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57" r:id="rId3"/>
    <p:sldId id="258" r:id="rId4"/>
    <p:sldId id="259" r:id="rId5"/>
    <p:sldId id="288" r:id="rId6"/>
    <p:sldId id="289" r:id="rId7"/>
    <p:sldId id="290" r:id="rId8"/>
    <p:sldId id="314" r:id="rId9"/>
    <p:sldId id="296" r:id="rId10"/>
    <p:sldId id="291" r:id="rId11"/>
    <p:sldId id="292" r:id="rId12"/>
    <p:sldId id="260" r:id="rId13"/>
    <p:sldId id="264" r:id="rId14"/>
    <p:sldId id="265" r:id="rId15"/>
    <p:sldId id="266" r:id="rId16"/>
    <p:sldId id="267" r:id="rId17"/>
    <p:sldId id="268" r:id="rId18"/>
    <p:sldId id="275" r:id="rId19"/>
    <p:sldId id="261" r:id="rId20"/>
    <p:sldId id="269" r:id="rId21"/>
    <p:sldId id="271" r:id="rId22"/>
    <p:sldId id="276" r:id="rId23"/>
    <p:sldId id="277" r:id="rId24"/>
    <p:sldId id="278" r:id="rId25"/>
    <p:sldId id="279" r:id="rId26"/>
    <p:sldId id="262" r:id="rId27"/>
    <p:sldId id="272" r:id="rId28"/>
    <p:sldId id="273" r:id="rId29"/>
    <p:sldId id="274" r:id="rId30"/>
    <p:sldId id="287" r:id="rId31"/>
    <p:sldId id="263" r:id="rId32"/>
    <p:sldId id="280" r:id="rId33"/>
    <p:sldId id="284" r:id="rId34"/>
    <p:sldId id="285" r:id="rId35"/>
    <p:sldId id="286" r:id="rId36"/>
    <p:sldId id="281" r:id="rId37"/>
    <p:sldId id="282" r:id="rId38"/>
    <p:sldId id="283" r:id="rId39"/>
    <p:sldId id="297" r:id="rId40"/>
    <p:sldId id="298" r:id="rId41"/>
    <p:sldId id="299" r:id="rId42"/>
    <p:sldId id="313" r:id="rId43"/>
    <p:sldId id="300" r:id="rId44"/>
    <p:sldId id="301" r:id="rId45"/>
    <p:sldId id="302" r:id="rId46"/>
    <p:sldId id="303" r:id="rId47"/>
    <p:sldId id="304" r:id="rId48"/>
    <p:sldId id="312" r:id="rId49"/>
    <p:sldId id="305" r:id="rId50"/>
    <p:sldId id="306" r:id="rId51"/>
    <p:sldId id="307" r:id="rId52"/>
    <p:sldId id="308" r:id="rId53"/>
    <p:sldId id="309" r:id="rId54"/>
    <p:sldId id="310" r:id="rId55"/>
    <p:sldId id="311" r:id="rId5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59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763A59-CAB8-4BE9-8BAC-C5E10AFAA74A}" type="datetimeFigureOut">
              <a:rPr lang="zh-CN" altLang="en-US" smtClean="0"/>
              <a:t>2017/12/1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4F54C5-7D79-4E09-BCE7-08954E8898C0}" type="slidenum">
              <a:rPr lang="zh-CN" altLang="en-US" smtClean="0"/>
              <a:t>‹#›</a:t>
            </a:fld>
            <a:endParaRPr lang="zh-CN" altLang="en-US"/>
          </a:p>
        </p:txBody>
      </p:sp>
    </p:spTree>
    <p:extLst>
      <p:ext uri="{BB962C8B-B14F-4D97-AF65-F5344CB8AC3E}">
        <p14:creationId xmlns:p14="http://schemas.microsoft.com/office/powerpoint/2010/main" val="2677937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41A53F5-0534-4B7C-866D-88710EC5A783}" type="slidenum">
              <a:rPr lang="zh-CN" altLang="en-US" smtClean="0"/>
              <a:t>5</a:t>
            </a:fld>
            <a:endParaRPr lang="zh-CN" altLang="en-US"/>
          </a:p>
        </p:txBody>
      </p:sp>
    </p:spTree>
    <p:extLst>
      <p:ext uri="{BB962C8B-B14F-4D97-AF65-F5344CB8AC3E}">
        <p14:creationId xmlns:p14="http://schemas.microsoft.com/office/powerpoint/2010/main" val="3814484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41A53F5-0534-4B7C-866D-88710EC5A783}" type="slidenum">
              <a:rPr lang="zh-CN" altLang="en-US" smtClean="0"/>
              <a:t>6</a:t>
            </a:fld>
            <a:endParaRPr lang="zh-CN" altLang="en-US"/>
          </a:p>
        </p:txBody>
      </p:sp>
    </p:spTree>
    <p:extLst>
      <p:ext uri="{BB962C8B-B14F-4D97-AF65-F5344CB8AC3E}">
        <p14:creationId xmlns:p14="http://schemas.microsoft.com/office/powerpoint/2010/main" val="3814484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1FBBA81-DAA7-42C7-9DBA-F2A375A15880}" type="slidenum">
              <a:rPr lang="zh-CN" altLang="en-US" smtClean="0"/>
              <a:t>13</a:t>
            </a:fld>
            <a:endParaRPr lang="zh-CN" altLang="en-US"/>
          </a:p>
        </p:txBody>
      </p:sp>
    </p:spTree>
    <p:extLst>
      <p:ext uri="{BB962C8B-B14F-4D97-AF65-F5344CB8AC3E}">
        <p14:creationId xmlns:p14="http://schemas.microsoft.com/office/powerpoint/2010/main" val="1346452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24F54C5-7D79-4E09-BCE7-08954E8898C0}" type="slidenum">
              <a:rPr lang="zh-CN" altLang="en-US" smtClean="0"/>
              <a:t>17</a:t>
            </a:fld>
            <a:endParaRPr lang="zh-CN" altLang="en-US"/>
          </a:p>
        </p:txBody>
      </p:sp>
    </p:spTree>
    <p:extLst>
      <p:ext uri="{BB962C8B-B14F-4D97-AF65-F5344CB8AC3E}">
        <p14:creationId xmlns:p14="http://schemas.microsoft.com/office/powerpoint/2010/main" val="3848023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F1B71E3-3672-433A-BAC4-9052EB15C243}" type="slidenum">
              <a:rPr lang="zh-CN" altLang="en-US" smtClean="0"/>
              <a:t>20</a:t>
            </a:fld>
            <a:endParaRPr lang="zh-CN" altLang="en-US"/>
          </a:p>
        </p:txBody>
      </p:sp>
    </p:spTree>
    <p:extLst>
      <p:ext uri="{BB962C8B-B14F-4D97-AF65-F5344CB8AC3E}">
        <p14:creationId xmlns:p14="http://schemas.microsoft.com/office/powerpoint/2010/main" val="2891854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4984014-6697-40A1-901A-151A3FAB4A45}" type="slidenum">
              <a:rPr lang="zh-CN" altLang="en-US" smtClean="0"/>
              <a:t>43</a:t>
            </a:fld>
            <a:endParaRPr lang="zh-CN" altLang="en-US"/>
          </a:p>
        </p:txBody>
      </p:sp>
    </p:spTree>
    <p:extLst>
      <p:ext uri="{BB962C8B-B14F-4D97-AF65-F5344CB8AC3E}">
        <p14:creationId xmlns:p14="http://schemas.microsoft.com/office/powerpoint/2010/main" val="2075644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2017/12/1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2017/12/1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2017/12/1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2017/12/1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2017/12/1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image" Target="../media/image8.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 Id="rId9" Type="http://schemas.openxmlformats.org/officeDocument/2006/relationships/image" Target="../media/image9.wmf"/></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emf"/></Relationships>
</file>

<file path=ppt/slides/_rels/slide2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6.xml"/><Relationship Id="rId4" Type="http://schemas.openxmlformats.org/officeDocument/2006/relationships/image" Target="../media/image3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6.xml"/><Relationship Id="rId4" Type="http://schemas.openxmlformats.org/officeDocument/2006/relationships/image" Target="../media/image41.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hyperlink" Target="http://indico.ihep.ac.cn/category/350/"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2.pn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49.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48.wmf"/><Relationship Id="rId4" Type="http://schemas.openxmlformats.org/officeDocument/2006/relationships/oleObject" Target="../embeddings/oleObject4.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oleObject" Target="../embeddings/oleObject6.bin"/><Relationship Id="rId7" Type="http://schemas.openxmlformats.org/officeDocument/2006/relationships/image" Target="../media/image55.e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53.wmf"/><Relationship Id="rId5" Type="http://schemas.openxmlformats.org/officeDocument/2006/relationships/oleObject" Target="../embeddings/oleObject7.bin"/><Relationship Id="rId4" Type="http://schemas.openxmlformats.org/officeDocument/2006/relationships/image" Target="../media/image52.wmf"/><Relationship Id="rId9" Type="http://schemas.openxmlformats.org/officeDocument/2006/relationships/image" Target="../media/image54.wmf"/></Relationships>
</file>

<file path=ppt/slides/_rels/slide48.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99592" y="1988840"/>
            <a:ext cx="7344816" cy="1470025"/>
          </a:xfrm>
        </p:spPr>
        <p:txBody>
          <a:bodyPr>
            <a:normAutofit/>
          </a:bodyPr>
          <a:lstStyle/>
          <a:p>
            <a:r>
              <a:rPr lang="zh-CN" altLang="en-US" dirty="0">
                <a:latin typeface="+mj-ea"/>
              </a:rPr>
              <a:t>粒子物理前沿卓越中心</a:t>
            </a:r>
            <a:r>
              <a:rPr lang="en-US" altLang="zh-CN" b="1" dirty="0" smtClean="0">
                <a:latin typeface="+mj-ea"/>
              </a:rPr>
              <a:t>2017</a:t>
            </a:r>
            <a:r>
              <a:rPr lang="zh-CN" altLang="en-US" dirty="0" smtClean="0">
                <a:latin typeface="+mj-ea"/>
              </a:rPr>
              <a:t>年度考评</a:t>
            </a:r>
            <a:r>
              <a:rPr lang="zh-CN" altLang="en-US" dirty="0">
                <a:latin typeface="+mj-ea"/>
              </a:rPr>
              <a:t>报告</a:t>
            </a:r>
          </a:p>
        </p:txBody>
      </p:sp>
      <p:sp>
        <p:nvSpPr>
          <p:cNvPr id="3" name="副标题 2"/>
          <p:cNvSpPr>
            <a:spLocks noGrp="1"/>
          </p:cNvSpPr>
          <p:nvPr>
            <p:ph type="subTitle" idx="1"/>
          </p:nvPr>
        </p:nvSpPr>
        <p:spPr>
          <a:xfrm>
            <a:off x="1259632" y="4653136"/>
            <a:ext cx="6400800" cy="1008112"/>
          </a:xfrm>
        </p:spPr>
        <p:txBody>
          <a:bodyPr>
            <a:normAutofit fontScale="85000" lnSpcReduction="20000"/>
          </a:bodyPr>
          <a:lstStyle/>
          <a:p>
            <a:r>
              <a:rPr lang="zh-CN" altLang="en-US" sz="3600" dirty="0" smtClean="0">
                <a:latin typeface="DFKai-SB" panose="03000509000000000000" pitchFamily="65" charset="-120"/>
                <a:ea typeface="DFKai-SB" panose="03000509000000000000" pitchFamily="65" charset="-120"/>
              </a:rPr>
              <a:t>王逗</a:t>
            </a:r>
            <a:endParaRPr lang="en-US" altLang="zh-CN" sz="3600" dirty="0" smtClean="0">
              <a:latin typeface="DFKai-SB" panose="03000509000000000000" pitchFamily="65" charset="-120"/>
              <a:ea typeface="DFKai-SB" panose="03000509000000000000" pitchFamily="65" charset="-120"/>
            </a:endParaRPr>
          </a:p>
          <a:p>
            <a:r>
              <a:rPr lang="zh-CN" altLang="en-US" sz="3600" dirty="0">
                <a:latin typeface="DFKai-SB" panose="03000509000000000000" pitchFamily="65" charset="-120"/>
                <a:ea typeface="DFKai-SB" panose="03000509000000000000" pitchFamily="65" charset="-120"/>
              </a:rPr>
              <a:t>高能物理研究所</a:t>
            </a:r>
          </a:p>
        </p:txBody>
      </p:sp>
      <p:sp>
        <p:nvSpPr>
          <p:cNvPr id="4" name="TextBox 3"/>
          <p:cNvSpPr txBox="1"/>
          <p:nvPr/>
        </p:nvSpPr>
        <p:spPr>
          <a:xfrm>
            <a:off x="2195736" y="3640667"/>
            <a:ext cx="4896544" cy="584775"/>
          </a:xfrm>
          <a:prstGeom prst="rect">
            <a:avLst/>
          </a:prstGeom>
          <a:noFill/>
        </p:spPr>
        <p:txBody>
          <a:bodyPr wrap="square" rtlCol="0">
            <a:spAutoFit/>
          </a:bodyPr>
          <a:lstStyle/>
          <a:p>
            <a:r>
              <a:rPr lang="zh-CN" altLang="en-US" sz="3200" dirty="0" smtClean="0">
                <a:latin typeface="+mn-ea"/>
              </a:rPr>
              <a:t>（</a:t>
            </a:r>
            <a:r>
              <a:rPr lang="en-US" altLang="zh-CN" sz="3200" dirty="0" smtClean="0">
                <a:latin typeface="+mn-ea"/>
              </a:rPr>
              <a:t>CEPC</a:t>
            </a:r>
            <a:r>
              <a:rPr lang="zh-CN" altLang="en-US" sz="3200" dirty="0" smtClean="0">
                <a:latin typeface="+mn-ea"/>
              </a:rPr>
              <a:t>加速器物理设计）</a:t>
            </a:r>
            <a:endParaRPr lang="zh-CN" altLang="en-US" sz="3200" dirty="0">
              <a:latin typeface="+mn-ea"/>
            </a:endParaRPr>
          </a:p>
        </p:txBody>
      </p:sp>
      <p:sp>
        <p:nvSpPr>
          <p:cNvPr id="5" name="TextBox 4"/>
          <p:cNvSpPr txBox="1"/>
          <p:nvPr/>
        </p:nvSpPr>
        <p:spPr>
          <a:xfrm>
            <a:off x="3707904" y="6380144"/>
            <a:ext cx="1728192" cy="369332"/>
          </a:xfrm>
          <a:prstGeom prst="rect">
            <a:avLst/>
          </a:prstGeom>
          <a:noFill/>
        </p:spPr>
        <p:txBody>
          <a:bodyPr wrap="square" rtlCol="0">
            <a:spAutoFit/>
          </a:bodyPr>
          <a:lstStyle/>
          <a:p>
            <a:r>
              <a:rPr lang="en-US" altLang="zh-CN" dirty="0" smtClean="0"/>
              <a:t>2017</a:t>
            </a:r>
            <a:r>
              <a:rPr lang="zh-CN" altLang="en-US" dirty="0" smtClean="0"/>
              <a:t>年</a:t>
            </a:r>
            <a:r>
              <a:rPr lang="en-US" altLang="zh-CN" dirty="0" smtClean="0"/>
              <a:t>12</a:t>
            </a:r>
            <a:r>
              <a:rPr lang="zh-CN" altLang="en-US" dirty="0" smtClean="0"/>
              <a:t>月</a:t>
            </a:r>
            <a:r>
              <a:rPr lang="en-US" altLang="zh-CN" dirty="0" smtClean="0"/>
              <a:t>1</a:t>
            </a:r>
            <a:r>
              <a:rPr lang="zh-CN" altLang="en-US" dirty="0" smtClean="0"/>
              <a:t>日</a:t>
            </a:r>
            <a:endParaRPr lang="zh-CN" altLang="en-US" dirty="0"/>
          </a:p>
        </p:txBody>
      </p:sp>
    </p:spTree>
    <p:extLst>
      <p:ext uri="{BB962C8B-B14F-4D97-AF65-F5344CB8AC3E}">
        <p14:creationId xmlns:p14="http://schemas.microsoft.com/office/powerpoint/2010/main" val="3151634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latin typeface="+mn-ea"/>
                <a:ea typeface="+mn-ea"/>
              </a:rPr>
              <a:t>CEPC </a:t>
            </a:r>
            <a:r>
              <a:rPr lang="zh-CN" altLang="en-US" sz="4000" dirty="0" smtClean="0">
                <a:latin typeface="+mn-ea"/>
                <a:ea typeface="+mn-ea"/>
              </a:rPr>
              <a:t>不同周长下的亮度潜力</a:t>
            </a:r>
            <a:endParaRPr lang="zh-CN" altLang="en-US" sz="4000" dirty="0">
              <a:latin typeface="+mn-ea"/>
              <a:ea typeface="+mn-ea"/>
            </a:endParaRPr>
          </a:p>
        </p:txBody>
      </p:sp>
      <p:sp>
        <p:nvSpPr>
          <p:cNvPr id="3" name="TextBox 2"/>
          <p:cNvSpPr txBox="1"/>
          <p:nvPr/>
        </p:nvSpPr>
        <p:spPr>
          <a:xfrm>
            <a:off x="755577" y="6381328"/>
            <a:ext cx="8136904" cy="338554"/>
          </a:xfrm>
          <a:prstGeom prst="rect">
            <a:avLst/>
          </a:prstGeom>
          <a:noFill/>
        </p:spPr>
        <p:txBody>
          <a:bodyPr wrap="square" rtlCol="0">
            <a:spAutoFit/>
          </a:bodyPr>
          <a:lstStyle/>
          <a:p>
            <a:r>
              <a:rPr lang="en-US" altLang="zh-CN" sz="1600" dirty="0" smtClean="0">
                <a:latin typeface="Times New Roman" panose="02020603050405020304" pitchFamily="18" charset="0"/>
                <a:cs typeface="Times New Roman" panose="02020603050405020304" pitchFamily="18" charset="0"/>
              </a:rPr>
              <a:t>* Fabiola </a:t>
            </a:r>
            <a:r>
              <a:rPr lang="en-US" altLang="zh-CN" sz="1600" dirty="0" err="1" smtClean="0">
                <a:latin typeface="Times New Roman" panose="02020603050405020304" pitchFamily="18" charset="0"/>
                <a:cs typeface="Times New Roman" panose="02020603050405020304" pitchFamily="18" charset="0"/>
              </a:rPr>
              <a:t>Gianotti</a:t>
            </a:r>
            <a:r>
              <a:rPr lang="en-US" altLang="zh-CN" sz="1600" dirty="0">
                <a:latin typeface="Times New Roman" panose="02020603050405020304" pitchFamily="18" charset="0"/>
                <a:cs typeface="Times New Roman" panose="02020603050405020304" pitchFamily="18" charset="0"/>
              </a:rPr>
              <a:t>, Future Circular </a:t>
            </a:r>
            <a:r>
              <a:rPr lang="en-US" altLang="zh-CN" sz="1600" dirty="0" err="1">
                <a:latin typeface="Times New Roman" panose="02020603050405020304" pitchFamily="18" charset="0"/>
                <a:cs typeface="Times New Roman" panose="02020603050405020304" pitchFamily="18" charset="0"/>
              </a:rPr>
              <a:t>ColliderDesign</a:t>
            </a:r>
            <a:r>
              <a:rPr lang="en-US" altLang="zh-CN" sz="1600" dirty="0">
                <a:latin typeface="Times New Roman" panose="02020603050405020304" pitchFamily="18" charset="0"/>
                <a:cs typeface="Times New Roman" panose="02020603050405020304" pitchFamily="18" charset="0"/>
              </a:rPr>
              <a:t> </a:t>
            </a:r>
            <a:r>
              <a:rPr lang="en-US" altLang="zh-CN" sz="1600" dirty="0" smtClean="0">
                <a:latin typeface="Times New Roman" panose="02020603050405020304" pitchFamily="18" charset="0"/>
                <a:cs typeface="Times New Roman" panose="02020603050405020304" pitchFamily="18" charset="0"/>
              </a:rPr>
              <a:t>Study,</a:t>
            </a:r>
            <a:r>
              <a:rPr lang="en-US" altLang="zh-CN" sz="1600" dirty="0">
                <a:latin typeface="Times New Roman" panose="02020603050405020304" pitchFamily="18" charset="0"/>
                <a:cs typeface="Times New Roman" panose="02020603050405020304" pitchFamily="18" charset="0"/>
              </a:rPr>
              <a:t> ICFA meeting, J-PARC, </a:t>
            </a:r>
            <a:r>
              <a:rPr lang="en-US" altLang="zh-CN" sz="1600" dirty="0" smtClean="0">
                <a:latin typeface="Times New Roman" panose="02020603050405020304" pitchFamily="18" charset="0"/>
                <a:cs typeface="Times New Roman" panose="02020603050405020304" pitchFamily="18" charset="0"/>
              </a:rPr>
              <a:t>25-2-2016.</a:t>
            </a:r>
            <a:endParaRPr lang="zh-CN" altLang="en-US" sz="1600" dirty="0">
              <a:latin typeface="Times New Roman" panose="02020603050405020304" pitchFamily="18" charset="0"/>
              <a:cs typeface="Times New Roman" panose="02020603050405020304" pitchFamily="18" charset="0"/>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799866"/>
            <a:ext cx="6984776" cy="4198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灯片编号占位符 3"/>
          <p:cNvSpPr>
            <a:spLocks noGrp="1"/>
          </p:cNvSpPr>
          <p:nvPr>
            <p:ph type="sldNum" sz="quarter" idx="12"/>
          </p:nvPr>
        </p:nvSpPr>
        <p:spPr>
          <a:xfrm>
            <a:off x="6876256" y="6390887"/>
            <a:ext cx="2133600" cy="365125"/>
          </a:xfrm>
        </p:spPr>
        <p:txBody>
          <a:bodyPr/>
          <a:lstStyle/>
          <a:p>
            <a:fld id="{0C913308-F349-4B6D-A68A-DD1791B4A57B}" type="slidenum">
              <a:rPr lang="zh-CN" altLang="en-US" smtClean="0"/>
              <a:t>10</a:t>
            </a:fld>
            <a:endParaRPr lang="zh-CN" altLang="en-US" dirty="0"/>
          </a:p>
        </p:txBody>
      </p:sp>
    </p:spTree>
    <p:extLst>
      <p:ext uri="{BB962C8B-B14F-4D97-AF65-F5344CB8AC3E}">
        <p14:creationId xmlns:p14="http://schemas.microsoft.com/office/powerpoint/2010/main" val="2669345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latin typeface="+mn-ea"/>
                <a:ea typeface="+mn-ea"/>
                <a:cs typeface="Times New Roman" panose="02020603050405020304" pitchFamily="18" charset="0"/>
              </a:rPr>
              <a:t>100km CEPC </a:t>
            </a:r>
            <a:r>
              <a:rPr lang="zh-CN" altLang="en-US" dirty="0" smtClean="0">
                <a:latin typeface="+mn-ea"/>
                <a:ea typeface="+mn-ea"/>
                <a:cs typeface="Times New Roman" panose="02020603050405020304" pitchFamily="18" charset="0"/>
              </a:rPr>
              <a:t>不同能量下的亮度潜力</a:t>
            </a:r>
            <a:r>
              <a:rPr lang="en-US" altLang="zh-CN" dirty="0" smtClean="0"/>
              <a:t/>
            </a:r>
            <a:br>
              <a:rPr lang="en-US" altLang="zh-CN" dirty="0" smtClean="0"/>
            </a:br>
            <a:r>
              <a:rPr lang="en-US" altLang="zh-CN" sz="3100" dirty="0" smtClean="0"/>
              <a:t>(</a:t>
            </a:r>
            <a:r>
              <a:rPr lang="en-US" altLang="zh-CN" sz="3200" dirty="0"/>
              <a:t>1mm</a:t>
            </a:r>
            <a:r>
              <a:rPr lang="en-US" altLang="zh-CN" sz="3200" dirty="0">
                <a:sym typeface="Symbol"/>
              </a:rPr>
              <a:t></a:t>
            </a:r>
            <a:r>
              <a:rPr lang="en-US" altLang="zh-CN" sz="3200" dirty="0" smtClean="0">
                <a:sym typeface="Symbol"/>
              </a:rPr>
              <a:t>y+</a:t>
            </a:r>
            <a:r>
              <a:rPr lang="en-US" altLang="zh-CN" sz="3100" dirty="0" smtClean="0"/>
              <a:t>50MW/beam)</a:t>
            </a:r>
            <a:endParaRPr lang="zh-CN" altLang="en-US" sz="31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132855"/>
            <a:ext cx="6696744" cy="393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0241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7344" y="189760"/>
            <a:ext cx="8229600" cy="934984"/>
          </a:xfrm>
        </p:spPr>
        <p:txBody>
          <a:bodyPr>
            <a:normAutofit/>
          </a:bodyPr>
          <a:lstStyle/>
          <a:p>
            <a:r>
              <a:rPr lang="zh-CN" altLang="en-US" sz="4000" dirty="0" smtClean="0"/>
              <a:t>方向二：</a:t>
            </a:r>
            <a:r>
              <a:rPr lang="en-US" altLang="zh-CN" sz="4000" dirty="0" smtClean="0"/>
              <a:t>CEPC</a:t>
            </a:r>
            <a:r>
              <a:rPr lang="zh-CN" altLang="en-US" sz="4000" dirty="0" smtClean="0"/>
              <a:t>动力学孔径优化</a:t>
            </a:r>
            <a:endParaRPr lang="zh-CN" altLang="en-US" sz="4000" dirty="0"/>
          </a:p>
        </p:txBody>
      </p:sp>
      <p:sp>
        <p:nvSpPr>
          <p:cNvPr id="9" name="TextBox 8"/>
          <p:cNvSpPr txBox="1"/>
          <p:nvPr/>
        </p:nvSpPr>
        <p:spPr>
          <a:xfrm>
            <a:off x="517960" y="1324799"/>
            <a:ext cx="8018008" cy="400110"/>
          </a:xfrm>
          <a:prstGeom prst="rect">
            <a:avLst/>
          </a:prstGeom>
          <a:noFill/>
        </p:spPr>
        <p:txBody>
          <a:bodyPr wrap="square" rtlCol="0">
            <a:spAutoFit/>
          </a:bodyPr>
          <a:lstStyle/>
          <a:p>
            <a:pPr marL="285750" indent="-285750">
              <a:buFont typeface="Wingdings" panose="05000000000000000000" pitchFamily="2" charset="2"/>
              <a:buChar char="Ø"/>
            </a:pPr>
            <a:r>
              <a:rPr lang="zh-CN" altLang="en-US" sz="2000" dirty="0" smtClean="0"/>
              <a:t>动力学孔径是</a:t>
            </a:r>
            <a:r>
              <a:rPr lang="en-US" altLang="zh-CN" sz="2000" dirty="0" smtClean="0"/>
              <a:t>CEPC</a:t>
            </a:r>
            <a:r>
              <a:rPr lang="zh-CN" altLang="en-US" sz="2000" dirty="0" smtClean="0"/>
              <a:t>主环物理设计的核心问题，决定亮度</a:t>
            </a:r>
            <a:endParaRPr lang="zh-CN" altLang="en-US" sz="2000" dirty="0"/>
          </a:p>
        </p:txBody>
      </p:sp>
      <p:sp>
        <p:nvSpPr>
          <p:cNvPr id="11" name="TextBox 10"/>
          <p:cNvSpPr txBox="1"/>
          <p:nvPr/>
        </p:nvSpPr>
        <p:spPr>
          <a:xfrm>
            <a:off x="517960" y="2780928"/>
            <a:ext cx="8317440" cy="707886"/>
          </a:xfrm>
          <a:prstGeom prst="rect">
            <a:avLst/>
          </a:prstGeom>
          <a:noFill/>
        </p:spPr>
        <p:txBody>
          <a:bodyPr wrap="square" rtlCol="0">
            <a:spAutoFit/>
          </a:bodyPr>
          <a:lstStyle/>
          <a:p>
            <a:pPr marL="285750" indent="-285750">
              <a:buFont typeface="Wingdings" panose="05000000000000000000" pitchFamily="2" charset="2"/>
              <a:buChar char="Ø"/>
            </a:pPr>
            <a:r>
              <a:rPr lang="zh-CN" altLang="zh-CN" sz="2000" dirty="0"/>
              <a:t>已为</a:t>
            </a:r>
            <a:r>
              <a:rPr lang="en-US" altLang="zh-CN" sz="2000" dirty="0"/>
              <a:t>CEPC</a:t>
            </a:r>
            <a:r>
              <a:rPr lang="zh-CN" altLang="zh-CN" sz="2000" dirty="0" smtClean="0"/>
              <a:t>项目</a:t>
            </a:r>
            <a:r>
              <a:rPr lang="zh-CN" altLang="en-US" sz="2000" dirty="0" smtClean="0"/>
              <a:t>发展</a:t>
            </a:r>
            <a:r>
              <a:rPr lang="zh-CN" altLang="zh-CN" sz="2000" dirty="0" smtClean="0"/>
              <a:t>了</a:t>
            </a:r>
            <a:r>
              <a:rPr lang="zh-CN" altLang="zh-CN" sz="2000" dirty="0"/>
              <a:t>两种动力学孔径自动优化</a:t>
            </a:r>
            <a:r>
              <a:rPr lang="zh-CN" altLang="zh-CN" sz="2000" dirty="0" smtClean="0"/>
              <a:t>算法</a:t>
            </a:r>
            <a:r>
              <a:rPr lang="en-US" altLang="zh-CN" sz="2000" dirty="0" smtClean="0"/>
              <a:t> </a:t>
            </a:r>
            <a:r>
              <a:rPr lang="zh-CN" altLang="en-US" sz="2000" dirty="0"/>
              <a:t> </a:t>
            </a:r>
            <a:r>
              <a:rPr lang="zh-CN" altLang="en-US" sz="2000" dirty="0">
                <a:sym typeface="Symbol"/>
              </a:rPr>
              <a:t> 检验</a:t>
            </a:r>
            <a:r>
              <a:rPr lang="en-US" altLang="zh-CN" sz="2000" dirty="0" smtClean="0">
                <a:sym typeface="Symbol"/>
              </a:rPr>
              <a:t>lattice</a:t>
            </a:r>
            <a:r>
              <a:rPr lang="zh-CN" altLang="en-US" sz="2000" dirty="0" smtClean="0">
                <a:sym typeface="Symbol"/>
              </a:rPr>
              <a:t>设计的重要工具</a:t>
            </a:r>
            <a:endParaRPr lang="zh-CN" altLang="en-US" sz="2000" dirty="0"/>
          </a:p>
        </p:txBody>
      </p:sp>
      <p:sp>
        <p:nvSpPr>
          <p:cNvPr id="12" name="TextBox 11"/>
          <p:cNvSpPr txBox="1"/>
          <p:nvPr/>
        </p:nvSpPr>
        <p:spPr>
          <a:xfrm>
            <a:off x="393948" y="3573016"/>
            <a:ext cx="8570540" cy="723275"/>
          </a:xfrm>
          <a:prstGeom prst="rect">
            <a:avLst/>
          </a:prstGeom>
          <a:noFill/>
        </p:spPr>
        <p:txBody>
          <a:bodyPr wrap="square" rtlCol="0">
            <a:spAutoFit/>
          </a:bodyPr>
          <a:lstStyle/>
          <a:p>
            <a:pPr marL="642938" indent="-285750">
              <a:spcAft>
                <a:spcPts val="600"/>
              </a:spcAft>
              <a:buFont typeface="Arial" panose="020B0604020202020204" pitchFamily="34" charset="0"/>
              <a:buChar char="•"/>
            </a:pPr>
            <a:r>
              <a:rPr lang="en-US" altLang="zh-CN" b="1" dirty="0" smtClean="0">
                <a:solidFill>
                  <a:srgbClr val="002060"/>
                </a:solidFill>
                <a:latin typeface="Times New Roman" panose="02020603050405020304" pitchFamily="18" charset="0"/>
                <a:cs typeface="Times New Roman" panose="02020603050405020304" pitchFamily="18" charset="0"/>
              </a:rPr>
              <a:t>Downhill </a:t>
            </a:r>
            <a:r>
              <a:rPr lang="en-US" altLang="zh-CN" b="1" dirty="0">
                <a:solidFill>
                  <a:srgbClr val="002060"/>
                </a:solidFill>
                <a:latin typeface="Times New Roman" panose="02020603050405020304" pitchFamily="18" charset="0"/>
                <a:cs typeface="Times New Roman" panose="02020603050405020304" pitchFamily="18" charset="0"/>
              </a:rPr>
              <a:t>Simplex</a:t>
            </a:r>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K</a:t>
            </a:r>
            <a:r>
              <a:rPr lang="en-US" altLang="zh-CN" dirty="0">
                <a:latin typeface="Times New Roman" panose="02020603050405020304" pitchFamily="18" charset="0"/>
                <a:cs typeface="Times New Roman" panose="02020603050405020304" pitchFamily="18" charset="0"/>
              </a:rPr>
              <a:t>. </a:t>
            </a:r>
            <a:r>
              <a:rPr lang="en-US" altLang="zh-CN" dirty="0" err="1" smtClean="0">
                <a:latin typeface="Times New Roman" panose="02020603050405020304" pitchFamily="18" charset="0"/>
                <a:cs typeface="Times New Roman" panose="02020603050405020304" pitchFamily="18" charset="0"/>
              </a:rPr>
              <a:t>Oide@KEK</a:t>
            </a:r>
            <a:endParaRPr lang="en-US" altLang="zh-CN" dirty="0" smtClean="0">
              <a:latin typeface="Times New Roman" panose="02020603050405020304" pitchFamily="18" charset="0"/>
              <a:cs typeface="Times New Roman" panose="02020603050405020304" pitchFamily="18" charset="0"/>
            </a:endParaRPr>
          </a:p>
          <a:p>
            <a:pPr marL="642937" indent="-285750">
              <a:spcAft>
                <a:spcPts val="600"/>
              </a:spcAft>
              <a:buFont typeface="Arial" panose="020B0604020202020204" pitchFamily="34" charset="0"/>
              <a:buChar char="•"/>
            </a:pPr>
            <a:r>
              <a:rPr lang="en-US" altLang="zh-CN" b="1" dirty="0" smtClean="0">
                <a:solidFill>
                  <a:srgbClr val="002060"/>
                </a:solidFill>
                <a:latin typeface="Times New Roman" panose="02020603050405020304" pitchFamily="18" charset="0"/>
                <a:cs typeface="Times New Roman" panose="02020603050405020304" pitchFamily="18" charset="0"/>
              </a:rPr>
              <a:t>MODE</a:t>
            </a:r>
            <a:r>
              <a:rPr lang="en-US" altLang="zh-CN" dirty="0" smtClean="0">
                <a:latin typeface="Times New Roman" panose="02020603050405020304" pitchFamily="18" charset="0"/>
                <a:cs typeface="Times New Roman" panose="02020603050405020304" pitchFamily="18" charset="0"/>
              </a:rPr>
              <a:t> (</a:t>
            </a:r>
            <a:r>
              <a:rPr lang="en-US" altLang="zh-CN" b="1" dirty="0" smtClean="0">
                <a:solidFill>
                  <a:srgbClr val="FF0000"/>
                </a:solidFill>
                <a:latin typeface="Times New Roman" panose="02020603050405020304" pitchFamily="18" charset="0"/>
                <a:cs typeface="Times New Roman" panose="02020603050405020304" pitchFamily="18" charset="0"/>
              </a:rPr>
              <a:t>M</a:t>
            </a:r>
            <a:r>
              <a:rPr lang="en-US" altLang="zh-CN" dirty="0" smtClean="0">
                <a:latin typeface="Times New Roman" panose="02020603050405020304" pitchFamily="18" charset="0"/>
                <a:cs typeface="Times New Roman" panose="02020603050405020304" pitchFamily="18" charset="0"/>
              </a:rPr>
              <a:t>ulti-</a:t>
            </a:r>
            <a:r>
              <a:rPr lang="en-US" altLang="zh-CN" b="1" dirty="0" smtClean="0">
                <a:solidFill>
                  <a:srgbClr val="FF0000"/>
                </a:solidFill>
                <a:latin typeface="Times New Roman" panose="02020603050405020304" pitchFamily="18" charset="0"/>
                <a:cs typeface="Times New Roman" panose="02020603050405020304" pitchFamily="18" charset="0"/>
              </a:rPr>
              <a:t>O</a:t>
            </a:r>
            <a:r>
              <a:rPr lang="en-US" altLang="zh-CN" dirty="0" smtClean="0">
                <a:latin typeface="Times New Roman" panose="02020603050405020304" pitchFamily="18" charset="0"/>
                <a:cs typeface="Times New Roman" panose="02020603050405020304" pitchFamily="18" charset="0"/>
              </a:rPr>
              <a:t>bjective </a:t>
            </a:r>
            <a:r>
              <a:rPr lang="en-US" altLang="zh-CN" dirty="0">
                <a:latin typeface="Times New Roman" panose="02020603050405020304" pitchFamily="18" charset="0"/>
                <a:cs typeface="Times New Roman" panose="02020603050405020304" pitchFamily="18" charset="0"/>
              </a:rPr>
              <a:t>optimization by </a:t>
            </a:r>
            <a:r>
              <a:rPr lang="en-US" altLang="zh-CN" b="1" dirty="0">
                <a:solidFill>
                  <a:srgbClr val="FF0000"/>
                </a:solidFill>
                <a:latin typeface="Times New Roman" panose="02020603050405020304" pitchFamily="18" charset="0"/>
                <a:cs typeface="Times New Roman" panose="02020603050405020304" pitchFamily="18" charset="0"/>
              </a:rPr>
              <a:t>D</a:t>
            </a:r>
            <a:r>
              <a:rPr lang="en-US" altLang="zh-CN" dirty="0">
                <a:latin typeface="Times New Roman" panose="02020603050405020304" pitchFamily="18" charset="0"/>
                <a:cs typeface="Times New Roman" panose="02020603050405020304" pitchFamily="18" charset="0"/>
              </a:rPr>
              <a:t>ifferential </a:t>
            </a:r>
            <a:r>
              <a:rPr lang="en-US" altLang="zh-CN" b="1" dirty="0">
                <a:solidFill>
                  <a:srgbClr val="FF0000"/>
                </a:solidFill>
                <a:latin typeface="Times New Roman" panose="02020603050405020304" pitchFamily="18" charset="0"/>
                <a:cs typeface="Times New Roman" panose="02020603050405020304" pitchFamily="18" charset="0"/>
              </a:rPr>
              <a:t>E</a:t>
            </a:r>
            <a:r>
              <a:rPr lang="en-US" altLang="zh-CN" dirty="0">
                <a:latin typeface="Times New Roman" panose="02020603050405020304" pitchFamily="18" charset="0"/>
                <a:cs typeface="Times New Roman" panose="02020603050405020304" pitchFamily="18" charset="0"/>
              </a:rPr>
              <a:t>volution</a:t>
            </a:r>
            <a:r>
              <a:rPr lang="en-US" altLang="zh-CN" dirty="0" smtClean="0">
                <a:latin typeface="Times New Roman" panose="02020603050405020304" pitchFamily="18" charset="0"/>
                <a:cs typeface="Times New Roman" panose="02020603050405020304" pitchFamily="18" charset="0"/>
              </a:rPr>
              <a:t>), Y. </a:t>
            </a:r>
            <a:r>
              <a:rPr lang="en-US" altLang="zh-CN" dirty="0" err="1" smtClean="0">
                <a:latin typeface="Times New Roman" panose="02020603050405020304" pitchFamily="18" charset="0"/>
                <a:cs typeface="Times New Roman" panose="02020603050405020304" pitchFamily="18" charset="0"/>
              </a:rPr>
              <a:t>Zhang@IHEP</a:t>
            </a:r>
            <a:endParaRPr lang="en-US" altLang="zh-CN" dirty="0" smtClean="0"/>
          </a:p>
        </p:txBody>
      </p:sp>
      <p:sp>
        <p:nvSpPr>
          <p:cNvPr id="13" name="TextBox 12"/>
          <p:cNvSpPr txBox="1"/>
          <p:nvPr/>
        </p:nvSpPr>
        <p:spPr>
          <a:xfrm>
            <a:off x="517960" y="4408559"/>
            <a:ext cx="7848872" cy="400110"/>
          </a:xfrm>
          <a:prstGeom prst="rect">
            <a:avLst/>
          </a:prstGeom>
          <a:noFill/>
        </p:spPr>
        <p:txBody>
          <a:bodyPr wrap="square" rtlCol="0">
            <a:spAutoFit/>
          </a:bodyPr>
          <a:lstStyle/>
          <a:p>
            <a:pPr marL="285750" indent="-285750">
              <a:buFont typeface="Wingdings" panose="05000000000000000000" pitchFamily="2" charset="2"/>
              <a:buChar char="Ø"/>
            </a:pPr>
            <a:r>
              <a:rPr lang="zh-CN" altLang="en-US" sz="2000" dirty="0" smtClean="0"/>
              <a:t>两种算法对比</a:t>
            </a:r>
            <a:endParaRPr lang="zh-CN" altLang="en-US" sz="2000" dirty="0"/>
          </a:p>
        </p:txBody>
      </p:sp>
      <p:sp>
        <p:nvSpPr>
          <p:cNvPr id="14" name="TextBox 13"/>
          <p:cNvSpPr txBox="1"/>
          <p:nvPr/>
        </p:nvSpPr>
        <p:spPr>
          <a:xfrm>
            <a:off x="796812" y="4849995"/>
            <a:ext cx="7460304" cy="723275"/>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altLang="zh-CN" b="1" dirty="0" smtClean="0">
                <a:latin typeface="Times New Roman" panose="02020603050405020304" pitchFamily="18" charset="0"/>
                <a:cs typeface="Times New Roman" panose="02020603050405020304" pitchFamily="18" charset="0"/>
              </a:rPr>
              <a:t>Downhill</a:t>
            </a:r>
            <a:r>
              <a:rPr lang="en-US" altLang="zh-CN" dirty="0" smtClean="0">
                <a:latin typeface="Times New Roman" panose="02020603050405020304" pitchFamily="18" charset="0"/>
                <a:cs typeface="Times New Roman" panose="02020603050405020304" pitchFamily="18" charset="0"/>
              </a:rPr>
              <a:t>: local search, quick convergence, need less </a:t>
            </a:r>
            <a:r>
              <a:rPr lang="en-US" altLang="zh-CN" dirty="0" err="1" smtClean="0">
                <a:latin typeface="Times New Roman" panose="02020603050405020304" pitchFamily="18" charset="0"/>
                <a:cs typeface="Times New Roman" panose="02020603050405020304" pitchFamily="18" charset="0"/>
              </a:rPr>
              <a:t>cpu</a:t>
            </a:r>
            <a:r>
              <a:rPr lang="en-US" altLang="zh-CN" dirty="0">
                <a:latin typeface="Times New Roman" panose="02020603050405020304" pitchFamily="18" charset="0"/>
                <a:cs typeface="Times New Roman" panose="02020603050405020304" pitchFamily="18" charset="0"/>
              </a:rPr>
              <a:t>.</a:t>
            </a:r>
            <a:endParaRPr lang="en-US" altLang="zh-CN" dirty="0" smtClean="0">
              <a:latin typeface="Times New Roman" panose="02020603050405020304" pitchFamily="18" charset="0"/>
              <a:cs typeface="Times New Roman" panose="02020603050405020304" pitchFamily="18" charset="0"/>
              <a:sym typeface="Symbol"/>
            </a:endParaRPr>
          </a:p>
          <a:p>
            <a:pPr marL="285750" indent="-285750">
              <a:spcBef>
                <a:spcPts val="600"/>
              </a:spcBef>
              <a:buFont typeface="Arial" panose="020B0604020202020204" pitchFamily="34" charset="0"/>
              <a:buChar char="•"/>
            </a:pPr>
            <a:r>
              <a:rPr lang="en-US" altLang="zh-CN" b="1" dirty="0" smtClean="0">
                <a:latin typeface="Times New Roman" panose="02020603050405020304" pitchFamily="18" charset="0"/>
                <a:cs typeface="Times New Roman" panose="02020603050405020304" pitchFamily="18" charset="0"/>
                <a:sym typeface="Symbol"/>
              </a:rPr>
              <a:t>MODE</a:t>
            </a:r>
            <a:r>
              <a:rPr lang="en-US" altLang="zh-CN" dirty="0" smtClean="0">
                <a:latin typeface="Times New Roman" panose="02020603050405020304" pitchFamily="18" charset="0"/>
                <a:cs typeface="Times New Roman" panose="02020603050405020304" pitchFamily="18" charset="0"/>
                <a:sym typeface="Symbol"/>
              </a:rPr>
              <a:t>:  global search, time consuming, need strong computers.</a:t>
            </a:r>
            <a:endParaRPr lang="zh-CN" altLang="en-US"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517960" y="6149264"/>
            <a:ext cx="8208912" cy="400110"/>
          </a:xfrm>
          <a:prstGeom prst="rect">
            <a:avLst/>
          </a:prstGeom>
          <a:noFill/>
        </p:spPr>
        <p:txBody>
          <a:bodyPr wrap="square" rtlCol="0">
            <a:spAutoFit/>
          </a:bodyPr>
          <a:lstStyle/>
          <a:p>
            <a:pPr marL="285750" indent="-285750">
              <a:buFont typeface="Wingdings" panose="05000000000000000000" pitchFamily="2" charset="2"/>
              <a:buChar char="Ø"/>
            </a:pPr>
            <a:r>
              <a:rPr lang="zh-CN" altLang="en-US" sz="2000" dirty="0" smtClean="0"/>
              <a:t>两种算法互为</a:t>
            </a:r>
            <a:r>
              <a:rPr lang="zh-CN" altLang="zh-CN" sz="2000" dirty="0" smtClean="0"/>
              <a:t>补充，</a:t>
            </a:r>
            <a:r>
              <a:rPr lang="zh-CN" altLang="en-US" sz="2000" dirty="0" smtClean="0"/>
              <a:t>互相验证，缺一不可</a:t>
            </a:r>
            <a:endParaRPr lang="zh-CN" altLang="en-US" sz="2000" dirty="0">
              <a:solidFill>
                <a:srgbClr val="C00000"/>
              </a:solidFill>
            </a:endParaRPr>
          </a:p>
        </p:txBody>
      </p:sp>
      <p:sp>
        <p:nvSpPr>
          <p:cNvPr id="3" name="TextBox 2"/>
          <p:cNvSpPr txBox="1"/>
          <p:nvPr/>
        </p:nvSpPr>
        <p:spPr>
          <a:xfrm>
            <a:off x="517960" y="1976942"/>
            <a:ext cx="7846600" cy="707886"/>
          </a:xfrm>
          <a:prstGeom prst="rect">
            <a:avLst/>
          </a:prstGeom>
          <a:noFill/>
        </p:spPr>
        <p:txBody>
          <a:bodyPr wrap="square" rtlCol="0">
            <a:spAutoFit/>
          </a:bodyPr>
          <a:lstStyle/>
          <a:p>
            <a:pPr marL="285750" indent="-285750">
              <a:buFont typeface="Wingdings" panose="05000000000000000000" pitchFamily="2" charset="2"/>
              <a:buChar char="Ø"/>
            </a:pPr>
            <a:r>
              <a:rPr lang="zh-CN" altLang="en-US" sz="2000" dirty="0" smtClean="0"/>
              <a:t>超过</a:t>
            </a:r>
            <a:r>
              <a:rPr lang="en-US" altLang="zh-CN" sz="2000" dirty="0" smtClean="0"/>
              <a:t>4</a:t>
            </a:r>
            <a:r>
              <a:rPr lang="zh-CN" altLang="en-US" sz="2000" dirty="0" smtClean="0"/>
              <a:t>组六极铁变量的最优动力学孔径无法理论求解，必须依赖计算机优化</a:t>
            </a:r>
            <a:endParaRPr lang="zh-CN" altLang="en-US" sz="2000" dirty="0"/>
          </a:p>
        </p:txBody>
      </p:sp>
      <p:sp>
        <p:nvSpPr>
          <p:cNvPr id="4" name="TextBox 3"/>
          <p:cNvSpPr txBox="1"/>
          <p:nvPr/>
        </p:nvSpPr>
        <p:spPr>
          <a:xfrm>
            <a:off x="517960" y="5661248"/>
            <a:ext cx="6264696" cy="400110"/>
          </a:xfrm>
          <a:prstGeom prst="rect">
            <a:avLst/>
          </a:prstGeom>
          <a:noFill/>
        </p:spPr>
        <p:txBody>
          <a:bodyPr wrap="square" rtlCol="0">
            <a:spAutoFit/>
          </a:bodyPr>
          <a:lstStyle/>
          <a:p>
            <a:pPr marL="285750" indent="-285750">
              <a:buFont typeface="Wingdings" panose="05000000000000000000" pitchFamily="2" charset="2"/>
              <a:buChar char="Ø"/>
            </a:pPr>
            <a:r>
              <a:rPr lang="zh-CN" altLang="en-US" sz="2000" dirty="0" smtClean="0"/>
              <a:t>两种方法具有相同的优化效果</a:t>
            </a:r>
            <a:endParaRPr lang="zh-CN" altLang="en-US" sz="2000" dirty="0"/>
          </a:p>
        </p:txBody>
      </p:sp>
    </p:spTree>
    <p:extLst>
      <p:ext uri="{BB962C8B-B14F-4D97-AF65-F5344CB8AC3E}">
        <p14:creationId xmlns:p14="http://schemas.microsoft.com/office/powerpoint/2010/main" val="3759211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Objective function modification in downhill</a:t>
            </a:r>
            <a:endParaRPr lang="zh-CN" altLang="en-US" dirty="0"/>
          </a:p>
        </p:txBody>
      </p:sp>
      <p:sp>
        <p:nvSpPr>
          <p:cNvPr id="3" name="TextBox 2"/>
          <p:cNvSpPr txBox="1"/>
          <p:nvPr/>
        </p:nvSpPr>
        <p:spPr>
          <a:xfrm>
            <a:off x="683568" y="1412776"/>
            <a:ext cx="7848872" cy="523220"/>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800" dirty="0" smtClean="0"/>
              <a:t>Case I: </a:t>
            </a:r>
            <a:r>
              <a:rPr lang="en-US" altLang="zh-CN" sz="2800" dirty="0" err="1" smtClean="0"/>
              <a:t>wth</a:t>
            </a:r>
            <a:r>
              <a:rPr lang="en-US" altLang="zh-CN" sz="2800" dirty="0" smtClean="0"/>
              <a:t> </a:t>
            </a:r>
            <a:r>
              <a:rPr lang="en-US" altLang="zh-CN" sz="2800" dirty="0" smtClean="0">
                <a:sym typeface="Symbol"/>
              </a:rPr>
              <a:t></a:t>
            </a:r>
            <a:r>
              <a:rPr lang="en-US" altLang="zh-CN" sz="2800" dirty="0" smtClean="0"/>
              <a:t> 0,  optimize the energy bandwidth</a:t>
            </a:r>
            <a:endParaRPr lang="zh-CN" altLang="en-US" sz="2800" dirty="0"/>
          </a:p>
        </p:txBody>
      </p:sp>
      <p:sp>
        <p:nvSpPr>
          <p:cNvPr id="4" name="矩形 3"/>
          <p:cNvSpPr/>
          <p:nvPr/>
        </p:nvSpPr>
        <p:spPr>
          <a:xfrm>
            <a:off x="683568" y="3933056"/>
            <a:ext cx="6979668" cy="523220"/>
          </a:xfrm>
          <a:prstGeom prst="rect">
            <a:avLst/>
          </a:prstGeom>
        </p:spPr>
        <p:txBody>
          <a:bodyPr wrap="none">
            <a:spAutoFit/>
          </a:bodyPr>
          <a:lstStyle/>
          <a:p>
            <a:pPr marL="457200" indent="-457200">
              <a:buFont typeface="Wingdings" panose="05000000000000000000" pitchFamily="2" charset="2"/>
              <a:buChar char="Ø"/>
            </a:pPr>
            <a:r>
              <a:rPr lang="en-US" altLang="zh-CN" sz="2800" dirty="0"/>
              <a:t>Case </a:t>
            </a:r>
            <a:r>
              <a:rPr lang="en-US" altLang="zh-CN" sz="2800" dirty="0" smtClean="0"/>
              <a:t>II: </a:t>
            </a:r>
            <a:r>
              <a:rPr lang="en-US" altLang="zh-CN" sz="2800" dirty="0" err="1"/>
              <a:t>wth</a:t>
            </a:r>
            <a:r>
              <a:rPr lang="en-US" altLang="zh-CN" sz="2800" dirty="0"/>
              <a:t> </a:t>
            </a:r>
            <a:r>
              <a:rPr lang="en-US" altLang="zh-CN" sz="2800" dirty="0" smtClean="0"/>
              <a:t>&lt; 0, optimize the total DA value</a:t>
            </a:r>
            <a:endParaRPr lang="en-US" altLang="zh-CN" sz="2800" dirty="0"/>
          </a:p>
        </p:txBody>
      </p:sp>
      <p:graphicFrame>
        <p:nvGraphicFramePr>
          <p:cNvPr id="7" name="对象 6"/>
          <p:cNvGraphicFramePr>
            <a:graphicFrameLocks noChangeAspect="1"/>
          </p:cNvGraphicFramePr>
          <p:nvPr>
            <p:extLst>
              <p:ext uri="{D42A27DB-BD31-4B8C-83A1-F6EECF244321}">
                <p14:modId xmlns:p14="http://schemas.microsoft.com/office/powerpoint/2010/main" val="2799836111"/>
              </p:ext>
            </p:extLst>
          </p:nvPr>
        </p:nvGraphicFramePr>
        <p:xfrm>
          <a:off x="1115616" y="2060848"/>
          <a:ext cx="7139839" cy="643756"/>
        </p:xfrm>
        <a:graphic>
          <a:graphicData uri="http://schemas.openxmlformats.org/presentationml/2006/ole">
            <mc:AlternateContent xmlns:mc="http://schemas.openxmlformats.org/markup-compatibility/2006">
              <mc:Choice xmlns:v="urn:schemas-microsoft-com:vml" Requires="v">
                <p:oleObj spid="_x0000_s2470" name="Equation" r:id="rId4" imgW="3098520" imgH="279360" progId="Equation.DSMT4">
                  <p:embed/>
                </p:oleObj>
              </mc:Choice>
              <mc:Fallback>
                <p:oleObj name="Equation" r:id="rId4" imgW="3098520" imgH="279360" progId="Equation.DSMT4">
                  <p:embed/>
                  <p:pic>
                    <p:nvPicPr>
                      <p:cNvPr id="0" name=""/>
                      <p:cNvPicPr/>
                      <p:nvPr/>
                    </p:nvPicPr>
                    <p:blipFill>
                      <a:blip r:embed="rId5"/>
                      <a:stretch>
                        <a:fillRect/>
                      </a:stretch>
                    </p:blipFill>
                    <p:spPr>
                      <a:xfrm>
                        <a:off x="1115616" y="2060848"/>
                        <a:ext cx="7139839" cy="643756"/>
                      </a:xfrm>
                      <a:prstGeom prst="rect">
                        <a:avLst/>
                      </a:prstGeom>
                    </p:spPr>
                  </p:pic>
                </p:oleObj>
              </mc:Fallback>
            </mc:AlternateContent>
          </a:graphicData>
        </a:graphic>
      </p:graphicFrame>
      <p:sp>
        <p:nvSpPr>
          <p:cNvPr id="8" name="TextBox 7"/>
          <p:cNvSpPr txBox="1"/>
          <p:nvPr/>
        </p:nvSpPr>
        <p:spPr>
          <a:xfrm>
            <a:off x="1187624" y="2708920"/>
            <a:ext cx="7632848" cy="1169551"/>
          </a:xfrm>
          <a:prstGeom prst="rect">
            <a:avLst/>
          </a:prstGeom>
          <a:noFill/>
        </p:spPr>
        <p:txBody>
          <a:bodyPr wrap="square" rtlCol="0">
            <a:spAutoFit/>
          </a:bodyPr>
          <a:lstStyle/>
          <a:p>
            <a:pPr>
              <a:spcAft>
                <a:spcPts val="600"/>
              </a:spcAft>
            </a:pPr>
            <a:r>
              <a:rPr lang="en-US" altLang="zh-CN" sz="2000" dirty="0" smtClean="0">
                <a:latin typeface="Times New Roman" panose="02020603050405020304" pitchFamily="18" charset="0"/>
                <a:cs typeface="Times New Roman" panose="02020603050405020304" pitchFamily="18" charset="0"/>
              </a:rPr>
              <a:t>-- </a:t>
            </a:r>
            <a:r>
              <a:rPr lang="en-US" altLang="zh-CN" sz="2000" i="1" dirty="0" smtClean="0">
                <a:latin typeface="Times New Roman" panose="02020603050405020304" pitchFamily="18" charset="0"/>
                <a:cs typeface="Times New Roman" panose="02020603050405020304" pitchFamily="18" charset="0"/>
              </a:rPr>
              <a:t>t</a:t>
            </a:r>
            <a:r>
              <a:rPr lang="en-US" altLang="zh-CN" sz="2000" dirty="0" smtClean="0">
                <a:latin typeface="Times New Roman" panose="02020603050405020304" pitchFamily="18" charset="0"/>
                <a:cs typeface="Times New Roman" panose="02020603050405020304" pitchFamily="18" charset="0"/>
              </a:rPr>
              <a:t>: </a:t>
            </a:r>
            <a:r>
              <a:rPr lang="en-US" altLang="zh-CN" sz="2000" dirty="0" err="1" smtClean="0">
                <a:latin typeface="Times New Roman" panose="02020603050405020304" pitchFamily="18" charset="0"/>
                <a:cs typeface="Times New Roman" panose="02020603050405020304" pitchFamily="18" charset="0"/>
              </a:rPr>
              <a:t>Touschek</a:t>
            </a:r>
            <a:r>
              <a:rPr lang="en-US" altLang="zh-CN" sz="2000" dirty="0" smtClean="0">
                <a:latin typeface="Times New Roman" panose="02020603050405020304" pitchFamily="18" charset="0"/>
                <a:cs typeface="Times New Roman" panose="02020603050405020304" pitchFamily="18" charset="0"/>
              </a:rPr>
              <a:t> lifetime </a:t>
            </a:r>
            <a:r>
              <a:rPr lang="en-US" altLang="zh-CN" sz="2000" dirty="0" smtClean="0">
                <a:latin typeface="Times New Roman" panose="02020603050405020304" pitchFamily="18" charset="0"/>
                <a:cs typeface="Times New Roman" panose="02020603050405020304" pitchFamily="18" charset="0"/>
                <a:sym typeface="Symbol"/>
              </a:rPr>
              <a:t> </a:t>
            </a:r>
            <a:r>
              <a:rPr lang="en-US" altLang="zh-CN" sz="2000" dirty="0" smtClean="0">
                <a:solidFill>
                  <a:srgbClr val="FF0000"/>
                </a:solidFill>
                <a:latin typeface="Times New Roman" panose="02020603050405020304" pitchFamily="18" charset="0"/>
                <a:cs typeface="Times New Roman" panose="02020603050405020304" pitchFamily="18" charset="0"/>
                <a:sym typeface="Symbol"/>
              </a:rPr>
              <a:t>modified </a:t>
            </a:r>
            <a:r>
              <a:rPr lang="en-US" altLang="zh-CN" sz="2000" dirty="0" err="1" smtClean="0">
                <a:solidFill>
                  <a:srgbClr val="FF0000"/>
                </a:solidFill>
                <a:latin typeface="Times New Roman" panose="02020603050405020304" pitchFamily="18" charset="0"/>
                <a:cs typeface="Times New Roman" panose="02020603050405020304" pitchFamily="18" charset="0"/>
                <a:sym typeface="Symbol"/>
              </a:rPr>
              <a:t>Touschek</a:t>
            </a:r>
            <a:r>
              <a:rPr lang="en-US" altLang="zh-CN" sz="2000" dirty="0" smtClean="0">
                <a:solidFill>
                  <a:srgbClr val="FF0000"/>
                </a:solidFill>
                <a:latin typeface="Times New Roman" panose="02020603050405020304" pitchFamily="18" charset="0"/>
                <a:cs typeface="Times New Roman" panose="02020603050405020304" pitchFamily="18" charset="0"/>
                <a:sym typeface="Symbol"/>
              </a:rPr>
              <a:t> lifetime</a:t>
            </a:r>
            <a:endParaRPr lang="en-US" altLang="zh-CN" sz="2000" dirty="0" smtClean="0">
              <a:solidFill>
                <a:srgbClr val="FF0000"/>
              </a:solidFill>
              <a:latin typeface="Times New Roman" panose="02020603050405020304" pitchFamily="18" charset="0"/>
              <a:cs typeface="Times New Roman" panose="02020603050405020304" pitchFamily="18" charset="0"/>
            </a:endParaRPr>
          </a:p>
          <a:p>
            <a:pPr>
              <a:spcAft>
                <a:spcPts val="600"/>
              </a:spcAft>
            </a:pPr>
            <a:r>
              <a:rPr lang="en-US" altLang="zh-CN" sz="2000" dirty="0" smtClean="0">
                <a:latin typeface="Times New Roman" panose="02020603050405020304" pitchFamily="18" charset="0"/>
                <a:cs typeface="Times New Roman" panose="02020603050405020304" pitchFamily="18" charset="0"/>
              </a:rPr>
              <a:t>-- </a:t>
            </a:r>
            <a:r>
              <a:rPr lang="en-US" altLang="zh-CN" sz="2000" i="1" dirty="0" err="1" smtClean="0">
                <a:latin typeface="Times New Roman" panose="02020603050405020304" pitchFamily="18" charset="0"/>
                <a:cs typeface="Times New Roman" panose="02020603050405020304" pitchFamily="18" charset="0"/>
              </a:rPr>
              <a:t>Bandwith</a:t>
            </a:r>
            <a:r>
              <a:rPr lang="en-US" altLang="zh-CN" sz="2000" dirty="0" smtClean="0">
                <a:latin typeface="Times New Roman" panose="02020603050405020304" pitchFamily="18" charset="0"/>
                <a:cs typeface="Times New Roman" panose="02020603050405020304" pitchFamily="18" charset="0"/>
              </a:rPr>
              <a:t>(</a:t>
            </a:r>
            <a:r>
              <a:rPr lang="en-US" altLang="zh-CN" sz="2000" i="1" dirty="0" smtClean="0">
                <a:latin typeface="Times New Roman" panose="02020603050405020304" pitchFamily="18" charset="0"/>
                <a:cs typeface="Times New Roman" panose="02020603050405020304" pitchFamily="18" charset="0"/>
              </a:rPr>
              <a:t>n</a:t>
            </a:r>
            <a:r>
              <a:rPr lang="en-US" altLang="zh-CN" sz="2000" dirty="0" smtClean="0">
                <a:latin typeface="Times New Roman" panose="02020603050405020304" pitchFamily="18" charset="0"/>
                <a:cs typeface="Times New Roman" panose="02020603050405020304" pitchFamily="18" charset="0"/>
              </a:rPr>
              <a:t>): DA bandwidth according to </a:t>
            </a:r>
            <a:r>
              <a:rPr lang="en-US" altLang="zh-CN" sz="2000" i="1" dirty="0" smtClean="0">
                <a:latin typeface="Times New Roman" panose="02020603050405020304" pitchFamily="18" charset="0"/>
                <a:cs typeface="Times New Roman" panose="02020603050405020304" pitchFamily="18" charset="0"/>
              </a:rPr>
              <a:t>n</a:t>
            </a:r>
            <a:r>
              <a:rPr lang="en-US" altLang="zh-CN" sz="2000" dirty="0" smtClean="0">
                <a:latin typeface="Times New Roman" panose="02020603050405020304" pitchFamily="18" charset="0"/>
                <a:cs typeface="Times New Roman" panose="02020603050405020304" pitchFamily="18" charset="0"/>
              </a:rPr>
              <a:t>*</a:t>
            </a:r>
            <a:r>
              <a:rPr lang="en-US" altLang="zh-CN" sz="2000" i="1" dirty="0" smtClean="0">
                <a:latin typeface="Times New Roman" panose="02020603050405020304" pitchFamily="18" charset="0"/>
                <a:cs typeface="Times New Roman" panose="02020603050405020304" pitchFamily="18" charset="0"/>
                <a:sym typeface="Symbol"/>
              </a:rPr>
              <a:t></a:t>
            </a:r>
            <a:r>
              <a:rPr lang="en-US" altLang="zh-CN" sz="2000" i="1" baseline="-25000" dirty="0" smtClean="0">
                <a:latin typeface="Times New Roman" panose="02020603050405020304" pitchFamily="18" charset="0"/>
                <a:cs typeface="Times New Roman" panose="02020603050405020304" pitchFamily="18" charset="0"/>
                <a:sym typeface="Symbol"/>
              </a:rPr>
              <a:t> </a:t>
            </a:r>
            <a:r>
              <a:rPr lang="en-US" altLang="zh-CN" sz="2000" i="1" dirty="0" smtClean="0">
                <a:latin typeface="Times New Roman" panose="02020603050405020304" pitchFamily="18" charset="0"/>
                <a:cs typeface="Times New Roman" panose="02020603050405020304" pitchFamily="18" charset="0"/>
                <a:sym typeface="Symbol"/>
              </a:rPr>
              <a:t> </a:t>
            </a:r>
            <a:r>
              <a:rPr lang="en-US" altLang="zh-CN" sz="2000" dirty="0" smtClean="0">
                <a:latin typeface="Times New Roman" panose="02020603050405020304" pitchFamily="18" charset="0"/>
                <a:cs typeface="Times New Roman" panose="02020603050405020304" pitchFamily="18" charset="0"/>
                <a:sym typeface="Symbol"/>
              </a:rPr>
              <a:t>DA reference</a:t>
            </a:r>
            <a:endParaRPr lang="en-US" altLang="zh-CN" sz="2000" dirty="0" smtClean="0">
              <a:latin typeface="Times New Roman" panose="02020603050405020304" pitchFamily="18" charset="0"/>
              <a:cs typeface="Times New Roman" panose="02020603050405020304" pitchFamily="18" charset="0"/>
            </a:endParaRPr>
          </a:p>
          <a:p>
            <a:pPr>
              <a:spcAft>
                <a:spcPts val="600"/>
              </a:spcAft>
            </a:pPr>
            <a:r>
              <a:rPr lang="en-US" altLang="zh-CN" sz="2000" dirty="0" smtClean="0">
                <a:latin typeface="Times New Roman" panose="02020603050405020304" pitchFamily="18" charset="0"/>
                <a:cs typeface="Times New Roman" panose="02020603050405020304" pitchFamily="18" charset="0"/>
              </a:rPr>
              <a:t>-- </a:t>
            </a:r>
            <a:r>
              <a:rPr lang="en-US" altLang="zh-CN" sz="2000" i="1" dirty="0" smtClean="0">
                <a:latin typeface="Times New Roman" panose="02020603050405020304" pitchFamily="18" charset="0"/>
                <a:cs typeface="Times New Roman" panose="02020603050405020304" pitchFamily="18" charset="0"/>
              </a:rPr>
              <a:t>w</a:t>
            </a:r>
            <a:r>
              <a:rPr lang="en-US" altLang="zh-CN" sz="2000" dirty="0" smtClean="0">
                <a:latin typeface="Times New Roman" panose="02020603050405020304" pitchFamily="18" charset="0"/>
                <a:cs typeface="Times New Roman" panose="02020603050405020304" pitchFamily="18" charset="0"/>
              </a:rPr>
              <a:t> &amp; </a:t>
            </a:r>
            <a:r>
              <a:rPr lang="en-US" altLang="zh-CN" sz="2000" i="1" dirty="0" smtClean="0">
                <a:latin typeface="Times New Roman" panose="02020603050405020304" pitchFamily="18" charset="0"/>
                <a:cs typeface="Times New Roman" panose="02020603050405020304" pitchFamily="18" charset="0"/>
              </a:rPr>
              <a:t>w</a:t>
            </a:r>
            <a:r>
              <a:rPr lang="en-US" altLang="zh-CN" sz="2000" dirty="0" smtClean="0">
                <a:latin typeface="Times New Roman" panose="02020603050405020304" pitchFamily="18" charset="0"/>
                <a:cs typeface="Times New Roman" panose="02020603050405020304" pitchFamily="18" charset="0"/>
              </a:rPr>
              <a:t>1: weight for the DA bandwidth</a:t>
            </a:r>
            <a:endParaRPr lang="zh-CN" altLang="en-US" sz="2000" dirty="0">
              <a:latin typeface="Times New Roman" panose="02020603050405020304" pitchFamily="18" charset="0"/>
              <a:cs typeface="Times New Roman" panose="02020603050405020304" pitchFamily="18" charset="0"/>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2548097907"/>
              </p:ext>
            </p:extLst>
          </p:nvPr>
        </p:nvGraphicFramePr>
        <p:xfrm>
          <a:off x="1947863" y="4456113"/>
          <a:ext cx="3287712" cy="863600"/>
        </p:xfrm>
        <a:graphic>
          <a:graphicData uri="http://schemas.openxmlformats.org/presentationml/2006/ole">
            <mc:AlternateContent xmlns:mc="http://schemas.openxmlformats.org/markup-compatibility/2006">
              <mc:Choice xmlns:v="urn:schemas-microsoft-com:vml" Requires="v">
                <p:oleObj spid="_x0000_s2471" name="Equation" r:id="rId6" imgW="1739880" imgH="457200" progId="Equation.DSMT4">
                  <p:embed/>
                </p:oleObj>
              </mc:Choice>
              <mc:Fallback>
                <p:oleObj name="Equation" r:id="rId6" imgW="1739880" imgH="457200" progId="Equation.DSMT4">
                  <p:embed/>
                  <p:pic>
                    <p:nvPicPr>
                      <p:cNvPr id="0" name=""/>
                      <p:cNvPicPr/>
                      <p:nvPr/>
                    </p:nvPicPr>
                    <p:blipFill>
                      <a:blip r:embed="rId7"/>
                      <a:stretch>
                        <a:fillRect/>
                      </a:stretch>
                    </p:blipFill>
                    <p:spPr>
                      <a:xfrm>
                        <a:off x="1947863" y="4456113"/>
                        <a:ext cx="3287712" cy="863600"/>
                      </a:xfrm>
                      <a:prstGeom prst="rect">
                        <a:avLst/>
                      </a:prstGeom>
                    </p:spPr>
                  </p:pic>
                </p:oleObj>
              </mc:Fallback>
            </mc:AlternateContent>
          </a:graphicData>
        </a:graphic>
      </p:graphicFrame>
      <p:sp>
        <p:nvSpPr>
          <p:cNvPr id="10" name="TextBox 9"/>
          <p:cNvSpPr txBox="1"/>
          <p:nvPr/>
        </p:nvSpPr>
        <p:spPr>
          <a:xfrm>
            <a:off x="1187624" y="5445224"/>
            <a:ext cx="7956376" cy="723275"/>
          </a:xfrm>
          <a:prstGeom prst="rect">
            <a:avLst/>
          </a:prstGeom>
          <a:noFill/>
        </p:spPr>
        <p:txBody>
          <a:bodyPr wrap="square" rtlCol="0">
            <a:spAutoFit/>
          </a:bodyPr>
          <a:lstStyle/>
          <a:p>
            <a:pPr>
              <a:spcAft>
                <a:spcPts val="600"/>
              </a:spcAft>
            </a:pPr>
            <a:r>
              <a:rPr lang="en-US" altLang="zh-CN" dirty="0" smtClean="0">
                <a:latin typeface="Times New Roman" panose="02020603050405020304" pitchFamily="18" charset="0"/>
                <a:cs typeface="Times New Roman" panose="02020603050405020304" pitchFamily="18" charset="0"/>
              </a:rPr>
              <a:t>-- </a:t>
            </a:r>
            <a:r>
              <a:rPr lang="en-US" altLang="zh-CN" i="1" dirty="0" err="1" smtClean="0">
                <a:latin typeface="Times New Roman" panose="02020603050405020304" pitchFamily="18" charset="0"/>
                <a:cs typeface="Times New Roman" panose="02020603050405020304" pitchFamily="18" charset="0"/>
              </a:rPr>
              <a:t>DA</a:t>
            </a:r>
            <a:r>
              <a:rPr lang="en-US" altLang="zh-CN" i="1" baseline="-25000" dirty="0" err="1" smtClean="0">
                <a:latin typeface="Times New Roman" panose="02020603050405020304" pitchFamily="18" charset="0"/>
                <a:cs typeface="Times New Roman" panose="02020603050405020304" pitchFamily="18" charset="0"/>
              </a:rPr>
              <a:t>j</a:t>
            </a:r>
            <a:r>
              <a:rPr lang="en-US" altLang="zh-CN" dirty="0" smtClean="0">
                <a:latin typeface="Times New Roman" panose="02020603050405020304" pitchFamily="18" charset="0"/>
                <a:cs typeface="Times New Roman" panose="02020603050405020304" pitchFamily="18" charset="0"/>
              </a:rPr>
              <a:t>(</a:t>
            </a:r>
            <a:r>
              <a:rPr lang="en-US" altLang="zh-CN" i="1" dirty="0" err="1" smtClean="0">
                <a:latin typeface="Times New Roman" panose="02020603050405020304" pitchFamily="18" charset="0"/>
                <a:cs typeface="Times New Roman" panose="02020603050405020304" pitchFamily="18" charset="0"/>
              </a:rPr>
              <a:t>i</a:t>
            </a:r>
            <a:r>
              <a:rPr lang="en-US" altLang="zh-CN" dirty="0" smtClean="0">
                <a:latin typeface="Times New Roman" panose="02020603050405020304" pitchFamily="18" charset="0"/>
                <a:cs typeface="Times New Roman" panose="02020603050405020304" pitchFamily="18" charset="0"/>
              </a:rPr>
              <a:t>): DA for </a:t>
            </a:r>
            <a:r>
              <a:rPr lang="en-US" altLang="zh-CN" i="1" dirty="0" err="1" smtClean="0">
                <a:latin typeface="Times New Roman" panose="02020603050405020304" pitchFamily="18" charset="0"/>
                <a:cs typeface="Times New Roman" panose="02020603050405020304" pitchFamily="18" charset="0"/>
              </a:rPr>
              <a:t>i</a:t>
            </a:r>
            <a:r>
              <a:rPr lang="en-US" altLang="zh-CN" dirty="0" smtClean="0">
                <a:latin typeface="Times New Roman" panose="02020603050405020304" pitchFamily="18" charset="0"/>
                <a:cs typeface="Times New Roman" panose="02020603050405020304" pitchFamily="18" charset="0"/>
              </a:rPr>
              <a:t>*</a:t>
            </a:r>
            <a:r>
              <a:rPr lang="en-US" altLang="zh-CN" i="1" dirty="0">
                <a:latin typeface="Times New Roman" panose="02020603050405020304" pitchFamily="18" charset="0"/>
                <a:cs typeface="Times New Roman" panose="02020603050405020304" pitchFamily="18" charset="0"/>
                <a:sym typeface="Symbol"/>
              </a:rPr>
              <a:t></a:t>
            </a:r>
            <a:r>
              <a:rPr lang="en-US" altLang="zh-CN" i="1" baseline="-25000" dirty="0">
                <a:latin typeface="Times New Roman" panose="02020603050405020304" pitchFamily="18" charset="0"/>
                <a:cs typeface="Times New Roman" panose="02020603050405020304" pitchFamily="18" charset="0"/>
                <a:sym typeface="Symbol"/>
              </a:rPr>
              <a:t> </a:t>
            </a:r>
            <a:r>
              <a:rPr lang="en-US" altLang="zh-CN" i="1" dirty="0">
                <a:latin typeface="Times New Roman" panose="02020603050405020304" pitchFamily="18" charset="0"/>
                <a:cs typeface="Times New Roman" panose="02020603050405020304" pitchFamily="18" charset="0"/>
                <a:sym typeface="Symbol"/>
              </a:rPr>
              <a:t> </a:t>
            </a:r>
            <a:r>
              <a:rPr lang="en-US" altLang="zh-CN" dirty="0">
                <a:latin typeface="Times New Roman" panose="02020603050405020304" pitchFamily="18" charset="0"/>
                <a:cs typeface="Times New Roman" panose="02020603050405020304" pitchFamily="18" charset="0"/>
                <a:sym typeface="Symbol"/>
              </a:rPr>
              <a:t>energy </a:t>
            </a:r>
            <a:r>
              <a:rPr lang="en-US" altLang="zh-CN" dirty="0" smtClean="0">
                <a:latin typeface="Times New Roman" panose="02020603050405020304" pitchFamily="18" charset="0"/>
                <a:cs typeface="Times New Roman" panose="02020603050405020304" pitchFamily="18" charset="0"/>
                <a:sym typeface="Symbol"/>
              </a:rPr>
              <a:t>deviation with the </a:t>
            </a:r>
            <a:r>
              <a:rPr lang="en-US" altLang="zh-CN" dirty="0" err="1" smtClean="0">
                <a:latin typeface="Times New Roman" panose="02020603050405020304" pitchFamily="18" charset="0"/>
                <a:cs typeface="Times New Roman" panose="02020603050405020304" pitchFamily="18" charset="0"/>
                <a:sym typeface="Symbol"/>
              </a:rPr>
              <a:t>j</a:t>
            </a:r>
            <a:r>
              <a:rPr lang="en-US" altLang="zh-CN" baseline="30000" dirty="0" err="1" smtClean="0">
                <a:latin typeface="Times New Roman" panose="02020603050405020304" pitchFamily="18" charset="0"/>
                <a:cs typeface="Times New Roman" panose="02020603050405020304" pitchFamily="18" charset="0"/>
                <a:sym typeface="Symbol"/>
              </a:rPr>
              <a:t>th</a:t>
            </a:r>
            <a:r>
              <a:rPr lang="en-US" altLang="zh-CN" dirty="0" smtClean="0">
                <a:latin typeface="Times New Roman" panose="02020603050405020304" pitchFamily="18" charset="0"/>
                <a:cs typeface="Times New Roman" panose="02020603050405020304" pitchFamily="18" charset="0"/>
                <a:sym typeface="Symbol"/>
              </a:rPr>
              <a:t> initial phase (totally 6 phases)</a:t>
            </a:r>
          </a:p>
          <a:p>
            <a:pPr>
              <a:spcAft>
                <a:spcPts val="600"/>
              </a:spcAft>
            </a:pPr>
            <a:r>
              <a:rPr lang="en-US" altLang="zh-CN" dirty="0" smtClean="0">
                <a:latin typeface="Times New Roman" panose="02020603050405020304" pitchFamily="18" charset="0"/>
                <a:cs typeface="Times New Roman" panose="02020603050405020304" pitchFamily="18" charset="0"/>
                <a:sym typeface="Symbol"/>
              </a:rPr>
              <a:t>-- </a:t>
            </a:r>
            <a:r>
              <a:rPr lang="en-US" altLang="zh-CN" i="1" dirty="0" smtClean="0">
                <a:latin typeface="Times New Roman" panose="02020603050405020304" pitchFamily="18" charset="0"/>
                <a:cs typeface="Times New Roman" panose="02020603050405020304" pitchFamily="18" charset="0"/>
                <a:sym typeface="Symbol"/>
              </a:rPr>
              <a:t>w</a:t>
            </a:r>
            <a:r>
              <a:rPr lang="en-US" altLang="zh-CN" dirty="0" smtClean="0">
                <a:latin typeface="Times New Roman" panose="02020603050405020304" pitchFamily="18" charset="0"/>
                <a:cs typeface="Times New Roman" panose="02020603050405020304" pitchFamily="18" charset="0"/>
                <a:sym typeface="Symbol"/>
              </a:rPr>
              <a:t>(</a:t>
            </a:r>
            <a:r>
              <a:rPr lang="en-US" altLang="zh-CN" i="1" dirty="0" err="1" smtClean="0">
                <a:latin typeface="Times New Roman" panose="02020603050405020304" pitchFamily="18" charset="0"/>
                <a:cs typeface="Times New Roman" panose="02020603050405020304" pitchFamily="18" charset="0"/>
                <a:sym typeface="Symbol"/>
              </a:rPr>
              <a:t>i</a:t>
            </a:r>
            <a:r>
              <a:rPr lang="en-US" altLang="zh-CN" dirty="0" smtClean="0">
                <a:latin typeface="Times New Roman" panose="02020603050405020304" pitchFamily="18" charset="0"/>
                <a:cs typeface="Times New Roman" panose="02020603050405020304" pitchFamily="18" charset="0"/>
                <a:sym typeface="Symbol"/>
              </a:rPr>
              <a:t>)</a:t>
            </a:r>
            <a:r>
              <a:rPr lang="en-US" altLang="zh-CN" dirty="0" smtClean="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 DA weight for </a:t>
            </a:r>
            <a:r>
              <a:rPr lang="en-US" altLang="zh-CN" i="1" dirty="0" err="1">
                <a:latin typeface="Times New Roman" panose="02020603050405020304" pitchFamily="18" charset="0"/>
                <a:cs typeface="Times New Roman" panose="02020603050405020304" pitchFamily="18" charset="0"/>
              </a:rPr>
              <a:t>i</a:t>
            </a:r>
            <a:r>
              <a:rPr lang="en-US" altLang="zh-CN" dirty="0">
                <a:latin typeface="Times New Roman" panose="02020603050405020304" pitchFamily="18" charset="0"/>
                <a:cs typeface="Times New Roman" panose="02020603050405020304" pitchFamily="18" charset="0"/>
              </a:rPr>
              <a:t>*</a:t>
            </a:r>
            <a:r>
              <a:rPr lang="en-US" altLang="zh-CN" i="1" dirty="0">
                <a:latin typeface="Times New Roman" panose="02020603050405020304" pitchFamily="18" charset="0"/>
                <a:cs typeface="Times New Roman" panose="02020603050405020304" pitchFamily="18" charset="0"/>
                <a:sym typeface="Symbol"/>
              </a:rPr>
              <a:t></a:t>
            </a:r>
            <a:r>
              <a:rPr lang="en-US" altLang="zh-CN" i="1" baseline="-25000" dirty="0">
                <a:latin typeface="Times New Roman" panose="02020603050405020304" pitchFamily="18" charset="0"/>
                <a:cs typeface="Times New Roman" panose="02020603050405020304" pitchFamily="18" charset="0"/>
                <a:sym typeface="Symbol"/>
              </a:rPr>
              <a:t> </a:t>
            </a:r>
            <a:r>
              <a:rPr lang="en-US" altLang="zh-CN" i="1" dirty="0">
                <a:latin typeface="Times New Roman" panose="02020603050405020304" pitchFamily="18" charset="0"/>
                <a:cs typeface="Times New Roman" panose="02020603050405020304" pitchFamily="18" charset="0"/>
                <a:sym typeface="Symbol"/>
              </a:rPr>
              <a:t> </a:t>
            </a:r>
            <a:r>
              <a:rPr lang="en-US" altLang="zh-CN" dirty="0">
                <a:latin typeface="Times New Roman" panose="02020603050405020304" pitchFamily="18" charset="0"/>
                <a:cs typeface="Times New Roman" panose="02020603050405020304" pitchFamily="18" charset="0"/>
                <a:sym typeface="Symbol"/>
              </a:rPr>
              <a:t>energy deviation</a:t>
            </a:r>
            <a:endParaRPr lang="zh-CN" altLang="en-US" dirty="0">
              <a:latin typeface="Times New Roman" panose="02020603050405020304" pitchFamily="18" charset="0"/>
              <a:cs typeface="Times New Roman" panose="02020603050405020304" pitchFamily="18" charset="0"/>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3840206639"/>
              </p:ext>
            </p:extLst>
          </p:nvPr>
        </p:nvGraphicFramePr>
        <p:xfrm>
          <a:off x="5508104" y="6021288"/>
          <a:ext cx="3564396" cy="648072"/>
        </p:xfrm>
        <a:graphic>
          <a:graphicData uri="http://schemas.openxmlformats.org/presentationml/2006/ole">
            <mc:AlternateContent xmlns:mc="http://schemas.openxmlformats.org/markup-compatibility/2006">
              <mc:Choice xmlns:v="urn:schemas-microsoft-com:vml" Requires="v">
                <p:oleObj spid="_x0000_s2472" name="Equation" r:id="rId8" imgW="2793960" imgH="507960" progId="Equation.DSMT4">
                  <p:embed/>
                </p:oleObj>
              </mc:Choice>
              <mc:Fallback>
                <p:oleObj name="Equation" r:id="rId8" imgW="2793960" imgH="507960" progId="Equation.DSMT4">
                  <p:embed/>
                  <p:pic>
                    <p:nvPicPr>
                      <p:cNvPr id="0" name=""/>
                      <p:cNvPicPr/>
                      <p:nvPr/>
                    </p:nvPicPr>
                    <p:blipFill>
                      <a:blip r:embed="rId9"/>
                      <a:stretch>
                        <a:fillRect/>
                      </a:stretch>
                    </p:blipFill>
                    <p:spPr>
                      <a:xfrm>
                        <a:off x="5508104" y="6021288"/>
                        <a:ext cx="3564396" cy="648072"/>
                      </a:xfrm>
                      <a:prstGeom prst="rect">
                        <a:avLst/>
                      </a:prstGeom>
                    </p:spPr>
                  </p:pic>
                </p:oleObj>
              </mc:Fallback>
            </mc:AlternateContent>
          </a:graphicData>
        </a:graphic>
      </p:graphicFrame>
    </p:spTree>
    <p:extLst>
      <p:ext uri="{BB962C8B-B14F-4D97-AF65-F5344CB8AC3E}">
        <p14:creationId xmlns:p14="http://schemas.microsoft.com/office/powerpoint/2010/main" val="619831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Downhill Simplex modification</a:t>
            </a:r>
            <a:endParaRPr lang="zh-CN" altLang="en-US" dirty="0"/>
          </a:p>
        </p:txBody>
      </p:sp>
      <p:sp>
        <p:nvSpPr>
          <p:cNvPr id="3" name="文本框 2"/>
          <p:cNvSpPr txBox="1"/>
          <p:nvPr/>
        </p:nvSpPr>
        <p:spPr>
          <a:xfrm>
            <a:off x="899592" y="1420359"/>
            <a:ext cx="8064896" cy="19575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2800" dirty="0" smtClean="0"/>
              <a:t>DA results not stable while opening fluctuation</a:t>
            </a:r>
          </a:p>
          <a:p>
            <a:pPr marL="285750" indent="-285750">
              <a:lnSpc>
                <a:spcPct val="150000"/>
              </a:lnSpc>
              <a:buFont typeface="Arial" panose="020B0604020202020204" pitchFamily="34" charset="0"/>
              <a:buChar char="•"/>
            </a:pPr>
            <a:r>
              <a:rPr lang="en-US" altLang="zh-CN" sz="2800" dirty="0" smtClean="0"/>
              <a:t>Cancel the noise due to fluctuation</a:t>
            </a:r>
          </a:p>
          <a:p>
            <a:pPr marL="285750" indent="-285750">
              <a:lnSpc>
                <a:spcPct val="150000"/>
              </a:lnSpc>
              <a:buFont typeface="Arial" panose="020B0604020202020204" pitchFamily="34" charset="0"/>
              <a:buChar char="•"/>
            </a:pPr>
            <a:r>
              <a:rPr lang="en-US" altLang="zh-CN" sz="2800" dirty="0" smtClean="0"/>
              <a:t>Two methods</a:t>
            </a:r>
            <a:r>
              <a:rPr lang="zh-CN" altLang="en-US" sz="2800" dirty="0" smtClean="0"/>
              <a:t>：</a:t>
            </a:r>
            <a:endParaRPr lang="zh-CN" altLang="en-US" sz="2800" dirty="0"/>
          </a:p>
        </p:txBody>
      </p:sp>
      <p:sp>
        <p:nvSpPr>
          <p:cNvPr id="4" name="TextBox 3"/>
          <p:cNvSpPr txBox="1"/>
          <p:nvPr/>
        </p:nvSpPr>
        <p:spPr>
          <a:xfrm>
            <a:off x="1372816" y="3377883"/>
            <a:ext cx="6912768" cy="1754326"/>
          </a:xfrm>
          <a:prstGeom prst="rect">
            <a:avLst/>
          </a:prstGeom>
          <a:noFill/>
        </p:spPr>
        <p:txBody>
          <a:bodyPr wrap="square" rtlCol="0">
            <a:spAutoFit/>
          </a:bodyPr>
          <a:lstStyle/>
          <a:p>
            <a:pPr marL="342900" indent="-342900">
              <a:lnSpc>
                <a:spcPct val="150000"/>
              </a:lnSpc>
              <a:buAutoNum type="arabicPeriod"/>
            </a:pPr>
            <a:r>
              <a:rPr lang="en-US" altLang="zh-CN" sz="2400" dirty="0" smtClean="0"/>
              <a:t>Scan whole DA list (5 seeds) </a:t>
            </a:r>
            <a:r>
              <a:rPr lang="en-US" altLang="zh-CN" sz="2400" dirty="0" smtClean="0">
                <a:sym typeface="Symbol"/>
              </a:rPr>
              <a:t> Minimum</a:t>
            </a:r>
          </a:p>
          <a:p>
            <a:pPr marL="342900" indent="-342900">
              <a:lnSpc>
                <a:spcPct val="150000"/>
              </a:lnSpc>
              <a:buAutoNum type="arabicPeriod"/>
            </a:pPr>
            <a:r>
              <a:rPr lang="en-US" altLang="zh-CN" sz="2400" dirty="0" smtClean="0"/>
              <a:t>Scan DA at center energy (10 seeds)</a:t>
            </a:r>
            <a:r>
              <a:rPr lang="en-US" altLang="zh-CN" sz="2400" dirty="0">
                <a:sym typeface="Symbol"/>
              </a:rPr>
              <a:t>  </a:t>
            </a:r>
            <a:r>
              <a:rPr lang="en-US" altLang="zh-CN" sz="2400" dirty="0" smtClean="0">
                <a:sym typeface="Symbol"/>
              </a:rPr>
              <a:t>Minimum </a:t>
            </a:r>
            <a:r>
              <a:rPr lang="en-US" altLang="zh-CN" sz="2400" dirty="0">
                <a:sym typeface="Symbol"/>
              </a:rPr>
              <a:t> </a:t>
            </a:r>
            <a:r>
              <a:rPr lang="en-US" altLang="zh-CN" sz="2400" dirty="0" smtClean="0">
                <a:sym typeface="Symbol"/>
              </a:rPr>
              <a:t>Clip</a:t>
            </a:r>
            <a:endParaRPr lang="zh-CN" altLang="en-US" sz="2400" dirty="0"/>
          </a:p>
        </p:txBody>
      </p:sp>
      <p:sp>
        <p:nvSpPr>
          <p:cNvPr id="5" name="TextBox 4"/>
          <p:cNvSpPr txBox="1"/>
          <p:nvPr/>
        </p:nvSpPr>
        <p:spPr>
          <a:xfrm>
            <a:off x="987608" y="6165304"/>
            <a:ext cx="72008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sz="2400" dirty="0" smtClean="0">
                <a:solidFill>
                  <a:srgbClr val="FF0000"/>
                </a:solidFill>
              </a:rPr>
              <a:t>So far, we used method 2 to save computer time.</a:t>
            </a:r>
            <a:endParaRPr lang="zh-CN" altLang="en-US" sz="2400"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7439" y="3495232"/>
            <a:ext cx="3905225" cy="2412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747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8229600" cy="1143000"/>
          </a:xfrm>
        </p:spPr>
        <p:txBody>
          <a:bodyPr/>
          <a:lstStyle/>
          <a:p>
            <a:r>
              <a:rPr lang="en-US" altLang="zh-CN" dirty="0" smtClean="0"/>
              <a:t>CEPC CDR lattice - arc</a:t>
            </a:r>
            <a:endParaRPr lang="zh-CN" alt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7231"/>
          <a:stretch/>
        </p:blipFill>
        <p:spPr bwMode="auto">
          <a:xfrm>
            <a:off x="1198152" y="2813675"/>
            <a:ext cx="6110152" cy="2247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图片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0268" y="5061192"/>
            <a:ext cx="5685172" cy="149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323528" y="1497336"/>
            <a:ext cx="7992888" cy="904863"/>
          </a:xfrm>
          <a:prstGeom prst="rect">
            <a:avLst/>
          </a:prstGeom>
        </p:spPr>
        <p:txBody>
          <a:bodyPr wrap="square">
            <a:spAutoFit/>
          </a:bodyPr>
          <a:lstStyle/>
          <a:p>
            <a:pPr marL="742950" lvl="1" indent="-285750" algn="just">
              <a:spcBef>
                <a:spcPct val="20000"/>
              </a:spcBef>
              <a:buFont typeface="Arial" pitchFamily="34" charset="0"/>
              <a:buChar char="–"/>
            </a:pPr>
            <a:r>
              <a:rPr lang="en-US" altLang="zh-CN" sz="2400" dirty="0">
                <a:solidFill>
                  <a:prstClr val="black"/>
                </a:solidFill>
                <a:latin typeface="Times New Roman" panose="02020603050405020304" pitchFamily="18" charset="0"/>
                <a:cs typeface="Times New Roman" panose="02020603050405020304" pitchFamily="18" charset="0"/>
                <a:sym typeface="Symbol"/>
              </a:rPr>
              <a:t>FODO cell, </a:t>
            </a:r>
            <a:r>
              <a:rPr lang="en-US" altLang="zh-CN" sz="2400" dirty="0">
                <a:solidFill>
                  <a:prstClr val="black"/>
                </a:solidFill>
                <a:latin typeface="Times New Roman" panose="02020603050405020304" pitchFamily="18" charset="0"/>
                <a:cs typeface="Times New Roman" panose="02020603050405020304" pitchFamily="18" charset="0"/>
              </a:rPr>
              <a:t>90</a:t>
            </a:r>
            <a:r>
              <a:rPr lang="en-US" altLang="zh-CN" sz="2400" dirty="0">
                <a:solidFill>
                  <a:prstClr val="black"/>
                </a:solidFill>
                <a:latin typeface="Times New Roman" panose="02020603050405020304" pitchFamily="18" charset="0"/>
                <a:cs typeface="Times New Roman" panose="02020603050405020304" pitchFamily="18" charset="0"/>
                <a:sym typeface="Symbol"/>
              </a:rPr>
              <a:t></a:t>
            </a:r>
            <a:r>
              <a:rPr lang="en-US" altLang="zh-CN" sz="2400" dirty="0">
                <a:solidFill>
                  <a:prstClr val="black"/>
                </a:solidFill>
                <a:latin typeface="Times New Roman" panose="02020603050405020304" pitchFamily="18" charset="0"/>
                <a:cs typeface="Times New Roman" panose="02020603050405020304" pitchFamily="18" charset="0"/>
              </a:rPr>
              <a:t>/90</a:t>
            </a:r>
            <a:r>
              <a:rPr lang="en-US" altLang="zh-CN" sz="2400" dirty="0">
                <a:solidFill>
                  <a:prstClr val="black"/>
                </a:solidFill>
                <a:latin typeface="Times New Roman" panose="02020603050405020304" pitchFamily="18" charset="0"/>
                <a:cs typeface="Times New Roman" panose="02020603050405020304" pitchFamily="18" charset="0"/>
                <a:sym typeface="Symbol"/>
              </a:rPr>
              <a:t>, non-interleaved </a:t>
            </a:r>
            <a:r>
              <a:rPr lang="en-US" altLang="zh-CN" sz="2400" dirty="0" err="1">
                <a:solidFill>
                  <a:prstClr val="black"/>
                </a:solidFill>
                <a:latin typeface="Times New Roman" panose="02020603050405020304" pitchFamily="18" charset="0"/>
                <a:cs typeface="Times New Roman" panose="02020603050405020304" pitchFamily="18" charset="0"/>
                <a:sym typeface="Symbol"/>
              </a:rPr>
              <a:t>sextupole</a:t>
            </a:r>
            <a:r>
              <a:rPr lang="en-US" altLang="zh-CN" sz="2400" dirty="0">
                <a:solidFill>
                  <a:prstClr val="black"/>
                </a:solidFill>
                <a:latin typeface="Times New Roman" panose="02020603050405020304" pitchFamily="18" charset="0"/>
                <a:cs typeface="Times New Roman" panose="02020603050405020304" pitchFamily="18" charset="0"/>
                <a:sym typeface="Symbol"/>
              </a:rPr>
              <a:t> </a:t>
            </a:r>
            <a:r>
              <a:rPr lang="en-US" altLang="zh-CN" sz="2400" dirty="0" smtClean="0">
                <a:solidFill>
                  <a:prstClr val="black"/>
                </a:solidFill>
                <a:latin typeface="Times New Roman" panose="02020603050405020304" pitchFamily="18" charset="0"/>
                <a:cs typeface="Times New Roman" panose="02020603050405020304" pitchFamily="18" charset="0"/>
                <a:sym typeface="Symbol"/>
              </a:rPr>
              <a:t>scheme</a:t>
            </a:r>
          </a:p>
          <a:p>
            <a:pPr marL="742950" lvl="1" indent="-285750" algn="just">
              <a:spcBef>
                <a:spcPct val="20000"/>
              </a:spcBef>
              <a:buFont typeface="Arial" pitchFamily="34" charset="0"/>
              <a:buChar char="–"/>
            </a:pPr>
            <a:r>
              <a:rPr lang="en-US" altLang="zh-CN" sz="2400" dirty="0" smtClean="0">
                <a:solidFill>
                  <a:prstClr val="black"/>
                </a:solidFill>
                <a:latin typeface="Times New Roman" panose="02020603050405020304" pitchFamily="18" charset="0"/>
                <a:cs typeface="Times New Roman" panose="02020603050405020304" pitchFamily="18" charset="0"/>
                <a:sym typeface="Symbol"/>
              </a:rPr>
              <a:t>224 </a:t>
            </a:r>
            <a:r>
              <a:rPr lang="en-US" altLang="zh-CN" sz="2400" dirty="0" err="1" smtClean="0">
                <a:solidFill>
                  <a:prstClr val="black"/>
                </a:solidFill>
                <a:latin typeface="Times New Roman" panose="02020603050405020304" pitchFamily="18" charset="0"/>
                <a:cs typeface="Times New Roman" panose="02020603050405020304" pitchFamily="18" charset="0"/>
                <a:sym typeface="Symbol"/>
              </a:rPr>
              <a:t>sextupole</a:t>
            </a:r>
            <a:r>
              <a:rPr lang="en-US" altLang="zh-CN" sz="2400" dirty="0" smtClean="0">
                <a:solidFill>
                  <a:prstClr val="black"/>
                </a:solidFill>
                <a:latin typeface="Times New Roman" panose="02020603050405020304" pitchFamily="18" charset="0"/>
                <a:cs typeface="Times New Roman" panose="02020603050405020304" pitchFamily="18" charset="0"/>
                <a:sym typeface="Symbol"/>
              </a:rPr>
              <a:t> pairs in the half ring </a:t>
            </a:r>
            <a:endParaRPr lang="en-US" altLang="zh-CN" sz="2400" dirty="0">
              <a:solidFill>
                <a:prstClr val="black"/>
              </a:solidFill>
              <a:latin typeface="Times New Roman" panose="02020603050405020304" pitchFamily="18" charset="0"/>
              <a:cs typeface="Times New Roman" panose="02020603050405020304" pitchFamily="18" charset="0"/>
              <a:sym typeface="Symbol"/>
            </a:endParaRPr>
          </a:p>
        </p:txBody>
      </p:sp>
    </p:spTree>
    <p:extLst>
      <p:ext uri="{BB962C8B-B14F-4D97-AF65-F5344CB8AC3E}">
        <p14:creationId xmlns:p14="http://schemas.microsoft.com/office/powerpoint/2010/main" val="4017503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4048"/>
            <a:ext cx="8229600" cy="956680"/>
          </a:xfrm>
        </p:spPr>
        <p:txBody>
          <a:bodyPr/>
          <a:lstStyle/>
          <a:p>
            <a:r>
              <a:rPr lang="en-US" altLang="zh-CN" dirty="0" smtClean="0"/>
              <a:t>CEPC CDR lattice - IR</a:t>
            </a:r>
            <a:endParaRPr lang="zh-CN" altLang="en-US" dirty="0"/>
          </a:p>
        </p:txBody>
      </p:sp>
      <p:sp>
        <p:nvSpPr>
          <p:cNvPr id="3" name="矩形 2"/>
          <p:cNvSpPr/>
          <p:nvPr/>
        </p:nvSpPr>
        <p:spPr>
          <a:xfrm>
            <a:off x="301580" y="1052736"/>
            <a:ext cx="8640960" cy="904863"/>
          </a:xfrm>
          <a:prstGeom prst="rect">
            <a:avLst/>
          </a:prstGeom>
        </p:spPr>
        <p:txBody>
          <a:bodyPr wrap="square">
            <a:spAutoFit/>
          </a:bodyPr>
          <a:lstStyle/>
          <a:p>
            <a:pPr marL="742950" lvl="1" indent="-285750" algn="just">
              <a:spcBef>
                <a:spcPct val="20000"/>
              </a:spcBef>
              <a:buFont typeface="Arial" pitchFamily="34" charset="0"/>
              <a:buChar char="–"/>
            </a:pPr>
            <a:r>
              <a:rPr lang="en-US" altLang="zh-CN" sz="2400" dirty="0" smtClean="0">
                <a:solidFill>
                  <a:prstClr val="black"/>
                </a:solidFill>
                <a:latin typeface="Times New Roman" panose="02020603050405020304" pitchFamily="18" charset="0"/>
                <a:cs typeface="Times New Roman" panose="02020603050405020304" pitchFamily="18" charset="0"/>
                <a:sym typeface="Symbol"/>
              </a:rPr>
              <a:t>Final Telescope + CCY + CCX + Matching + crab section</a:t>
            </a:r>
          </a:p>
          <a:p>
            <a:pPr marL="742950" lvl="1" indent="-285750" algn="just">
              <a:spcBef>
                <a:spcPct val="20000"/>
              </a:spcBef>
              <a:buFont typeface="Arial" pitchFamily="34" charset="0"/>
              <a:buChar char="–"/>
            </a:pPr>
            <a:r>
              <a:rPr lang="en-US" altLang="zh-CN" sz="2400" dirty="0" smtClean="0">
                <a:solidFill>
                  <a:prstClr val="black"/>
                </a:solidFill>
                <a:latin typeface="Times New Roman" panose="02020603050405020304" pitchFamily="18" charset="0"/>
                <a:cs typeface="Times New Roman" panose="02020603050405020304" pitchFamily="18" charset="0"/>
                <a:sym typeface="Symbol"/>
              </a:rPr>
              <a:t>10 </a:t>
            </a:r>
            <a:r>
              <a:rPr lang="en-US" altLang="zh-CN" sz="2400" dirty="0" err="1" smtClean="0">
                <a:solidFill>
                  <a:prstClr val="black"/>
                </a:solidFill>
                <a:latin typeface="Times New Roman" panose="02020603050405020304" pitchFamily="18" charset="0"/>
                <a:cs typeface="Times New Roman" panose="02020603050405020304" pitchFamily="18" charset="0"/>
                <a:sym typeface="Symbol"/>
              </a:rPr>
              <a:t>sextupole</a:t>
            </a:r>
            <a:r>
              <a:rPr lang="en-US" altLang="zh-CN" sz="2400" dirty="0" smtClean="0">
                <a:solidFill>
                  <a:prstClr val="black"/>
                </a:solidFill>
                <a:latin typeface="Times New Roman" panose="02020603050405020304" pitchFamily="18" charset="0"/>
                <a:cs typeface="Times New Roman" panose="02020603050405020304" pitchFamily="18" charset="0"/>
                <a:sym typeface="Symbol"/>
              </a:rPr>
              <a:t> pairs in the half ring </a:t>
            </a:r>
            <a:endParaRPr lang="en-US" altLang="zh-CN" sz="2400" dirty="0">
              <a:solidFill>
                <a:prstClr val="black"/>
              </a:solidFill>
              <a:latin typeface="Times New Roman" panose="02020603050405020304" pitchFamily="18" charset="0"/>
              <a:cs typeface="Times New Roman" panose="02020603050405020304" pitchFamily="18" charset="0"/>
              <a:sym typeface="Symbo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284984"/>
            <a:ext cx="7300921" cy="315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下箭头 6"/>
          <p:cNvSpPr/>
          <p:nvPr/>
        </p:nvSpPr>
        <p:spPr>
          <a:xfrm>
            <a:off x="3347864" y="3242045"/>
            <a:ext cx="72008" cy="3051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下箭头 7"/>
          <p:cNvSpPr/>
          <p:nvPr/>
        </p:nvSpPr>
        <p:spPr>
          <a:xfrm>
            <a:off x="4139952" y="3235796"/>
            <a:ext cx="72008" cy="3051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下箭头 8"/>
          <p:cNvSpPr/>
          <p:nvPr/>
        </p:nvSpPr>
        <p:spPr>
          <a:xfrm>
            <a:off x="5508104" y="3226652"/>
            <a:ext cx="72008" cy="3051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下箭头 9"/>
          <p:cNvSpPr/>
          <p:nvPr/>
        </p:nvSpPr>
        <p:spPr>
          <a:xfrm>
            <a:off x="5940152" y="3226651"/>
            <a:ext cx="72008" cy="3051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下箭头 10"/>
          <p:cNvSpPr/>
          <p:nvPr/>
        </p:nvSpPr>
        <p:spPr>
          <a:xfrm>
            <a:off x="3275856" y="3284984"/>
            <a:ext cx="72008" cy="3051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下箭头 11"/>
          <p:cNvSpPr/>
          <p:nvPr/>
        </p:nvSpPr>
        <p:spPr>
          <a:xfrm>
            <a:off x="4067944" y="3284984"/>
            <a:ext cx="72008" cy="3051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下箭头 12"/>
          <p:cNvSpPr/>
          <p:nvPr/>
        </p:nvSpPr>
        <p:spPr>
          <a:xfrm>
            <a:off x="5587523" y="3284984"/>
            <a:ext cx="72008" cy="3051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下箭头 13"/>
          <p:cNvSpPr/>
          <p:nvPr/>
        </p:nvSpPr>
        <p:spPr>
          <a:xfrm>
            <a:off x="6019571" y="3299690"/>
            <a:ext cx="72008" cy="3051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下箭头 14"/>
          <p:cNvSpPr/>
          <p:nvPr/>
        </p:nvSpPr>
        <p:spPr>
          <a:xfrm>
            <a:off x="2411760" y="3861048"/>
            <a:ext cx="72008" cy="305107"/>
          </a:xfrm>
          <a:prstGeom prst="down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下箭头 16"/>
          <p:cNvSpPr/>
          <p:nvPr/>
        </p:nvSpPr>
        <p:spPr>
          <a:xfrm>
            <a:off x="2339752" y="3930000"/>
            <a:ext cx="72008" cy="305107"/>
          </a:xfrm>
          <a:prstGeom prst="down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下箭头 17"/>
          <p:cNvSpPr/>
          <p:nvPr/>
        </p:nvSpPr>
        <p:spPr>
          <a:xfrm>
            <a:off x="6372200" y="3846935"/>
            <a:ext cx="72008" cy="305107"/>
          </a:xfrm>
          <a:prstGeom prst="down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下箭头 18"/>
          <p:cNvSpPr/>
          <p:nvPr/>
        </p:nvSpPr>
        <p:spPr>
          <a:xfrm>
            <a:off x="6660232" y="3846934"/>
            <a:ext cx="72008" cy="305107"/>
          </a:xfrm>
          <a:prstGeom prst="down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下箭头 19"/>
          <p:cNvSpPr/>
          <p:nvPr/>
        </p:nvSpPr>
        <p:spPr>
          <a:xfrm>
            <a:off x="6444208" y="3930000"/>
            <a:ext cx="72008" cy="305107"/>
          </a:xfrm>
          <a:prstGeom prst="down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下箭头 20"/>
          <p:cNvSpPr/>
          <p:nvPr/>
        </p:nvSpPr>
        <p:spPr>
          <a:xfrm>
            <a:off x="6735508" y="3930000"/>
            <a:ext cx="72008" cy="305107"/>
          </a:xfrm>
          <a:prstGeom prst="down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下箭头 21"/>
          <p:cNvSpPr/>
          <p:nvPr/>
        </p:nvSpPr>
        <p:spPr>
          <a:xfrm>
            <a:off x="2771800" y="3861048"/>
            <a:ext cx="72008" cy="305107"/>
          </a:xfrm>
          <a:prstGeom prst="down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下箭头 22"/>
          <p:cNvSpPr/>
          <p:nvPr/>
        </p:nvSpPr>
        <p:spPr>
          <a:xfrm>
            <a:off x="2699792" y="3929999"/>
            <a:ext cx="72008" cy="305107"/>
          </a:xfrm>
          <a:prstGeom prst="down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下箭头 23"/>
          <p:cNvSpPr/>
          <p:nvPr/>
        </p:nvSpPr>
        <p:spPr>
          <a:xfrm>
            <a:off x="2987824" y="4082553"/>
            <a:ext cx="72008" cy="305107"/>
          </a:xfrm>
          <a:prstGeom prst="down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下箭头 24"/>
          <p:cNvSpPr/>
          <p:nvPr/>
        </p:nvSpPr>
        <p:spPr>
          <a:xfrm>
            <a:off x="4535776" y="4082552"/>
            <a:ext cx="72008" cy="305107"/>
          </a:xfrm>
          <a:prstGeom prst="down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下箭头 25"/>
          <p:cNvSpPr/>
          <p:nvPr/>
        </p:nvSpPr>
        <p:spPr>
          <a:xfrm>
            <a:off x="5265792" y="4082399"/>
            <a:ext cx="72008" cy="305107"/>
          </a:xfrm>
          <a:prstGeom prst="down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下箭头 26"/>
          <p:cNvSpPr/>
          <p:nvPr/>
        </p:nvSpPr>
        <p:spPr>
          <a:xfrm>
            <a:off x="6209896" y="4082553"/>
            <a:ext cx="72008" cy="305107"/>
          </a:xfrm>
          <a:prstGeom prst="down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1349642" y="1957599"/>
            <a:ext cx="6822758"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smtClean="0"/>
              <a:t>CCY: 4 pairs </a:t>
            </a:r>
            <a:r>
              <a:rPr lang="en-US" altLang="zh-CN" dirty="0" smtClean="0">
                <a:sym typeface="Symbol"/>
              </a:rPr>
              <a:t> linear chromaticity + </a:t>
            </a:r>
            <a:r>
              <a:rPr lang="en-US" altLang="zh-CN" dirty="0" err="1" smtClean="0">
                <a:sym typeface="Symbol"/>
              </a:rPr>
              <a:t>sextupole</a:t>
            </a:r>
            <a:r>
              <a:rPr lang="en-US" altLang="zh-CN" dirty="0" smtClean="0">
                <a:sym typeface="Symbol"/>
              </a:rPr>
              <a:t> length effect </a:t>
            </a:r>
            <a:endParaRPr lang="en-US" altLang="zh-CN" dirty="0" smtClean="0"/>
          </a:p>
        </p:txBody>
      </p:sp>
      <p:sp>
        <p:nvSpPr>
          <p:cNvPr id="6" name="矩形 5"/>
          <p:cNvSpPr/>
          <p:nvPr/>
        </p:nvSpPr>
        <p:spPr>
          <a:xfrm>
            <a:off x="1342818" y="2325317"/>
            <a:ext cx="7045606" cy="369332"/>
          </a:xfrm>
          <a:prstGeom prst="rect">
            <a:avLst/>
          </a:prstGeom>
        </p:spPr>
        <p:txBody>
          <a:bodyPr wrap="square">
            <a:spAutoFit/>
          </a:bodyPr>
          <a:lstStyle/>
          <a:p>
            <a:pPr marL="285750" indent="-285750">
              <a:buFont typeface="Arial" panose="020B0604020202020204" pitchFamily="34" charset="0"/>
              <a:buChar char="•"/>
            </a:pPr>
            <a:r>
              <a:rPr lang="en-US" altLang="zh-CN" dirty="0"/>
              <a:t>CCX: 4 </a:t>
            </a:r>
            <a:r>
              <a:rPr lang="en-US" altLang="zh-CN" dirty="0" smtClean="0"/>
              <a:t>pairs </a:t>
            </a:r>
            <a:r>
              <a:rPr lang="en-US" altLang="zh-CN" dirty="0">
                <a:sym typeface="Symbol"/>
              </a:rPr>
              <a:t> linear chromaticity + </a:t>
            </a:r>
            <a:r>
              <a:rPr lang="en-US" altLang="zh-CN" dirty="0" err="1">
                <a:sym typeface="Symbol"/>
              </a:rPr>
              <a:t>sextupole</a:t>
            </a:r>
            <a:r>
              <a:rPr lang="en-US" altLang="zh-CN" dirty="0">
                <a:sym typeface="Symbol"/>
              </a:rPr>
              <a:t> length effect </a:t>
            </a:r>
            <a:endParaRPr lang="en-US" altLang="zh-CN" dirty="0"/>
          </a:p>
        </p:txBody>
      </p:sp>
      <p:sp>
        <p:nvSpPr>
          <p:cNvPr id="28" name="矩形 27"/>
          <p:cNvSpPr/>
          <p:nvPr/>
        </p:nvSpPr>
        <p:spPr>
          <a:xfrm>
            <a:off x="1349642" y="2697126"/>
            <a:ext cx="5826980" cy="369332"/>
          </a:xfrm>
          <a:prstGeom prst="rect">
            <a:avLst/>
          </a:prstGeom>
        </p:spPr>
        <p:txBody>
          <a:bodyPr wrap="none">
            <a:spAutoFit/>
          </a:bodyPr>
          <a:lstStyle/>
          <a:p>
            <a:pPr marL="285750" indent="-285750">
              <a:buFont typeface="Arial" panose="020B0604020202020204" pitchFamily="34" charset="0"/>
              <a:buChar char="•"/>
            </a:pPr>
            <a:r>
              <a:rPr lang="en-US" altLang="zh-CN" dirty="0"/>
              <a:t>Image points: 2 </a:t>
            </a:r>
            <a:r>
              <a:rPr lang="en-US" altLang="zh-CN" dirty="0" smtClean="0"/>
              <a:t>pairs </a:t>
            </a:r>
            <a:r>
              <a:rPr lang="en-US" altLang="zh-CN" dirty="0">
                <a:sym typeface="Symbol"/>
              </a:rPr>
              <a:t> </a:t>
            </a:r>
            <a:r>
              <a:rPr lang="en-US" altLang="zh-CN" dirty="0" smtClean="0">
                <a:sym typeface="Symbol"/>
              </a:rPr>
              <a:t>third order chromaticity (vertical)</a:t>
            </a:r>
            <a:endParaRPr lang="en-US" altLang="zh-CN" dirty="0"/>
          </a:p>
        </p:txBody>
      </p:sp>
      <p:cxnSp>
        <p:nvCxnSpPr>
          <p:cNvPr id="30" name="直接箭头连接符 29"/>
          <p:cNvCxnSpPr/>
          <p:nvPr/>
        </p:nvCxnSpPr>
        <p:spPr>
          <a:xfrm>
            <a:off x="3383868" y="4797152"/>
            <a:ext cx="828092"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48" name="直接箭头连接符 2047"/>
          <p:cNvCxnSpPr/>
          <p:nvPr/>
        </p:nvCxnSpPr>
        <p:spPr>
          <a:xfrm>
            <a:off x="2438620" y="4797152"/>
            <a:ext cx="39604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a:off x="6375468" y="5373216"/>
            <a:ext cx="39604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a:off x="5508104" y="5373216"/>
            <a:ext cx="583475"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052" name="TextBox 2051"/>
          <p:cNvSpPr txBox="1"/>
          <p:nvPr/>
        </p:nvSpPr>
        <p:spPr>
          <a:xfrm>
            <a:off x="2438620" y="4864248"/>
            <a:ext cx="504056" cy="338554"/>
          </a:xfrm>
          <a:prstGeom prst="rect">
            <a:avLst/>
          </a:prstGeom>
          <a:noFill/>
        </p:spPr>
        <p:txBody>
          <a:bodyPr wrap="square" rtlCol="0">
            <a:spAutoFit/>
          </a:bodyPr>
          <a:lstStyle/>
          <a:p>
            <a:r>
              <a:rPr lang="en-US" altLang="zh-CN" sz="1600" dirty="0" smtClean="0">
                <a:solidFill>
                  <a:srgbClr val="C00000"/>
                </a:solidFill>
              </a:rPr>
              <a:t>- </a:t>
            </a:r>
            <a:r>
              <a:rPr lang="en-US" altLang="zh-CN" sz="1600" dirty="0" smtClean="0">
                <a:solidFill>
                  <a:srgbClr val="C00000"/>
                </a:solidFill>
                <a:sym typeface="Symbol"/>
              </a:rPr>
              <a:t></a:t>
            </a:r>
            <a:endParaRPr lang="zh-CN" altLang="en-US" sz="1600" dirty="0">
              <a:solidFill>
                <a:srgbClr val="C00000"/>
              </a:solidFill>
            </a:endParaRPr>
          </a:p>
        </p:txBody>
      </p:sp>
      <p:sp>
        <p:nvSpPr>
          <p:cNvPr id="2053" name="矩形 2052"/>
          <p:cNvSpPr/>
          <p:nvPr/>
        </p:nvSpPr>
        <p:spPr>
          <a:xfrm>
            <a:off x="3605393" y="4864248"/>
            <a:ext cx="385042" cy="369332"/>
          </a:xfrm>
          <a:prstGeom prst="rect">
            <a:avLst/>
          </a:prstGeom>
        </p:spPr>
        <p:txBody>
          <a:bodyPr wrap="none">
            <a:spAutoFit/>
          </a:bodyPr>
          <a:lstStyle/>
          <a:p>
            <a:r>
              <a:rPr lang="en-US" altLang="zh-CN" dirty="0" smtClean="0">
                <a:solidFill>
                  <a:srgbClr val="C00000"/>
                </a:solidFill>
              </a:rPr>
              <a:t>- </a:t>
            </a:r>
            <a:r>
              <a:rPr lang="en-US" altLang="zh-CN" dirty="0" smtClean="0">
                <a:solidFill>
                  <a:srgbClr val="C00000"/>
                </a:solidFill>
                <a:sym typeface="Symbol"/>
              </a:rPr>
              <a:t></a:t>
            </a:r>
            <a:endParaRPr lang="zh-CN" altLang="en-US" dirty="0">
              <a:solidFill>
                <a:srgbClr val="C00000"/>
              </a:solidFill>
            </a:endParaRPr>
          </a:p>
        </p:txBody>
      </p:sp>
      <p:sp>
        <p:nvSpPr>
          <p:cNvPr id="2054" name="矩形 2053"/>
          <p:cNvSpPr/>
          <p:nvPr/>
        </p:nvSpPr>
        <p:spPr>
          <a:xfrm>
            <a:off x="5623527" y="5445224"/>
            <a:ext cx="385042" cy="369332"/>
          </a:xfrm>
          <a:prstGeom prst="rect">
            <a:avLst/>
          </a:prstGeom>
        </p:spPr>
        <p:txBody>
          <a:bodyPr wrap="none">
            <a:spAutoFit/>
          </a:bodyPr>
          <a:lstStyle/>
          <a:p>
            <a:r>
              <a:rPr lang="en-US" altLang="zh-CN" dirty="0">
                <a:solidFill>
                  <a:srgbClr val="C00000"/>
                </a:solidFill>
              </a:rPr>
              <a:t>- </a:t>
            </a:r>
            <a:r>
              <a:rPr lang="en-US" altLang="zh-CN" dirty="0">
                <a:solidFill>
                  <a:srgbClr val="C00000"/>
                </a:solidFill>
                <a:sym typeface="Symbol"/>
              </a:rPr>
              <a:t></a:t>
            </a:r>
            <a:endParaRPr lang="zh-CN" altLang="en-US" dirty="0">
              <a:solidFill>
                <a:srgbClr val="C00000"/>
              </a:solidFill>
            </a:endParaRPr>
          </a:p>
        </p:txBody>
      </p:sp>
      <p:sp>
        <p:nvSpPr>
          <p:cNvPr id="2055" name="矩形 2054"/>
          <p:cNvSpPr/>
          <p:nvPr/>
        </p:nvSpPr>
        <p:spPr>
          <a:xfrm>
            <a:off x="6386470" y="5445224"/>
            <a:ext cx="385042" cy="369332"/>
          </a:xfrm>
          <a:prstGeom prst="rect">
            <a:avLst/>
          </a:prstGeom>
        </p:spPr>
        <p:txBody>
          <a:bodyPr wrap="none">
            <a:spAutoFit/>
          </a:bodyPr>
          <a:lstStyle/>
          <a:p>
            <a:r>
              <a:rPr lang="en-US" altLang="zh-CN" dirty="0">
                <a:solidFill>
                  <a:srgbClr val="C00000"/>
                </a:solidFill>
              </a:rPr>
              <a:t>- </a:t>
            </a:r>
            <a:r>
              <a:rPr lang="en-US" altLang="zh-CN" dirty="0">
                <a:solidFill>
                  <a:srgbClr val="C00000"/>
                </a:solidFill>
                <a:sym typeface="Symbol"/>
              </a:rPr>
              <a:t></a:t>
            </a:r>
            <a:endParaRPr lang="zh-CN" altLang="en-US" dirty="0">
              <a:solidFill>
                <a:srgbClr val="C00000"/>
              </a:solidFill>
            </a:endParaRPr>
          </a:p>
        </p:txBody>
      </p:sp>
    </p:spTree>
    <p:extLst>
      <p:ext uri="{BB962C8B-B14F-4D97-AF65-F5344CB8AC3E}">
        <p14:creationId xmlns:p14="http://schemas.microsoft.com/office/powerpoint/2010/main" val="104015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5" grpId="0"/>
      <p:bldP spid="6"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16632"/>
            <a:ext cx="8229600" cy="864096"/>
          </a:xfrm>
        </p:spPr>
        <p:txBody>
          <a:bodyPr>
            <a:normAutofit/>
          </a:bodyPr>
          <a:lstStyle/>
          <a:p>
            <a:r>
              <a:rPr lang="en-US" altLang="zh-CN" sz="4000" dirty="0" smtClean="0"/>
              <a:t>DA optimization</a:t>
            </a:r>
            <a:endParaRPr lang="zh-CN" altLang="en-US" sz="4000" dirty="0"/>
          </a:p>
        </p:txBody>
      </p:sp>
      <p:sp>
        <p:nvSpPr>
          <p:cNvPr id="4" name="矩形 3"/>
          <p:cNvSpPr/>
          <p:nvPr/>
        </p:nvSpPr>
        <p:spPr>
          <a:xfrm>
            <a:off x="431540" y="1052735"/>
            <a:ext cx="8280920" cy="1154162"/>
          </a:xfrm>
          <a:prstGeom prst="rect">
            <a:avLst/>
          </a:prstGeom>
        </p:spPr>
        <p:txBody>
          <a:bodyPr wrap="square">
            <a:spAutoFit/>
          </a:bodyPr>
          <a:lstStyle/>
          <a:p>
            <a:pPr marL="342900" lvl="0" indent="-342900">
              <a:spcBef>
                <a:spcPts val="600"/>
              </a:spcBef>
              <a:buFont typeface="Wingdings" panose="05000000000000000000" pitchFamily="2" charset="2"/>
              <a:buChar char="Ø"/>
            </a:pPr>
            <a:r>
              <a:rPr lang="en-US" altLang="zh-CN" sz="2000" dirty="0" smtClean="0">
                <a:solidFill>
                  <a:prstClr val="black"/>
                </a:solidFill>
              </a:rPr>
              <a:t>234 </a:t>
            </a:r>
            <a:r>
              <a:rPr lang="en-US" altLang="zh-CN" sz="2000" dirty="0" err="1">
                <a:solidFill>
                  <a:prstClr val="black"/>
                </a:solidFill>
              </a:rPr>
              <a:t>sextupole</a:t>
            </a:r>
            <a:r>
              <a:rPr lang="en-US" altLang="zh-CN" sz="2000" dirty="0">
                <a:solidFill>
                  <a:prstClr val="black"/>
                </a:solidFill>
              </a:rPr>
              <a:t> knobs (no check for variable redundancy</a:t>
            </a:r>
            <a:r>
              <a:rPr lang="en-US" altLang="zh-CN" sz="2000" dirty="0" smtClean="0">
                <a:solidFill>
                  <a:prstClr val="black"/>
                </a:solidFill>
              </a:rPr>
              <a:t>)</a:t>
            </a:r>
          </a:p>
          <a:p>
            <a:pPr marL="342900" indent="-342900">
              <a:spcBef>
                <a:spcPts val="600"/>
              </a:spcBef>
              <a:buFont typeface="Wingdings" panose="05000000000000000000" pitchFamily="2" charset="2"/>
              <a:buChar char="Ø"/>
            </a:pPr>
            <a:r>
              <a:rPr lang="en-US" altLang="zh-CN" sz="2000" dirty="0"/>
              <a:t>Optimization with additional K1 knobs give ~20% DA enlargement. </a:t>
            </a:r>
            <a:endParaRPr lang="zh-CN" altLang="en-US" sz="2000" dirty="0"/>
          </a:p>
          <a:p>
            <a:pPr marL="342900" lvl="0" indent="-342900">
              <a:buFont typeface="Wingdings" panose="05000000000000000000" pitchFamily="2" charset="2"/>
              <a:buChar char="Ø"/>
            </a:pPr>
            <a:endParaRPr lang="zh-CN" altLang="en-US" sz="2400" dirty="0">
              <a:solidFill>
                <a:prstClr val="black"/>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46" y="2607007"/>
            <a:ext cx="4371397" cy="2828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954" y="2708920"/>
            <a:ext cx="4325046" cy="2721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05424" y="2237675"/>
            <a:ext cx="1872208"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altLang="zh-CN" dirty="0" smtClean="0"/>
              <a:t>w/o optimization</a:t>
            </a:r>
            <a:endParaRPr lang="zh-CN" altLang="en-US" dirty="0"/>
          </a:p>
        </p:txBody>
      </p:sp>
      <p:sp>
        <p:nvSpPr>
          <p:cNvPr id="6" name="TextBox 5"/>
          <p:cNvSpPr txBox="1"/>
          <p:nvPr/>
        </p:nvSpPr>
        <p:spPr>
          <a:xfrm>
            <a:off x="6092990" y="2237675"/>
            <a:ext cx="1620784"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altLang="zh-CN" dirty="0" smtClean="0"/>
              <a:t>w optimization</a:t>
            </a:r>
            <a:endParaRPr lang="zh-CN" altLang="en-US" dirty="0"/>
          </a:p>
        </p:txBody>
      </p:sp>
      <p:sp>
        <p:nvSpPr>
          <p:cNvPr id="10" name="矩形 9"/>
          <p:cNvSpPr/>
          <p:nvPr/>
        </p:nvSpPr>
        <p:spPr>
          <a:xfrm>
            <a:off x="431540" y="1837565"/>
            <a:ext cx="7272808" cy="400110"/>
          </a:xfrm>
          <a:prstGeom prst="rect">
            <a:avLst/>
          </a:prstGeom>
        </p:spPr>
        <p:txBody>
          <a:bodyPr wrap="square">
            <a:spAutoFit/>
          </a:bodyPr>
          <a:lstStyle/>
          <a:p>
            <a:pPr marL="342900" lvl="0" indent="-342900">
              <a:buFont typeface="Wingdings" panose="05000000000000000000" pitchFamily="2" charset="2"/>
              <a:buChar char="Ø"/>
            </a:pPr>
            <a:r>
              <a:rPr lang="en-US" altLang="zh-CN" sz="2000" dirty="0">
                <a:solidFill>
                  <a:schemeClr val="accent5">
                    <a:lumMod val="75000"/>
                  </a:schemeClr>
                </a:solidFill>
              </a:rPr>
              <a:t>Downhill can give </a:t>
            </a:r>
            <a:r>
              <a:rPr lang="en-US" altLang="zh-CN" sz="2000" dirty="0" smtClean="0">
                <a:solidFill>
                  <a:schemeClr val="accent5">
                    <a:lumMod val="75000"/>
                  </a:schemeClr>
                </a:solidFill>
              </a:rPr>
              <a:t>almost same </a:t>
            </a:r>
            <a:r>
              <a:rPr lang="en-US" altLang="zh-CN" sz="2000" dirty="0">
                <a:solidFill>
                  <a:schemeClr val="accent5">
                    <a:lumMod val="75000"/>
                  </a:schemeClr>
                </a:solidFill>
              </a:rPr>
              <a:t>results as MODE.</a:t>
            </a:r>
            <a:endParaRPr lang="zh-CN" altLang="en-US" sz="2000" dirty="0">
              <a:solidFill>
                <a:schemeClr val="accent5">
                  <a:lumMod val="75000"/>
                </a:schemeClr>
              </a:solidFill>
            </a:endParaRPr>
          </a:p>
        </p:txBody>
      </p:sp>
      <p:sp>
        <p:nvSpPr>
          <p:cNvPr id="3" name="TextBox 2"/>
          <p:cNvSpPr txBox="1"/>
          <p:nvPr/>
        </p:nvSpPr>
        <p:spPr>
          <a:xfrm>
            <a:off x="539552" y="5669342"/>
            <a:ext cx="7416824" cy="120032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2400" dirty="0" smtClean="0">
                <a:solidFill>
                  <a:srgbClr val="FF0000"/>
                </a:solidFill>
              </a:rPr>
              <a:t>Downhill </a:t>
            </a:r>
            <a:r>
              <a:rPr lang="zh-CN" altLang="en-US" sz="2400" dirty="0" smtClean="0">
                <a:solidFill>
                  <a:srgbClr val="FF0000"/>
                </a:solidFill>
              </a:rPr>
              <a:t>已成功应用于</a:t>
            </a:r>
            <a:r>
              <a:rPr lang="en-US" altLang="zh-CN" sz="2400" dirty="0" smtClean="0">
                <a:solidFill>
                  <a:srgbClr val="FF0000"/>
                </a:solidFill>
              </a:rPr>
              <a:t>CEPC</a:t>
            </a:r>
            <a:r>
              <a:rPr lang="zh-CN" altLang="en-US" sz="2400" dirty="0" smtClean="0">
                <a:solidFill>
                  <a:srgbClr val="FF0000"/>
                </a:solidFill>
                <a:sym typeface="Symbol"/>
              </a:rPr>
              <a:t> 不可缺少的工具。</a:t>
            </a:r>
            <a:endParaRPr lang="en-US" altLang="zh-CN" sz="2400" dirty="0" smtClean="0">
              <a:solidFill>
                <a:srgbClr val="FF0000"/>
              </a:solidFill>
              <a:sym typeface="Symbol"/>
            </a:endParaRPr>
          </a:p>
          <a:p>
            <a:pPr marL="285750" indent="-285750">
              <a:lnSpc>
                <a:spcPct val="150000"/>
              </a:lnSpc>
              <a:buFont typeface="Arial" panose="020B0604020202020204" pitchFamily="34" charset="0"/>
              <a:buChar char="•"/>
            </a:pPr>
            <a:r>
              <a:rPr lang="zh-CN" altLang="en-US" sz="2400" dirty="0" smtClean="0">
                <a:solidFill>
                  <a:srgbClr val="FF0000"/>
                </a:solidFill>
                <a:sym typeface="Symbol"/>
              </a:rPr>
              <a:t>项目推动算法的研发，反过来促进项目的进步。</a:t>
            </a:r>
            <a:endParaRPr lang="zh-CN" altLang="en-US" sz="2400" dirty="0">
              <a:solidFill>
                <a:srgbClr val="FF0000"/>
              </a:solidFill>
            </a:endParaRPr>
          </a:p>
        </p:txBody>
      </p:sp>
    </p:spTree>
    <p:extLst>
      <p:ext uri="{BB962C8B-B14F-4D97-AF65-F5344CB8AC3E}">
        <p14:creationId xmlns:p14="http://schemas.microsoft.com/office/powerpoint/2010/main" val="22693957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方向三</a:t>
            </a:r>
            <a:r>
              <a:rPr lang="zh-CN" altLang="en-US" dirty="0" smtClean="0"/>
              <a:t>：</a:t>
            </a:r>
            <a:r>
              <a:rPr lang="en-US" altLang="zh-CN" dirty="0" smtClean="0"/>
              <a:t>CEPC</a:t>
            </a:r>
            <a:r>
              <a:rPr lang="zh-CN" altLang="en-US" dirty="0" smtClean="0"/>
              <a:t>主环新</a:t>
            </a:r>
            <a:r>
              <a:rPr lang="en-US" altLang="zh-CN" dirty="0" smtClean="0"/>
              <a:t>lattice</a:t>
            </a:r>
            <a:r>
              <a:rPr lang="zh-CN" altLang="en-US" dirty="0" smtClean="0"/>
              <a:t>探索</a:t>
            </a:r>
            <a:endParaRPr lang="zh-CN" altLang="en-US" dirty="0"/>
          </a:p>
        </p:txBody>
      </p:sp>
      <p:sp>
        <p:nvSpPr>
          <p:cNvPr id="3" name="TextBox 2"/>
          <p:cNvSpPr txBox="1"/>
          <p:nvPr/>
        </p:nvSpPr>
        <p:spPr>
          <a:xfrm>
            <a:off x="683568" y="1844824"/>
            <a:ext cx="7776864" cy="4524315"/>
          </a:xfrm>
          <a:prstGeom prst="rect">
            <a:avLst/>
          </a:prstGeom>
          <a:noFill/>
        </p:spPr>
        <p:txBody>
          <a:bodyPr wrap="square" rtlCol="0">
            <a:spAutoFit/>
          </a:bodyPr>
          <a:lstStyle/>
          <a:p>
            <a:pPr marL="342900" indent="-342900">
              <a:lnSpc>
                <a:spcPct val="200000"/>
              </a:lnSpc>
              <a:buAutoNum type="arabicPeriod"/>
            </a:pPr>
            <a:r>
              <a:rPr lang="zh-CN" altLang="en-US" sz="2400" dirty="0" smtClean="0">
                <a:latin typeface="+mn-ea"/>
              </a:rPr>
              <a:t>基于组合铁的新</a:t>
            </a:r>
            <a:r>
              <a:rPr lang="en-US" altLang="zh-CN" sz="2400" dirty="0" smtClean="0">
                <a:latin typeface="+mn-ea"/>
              </a:rPr>
              <a:t>lattice</a:t>
            </a:r>
            <a:r>
              <a:rPr lang="zh-CN" altLang="en-US" sz="2400" dirty="0" smtClean="0">
                <a:latin typeface="+mn-ea"/>
              </a:rPr>
              <a:t>设计</a:t>
            </a:r>
            <a:endParaRPr lang="en-US" altLang="zh-CN" sz="2400" dirty="0" smtClean="0">
              <a:latin typeface="+mn-ea"/>
            </a:endParaRPr>
          </a:p>
          <a:p>
            <a:pPr marL="342900" indent="-342900">
              <a:lnSpc>
                <a:spcPct val="200000"/>
              </a:lnSpc>
              <a:buAutoNum type="arabicPeriod"/>
            </a:pPr>
            <a:r>
              <a:rPr lang="en-US" altLang="zh-CN" sz="2400" dirty="0" smtClean="0">
                <a:latin typeface="+mn-ea"/>
              </a:rPr>
              <a:t>Higgs</a:t>
            </a:r>
            <a:r>
              <a:rPr lang="zh-CN" altLang="en-US" sz="2400" dirty="0" smtClean="0">
                <a:latin typeface="+mn-ea"/>
              </a:rPr>
              <a:t>能量下类</a:t>
            </a:r>
            <a:r>
              <a:rPr lang="en-US" altLang="zh-CN" sz="2400" dirty="0" smtClean="0">
                <a:latin typeface="+mn-ea"/>
              </a:rPr>
              <a:t>ILC</a:t>
            </a:r>
            <a:r>
              <a:rPr lang="zh-CN" altLang="en-US" sz="2400" dirty="0" smtClean="0">
                <a:latin typeface="+mn-ea"/>
              </a:rPr>
              <a:t>型对撞区</a:t>
            </a:r>
            <a:r>
              <a:rPr lang="en-US" altLang="zh-CN" sz="2400" dirty="0" smtClean="0">
                <a:latin typeface="+mn-ea"/>
              </a:rPr>
              <a:t>lattice</a:t>
            </a:r>
            <a:r>
              <a:rPr lang="zh-CN" altLang="en-US" sz="2400" smtClean="0">
                <a:latin typeface="+mn-ea"/>
              </a:rPr>
              <a:t>探索性设计</a:t>
            </a:r>
            <a:endParaRPr lang="en-US" altLang="zh-CN" sz="2400" dirty="0" smtClean="0">
              <a:latin typeface="+mn-ea"/>
            </a:endParaRPr>
          </a:p>
          <a:p>
            <a:pPr marL="342900" indent="-342900">
              <a:lnSpc>
                <a:spcPct val="200000"/>
              </a:lnSpc>
              <a:buAutoNum type="arabicPeriod"/>
            </a:pPr>
            <a:r>
              <a:rPr lang="en-US" altLang="zh-CN" sz="2400" dirty="0" smtClean="0">
                <a:latin typeface="+mn-ea"/>
              </a:rPr>
              <a:t>Z</a:t>
            </a:r>
            <a:r>
              <a:rPr lang="zh-CN" altLang="en-US" sz="2400" dirty="0" smtClean="0">
                <a:latin typeface="+mn-ea"/>
              </a:rPr>
              <a:t>能量下大发射度参数及</a:t>
            </a:r>
            <a:r>
              <a:rPr lang="en-US" altLang="zh-CN" sz="2400" dirty="0" smtClean="0">
                <a:latin typeface="+mn-ea"/>
              </a:rPr>
              <a:t>lattice</a:t>
            </a:r>
            <a:r>
              <a:rPr lang="zh-CN" altLang="en-US" sz="2400" dirty="0" smtClean="0">
                <a:latin typeface="+mn-ea"/>
              </a:rPr>
              <a:t>设计尝试</a:t>
            </a:r>
            <a:endParaRPr lang="en-US" altLang="zh-CN" sz="2400" dirty="0" smtClean="0">
              <a:latin typeface="+mn-ea"/>
            </a:endParaRPr>
          </a:p>
          <a:p>
            <a:pPr marL="342900" indent="-342900">
              <a:lnSpc>
                <a:spcPct val="200000"/>
              </a:lnSpc>
              <a:buAutoNum type="arabicPeriod"/>
            </a:pPr>
            <a:r>
              <a:rPr lang="zh-CN" altLang="en-US" sz="2400" dirty="0">
                <a:latin typeface="+mn-ea"/>
              </a:rPr>
              <a:t>双</a:t>
            </a:r>
            <a:r>
              <a:rPr lang="zh-CN" altLang="en-US" sz="2400" dirty="0" smtClean="0">
                <a:latin typeface="+mn-ea"/>
              </a:rPr>
              <a:t>环</a:t>
            </a:r>
            <a:r>
              <a:rPr lang="en-US" altLang="zh-CN" sz="2400" dirty="0" smtClean="0">
                <a:latin typeface="+mn-ea"/>
              </a:rPr>
              <a:t>0.7m</a:t>
            </a:r>
            <a:r>
              <a:rPr lang="zh-CN" altLang="en-US" sz="2400" dirty="0" smtClean="0">
                <a:latin typeface="+mn-ea"/>
              </a:rPr>
              <a:t>间距的弧区</a:t>
            </a:r>
            <a:r>
              <a:rPr lang="en-US" altLang="zh-CN" sz="2400" dirty="0" smtClean="0">
                <a:latin typeface="+mn-ea"/>
              </a:rPr>
              <a:t>lattice</a:t>
            </a:r>
            <a:r>
              <a:rPr lang="zh-CN" altLang="en-US" sz="2400" dirty="0" smtClean="0">
                <a:latin typeface="+mn-ea"/>
              </a:rPr>
              <a:t>设计</a:t>
            </a:r>
            <a:endParaRPr lang="en-US" altLang="zh-CN" sz="2400" dirty="0" smtClean="0">
              <a:latin typeface="+mn-ea"/>
            </a:endParaRPr>
          </a:p>
          <a:p>
            <a:pPr marL="342900" indent="-342900">
              <a:lnSpc>
                <a:spcPct val="200000"/>
              </a:lnSpc>
              <a:buAutoNum type="arabicPeriod"/>
            </a:pPr>
            <a:r>
              <a:rPr lang="zh-CN" altLang="en-US" sz="2400" dirty="0" smtClean="0">
                <a:latin typeface="+mn-ea"/>
              </a:rPr>
              <a:t>新对撞区</a:t>
            </a:r>
            <a:r>
              <a:rPr lang="en-US" altLang="zh-CN" sz="2400" dirty="0" smtClean="0">
                <a:latin typeface="+mn-ea"/>
              </a:rPr>
              <a:t>survey</a:t>
            </a:r>
            <a:r>
              <a:rPr lang="zh-CN" altLang="en-US" sz="2400" dirty="0" smtClean="0">
                <a:latin typeface="+mn-ea"/>
              </a:rPr>
              <a:t>设计（更好的解决</a:t>
            </a:r>
            <a:r>
              <a:rPr lang="en-US" altLang="zh-CN" sz="2400" dirty="0" smtClean="0">
                <a:latin typeface="+mn-ea"/>
              </a:rPr>
              <a:t>CEPC</a:t>
            </a:r>
            <a:r>
              <a:rPr lang="zh-CN" altLang="en-US" sz="2400" dirty="0" smtClean="0">
                <a:latin typeface="+mn-ea"/>
              </a:rPr>
              <a:t>与</a:t>
            </a:r>
            <a:r>
              <a:rPr lang="en-US" altLang="zh-CN" sz="2400" dirty="0" smtClean="0">
                <a:latin typeface="+mn-ea"/>
              </a:rPr>
              <a:t>SPPC</a:t>
            </a:r>
            <a:r>
              <a:rPr lang="zh-CN" altLang="en-US" sz="2400" dirty="0" smtClean="0">
                <a:latin typeface="+mn-ea"/>
              </a:rPr>
              <a:t>兼容性问题）</a:t>
            </a:r>
            <a:endParaRPr lang="zh-CN" altLang="en-US" sz="2400" dirty="0">
              <a:latin typeface="+mn-ea"/>
            </a:endParaRPr>
          </a:p>
        </p:txBody>
      </p:sp>
    </p:spTree>
    <p:extLst>
      <p:ext uri="{BB962C8B-B14F-4D97-AF65-F5344CB8AC3E}">
        <p14:creationId xmlns:p14="http://schemas.microsoft.com/office/powerpoint/2010/main" val="3751144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38510"/>
            <a:ext cx="8229600" cy="1143000"/>
          </a:xfrm>
        </p:spPr>
        <p:txBody>
          <a:bodyPr>
            <a:normAutofit/>
          </a:bodyPr>
          <a:lstStyle/>
          <a:p>
            <a:r>
              <a:rPr lang="zh-CN" altLang="en-US" sz="4000" dirty="0" smtClean="0"/>
              <a:t>基于组合铁的新</a:t>
            </a:r>
            <a:r>
              <a:rPr lang="en-US" altLang="zh-CN" sz="4000" dirty="0" smtClean="0"/>
              <a:t>lattice</a:t>
            </a:r>
            <a:r>
              <a:rPr lang="zh-CN" altLang="en-US" sz="4000" dirty="0" smtClean="0"/>
              <a:t>设计</a:t>
            </a:r>
            <a:endParaRPr lang="zh-CN" altLang="en-US" sz="4000" dirty="0"/>
          </a:p>
        </p:txBody>
      </p:sp>
      <p:sp>
        <p:nvSpPr>
          <p:cNvPr id="3" name="TextBox 2"/>
          <p:cNvSpPr txBox="1"/>
          <p:nvPr/>
        </p:nvSpPr>
        <p:spPr>
          <a:xfrm>
            <a:off x="539552" y="1295182"/>
            <a:ext cx="8064896" cy="400110"/>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000" dirty="0" smtClean="0"/>
              <a:t> </a:t>
            </a:r>
            <a:r>
              <a:rPr lang="zh-CN" altLang="en-US" sz="2000" dirty="0" smtClean="0"/>
              <a:t>六极铁电源功率非常大，设计不合理</a:t>
            </a:r>
            <a:endParaRPr lang="zh-CN" altLang="en-US" sz="2000" dirty="0"/>
          </a:p>
        </p:txBody>
      </p:sp>
      <p:sp>
        <p:nvSpPr>
          <p:cNvPr id="4" name="矩形 3"/>
          <p:cNvSpPr/>
          <p:nvPr/>
        </p:nvSpPr>
        <p:spPr>
          <a:xfrm>
            <a:off x="1169305" y="1628800"/>
            <a:ext cx="3515065" cy="875881"/>
          </a:xfrm>
          <a:prstGeom prst="rect">
            <a:avLst/>
          </a:prstGeom>
        </p:spPr>
        <p:txBody>
          <a:bodyPr wrap="none">
            <a:spAutoFit/>
          </a:bodyPr>
          <a:lstStyle/>
          <a:p>
            <a:pPr marL="285750" indent="-285750">
              <a:lnSpc>
                <a:spcPct val="150000"/>
              </a:lnSpc>
              <a:buFont typeface="Arial" panose="020B0604020202020204" pitchFamily="34" charset="0"/>
              <a:buChar char="•"/>
            </a:pPr>
            <a:r>
              <a:rPr lang="zh-CN" altLang="en-US" dirty="0" smtClean="0"/>
              <a:t>六极铁</a:t>
            </a:r>
            <a:r>
              <a:rPr lang="en-US" altLang="zh-CN" dirty="0" smtClean="0"/>
              <a:t> : 16.7 </a:t>
            </a:r>
            <a:r>
              <a:rPr lang="en-US" altLang="zh-CN" dirty="0"/>
              <a:t>MW </a:t>
            </a:r>
            <a:r>
              <a:rPr lang="en-US" altLang="zh-CN" dirty="0" smtClean="0"/>
              <a:t>(copper coils)</a:t>
            </a:r>
          </a:p>
          <a:p>
            <a:pPr marL="285750" indent="-285750">
              <a:lnSpc>
                <a:spcPct val="150000"/>
              </a:lnSpc>
              <a:buFont typeface="Arial" panose="020B0604020202020204" pitchFamily="34" charset="0"/>
              <a:buChar char="•"/>
            </a:pPr>
            <a:r>
              <a:rPr lang="zh-CN" altLang="en-US" dirty="0" smtClean="0"/>
              <a:t>二极铁</a:t>
            </a:r>
            <a:r>
              <a:rPr lang="en-US" altLang="zh-CN" dirty="0" smtClean="0"/>
              <a:t>:  </a:t>
            </a:r>
            <a:r>
              <a:rPr lang="en-US" altLang="zh-CN" dirty="0"/>
              <a:t>6.5 MW (Al coils)</a:t>
            </a:r>
            <a:endParaRPr lang="zh-CN" altLang="en-US" dirty="0"/>
          </a:p>
        </p:txBody>
      </p:sp>
      <p:sp>
        <p:nvSpPr>
          <p:cNvPr id="5" name="TextBox 4"/>
          <p:cNvSpPr txBox="1"/>
          <p:nvPr/>
        </p:nvSpPr>
        <p:spPr>
          <a:xfrm>
            <a:off x="539552" y="2668850"/>
            <a:ext cx="8280920" cy="400110"/>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000" dirty="0" smtClean="0"/>
              <a:t> </a:t>
            </a:r>
            <a:r>
              <a:rPr lang="zh-CN" altLang="en-US" sz="2000" dirty="0" smtClean="0"/>
              <a:t>减小独立六极铁积分强度</a:t>
            </a:r>
            <a:endParaRPr lang="zh-CN" altLang="en-US" sz="2000" dirty="0"/>
          </a:p>
        </p:txBody>
      </p:sp>
      <p:sp>
        <p:nvSpPr>
          <p:cNvPr id="6" name="Rectangle 1"/>
          <p:cNvSpPr>
            <a:spLocks noChangeArrowheads="1"/>
          </p:cNvSpPr>
          <p:nvPr/>
        </p:nvSpPr>
        <p:spPr bwMode="auto">
          <a:xfrm>
            <a:off x="539552" y="4293096"/>
            <a:ext cx="338437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zh-CN" altLang="en-US" sz="2000" b="1" i="0" u="none" strike="noStrike" cap="none" normalizeH="0" baseline="0" dirty="0" smtClean="0">
                <a:ln>
                  <a:noFill/>
                </a:ln>
                <a:solidFill>
                  <a:schemeClr val="accent6">
                    <a:lumMod val="50000"/>
                  </a:schemeClr>
                </a:solidFill>
                <a:effectLst/>
                <a:latin typeface="+mn-ea"/>
                <a:cs typeface="宋体" pitchFamily="2" charset="-122"/>
              </a:rPr>
              <a:t>不增加额外六极铁电源，原六极铁功率直降</a:t>
            </a:r>
            <a:r>
              <a:rPr kumimoji="0" lang="en-US" altLang="zh-CN" sz="2000" b="1" i="0" u="none" strike="noStrike" cap="none" normalizeH="0" baseline="0" dirty="0" smtClean="0">
                <a:ln>
                  <a:noFill/>
                </a:ln>
                <a:solidFill>
                  <a:schemeClr val="accent6">
                    <a:lumMod val="50000"/>
                  </a:schemeClr>
                </a:solidFill>
                <a:effectLst/>
                <a:latin typeface="+mn-ea"/>
                <a:cs typeface="宋体" pitchFamily="2" charset="-122"/>
              </a:rPr>
              <a:t>75%</a:t>
            </a:r>
            <a:r>
              <a:rPr lang="zh-CN" altLang="en-US" sz="2000" b="1" dirty="0" smtClean="0">
                <a:solidFill>
                  <a:schemeClr val="accent6">
                    <a:lumMod val="50000"/>
                  </a:schemeClr>
                </a:solidFill>
                <a:latin typeface="+mn-ea"/>
                <a:cs typeface="宋体" pitchFamily="2" charset="-122"/>
              </a:rPr>
              <a:t>甚至更多</a:t>
            </a:r>
            <a:endParaRPr kumimoji="0" lang="zh-CN" altLang="zh-CN" sz="2000" b="1" i="0" u="none" strike="noStrike" cap="none" normalizeH="0" baseline="0" dirty="0" smtClean="0">
              <a:ln>
                <a:noFill/>
              </a:ln>
              <a:solidFill>
                <a:schemeClr val="accent6">
                  <a:lumMod val="50000"/>
                </a:schemeClr>
              </a:solidFill>
              <a:effectLst/>
              <a:latin typeface="+mn-ea"/>
              <a:cs typeface="宋体" pitchFamily="2" charset="-122"/>
            </a:endParaRPr>
          </a:p>
        </p:txBody>
      </p:sp>
      <p:sp>
        <p:nvSpPr>
          <p:cNvPr id="7" name="TextBox 6"/>
          <p:cNvSpPr txBox="1"/>
          <p:nvPr/>
        </p:nvSpPr>
        <p:spPr>
          <a:xfrm>
            <a:off x="1121360" y="3068960"/>
            <a:ext cx="7200800" cy="87588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smtClean="0"/>
              <a:t>二极铁集成六极铁分量</a:t>
            </a:r>
            <a:r>
              <a:rPr lang="en-US" altLang="zh-CN" dirty="0" smtClean="0"/>
              <a:t>: </a:t>
            </a:r>
            <a:r>
              <a:rPr lang="zh-CN" altLang="en-US" dirty="0" smtClean="0"/>
              <a:t>校正线性色品</a:t>
            </a:r>
            <a:endParaRPr lang="en-US" altLang="zh-CN" dirty="0" smtClean="0"/>
          </a:p>
          <a:p>
            <a:pPr marL="285750" indent="-285750">
              <a:lnSpc>
                <a:spcPct val="150000"/>
              </a:lnSpc>
              <a:buFont typeface="Arial" panose="020B0604020202020204" pitchFamily="34" charset="0"/>
              <a:buChar char="•"/>
            </a:pPr>
            <a:r>
              <a:rPr lang="zh-CN" altLang="en-US" dirty="0" smtClean="0"/>
              <a:t>独立六极铁</a:t>
            </a:r>
            <a:r>
              <a:rPr lang="en-US" altLang="zh-CN" dirty="0" smtClean="0"/>
              <a:t>: </a:t>
            </a:r>
            <a:r>
              <a:rPr lang="zh-CN" altLang="en-US" dirty="0" smtClean="0"/>
              <a:t>校正高阶色品</a:t>
            </a:r>
            <a:endParaRPr lang="zh-CN" altLang="en-US" dirty="0"/>
          </a:p>
        </p:txBody>
      </p:sp>
      <p:sp>
        <p:nvSpPr>
          <p:cNvPr id="8" name="TextBox 7"/>
          <p:cNvSpPr txBox="1"/>
          <p:nvPr/>
        </p:nvSpPr>
        <p:spPr>
          <a:xfrm>
            <a:off x="539552" y="5639661"/>
            <a:ext cx="3240360" cy="707886"/>
          </a:xfrm>
          <a:prstGeom prst="rect">
            <a:avLst/>
          </a:prstGeom>
          <a:noFill/>
        </p:spPr>
        <p:txBody>
          <a:bodyPr wrap="square" rtlCol="0">
            <a:spAutoFit/>
          </a:bodyPr>
          <a:lstStyle/>
          <a:p>
            <a:pPr marL="285750" indent="-285750">
              <a:buFont typeface="Wingdings" panose="05000000000000000000" pitchFamily="2" charset="2"/>
              <a:buChar char="Ø"/>
            </a:pPr>
            <a:r>
              <a:rPr lang="zh-CN" altLang="en-US" sz="2000" b="1" dirty="0">
                <a:solidFill>
                  <a:srgbClr val="FF0000"/>
                </a:solidFill>
                <a:latin typeface="+mn-ea"/>
              </a:rPr>
              <a:t>超前</a:t>
            </a:r>
            <a:r>
              <a:rPr lang="en-US" altLang="zh-CN" sz="2000" b="1" dirty="0" smtClean="0">
                <a:solidFill>
                  <a:srgbClr val="FF0000"/>
                </a:solidFill>
                <a:latin typeface="+mn-ea"/>
              </a:rPr>
              <a:t>FCC-</a:t>
            </a:r>
            <a:r>
              <a:rPr lang="en-US" altLang="zh-CN" sz="2000" b="1" dirty="0" err="1" smtClean="0">
                <a:solidFill>
                  <a:srgbClr val="FF0000"/>
                </a:solidFill>
                <a:latin typeface="+mn-ea"/>
              </a:rPr>
              <a:t>ee</a:t>
            </a:r>
            <a:r>
              <a:rPr lang="zh-CN" altLang="en-US" sz="2000" b="1" dirty="0" smtClean="0">
                <a:solidFill>
                  <a:srgbClr val="FF0000"/>
                </a:solidFill>
                <a:latin typeface="+mn-ea"/>
              </a:rPr>
              <a:t>的</a:t>
            </a:r>
            <a:r>
              <a:rPr lang="zh-CN" altLang="en-US" sz="2000" b="1" dirty="0">
                <a:solidFill>
                  <a:srgbClr val="FF0000"/>
                </a:solidFill>
                <a:latin typeface="+mn-ea"/>
              </a:rPr>
              <a:t>原创性亮点设计</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1510" y="3866320"/>
            <a:ext cx="4998186" cy="2501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292080" y="4221088"/>
            <a:ext cx="504056" cy="369332"/>
          </a:xfrm>
          <a:prstGeom prst="rect">
            <a:avLst/>
          </a:prstGeom>
          <a:noFill/>
        </p:spPr>
        <p:txBody>
          <a:bodyPr wrap="square" rtlCol="0">
            <a:spAutoFit/>
          </a:bodyPr>
          <a:lstStyle/>
          <a:p>
            <a:r>
              <a:rPr lang="en-US" altLang="zh-CN" dirty="0" smtClean="0"/>
              <a:t>SF</a:t>
            </a:r>
            <a:endParaRPr lang="zh-CN" altLang="en-US" dirty="0"/>
          </a:p>
        </p:txBody>
      </p:sp>
      <p:sp>
        <p:nvSpPr>
          <p:cNvPr id="11" name="矩形 10"/>
          <p:cNvSpPr/>
          <p:nvPr/>
        </p:nvSpPr>
        <p:spPr>
          <a:xfrm>
            <a:off x="7020272" y="4219302"/>
            <a:ext cx="433132" cy="369332"/>
          </a:xfrm>
          <a:prstGeom prst="rect">
            <a:avLst/>
          </a:prstGeom>
        </p:spPr>
        <p:txBody>
          <a:bodyPr wrap="none">
            <a:spAutoFit/>
          </a:bodyPr>
          <a:lstStyle/>
          <a:p>
            <a:r>
              <a:rPr lang="en-US" altLang="zh-CN" dirty="0" smtClean="0"/>
              <a:t>SD</a:t>
            </a:r>
            <a:endParaRPr lang="zh-CN" altLang="en-US" dirty="0"/>
          </a:p>
        </p:txBody>
      </p:sp>
    </p:spTree>
    <p:extLst>
      <p:ext uri="{BB962C8B-B14F-4D97-AF65-F5344CB8AC3E}">
        <p14:creationId xmlns:p14="http://schemas.microsoft.com/office/powerpoint/2010/main" val="939528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46856" y="116632"/>
            <a:ext cx="8229600" cy="864096"/>
          </a:xfrm>
        </p:spPr>
        <p:txBody>
          <a:bodyPr/>
          <a:lstStyle/>
          <a:p>
            <a:r>
              <a:rPr lang="zh-CN" altLang="en-US" dirty="0" smtClean="0"/>
              <a:t>个人简介</a:t>
            </a:r>
            <a:endParaRPr lang="zh-CN" altLang="en-US" dirty="0"/>
          </a:p>
        </p:txBody>
      </p:sp>
      <p:sp>
        <p:nvSpPr>
          <p:cNvPr id="3" name="TextBox 2"/>
          <p:cNvSpPr txBox="1"/>
          <p:nvPr/>
        </p:nvSpPr>
        <p:spPr>
          <a:xfrm>
            <a:off x="611560" y="1340768"/>
            <a:ext cx="8064896" cy="1631216"/>
          </a:xfrm>
          <a:prstGeom prst="rect">
            <a:avLst/>
          </a:prstGeom>
          <a:noFill/>
        </p:spPr>
        <p:txBody>
          <a:bodyPr wrap="square" rtlCol="0">
            <a:spAutoFit/>
          </a:bodyPr>
          <a:lstStyle/>
          <a:p>
            <a:pPr>
              <a:spcBef>
                <a:spcPts val="1200"/>
              </a:spcBef>
            </a:pPr>
            <a:r>
              <a:rPr lang="zh-CN" altLang="en-US" sz="2000" dirty="0" smtClean="0">
                <a:latin typeface="华文楷体" panose="02010600040101010101" pitchFamily="2" charset="-122"/>
                <a:ea typeface="华文楷体" panose="02010600040101010101" pitchFamily="2" charset="-122"/>
                <a:sym typeface="Symbol"/>
              </a:rPr>
              <a:t>部门</a:t>
            </a:r>
            <a:r>
              <a:rPr lang="zh-CN" altLang="en-US" sz="2000" dirty="0" smtClean="0">
                <a:latin typeface="华文楷体" panose="02010600040101010101" pitchFamily="2" charset="-122"/>
                <a:ea typeface="华文楷体" panose="02010600040101010101" pitchFamily="2" charset="-122"/>
              </a:rPr>
              <a:t>： 加速器中心                                          </a:t>
            </a:r>
            <a:r>
              <a:rPr lang="zh-CN" altLang="en-US" sz="2000" dirty="0" smtClean="0">
                <a:latin typeface="华文楷体" panose="02010600040101010101" pitchFamily="2" charset="-122"/>
                <a:ea typeface="华文楷体" panose="02010600040101010101" pitchFamily="2" charset="-122"/>
                <a:sym typeface="Symbol"/>
              </a:rPr>
              <a:t></a:t>
            </a:r>
            <a:r>
              <a:rPr lang="zh-CN" altLang="en-US" sz="2000" dirty="0" smtClean="0">
                <a:latin typeface="华文楷体" panose="02010600040101010101" pitchFamily="2" charset="-122"/>
                <a:ea typeface="华文楷体" panose="02010600040101010101" pitchFamily="2" charset="-122"/>
              </a:rPr>
              <a:t>职称</a:t>
            </a:r>
            <a:r>
              <a:rPr lang="zh-CN" altLang="en-US" sz="2000" dirty="0">
                <a:latin typeface="华文楷体" panose="02010600040101010101" pitchFamily="2" charset="-122"/>
                <a:ea typeface="华文楷体" panose="02010600040101010101" pitchFamily="2" charset="-122"/>
              </a:rPr>
              <a:t>：</a:t>
            </a:r>
            <a:r>
              <a:rPr lang="zh-CN" altLang="en-US" sz="2000" dirty="0" smtClean="0">
                <a:latin typeface="华文楷体" panose="02010600040101010101" pitchFamily="2" charset="-122"/>
                <a:ea typeface="华文楷体" panose="02010600040101010101" pitchFamily="2" charset="-122"/>
              </a:rPr>
              <a:t>副研究员</a:t>
            </a:r>
            <a:endParaRPr lang="en-US" altLang="zh-CN" sz="2000" dirty="0" smtClean="0">
              <a:latin typeface="华文楷体" panose="02010600040101010101" pitchFamily="2" charset="-122"/>
              <a:ea typeface="华文楷体" panose="02010600040101010101" pitchFamily="2" charset="-122"/>
            </a:endParaRPr>
          </a:p>
          <a:p>
            <a:pPr>
              <a:spcBef>
                <a:spcPts val="1200"/>
              </a:spcBef>
            </a:pPr>
            <a:r>
              <a:rPr lang="zh-CN" altLang="en-US" sz="2000" dirty="0" smtClean="0">
                <a:latin typeface="华文楷体" panose="02010600040101010101" pitchFamily="2" charset="-122"/>
                <a:ea typeface="华文楷体" panose="02010600040101010101" pitchFamily="2" charset="-122"/>
                <a:sym typeface="Symbol"/>
              </a:rPr>
              <a:t></a:t>
            </a:r>
            <a:r>
              <a:rPr lang="zh-CN" altLang="en-US" sz="2000" dirty="0" smtClean="0">
                <a:latin typeface="华文楷体" panose="02010600040101010101" pitchFamily="2" charset="-122"/>
                <a:ea typeface="华文楷体" panose="02010600040101010101" pitchFamily="2" charset="-122"/>
              </a:rPr>
              <a:t>研究方向：</a:t>
            </a:r>
            <a:r>
              <a:rPr lang="en-US" altLang="zh-CN" sz="2000" dirty="0" smtClean="0">
                <a:latin typeface="华文楷体" panose="02010600040101010101" pitchFamily="2" charset="-122"/>
                <a:ea typeface="华文楷体" panose="02010600040101010101" pitchFamily="2" charset="-122"/>
              </a:rPr>
              <a:t>CEPC &amp; ILC</a:t>
            </a:r>
            <a:r>
              <a:rPr lang="zh-CN" altLang="en-US" sz="2000" dirty="0" smtClean="0">
                <a:latin typeface="华文楷体" panose="02010600040101010101" pitchFamily="2" charset="-122"/>
                <a:ea typeface="华文楷体" panose="02010600040101010101" pitchFamily="2" charset="-122"/>
              </a:rPr>
              <a:t>加速器物理</a:t>
            </a:r>
            <a:endParaRPr lang="en-US" altLang="zh-CN" sz="2000" dirty="0" smtClean="0">
              <a:latin typeface="华文楷体" panose="02010600040101010101" pitchFamily="2" charset="-122"/>
              <a:ea typeface="华文楷体" panose="02010600040101010101" pitchFamily="2" charset="-122"/>
            </a:endParaRPr>
          </a:p>
          <a:p>
            <a:pPr marL="1527175" indent="-1527175">
              <a:spcBef>
                <a:spcPts val="1200"/>
              </a:spcBef>
            </a:pPr>
            <a:r>
              <a:rPr lang="zh-CN" altLang="en-US" sz="2000" dirty="0" smtClean="0">
                <a:latin typeface="华文楷体" panose="02010600040101010101" pitchFamily="2" charset="-122"/>
                <a:ea typeface="华文楷体" panose="02010600040101010101" pitchFamily="2" charset="-122"/>
                <a:sym typeface="Symbol"/>
              </a:rPr>
              <a:t></a:t>
            </a:r>
            <a:r>
              <a:rPr lang="zh-CN" altLang="en-US" sz="2000" dirty="0" smtClean="0">
                <a:latin typeface="华文楷体" panose="02010600040101010101" pitchFamily="2" charset="-122"/>
                <a:ea typeface="华文楷体" panose="02010600040101010101" pitchFamily="2" charset="-122"/>
              </a:rPr>
              <a:t>岗位职责：自</a:t>
            </a:r>
            <a:r>
              <a:rPr lang="en-US" altLang="zh-CN" sz="2000" dirty="0" smtClean="0">
                <a:latin typeface="华文楷体" panose="02010600040101010101" pitchFamily="2" charset="-122"/>
                <a:ea typeface="华文楷体" panose="02010600040101010101" pitchFamily="2" charset="-122"/>
              </a:rPr>
              <a:t>2015</a:t>
            </a:r>
            <a:r>
              <a:rPr lang="zh-CN" altLang="en-US" sz="2000" dirty="0" smtClean="0">
                <a:latin typeface="华文楷体" panose="02010600040101010101" pitchFamily="2" charset="-122"/>
                <a:ea typeface="华文楷体" panose="02010600040101010101" pitchFamily="2" charset="-122"/>
              </a:rPr>
              <a:t>年以来，任</a:t>
            </a:r>
            <a:r>
              <a:rPr lang="en-US" altLang="zh-CN" sz="2000" dirty="0" smtClean="0">
                <a:latin typeface="华文楷体" panose="02010600040101010101" pitchFamily="2" charset="-122"/>
                <a:ea typeface="华文楷体" panose="02010600040101010101" pitchFamily="2" charset="-122"/>
              </a:rPr>
              <a:t>CEPC</a:t>
            </a:r>
            <a:r>
              <a:rPr lang="zh-CN" altLang="en-US" sz="2000" dirty="0" smtClean="0">
                <a:latin typeface="华文楷体" panose="02010600040101010101" pitchFamily="2" charset="-122"/>
                <a:ea typeface="华文楷体" panose="02010600040101010101" pitchFamily="2" charset="-122"/>
              </a:rPr>
              <a:t>加速器物理系统召集人之一，主要负责</a:t>
            </a:r>
            <a:r>
              <a:rPr lang="en-US" altLang="zh-CN" sz="2000" dirty="0" smtClean="0">
                <a:latin typeface="华文楷体" panose="02010600040101010101" pitchFamily="2" charset="-122"/>
                <a:ea typeface="华文楷体" panose="02010600040101010101" pitchFamily="2" charset="-122"/>
              </a:rPr>
              <a:t>CEPC</a:t>
            </a:r>
            <a:r>
              <a:rPr lang="zh-CN" altLang="en-US" sz="2000" dirty="0" smtClean="0">
                <a:latin typeface="华文楷体" panose="02010600040101010101" pitchFamily="2" charset="-122"/>
                <a:ea typeface="华文楷体" panose="02010600040101010101" pitchFamily="2" charset="-122"/>
              </a:rPr>
              <a:t>加速器总体方案选择及加速器物理设计。</a:t>
            </a:r>
            <a:endParaRPr lang="zh-CN" altLang="en-US" sz="2000" dirty="0">
              <a:latin typeface="华文楷体" panose="02010600040101010101" pitchFamily="2" charset="-122"/>
              <a:ea typeface="华文楷体" panose="02010600040101010101" pitchFamily="2" charset="-122"/>
            </a:endParaRPr>
          </a:p>
        </p:txBody>
      </p:sp>
      <p:sp>
        <p:nvSpPr>
          <p:cNvPr id="4" name="TextBox 3"/>
          <p:cNvSpPr txBox="1"/>
          <p:nvPr/>
        </p:nvSpPr>
        <p:spPr>
          <a:xfrm>
            <a:off x="683568" y="3212976"/>
            <a:ext cx="7704856" cy="287771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en-US" altLang="zh-CN" sz="2000" b="1" dirty="0" smtClean="0">
                <a:solidFill>
                  <a:srgbClr val="C00000"/>
                </a:solidFill>
                <a:latin typeface="华文仿宋" panose="02010600040101010101" pitchFamily="2" charset="-122"/>
                <a:ea typeface="华文仿宋" panose="02010600040101010101" pitchFamily="2" charset="-122"/>
              </a:rPr>
              <a:t>2006-2011</a:t>
            </a:r>
            <a:r>
              <a:rPr lang="en-US" altLang="zh-CN" sz="2000" dirty="0" smtClean="0">
                <a:latin typeface="华文仿宋" panose="02010600040101010101" pitchFamily="2" charset="-122"/>
                <a:ea typeface="华文仿宋" panose="02010600040101010101" pitchFamily="2" charset="-122"/>
              </a:rPr>
              <a:t>      </a:t>
            </a:r>
            <a:r>
              <a:rPr lang="zh-CN" altLang="en-US" sz="2000" dirty="0" smtClean="0">
                <a:latin typeface="华文仿宋" panose="02010600040101010101" pitchFamily="2" charset="-122"/>
                <a:ea typeface="华文仿宋" panose="02010600040101010101" pitchFamily="2" charset="-122"/>
              </a:rPr>
              <a:t>高能物理研究所，博士</a:t>
            </a:r>
            <a:endParaRPr lang="en-US" altLang="zh-CN" sz="2000" dirty="0" smtClean="0">
              <a:latin typeface="华文仿宋" panose="02010600040101010101" pitchFamily="2" charset="-122"/>
              <a:ea typeface="华文仿宋" panose="02010600040101010101" pitchFamily="2" charset="-122"/>
            </a:endParaRPr>
          </a:p>
          <a:p>
            <a:pPr>
              <a:lnSpc>
                <a:spcPct val="150000"/>
              </a:lnSpc>
            </a:pPr>
            <a:r>
              <a:rPr lang="en-US" altLang="zh-CN" sz="1600" dirty="0">
                <a:latin typeface="幼圆" panose="02010509060101010101" pitchFamily="49" charset="-122"/>
                <a:ea typeface="幼圆" panose="02010509060101010101" pitchFamily="49" charset="-122"/>
              </a:rPr>
              <a:t> </a:t>
            </a:r>
            <a:r>
              <a:rPr lang="en-US" altLang="zh-CN" sz="1600" dirty="0" smtClean="0">
                <a:latin typeface="幼圆" panose="02010509060101010101" pitchFamily="49" charset="-122"/>
                <a:ea typeface="幼圆" panose="02010509060101010101" pitchFamily="49" charset="-122"/>
              </a:rPr>
              <a:t>            </a:t>
            </a:r>
            <a:r>
              <a:rPr lang="zh-CN" altLang="en-US" dirty="0" smtClean="0">
                <a:latin typeface="华文仿宋" panose="02010600040101010101" pitchFamily="2" charset="-122"/>
                <a:ea typeface="华文仿宋" panose="02010600040101010101" pitchFamily="2" charset="-122"/>
              </a:rPr>
              <a:t>（</a:t>
            </a:r>
            <a:r>
              <a:rPr lang="zh-CN" altLang="en-US" dirty="0">
                <a:solidFill>
                  <a:schemeClr val="accent5">
                    <a:lumMod val="50000"/>
                  </a:schemeClr>
                </a:solidFill>
                <a:latin typeface="华文仿宋" panose="02010600040101010101" pitchFamily="2" charset="-122"/>
                <a:ea typeface="华文仿宋" panose="02010600040101010101" pitchFamily="2" charset="-122"/>
              </a:rPr>
              <a:t>博士课题：</a:t>
            </a:r>
            <a:r>
              <a:rPr lang="en-US" altLang="zh-CN" dirty="0">
                <a:solidFill>
                  <a:schemeClr val="accent5">
                    <a:lumMod val="50000"/>
                  </a:schemeClr>
                </a:solidFill>
                <a:latin typeface="华文仿宋" panose="02010600040101010101" pitchFamily="2" charset="-122"/>
                <a:ea typeface="华文仿宋" panose="02010600040101010101" pitchFamily="2" charset="-122"/>
              </a:rPr>
              <a:t>ILC</a:t>
            </a:r>
            <a:r>
              <a:rPr lang="zh-CN" altLang="en-US" dirty="0">
                <a:solidFill>
                  <a:schemeClr val="accent5">
                    <a:lumMod val="50000"/>
                  </a:schemeClr>
                </a:solidFill>
                <a:latin typeface="华文仿宋" panose="02010600040101010101" pitchFamily="2" charset="-122"/>
                <a:ea typeface="华文仿宋" panose="02010600040101010101" pitchFamily="2" charset="-122"/>
              </a:rPr>
              <a:t>加速器物理设计与关键技术实验研究</a:t>
            </a:r>
            <a:r>
              <a:rPr lang="zh-CN" altLang="en-US" dirty="0" smtClean="0">
                <a:latin typeface="华文仿宋" panose="02010600040101010101" pitchFamily="2" charset="-122"/>
                <a:ea typeface="华文仿宋" panose="02010600040101010101" pitchFamily="2" charset="-122"/>
              </a:rPr>
              <a:t>）</a:t>
            </a:r>
            <a:endParaRPr lang="en-US" altLang="zh-CN" dirty="0" smtClean="0">
              <a:latin typeface="华文仿宋" panose="02010600040101010101" pitchFamily="2" charset="-122"/>
              <a:ea typeface="华文仿宋" panose="02010600040101010101" pitchFamily="2" charset="-122"/>
            </a:endParaRPr>
          </a:p>
          <a:p>
            <a:r>
              <a:rPr lang="en-US" altLang="zh-CN" sz="1600" dirty="0">
                <a:latin typeface="幼圆" panose="02010509060101010101" pitchFamily="49" charset="-122"/>
                <a:ea typeface="幼圆" panose="02010509060101010101" pitchFamily="49" charset="-122"/>
              </a:rPr>
              <a:t> </a:t>
            </a:r>
            <a:r>
              <a:rPr lang="en-US" altLang="zh-CN" sz="1600" dirty="0" smtClean="0">
                <a:latin typeface="幼圆" panose="02010509060101010101" pitchFamily="49" charset="-122"/>
                <a:ea typeface="幼圆" panose="02010509060101010101" pitchFamily="49" charset="-122"/>
              </a:rPr>
              <a:t>             - 2007.09    BEPCII</a:t>
            </a:r>
            <a:r>
              <a:rPr lang="zh-CN" altLang="en-US" sz="1600" dirty="0" smtClean="0">
                <a:latin typeface="幼圆" panose="02010509060101010101" pitchFamily="49" charset="-122"/>
                <a:ea typeface="幼圆" panose="02010509060101010101" pitchFamily="49" charset="-122"/>
              </a:rPr>
              <a:t>对撞区超导磁铁测量</a:t>
            </a:r>
            <a:endParaRPr lang="en-US" altLang="zh-CN" sz="1600" dirty="0" smtClean="0">
              <a:latin typeface="幼圆" panose="02010509060101010101" pitchFamily="49" charset="-122"/>
              <a:ea typeface="幼圆" panose="02010509060101010101" pitchFamily="49" charset="-122"/>
            </a:endParaRPr>
          </a:p>
          <a:p>
            <a:r>
              <a:rPr lang="en-US" altLang="zh-CN" sz="1600" dirty="0">
                <a:latin typeface="幼圆" panose="02010509060101010101" pitchFamily="49" charset="-122"/>
                <a:ea typeface="幼圆" panose="02010509060101010101" pitchFamily="49" charset="-122"/>
              </a:rPr>
              <a:t> </a:t>
            </a:r>
            <a:r>
              <a:rPr lang="en-US" altLang="zh-CN" sz="1600" dirty="0" smtClean="0">
                <a:latin typeface="幼圆" panose="02010509060101010101" pitchFamily="49" charset="-122"/>
                <a:ea typeface="幼圆" panose="02010509060101010101" pitchFamily="49" charset="-122"/>
              </a:rPr>
              <a:t>             - 2007</a:t>
            </a:r>
            <a:r>
              <a:rPr lang="en-US" altLang="zh-CN" sz="1600" dirty="0" smtClean="0">
                <a:latin typeface="幼圆" panose="02010509060101010101" pitchFamily="49" charset="-122"/>
                <a:ea typeface="幼圆" panose="02010509060101010101" pitchFamily="49" charset="-122"/>
                <a:sym typeface="Symbol"/>
              </a:rPr>
              <a:t></a:t>
            </a:r>
            <a:r>
              <a:rPr lang="en-US" altLang="zh-CN" sz="1600" dirty="0" smtClean="0">
                <a:latin typeface="幼圆" panose="02010509060101010101" pitchFamily="49" charset="-122"/>
                <a:ea typeface="幼圆" panose="02010509060101010101" pitchFamily="49" charset="-122"/>
              </a:rPr>
              <a:t>2011  </a:t>
            </a:r>
            <a:r>
              <a:rPr lang="zh-CN" altLang="en-US" sz="1600" dirty="0" smtClean="0">
                <a:latin typeface="幼圆" panose="02010509060101010101" pitchFamily="49" charset="-122"/>
                <a:ea typeface="幼圆" panose="02010509060101010101" pitchFamily="49" charset="-122"/>
              </a:rPr>
              <a:t>参加</a:t>
            </a:r>
            <a:r>
              <a:rPr lang="en-US" altLang="zh-CN" sz="1600" dirty="0" smtClean="0">
                <a:latin typeface="幼圆" panose="02010509060101010101" pitchFamily="49" charset="-122"/>
                <a:ea typeface="幼圆" panose="02010509060101010101" pitchFamily="49" charset="-122"/>
              </a:rPr>
              <a:t>BEPCII</a:t>
            </a:r>
            <a:r>
              <a:rPr lang="zh-CN" altLang="en-US" sz="1600" dirty="0" smtClean="0">
                <a:latin typeface="幼圆" panose="02010509060101010101" pitchFamily="49" charset="-122"/>
                <a:ea typeface="幼圆" panose="02010509060101010101" pitchFamily="49" charset="-122"/>
              </a:rPr>
              <a:t>储存环运行调束</a:t>
            </a:r>
            <a:endParaRPr lang="en-US" altLang="zh-CN" sz="1600" dirty="0" smtClean="0">
              <a:latin typeface="幼圆" panose="02010509060101010101" pitchFamily="49" charset="-122"/>
              <a:ea typeface="幼圆" panose="02010509060101010101" pitchFamily="49" charset="-122"/>
            </a:endParaRPr>
          </a:p>
          <a:p>
            <a:pPr>
              <a:lnSpc>
                <a:spcPct val="150000"/>
              </a:lnSpc>
            </a:pPr>
            <a:r>
              <a:rPr lang="en-US" altLang="zh-CN" sz="2000" b="1" dirty="0" smtClean="0">
                <a:solidFill>
                  <a:srgbClr val="C00000"/>
                </a:solidFill>
                <a:latin typeface="华文仿宋" panose="02010600040101010101" pitchFamily="2" charset="-122"/>
                <a:ea typeface="华文仿宋" panose="02010600040101010101" pitchFamily="2" charset="-122"/>
              </a:rPr>
              <a:t>2011-2015</a:t>
            </a:r>
            <a:r>
              <a:rPr lang="en-US" altLang="zh-CN" sz="2000" dirty="0" smtClean="0">
                <a:latin typeface="华文仿宋" panose="02010600040101010101" pitchFamily="2" charset="-122"/>
                <a:ea typeface="华文仿宋" panose="02010600040101010101" pitchFamily="2" charset="-122"/>
              </a:rPr>
              <a:t>      </a:t>
            </a:r>
            <a:r>
              <a:rPr lang="zh-CN" altLang="en-US" sz="2000" dirty="0" smtClean="0">
                <a:latin typeface="华文仿宋" panose="02010600040101010101" pitchFamily="2" charset="-122"/>
                <a:ea typeface="华文仿宋" panose="02010600040101010101" pitchFamily="2" charset="-122"/>
              </a:rPr>
              <a:t>高能物理研究所， 助理研究员</a:t>
            </a:r>
            <a:endParaRPr lang="en-US" altLang="zh-CN" sz="2000" dirty="0" smtClean="0">
              <a:latin typeface="华文仿宋" panose="02010600040101010101" pitchFamily="2" charset="-122"/>
              <a:ea typeface="华文仿宋" panose="02010600040101010101" pitchFamily="2" charset="-122"/>
            </a:endParaRPr>
          </a:p>
          <a:p>
            <a:r>
              <a:rPr lang="en-US" altLang="zh-CN" sz="1600" dirty="0">
                <a:latin typeface="幼圆" panose="02010509060101010101" pitchFamily="49" charset="-122"/>
                <a:ea typeface="幼圆" panose="02010509060101010101" pitchFamily="49" charset="-122"/>
              </a:rPr>
              <a:t>              </a:t>
            </a:r>
            <a:r>
              <a:rPr lang="en-US" altLang="zh-CN" sz="1600" dirty="0" smtClean="0">
                <a:latin typeface="幼圆" panose="02010509060101010101" pitchFamily="49" charset="-122"/>
                <a:ea typeface="幼圆" panose="02010509060101010101" pitchFamily="49" charset="-122"/>
              </a:rPr>
              <a:t>- </a:t>
            </a:r>
            <a:r>
              <a:rPr lang="en-US" altLang="zh-CN" sz="1600" dirty="0">
                <a:latin typeface="幼圆" panose="02010509060101010101" pitchFamily="49" charset="-122"/>
                <a:ea typeface="幼圆" panose="02010509060101010101" pitchFamily="49" charset="-122"/>
              </a:rPr>
              <a:t>2011</a:t>
            </a:r>
            <a:r>
              <a:rPr lang="en-US" altLang="zh-CN" sz="1600" dirty="0">
                <a:latin typeface="幼圆" panose="02010509060101010101" pitchFamily="49" charset="-122"/>
                <a:ea typeface="幼圆" panose="02010509060101010101" pitchFamily="49" charset="-122"/>
                <a:sym typeface="Symbol"/>
              </a:rPr>
              <a:t></a:t>
            </a:r>
            <a:r>
              <a:rPr lang="en-US" altLang="zh-CN" sz="1600" dirty="0">
                <a:latin typeface="幼圆" panose="02010509060101010101" pitchFamily="49" charset="-122"/>
                <a:ea typeface="幼圆" panose="02010509060101010101" pitchFamily="49" charset="-122"/>
              </a:rPr>
              <a:t>2012  </a:t>
            </a:r>
            <a:r>
              <a:rPr lang="zh-CN" altLang="en-US" sz="1600" dirty="0">
                <a:latin typeface="幼圆" panose="02010509060101010101" pitchFamily="49" charset="-122"/>
                <a:ea typeface="幼圆" panose="02010509060101010101" pitchFamily="49" charset="-122"/>
              </a:rPr>
              <a:t>参加</a:t>
            </a:r>
            <a:r>
              <a:rPr lang="en-US" altLang="zh-CN" sz="1600" dirty="0">
                <a:latin typeface="幼圆" panose="02010509060101010101" pitchFamily="49" charset="-122"/>
                <a:ea typeface="幼圆" panose="02010509060101010101" pitchFamily="49" charset="-122"/>
              </a:rPr>
              <a:t>BEPCII</a:t>
            </a:r>
            <a:r>
              <a:rPr lang="zh-CN" altLang="en-US" sz="1600" dirty="0">
                <a:latin typeface="幼圆" panose="02010509060101010101" pitchFamily="49" charset="-122"/>
                <a:ea typeface="幼圆" panose="02010509060101010101" pitchFamily="49" charset="-122"/>
              </a:rPr>
              <a:t>直线注入器运行调束</a:t>
            </a:r>
            <a:endParaRPr lang="en-US" altLang="zh-CN" sz="1600" dirty="0">
              <a:latin typeface="幼圆" panose="02010509060101010101" pitchFamily="49" charset="-122"/>
              <a:ea typeface="幼圆" panose="02010509060101010101" pitchFamily="49" charset="-122"/>
            </a:endParaRPr>
          </a:p>
          <a:p>
            <a:r>
              <a:rPr lang="en-US" altLang="zh-CN" sz="1600" dirty="0" smtClean="0">
                <a:latin typeface="幼圆" panose="02010509060101010101" pitchFamily="49" charset="-122"/>
                <a:ea typeface="幼圆" panose="02010509060101010101" pitchFamily="49" charset="-122"/>
              </a:rPr>
              <a:t>              - 2012.08     BEPCII</a:t>
            </a:r>
            <a:r>
              <a:rPr lang="zh-CN" altLang="en-US" sz="1600" dirty="0" smtClean="0">
                <a:latin typeface="幼圆" panose="02010509060101010101" pitchFamily="49" charset="-122"/>
                <a:ea typeface="幼圆" panose="02010509060101010101" pitchFamily="49" charset="-122"/>
              </a:rPr>
              <a:t>加速器准直测量</a:t>
            </a:r>
            <a:endParaRPr lang="en-US" altLang="zh-CN" sz="1600" dirty="0" smtClean="0">
              <a:latin typeface="幼圆" panose="02010509060101010101" pitchFamily="49" charset="-122"/>
              <a:ea typeface="幼圆" panose="02010509060101010101" pitchFamily="49" charset="-122"/>
            </a:endParaRPr>
          </a:p>
          <a:p>
            <a:pPr>
              <a:lnSpc>
                <a:spcPct val="150000"/>
              </a:lnSpc>
            </a:pPr>
            <a:r>
              <a:rPr lang="en-US" altLang="zh-CN" sz="2000" b="1" dirty="0" smtClean="0">
                <a:solidFill>
                  <a:srgbClr val="C00000"/>
                </a:solidFill>
                <a:latin typeface="华文仿宋" panose="02010600040101010101" pitchFamily="2" charset="-122"/>
                <a:ea typeface="华文仿宋" panose="02010600040101010101" pitchFamily="2" charset="-122"/>
              </a:rPr>
              <a:t>2015- </a:t>
            </a:r>
            <a:r>
              <a:rPr lang="zh-CN" altLang="en-US" sz="2000" b="1" dirty="0" smtClean="0">
                <a:solidFill>
                  <a:srgbClr val="C00000"/>
                </a:solidFill>
                <a:latin typeface="华文仿宋" panose="02010600040101010101" pitchFamily="2" charset="-122"/>
                <a:ea typeface="华文仿宋" panose="02010600040101010101" pitchFamily="2" charset="-122"/>
              </a:rPr>
              <a:t>今         </a:t>
            </a:r>
            <a:r>
              <a:rPr lang="zh-CN" altLang="en-US" sz="2000" dirty="0" smtClean="0">
                <a:latin typeface="华文仿宋" panose="02010600040101010101" pitchFamily="2" charset="-122"/>
                <a:ea typeface="华文仿宋" panose="02010600040101010101" pitchFamily="2" charset="-122"/>
              </a:rPr>
              <a:t>高能物理研究所，副研究员</a:t>
            </a:r>
            <a:endParaRPr lang="zh-CN" altLang="en-US" sz="2000" dirty="0">
              <a:latin typeface="华文仿宋" panose="02010600040101010101" pitchFamily="2" charset="-122"/>
              <a:ea typeface="华文仿宋" panose="02010600040101010101" pitchFamily="2" charset="-122"/>
            </a:endParaRPr>
          </a:p>
        </p:txBody>
      </p:sp>
    </p:spTree>
    <p:extLst>
      <p:ext uri="{BB962C8B-B14F-4D97-AF65-F5344CB8AC3E}">
        <p14:creationId xmlns:p14="http://schemas.microsoft.com/office/powerpoint/2010/main" val="1292856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16632"/>
            <a:ext cx="8229600" cy="922114"/>
          </a:xfrm>
        </p:spPr>
        <p:txBody>
          <a:bodyPr/>
          <a:lstStyle/>
          <a:p>
            <a:r>
              <a:rPr lang="en-US" altLang="zh-CN" dirty="0" smtClean="0"/>
              <a:t>New lattice with combined D+S</a:t>
            </a:r>
            <a:endParaRPr lang="zh-CN" altLang="en-US" dirty="0"/>
          </a:p>
        </p:txBody>
      </p:sp>
      <p:grpSp>
        <p:nvGrpSpPr>
          <p:cNvPr id="17" name="组合 16"/>
          <p:cNvGrpSpPr/>
          <p:nvPr/>
        </p:nvGrpSpPr>
        <p:grpSpPr>
          <a:xfrm>
            <a:off x="1810536" y="3124928"/>
            <a:ext cx="5473702" cy="3630732"/>
            <a:chOff x="1820824" y="2996952"/>
            <a:chExt cx="5473702" cy="3630732"/>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0824" y="2996952"/>
              <a:ext cx="5473702" cy="3630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2483768" y="6216696"/>
              <a:ext cx="432048" cy="308648"/>
            </a:xfrm>
            <a:prstGeom prst="rect">
              <a:avLst/>
            </a:prstGeom>
            <a:solidFill>
              <a:schemeClr val="accent2">
                <a:alpha val="3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516216" y="6216696"/>
              <a:ext cx="432048" cy="308648"/>
            </a:xfrm>
            <a:prstGeom prst="rect">
              <a:avLst/>
            </a:prstGeom>
            <a:solidFill>
              <a:schemeClr val="accent2">
                <a:alpha val="3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932040" y="6260112"/>
              <a:ext cx="432048" cy="308648"/>
            </a:xfrm>
            <a:prstGeom prst="rect">
              <a:avLst/>
            </a:prstGeom>
            <a:solidFill>
              <a:srgbClr val="00B0F0">
                <a:alpha val="31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107331" y="6260112"/>
              <a:ext cx="432048" cy="308648"/>
            </a:xfrm>
            <a:prstGeom prst="rect">
              <a:avLst/>
            </a:prstGeom>
            <a:solidFill>
              <a:srgbClr val="00B0F0">
                <a:alpha val="31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2483768" y="5301208"/>
              <a:ext cx="432048" cy="4001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altLang="zh-CN" sz="2000" dirty="0" smtClean="0"/>
                <a:t>SF</a:t>
              </a:r>
              <a:endParaRPr lang="zh-CN" altLang="en-US" sz="2000" dirty="0"/>
            </a:p>
          </p:txBody>
        </p:sp>
        <p:sp>
          <p:nvSpPr>
            <p:cNvPr id="9" name="TextBox 8"/>
            <p:cNvSpPr txBox="1"/>
            <p:nvPr/>
          </p:nvSpPr>
          <p:spPr>
            <a:xfrm>
              <a:off x="6515480" y="5316071"/>
              <a:ext cx="432048" cy="4001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altLang="zh-CN" sz="2000" dirty="0" smtClean="0"/>
                <a:t>SF</a:t>
              </a:r>
              <a:endParaRPr lang="zh-CN" altLang="en-US" sz="2000" dirty="0"/>
            </a:p>
          </p:txBody>
        </p:sp>
        <p:sp>
          <p:nvSpPr>
            <p:cNvPr id="10" name="TextBox 9"/>
            <p:cNvSpPr txBox="1"/>
            <p:nvPr/>
          </p:nvSpPr>
          <p:spPr>
            <a:xfrm>
              <a:off x="4035323" y="5316071"/>
              <a:ext cx="504056" cy="40011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altLang="zh-CN" sz="2000" dirty="0" smtClean="0"/>
                <a:t>SD</a:t>
              </a:r>
              <a:endParaRPr lang="zh-CN" altLang="en-US" sz="2000" dirty="0"/>
            </a:p>
          </p:txBody>
        </p:sp>
        <p:sp>
          <p:nvSpPr>
            <p:cNvPr id="11" name="TextBox 10"/>
            <p:cNvSpPr txBox="1"/>
            <p:nvPr/>
          </p:nvSpPr>
          <p:spPr>
            <a:xfrm>
              <a:off x="4896036" y="5316071"/>
              <a:ext cx="504056" cy="40011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altLang="zh-CN" sz="2000" dirty="0" smtClean="0"/>
                <a:t>SD</a:t>
              </a:r>
              <a:endParaRPr lang="zh-CN" altLang="en-US" sz="2000" dirty="0"/>
            </a:p>
          </p:txBody>
        </p:sp>
        <p:sp>
          <p:nvSpPr>
            <p:cNvPr id="8" name="下箭头 7"/>
            <p:cNvSpPr/>
            <p:nvPr/>
          </p:nvSpPr>
          <p:spPr>
            <a:xfrm>
              <a:off x="4279947" y="5830444"/>
              <a:ext cx="72008" cy="3051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下箭头 12"/>
            <p:cNvSpPr/>
            <p:nvPr/>
          </p:nvSpPr>
          <p:spPr>
            <a:xfrm>
              <a:off x="5112060" y="5830443"/>
              <a:ext cx="72008" cy="3051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下箭头 13"/>
            <p:cNvSpPr/>
            <p:nvPr/>
          </p:nvSpPr>
          <p:spPr>
            <a:xfrm>
              <a:off x="2638700" y="5795556"/>
              <a:ext cx="72008" cy="305107"/>
            </a:xfrm>
            <a:prstGeom prst="down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下箭头 14"/>
            <p:cNvSpPr/>
            <p:nvPr/>
          </p:nvSpPr>
          <p:spPr>
            <a:xfrm>
              <a:off x="6696236" y="5795556"/>
              <a:ext cx="72008" cy="305107"/>
            </a:xfrm>
            <a:prstGeom prst="down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11"/>
          <p:cNvSpPr txBox="1"/>
          <p:nvPr/>
        </p:nvSpPr>
        <p:spPr>
          <a:xfrm>
            <a:off x="539552" y="980728"/>
            <a:ext cx="8424936" cy="907941"/>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altLang="zh-CN" sz="2400" dirty="0" smtClean="0"/>
              <a:t>Five dipoles between two </a:t>
            </a:r>
            <a:r>
              <a:rPr lang="en-US" altLang="zh-CN" sz="2400" dirty="0" err="1" smtClean="0"/>
              <a:t>quadrupoles</a:t>
            </a:r>
            <a:r>
              <a:rPr lang="en-US" altLang="zh-CN" sz="2400" dirty="0" smtClean="0"/>
              <a:t> in the arc</a:t>
            </a:r>
          </a:p>
          <a:p>
            <a:pPr marL="342900" indent="-342900">
              <a:spcAft>
                <a:spcPts val="600"/>
              </a:spcAft>
              <a:buFont typeface="Arial" panose="020B0604020202020204" pitchFamily="34" charset="0"/>
              <a:buChar char="•"/>
            </a:pPr>
            <a:r>
              <a:rPr lang="en-US" altLang="zh-CN" sz="2400" dirty="0" smtClean="0"/>
              <a:t>Combined </a:t>
            </a:r>
            <a:r>
              <a:rPr lang="en-US" altLang="zh-CN" sz="2400" dirty="0" err="1" smtClean="0"/>
              <a:t>sextupoles</a:t>
            </a:r>
            <a:r>
              <a:rPr lang="en-US" altLang="zh-CN" sz="2400" dirty="0" smtClean="0"/>
              <a:t> are on the first and fifth dipoles </a:t>
            </a:r>
            <a:r>
              <a:rPr lang="en-US" altLang="zh-CN" sz="2000" dirty="0" smtClean="0">
                <a:latin typeface="Times New Roman" panose="02020603050405020304" pitchFamily="18" charset="0"/>
                <a:cs typeface="Times New Roman" panose="02020603050405020304" pitchFamily="18" charset="0"/>
              </a:rPr>
              <a:t>(</a:t>
            </a:r>
            <a:r>
              <a:rPr lang="en-US" altLang="zh-CN" sz="2000" i="1" dirty="0" smtClean="0">
                <a:latin typeface="Times New Roman" panose="02020603050405020304" pitchFamily="18" charset="0"/>
                <a:cs typeface="Times New Roman" panose="02020603050405020304" pitchFamily="18" charset="0"/>
                <a:sym typeface="Symbol"/>
              </a:rPr>
              <a:t></a:t>
            </a:r>
            <a:r>
              <a:rPr lang="en-US" altLang="zh-CN" sz="2000" i="1" baseline="-25000" dirty="0" err="1" smtClean="0">
                <a:latin typeface="Times New Roman" panose="02020603050405020304" pitchFamily="18" charset="0"/>
                <a:cs typeface="Times New Roman" panose="02020603050405020304" pitchFamily="18" charset="0"/>
                <a:sym typeface="Symbol"/>
              </a:rPr>
              <a:t>x,y</a:t>
            </a:r>
            <a:r>
              <a:rPr lang="en-US" altLang="zh-CN" sz="2000" i="1" baseline="-25000" dirty="0" smtClean="0">
                <a:latin typeface="Times New Roman" panose="02020603050405020304" pitchFamily="18" charset="0"/>
                <a:cs typeface="Times New Roman" panose="02020603050405020304" pitchFamily="18" charset="0"/>
                <a:sym typeface="Symbol"/>
              </a:rPr>
              <a:t> </a:t>
            </a:r>
            <a:r>
              <a:rPr lang="en-US" altLang="zh-CN" sz="2000" dirty="0" smtClean="0">
                <a:latin typeface="Times New Roman" panose="02020603050405020304" pitchFamily="18" charset="0"/>
                <a:cs typeface="Times New Roman" panose="02020603050405020304" pitchFamily="18" charset="0"/>
                <a:sym typeface="Symbol"/>
              </a:rPr>
              <a:t>&gt;&gt;</a:t>
            </a:r>
            <a:r>
              <a:rPr lang="en-US" altLang="zh-CN" sz="2000" i="1" dirty="0" smtClean="0">
                <a:latin typeface="Times New Roman" panose="02020603050405020304" pitchFamily="18" charset="0"/>
                <a:cs typeface="Times New Roman" panose="02020603050405020304" pitchFamily="18" charset="0"/>
                <a:sym typeface="Symbol"/>
              </a:rPr>
              <a:t></a:t>
            </a:r>
            <a:r>
              <a:rPr lang="en-US" altLang="zh-CN" sz="2000" i="1" baseline="-25000" dirty="0" err="1" smtClean="0">
                <a:latin typeface="Times New Roman" panose="02020603050405020304" pitchFamily="18" charset="0"/>
                <a:cs typeface="Times New Roman" panose="02020603050405020304" pitchFamily="18" charset="0"/>
                <a:sym typeface="Symbol"/>
              </a:rPr>
              <a:t>y,x</a:t>
            </a:r>
            <a:r>
              <a:rPr lang="en-US" altLang="zh-CN" sz="2000" dirty="0" smtClean="0">
                <a:latin typeface="Times New Roman" panose="02020603050405020304" pitchFamily="18" charset="0"/>
                <a:cs typeface="Times New Roman" panose="02020603050405020304" pitchFamily="18" charset="0"/>
              </a:rPr>
              <a:t>)</a:t>
            </a:r>
          </a:p>
        </p:txBody>
      </p:sp>
      <p:sp>
        <p:nvSpPr>
          <p:cNvPr id="16" name="矩形 15"/>
          <p:cNvSpPr/>
          <p:nvPr/>
        </p:nvSpPr>
        <p:spPr>
          <a:xfrm>
            <a:off x="539552" y="2478597"/>
            <a:ext cx="7344308" cy="589072"/>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sz="2400" dirty="0" smtClean="0"/>
              <a:t>No additional </a:t>
            </a:r>
            <a:r>
              <a:rPr lang="en-US" altLang="zh-CN" sz="2400" dirty="0"/>
              <a:t>power </a:t>
            </a:r>
            <a:r>
              <a:rPr lang="en-US" altLang="zh-CN" sz="2400" dirty="0" smtClean="0"/>
              <a:t>sources </a:t>
            </a:r>
            <a:r>
              <a:rPr lang="en-US" altLang="zh-CN" sz="2400" dirty="0"/>
              <a:t>for SF and SD</a:t>
            </a:r>
            <a:endParaRPr lang="zh-CN" altLang="en-US" sz="2400" dirty="0"/>
          </a:p>
        </p:txBody>
      </p:sp>
      <p:sp>
        <p:nvSpPr>
          <p:cNvPr id="18" name="TextBox 17"/>
          <p:cNvSpPr txBox="1"/>
          <p:nvPr/>
        </p:nvSpPr>
        <p:spPr>
          <a:xfrm>
            <a:off x="1043608" y="1888669"/>
            <a:ext cx="4680520" cy="707886"/>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 one dipole is cut into 6 slices</a:t>
            </a:r>
          </a:p>
          <a:p>
            <a:r>
              <a:rPr lang="en-US" altLang="zh-CN" sz="2000" dirty="0" smtClean="0">
                <a:latin typeface="Times New Roman" panose="02020603050405020304" pitchFamily="18" charset="0"/>
                <a:cs typeface="Times New Roman" panose="02020603050405020304" pitchFamily="18" charset="0"/>
              </a:rPr>
              <a:t>-- </a:t>
            </a:r>
            <a:r>
              <a:rPr lang="en-US" altLang="zh-CN" sz="2000" dirty="0" smtClean="0">
                <a:solidFill>
                  <a:srgbClr val="FF0000"/>
                </a:solidFill>
                <a:latin typeface="Times New Roman" panose="02020603050405020304" pitchFamily="18" charset="0"/>
                <a:cs typeface="Times New Roman" panose="02020603050405020304" pitchFamily="18" charset="0"/>
              </a:rPr>
              <a:t>7 thin </a:t>
            </a:r>
            <a:r>
              <a:rPr lang="en-US" altLang="zh-CN" sz="2000" dirty="0" err="1" smtClean="0">
                <a:solidFill>
                  <a:srgbClr val="FF0000"/>
                </a:solidFill>
                <a:latin typeface="Times New Roman" panose="02020603050405020304" pitchFamily="18" charset="0"/>
                <a:cs typeface="Times New Roman" panose="02020603050405020304" pitchFamily="18" charset="0"/>
              </a:rPr>
              <a:t>sextupoles</a:t>
            </a:r>
            <a:r>
              <a:rPr lang="en-US" altLang="zh-CN" sz="2000" dirty="0" smtClean="0">
                <a:solidFill>
                  <a:srgbClr val="FF0000"/>
                </a:solidFill>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are insert in one dipole</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82490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2828" y="1227658"/>
            <a:ext cx="4269652" cy="277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a:xfrm>
            <a:off x="467544" y="0"/>
            <a:ext cx="8229600" cy="1143000"/>
          </a:xfrm>
        </p:spPr>
        <p:txBody>
          <a:bodyPr>
            <a:normAutofit/>
          </a:bodyPr>
          <a:lstStyle/>
          <a:p>
            <a:r>
              <a:rPr lang="zh-CN" altLang="en-US" sz="3600" dirty="0" smtClean="0"/>
              <a:t>组合铁方案动力学孔径及六极铁强度</a:t>
            </a:r>
            <a:endParaRPr lang="zh-CN" altLang="en-US" sz="3600" dirty="0"/>
          </a:p>
        </p:txBody>
      </p:sp>
      <p:sp>
        <p:nvSpPr>
          <p:cNvPr id="3" name="TextBox 2"/>
          <p:cNvSpPr txBox="1"/>
          <p:nvPr/>
        </p:nvSpPr>
        <p:spPr>
          <a:xfrm>
            <a:off x="1188132" y="4249456"/>
            <a:ext cx="2015716"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altLang="zh-CN" dirty="0" smtClean="0"/>
              <a:t>w/o combined D+S</a:t>
            </a:r>
            <a:endParaRPr lang="zh-CN" altLang="en-US" dirty="0"/>
          </a:p>
        </p:txBody>
      </p:sp>
      <p:sp>
        <p:nvSpPr>
          <p:cNvPr id="6" name="TextBox 5"/>
          <p:cNvSpPr txBox="1"/>
          <p:nvPr/>
        </p:nvSpPr>
        <p:spPr>
          <a:xfrm>
            <a:off x="5824763" y="4249456"/>
            <a:ext cx="3275856"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altLang="zh-CN" dirty="0" smtClean="0"/>
              <a:t>w combined D+S (75% reduction)</a:t>
            </a:r>
            <a:endParaRPr lang="zh-CN"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249081"/>
            <a:ext cx="4357328" cy="2827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4687512"/>
            <a:ext cx="3378356" cy="213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4682450"/>
            <a:ext cx="3456384" cy="2128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3376491" y="3861048"/>
            <a:ext cx="2448272" cy="92333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lvl="0" indent="-285750">
              <a:buFont typeface="Arial" panose="020B0604020202020204" pitchFamily="34" charset="0"/>
              <a:buChar char="•"/>
            </a:pPr>
            <a:r>
              <a:rPr lang="zh-CN" altLang="en-US" dirty="0" smtClean="0">
                <a:solidFill>
                  <a:prstClr val="black"/>
                </a:solidFill>
                <a:latin typeface="华文楷体" panose="02010600040101010101" pitchFamily="2" charset="-122"/>
                <a:ea typeface="华文楷体" panose="02010600040101010101" pitchFamily="2" charset="-122"/>
              </a:rPr>
              <a:t>动力学孔径更大</a:t>
            </a:r>
            <a:endParaRPr lang="en-US" altLang="zh-CN" dirty="0" smtClean="0">
              <a:solidFill>
                <a:prstClr val="black"/>
              </a:solidFill>
              <a:latin typeface="华文楷体" panose="02010600040101010101" pitchFamily="2" charset="-122"/>
              <a:ea typeface="华文楷体" panose="02010600040101010101" pitchFamily="2" charset="-122"/>
            </a:endParaRPr>
          </a:p>
          <a:p>
            <a:pPr marL="285750" lvl="0" indent="-285750">
              <a:buFont typeface="Arial" panose="020B0604020202020204" pitchFamily="34" charset="0"/>
              <a:buChar char="•"/>
            </a:pPr>
            <a:r>
              <a:rPr lang="zh-CN" altLang="en-US" dirty="0">
                <a:solidFill>
                  <a:prstClr val="black"/>
                </a:solidFill>
                <a:latin typeface="华文楷体" panose="02010600040101010101" pitchFamily="2" charset="-122"/>
                <a:ea typeface="华文楷体" panose="02010600040101010101" pitchFamily="2" charset="-122"/>
              </a:rPr>
              <a:t>六极</a:t>
            </a:r>
            <a:r>
              <a:rPr lang="zh-CN" altLang="en-US" dirty="0" smtClean="0">
                <a:solidFill>
                  <a:prstClr val="black"/>
                </a:solidFill>
                <a:latin typeface="华文楷体" panose="02010600040101010101" pitchFamily="2" charset="-122"/>
                <a:ea typeface="华文楷体" panose="02010600040101010101" pitchFamily="2" charset="-122"/>
              </a:rPr>
              <a:t>铁功率降</a:t>
            </a:r>
            <a:r>
              <a:rPr lang="en-US" altLang="zh-CN" dirty="0" smtClean="0">
                <a:solidFill>
                  <a:prstClr val="black"/>
                </a:solidFill>
                <a:latin typeface="华文楷体" panose="02010600040101010101" pitchFamily="2" charset="-122"/>
                <a:ea typeface="华文楷体" panose="02010600040101010101" pitchFamily="2" charset="-122"/>
              </a:rPr>
              <a:t>75%</a:t>
            </a:r>
          </a:p>
          <a:p>
            <a:pPr marL="285750" lvl="0" indent="-285750">
              <a:buFont typeface="Arial" panose="020B0604020202020204" pitchFamily="34" charset="0"/>
              <a:buChar char="•"/>
            </a:pPr>
            <a:r>
              <a:rPr lang="zh-CN" altLang="en-US" dirty="0">
                <a:solidFill>
                  <a:prstClr val="black"/>
                </a:solidFill>
                <a:latin typeface="华文楷体" panose="02010600040101010101" pitchFamily="2" charset="-122"/>
                <a:ea typeface="华文楷体" panose="02010600040101010101" pitchFamily="2" charset="-122"/>
              </a:rPr>
              <a:t>六极</a:t>
            </a:r>
            <a:r>
              <a:rPr lang="zh-CN" altLang="en-US" dirty="0" smtClean="0">
                <a:solidFill>
                  <a:prstClr val="black"/>
                </a:solidFill>
                <a:latin typeface="华文楷体" panose="02010600040101010101" pitchFamily="2" charset="-122"/>
                <a:ea typeface="华文楷体" panose="02010600040101010101" pitchFamily="2" charset="-122"/>
              </a:rPr>
              <a:t>铁强度降</a:t>
            </a:r>
            <a:r>
              <a:rPr lang="en-US" altLang="zh-CN" dirty="0" smtClean="0">
                <a:solidFill>
                  <a:prstClr val="black"/>
                </a:solidFill>
                <a:latin typeface="华文楷体" panose="02010600040101010101" pitchFamily="2" charset="-122"/>
                <a:ea typeface="华文楷体" panose="02010600040101010101" pitchFamily="2" charset="-122"/>
              </a:rPr>
              <a:t>50%</a:t>
            </a:r>
            <a:endParaRPr lang="zh-CN" altLang="en-US" dirty="0">
              <a:solidFill>
                <a:prstClr val="black"/>
              </a:solidFill>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35350897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287104" y="2418311"/>
            <a:ext cx="5733288" cy="4439689"/>
            <a:chOff x="1547664" y="2276584"/>
            <a:chExt cx="5733288" cy="4439689"/>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306" t="3906" r="11919" b="19155"/>
            <a:stretch/>
          </p:blipFill>
          <p:spPr bwMode="auto">
            <a:xfrm>
              <a:off x="1547664" y="2656336"/>
              <a:ext cx="5733288" cy="4059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下箭头 3"/>
            <p:cNvSpPr/>
            <p:nvPr/>
          </p:nvSpPr>
          <p:spPr>
            <a:xfrm>
              <a:off x="4896036" y="2492896"/>
              <a:ext cx="72008"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5148064" y="2276584"/>
              <a:ext cx="1584176"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altLang="zh-CN" dirty="0" smtClean="0"/>
                <a:t>Crab </a:t>
              </a:r>
              <a:r>
                <a:rPr lang="en-US" altLang="zh-CN" dirty="0" err="1" smtClean="0"/>
                <a:t>sextupole</a:t>
              </a:r>
              <a:endParaRPr lang="zh-CN" altLang="en-US" dirty="0"/>
            </a:p>
          </p:txBody>
        </p:sp>
      </p:grpSp>
      <p:sp>
        <p:nvSpPr>
          <p:cNvPr id="8" name="椭圆 7"/>
          <p:cNvSpPr/>
          <p:nvPr/>
        </p:nvSpPr>
        <p:spPr>
          <a:xfrm>
            <a:off x="5509152" y="2850647"/>
            <a:ext cx="216024" cy="432048"/>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563468" y="2850647"/>
            <a:ext cx="216024" cy="432048"/>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536080" y="17008"/>
            <a:ext cx="8229600" cy="1008112"/>
          </a:xfrm>
        </p:spPr>
        <p:txBody>
          <a:bodyPr>
            <a:normAutofit/>
          </a:bodyPr>
          <a:lstStyle/>
          <a:p>
            <a:r>
              <a:rPr lang="en-US" altLang="zh-CN" sz="4000" dirty="0" smtClean="0">
                <a:latin typeface="Times New Roman" panose="02020603050405020304" pitchFamily="18" charset="0"/>
                <a:cs typeface="Times New Roman" panose="02020603050405020304" pitchFamily="18" charset="0"/>
              </a:rPr>
              <a:t>Alternative </a:t>
            </a:r>
            <a:r>
              <a:rPr lang="zh-CN" altLang="en-US" sz="4000" dirty="0" smtClean="0">
                <a:latin typeface="Times New Roman" panose="02020603050405020304" pitchFamily="18" charset="0"/>
                <a:cs typeface="Times New Roman" panose="02020603050405020304" pitchFamily="18" charset="0"/>
              </a:rPr>
              <a:t>对撞区设计</a:t>
            </a:r>
            <a:endParaRPr lang="zh-CN" altLang="en-US" sz="4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67544" y="969692"/>
            <a:ext cx="8316416" cy="2277547"/>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zh-CN" altLang="en-US" sz="2000" b="1" dirty="0" smtClean="0">
                <a:solidFill>
                  <a:srgbClr val="FF0000"/>
                </a:solidFill>
              </a:rPr>
              <a:t>类</a:t>
            </a:r>
            <a:r>
              <a:rPr lang="en-US" altLang="zh-CN" sz="2000" b="1" dirty="0" smtClean="0">
                <a:solidFill>
                  <a:srgbClr val="FF0000"/>
                </a:solidFill>
              </a:rPr>
              <a:t>ILC</a:t>
            </a:r>
            <a:r>
              <a:rPr lang="zh-CN" altLang="en-US" sz="2000" b="1" dirty="0" smtClean="0">
                <a:solidFill>
                  <a:srgbClr val="FF0000"/>
                </a:solidFill>
              </a:rPr>
              <a:t>型对撞区 </a:t>
            </a:r>
            <a:r>
              <a:rPr lang="en-US" altLang="zh-CN" sz="2000" b="1" dirty="0" smtClean="0">
                <a:solidFill>
                  <a:srgbClr val="FF0000"/>
                </a:solidFill>
                <a:sym typeface="Symbol"/>
              </a:rPr>
              <a:t>  </a:t>
            </a:r>
            <a:r>
              <a:rPr lang="zh-CN" altLang="en-US" sz="2000" b="1" dirty="0" smtClean="0">
                <a:solidFill>
                  <a:srgbClr val="FF0000"/>
                </a:solidFill>
                <a:sym typeface="Symbol"/>
              </a:rPr>
              <a:t>非对称色散</a:t>
            </a:r>
            <a:endParaRPr lang="en-US" altLang="zh-CN" sz="2000" b="1" dirty="0" smtClean="0">
              <a:solidFill>
                <a:srgbClr val="FF0000"/>
              </a:solidFill>
            </a:endParaRPr>
          </a:p>
          <a:p>
            <a:pPr marL="285750" indent="-285750">
              <a:spcBef>
                <a:spcPts val="600"/>
              </a:spcBef>
              <a:buFont typeface="Arial" panose="020B0604020202020204" pitchFamily="34" charset="0"/>
              <a:buChar char="•"/>
            </a:pPr>
            <a:r>
              <a:rPr lang="zh-CN" altLang="en-US" sz="2000" dirty="0" smtClean="0"/>
              <a:t>主六极铁与</a:t>
            </a:r>
            <a:r>
              <a:rPr lang="en-US" altLang="zh-CN" sz="2000" dirty="0" smtClean="0"/>
              <a:t>crab</a:t>
            </a:r>
            <a:r>
              <a:rPr lang="zh-CN" altLang="en-US" sz="2000" dirty="0" smtClean="0"/>
              <a:t>六极铁共享</a:t>
            </a:r>
            <a:endParaRPr lang="en-US" altLang="zh-CN" sz="2000" dirty="0" smtClean="0"/>
          </a:p>
          <a:p>
            <a:pPr marL="285750" indent="-285750">
              <a:spcBef>
                <a:spcPts val="600"/>
              </a:spcBef>
              <a:buFont typeface="Arial" panose="020B0604020202020204" pitchFamily="34" charset="0"/>
              <a:buChar char="•"/>
            </a:pPr>
            <a:r>
              <a:rPr lang="zh-CN" altLang="en-US" sz="2000" dirty="0"/>
              <a:t>第</a:t>
            </a:r>
            <a:r>
              <a:rPr lang="zh-CN" altLang="en-US" sz="2000" dirty="0" smtClean="0"/>
              <a:t>一块六极铁校对撞点的色品，第二块六极铁抵消第一块六极铁的几何效应</a:t>
            </a:r>
            <a:endParaRPr lang="en-US" altLang="zh-CN" sz="2000" dirty="0" smtClean="0"/>
          </a:p>
          <a:p>
            <a:r>
              <a:rPr lang="en-US" altLang="zh-CN" sz="2000" dirty="0"/>
              <a:t> </a:t>
            </a:r>
            <a:r>
              <a:rPr lang="en-US" altLang="zh-CN" sz="2000" dirty="0" smtClean="0"/>
              <a:t>      </a:t>
            </a:r>
            <a:r>
              <a:rPr lang="en-US" altLang="zh-CN" sz="1600" dirty="0" smtClean="0"/>
              <a:t>- </a:t>
            </a:r>
            <a:r>
              <a:rPr lang="zh-CN" altLang="en-US" sz="1600" dirty="0" smtClean="0"/>
              <a:t>解除两块六极铁之间的色品绑定</a:t>
            </a:r>
            <a:endParaRPr lang="en-US" altLang="zh-CN" sz="1600" dirty="0" smtClean="0"/>
          </a:p>
          <a:p>
            <a:r>
              <a:rPr lang="en-US" altLang="zh-CN" sz="1600" dirty="0"/>
              <a:t> </a:t>
            </a:r>
            <a:r>
              <a:rPr lang="en-US" altLang="zh-CN" sz="1600" dirty="0" smtClean="0"/>
              <a:t>        - </a:t>
            </a:r>
            <a:r>
              <a:rPr lang="zh-CN" altLang="en-US" sz="1600" dirty="0" smtClean="0"/>
              <a:t>降低对撞区磁铁的误差容忍度</a:t>
            </a:r>
            <a:endParaRPr lang="en-US" altLang="zh-CN" sz="1600" dirty="0" smtClean="0"/>
          </a:p>
          <a:p>
            <a:r>
              <a:rPr lang="en-US" altLang="zh-CN" sz="1600" dirty="0"/>
              <a:t> </a:t>
            </a:r>
            <a:r>
              <a:rPr lang="en-US" altLang="zh-CN" sz="1600" dirty="0" smtClean="0"/>
              <a:t>        - </a:t>
            </a:r>
            <a:r>
              <a:rPr lang="zh-CN" altLang="en-US" sz="1600" dirty="0" smtClean="0"/>
              <a:t>在更低</a:t>
            </a:r>
            <a:r>
              <a:rPr lang="zh-CN" altLang="en-US" sz="1600" dirty="0" smtClean="0">
                <a:sym typeface="Symbol"/>
              </a:rPr>
              <a:t></a:t>
            </a:r>
            <a:r>
              <a:rPr lang="en-US" altLang="zh-CN" sz="1600" dirty="0" smtClean="0">
                <a:sym typeface="Symbol"/>
              </a:rPr>
              <a:t>y*</a:t>
            </a:r>
            <a:r>
              <a:rPr lang="zh-CN" altLang="en-US" sz="1600" dirty="0" smtClean="0">
                <a:sym typeface="Symbol"/>
              </a:rPr>
              <a:t>时具有更佳表现</a:t>
            </a:r>
            <a:endParaRPr lang="en-US" altLang="zh-CN" sz="1600" dirty="0" smtClean="0"/>
          </a:p>
        </p:txBody>
      </p:sp>
      <p:sp>
        <p:nvSpPr>
          <p:cNvPr id="7" name="TextBox 6"/>
          <p:cNvSpPr txBox="1"/>
          <p:nvPr/>
        </p:nvSpPr>
        <p:spPr>
          <a:xfrm>
            <a:off x="827584" y="4128255"/>
            <a:ext cx="1728192" cy="153144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nSpc>
                <a:spcPct val="150000"/>
              </a:lnSpc>
            </a:pPr>
            <a:r>
              <a:rPr lang="en-US" altLang="zh-CN" sz="1600" dirty="0" err="1" smtClean="0"/>
              <a:t>Betax</a:t>
            </a:r>
            <a:r>
              <a:rPr lang="en-US" altLang="zh-CN" sz="1600" dirty="0" smtClean="0"/>
              <a:t>=0.171m</a:t>
            </a:r>
          </a:p>
          <a:p>
            <a:pPr>
              <a:lnSpc>
                <a:spcPct val="150000"/>
              </a:lnSpc>
            </a:pPr>
            <a:r>
              <a:rPr lang="en-US" altLang="zh-CN" sz="1600" dirty="0" err="1" smtClean="0"/>
              <a:t>Betay</a:t>
            </a:r>
            <a:r>
              <a:rPr lang="en-US" altLang="zh-CN" sz="1600" dirty="0" smtClean="0"/>
              <a:t>=0.002m</a:t>
            </a:r>
          </a:p>
          <a:p>
            <a:pPr>
              <a:lnSpc>
                <a:spcPct val="150000"/>
              </a:lnSpc>
            </a:pPr>
            <a:r>
              <a:rPr lang="en-US" altLang="zh-CN" sz="1600" dirty="0" smtClean="0"/>
              <a:t>L*=2.2m</a:t>
            </a:r>
          </a:p>
          <a:p>
            <a:pPr>
              <a:lnSpc>
                <a:spcPct val="150000"/>
              </a:lnSpc>
            </a:pPr>
            <a:r>
              <a:rPr lang="en-US" altLang="zh-CN" sz="1600" dirty="0" smtClean="0"/>
              <a:t>K1(QD0)=150T/m</a:t>
            </a:r>
            <a:endParaRPr lang="zh-CN" altLang="en-US" sz="1600" dirty="0"/>
          </a:p>
        </p:txBody>
      </p:sp>
      <p:sp>
        <p:nvSpPr>
          <p:cNvPr id="11" name="矩形 10"/>
          <p:cNvSpPr/>
          <p:nvPr/>
        </p:nvSpPr>
        <p:spPr>
          <a:xfrm>
            <a:off x="467544" y="3259568"/>
            <a:ext cx="3184974" cy="400110"/>
          </a:xfrm>
          <a:prstGeom prst="rect">
            <a:avLst/>
          </a:prstGeom>
        </p:spPr>
        <p:txBody>
          <a:bodyPr wrap="none">
            <a:spAutoFit/>
          </a:bodyPr>
          <a:lstStyle/>
          <a:p>
            <a:pPr marL="285750" lvl="0" indent="-285750">
              <a:buFont typeface="Arial" panose="020B0604020202020204" pitchFamily="34" charset="0"/>
              <a:buChar char="•"/>
            </a:pPr>
            <a:r>
              <a:rPr lang="en-US" altLang="zh-CN" sz="2000" b="1" dirty="0" err="1">
                <a:solidFill>
                  <a:prstClr val="black"/>
                </a:solidFill>
              </a:rPr>
              <a:t>Ec</a:t>
            </a:r>
            <a:r>
              <a:rPr lang="en-US" altLang="zh-CN" sz="2000" b="1" dirty="0">
                <a:solidFill>
                  <a:prstClr val="black"/>
                </a:solidFill>
              </a:rPr>
              <a:t> &lt; 100 </a:t>
            </a:r>
            <a:r>
              <a:rPr lang="en-US" altLang="zh-CN" sz="2000" b="1" dirty="0" err="1">
                <a:solidFill>
                  <a:prstClr val="black"/>
                </a:solidFill>
              </a:rPr>
              <a:t>keV</a:t>
            </a:r>
            <a:r>
              <a:rPr lang="en-US" altLang="zh-CN" sz="2000" b="1" dirty="0">
                <a:solidFill>
                  <a:prstClr val="black"/>
                </a:solidFill>
              </a:rPr>
              <a:t> within 800m</a:t>
            </a:r>
            <a:endParaRPr lang="zh-CN" altLang="en-US" sz="2000" dirty="0">
              <a:solidFill>
                <a:prstClr val="black"/>
              </a:solidFill>
            </a:endParaRPr>
          </a:p>
        </p:txBody>
      </p:sp>
    </p:spTree>
    <p:extLst>
      <p:ext uri="{BB962C8B-B14F-4D97-AF65-F5344CB8AC3E}">
        <p14:creationId xmlns:p14="http://schemas.microsoft.com/office/powerpoint/2010/main" val="367761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44624"/>
            <a:ext cx="8229600" cy="850106"/>
          </a:xfrm>
        </p:spPr>
        <p:txBody>
          <a:bodyPr>
            <a:normAutofit/>
          </a:bodyPr>
          <a:lstStyle/>
          <a:p>
            <a:r>
              <a:rPr lang="zh-CN" altLang="en-US" sz="4000" dirty="0" smtClean="0">
                <a:latin typeface="Times New Roman" panose="02020603050405020304" pitchFamily="18" charset="0"/>
                <a:cs typeface="Times New Roman" panose="02020603050405020304" pitchFamily="18" charset="0"/>
              </a:rPr>
              <a:t>主环对撞区新</a:t>
            </a:r>
            <a:r>
              <a:rPr lang="en-US" altLang="zh-CN" sz="4000" dirty="0" smtClean="0">
                <a:latin typeface="Times New Roman" panose="02020603050405020304" pitchFamily="18" charset="0"/>
                <a:cs typeface="Times New Roman" panose="02020603050405020304" pitchFamily="18" charset="0"/>
              </a:rPr>
              <a:t>survey</a:t>
            </a:r>
            <a:r>
              <a:rPr lang="zh-CN" altLang="en-US" sz="4000" dirty="0" smtClean="0">
                <a:latin typeface="Times New Roman" panose="02020603050405020304" pitchFamily="18" charset="0"/>
                <a:cs typeface="Times New Roman" panose="02020603050405020304" pitchFamily="18" charset="0"/>
              </a:rPr>
              <a:t>设计</a:t>
            </a:r>
            <a:endParaRPr lang="zh-CN" altLang="en-US" sz="4000"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919" t="3733" r="10939" b="19675"/>
          <a:stretch/>
        </p:blipFill>
        <p:spPr bwMode="auto">
          <a:xfrm>
            <a:off x="4829390" y="3939026"/>
            <a:ext cx="4119763" cy="2890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45878" y="980728"/>
            <a:ext cx="8280920" cy="147732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US" altLang="zh-CN" sz="2400" dirty="0" smtClean="0">
                <a:latin typeface="Times New Roman" panose="02020603050405020304" pitchFamily="18" charset="0"/>
                <a:cs typeface="Times New Roman" panose="02020603050405020304" pitchFamily="18" charset="0"/>
              </a:rPr>
              <a:t>Two kinds of IR design</a:t>
            </a:r>
          </a:p>
          <a:p>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      - left: asymmetrical </a:t>
            </a:r>
            <a:r>
              <a:rPr lang="en-US" altLang="zh-CN" dirty="0">
                <a:latin typeface="Times New Roman" panose="02020603050405020304" pitchFamily="18" charset="0"/>
                <a:cs typeface="Times New Roman" panose="02020603050405020304" pitchFamily="18" charset="0"/>
              </a:rPr>
              <a:t>, right: symmetrical    </a:t>
            </a:r>
            <a:endParaRPr lang="en-US" altLang="zh-CN"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400" dirty="0" smtClean="0">
                <a:solidFill>
                  <a:srgbClr val="002060"/>
                </a:solidFill>
                <a:latin typeface="Times New Roman" panose="02020603050405020304" pitchFamily="18" charset="0"/>
                <a:cs typeface="Times New Roman" panose="02020603050405020304" pitchFamily="18" charset="0"/>
              </a:rPr>
              <a:t>SPPC need a long straight for collimation at two IR.</a:t>
            </a:r>
          </a:p>
          <a:p>
            <a:pPr marL="285750" indent="-285750">
              <a:buFont typeface="Arial" panose="020B0604020202020204" pitchFamily="34" charset="0"/>
              <a:buChar char="•"/>
            </a:pPr>
            <a:r>
              <a:rPr lang="en-US" altLang="zh-CN" sz="2400" dirty="0" smtClean="0">
                <a:solidFill>
                  <a:schemeClr val="tx1"/>
                </a:solidFill>
                <a:latin typeface="Times New Roman" panose="02020603050405020304" pitchFamily="18" charset="0"/>
                <a:cs typeface="Times New Roman" panose="02020603050405020304" pitchFamily="18" charset="0"/>
              </a:rPr>
              <a:t>Another possibility for IR survey and lattice</a:t>
            </a:r>
            <a:endParaRPr lang="zh-CN" altLang="en-US" sz="2400" dirty="0">
              <a:solidFill>
                <a:schemeClr val="tx1"/>
              </a:solidFill>
              <a:latin typeface="Times New Roman" panose="02020603050405020304" pitchFamily="18" charset="0"/>
              <a:cs typeface="Times New Roman" panose="02020603050405020304" pitchFamily="18" charset="0"/>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83" y="4771202"/>
            <a:ext cx="4494407"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135" y="2832352"/>
            <a:ext cx="4417784" cy="1714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4341875" y="1901032"/>
            <a:ext cx="792088" cy="369332"/>
          </a:xfrm>
          <a:prstGeom prst="rect">
            <a:avLst/>
          </a:prstGeom>
          <a:noFill/>
        </p:spPr>
        <p:txBody>
          <a:bodyPr wrap="square" rtlCol="0">
            <a:spAutoFit/>
          </a:bodyPr>
          <a:lstStyle/>
          <a:p>
            <a:endParaRPr lang="zh-CN" altLang="en-US" dirty="0"/>
          </a:p>
        </p:txBody>
      </p:sp>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6486" y="2721488"/>
            <a:ext cx="4170350" cy="1118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22204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139429"/>
            <a:ext cx="5400600" cy="3505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a:xfrm>
            <a:off x="516654" y="0"/>
            <a:ext cx="8229600" cy="936104"/>
          </a:xfrm>
        </p:spPr>
        <p:txBody>
          <a:bodyPr>
            <a:normAutofit/>
          </a:bodyPr>
          <a:lstStyle/>
          <a:p>
            <a:r>
              <a:rPr lang="zh-CN" altLang="en-US" sz="4000" dirty="0" smtClean="0">
                <a:latin typeface="Times New Roman" panose="02020603050405020304" pitchFamily="18" charset="0"/>
                <a:cs typeface="Times New Roman" panose="02020603050405020304" pitchFamily="18" charset="0"/>
              </a:rPr>
              <a:t>主环新</a:t>
            </a:r>
            <a:r>
              <a:rPr lang="en-US" altLang="zh-CN" sz="4000" dirty="0" smtClean="0">
                <a:latin typeface="Times New Roman" panose="02020603050405020304" pitchFamily="18" charset="0"/>
                <a:cs typeface="Times New Roman" panose="02020603050405020304" pitchFamily="18" charset="0"/>
              </a:rPr>
              <a:t>lattice DA </a:t>
            </a:r>
            <a:r>
              <a:rPr lang="zh-CN" altLang="en-US" sz="4000" dirty="0" smtClean="0">
                <a:latin typeface="Times New Roman" panose="02020603050405020304" pitchFamily="18" charset="0"/>
                <a:cs typeface="Times New Roman" panose="02020603050405020304" pitchFamily="18" charset="0"/>
              </a:rPr>
              <a:t>结果</a:t>
            </a:r>
            <a:endParaRPr lang="zh-CN" altLang="en-US" sz="4000" dirty="0">
              <a:latin typeface="Times New Roman" panose="02020603050405020304" pitchFamily="18" charset="0"/>
              <a:cs typeface="Times New Roman" panose="02020603050405020304" pitchFamily="18"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498088"/>
            <a:ext cx="3449452" cy="2292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588224" y="3058762"/>
            <a:ext cx="1526984" cy="107721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285750" indent="-285750">
              <a:buFont typeface="Symbol" pitchFamily="18" charset="2"/>
              <a:buChar char="¾"/>
            </a:pPr>
            <a:r>
              <a:rPr lang="en-US" altLang="zh-CN" sz="1600" dirty="0" smtClean="0">
                <a:solidFill>
                  <a:srgbClr val="FF0000"/>
                </a:solidFill>
                <a:sym typeface="Symbol"/>
              </a:rPr>
              <a:t> phase=0</a:t>
            </a:r>
          </a:p>
          <a:p>
            <a:pPr marL="285750" indent="-285750">
              <a:buFont typeface="Symbol" pitchFamily="18" charset="2"/>
              <a:buChar char="¾"/>
            </a:pPr>
            <a:r>
              <a:rPr lang="en-US" altLang="zh-CN" sz="1600" dirty="0" smtClean="0">
                <a:solidFill>
                  <a:srgbClr val="0000FF"/>
                </a:solidFill>
                <a:sym typeface="Symbol"/>
              </a:rPr>
              <a:t> phase=/2</a:t>
            </a:r>
          </a:p>
          <a:p>
            <a:pPr marL="285750" indent="-285750">
              <a:buFont typeface="Symbol" pitchFamily="18" charset="2"/>
              <a:buChar char="¾"/>
            </a:pPr>
            <a:r>
              <a:rPr lang="en-US" altLang="zh-CN" sz="1600" dirty="0">
                <a:solidFill>
                  <a:schemeClr val="accent2">
                    <a:lumMod val="60000"/>
                    <a:lumOff val="40000"/>
                  </a:schemeClr>
                </a:solidFill>
                <a:sym typeface="Symbol"/>
              </a:rPr>
              <a:t> </a:t>
            </a:r>
            <a:r>
              <a:rPr lang="en-US" altLang="zh-CN" sz="1600" dirty="0" smtClean="0">
                <a:solidFill>
                  <a:schemeClr val="accent2">
                    <a:lumMod val="60000"/>
                    <a:lumOff val="40000"/>
                  </a:schemeClr>
                </a:solidFill>
                <a:sym typeface="Symbol"/>
              </a:rPr>
              <a:t>phase=</a:t>
            </a:r>
            <a:r>
              <a:rPr lang="en-US" altLang="zh-CN" sz="1600" dirty="0">
                <a:solidFill>
                  <a:schemeClr val="accent2">
                    <a:lumMod val="60000"/>
                    <a:lumOff val="40000"/>
                  </a:schemeClr>
                </a:solidFill>
                <a:sym typeface="Symbol"/>
              </a:rPr>
              <a:t> </a:t>
            </a:r>
            <a:r>
              <a:rPr lang="en-US" altLang="zh-CN" sz="1600" dirty="0" smtClean="0">
                <a:solidFill>
                  <a:schemeClr val="accent2">
                    <a:lumMod val="60000"/>
                    <a:lumOff val="40000"/>
                  </a:schemeClr>
                </a:solidFill>
                <a:sym typeface="Symbol"/>
              </a:rPr>
              <a:t></a:t>
            </a:r>
          </a:p>
          <a:p>
            <a:pPr marL="285750" indent="-285750">
              <a:buFont typeface="Symbol" pitchFamily="18" charset="2"/>
              <a:buChar char="¾"/>
            </a:pPr>
            <a:r>
              <a:rPr lang="en-US" altLang="zh-CN" sz="1600" dirty="0">
                <a:solidFill>
                  <a:srgbClr val="33CC33"/>
                </a:solidFill>
                <a:sym typeface="Symbol"/>
              </a:rPr>
              <a:t> </a:t>
            </a:r>
            <a:r>
              <a:rPr lang="en-US" altLang="zh-CN" sz="1600" dirty="0" smtClean="0">
                <a:solidFill>
                  <a:srgbClr val="33CC33"/>
                </a:solidFill>
                <a:sym typeface="Symbol"/>
              </a:rPr>
              <a:t>phase=3</a:t>
            </a:r>
            <a:r>
              <a:rPr lang="en-US" altLang="zh-CN" sz="1600" dirty="0">
                <a:solidFill>
                  <a:srgbClr val="33CC33"/>
                </a:solidFill>
                <a:sym typeface="Symbol"/>
              </a:rPr>
              <a:t>/2</a:t>
            </a:r>
            <a:endParaRPr lang="zh-CN" altLang="en-US" sz="1600" dirty="0">
              <a:solidFill>
                <a:srgbClr val="33CC33"/>
              </a:solidFill>
            </a:endParaRPr>
          </a:p>
        </p:txBody>
      </p:sp>
      <p:sp>
        <p:nvSpPr>
          <p:cNvPr id="6" name="TextBox 5"/>
          <p:cNvSpPr txBox="1"/>
          <p:nvPr/>
        </p:nvSpPr>
        <p:spPr>
          <a:xfrm>
            <a:off x="655024" y="1052736"/>
            <a:ext cx="8021432" cy="907941"/>
          </a:xfrm>
          <a:prstGeom prst="rect">
            <a:avLst/>
          </a:prstGeom>
          <a:noFill/>
        </p:spPr>
        <p:txBody>
          <a:bodyPr wrap="square" rtlCol="0">
            <a:spAutoFit/>
          </a:bodyPr>
          <a:lstStyle/>
          <a:p>
            <a:pPr marL="285750" indent="-285750">
              <a:spcBef>
                <a:spcPts val="600"/>
              </a:spcBef>
              <a:buFont typeface="Wingdings" panose="05000000000000000000" pitchFamily="2" charset="2"/>
              <a:buChar char="Ø"/>
            </a:pPr>
            <a:r>
              <a:rPr lang="en-US" altLang="zh-CN" sz="2400" dirty="0"/>
              <a:t>Separation of two ring: </a:t>
            </a:r>
            <a:r>
              <a:rPr lang="en-US" altLang="zh-CN" sz="2400" dirty="0" smtClean="0"/>
              <a:t>0.7m</a:t>
            </a:r>
          </a:p>
          <a:p>
            <a:pPr marL="285750" indent="-285750">
              <a:spcBef>
                <a:spcPts val="600"/>
              </a:spcBef>
              <a:buFont typeface="Wingdings" panose="05000000000000000000" pitchFamily="2" charset="2"/>
              <a:buChar char="Ø"/>
            </a:pPr>
            <a:r>
              <a:rPr lang="en-US" altLang="zh-CN" sz="2400" dirty="0" smtClean="0"/>
              <a:t>DA </a:t>
            </a:r>
            <a:r>
              <a:rPr lang="en-US" altLang="zh-CN" sz="2400" dirty="0"/>
              <a:t>optimization with 234 sex knobs</a:t>
            </a:r>
            <a:r>
              <a:rPr lang="en-US" altLang="zh-CN" sz="2400" dirty="0" smtClean="0"/>
              <a:t>.</a:t>
            </a:r>
          </a:p>
        </p:txBody>
      </p:sp>
      <p:sp>
        <p:nvSpPr>
          <p:cNvPr id="7" name="TextBox 6"/>
          <p:cNvSpPr txBox="1"/>
          <p:nvPr/>
        </p:nvSpPr>
        <p:spPr>
          <a:xfrm>
            <a:off x="1187624" y="4293096"/>
            <a:ext cx="3088884" cy="72327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altLang="zh-CN" dirty="0" err="1" smtClean="0"/>
              <a:t>Emittance</a:t>
            </a:r>
            <a:r>
              <a:rPr lang="en-US" altLang="zh-CN" dirty="0" smtClean="0"/>
              <a:t>: 1.33 nm</a:t>
            </a:r>
          </a:p>
          <a:p>
            <a:pPr marL="285750" indent="-285750">
              <a:spcAft>
                <a:spcPts val="600"/>
              </a:spcAft>
              <a:buFont typeface="Arial" panose="020B0604020202020204" pitchFamily="34" charset="0"/>
              <a:buChar char="•"/>
            </a:pPr>
            <a:r>
              <a:rPr lang="en-US" altLang="zh-CN" dirty="0" smtClean="0"/>
              <a:t>Coupling: 0.3%</a:t>
            </a:r>
            <a:endParaRPr lang="zh-CN" altLang="en-US" dirty="0"/>
          </a:p>
        </p:txBody>
      </p:sp>
      <p:sp>
        <p:nvSpPr>
          <p:cNvPr id="8" name="矩形 7"/>
          <p:cNvSpPr/>
          <p:nvPr/>
        </p:nvSpPr>
        <p:spPr>
          <a:xfrm>
            <a:off x="6241930" y="2138293"/>
            <a:ext cx="2539748" cy="646331"/>
          </a:xfrm>
          <a:prstGeom prst="rect">
            <a:avLst/>
          </a:prstGeom>
        </p:spPr>
        <p:txBody>
          <a:bodyPr wrap="square">
            <a:spAutoFit/>
          </a:bodyPr>
          <a:lstStyle/>
          <a:p>
            <a:pPr marL="285750" indent="-285750">
              <a:buFont typeface="Arial" panose="020B0604020202020204" pitchFamily="34" charset="0"/>
              <a:buChar char="•"/>
            </a:pPr>
            <a:r>
              <a:rPr lang="en-US" altLang="zh-CN" dirty="0"/>
              <a:t>Tracking 100 turns</a:t>
            </a:r>
          </a:p>
          <a:p>
            <a:pPr marL="285750" indent="-285750">
              <a:buFont typeface="Arial" panose="020B0604020202020204" pitchFamily="34" charset="0"/>
              <a:buChar char="•"/>
            </a:pPr>
            <a:r>
              <a:rPr lang="en-US" altLang="zh-CN" dirty="0" smtClean="0"/>
              <a:t>50 </a:t>
            </a:r>
            <a:r>
              <a:rPr lang="en-US" altLang="zh-CN" dirty="0"/>
              <a:t>seeds</a:t>
            </a:r>
            <a:endParaRPr lang="zh-CN" altLang="en-US" dirty="0"/>
          </a:p>
        </p:txBody>
      </p:sp>
      <p:sp>
        <p:nvSpPr>
          <p:cNvPr id="9" name="TextBox 8"/>
          <p:cNvSpPr txBox="1"/>
          <p:nvPr/>
        </p:nvSpPr>
        <p:spPr>
          <a:xfrm>
            <a:off x="467544" y="6021288"/>
            <a:ext cx="4925088" cy="400110"/>
          </a:xfrm>
          <a:prstGeom prst="rect">
            <a:avLst/>
          </a:prstGeom>
          <a:noFill/>
        </p:spPr>
        <p:txBody>
          <a:bodyPr wrap="square" rtlCol="0">
            <a:spAutoFit/>
          </a:bodyPr>
          <a:lstStyle/>
          <a:p>
            <a:pPr marL="285750" indent="-285750">
              <a:buFont typeface="Arial" panose="020B0604020202020204" pitchFamily="34" charset="0"/>
              <a:buChar char="•"/>
            </a:pPr>
            <a:r>
              <a:rPr lang="zh-CN" altLang="en-US" sz="2000" dirty="0" smtClean="0"/>
              <a:t>新</a:t>
            </a:r>
            <a:r>
              <a:rPr lang="en-US" altLang="zh-CN" sz="2000" dirty="0" smtClean="0"/>
              <a:t>lattice</a:t>
            </a:r>
            <a:r>
              <a:rPr lang="zh-CN" altLang="en-US" sz="2000" dirty="0" smtClean="0"/>
              <a:t>动力学孔径与</a:t>
            </a:r>
            <a:r>
              <a:rPr lang="en-US" altLang="zh-CN" sz="2000" dirty="0" smtClean="0"/>
              <a:t>CDR lattice</a:t>
            </a:r>
            <a:r>
              <a:rPr lang="zh-CN" altLang="en-US" sz="2000" dirty="0" smtClean="0"/>
              <a:t>相当</a:t>
            </a:r>
            <a:endParaRPr lang="zh-CN" altLang="en-US" sz="2000" dirty="0"/>
          </a:p>
        </p:txBody>
      </p:sp>
    </p:spTree>
    <p:extLst>
      <p:ext uri="{BB962C8B-B14F-4D97-AF65-F5344CB8AC3E}">
        <p14:creationId xmlns:p14="http://schemas.microsoft.com/office/powerpoint/2010/main" val="41816224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883" y="116632"/>
            <a:ext cx="8229600" cy="778098"/>
          </a:xfrm>
        </p:spPr>
        <p:txBody>
          <a:bodyPr>
            <a:normAutofit/>
          </a:bodyPr>
          <a:lstStyle/>
          <a:p>
            <a:r>
              <a:rPr lang="en-US" altLang="zh-CN" sz="4000" dirty="0" smtClean="0"/>
              <a:t>Z</a:t>
            </a:r>
            <a:r>
              <a:rPr lang="zh-CN" altLang="en-US" sz="4000" dirty="0" smtClean="0"/>
              <a:t>能量下大发射度</a:t>
            </a:r>
            <a:r>
              <a:rPr lang="en-US" altLang="zh-CN" sz="4000" dirty="0" smtClean="0"/>
              <a:t>Lattice</a:t>
            </a:r>
            <a:r>
              <a:rPr lang="zh-CN" altLang="en-US" sz="4000" dirty="0" smtClean="0"/>
              <a:t>设计</a:t>
            </a:r>
            <a:endParaRPr lang="zh-CN" altLang="en-US" sz="4000" dirty="0"/>
          </a:p>
        </p:txBody>
      </p:sp>
      <p:sp>
        <p:nvSpPr>
          <p:cNvPr id="3" name="矩形 2"/>
          <p:cNvSpPr/>
          <p:nvPr/>
        </p:nvSpPr>
        <p:spPr>
          <a:xfrm>
            <a:off x="478794" y="907271"/>
            <a:ext cx="8557702" cy="1477328"/>
          </a:xfrm>
          <a:prstGeom prst="rect">
            <a:avLst/>
          </a:prstGeom>
        </p:spPr>
        <p:txBody>
          <a:bodyPr wrap="square">
            <a:spAutoFit/>
          </a:bodyPr>
          <a:lstStyle/>
          <a:p>
            <a:pPr marL="342900" indent="-342900">
              <a:lnSpc>
                <a:spcPct val="150000"/>
              </a:lnSpc>
              <a:buFont typeface="Wingdings" panose="05000000000000000000" pitchFamily="2" charset="2"/>
              <a:buChar char="Ø"/>
            </a:pPr>
            <a:r>
              <a:rPr lang="zh-CN" altLang="en-US" sz="2000" dirty="0" smtClean="0"/>
              <a:t>大发射度有助于提高单束</a:t>
            </a:r>
            <a:r>
              <a:rPr lang="en-US" altLang="zh-CN" sz="2000" dirty="0" smtClean="0"/>
              <a:t>charge </a:t>
            </a:r>
            <a:r>
              <a:rPr lang="zh-CN" altLang="en-US" sz="2000" dirty="0" smtClean="0">
                <a:sym typeface="Symbol"/>
              </a:rPr>
              <a:t> 进一步</a:t>
            </a:r>
            <a:r>
              <a:rPr lang="zh-CN" altLang="en-US" sz="2000" dirty="0" smtClean="0">
                <a:solidFill>
                  <a:srgbClr val="FF0000"/>
                </a:solidFill>
                <a:sym typeface="Symbol"/>
              </a:rPr>
              <a:t>提高</a:t>
            </a:r>
            <a:r>
              <a:rPr lang="en-US" altLang="zh-CN" sz="2000" dirty="0" smtClean="0">
                <a:solidFill>
                  <a:srgbClr val="FF0000"/>
                </a:solidFill>
                <a:sym typeface="Symbol"/>
              </a:rPr>
              <a:t>Z</a:t>
            </a:r>
            <a:r>
              <a:rPr lang="zh-CN" altLang="en-US" sz="2000" dirty="0" smtClean="0">
                <a:solidFill>
                  <a:srgbClr val="FF0000"/>
                </a:solidFill>
                <a:sym typeface="Symbol"/>
              </a:rPr>
              <a:t>亮度的潜力</a:t>
            </a:r>
            <a:endParaRPr lang="en-US" altLang="zh-CN" sz="2000" dirty="0" smtClean="0">
              <a:solidFill>
                <a:srgbClr val="FF0000"/>
              </a:solidFill>
            </a:endParaRPr>
          </a:p>
          <a:p>
            <a:pPr marL="342900" indent="-342900">
              <a:lnSpc>
                <a:spcPct val="150000"/>
              </a:lnSpc>
              <a:buFont typeface="Wingdings" panose="05000000000000000000" pitchFamily="2" charset="2"/>
              <a:buChar char="Ø"/>
            </a:pPr>
            <a:r>
              <a:rPr lang="en-US" altLang="zh-CN" sz="2000" dirty="0" smtClean="0"/>
              <a:t>Z</a:t>
            </a:r>
            <a:r>
              <a:rPr lang="zh-CN" altLang="en-US" sz="2000" dirty="0" smtClean="0"/>
              <a:t>模式采用</a:t>
            </a:r>
            <a:r>
              <a:rPr lang="en-US" altLang="zh-CN" sz="2000" dirty="0" smtClean="0"/>
              <a:t>Higgs</a:t>
            </a:r>
            <a:r>
              <a:rPr lang="zh-CN" altLang="en-US" sz="2000" dirty="0" smtClean="0"/>
              <a:t>相同的</a:t>
            </a:r>
            <a:r>
              <a:rPr lang="en-US" altLang="zh-CN" sz="2000" dirty="0" smtClean="0"/>
              <a:t>lattice</a:t>
            </a:r>
            <a:r>
              <a:rPr lang="zh-CN" altLang="en-US" sz="2000" dirty="0" smtClean="0"/>
              <a:t>，只需关掉一半的四极铁</a:t>
            </a:r>
            <a:endParaRPr lang="en-US" altLang="zh-CN" sz="2000" dirty="0" smtClean="0"/>
          </a:p>
          <a:p>
            <a:pPr marL="342900" indent="-342900">
              <a:lnSpc>
                <a:spcPct val="150000"/>
              </a:lnSpc>
              <a:buFont typeface="Wingdings" panose="05000000000000000000" pitchFamily="2" charset="2"/>
              <a:buChar char="Ø"/>
            </a:pPr>
            <a:r>
              <a:rPr lang="zh-CN" altLang="en-US" sz="2000" dirty="0" smtClean="0"/>
              <a:t>真实的</a:t>
            </a:r>
            <a:r>
              <a:rPr lang="en-US" altLang="zh-CN" sz="2000" dirty="0" smtClean="0"/>
              <a:t>lattice</a:t>
            </a:r>
            <a:r>
              <a:rPr lang="zh-CN" altLang="en-US" sz="2000" dirty="0" smtClean="0"/>
              <a:t>数据与参数表误差小于</a:t>
            </a:r>
            <a:r>
              <a:rPr lang="en-US" altLang="zh-CN" sz="2000" dirty="0" smtClean="0"/>
              <a:t>3%</a:t>
            </a:r>
            <a:endParaRPr lang="zh-CN" altLang="en-US"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492896"/>
            <a:ext cx="6219347"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12957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000" dirty="0" smtClean="0"/>
              <a:t>方向四：</a:t>
            </a:r>
            <a:r>
              <a:rPr lang="en-US" altLang="zh-CN" sz="4000" dirty="0" smtClean="0"/>
              <a:t>CEPC </a:t>
            </a:r>
            <a:r>
              <a:rPr lang="en-US" altLang="zh-CN" sz="4000" dirty="0" err="1" smtClean="0"/>
              <a:t>tt</a:t>
            </a:r>
            <a:r>
              <a:rPr lang="zh-CN" altLang="en-US" sz="4000" dirty="0" smtClean="0"/>
              <a:t>能量</a:t>
            </a:r>
            <a:r>
              <a:rPr lang="en-US" altLang="zh-CN" sz="4000" dirty="0" smtClean="0"/>
              <a:t>lattice</a:t>
            </a:r>
            <a:r>
              <a:rPr lang="zh-CN" altLang="en-US" sz="4000" dirty="0" smtClean="0"/>
              <a:t>升级改造</a:t>
            </a:r>
            <a:endParaRPr lang="zh-CN" altLang="en-US" sz="4000" dirty="0"/>
          </a:p>
        </p:txBody>
      </p:sp>
      <p:sp>
        <p:nvSpPr>
          <p:cNvPr id="3" name="矩形 2"/>
          <p:cNvSpPr/>
          <p:nvPr/>
        </p:nvSpPr>
        <p:spPr>
          <a:xfrm>
            <a:off x="827584" y="1484784"/>
            <a:ext cx="7920880" cy="4708981"/>
          </a:xfrm>
          <a:prstGeom prst="rect">
            <a:avLst/>
          </a:prstGeom>
        </p:spPr>
        <p:txBody>
          <a:bodyPr wrap="square">
            <a:spAutoFit/>
          </a:bodyPr>
          <a:lstStyle/>
          <a:p>
            <a:pPr marL="285750" lvl="0" indent="-285750">
              <a:lnSpc>
                <a:spcPct val="150000"/>
              </a:lnSpc>
              <a:buFont typeface="Arial" panose="020B0604020202020204" pitchFamily="34" charset="0"/>
              <a:buChar char="•"/>
            </a:pPr>
            <a:r>
              <a:rPr lang="en-US" altLang="zh-CN" sz="2000" dirty="0" smtClean="0">
                <a:solidFill>
                  <a:prstClr val="black"/>
                </a:solidFill>
              </a:rPr>
              <a:t>CEPC</a:t>
            </a:r>
            <a:r>
              <a:rPr lang="zh-CN" altLang="en-US" sz="2000" dirty="0" smtClean="0">
                <a:solidFill>
                  <a:prstClr val="black"/>
                </a:solidFill>
              </a:rPr>
              <a:t>的设计目标：在</a:t>
            </a:r>
            <a:r>
              <a:rPr lang="en-US" altLang="zh-CN" sz="2000" dirty="0" err="1" smtClean="0">
                <a:solidFill>
                  <a:prstClr val="black"/>
                </a:solidFill>
              </a:rPr>
              <a:t>tt</a:t>
            </a:r>
            <a:r>
              <a:rPr lang="zh-CN" altLang="en-US" sz="2000" dirty="0" smtClean="0">
                <a:solidFill>
                  <a:prstClr val="black"/>
                </a:solidFill>
              </a:rPr>
              <a:t>能量下运行无瓶颈；</a:t>
            </a:r>
            <a:endParaRPr lang="en-US" altLang="zh-CN" sz="2000" dirty="0" smtClean="0">
              <a:solidFill>
                <a:prstClr val="black"/>
              </a:solidFill>
            </a:endParaRPr>
          </a:p>
          <a:p>
            <a:pPr marL="285750" lvl="0" indent="-285750">
              <a:lnSpc>
                <a:spcPct val="150000"/>
              </a:lnSpc>
              <a:buFont typeface="Arial" panose="020B0604020202020204" pitchFamily="34" charset="0"/>
              <a:buChar char="•"/>
            </a:pPr>
            <a:r>
              <a:rPr lang="en-US" altLang="zh-CN" sz="2000" dirty="0" smtClean="0">
                <a:solidFill>
                  <a:prstClr val="black"/>
                </a:solidFill>
              </a:rPr>
              <a:t>CEPC</a:t>
            </a:r>
            <a:r>
              <a:rPr lang="zh-CN" altLang="en-US" sz="2000" dirty="0" smtClean="0">
                <a:solidFill>
                  <a:prstClr val="black"/>
                </a:solidFill>
              </a:rPr>
              <a:t>目前的</a:t>
            </a:r>
            <a:r>
              <a:rPr lang="zh-CN" altLang="en-US" sz="2000" dirty="0">
                <a:solidFill>
                  <a:prstClr val="black"/>
                </a:solidFill>
              </a:rPr>
              <a:t>加速器</a:t>
            </a:r>
            <a:r>
              <a:rPr lang="zh-CN" altLang="en-US" sz="2000" dirty="0" smtClean="0">
                <a:solidFill>
                  <a:prstClr val="black"/>
                </a:solidFill>
              </a:rPr>
              <a:t>设计优化在</a:t>
            </a:r>
            <a:r>
              <a:rPr lang="en-US" altLang="zh-CN" sz="2000" dirty="0" smtClean="0">
                <a:solidFill>
                  <a:prstClr val="black"/>
                </a:solidFill>
              </a:rPr>
              <a:t>Higgs</a:t>
            </a:r>
            <a:r>
              <a:rPr lang="zh-CN" altLang="en-US" sz="2000" dirty="0" smtClean="0">
                <a:solidFill>
                  <a:prstClr val="black"/>
                </a:solidFill>
              </a:rPr>
              <a:t>能量；</a:t>
            </a:r>
            <a:endParaRPr lang="en-US" altLang="zh-CN" sz="2000" dirty="0" smtClean="0">
              <a:solidFill>
                <a:prstClr val="black"/>
              </a:solidFill>
            </a:endParaRPr>
          </a:p>
          <a:p>
            <a:pPr marL="285750" lvl="0" indent="-285750">
              <a:lnSpc>
                <a:spcPct val="150000"/>
              </a:lnSpc>
              <a:buFont typeface="Arial" panose="020B0604020202020204" pitchFamily="34" charset="0"/>
              <a:buChar char="•"/>
            </a:pPr>
            <a:r>
              <a:rPr lang="zh-CN" altLang="en-US" sz="2000" dirty="0" smtClean="0">
                <a:solidFill>
                  <a:prstClr val="black"/>
                </a:solidFill>
              </a:rPr>
              <a:t>对撞点超导聚焦铁强度在</a:t>
            </a:r>
            <a:r>
              <a:rPr lang="en-US" altLang="zh-CN" sz="2000" dirty="0" smtClean="0">
                <a:solidFill>
                  <a:prstClr val="black"/>
                </a:solidFill>
              </a:rPr>
              <a:t>Higgs</a:t>
            </a:r>
            <a:r>
              <a:rPr lang="zh-CN" altLang="en-US" sz="2000" dirty="0" smtClean="0">
                <a:solidFill>
                  <a:prstClr val="black"/>
                </a:solidFill>
              </a:rPr>
              <a:t>能量下已到达上限，只能降能量，无法提升；</a:t>
            </a:r>
            <a:endParaRPr lang="en-US" altLang="zh-CN" sz="2000" dirty="0" smtClean="0">
              <a:solidFill>
                <a:prstClr val="black"/>
              </a:solidFill>
            </a:endParaRPr>
          </a:p>
          <a:p>
            <a:pPr marL="285750" lvl="0" indent="-285750">
              <a:lnSpc>
                <a:spcPct val="150000"/>
              </a:lnSpc>
              <a:buFont typeface="Arial" panose="020B0604020202020204" pitchFamily="34" charset="0"/>
              <a:buChar char="•"/>
            </a:pPr>
            <a:r>
              <a:rPr lang="zh-CN" altLang="en-US" sz="2000" dirty="0" smtClean="0">
                <a:solidFill>
                  <a:prstClr val="black"/>
                </a:solidFill>
              </a:rPr>
              <a:t>现有</a:t>
            </a:r>
            <a:r>
              <a:rPr lang="en-US" altLang="zh-CN" sz="2000" dirty="0" smtClean="0">
                <a:solidFill>
                  <a:prstClr val="black"/>
                </a:solidFill>
              </a:rPr>
              <a:t>Higgs lattice</a:t>
            </a:r>
            <a:r>
              <a:rPr lang="zh-CN" altLang="en-US" sz="2000" dirty="0" smtClean="0">
                <a:solidFill>
                  <a:prstClr val="black"/>
                </a:solidFill>
              </a:rPr>
              <a:t>在</a:t>
            </a:r>
            <a:r>
              <a:rPr lang="en-US" altLang="zh-CN" sz="2000" dirty="0" err="1" smtClean="0">
                <a:solidFill>
                  <a:prstClr val="black"/>
                </a:solidFill>
              </a:rPr>
              <a:t>tt</a:t>
            </a:r>
            <a:r>
              <a:rPr lang="zh-CN" altLang="en-US" sz="2000" dirty="0" smtClean="0">
                <a:solidFill>
                  <a:prstClr val="black"/>
                </a:solidFill>
              </a:rPr>
              <a:t>能量下不工作，对撞区</a:t>
            </a:r>
            <a:r>
              <a:rPr lang="zh-CN" altLang="en-US" sz="2000" dirty="0" smtClean="0">
                <a:solidFill>
                  <a:prstClr val="black"/>
                </a:solidFill>
                <a:sym typeface="Symbol"/>
              </a:rPr>
              <a:t></a:t>
            </a:r>
            <a:r>
              <a:rPr lang="en-US" altLang="zh-CN" sz="2000" dirty="0" smtClean="0">
                <a:solidFill>
                  <a:prstClr val="black"/>
                </a:solidFill>
                <a:sym typeface="Symbol"/>
              </a:rPr>
              <a:t>2km</a:t>
            </a:r>
            <a:r>
              <a:rPr lang="zh-CN" altLang="en-US" sz="2000" dirty="0" smtClean="0">
                <a:solidFill>
                  <a:prstClr val="black"/>
                </a:solidFill>
              </a:rPr>
              <a:t>必须全新</a:t>
            </a:r>
            <a:r>
              <a:rPr lang="en-US" altLang="zh-CN" sz="2000" dirty="0" smtClean="0">
                <a:solidFill>
                  <a:prstClr val="black"/>
                </a:solidFill>
              </a:rPr>
              <a:t>lattice</a:t>
            </a:r>
            <a:r>
              <a:rPr lang="zh-CN" altLang="en-US" sz="2000" dirty="0" smtClean="0">
                <a:solidFill>
                  <a:prstClr val="black"/>
                </a:solidFill>
              </a:rPr>
              <a:t>；</a:t>
            </a:r>
            <a:endParaRPr lang="en-US" altLang="zh-CN" sz="2000" dirty="0" smtClean="0">
              <a:solidFill>
                <a:prstClr val="black"/>
              </a:solidFill>
            </a:endParaRPr>
          </a:p>
          <a:p>
            <a:pPr marL="285750" lvl="0" indent="-285750">
              <a:lnSpc>
                <a:spcPct val="150000"/>
              </a:lnSpc>
              <a:buFont typeface="Arial" panose="020B0604020202020204" pitchFamily="34" charset="0"/>
              <a:buChar char="•"/>
            </a:pPr>
            <a:r>
              <a:rPr lang="en-US" altLang="zh-CN" sz="2000" dirty="0" err="1" smtClean="0">
                <a:solidFill>
                  <a:prstClr val="black"/>
                </a:solidFill>
              </a:rPr>
              <a:t>tt</a:t>
            </a:r>
            <a:r>
              <a:rPr lang="en-US" altLang="zh-CN" sz="2000" dirty="0">
                <a:solidFill>
                  <a:prstClr val="black"/>
                </a:solidFill>
              </a:rPr>
              <a:t> </a:t>
            </a:r>
            <a:r>
              <a:rPr lang="en-US" altLang="zh-CN" sz="2000" dirty="0" smtClean="0">
                <a:solidFill>
                  <a:prstClr val="black"/>
                </a:solidFill>
              </a:rPr>
              <a:t>lattice</a:t>
            </a:r>
            <a:r>
              <a:rPr lang="zh-CN" altLang="en-US" sz="2000" dirty="0" smtClean="0">
                <a:solidFill>
                  <a:prstClr val="black"/>
                </a:solidFill>
              </a:rPr>
              <a:t>不能移动原有磁铁位置，只能改变四六极铁强度；不能改变二极铁强度，否则会改变几何；</a:t>
            </a:r>
            <a:endParaRPr lang="en-US" altLang="zh-CN" sz="2000" dirty="0" smtClean="0">
              <a:solidFill>
                <a:prstClr val="black"/>
              </a:solidFill>
            </a:endParaRPr>
          </a:p>
          <a:p>
            <a:pPr marL="285750" lvl="0" indent="-285750">
              <a:lnSpc>
                <a:spcPct val="150000"/>
              </a:lnSpc>
              <a:buFont typeface="Arial" panose="020B0604020202020204" pitchFamily="34" charset="0"/>
              <a:buChar char="•"/>
            </a:pPr>
            <a:r>
              <a:rPr lang="zh-CN" altLang="en-US" sz="2000" dirty="0">
                <a:solidFill>
                  <a:prstClr val="black"/>
                </a:solidFill>
              </a:rPr>
              <a:t>对撞</a:t>
            </a:r>
            <a:r>
              <a:rPr lang="zh-CN" altLang="en-US" sz="2000" dirty="0" smtClean="0">
                <a:solidFill>
                  <a:prstClr val="black"/>
                </a:solidFill>
              </a:rPr>
              <a:t>区色品校正六极铁及</a:t>
            </a:r>
            <a:r>
              <a:rPr lang="en-US" altLang="zh-CN" sz="2000" dirty="0" smtClean="0">
                <a:solidFill>
                  <a:prstClr val="black"/>
                </a:solidFill>
              </a:rPr>
              <a:t>crab</a:t>
            </a:r>
            <a:r>
              <a:rPr lang="zh-CN" altLang="en-US" sz="2000" dirty="0" smtClean="0">
                <a:solidFill>
                  <a:prstClr val="black"/>
                </a:solidFill>
              </a:rPr>
              <a:t>六极铁必须满足严格的相位要求；</a:t>
            </a:r>
            <a:endParaRPr lang="en-US" altLang="zh-CN" sz="2000" dirty="0" smtClean="0">
              <a:solidFill>
                <a:prstClr val="black"/>
              </a:solidFill>
            </a:endParaRPr>
          </a:p>
          <a:p>
            <a:pPr marL="285750" lvl="0" indent="-285750">
              <a:lnSpc>
                <a:spcPct val="150000"/>
              </a:lnSpc>
              <a:buFont typeface="Arial" panose="020B0604020202020204" pitchFamily="34" charset="0"/>
              <a:buChar char="•"/>
            </a:pPr>
            <a:r>
              <a:rPr lang="en-US" altLang="zh-CN" sz="2000" dirty="0" err="1" smtClean="0">
                <a:solidFill>
                  <a:prstClr val="black"/>
                </a:solidFill>
              </a:rPr>
              <a:t>tt</a:t>
            </a:r>
            <a:r>
              <a:rPr lang="en-US" altLang="zh-CN" sz="2000" dirty="0" smtClean="0">
                <a:solidFill>
                  <a:prstClr val="black"/>
                </a:solidFill>
              </a:rPr>
              <a:t> </a:t>
            </a:r>
            <a:r>
              <a:rPr lang="zh-CN" altLang="en-US" sz="2000" dirty="0" smtClean="0">
                <a:solidFill>
                  <a:prstClr val="black"/>
                </a:solidFill>
              </a:rPr>
              <a:t>的束流清晰区不能超过</a:t>
            </a:r>
            <a:r>
              <a:rPr lang="en-US" altLang="zh-CN" sz="2000" dirty="0" smtClean="0">
                <a:solidFill>
                  <a:prstClr val="black"/>
                </a:solidFill>
              </a:rPr>
              <a:t>Higgs </a:t>
            </a:r>
            <a:r>
              <a:rPr lang="zh-CN" altLang="en-US" sz="2000" dirty="0" smtClean="0">
                <a:solidFill>
                  <a:prstClr val="black"/>
                </a:solidFill>
              </a:rPr>
              <a:t>束管尺寸；</a:t>
            </a:r>
            <a:endParaRPr lang="en-US" altLang="zh-CN" sz="2000" dirty="0" smtClean="0">
              <a:solidFill>
                <a:prstClr val="black"/>
              </a:solidFill>
            </a:endParaRPr>
          </a:p>
          <a:p>
            <a:pPr marL="285750" lvl="0" indent="-285750">
              <a:lnSpc>
                <a:spcPct val="150000"/>
              </a:lnSpc>
              <a:buFont typeface="Arial" panose="020B0604020202020204" pitchFamily="34" charset="0"/>
              <a:buChar char="•"/>
            </a:pPr>
            <a:r>
              <a:rPr lang="en-US" altLang="zh-CN" sz="2000" dirty="0" err="1" smtClean="0">
                <a:solidFill>
                  <a:prstClr val="black"/>
                </a:solidFill>
              </a:rPr>
              <a:t>tt</a:t>
            </a:r>
            <a:r>
              <a:rPr lang="en-US" altLang="zh-CN" sz="2000" dirty="0" smtClean="0">
                <a:solidFill>
                  <a:prstClr val="black"/>
                </a:solidFill>
              </a:rPr>
              <a:t> </a:t>
            </a:r>
            <a:r>
              <a:rPr lang="zh-CN" altLang="en-US" sz="2000" dirty="0" smtClean="0">
                <a:solidFill>
                  <a:prstClr val="black"/>
                </a:solidFill>
              </a:rPr>
              <a:t>新</a:t>
            </a:r>
            <a:r>
              <a:rPr lang="en-US" altLang="zh-CN" sz="2000" dirty="0" smtClean="0">
                <a:solidFill>
                  <a:prstClr val="black"/>
                </a:solidFill>
              </a:rPr>
              <a:t>lattice</a:t>
            </a:r>
            <a:r>
              <a:rPr lang="zh-CN" altLang="en-US" sz="2000" dirty="0" smtClean="0">
                <a:solidFill>
                  <a:prstClr val="black"/>
                </a:solidFill>
              </a:rPr>
              <a:t>设计是</a:t>
            </a:r>
            <a:r>
              <a:rPr lang="en-US" altLang="zh-CN" sz="2000" dirty="0" err="1" smtClean="0">
                <a:solidFill>
                  <a:prstClr val="black"/>
                </a:solidFill>
              </a:rPr>
              <a:t>tt</a:t>
            </a:r>
            <a:r>
              <a:rPr lang="zh-CN" altLang="en-US" sz="2000" dirty="0" smtClean="0">
                <a:solidFill>
                  <a:prstClr val="black"/>
                </a:solidFill>
              </a:rPr>
              <a:t>参数及亮度潜力估算的前提。</a:t>
            </a:r>
            <a:endParaRPr lang="en-US" altLang="zh-CN" sz="2000" dirty="0">
              <a:solidFill>
                <a:prstClr val="black"/>
              </a:solidFill>
            </a:endParaRPr>
          </a:p>
        </p:txBody>
      </p:sp>
    </p:spTree>
    <p:extLst>
      <p:ext uri="{BB962C8B-B14F-4D97-AF65-F5344CB8AC3E}">
        <p14:creationId xmlns:p14="http://schemas.microsoft.com/office/powerpoint/2010/main" val="7634966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16632"/>
            <a:ext cx="8229600" cy="864096"/>
          </a:xfrm>
        </p:spPr>
        <p:txBody>
          <a:bodyPr>
            <a:normAutofit/>
          </a:bodyPr>
          <a:lstStyle/>
          <a:p>
            <a:r>
              <a:rPr lang="en-US" altLang="zh-CN" dirty="0" smtClean="0"/>
              <a:t>New IR </a:t>
            </a:r>
            <a:r>
              <a:rPr lang="en-US" altLang="zh-CN" dirty="0"/>
              <a:t>@ </a:t>
            </a:r>
            <a:r>
              <a:rPr lang="en-US" altLang="zh-CN" dirty="0" err="1" smtClean="0"/>
              <a:t>ttbar</a:t>
            </a:r>
            <a:endParaRPr lang="zh-CN" alt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169" t="3555" r="16290" b="6757"/>
          <a:stretch/>
        </p:blipFill>
        <p:spPr bwMode="auto">
          <a:xfrm>
            <a:off x="539552" y="2224312"/>
            <a:ext cx="4836932"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153" t="3788" r="17756" b="19935"/>
          <a:stretch/>
        </p:blipFill>
        <p:spPr bwMode="auto">
          <a:xfrm>
            <a:off x="5724128" y="3856627"/>
            <a:ext cx="3316992" cy="2976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0980" t="3789" r="18049" b="19105"/>
          <a:stretch/>
        </p:blipFill>
        <p:spPr bwMode="auto">
          <a:xfrm>
            <a:off x="5743433" y="908720"/>
            <a:ext cx="3297686" cy="2947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517872" y="1020037"/>
            <a:ext cx="4918224" cy="1092607"/>
          </a:xfrm>
          <a:prstGeom prst="rect">
            <a:avLst/>
          </a:prstGeom>
        </p:spPr>
        <p:txBody>
          <a:bodyPr wrap="square">
            <a:spAutoFit/>
          </a:bodyPr>
          <a:lstStyle/>
          <a:p>
            <a:pPr marL="285750" indent="-285750">
              <a:spcBef>
                <a:spcPts val="600"/>
              </a:spcBef>
              <a:buFont typeface="Arial" panose="020B0604020202020204" pitchFamily="34" charset="0"/>
              <a:buChar char="•"/>
            </a:pPr>
            <a:r>
              <a:rPr lang="en-US" altLang="zh-CN" sz="2000" dirty="0"/>
              <a:t>Strength of FD </a:t>
            </a:r>
            <a:r>
              <a:rPr lang="en-US" altLang="zh-CN" sz="2000" dirty="0" err="1"/>
              <a:t>quadrupoles</a:t>
            </a:r>
            <a:r>
              <a:rPr lang="en-US" altLang="zh-CN" sz="2000" dirty="0"/>
              <a:t> are limited by the maximum value for Higgs</a:t>
            </a:r>
          </a:p>
          <a:p>
            <a:pPr marL="285750" indent="-285750">
              <a:spcBef>
                <a:spcPts val="600"/>
              </a:spcBef>
              <a:buFont typeface="Arial" panose="020B0604020202020204" pitchFamily="34" charset="0"/>
              <a:buChar char="•"/>
            </a:pPr>
            <a:r>
              <a:rPr lang="en-US" altLang="zh-CN" sz="2000" dirty="0" err="1">
                <a:solidFill>
                  <a:srgbClr val="C00000"/>
                </a:solidFill>
              </a:rPr>
              <a:t>batax</a:t>
            </a:r>
            <a:r>
              <a:rPr lang="en-US" altLang="zh-CN" sz="2000" dirty="0">
                <a:solidFill>
                  <a:srgbClr val="C00000"/>
                </a:solidFill>
              </a:rPr>
              <a:t>*=1.2m, </a:t>
            </a:r>
            <a:r>
              <a:rPr lang="en-US" altLang="zh-CN" sz="2000" dirty="0" err="1">
                <a:solidFill>
                  <a:srgbClr val="C00000"/>
                </a:solidFill>
              </a:rPr>
              <a:t>betay</a:t>
            </a:r>
            <a:r>
              <a:rPr lang="en-US" altLang="zh-CN" sz="2000" dirty="0">
                <a:solidFill>
                  <a:srgbClr val="C00000"/>
                </a:solidFill>
              </a:rPr>
              <a:t>*=0.0037m</a:t>
            </a:r>
            <a:endParaRPr lang="zh-CN" altLang="en-US" sz="2000" dirty="0">
              <a:solidFill>
                <a:srgbClr val="C00000"/>
              </a:solidFill>
            </a:endParaRPr>
          </a:p>
        </p:txBody>
      </p:sp>
    </p:spTree>
    <p:extLst>
      <p:ext uri="{BB962C8B-B14F-4D97-AF65-F5344CB8AC3E}">
        <p14:creationId xmlns:p14="http://schemas.microsoft.com/office/powerpoint/2010/main" val="12527638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4027" y="165808"/>
            <a:ext cx="8229600" cy="958936"/>
          </a:xfrm>
        </p:spPr>
        <p:txBody>
          <a:bodyPr/>
          <a:lstStyle/>
          <a:p>
            <a:r>
              <a:rPr lang="en-US" altLang="zh-CN" dirty="0" smtClean="0"/>
              <a:t>Whole ring lattice</a:t>
            </a:r>
            <a:endParaRPr lang="zh-CN" alt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169" t="3763" r="17756" b="23459"/>
          <a:stretch/>
        </p:blipFill>
        <p:spPr bwMode="auto">
          <a:xfrm>
            <a:off x="409248" y="1340768"/>
            <a:ext cx="4059936" cy="3209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488" t="4178" r="17169" b="23045"/>
          <a:stretch/>
        </p:blipFill>
        <p:spPr bwMode="auto">
          <a:xfrm>
            <a:off x="4844008" y="1412776"/>
            <a:ext cx="4014216" cy="3209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4941167"/>
            <a:ext cx="8982644" cy="124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22711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16632"/>
            <a:ext cx="8229600" cy="1143000"/>
          </a:xfrm>
        </p:spPr>
        <p:txBody>
          <a:bodyPr/>
          <a:lstStyle/>
          <a:p>
            <a:r>
              <a:rPr lang="en-US" altLang="zh-CN" dirty="0" smtClean="0"/>
              <a:t>DA without optimization</a:t>
            </a:r>
            <a:endParaRPr lang="zh-CN"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385351"/>
            <a:ext cx="5145905" cy="3339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4525550"/>
            <a:ext cx="3508995" cy="23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87624" y="1700808"/>
            <a:ext cx="1008112" cy="369332"/>
          </a:xfrm>
          <a:prstGeom prst="rect">
            <a:avLst/>
          </a:prstGeom>
          <a:noFill/>
        </p:spPr>
        <p:txBody>
          <a:bodyPr wrap="square" rtlCol="0">
            <a:spAutoFit/>
          </a:bodyPr>
          <a:lstStyle/>
          <a:p>
            <a:r>
              <a:rPr lang="en-US" altLang="zh-CN" dirty="0" smtClean="0"/>
              <a:t>Crab=0</a:t>
            </a:r>
            <a:endParaRPr lang="zh-CN" altLang="en-US" dirty="0"/>
          </a:p>
        </p:txBody>
      </p:sp>
      <p:sp>
        <p:nvSpPr>
          <p:cNvPr id="4" name="TextBox 3"/>
          <p:cNvSpPr txBox="1"/>
          <p:nvPr/>
        </p:nvSpPr>
        <p:spPr>
          <a:xfrm>
            <a:off x="5940151" y="1700808"/>
            <a:ext cx="3148955" cy="133882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dirty="0" smtClean="0"/>
              <a:t>Tracking 100 turns</a:t>
            </a:r>
          </a:p>
          <a:p>
            <a:pPr marL="285750" indent="-285750">
              <a:lnSpc>
                <a:spcPct val="150000"/>
              </a:lnSpc>
              <a:buFont typeface="Arial" panose="020B0604020202020204" pitchFamily="34" charset="0"/>
              <a:buChar char="•"/>
            </a:pPr>
            <a:r>
              <a:rPr lang="en-US" altLang="zh-CN" dirty="0" smtClean="0"/>
              <a:t>50 seeds</a:t>
            </a:r>
          </a:p>
          <a:p>
            <a:pPr marL="285750" indent="-285750">
              <a:lnSpc>
                <a:spcPct val="150000"/>
              </a:lnSpc>
              <a:buFont typeface="Arial" panose="020B0604020202020204" pitchFamily="34" charset="0"/>
              <a:buChar char="•"/>
            </a:pPr>
            <a:r>
              <a:rPr lang="en-US" altLang="zh-CN" dirty="0" err="1" smtClean="0"/>
              <a:t>Emittance</a:t>
            </a:r>
            <a:r>
              <a:rPr lang="en-US" altLang="zh-CN" dirty="0" smtClean="0"/>
              <a:t> (SAD)=2.57nm</a:t>
            </a:r>
            <a:endParaRPr lang="zh-CN" altLang="en-US" dirty="0"/>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934" y="4869160"/>
            <a:ext cx="4434137" cy="193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0210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提纲</a:t>
            </a:r>
            <a:r>
              <a:rPr lang="en-US" altLang="zh-CN" dirty="0" smtClean="0"/>
              <a:t> </a:t>
            </a:r>
            <a:endParaRPr lang="zh-CN" altLang="en-US" dirty="0"/>
          </a:p>
        </p:txBody>
      </p:sp>
      <p:sp>
        <p:nvSpPr>
          <p:cNvPr id="3" name="TextBox 2"/>
          <p:cNvSpPr txBox="1"/>
          <p:nvPr/>
        </p:nvSpPr>
        <p:spPr>
          <a:xfrm>
            <a:off x="1115616" y="1628800"/>
            <a:ext cx="6840760" cy="4401205"/>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altLang="zh-CN" sz="2800" dirty="0" smtClean="0">
                <a:latin typeface="+mn-ea"/>
              </a:rPr>
              <a:t>CEPC </a:t>
            </a:r>
            <a:r>
              <a:rPr lang="zh-CN" altLang="en-US" sz="2800" dirty="0" smtClean="0">
                <a:latin typeface="+mn-ea"/>
              </a:rPr>
              <a:t>总体参数选择</a:t>
            </a:r>
            <a:endParaRPr lang="en-US" altLang="zh-CN" sz="2800" dirty="0" smtClean="0">
              <a:latin typeface="+mn-ea"/>
            </a:endParaRPr>
          </a:p>
          <a:p>
            <a:pPr marL="285750" indent="-285750">
              <a:lnSpc>
                <a:spcPct val="200000"/>
              </a:lnSpc>
              <a:buFont typeface="Arial" panose="020B0604020202020204" pitchFamily="34" charset="0"/>
              <a:buChar char="•"/>
            </a:pPr>
            <a:r>
              <a:rPr lang="en-US" altLang="zh-CN" sz="2800" dirty="0" smtClean="0">
                <a:latin typeface="+mn-ea"/>
              </a:rPr>
              <a:t>CEPC </a:t>
            </a:r>
            <a:r>
              <a:rPr lang="zh-CN" altLang="en-US" sz="2800" dirty="0" smtClean="0">
                <a:latin typeface="+mn-ea"/>
              </a:rPr>
              <a:t>动力学孔径优化及算法开发</a:t>
            </a:r>
            <a:endParaRPr lang="en-US" altLang="zh-CN" sz="2800" dirty="0" smtClean="0">
              <a:latin typeface="+mn-ea"/>
            </a:endParaRPr>
          </a:p>
          <a:p>
            <a:pPr marL="285750" indent="-285750">
              <a:lnSpc>
                <a:spcPct val="200000"/>
              </a:lnSpc>
              <a:buFont typeface="Arial" panose="020B0604020202020204" pitchFamily="34" charset="0"/>
              <a:buChar char="•"/>
            </a:pPr>
            <a:r>
              <a:rPr lang="en-US" altLang="zh-CN" sz="2800" dirty="0" smtClean="0">
                <a:latin typeface="+mn-ea"/>
              </a:rPr>
              <a:t>CEPC </a:t>
            </a:r>
            <a:r>
              <a:rPr lang="zh-CN" altLang="en-US" sz="2800" dirty="0" smtClean="0">
                <a:latin typeface="+mn-ea"/>
              </a:rPr>
              <a:t>主环新</a:t>
            </a:r>
            <a:r>
              <a:rPr lang="en-US" altLang="zh-CN" sz="2800" dirty="0" smtClean="0">
                <a:latin typeface="+mn-ea"/>
              </a:rPr>
              <a:t>lattice</a:t>
            </a:r>
            <a:r>
              <a:rPr lang="zh-CN" altLang="en-US" sz="2800" dirty="0" smtClean="0">
                <a:latin typeface="+mn-ea"/>
              </a:rPr>
              <a:t>探索性设计</a:t>
            </a:r>
            <a:endParaRPr lang="en-US" altLang="zh-CN" sz="2800" dirty="0" smtClean="0">
              <a:latin typeface="+mn-ea"/>
            </a:endParaRPr>
          </a:p>
          <a:p>
            <a:pPr marL="285750" indent="-285750">
              <a:lnSpc>
                <a:spcPct val="200000"/>
              </a:lnSpc>
              <a:buFont typeface="Arial" panose="020B0604020202020204" pitchFamily="34" charset="0"/>
              <a:buChar char="•"/>
            </a:pPr>
            <a:r>
              <a:rPr lang="en-US" altLang="zh-CN" sz="2800" dirty="0" err="1" smtClean="0">
                <a:latin typeface="+mn-ea"/>
              </a:rPr>
              <a:t>tt</a:t>
            </a:r>
            <a:r>
              <a:rPr lang="en-US" altLang="zh-CN" sz="2800" dirty="0" smtClean="0">
                <a:latin typeface="+mn-ea"/>
              </a:rPr>
              <a:t> </a:t>
            </a:r>
            <a:r>
              <a:rPr lang="zh-CN" altLang="en-US" sz="2800" dirty="0" smtClean="0">
                <a:latin typeface="+mn-ea"/>
              </a:rPr>
              <a:t>能量下</a:t>
            </a:r>
            <a:r>
              <a:rPr lang="en-US" altLang="zh-CN" sz="2800" dirty="0" smtClean="0">
                <a:latin typeface="+mn-ea"/>
              </a:rPr>
              <a:t>CEPC lattice </a:t>
            </a:r>
            <a:r>
              <a:rPr lang="zh-CN" altLang="en-US" sz="2800" dirty="0" smtClean="0">
                <a:latin typeface="+mn-ea"/>
              </a:rPr>
              <a:t>改造方案设计</a:t>
            </a:r>
            <a:endParaRPr lang="en-US" altLang="zh-CN" sz="2800" dirty="0" smtClean="0">
              <a:latin typeface="+mn-ea"/>
            </a:endParaRPr>
          </a:p>
          <a:p>
            <a:pPr marL="285750" indent="-285750">
              <a:lnSpc>
                <a:spcPct val="200000"/>
              </a:lnSpc>
              <a:buFont typeface="Arial" panose="020B0604020202020204" pitchFamily="34" charset="0"/>
              <a:buChar char="•"/>
            </a:pPr>
            <a:r>
              <a:rPr lang="zh-CN" altLang="en-US" sz="2800" dirty="0" smtClean="0">
                <a:latin typeface="+mn-ea"/>
              </a:rPr>
              <a:t>其他工作</a:t>
            </a:r>
            <a:endParaRPr lang="en-US" altLang="zh-CN" sz="2800" dirty="0" smtClean="0">
              <a:latin typeface="+mn-ea"/>
            </a:endParaRPr>
          </a:p>
        </p:txBody>
      </p:sp>
    </p:spTree>
    <p:extLst>
      <p:ext uri="{BB962C8B-B14F-4D97-AF65-F5344CB8AC3E}">
        <p14:creationId xmlns:p14="http://schemas.microsoft.com/office/powerpoint/2010/main" val="6372635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8229600" cy="1143000"/>
          </a:xfrm>
        </p:spPr>
        <p:txBody>
          <a:bodyPr/>
          <a:lstStyle/>
          <a:p>
            <a:r>
              <a:rPr lang="en-US" altLang="zh-CN" dirty="0" smtClean="0"/>
              <a:t>DA after optimization</a:t>
            </a:r>
            <a:endParaRPr lang="zh-CN" alt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65" y="1375080"/>
            <a:ext cx="5106959" cy="3404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1259632" y="1628800"/>
            <a:ext cx="848374" cy="369332"/>
          </a:xfrm>
          <a:prstGeom prst="rect">
            <a:avLst/>
          </a:prstGeom>
        </p:spPr>
        <p:txBody>
          <a:bodyPr wrap="none">
            <a:spAutoFit/>
          </a:bodyPr>
          <a:lstStyle/>
          <a:p>
            <a:r>
              <a:rPr lang="en-US" altLang="zh-CN" dirty="0"/>
              <a:t>Crab=0</a:t>
            </a:r>
            <a:endParaRPr lang="zh-CN" altLang="en-US" dirty="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334750"/>
            <a:ext cx="3592266" cy="24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4937391"/>
            <a:ext cx="4032448" cy="1758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767476" y="1657400"/>
            <a:ext cx="3485044" cy="133882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dirty="0" smtClean="0"/>
              <a:t>DA</a:t>
            </a:r>
            <a:r>
              <a:rPr lang="zh-CN" altLang="en-US" dirty="0" smtClean="0"/>
              <a:t>：</a:t>
            </a:r>
            <a:r>
              <a:rPr lang="en-US" altLang="zh-CN" dirty="0" smtClean="0">
                <a:latin typeface="Times New Roman" panose="02020603050405020304" pitchFamily="18" charset="0"/>
                <a:cs typeface="Times New Roman" panose="02020603050405020304" pitchFamily="18" charset="0"/>
              </a:rPr>
              <a:t>18</a:t>
            </a:r>
            <a:r>
              <a:rPr lang="en-US" altLang="zh-CN" i="1" dirty="0" smtClean="0">
                <a:latin typeface="Times New Roman" panose="02020603050405020304" pitchFamily="18" charset="0"/>
                <a:cs typeface="Times New Roman" panose="02020603050405020304" pitchFamily="18" charset="0"/>
                <a:sym typeface="Symbol"/>
              </a:rPr>
              <a:t></a:t>
            </a:r>
            <a:r>
              <a:rPr lang="en-US" altLang="zh-CN" i="1" baseline="-25000" dirty="0" smtClean="0">
                <a:latin typeface="Times New Roman" panose="02020603050405020304" pitchFamily="18" charset="0"/>
                <a:cs typeface="Times New Roman" panose="02020603050405020304" pitchFamily="18" charset="0"/>
                <a:sym typeface="Symbol"/>
              </a:rPr>
              <a:t>x </a:t>
            </a:r>
            <a:r>
              <a:rPr lang="en-US" altLang="zh-CN" dirty="0" smtClean="0">
                <a:latin typeface="Times New Roman" panose="02020603050405020304" pitchFamily="18" charset="0"/>
                <a:cs typeface="Times New Roman" panose="02020603050405020304" pitchFamily="18" charset="0"/>
                <a:sym typeface="Symbol"/>
              </a:rPr>
              <a:t>50</a:t>
            </a:r>
            <a:r>
              <a:rPr lang="en-US" altLang="zh-CN" dirty="0">
                <a:latin typeface="Times New Roman" panose="02020603050405020304" pitchFamily="18" charset="0"/>
                <a:cs typeface="Times New Roman" panose="02020603050405020304" pitchFamily="18" charset="0"/>
                <a:sym typeface="Symbol"/>
              </a:rPr>
              <a:t> </a:t>
            </a:r>
            <a:r>
              <a:rPr lang="en-US" altLang="zh-CN" i="1" dirty="0" smtClean="0">
                <a:latin typeface="Times New Roman" panose="02020603050405020304" pitchFamily="18" charset="0"/>
                <a:cs typeface="Times New Roman" panose="02020603050405020304" pitchFamily="18" charset="0"/>
                <a:sym typeface="Symbol"/>
              </a:rPr>
              <a:t></a:t>
            </a:r>
            <a:r>
              <a:rPr lang="en-US" altLang="zh-CN" i="1" baseline="-25000" dirty="0" smtClean="0">
                <a:latin typeface="Times New Roman" panose="02020603050405020304" pitchFamily="18" charset="0"/>
                <a:cs typeface="Times New Roman" panose="02020603050405020304" pitchFamily="18" charset="0"/>
                <a:sym typeface="Symbol"/>
              </a:rPr>
              <a:t>y</a:t>
            </a:r>
          </a:p>
          <a:p>
            <a:pPr marL="285750" indent="-285750">
              <a:lnSpc>
                <a:spcPct val="150000"/>
              </a:lnSpc>
              <a:buFont typeface="Arial" panose="020B0604020202020204" pitchFamily="34" charset="0"/>
              <a:buChar char="•"/>
            </a:pPr>
            <a:r>
              <a:rPr lang="zh-CN" altLang="en-US" dirty="0" smtClean="0">
                <a:latin typeface="+mn-ea"/>
                <a:cs typeface="Times New Roman" panose="02020603050405020304" pitchFamily="18" charset="0"/>
                <a:sym typeface="Symbol"/>
              </a:rPr>
              <a:t>能量接收度</a:t>
            </a:r>
            <a:r>
              <a:rPr lang="en-US" altLang="zh-CN" dirty="0" smtClean="0">
                <a:latin typeface="+mn-ea"/>
                <a:cs typeface="Times New Roman" panose="02020603050405020304" pitchFamily="18" charset="0"/>
                <a:sym typeface="Symbol"/>
              </a:rPr>
              <a:t>&gt;2.2%</a:t>
            </a:r>
          </a:p>
          <a:p>
            <a:pPr marL="285750" indent="-285750">
              <a:lnSpc>
                <a:spcPct val="150000"/>
              </a:lnSpc>
              <a:buFont typeface="Arial" panose="020B0604020202020204" pitchFamily="34" charset="0"/>
              <a:buChar char="•"/>
            </a:pPr>
            <a:r>
              <a:rPr lang="zh-CN" altLang="en-US" b="1" dirty="0" smtClean="0">
                <a:solidFill>
                  <a:srgbClr val="FF0000"/>
                </a:solidFill>
                <a:latin typeface="+mn-ea"/>
                <a:cs typeface="Times New Roman" panose="02020603050405020304" pitchFamily="18" charset="0"/>
                <a:sym typeface="Symbol"/>
              </a:rPr>
              <a:t>动力学孔径好于</a:t>
            </a:r>
            <a:r>
              <a:rPr lang="en-US" altLang="zh-CN" b="1" dirty="0" smtClean="0">
                <a:solidFill>
                  <a:srgbClr val="FF0000"/>
                </a:solidFill>
                <a:latin typeface="+mn-ea"/>
                <a:cs typeface="Times New Roman" panose="02020603050405020304" pitchFamily="18" charset="0"/>
                <a:sym typeface="Symbol"/>
              </a:rPr>
              <a:t>Higgs</a:t>
            </a:r>
            <a:r>
              <a:rPr lang="zh-CN" altLang="en-US" b="1" dirty="0" smtClean="0">
                <a:solidFill>
                  <a:srgbClr val="FF0000"/>
                </a:solidFill>
                <a:latin typeface="+mn-ea"/>
                <a:cs typeface="Times New Roman" panose="02020603050405020304" pitchFamily="18" charset="0"/>
                <a:sym typeface="Symbol"/>
              </a:rPr>
              <a:t>的水平</a:t>
            </a:r>
            <a:endParaRPr lang="zh-CN" altLang="en-US" b="1" dirty="0">
              <a:solidFill>
                <a:srgbClr val="FF0000"/>
              </a:solidFill>
              <a:latin typeface="+mn-ea"/>
              <a:cs typeface="Times New Roman" panose="02020603050405020304" pitchFamily="18" charset="0"/>
            </a:endParaRPr>
          </a:p>
        </p:txBody>
      </p:sp>
    </p:spTree>
    <p:extLst>
      <p:ext uri="{BB962C8B-B14F-4D97-AF65-F5344CB8AC3E}">
        <p14:creationId xmlns:p14="http://schemas.microsoft.com/office/powerpoint/2010/main" val="14670854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9208" y="44624"/>
            <a:ext cx="8229600" cy="1143000"/>
          </a:xfrm>
        </p:spPr>
        <p:txBody>
          <a:bodyPr/>
          <a:lstStyle/>
          <a:p>
            <a:r>
              <a:rPr lang="zh-CN" altLang="en-US" dirty="0" smtClean="0"/>
              <a:t>其他工作</a:t>
            </a:r>
            <a:endParaRPr lang="zh-CN" altLang="en-US" dirty="0"/>
          </a:p>
        </p:txBody>
      </p:sp>
      <p:sp>
        <p:nvSpPr>
          <p:cNvPr id="3" name="TextBox 2"/>
          <p:cNvSpPr txBox="1"/>
          <p:nvPr/>
        </p:nvSpPr>
        <p:spPr>
          <a:xfrm>
            <a:off x="755576" y="1196752"/>
            <a:ext cx="7776864" cy="5293757"/>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altLang="zh-CN" dirty="0" smtClean="0"/>
              <a:t>ILC</a:t>
            </a:r>
            <a:r>
              <a:rPr lang="zh-CN" altLang="en-US" dirty="0" smtClean="0"/>
              <a:t>降能后（</a:t>
            </a:r>
            <a:r>
              <a:rPr lang="en-US" altLang="zh-CN" dirty="0"/>
              <a:t>250GeV</a:t>
            </a:r>
            <a:r>
              <a:rPr lang="zh-CN" altLang="en-US" dirty="0" smtClean="0"/>
              <a:t>）中方参数方案，新阻尼环设计考虑；</a:t>
            </a:r>
            <a:endParaRPr lang="en-US" altLang="zh-CN" dirty="0" smtClean="0"/>
          </a:p>
          <a:p>
            <a:pPr marL="285750" indent="-285750">
              <a:spcBef>
                <a:spcPts val="600"/>
              </a:spcBef>
              <a:buFont typeface="Arial" panose="020B0604020202020204" pitchFamily="34" charset="0"/>
              <a:buChar char="•"/>
            </a:pPr>
            <a:r>
              <a:rPr lang="en-US" altLang="zh-CN" dirty="0" smtClean="0"/>
              <a:t>CEPC</a:t>
            </a:r>
            <a:r>
              <a:rPr lang="zh-CN" altLang="en-US" dirty="0" smtClean="0"/>
              <a:t>直线注入器正电子阻尼环及束长压缩器设计；</a:t>
            </a:r>
            <a:endParaRPr lang="en-US" altLang="zh-CN" dirty="0" smtClean="0"/>
          </a:p>
          <a:p>
            <a:pPr marL="285750" indent="-285750">
              <a:spcBef>
                <a:spcPts val="600"/>
              </a:spcBef>
              <a:buFont typeface="Arial" panose="020B0604020202020204" pitchFamily="34" charset="0"/>
              <a:buChar char="•"/>
            </a:pPr>
            <a:r>
              <a:rPr lang="en-US" altLang="zh-CN" dirty="0" smtClean="0"/>
              <a:t>CEPC</a:t>
            </a:r>
            <a:r>
              <a:rPr lang="zh-CN" altLang="en-US" dirty="0" smtClean="0"/>
              <a:t>三个能量模式下束流寿命估算（束致辐射、辐射巴巴、</a:t>
            </a:r>
            <a:r>
              <a:rPr lang="en-US" altLang="zh-CN" dirty="0" err="1" smtClean="0"/>
              <a:t>Touschek</a:t>
            </a:r>
            <a:r>
              <a:rPr lang="zh-CN" altLang="en-US" dirty="0" smtClean="0"/>
              <a:t>、量子）；</a:t>
            </a:r>
            <a:endParaRPr lang="en-US" altLang="zh-CN" dirty="0" smtClean="0"/>
          </a:p>
          <a:p>
            <a:pPr marL="285750" indent="-285750">
              <a:spcBef>
                <a:spcPts val="600"/>
              </a:spcBef>
              <a:buFont typeface="Arial" panose="020B0604020202020204" pitchFamily="34" charset="0"/>
              <a:buChar char="•"/>
            </a:pPr>
            <a:r>
              <a:rPr lang="en-US" altLang="zh-CN" dirty="0" smtClean="0"/>
              <a:t>CEPC</a:t>
            </a:r>
            <a:r>
              <a:rPr lang="zh-CN" altLang="en-US" dirty="0" smtClean="0"/>
              <a:t>束晕理论计算（真空度需求，</a:t>
            </a:r>
            <a:r>
              <a:rPr lang="en-US" altLang="zh-CN" dirty="0" smtClean="0"/>
              <a:t>MDI</a:t>
            </a:r>
            <a:r>
              <a:rPr lang="zh-CN" altLang="en-US" dirty="0" smtClean="0"/>
              <a:t>本底评估）；</a:t>
            </a:r>
            <a:endParaRPr lang="en-US" altLang="zh-CN" dirty="0" smtClean="0"/>
          </a:p>
          <a:p>
            <a:pPr marL="285750" indent="-285750">
              <a:spcBef>
                <a:spcPts val="600"/>
              </a:spcBef>
              <a:buFont typeface="Arial" panose="020B0604020202020204" pitchFamily="34" charset="0"/>
              <a:buChar char="•"/>
            </a:pPr>
            <a:r>
              <a:rPr lang="en-US" altLang="zh-CN" dirty="0"/>
              <a:t>CEPC</a:t>
            </a:r>
            <a:r>
              <a:rPr lang="zh-CN" altLang="zh-CN" dirty="0"/>
              <a:t>新型基于等离子体尾场加速注入器方案中正电子阻尼环及束长加速</a:t>
            </a:r>
            <a:r>
              <a:rPr lang="en-US" altLang="zh-CN" dirty="0"/>
              <a:t>/</a:t>
            </a:r>
            <a:r>
              <a:rPr lang="zh-CN" altLang="zh-CN" dirty="0"/>
              <a:t>压缩</a:t>
            </a:r>
            <a:r>
              <a:rPr lang="zh-CN" altLang="zh-CN" dirty="0" smtClean="0"/>
              <a:t>系统设计</a:t>
            </a:r>
            <a:r>
              <a:rPr lang="zh-CN" altLang="en-US" dirty="0" smtClean="0"/>
              <a:t>；</a:t>
            </a:r>
            <a:endParaRPr lang="en-US" altLang="zh-CN" dirty="0" smtClean="0"/>
          </a:p>
          <a:p>
            <a:pPr marL="285750" indent="-285750">
              <a:spcBef>
                <a:spcPts val="600"/>
              </a:spcBef>
              <a:buFont typeface="Arial" panose="020B0604020202020204" pitchFamily="34" charset="0"/>
              <a:buChar char="•"/>
            </a:pPr>
            <a:r>
              <a:rPr lang="en-US" altLang="zh-CN" dirty="0"/>
              <a:t>CEPC</a:t>
            </a:r>
            <a:r>
              <a:rPr lang="zh-CN" altLang="en-US" dirty="0"/>
              <a:t>新英文</a:t>
            </a:r>
            <a:r>
              <a:rPr lang="zh-CN" altLang="en-US" dirty="0" smtClean="0"/>
              <a:t>网站设计讨论，撰写网页加速器介绍部分，向科研处吴亚茹提供日常信息；</a:t>
            </a:r>
            <a:endParaRPr lang="en-US" altLang="zh-CN" dirty="0" smtClean="0"/>
          </a:p>
          <a:p>
            <a:pPr marL="285750" lvl="0" indent="-285750">
              <a:spcBef>
                <a:spcPts val="600"/>
              </a:spcBef>
              <a:buFont typeface="Arial" panose="020B0604020202020204" pitchFamily="34" charset="0"/>
              <a:buChar char="•"/>
            </a:pPr>
            <a:r>
              <a:rPr lang="zh-CN" altLang="en-US" dirty="0" smtClean="0"/>
              <a:t>撰写</a:t>
            </a:r>
            <a:r>
              <a:rPr lang="en-US" altLang="zh-CN" dirty="0" smtClean="0"/>
              <a:t>CEPC </a:t>
            </a:r>
            <a:r>
              <a:rPr lang="zh-CN" altLang="en-US" dirty="0" smtClean="0"/>
              <a:t>黄皮书</a:t>
            </a:r>
            <a:r>
              <a:rPr lang="en-US" altLang="zh-CN" dirty="0" smtClean="0"/>
              <a:t>(</a:t>
            </a:r>
            <a:r>
              <a:rPr lang="en-US" altLang="zh-CN" dirty="0"/>
              <a:t>CEPC-SPPC progress report</a:t>
            </a:r>
            <a:r>
              <a:rPr lang="en-US" altLang="zh-CN" dirty="0" smtClean="0"/>
              <a:t>)</a:t>
            </a:r>
            <a:r>
              <a:rPr lang="zh-CN" altLang="en-US" dirty="0" smtClean="0"/>
              <a:t>参数、</a:t>
            </a:r>
            <a:r>
              <a:rPr lang="en-US" altLang="zh-CN" dirty="0" smtClean="0"/>
              <a:t>IR lattice</a:t>
            </a:r>
            <a:r>
              <a:rPr lang="zh-CN" altLang="en-US" dirty="0" smtClean="0"/>
              <a:t>及阻尼环相关部分；</a:t>
            </a:r>
            <a:endParaRPr lang="en-US" altLang="zh-CN" dirty="0" smtClean="0"/>
          </a:p>
          <a:p>
            <a:pPr marL="285750" lvl="0" indent="-285750">
              <a:spcBef>
                <a:spcPts val="600"/>
              </a:spcBef>
              <a:buFont typeface="Arial" panose="020B0604020202020204" pitchFamily="34" charset="0"/>
              <a:buChar char="•"/>
            </a:pPr>
            <a:r>
              <a:rPr lang="zh-CN" altLang="en-US" dirty="0" smtClean="0"/>
              <a:t>撰写</a:t>
            </a:r>
            <a:r>
              <a:rPr lang="en-US" altLang="zh-CN" dirty="0" smtClean="0"/>
              <a:t>CEPC CDR </a:t>
            </a:r>
            <a:r>
              <a:rPr lang="zh-CN" altLang="en-US" dirty="0" smtClean="0"/>
              <a:t>总体参数、阻尼环、附录</a:t>
            </a:r>
            <a:r>
              <a:rPr lang="en-US" altLang="zh-CN" dirty="0" smtClean="0"/>
              <a:t>I&amp;II</a:t>
            </a:r>
            <a:r>
              <a:rPr lang="zh-CN" altLang="en-US" dirty="0" smtClean="0"/>
              <a:t>，负责</a:t>
            </a:r>
            <a:r>
              <a:rPr lang="en-US" altLang="zh-CN" dirty="0" smtClean="0"/>
              <a:t>CEPC CDR booster</a:t>
            </a:r>
            <a:r>
              <a:rPr lang="zh-CN" altLang="en-US" dirty="0" smtClean="0"/>
              <a:t>系统内容的二次撰写；</a:t>
            </a:r>
            <a:endParaRPr lang="en-US" altLang="zh-CN" dirty="0" smtClean="0"/>
          </a:p>
          <a:p>
            <a:pPr marL="285750" lvl="0" indent="-285750">
              <a:spcBef>
                <a:spcPts val="600"/>
              </a:spcBef>
              <a:buFont typeface="Arial" panose="020B0604020202020204" pitchFamily="34" charset="0"/>
              <a:buChar char="•"/>
            </a:pPr>
            <a:r>
              <a:rPr lang="en-US" altLang="zh-CN" dirty="0" smtClean="0"/>
              <a:t>CEPC</a:t>
            </a:r>
            <a:r>
              <a:rPr lang="zh-CN" altLang="en-US" dirty="0" smtClean="0"/>
              <a:t>加速器国际预评审会专家意见的收集及整理；</a:t>
            </a:r>
            <a:endParaRPr lang="zh-CN" altLang="zh-CN" dirty="0"/>
          </a:p>
          <a:p>
            <a:pPr marL="285750" indent="-285750">
              <a:spcBef>
                <a:spcPts val="600"/>
              </a:spcBef>
              <a:buFont typeface="Arial" panose="020B0604020202020204" pitchFamily="34" charset="0"/>
              <a:buChar char="•"/>
            </a:pPr>
            <a:r>
              <a:rPr lang="zh-CN" altLang="en-US" dirty="0" smtClean="0"/>
              <a:t>撰写</a:t>
            </a:r>
            <a:r>
              <a:rPr lang="en-US" altLang="zh-CN" dirty="0" smtClean="0"/>
              <a:t>CEPC 973</a:t>
            </a:r>
            <a:r>
              <a:rPr lang="zh-CN" altLang="en-US" dirty="0" smtClean="0"/>
              <a:t>课题一的年度进展总结及年度科技报告；</a:t>
            </a:r>
            <a:endParaRPr lang="en-US" altLang="zh-CN" dirty="0" smtClean="0"/>
          </a:p>
          <a:p>
            <a:pPr marL="285750" indent="-285750">
              <a:spcBef>
                <a:spcPts val="600"/>
              </a:spcBef>
              <a:buFont typeface="Arial" panose="020B0604020202020204" pitchFamily="34" charset="0"/>
              <a:buChar char="•"/>
            </a:pPr>
            <a:r>
              <a:rPr lang="zh-CN" altLang="en-US" dirty="0" smtClean="0"/>
              <a:t>撰写</a:t>
            </a:r>
            <a:r>
              <a:rPr lang="en-US" altLang="zh-CN" dirty="0" smtClean="0"/>
              <a:t>CEPC</a:t>
            </a:r>
            <a:r>
              <a:rPr lang="zh-CN" altLang="en-US" dirty="0" smtClean="0"/>
              <a:t>自然科学基金及院重点项目年度总结相关内容若干。</a:t>
            </a:r>
            <a:endParaRPr lang="zh-CN" altLang="en-US" dirty="0"/>
          </a:p>
        </p:txBody>
      </p:sp>
    </p:spTree>
    <p:extLst>
      <p:ext uri="{BB962C8B-B14F-4D97-AF65-F5344CB8AC3E}">
        <p14:creationId xmlns:p14="http://schemas.microsoft.com/office/powerpoint/2010/main" val="23238087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78098"/>
          </a:xfrm>
        </p:spPr>
        <p:txBody>
          <a:bodyPr>
            <a:normAutofit/>
          </a:bodyPr>
          <a:lstStyle/>
          <a:p>
            <a:r>
              <a:rPr lang="zh-CN" altLang="zh-CN" sz="4000" dirty="0"/>
              <a:t>承担科研项目</a:t>
            </a:r>
            <a:endParaRPr lang="zh-CN" altLang="en-US" sz="4000" dirty="0"/>
          </a:p>
        </p:txBody>
      </p:sp>
      <p:graphicFrame>
        <p:nvGraphicFramePr>
          <p:cNvPr id="3" name="表格 2"/>
          <p:cNvGraphicFramePr>
            <a:graphicFrameLocks noGrp="1"/>
          </p:cNvGraphicFramePr>
          <p:nvPr>
            <p:extLst>
              <p:ext uri="{D42A27DB-BD31-4B8C-83A1-F6EECF244321}">
                <p14:modId xmlns:p14="http://schemas.microsoft.com/office/powerpoint/2010/main" val="3283154033"/>
              </p:ext>
            </p:extLst>
          </p:nvPr>
        </p:nvGraphicFramePr>
        <p:xfrm>
          <a:off x="611560" y="1700808"/>
          <a:ext cx="7806598" cy="3768725"/>
        </p:xfrm>
        <a:graphic>
          <a:graphicData uri="http://schemas.openxmlformats.org/drawingml/2006/table">
            <a:tbl>
              <a:tblPr>
                <a:tableStyleId>{5C22544A-7EE6-4342-B048-85BDC9FD1C3A}</a:tableStyleId>
              </a:tblPr>
              <a:tblGrid>
                <a:gridCol w="2952328"/>
                <a:gridCol w="1368152"/>
                <a:gridCol w="1152128"/>
                <a:gridCol w="1080120"/>
                <a:gridCol w="1253870"/>
              </a:tblGrid>
              <a:tr h="342900">
                <a:tc>
                  <a:txBody>
                    <a:bodyPr/>
                    <a:lstStyle/>
                    <a:p>
                      <a:pPr algn="ctr">
                        <a:lnSpc>
                          <a:spcPts val="1600"/>
                        </a:lnSpc>
                        <a:spcAft>
                          <a:spcPts val="0"/>
                        </a:spcAft>
                      </a:pPr>
                      <a:r>
                        <a:rPr lang="zh-CN" sz="1600" b="1" kern="100" dirty="0">
                          <a:effectLst/>
                          <a:latin typeface="华文楷体" panose="02010600040101010101" pitchFamily="2" charset="-122"/>
                          <a:ea typeface="华文楷体" panose="02010600040101010101" pitchFamily="2" charset="-122"/>
                        </a:rPr>
                        <a:t>项目名称</a:t>
                      </a:r>
                    </a:p>
                  </a:txBody>
                  <a:tcPr marL="68580" marR="68580" marT="0" marB="0" anchor="ctr"/>
                </a:tc>
                <a:tc>
                  <a:txBody>
                    <a:bodyPr/>
                    <a:lstStyle/>
                    <a:p>
                      <a:pPr algn="ctr">
                        <a:spcAft>
                          <a:spcPts val="0"/>
                        </a:spcAft>
                      </a:pPr>
                      <a:r>
                        <a:rPr lang="zh-CN" sz="1600" b="1" kern="100">
                          <a:effectLst/>
                          <a:latin typeface="华文楷体" panose="02010600040101010101" pitchFamily="2" charset="-122"/>
                          <a:ea typeface="华文楷体" panose="02010600040101010101" pitchFamily="2" charset="-122"/>
                        </a:rPr>
                        <a:t>项目类别</a:t>
                      </a:r>
                    </a:p>
                  </a:txBody>
                  <a:tcPr marL="68580" marR="68580" marT="0" marB="0" anchor="ctr"/>
                </a:tc>
                <a:tc>
                  <a:txBody>
                    <a:bodyPr/>
                    <a:lstStyle/>
                    <a:p>
                      <a:pPr algn="ctr">
                        <a:spcAft>
                          <a:spcPts val="0"/>
                        </a:spcAft>
                      </a:pPr>
                      <a:r>
                        <a:rPr lang="zh-CN" sz="1600" b="1" kern="100" dirty="0">
                          <a:effectLst/>
                          <a:latin typeface="华文楷体" panose="02010600040101010101" pitchFamily="2" charset="-122"/>
                          <a:ea typeface="华文楷体" panose="02010600040101010101" pitchFamily="2" charset="-122"/>
                        </a:rPr>
                        <a:t>项目经费</a:t>
                      </a:r>
                    </a:p>
                  </a:txBody>
                  <a:tcPr marL="68580" marR="68580" marT="0" marB="0" anchor="ctr"/>
                </a:tc>
                <a:tc>
                  <a:txBody>
                    <a:bodyPr/>
                    <a:lstStyle/>
                    <a:p>
                      <a:pPr algn="ctr">
                        <a:spcAft>
                          <a:spcPts val="0"/>
                        </a:spcAft>
                      </a:pPr>
                      <a:r>
                        <a:rPr lang="zh-CN" sz="1600" b="1" kern="100" dirty="0">
                          <a:effectLst/>
                          <a:latin typeface="华文楷体" panose="02010600040101010101" pitchFamily="2" charset="-122"/>
                          <a:ea typeface="华文楷体" panose="02010600040101010101" pitchFamily="2" charset="-122"/>
                        </a:rPr>
                        <a:t>本人角色</a:t>
                      </a:r>
                    </a:p>
                  </a:txBody>
                  <a:tcPr marL="68580" marR="68580" marT="0" marB="0" anchor="ctr"/>
                </a:tc>
                <a:tc>
                  <a:txBody>
                    <a:bodyPr/>
                    <a:lstStyle/>
                    <a:p>
                      <a:pPr algn="ctr">
                        <a:spcAft>
                          <a:spcPts val="0"/>
                        </a:spcAft>
                      </a:pPr>
                      <a:r>
                        <a:rPr lang="zh-CN" sz="1600" b="1" kern="100" dirty="0">
                          <a:effectLst/>
                          <a:latin typeface="华文楷体" panose="02010600040101010101" pitchFamily="2" charset="-122"/>
                          <a:ea typeface="华文楷体" panose="02010600040101010101" pitchFamily="2" charset="-122"/>
                        </a:rPr>
                        <a:t>起止时间</a:t>
                      </a:r>
                    </a:p>
                  </a:txBody>
                  <a:tcPr marL="68580" marR="68580" marT="0" marB="0" anchor="ctr"/>
                </a:tc>
              </a:tr>
              <a:tr h="575945">
                <a:tc>
                  <a:txBody>
                    <a:bodyPr/>
                    <a:lstStyle/>
                    <a:p>
                      <a:pPr algn="ctr">
                        <a:lnSpc>
                          <a:spcPts val="1600"/>
                        </a:lnSpc>
                        <a:spcAft>
                          <a:spcPts val="0"/>
                        </a:spcAft>
                      </a:pPr>
                      <a:r>
                        <a:rPr lang="en-US" sz="1200" kern="100" dirty="0">
                          <a:effectLst/>
                        </a:rPr>
                        <a:t>CEPC</a:t>
                      </a:r>
                      <a:r>
                        <a:rPr lang="zh-CN" sz="1200" kern="100" dirty="0">
                          <a:effectLst/>
                        </a:rPr>
                        <a:t>对撞区最终聚焦系统的设计研究</a:t>
                      </a:r>
                      <a:endParaRPr lang="zh-CN" sz="1050" kern="100" dirty="0">
                        <a:effectLst/>
                      </a:endParaRPr>
                    </a:p>
                    <a:p>
                      <a:pPr algn="ctr">
                        <a:lnSpc>
                          <a:spcPts val="1600"/>
                        </a:lnSpc>
                        <a:spcAft>
                          <a:spcPts val="0"/>
                        </a:spcAft>
                      </a:pPr>
                      <a:r>
                        <a:rPr lang="en-US" sz="1200" kern="100" dirty="0">
                          <a:effectLst/>
                        </a:rPr>
                        <a:t> </a:t>
                      </a:r>
                      <a:endParaRPr lang="zh-CN" sz="1050" kern="100" dirty="0">
                        <a:effectLst/>
                        <a:latin typeface="Times New Roman"/>
                        <a:ea typeface="宋体"/>
                      </a:endParaRPr>
                    </a:p>
                  </a:txBody>
                  <a:tcPr marL="68580" marR="68580" marT="0" marB="0" anchor="ctr"/>
                </a:tc>
                <a:tc>
                  <a:txBody>
                    <a:bodyPr/>
                    <a:lstStyle/>
                    <a:p>
                      <a:pPr algn="ctr">
                        <a:spcAft>
                          <a:spcPts val="0"/>
                        </a:spcAft>
                      </a:pPr>
                      <a:r>
                        <a:rPr lang="zh-CN" sz="1200" kern="100" dirty="0">
                          <a:effectLst/>
                        </a:rPr>
                        <a:t>自然科学基金青年</a:t>
                      </a:r>
                      <a:endParaRPr lang="zh-CN" sz="1050" kern="100" dirty="0">
                        <a:effectLst/>
                        <a:latin typeface="Times New Roman"/>
                        <a:ea typeface="宋体"/>
                      </a:endParaRPr>
                    </a:p>
                  </a:txBody>
                  <a:tcPr marL="68580" marR="68580" marT="0" marB="0" anchor="ctr"/>
                </a:tc>
                <a:tc>
                  <a:txBody>
                    <a:bodyPr/>
                    <a:lstStyle/>
                    <a:p>
                      <a:pPr algn="ctr">
                        <a:spcAft>
                          <a:spcPts val="0"/>
                        </a:spcAft>
                      </a:pPr>
                      <a:r>
                        <a:rPr lang="en-US" sz="1200" kern="100" dirty="0">
                          <a:effectLst/>
                        </a:rPr>
                        <a:t>24</a:t>
                      </a:r>
                      <a:r>
                        <a:rPr lang="zh-CN" sz="1200" kern="100" dirty="0">
                          <a:effectLst/>
                        </a:rPr>
                        <a:t>万</a:t>
                      </a:r>
                      <a:endParaRPr lang="zh-CN" sz="1050" kern="100" dirty="0">
                        <a:effectLst/>
                        <a:latin typeface="Times New Roman"/>
                        <a:ea typeface="宋体"/>
                      </a:endParaRPr>
                    </a:p>
                  </a:txBody>
                  <a:tcPr marL="68580" marR="68580" marT="0" marB="0" anchor="ctr"/>
                </a:tc>
                <a:tc>
                  <a:txBody>
                    <a:bodyPr/>
                    <a:lstStyle/>
                    <a:p>
                      <a:pPr algn="ctr">
                        <a:spcAft>
                          <a:spcPts val="0"/>
                        </a:spcAft>
                      </a:pPr>
                      <a:r>
                        <a:rPr lang="zh-CN" sz="1200" kern="100">
                          <a:effectLst/>
                        </a:rPr>
                        <a:t>主持</a:t>
                      </a:r>
                      <a:endParaRPr lang="zh-CN" sz="1050" kern="100">
                        <a:effectLst/>
                        <a:latin typeface="Times New Roman"/>
                        <a:ea typeface="宋体"/>
                      </a:endParaRPr>
                    </a:p>
                  </a:txBody>
                  <a:tcPr marL="68580" marR="68580" marT="0" marB="0" anchor="ctr"/>
                </a:tc>
                <a:tc>
                  <a:txBody>
                    <a:bodyPr/>
                    <a:lstStyle/>
                    <a:p>
                      <a:pPr algn="ctr">
                        <a:spcAft>
                          <a:spcPts val="0"/>
                        </a:spcAft>
                      </a:pPr>
                      <a:r>
                        <a:rPr lang="en-US" sz="1200" kern="100">
                          <a:effectLst/>
                        </a:rPr>
                        <a:t>2016.1~2018.12</a:t>
                      </a:r>
                      <a:endParaRPr lang="zh-CN" sz="1050" kern="100">
                        <a:effectLst/>
                        <a:latin typeface="Times New Roman"/>
                        <a:ea typeface="宋体"/>
                      </a:endParaRPr>
                    </a:p>
                  </a:txBody>
                  <a:tcPr marL="68580" marR="68580" marT="0" marB="0" anchor="ctr"/>
                </a:tc>
              </a:tr>
              <a:tr h="715645">
                <a:tc>
                  <a:txBody>
                    <a:bodyPr/>
                    <a:lstStyle/>
                    <a:p>
                      <a:pPr algn="ctr">
                        <a:lnSpc>
                          <a:spcPts val="1600"/>
                        </a:lnSpc>
                        <a:spcAft>
                          <a:spcPts val="0"/>
                        </a:spcAft>
                      </a:pPr>
                      <a:r>
                        <a:rPr lang="zh-CN" sz="1200" kern="100">
                          <a:effectLst/>
                        </a:rPr>
                        <a:t>高能环形正负电子对撞机相关的物理和关键技术预研究（课题一</a:t>
                      </a:r>
                      <a:r>
                        <a:rPr lang="en-US" sz="1200" kern="100">
                          <a:effectLst/>
                        </a:rPr>
                        <a:t>:</a:t>
                      </a:r>
                      <a:r>
                        <a:rPr lang="zh-CN" sz="1200" kern="100">
                          <a:effectLst/>
                        </a:rPr>
                        <a:t>加速器物理）</a:t>
                      </a:r>
                      <a:endParaRPr lang="zh-CN" sz="1050" kern="100">
                        <a:effectLst/>
                        <a:latin typeface="Times New Roman"/>
                        <a:ea typeface="宋体"/>
                      </a:endParaRPr>
                    </a:p>
                  </a:txBody>
                  <a:tcPr marL="68580" marR="68580" marT="0" marB="0" anchor="ctr"/>
                </a:tc>
                <a:tc>
                  <a:txBody>
                    <a:bodyPr/>
                    <a:lstStyle/>
                    <a:p>
                      <a:pPr algn="ctr">
                        <a:spcAft>
                          <a:spcPts val="0"/>
                        </a:spcAft>
                      </a:pPr>
                      <a:r>
                        <a:rPr lang="zh-CN" sz="1200" kern="100">
                          <a:effectLst/>
                        </a:rPr>
                        <a:t>科技部</a:t>
                      </a:r>
                      <a:r>
                        <a:rPr lang="en-US" sz="1200" kern="100">
                          <a:effectLst/>
                        </a:rPr>
                        <a:t>973</a:t>
                      </a:r>
                      <a:r>
                        <a:rPr lang="zh-CN" sz="1200" kern="100">
                          <a:effectLst/>
                        </a:rPr>
                        <a:t>项目</a:t>
                      </a:r>
                      <a:endParaRPr lang="zh-CN" sz="1050" kern="100">
                        <a:effectLst/>
                        <a:latin typeface="Times New Roman"/>
                        <a:ea typeface="宋体"/>
                      </a:endParaRPr>
                    </a:p>
                  </a:txBody>
                  <a:tcPr marL="68580" marR="68580" marT="0" marB="0" anchor="ctr"/>
                </a:tc>
                <a:tc>
                  <a:txBody>
                    <a:bodyPr/>
                    <a:lstStyle/>
                    <a:p>
                      <a:pPr algn="ctr">
                        <a:spcAft>
                          <a:spcPts val="0"/>
                        </a:spcAft>
                      </a:pPr>
                      <a:r>
                        <a:rPr lang="en-US" sz="1200" kern="100" dirty="0">
                          <a:effectLst/>
                        </a:rPr>
                        <a:t>388</a:t>
                      </a:r>
                      <a:r>
                        <a:rPr lang="zh-CN" sz="1200" kern="100" dirty="0">
                          <a:effectLst/>
                        </a:rPr>
                        <a:t>万</a:t>
                      </a:r>
                      <a:endParaRPr lang="zh-CN" sz="1050" kern="100" dirty="0">
                        <a:effectLst/>
                        <a:latin typeface="Times New Roman"/>
                        <a:ea typeface="宋体"/>
                      </a:endParaRPr>
                    </a:p>
                  </a:txBody>
                  <a:tcPr marL="68580" marR="68580" marT="0" marB="0" anchor="ctr"/>
                </a:tc>
                <a:tc>
                  <a:txBody>
                    <a:bodyPr/>
                    <a:lstStyle/>
                    <a:p>
                      <a:pPr algn="ctr">
                        <a:spcAft>
                          <a:spcPts val="0"/>
                        </a:spcAft>
                      </a:pPr>
                      <a:r>
                        <a:rPr lang="zh-CN" sz="1200" kern="100" dirty="0">
                          <a:effectLst/>
                        </a:rPr>
                        <a:t>参加</a:t>
                      </a:r>
                      <a:endParaRPr lang="zh-CN" sz="1050" kern="100" dirty="0">
                        <a:effectLst/>
                        <a:latin typeface="Times New Roman"/>
                        <a:ea typeface="宋体"/>
                      </a:endParaRPr>
                    </a:p>
                  </a:txBody>
                  <a:tcPr marL="68580" marR="68580" marT="0" marB="0" anchor="ctr"/>
                </a:tc>
                <a:tc>
                  <a:txBody>
                    <a:bodyPr/>
                    <a:lstStyle/>
                    <a:p>
                      <a:pPr algn="ctr">
                        <a:spcAft>
                          <a:spcPts val="0"/>
                        </a:spcAft>
                      </a:pPr>
                      <a:r>
                        <a:rPr lang="en-US" sz="1200" kern="100">
                          <a:effectLst/>
                        </a:rPr>
                        <a:t>2016.7~2021.6</a:t>
                      </a:r>
                      <a:endParaRPr lang="zh-CN" sz="1050" kern="100">
                        <a:effectLst/>
                        <a:latin typeface="Times New Roman"/>
                        <a:ea typeface="宋体"/>
                      </a:endParaRPr>
                    </a:p>
                  </a:txBody>
                  <a:tcPr marL="68580" marR="68580" marT="0" marB="0" anchor="ctr"/>
                </a:tc>
              </a:tr>
              <a:tr h="716915">
                <a:tc>
                  <a:txBody>
                    <a:bodyPr/>
                    <a:lstStyle/>
                    <a:p>
                      <a:pPr algn="ctr">
                        <a:lnSpc>
                          <a:spcPts val="1600"/>
                        </a:lnSpc>
                        <a:spcAft>
                          <a:spcPts val="0"/>
                        </a:spcAft>
                      </a:pPr>
                      <a:r>
                        <a:rPr lang="zh-CN" sz="1200" kern="100">
                          <a:effectLst/>
                        </a:rPr>
                        <a:t>未来大型环形对撞机关键加速器物理研究</a:t>
                      </a:r>
                      <a:endParaRPr lang="zh-CN" sz="1050" kern="100">
                        <a:effectLst/>
                      </a:endParaRPr>
                    </a:p>
                    <a:p>
                      <a:pPr algn="ctr">
                        <a:lnSpc>
                          <a:spcPts val="1600"/>
                        </a:lnSpc>
                        <a:spcAft>
                          <a:spcPts val="0"/>
                        </a:spcAft>
                      </a:pPr>
                      <a:r>
                        <a:rPr lang="en-US" sz="1200" kern="100">
                          <a:effectLst/>
                        </a:rPr>
                        <a:t> </a:t>
                      </a:r>
                      <a:endParaRPr lang="zh-CN" sz="1050" kern="100">
                        <a:effectLst/>
                        <a:latin typeface="Times New Roman"/>
                        <a:ea typeface="宋体"/>
                      </a:endParaRPr>
                    </a:p>
                  </a:txBody>
                  <a:tcPr marL="68580" marR="68580" marT="0" marB="0" anchor="ctr"/>
                </a:tc>
                <a:tc>
                  <a:txBody>
                    <a:bodyPr/>
                    <a:lstStyle/>
                    <a:p>
                      <a:pPr algn="ctr">
                        <a:spcAft>
                          <a:spcPts val="0"/>
                        </a:spcAft>
                      </a:pPr>
                      <a:r>
                        <a:rPr lang="zh-CN" sz="1200" kern="100">
                          <a:effectLst/>
                        </a:rPr>
                        <a:t>自然科学基金面上</a:t>
                      </a:r>
                      <a:endParaRPr lang="zh-CN" sz="1050" kern="100">
                        <a:effectLst/>
                        <a:latin typeface="Times New Roman"/>
                        <a:ea typeface="宋体"/>
                      </a:endParaRPr>
                    </a:p>
                  </a:txBody>
                  <a:tcPr marL="68580" marR="68580" marT="0" marB="0" anchor="ctr"/>
                </a:tc>
                <a:tc>
                  <a:txBody>
                    <a:bodyPr/>
                    <a:lstStyle/>
                    <a:p>
                      <a:pPr algn="ctr">
                        <a:spcAft>
                          <a:spcPts val="0"/>
                        </a:spcAft>
                      </a:pPr>
                      <a:r>
                        <a:rPr lang="en-US" sz="1200" kern="100">
                          <a:effectLst/>
                        </a:rPr>
                        <a:t>95.4</a:t>
                      </a:r>
                      <a:r>
                        <a:rPr lang="zh-CN" sz="1200" kern="100">
                          <a:effectLst/>
                        </a:rPr>
                        <a:t>万</a:t>
                      </a:r>
                      <a:endParaRPr lang="zh-CN" sz="1050" kern="100">
                        <a:effectLst/>
                        <a:latin typeface="Times New Roman"/>
                        <a:ea typeface="宋体"/>
                      </a:endParaRPr>
                    </a:p>
                  </a:txBody>
                  <a:tcPr marL="68580" marR="68580" marT="0" marB="0" anchor="ctr"/>
                </a:tc>
                <a:tc>
                  <a:txBody>
                    <a:bodyPr/>
                    <a:lstStyle/>
                    <a:p>
                      <a:pPr algn="ctr">
                        <a:spcAft>
                          <a:spcPts val="0"/>
                        </a:spcAft>
                      </a:pPr>
                      <a:r>
                        <a:rPr lang="zh-CN" sz="1200" kern="100" dirty="0">
                          <a:effectLst/>
                        </a:rPr>
                        <a:t>参加</a:t>
                      </a:r>
                      <a:endParaRPr lang="zh-CN" sz="1050" kern="100" dirty="0">
                        <a:effectLst/>
                        <a:latin typeface="Times New Roman"/>
                        <a:ea typeface="宋体"/>
                      </a:endParaRPr>
                    </a:p>
                  </a:txBody>
                  <a:tcPr marL="68580" marR="68580" marT="0" marB="0" anchor="ctr"/>
                </a:tc>
                <a:tc>
                  <a:txBody>
                    <a:bodyPr/>
                    <a:lstStyle/>
                    <a:p>
                      <a:pPr algn="ctr">
                        <a:spcAft>
                          <a:spcPts val="0"/>
                        </a:spcAft>
                      </a:pPr>
                      <a:r>
                        <a:rPr lang="en-US" sz="1200" kern="100" dirty="0">
                          <a:effectLst/>
                        </a:rPr>
                        <a:t>2016.1~2019.12</a:t>
                      </a:r>
                      <a:endParaRPr lang="zh-CN" sz="1050" kern="100" dirty="0">
                        <a:effectLst/>
                        <a:latin typeface="Times New Roman"/>
                        <a:ea typeface="宋体"/>
                      </a:endParaRPr>
                    </a:p>
                  </a:txBody>
                  <a:tcPr marL="68580" marR="68580" marT="0" marB="0" anchor="ctr"/>
                </a:tc>
              </a:tr>
              <a:tr h="727075">
                <a:tc>
                  <a:txBody>
                    <a:bodyPr/>
                    <a:lstStyle/>
                    <a:p>
                      <a:pPr algn="ctr">
                        <a:lnSpc>
                          <a:spcPts val="1600"/>
                        </a:lnSpc>
                        <a:spcAft>
                          <a:spcPts val="0"/>
                        </a:spcAft>
                      </a:pPr>
                      <a:r>
                        <a:rPr lang="zh-CN" sz="1200" kern="100">
                          <a:effectLst/>
                        </a:rPr>
                        <a:t>未来高能前沿正负电子对撞机设计与加速器关键物理问题研究</a:t>
                      </a:r>
                      <a:endParaRPr lang="zh-CN" sz="1050" kern="100">
                        <a:effectLst/>
                      </a:endParaRPr>
                    </a:p>
                    <a:p>
                      <a:pPr algn="ctr">
                        <a:lnSpc>
                          <a:spcPts val="1600"/>
                        </a:lnSpc>
                        <a:spcAft>
                          <a:spcPts val="0"/>
                        </a:spcAft>
                      </a:pPr>
                      <a:r>
                        <a:rPr lang="en-US" sz="1200" kern="100">
                          <a:effectLst/>
                        </a:rPr>
                        <a:t> </a:t>
                      </a:r>
                      <a:endParaRPr lang="zh-CN" sz="1050" kern="100">
                        <a:effectLst/>
                        <a:latin typeface="Times New Roman"/>
                        <a:ea typeface="宋体"/>
                      </a:endParaRPr>
                    </a:p>
                  </a:txBody>
                  <a:tcPr marL="68580" marR="68580" marT="0" marB="0" anchor="ctr"/>
                </a:tc>
                <a:tc>
                  <a:txBody>
                    <a:bodyPr/>
                    <a:lstStyle/>
                    <a:p>
                      <a:pPr algn="ctr">
                        <a:spcAft>
                          <a:spcPts val="0"/>
                        </a:spcAft>
                      </a:pPr>
                      <a:r>
                        <a:rPr lang="zh-CN" sz="1200" kern="100">
                          <a:effectLst/>
                        </a:rPr>
                        <a:t>中科院前沿科学重点项目</a:t>
                      </a:r>
                      <a:endParaRPr lang="zh-CN" sz="1050" kern="100">
                        <a:effectLst/>
                        <a:latin typeface="Times New Roman"/>
                        <a:ea typeface="宋体"/>
                      </a:endParaRPr>
                    </a:p>
                  </a:txBody>
                  <a:tcPr marL="68580" marR="68580" marT="0" marB="0" anchor="ctr"/>
                </a:tc>
                <a:tc>
                  <a:txBody>
                    <a:bodyPr/>
                    <a:lstStyle/>
                    <a:p>
                      <a:pPr algn="ctr">
                        <a:spcAft>
                          <a:spcPts val="0"/>
                        </a:spcAft>
                      </a:pPr>
                      <a:r>
                        <a:rPr lang="en-US" sz="1200" kern="100">
                          <a:effectLst/>
                        </a:rPr>
                        <a:t>300</a:t>
                      </a:r>
                      <a:r>
                        <a:rPr lang="zh-CN" sz="1200" kern="100">
                          <a:effectLst/>
                        </a:rPr>
                        <a:t>万</a:t>
                      </a:r>
                      <a:endParaRPr lang="zh-CN" sz="1050" kern="100">
                        <a:effectLst/>
                        <a:latin typeface="Times New Roman"/>
                        <a:ea typeface="宋体"/>
                      </a:endParaRPr>
                    </a:p>
                  </a:txBody>
                  <a:tcPr marL="68580" marR="68580" marT="0" marB="0" anchor="ctr"/>
                </a:tc>
                <a:tc>
                  <a:txBody>
                    <a:bodyPr/>
                    <a:lstStyle/>
                    <a:p>
                      <a:pPr algn="ctr">
                        <a:spcAft>
                          <a:spcPts val="0"/>
                        </a:spcAft>
                      </a:pPr>
                      <a:r>
                        <a:rPr lang="zh-CN" sz="1200" kern="100">
                          <a:effectLst/>
                        </a:rPr>
                        <a:t>参加</a:t>
                      </a:r>
                      <a:endParaRPr lang="zh-CN" sz="1050" kern="100">
                        <a:effectLst/>
                        <a:latin typeface="Times New Roman"/>
                        <a:ea typeface="宋体"/>
                      </a:endParaRPr>
                    </a:p>
                  </a:txBody>
                  <a:tcPr marL="68580" marR="68580" marT="0" marB="0" anchor="ctr"/>
                </a:tc>
                <a:tc>
                  <a:txBody>
                    <a:bodyPr/>
                    <a:lstStyle/>
                    <a:p>
                      <a:pPr algn="ctr">
                        <a:spcAft>
                          <a:spcPts val="0"/>
                        </a:spcAft>
                      </a:pPr>
                      <a:r>
                        <a:rPr lang="en-US" sz="1200" kern="100" dirty="0">
                          <a:effectLst/>
                        </a:rPr>
                        <a:t>2016.8~2020.12</a:t>
                      </a:r>
                      <a:endParaRPr lang="zh-CN" sz="1050" kern="100" dirty="0">
                        <a:effectLst/>
                        <a:latin typeface="Times New Roman"/>
                        <a:ea typeface="宋体"/>
                      </a:endParaRPr>
                    </a:p>
                  </a:txBody>
                  <a:tcPr marL="68580" marR="68580" marT="0" marB="0" anchor="ctr"/>
                </a:tc>
              </a:tr>
              <a:tr h="690245">
                <a:tc>
                  <a:txBody>
                    <a:bodyPr/>
                    <a:lstStyle/>
                    <a:p>
                      <a:pPr algn="ctr">
                        <a:lnSpc>
                          <a:spcPts val="1600"/>
                        </a:lnSpc>
                        <a:spcAft>
                          <a:spcPts val="0"/>
                        </a:spcAft>
                      </a:pPr>
                      <a:r>
                        <a:rPr lang="zh-CN" sz="1200" kern="100">
                          <a:effectLst/>
                        </a:rPr>
                        <a:t>未来正负电子环形对撞机的若干束流物理效应研究</a:t>
                      </a:r>
                      <a:endParaRPr lang="zh-CN" sz="1050" kern="100">
                        <a:effectLst/>
                      </a:endParaRPr>
                    </a:p>
                    <a:p>
                      <a:pPr algn="ctr">
                        <a:lnSpc>
                          <a:spcPts val="1600"/>
                        </a:lnSpc>
                        <a:spcAft>
                          <a:spcPts val="0"/>
                        </a:spcAft>
                      </a:pPr>
                      <a:r>
                        <a:rPr lang="en-US" sz="1200" kern="100">
                          <a:effectLst/>
                        </a:rPr>
                        <a:t> </a:t>
                      </a:r>
                      <a:endParaRPr lang="zh-CN" sz="1050" kern="100">
                        <a:effectLst/>
                        <a:latin typeface="Times New Roman"/>
                        <a:ea typeface="宋体"/>
                      </a:endParaRPr>
                    </a:p>
                  </a:txBody>
                  <a:tcPr marL="68580" marR="68580" marT="0" marB="0" anchor="ctr"/>
                </a:tc>
                <a:tc>
                  <a:txBody>
                    <a:bodyPr/>
                    <a:lstStyle/>
                    <a:p>
                      <a:pPr algn="ctr">
                        <a:spcAft>
                          <a:spcPts val="0"/>
                        </a:spcAft>
                      </a:pPr>
                      <a:r>
                        <a:rPr lang="zh-CN" sz="1200" kern="100">
                          <a:effectLst/>
                        </a:rPr>
                        <a:t>自然科学基金面上</a:t>
                      </a:r>
                      <a:endParaRPr lang="zh-CN" sz="1050" kern="100">
                        <a:effectLst/>
                        <a:latin typeface="Times New Roman"/>
                        <a:ea typeface="宋体"/>
                      </a:endParaRPr>
                    </a:p>
                  </a:txBody>
                  <a:tcPr marL="68580" marR="68580" marT="0" marB="0" anchor="ctr"/>
                </a:tc>
                <a:tc>
                  <a:txBody>
                    <a:bodyPr/>
                    <a:lstStyle/>
                    <a:p>
                      <a:pPr algn="ctr">
                        <a:spcAft>
                          <a:spcPts val="0"/>
                        </a:spcAft>
                      </a:pPr>
                      <a:r>
                        <a:rPr lang="en-US" sz="1200" kern="100">
                          <a:effectLst/>
                        </a:rPr>
                        <a:t>84</a:t>
                      </a:r>
                      <a:r>
                        <a:rPr lang="zh-CN" sz="1200" kern="100">
                          <a:effectLst/>
                        </a:rPr>
                        <a:t>万</a:t>
                      </a:r>
                      <a:endParaRPr lang="zh-CN" sz="1050" kern="100">
                        <a:effectLst/>
                        <a:latin typeface="Times New Roman"/>
                        <a:ea typeface="宋体"/>
                      </a:endParaRPr>
                    </a:p>
                  </a:txBody>
                  <a:tcPr marL="68580" marR="68580" marT="0" marB="0" anchor="ctr"/>
                </a:tc>
                <a:tc>
                  <a:txBody>
                    <a:bodyPr/>
                    <a:lstStyle/>
                    <a:p>
                      <a:pPr algn="ctr">
                        <a:spcAft>
                          <a:spcPts val="0"/>
                        </a:spcAft>
                      </a:pPr>
                      <a:r>
                        <a:rPr lang="zh-CN" sz="1200" kern="100">
                          <a:effectLst/>
                        </a:rPr>
                        <a:t>参加</a:t>
                      </a:r>
                      <a:endParaRPr lang="zh-CN" sz="1050" kern="100">
                        <a:effectLst/>
                        <a:latin typeface="Times New Roman"/>
                        <a:ea typeface="宋体"/>
                      </a:endParaRPr>
                    </a:p>
                  </a:txBody>
                  <a:tcPr marL="68580" marR="68580" marT="0" marB="0" anchor="ctr"/>
                </a:tc>
                <a:tc>
                  <a:txBody>
                    <a:bodyPr/>
                    <a:lstStyle/>
                    <a:p>
                      <a:pPr algn="ctr">
                        <a:spcAft>
                          <a:spcPts val="0"/>
                        </a:spcAft>
                      </a:pPr>
                      <a:r>
                        <a:rPr lang="en-US" sz="1200" kern="100" dirty="0">
                          <a:effectLst/>
                        </a:rPr>
                        <a:t>2018.1~2021.12</a:t>
                      </a:r>
                      <a:endParaRPr lang="zh-CN" sz="1050" kern="100" dirty="0">
                        <a:effectLst/>
                        <a:latin typeface="Times New Roman"/>
                        <a:ea typeface="宋体"/>
                      </a:endParaRPr>
                    </a:p>
                  </a:txBody>
                  <a:tcPr marL="68580" marR="68580" marT="0" marB="0" anchor="ctr"/>
                </a:tc>
              </a:tr>
            </a:tbl>
          </a:graphicData>
        </a:graphic>
      </p:graphicFrame>
    </p:spTree>
    <p:extLst>
      <p:ext uri="{BB962C8B-B14F-4D97-AF65-F5344CB8AC3E}">
        <p14:creationId xmlns:p14="http://schemas.microsoft.com/office/powerpoint/2010/main" val="39570656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16632"/>
            <a:ext cx="8229600" cy="792088"/>
          </a:xfrm>
        </p:spPr>
        <p:txBody>
          <a:bodyPr/>
          <a:lstStyle/>
          <a:p>
            <a:r>
              <a:rPr lang="en-US" altLang="zh-CN" dirty="0" smtClean="0"/>
              <a:t>Activities</a:t>
            </a:r>
            <a:endParaRPr lang="zh-CN" altLang="en-US" dirty="0"/>
          </a:p>
        </p:txBody>
      </p:sp>
      <p:sp>
        <p:nvSpPr>
          <p:cNvPr id="3" name="矩形 2"/>
          <p:cNvSpPr/>
          <p:nvPr/>
        </p:nvSpPr>
        <p:spPr>
          <a:xfrm>
            <a:off x="395536" y="908720"/>
            <a:ext cx="8568952" cy="5632311"/>
          </a:xfrm>
          <a:prstGeom prst="rect">
            <a:avLst/>
          </a:prstGeom>
        </p:spPr>
        <p:txBody>
          <a:bodyPr wrap="square">
            <a:spAutoFit/>
          </a:bodyPr>
          <a:lstStyle/>
          <a:p>
            <a:pPr marL="285750" lvl="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Recorder of CEPC accelerator physics meeting and reports collection every week since 2015 ( </a:t>
            </a:r>
            <a:r>
              <a:rPr lang="en-US" altLang="zh-CN" u="sng" dirty="0">
                <a:latin typeface="Times New Roman" panose="02020603050405020304" pitchFamily="18" charset="0"/>
                <a:cs typeface="Times New Roman" panose="02020603050405020304" pitchFamily="18" charset="0"/>
                <a:hlinkClick r:id="rId2"/>
              </a:rPr>
              <a:t>http://indico.ihep.ac.cn/category/350/</a:t>
            </a:r>
            <a:r>
              <a:rPr lang="en-US" altLang="zh-CN" dirty="0">
                <a:latin typeface="Times New Roman" panose="02020603050405020304" pitchFamily="18" charset="0"/>
                <a:cs typeface="Times New Roman" panose="02020603050405020304" pitchFamily="18" charset="0"/>
              </a:rPr>
              <a:t>)</a:t>
            </a:r>
            <a:endParaRPr lang="zh-CN" altLang="zh-CN"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altLang="zh-CN" dirty="0" smtClean="0">
                <a:latin typeface="Times New Roman" panose="02020603050405020304" pitchFamily="18" charset="0"/>
                <a:cs typeface="Times New Roman" panose="02020603050405020304" pitchFamily="18" charset="0"/>
              </a:rPr>
              <a:t>Give </a:t>
            </a:r>
            <a:r>
              <a:rPr lang="en-US" altLang="zh-CN" dirty="0">
                <a:latin typeface="Times New Roman" panose="02020603050405020304" pitchFamily="18" charset="0"/>
                <a:cs typeface="Times New Roman" panose="02020603050405020304" pitchFamily="18" charset="0"/>
              </a:rPr>
              <a:t>a lecture in the Stanford/PKU Center seminar: “Introduction to future energy frontier </a:t>
            </a:r>
            <a:r>
              <a:rPr lang="en-US" altLang="zh-CN" dirty="0" err="1">
                <a:latin typeface="Times New Roman" panose="02020603050405020304" pitchFamily="18" charset="0"/>
                <a:cs typeface="Times New Roman" panose="02020603050405020304" pitchFamily="18" charset="0"/>
              </a:rPr>
              <a:t>e+e</a:t>
            </a:r>
            <a:r>
              <a:rPr lang="en-US" altLang="zh-CN" dirty="0">
                <a:latin typeface="Times New Roman" panose="02020603050405020304" pitchFamily="18" charset="0"/>
                <a:cs typeface="Times New Roman" panose="02020603050405020304" pitchFamily="18" charset="0"/>
              </a:rPr>
              <a:t>- colliders”. (Peking University, July 2017)</a:t>
            </a:r>
            <a:endParaRPr lang="zh-CN" altLang="zh-CN"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Youth forum in IHEP accelerator center: Design of CEPC Accelerator Physics. (Apr. 2017) </a:t>
            </a:r>
            <a:endParaRPr lang="zh-CN" altLang="zh-CN"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Oral presentation in the CEPC-</a:t>
            </a:r>
            <a:r>
              <a:rPr lang="en-US" altLang="zh-CN" dirty="0" err="1">
                <a:latin typeface="Times New Roman" panose="02020603050405020304" pitchFamily="18" charset="0"/>
                <a:cs typeface="Times New Roman" panose="02020603050405020304" pitchFamily="18" charset="0"/>
              </a:rPr>
              <a:t>SppC</a:t>
            </a:r>
            <a:r>
              <a:rPr lang="en-US" altLang="zh-CN" dirty="0">
                <a:latin typeface="Times New Roman" panose="02020603050405020304" pitchFamily="18" charset="0"/>
                <a:cs typeface="Times New Roman" panose="02020603050405020304" pitchFamily="18" charset="0"/>
              </a:rPr>
              <a:t> Study Group Meeting (Wuhan, Apr. 2017)</a:t>
            </a:r>
            <a:endParaRPr lang="zh-CN" altLang="zh-CN"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Oral &amp; paper presentation in the IAS Conference (Hong Kong, Jan. 2017)</a:t>
            </a:r>
            <a:endParaRPr lang="zh-CN" altLang="zh-CN"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Oral presentation in the second program progress meeting of CEPC-MOST (Mar. 2017)</a:t>
            </a:r>
            <a:endParaRPr lang="zh-CN" altLang="zh-CN"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Oral presentation in the FCPPL2017 (Beijing, Mar. 2017)</a:t>
            </a:r>
            <a:endParaRPr lang="zh-CN" altLang="zh-CN"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Poster &amp; paper presentation in the 8th International Particle Accelerator Conference (Denmark, May 2017)</a:t>
            </a:r>
            <a:endParaRPr lang="zh-CN" altLang="zh-CN"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Oral &amp; poster presentation in the 9th Joint Meeting of Chinese Physicists Worldwide (Beijing, July 2017)</a:t>
            </a:r>
            <a:endParaRPr lang="zh-CN" altLang="zh-CN"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Oral &amp; paper presentation in the 13th Symposium on Accelerator Physics (</a:t>
            </a:r>
            <a:r>
              <a:rPr lang="en-US" altLang="zh-CN" dirty="0" err="1">
                <a:latin typeface="Times New Roman" panose="02020603050405020304" pitchFamily="18" charset="0"/>
                <a:cs typeface="Times New Roman" panose="02020603050405020304" pitchFamily="18" charset="0"/>
              </a:rPr>
              <a:t>Jishou</a:t>
            </a:r>
            <a:r>
              <a:rPr lang="en-US" altLang="zh-CN" dirty="0">
                <a:latin typeface="Times New Roman" panose="02020603050405020304" pitchFamily="18" charset="0"/>
                <a:cs typeface="Times New Roman" panose="02020603050405020304" pitchFamily="18" charset="0"/>
              </a:rPr>
              <a:t>, Aug. 2017</a:t>
            </a:r>
            <a:r>
              <a:rPr lang="en-US" altLang="zh-CN" dirty="0" smtClean="0">
                <a:latin typeface="Times New Roman" panose="02020603050405020304" pitchFamily="18" charset="0"/>
                <a:cs typeface="Times New Roman" panose="02020603050405020304" pitchFamily="18" charset="0"/>
              </a:rPr>
              <a:t>)</a:t>
            </a:r>
          </a:p>
          <a:p>
            <a:pPr marL="285750" lvl="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Oral </a:t>
            </a:r>
            <a:r>
              <a:rPr lang="en-US" altLang="zh-CN" dirty="0" smtClean="0">
                <a:latin typeface="Times New Roman" panose="02020603050405020304" pitchFamily="18" charset="0"/>
                <a:cs typeface="Times New Roman" panose="02020603050405020304" pitchFamily="18" charset="0"/>
              </a:rPr>
              <a:t>presentation in ICFA Mini-workshop on DA of circular accelerators (Nov. 2017)</a:t>
            </a:r>
          </a:p>
          <a:p>
            <a:pPr marL="285750" lvl="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Oral </a:t>
            </a:r>
            <a:r>
              <a:rPr lang="en-US" altLang="zh-CN" dirty="0" smtClean="0">
                <a:latin typeface="Times New Roman" panose="02020603050405020304" pitchFamily="18" charset="0"/>
                <a:cs typeface="Times New Roman" panose="02020603050405020304" pitchFamily="18" charset="0"/>
              </a:rPr>
              <a:t>presentation in CEPC accelerator CDR mini-review (Nov. 2017)</a:t>
            </a:r>
          </a:p>
          <a:p>
            <a:pPr marL="285750" lvl="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Oral presentation in International Workshop on High Energy Circular Electron Positron </a:t>
            </a:r>
            <a:r>
              <a:rPr lang="en-US" altLang="zh-CN" dirty="0" smtClean="0">
                <a:latin typeface="Times New Roman" panose="02020603050405020304" pitchFamily="18" charset="0"/>
                <a:cs typeface="Times New Roman" panose="02020603050405020304" pitchFamily="18" charset="0"/>
              </a:rPr>
              <a:t>Collider (Nov. 2017)</a:t>
            </a:r>
            <a:endParaRPr lang="zh-CN" altLang="zh-C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5545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46856" y="188640"/>
            <a:ext cx="8229600" cy="922114"/>
          </a:xfrm>
        </p:spPr>
        <p:txBody>
          <a:bodyPr>
            <a:normAutofit/>
          </a:bodyPr>
          <a:lstStyle/>
          <a:p>
            <a:r>
              <a:rPr lang="zh-CN" altLang="en-US" sz="4000" dirty="0" smtClean="0"/>
              <a:t>文章发表</a:t>
            </a:r>
            <a:r>
              <a:rPr lang="en-US" altLang="zh-CN" sz="4000" dirty="0" smtClean="0"/>
              <a:t>-</a:t>
            </a:r>
            <a:r>
              <a:rPr lang="zh-CN" altLang="en-US" sz="4000" dirty="0" smtClean="0"/>
              <a:t>期刊</a:t>
            </a:r>
            <a:endParaRPr lang="zh-CN" altLang="en-US" sz="4000" dirty="0"/>
          </a:p>
        </p:txBody>
      </p:sp>
      <p:sp>
        <p:nvSpPr>
          <p:cNvPr id="3" name="矩形 2"/>
          <p:cNvSpPr/>
          <p:nvPr/>
        </p:nvSpPr>
        <p:spPr>
          <a:xfrm>
            <a:off x="395536" y="1196752"/>
            <a:ext cx="8280920" cy="5109091"/>
          </a:xfrm>
          <a:prstGeom prst="rect">
            <a:avLst/>
          </a:prstGeom>
        </p:spPr>
        <p:txBody>
          <a:bodyPr wrap="square">
            <a:spAutoFit/>
          </a:bodyPr>
          <a:lstStyle/>
          <a:p>
            <a:pPr marL="342900" lvl="0" indent="-342900" algn="just">
              <a:spcBef>
                <a:spcPts val="1200"/>
              </a:spcBef>
              <a:spcAft>
                <a:spcPts val="0"/>
              </a:spcAft>
              <a:buFont typeface="+mj-lt"/>
              <a:buAutoNum type="arabicParenR"/>
            </a:pPr>
            <a:r>
              <a:rPr lang="en-US" altLang="zh-CN" sz="1600" i="1" u="sng" kern="100" dirty="0">
                <a:latin typeface="Times New Roman" panose="02020603050405020304" pitchFamily="18" charset="0"/>
                <a:cs typeface="Times New Roman" panose="02020603050405020304" pitchFamily="18" charset="0"/>
              </a:rPr>
              <a:t>Dou Wang</a:t>
            </a:r>
            <a:r>
              <a:rPr lang="en-US" altLang="zh-CN" sz="1600" kern="100" dirty="0">
                <a:latin typeface="Times New Roman" panose="02020603050405020304" pitchFamily="18" charset="0"/>
                <a:cs typeface="Times New Roman" panose="02020603050405020304" pitchFamily="18" charset="0"/>
              </a:rPr>
              <a:t>, </a:t>
            </a:r>
            <a:r>
              <a:rPr lang="en-US" altLang="zh-CN" sz="1600" kern="100" dirty="0" err="1">
                <a:latin typeface="Times New Roman" panose="02020603050405020304" pitchFamily="18" charset="0"/>
                <a:cs typeface="Times New Roman" panose="02020603050405020304" pitchFamily="18" charset="0"/>
              </a:rPr>
              <a:t>Jie</a:t>
            </a:r>
            <a:r>
              <a:rPr lang="en-US" altLang="zh-CN" sz="1600" kern="100" dirty="0">
                <a:latin typeface="Times New Roman" panose="02020603050405020304" pitchFamily="18" charset="0"/>
                <a:cs typeface="Times New Roman" panose="02020603050405020304" pitchFamily="18" charset="0"/>
              </a:rPr>
              <a:t> Gao et al, “CEPC partial double ring scheme and crab-waist parameters”, </a:t>
            </a:r>
            <a:r>
              <a:rPr lang="en-US" altLang="zh-CN" sz="1600" i="1" kern="100" dirty="0">
                <a:latin typeface="Times New Roman" panose="02020603050405020304" pitchFamily="18" charset="0"/>
                <a:cs typeface="Times New Roman" panose="02020603050405020304" pitchFamily="18" charset="0"/>
              </a:rPr>
              <a:t>International Journal of Modern Physics A</a:t>
            </a:r>
            <a:r>
              <a:rPr lang="en-US" altLang="zh-CN" sz="1600" kern="100" dirty="0">
                <a:latin typeface="Times New Roman" panose="02020603050405020304" pitchFamily="18" charset="0"/>
                <a:cs typeface="Times New Roman" panose="02020603050405020304" pitchFamily="18" charset="0"/>
              </a:rPr>
              <a:t>, Vol. 31 (2016) 1644016</a:t>
            </a:r>
            <a:endParaRPr lang="zh-CN" altLang="zh-CN" sz="1600" kern="100" dirty="0">
              <a:latin typeface="Times New Roman" panose="02020603050405020304" pitchFamily="18" charset="0"/>
              <a:cs typeface="Times New Roman" panose="02020603050405020304" pitchFamily="18" charset="0"/>
            </a:endParaRPr>
          </a:p>
          <a:p>
            <a:pPr marL="342900" lvl="0" indent="-342900" algn="just">
              <a:spcBef>
                <a:spcPts val="1200"/>
              </a:spcBef>
              <a:spcAft>
                <a:spcPts val="0"/>
              </a:spcAft>
              <a:buFont typeface="+mj-lt"/>
              <a:buAutoNum type="arabicParenR"/>
            </a:pPr>
            <a:r>
              <a:rPr lang="en-US" altLang="zh-CN" sz="1600" i="1" u="sng" kern="100" dirty="0">
                <a:latin typeface="Times New Roman" panose="02020603050405020304" pitchFamily="18" charset="0"/>
                <a:cs typeface="Times New Roman" panose="02020603050405020304" pitchFamily="18" charset="0"/>
              </a:rPr>
              <a:t>Dou WANG</a:t>
            </a:r>
            <a:r>
              <a:rPr lang="en-US" altLang="zh-CN" sz="1600" kern="100" dirty="0">
                <a:latin typeface="Times New Roman" panose="02020603050405020304" pitchFamily="18" charset="0"/>
                <a:cs typeface="Times New Roman" panose="02020603050405020304" pitchFamily="18" charset="0"/>
              </a:rPr>
              <a:t> et al, “Beam halo study on the electron storage ring”, </a:t>
            </a:r>
            <a:r>
              <a:rPr lang="en-US" altLang="zh-CN" sz="1600" i="1" kern="100" dirty="0">
                <a:latin typeface="Times New Roman" panose="02020603050405020304" pitchFamily="18" charset="0"/>
                <a:cs typeface="Times New Roman" panose="02020603050405020304" pitchFamily="18" charset="0"/>
              </a:rPr>
              <a:t>Laser and Particle Beams</a:t>
            </a:r>
            <a:r>
              <a:rPr lang="en-US" altLang="zh-CN" sz="1600" kern="100" dirty="0">
                <a:latin typeface="Times New Roman" panose="02020603050405020304" pitchFamily="18" charset="0"/>
                <a:cs typeface="Times New Roman" panose="02020603050405020304" pitchFamily="18" charset="0"/>
              </a:rPr>
              <a:t>, 2017 0263-0346/17</a:t>
            </a:r>
            <a:endParaRPr lang="zh-CN" altLang="zh-CN" sz="1600" kern="100" dirty="0">
              <a:latin typeface="Times New Roman" panose="02020603050405020304" pitchFamily="18" charset="0"/>
              <a:cs typeface="Times New Roman" panose="02020603050405020304" pitchFamily="18" charset="0"/>
            </a:endParaRPr>
          </a:p>
          <a:p>
            <a:pPr marL="342900" lvl="0" indent="-342900" algn="just">
              <a:spcBef>
                <a:spcPts val="1200"/>
              </a:spcBef>
              <a:spcAft>
                <a:spcPts val="0"/>
              </a:spcAft>
              <a:buFont typeface="+mj-lt"/>
              <a:buAutoNum type="arabicParenR"/>
            </a:pPr>
            <a:r>
              <a:rPr lang="en-US" altLang="zh-CN" sz="1600" i="1" u="sng" kern="100" dirty="0">
                <a:latin typeface="Times New Roman" panose="02020603050405020304" pitchFamily="18" charset="0"/>
                <a:cs typeface="Times New Roman" panose="02020603050405020304" pitchFamily="18" charset="0"/>
              </a:rPr>
              <a:t>Dou Wang</a:t>
            </a:r>
            <a:r>
              <a:rPr lang="en-US" altLang="zh-CN" sz="1600" kern="100" dirty="0">
                <a:latin typeface="Times New Roman" panose="02020603050405020304" pitchFamily="18" charset="0"/>
                <a:cs typeface="Times New Roman" panose="02020603050405020304" pitchFamily="18" charset="0"/>
              </a:rPr>
              <a:t> et al, “100 km CEPC Parameters and Lattice Design”, </a:t>
            </a:r>
            <a:r>
              <a:rPr lang="en-US" altLang="zh-CN" sz="1600" i="1" kern="100" dirty="0">
                <a:latin typeface="Times New Roman" panose="02020603050405020304" pitchFamily="18" charset="0"/>
                <a:cs typeface="Times New Roman" panose="02020603050405020304" pitchFamily="18" charset="0"/>
              </a:rPr>
              <a:t>Journal of Physics: Conference Series</a:t>
            </a:r>
            <a:r>
              <a:rPr lang="en-US" altLang="zh-CN" sz="1600" kern="100" dirty="0">
                <a:latin typeface="Times New Roman" panose="02020603050405020304" pitchFamily="18" charset="0"/>
                <a:cs typeface="Times New Roman" panose="02020603050405020304" pitchFamily="18" charset="0"/>
              </a:rPr>
              <a:t>, 874 (2017) 012009</a:t>
            </a:r>
            <a:endParaRPr lang="zh-CN" altLang="zh-CN" sz="1600" kern="100" dirty="0">
              <a:latin typeface="Times New Roman" panose="02020603050405020304" pitchFamily="18" charset="0"/>
              <a:cs typeface="Times New Roman" panose="02020603050405020304" pitchFamily="18" charset="0"/>
            </a:endParaRPr>
          </a:p>
          <a:p>
            <a:pPr marL="342900" lvl="0" indent="-342900" algn="just">
              <a:spcBef>
                <a:spcPts val="1200"/>
              </a:spcBef>
              <a:spcAft>
                <a:spcPts val="0"/>
              </a:spcAft>
              <a:buFont typeface="+mj-lt"/>
              <a:buAutoNum type="arabicParenR"/>
            </a:pPr>
            <a:r>
              <a:rPr lang="en-US" altLang="zh-CN" sz="1600" i="1" u="sng" kern="100" dirty="0">
                <a:latin typeface="Times New Roman" panose="02020603050405020304" pitchFamily="18" charset="0"/>
                <a:cs typeface="Times New Roman" panose="02020603050405020304" pitchFamily="18" charset="0"/>
              </a:rPr>
              <a:t>Dou Wang</a:t>
            </a:r>
            <a:r>
              <a:rPr lang="en-US" altLang="zh-CN" sz="1600" kern="100" dirty="0">
                <a:latin typeface="Times New Roman" panose="02020603050405020304" pitchFamily="18" charset="0"/>
                <a:cs typeface="Times New Roman" panose="02020603050405020304" pitchFamily="18" charset="0"/>
              </a:rPr>
              <a:t>, et al., “CEPC parameters and main ring lattice design”, </a:t>
            </a:r>
            <a:r>
              <a:rPr lang="en-US" altLang="zh-CN" sz="1600" i="1" kern="100" dirty="0">
                <a:latin typeface="Times New Roman" panose="02020603050405020304" pitchFamily="18" charset="0"/>
                <a:cs typeface="Times New Roman" panose="02020603050405020304" pitchFamily="18" charset="0"/>
              </a:rPr>
              <a:t>International Journal of Modern Physics A</a:t>
            </a:r>
            <a:r>
              <a:rPr lang="en-US" altLang="zh-CN" sz="1600" kern="100" dirty="0">
                <a:latin typeface="Times New Roman" panose="02020603050405020304" pitchFamily="18" charset="0"/>
                <a:cs typeface="Times New Roman" panose="02020603050405020304" pitchFamily="18" charset="0"/>
              </a:rPr>
              <a:t>, 2017 (accepted).</a:t>
            </a:r>
            <a:endParaRPr lang="zh-CN" altLang="zh-CN" sz="1600" kern="100" dirty="0">
              <a:latin typeface="Times New Roman" panose="02020603050405020304" pitchFamily="18" charset="0"/>
              <a:cs typeface="Times New Roman" panose="02020603050405020304" pitchFamily="18" charset="0"/>
            </a:endParaRPr>
          </a:p>
          <a:p>
            <a:pPr marL="342900" lvl="0" indent="-342900" algn="just">
              <a:spcBef>
                <a:spcPts val="1200"/>
              </a:spcBef>
              <a:spcAft>
                <a:spcPts val="0"/>
              </a:spcAft>
              <a:buFont typeface="+mj-lt"/>
              <a:buAutoNum type="arabicParenR"/>
            </a:pPr>
            <a:r>
              <a:rPr lang="en-US" altLang="zh-CN" sz="1600" kern="100" dirty="0">
                <a:latin typeface="Times New Roman" panose="02020603050405020304" pitchFamily="18" charset="0"/>
                <a:cs typeface="Times New Roman" panose="02020603050405020304" pitchFamily="18" charset="0"/>
              </a:rPr>
              <a:t>Feng Su, </a:t>
            </a:r>
            <a:r>
              <a:rPr lang="en-US" altLang="zh-CN" sz="1600" kern="100" dirty="0" err="1">
                <a:latin typeface="Times New Roman" panose="02020603050405020304" pitchFamily="18" charset="0"/>
                <a:cs typeface="Times New Roman" panose="02020603050405020304" pitchFamily="18" charset="0"/>
              </a:rPr>
              <a:t>Jie</a:t>
            </a:r>
            <a:r>
              <a:rPr lang="en-US" altLang="zh-CN" sz="1600" kern="100" dirty="0">
                <a:latin typeface="Times New Roman" panose="02020603050405020304" pitchFamily="18" charset="0"/>
                <a:cs typeface="Times New Roman" panose="02020603050405020304" pitchFamily="18" charset="0"/>
              </a:rPr>
              <a:t> Gao, </a:t>
            </a:r>
            <a:r>
              <a:rPr lang="en-US" altLang="zh-CN" sz="1600" i="1" u="sng" kern="100" dirty="0">
                <a:latin typeface="Times New Roman" panose="02020603050405020304" pitchFamily="18" charset="0"/>
                <a:cs typeface="Times New Roman" panose="02020603050405020304" pitchFamily="18" charset="0"/>
              </a:rPr>
              <a:t>Dou Wang</a:t>
            </a:r>
            <a:r>
              <a:rPr lang="en-US" altLang="zh-CN" sz="1600" kern="100" dirty="0">
                <a:latin typeface="Times New Roman" panose="02020603050405020304" pitchFamily="18" charset="0"/>
                <a:cs typeface="Times New Roman" panose="02020603050405020304" pitchFamily="18" charset="0"/>
              </a:rPr>
              <a:t> et al, “CEPC partial double ring lattice design and SPPC lattice design”, </a:t>
            </a:r>
            <a:r>
              <a:rPr lang="en-US" altLang="zh-CN" sz="1600" i="1" kern="100" dirty="0">
                <a:latin typeface="Times New Roman" panose="02020603050405020304" pitchFamily="18" charset="0"/>
                <a:cs typeface="Times New Roman" panose="02020603050405020304" pitchFamily="18" charset="0"/>
              </a:rPr>
              <a:t>International Journal of Modern Physics A</a:t>
            </a:r>
            <a:r>
              <a:rPr lang="en-US" altLang="zh-CN" sz="1600" kern="100" dirty="0">
                <a:latin typeface="Times New Roman" panose="02020603050405020304" pitchFamily="18" charset="0"/>
                <a:cs typeface="Times New Roman" panose="02020603050405020304" pitchFamily="18" charset="0"/>
              </a:rPr>
              <a:t>, Vol. 31 (2016) 1644017.</a:t>
            </a:r>
            <a:endParaRPr lang="zh-CN" altLang="zh-CN" sz="1600" kern="100" dirty="0">
              <a:latin typeface="Times New Roman" panose="02020603050405020304" pitchFamily="18" charset="0"/>
              <a:cs typeface="Times New Roman" panose="02020603050405020304" pitchFamily="18" charset="0"/>
            </a:endParaRPr>
          </a:p>
          <a:p>
            <a:pPr marL="342900" lvl="0" indent="-342900" algn="just">
              <a:spcBef>
                <a:spcPts val="1200"/>
              </a:spcBef>
              <a:spcAft>
                <a:spcPts val="0"/>
              </a:spcAft>
              <a:buFont typeface="+mj-lt"/>
              <a:buAutoNum type="arabicParenR"/>
            </a:pPr>
            <a:r>
              <a:rPr lang="en-US" altLang="zh-CN" sz="1600" kern="100" dirty="0" err="1">
                <a:latin typeface="Times New Roman" panose="02020603050405020304" pitchFamily="18" charset="0"/>
                <a:cs typeface="Times New Roman" panose="02020603050405020304" pitchFamily="18" charset="0"/>
              </a:rPr>
              <a:t>Yiwei</a:t>
            </a:r>
            <a:r>
              <a:rPr lang="en-US" altLang="zh-CN" sz="1600" kern="100" dirty="0">
                <a:latin typeface="Times New Roman" panose="02020603050405020304" pitchFamily="18" charset="0"/>
                <a:cs typeface="Times New Roman" panose="02020603050405020304" pitchFamily="18" charset="0"/>
              </a:rPr>
              <a:t> Wang, …, </a:t>
            </a:r>
            <a:r>
              <a:rPr lang="en-US" altLang="zh-CN" sz="1600" i="1" u="sng" kern="100" dirty="0">
                <a:latin typeface="Times New Roman" panose="02020603050405020304" pitchFamily="18" charset="0"/>
                <a:cs typeface="Times New Roman" panose="02020603050405020304" pitchFamily="18" charset="0"/>
              </a:rPr>
              <a:t>Dou Wang</a:t>
            </a:r>
            <a:r>
              <a:rPr lang="en-US" altLang="zh-CN" sz="1600" kern="100" dirty="0">
                <a:latin typeface="Times New Roman" panose="02020603050405020304" pitchFamily="18" charset="0"/>
                <a:cs typeface="Times New Roman" panose="02020603050405020304" pitchFamily="18" charset="0"/>
              </a:rPr>
              <a:t>, et al., “Optics design for CEPC double ring scheme”, </a:t>
            </a:r>
            <a:r>
              <a:rPr lang="en-US" altLang="zh-CN" sz="1600" i="1" kern="100" dirty="0">
                <a:latin typeface="Times New Roman" panose="02020603050405020304" pitchFamily="18" charset="0"/>
                <a:cs typeface="Times New Roman" panose="02020603050405020304" pitchFamily="18" charset="0"/>
              </a:rPr>
              <a:t>International Journal of Modern Physics A</a:t>
            </a:r>
            <a:r>
              <a:rPr lang="en-US" altLang="zh-CN" sz="1600" kern="100" dirty="0">
                <a:latin typeface="Times New Roman" panose="02020603050405020304" pitchFamily="18" charset="0"/>
                <a:cs typeface="Times New Roman" panose="02020603050405020304" pitchFamily="18" charset="0"/>
              </a:rPr>
              <a:t>, 2017 (accepted).</a:t>
            </a:r>
            <a:endParaRPr lang="zh-CN" altLang="zh-CN" sz="1600" kern="100" dirty="0">
              <a:latin typeface="Times New Roman" panose="02020603050405020304" pitchFamily="18" charset="0"/>
              <a:cs typeface="Times New Roman" panose="02020603050405020304" pitchFamily="18" charset="0"/>
            </a:endParaRPr>
          </a:p>
          <a:p>
            <a:pPr marL="342900" lvl="0" indent="-342900" algn="just">
              <a:spcBef>
                <a:spcPts val="1200"/>
              </a:spcBef>
              <a:spcAft>
                <a:spcPts val="0"/>
              </a:spcAft>
              <a:buFont typeface="+mj-lt"/>
              <a:buAutoNum type="arabicParenR"/>
            </a:pPr>
            <a:r>
              <a:rPr lang="en-US" altLang="zh-CN" sz="1600" kern="100" dirty="0">
                <a:latin typeface="Times New Roman" panose="02020603050405020304" pitchFamily="18" charset="0"/>
                <a:cs typeface="Times New Roman" panose="02020603050405020304" pitchFamily="18" charset="0"/>
              </a:rPr>
              <a:t>Feng Su, …, </a:t>
            </a:r>
            <a:r>
              <a:rPr lang="en-US" altLang="zh-CN" sz="1600" i="1" u="sng" kern="100" dirty="0">
                <a:latin typeface="Times New Roman" panose="02020603050405020304" pitchFamily="18" charset="0"/>
                <a:cs typeface="Times New Roman" panose="02020603050405020304" pitchFamily="18" charset="0"/>
              </a:rPr>
              <a:t>Dou Wang</a:t>
            </a:r>
            <a:r>
              <a:rPr lang="en-US" altLang="zh-CN" sz="1600" kern="100" dirty="0">
                <a:latin typeface="Times New Roman" panose="02020603050405020304" pitchFamily="18" charset="0"/>
                <a:cs typeface="Times New Roman" panose="02020603050405020304" pitchFamily="18" charset="0"/>
              </a:rPr>
              <a:t> et al., “SPPC/CEPC parameters Lattice Design and Beam Dynamics Study” , </a:t>
            </a:r>
            <a:r>
              <a:rPr lang="en-US" altLang="zh-CN" sz="1600" i="1" kern="100" dirty="0">
                <a:latin typeface="Times New Roman" panose="02020603050405020304" pitchFamily="18" charset="0"/>
                <a:cs typeface="Times New Roman" panose="02020603050405020304" pitchFamily="18" charset="0"/>
              </a:rPr>
              <a:t>International Journal of Modern Physics A</a:t>
            </a:r>
            <a:r>
              <a:rPr lang="en-US" altLang="zh-CN" sz="1600" kern="100" dirty="0">
                <a:latin typeface="Times New Roman" panose="02020603050405020304" pitchFamily="18" charset="0"/>
                <a:cs typeface="Times New Roman" panose="02020603050405020304" pitchFamily="18" charset="0"/>
              </a:rPr>
              <a:t>, 2017 (accepted).</a:t>
            </a:r>
            <a:endParaRPr lang="zh-CN" altLang="zh-CN" sz="1600" kern="100" dirty="0">
              <a:latin typeface="Times New Roman" panose="02020603050405020304" pitchFamily="18" charset="0"/>
              <a:cs typeface="Times New Roman" panose="02020603050405020304" pitchFamily="18" charset="0"/>
            </a:endParaRPr>
          </a:p>
          <a:p>
            <a:pPr marL="342900" lvl="0" indent="-342900" algn="just">
              <a:spcBef>
                <a:spcPts val="1200"/>
              </a:spcBef>
              <a:spcAft>
                <a:spcPts val="0"/>
              </a:spcAft>
              <a:buFont typeface="+mj-lt"/>
              <a:buAutoNum type="arabicParenR"/>
            </a:pPr>
            <a:r>
              <a:rPr lang="en-US" altLang="zh-CN" sz="1600" kern="100" dirty="0" err="1">
                <a:latin typeface="Times New Roman" panose="02020603050405020304" pitchFamily="18" charset="0"/>
                <a:cs typeface="Times New Roman" panose="02020603050405020304" pitchFamily="18" charset="0"/>
              </a:rPr>
              <a:t>Yiwei</a:t>
            </a:r>
            <a:r>
              <a:rPr lang="en-US" altLang="zh-CN" sz="1600" kern="100" dirty="0">
                <a:latin typeface="Times New Roman" panose="02020603050405020304" pitchFamily="18" charset="0"/>
                <a:cs typeface="Times New Roman" panose="02020603050405020304" pitchFamily="18" charset="0"/>
              </a:rPr>
              <a:t> Wang, </a:t>
            </a:r>
            <a:r>
              <a:rPr lang="en-US" altLang="zh-CN" sz="1600" i="1" u="sng" kern="100" dirty="0">
                <a:latin typeface="Times New Roman" panose="02020603050405020304" pitchFamily="18" charset="0"/>
                <a:cs typeface="Times New Roman" panose="02020603050405020304" pitchFamily="18" charset="0"/>
              </a:rPr>
              <a:t>Dou Wang</a:t>
            </a:r>
            <a:r>
              <a:rPr lang="en-US" altLang="zh-CN" sz="1600" kern="100" dirty="0">
                <a:latin typeface="Times New Roman" panose="02020603050405020304" pitchFamily="18" charset="0"/>
                <a:cs typeface="Times New Roman" panose="02020603050405020304" pitchFamily="18" charset="0"/>
              </a:rPr>
              <a:t>, et al., “CEPC lattice design and Dynamic Aperture study”, </a:t>
            </a:r>
            <a:r>
              <a:rPr lang="en-US" altLang="zh-CN" sz="1600" i="1" kern="100" dirty="0">
                <a:latin typeface="Times New Roman" panose="02020603050405020304" pitchFamily="18" charset="0"/>
                <a:cs typeface="Times New Roman" panose="02020603050405020304" pitchFamily="18" charset="0"/>
              </a:rPr>
              <a:t>ICFA beam dynamics newsletter</a:t>
            </a:r>
            <a:r>
              <a:rPr lang="en-US" altLang="zh-CN" sz="1600" kern="100" dirty="0">
                <a:latin typeface="Times New Roman" panose="02020603050405020304" pitchFamily="18" charset="0"/>
                <a:cs typeface="Times New Roman" panose="02020603050405020304" pitchFamily="18" charset="0"/>
              </a:rPr>
              <a:t>, Aug. 2017.</a:t>
            </a:r>
            <a:endParaRPr lang="zh-CN" altLang="zh-CN" sz="1600" kern="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46228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94122"/>
          </a:xfrm>
        </p:spPr>
        <p:txBody>
          <a:bodyPr>
            <a:normAutofit/>
          </a:bodyPr>
          <a:lstStyle/>
          <a:p>
            <a:r>
              <a:rPr lang="zh-CN" altLang="en-US" sz="4000" dirty="0" smtClean="0"/>
              <a:t>文章发表</a:t>
            </a:r>
            <a:r>
              <a:rPr lang="en-US" altLang="zh-CN" sz="4000" dirty="0" smtClean="0"/>
              <a:t>-</a:t>
            </a:r>
            <a:r>
              <a:rPr lang="zh-CN" altLang="en-US" sz="4000" dirty="0" smtClean="0"/>
              <a:t>会议</a:t>
            </a:r>
            <a:endParaRPr lang="zh-CN" altLang="en-US" sz="4000" dirty="0"/>
          </a:p>
        </p:txBody>
      </p:sp>
      <p:sp>
        <p:nvSpPr>
          <p:cNvPr id="4" name="矩形 3"/>
          <p:cNvSpPr/>
          <p:nvPr/>
        </p:nvSpPr>
        <p:spPr>
          <a:xfrm>
            <a:off x="827584" y="1844824"/>
            <a:ext cx="7416824" cy="3908762"/>
          </a:xfrm>
          <a:prstGeom prst="rect">
            <a:avLst/>
          </a:prstGeom>
        </p:spPr>
        <p:txBody>
          <a:bodyPr wrap="square">
            <a:spAutoFit/>
          </a:bodyPr>
          <a:lstStyle/>
          <a:p>
            <a:pPr marL="342900" lvl="0" indent="-342900" algn="just">
              <a:spcBef>
                <a:spcPts val="1200"/>
              </a:spcBef>
              <a:spcAft>
                <a:spcPts val="0"/>
              </a:spcAft>
              <a:buFont typeface="+mj-lt"/>
              <a:buAutoNum type="arabicParenR"/>
            </a:pPr>
            <a:r>
              <a:rPr lang="en-US" altLang="zh-CN" i="1" u="sng" kern="100" dirty="0">
                <a:latin typeface="Times New Roman"/>
                <a:cs typeface="Times New Roman"/>
              </a:rPr>
              <a:t>D. Wang</a:t>
            </a:r>
            <a:r>
              <a:rPr lang="en-US" altLang="zh-CN" kern="100" dirty="0">
                <a:latin typeface="Times New Roman"/>
                <a:cs typeface="Times New Roman"/>
              </a:rPr>
              <a:t> , et al., “Design study on CEPC positron damping ring and bunch compressor”, IPAC2017</a:t>
            </a:r>
            <a:endParaRPr lang="zh-CN" altLang="zh-CN" kern="100" dirty="0">
              <a:cs typeface="Times New Roman"/>
            </a:endParaRPr>
          </a:p>
          <a:p>
            <a:pPr marL="342900" lvl="0" indent="-342900" algn="just">
              <a:spcBef>
                <a:spcPts val="1200"/>
              </a:spcBef>
              <a:spcAft>
                <a:spcPts val="0"/>
              </a:spcAft>
              <a:buFont typeface="+mj-lt"/>
              <a:buAutoNum type="arabicParenR"/>
            </a:pPr>
            <a:r>
              <a:rPr lang="en-US" altLang="zh-CN" i="1" u="sng" kern="100" dirty="0">
                <a:latin typeface="Times New Roman"/>
                <a:cs typeface="Times New Roman"/>
              </a:rPr>
              <a:t>D. Wang</a:t>
            </a:r>
            <a:r>
              <a:rPr lang="en-US" altLang="zh-CN" kern="100" dirty="0">
                <a:latin typeface="Times New Roman"/>
                <a:cs typeface="Times New Roman"/>
              </a:rPr>
              <a:t>, J. Gao, et al., “100 km CEPC parameters and lattice design”, IPAC2017.</a:t>
            </a:r>
            <a:endParaRPr lang="zh-CN" altLang="zh-CN" kern="100" dirty="0">
              <a:cs typeface="Times New Roman"/>
            </a:endParaRPr>
          </a:p>
          <a:p>
            <a:pPr marL="342900" lvl="0" indent="-342900" algn="just">
              <a:spcBef>
                <a:spcPts val="1200"/>
              </a:spcBef>
              <a:spcAft>
                <a:spcPts val="0"/>
              </a:spcAft>
              <a:buFont typeface="+mj-lt"/>
              <a:buAutoNum type="arabicParenR"/>
            </a:pPr>
            <a:r>
              <a:rPr lang="en-US" altLang="zh-CN" i="1" u="sng" kern="100" dirty="0">
                <a:latin typeface="Times New Roman"/>
                <a:cs typeface="Times New Roman"/>
              </a:rPr>
              <a:t>D. Wang</a:t>
            </a:r>
            <a:r>
              <a:rPr lang="en-US" altLang="zh-CN" kern="100" dirty="0">
                <a:latin typeface="Times New Roman"/>
                <a:cs typeface="Times New Roman"/>
              </a:rPr>
              <a:t>, et al., “CEPC parameter choice”, 13th Symposium on Accelerator Physics,</a:t>
            </a:r>
            <a:r>
              <a:rPr lang="en-US" altLang="zh-CN" kern="100" dirty="0">
                <a:cs typeface="Times New Roman"/>
              </a:rPr>
              <a:t> </a:t>
            </a:r>
            <a:r>
              <a:rPr lang="en-US" altLang="zh-CN" kern="100" dirty="0">
                <a:latin typeface="Times New Roman"/>
                <a:cs typeface="Times New Roman"/>
              </a:rPr>
              <a:t>MOBH3.</a:t>
            </a:r>
            <a:endParaRPr lang="zh-CN" altLang="zh-CN" kern="100" dirty="0">
              <a:cs typeface="Times New Roman"/>
            </a:endParaRPr>
          </a:p>
          <a:p>
            <a:pPr marL="342900" lvl="0" indent="-342900" algn="just">
              <a:spcBef>
                <a:spcPts val="1200"/>
              </a:spcBef>
              <a:spcAft>
                <a:spcPts val="0"/>
              </a:spcAft>
              <a:buFont typeface="+mj-lt"/>
              <a:buAutoNum type="arabicParenR"/>
            </a:pPr>
            <a:r>
              <a:rPr lang="en-US" altLang="zh-CN" kern="100" dirty="0">
                <a:latin typeface="Times New Roman"/>
                <a:cs typeface="Times New Roman"/>
              </a:rPr>
              <a:t>Y. Wang, …, </a:t>
            </a:r>
            <a:r>
              <a:rPr lang="en-US" altLang="zh-CN" i="1" u="sng" kern="100" dirty="0">
                <a:latin typeface="Times New Roman"/>
                <a:cs typeface="Times New Roman"/>
              </a:rPr>
              <a:t>D. Wang</a:t>
            </a:r>
            <a:r>
              <a:rPr lang="en-US" altLang="zh-CN" kern="100" dirty="0">
                <a:latin typeface="Times New Roman"/>
                <a:cs typeface="Times New Roman"/>
              </a:rPr>
              <a:t>, et al., “Optics design for CEPC double ring scheme”, IPAC2017.</a:t>
            </a:r>
            <a:endParaRPr lang="zh-CN" altLang="zh-CN" kern="100" dirty="0">
              <a:cs typeface="Times New Roman"/>
            </a:endParaRPr>
          </a:p>
          <a:p>
            <a:pPr marL="342900" lvl="0" indent="-342900" algn="just">
              <a:spcBef>
                <a:spcPts val="1200"/>
              </a:spcBef>
              <a:spcAft>
                <a:spcPts val="0"/>
              </a:spcAft>
              <a:buFont typeface="+mj-lt"/>
              <a:buAutoNum type="arabicParenR"/>
            </a:pPr>
            <a:r>
              <a:rPr lang="en-US" altLang="zh-CN" kern="100" dirty="0">
                <a:latin typeface="Times New Roman"/>
                <a:cs typeface="Times New Roman"/>
              </a:rPr>
              <a:t>C. </a:t>
            </a:r>
            <a:r>
              <a:rPr lang="en-US" altLang="zh-CN" kern="100" dirty="0" err="1">
                <a:latin typeface="Times New Roman"/>
                <a:cs typeface="Times New Roman"/>
              </a:rPr>
              <a:t>Meng</a:t>
            </a:r>
            <a:r>
              <a:rPr lang="en-US" altLang="zh-CN" kern="100" dirty="0">
                <a:latin typeface="Times New Roman"/>
                <a:cs typeface="Times New Roman"/>
              </a:rPr>
              <a:t>, ..., </a:t>
            </a:r>
            <a:r>
              <a:rPr lang="en-US" altLang="zh-CN" i="1" u="sng" kern="100" dirty="0">
                <a:latin typeface="Times New Roman"/>
                <a:cs typeface="Times New Roman"/>
              </a:rPr>
              <a:t>D. Wang</a:t>
            </a:r>
            <a:r>
              <a:rPr lang="en-US" altLang="zh-CN" kern="100" dirty="0">
                <a:latin typeface="Times New Roman"/>
                <a:cs typeface="Times New Roman"/>
              </a:rPr>
              <a:t>, et al., “CEPC </a:t>
            </a:r>
            <a:r>
              <a:rPr lang="en-US" altLang="zh-CN" kern="100" dirty="0" err="1">
                <a:latin typeface="Times New Roman"/>
                <a:cs typeface="Times New Roman"/>
              </a:rPr>
              <a:t>Linac</a:t>
            </a:r>
            <a:r>
              <a:rPr lang="en-US" altLang="zh-CN" kern="100" dirty="0">
                <a:latin typeface="Times New Roman"/>
                <a:cs typeface="Times New Roman"/>
              </a:rPr>
              <a:t> design and beam dynamics”, IPAC2017.</a:t>
            </a:r>
            <a:endParaRPr lang="zh-CN" altLang="zh-CN" kern="100" dirty="0">
              <a:cs typeface="Times New Roman"/>
            </a:endParaRPr>
          </a:p>
          <a:p>
            <a:pPr marL="342900" lvl="0" indent="-342900" algn="just">
              <a:spcBef>
                <a:spcPts val="1200"/>
              </a:spcBef>
              <a:spcAft>
                <a:spcPts val="0"/>
              </a:spcAft>
              <a:buFont typeface="+mj-lt"/>
              <a:buAutoNum type="arabicParenR"/>
            </a:pPr>
            <a:r>
              <a:rPr lang="en-US" altLang="zh-CN" kern="100" dirty="0">
                <a:latin typeface="Times New Roman"/>
                <a:cs typeface="Times New Roman"/>
              </a:rPr>
              <a:t>H. </a:t>
            </a:r>
            <a:r>
              <a:rPr lang="en-US" altLang="zh-CN" kern="100" dirty="0" err="1">
                <a:latin typeface="Times New Roman"/>
                <a:cs typeface="Times New Roman"/>
              </a:rPr>
              <a:t>Geng</a:t>
            </a:r>
            <a:r>
              <a:rPr lang="en-US" altLang="zh-CN" kern="100" dirty="0">
                <a:latin typeface="Times New Roman"/>
                <a:cs typeface="Times New Roman"/>
              </a:rPr>
              <a:t>, …, </a:t>
            </a:r>
            <a:r>
              <a:rPr lang="en-US" altLang="zh-CN" i="1" u="sng" kern="100" dirty="0">
                <a:latin typeface="Times New Roman"/>
                <a:cs typeface="Times New Roman"/>
              </a:rPr>
              <a:t>D. Wang</a:t>
            </a:r>
            <a:r>
              <a:rPr lang="en-US" altLang="zh-CN" kern="100" dirty="0">
                <a:latin typeface="Times New Roman"/>
                <a:cs typeface="Times New Roman"/>
              </a:rPr>
              <a:t>, et al., “</a:t>
            </a:r>
            <a:r>
              <a:rPr lang="en-US" altLang="zh-CN" kern="100" dirty="0" err="1">
                <a:latin typeface="Times New Roman"/>
                <a:cs typeface="Times New Roman"/>
              </a:rPr>
              <a:t>Sawtooth</a:t>
            </a:r>
            <a:r>
              <a:rPr lang="en-US" altLang="zh-CN" kern="100" dirty="0">
                <a:latin typeface="Times New Roman"/>
                <a:cs typeface="Times New Roman"/>
              </a:rPr>
              <a:t> effect in CEPC”, IPAC2017.</a:t>
            </a:r>
            <a:endParaRPr lang="zh-CN" altLang="zh-CN" kern="100" dirty="0">
              <a:cs typeface="Times New Roman"/>
            </a:endParaRPr>
          </a:p>
        </p:txBody>
      </p:sp>
    </p:spTree>
    <p:extLst>
      <p:ext uri="{BB962C8B-B14F-4D97-AF65-F5344CB8AC3E}">
        <p14:creationId xmlns:p14="http://schemas.microsoft.com/office/powerpoint/2010/main" val="15714970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16632"/>
            <a:ext cx="8229600" cy="1143000"/>
          </a:xfrm>
        </p:spPr>
        <p:txBody>
          <a:bodyPr>
            <a:normAutofit/>
          </a:bodyPr>
          <a:lstStyle/>
          <a:p>
            <a:r>
              <a:rPr lang="zh-CN" altLang="en-US" sz="4000" dirty="0" smtClean="0"/>
              <a:t>获奖情况</a:t>
            </a:r>
            <a:endParaRPr lang="zh-CN" altLang="en-US" sz="4000" dirty="0"/>
          </a:p>
        </p:txBody>
      </p:sp>
      <p:sp>
        <p:nvSpPr>
          <p:cNvPr id="3" name="矩形 2"/>
          <p:cNvSpPr/>
          <p:nvPr/>
        </p:nvSpPr>
        <p:spPr>
          <a:xfrm>
            <a:off x="468052" y="1340768"/>
            <a:ext cx="8136904" cy="1446550"/>
          </a:xfrm>
          <a:prstGeom prst="rect">
            <a:avLst/>
          </a:prstGeom>
        </p:spPr>
        <p:txBody>
          <a:bodyPr wrap="square">
            <a:spAutoFit/>
          </a:bodyPr>
          <a:lstStyle/>
          <a:p>
            <a:pPr marL="342900" lvl="0" indent="-342900">
              <a:spcBef>
                <a:spcPts val="1200"/>
              </a:spcBef>
              <a:buAutoNum type="arabicPeriod"/>
            </a:pPr>
            <a:r>
              <a:rPr lang="en-US" altLang="zh-CN" sz="2000" dirty="0" smtClean="0"/>
              <a:t>Outstanding </a:t>
            </a:r>
            <a:r>
              <a:rPr lang="en-US" altLang="zh-CN" sz="2000" dirty="0"/>
              <a:t>Conference Poster </a:t>
            </a:r>
            <a:r>
              <a:rPr lang="en-US" altLang="zh-CN" sz="2000" dirty="0" smtClean="0"/>
              <a:t>Award, </a:t>
            </a:r>
            <a:r>
              <a:rPr lang="zh-CN" altLang="en-US" sz="2000" dirty="0" smtClean="0"/>
              <a:t>全球华人物理大会</a:t>
            </a:r>
            <a:r>
              <a:rPr lang="en-US" altLang="zh-CN" sz="2000" dirty="0" smtClean="0"/>
              <a:t> </a:t>
            </a:r>
            <a:r>
              <a:rPr lang="en-US" altLang="zh-CN" sz="2000" dirty="0"/>
              <a:t>(OCPA9</a:t>
            </a:r>
            <a:r>
              <a:rPr lang="en-US" altLang="zh-CN" sz="2000" dirty="0" smtClean="0"/>
              <a:t>).</a:t>
            </a:r>
          </a:p>
          <a:p>
            <a:pPr marL="342900" lvl="0" indent="-342900">
              <a:spcBef>
                <a:spcPts val="1200"/>
              </a:spcBef>
              <a:buAutoNum type="arabicPeriod"/>
            </a:pPr>
            <a:r>
              <a:rPr lang="en-US" altLang="zh-CN" sz="2000" dirty="0" smtClean="0"/>
              <a:t>Outstanding poster contribution by senior researcher</a:t>
            </a:r>
            <a:r>
              <a:rPr lang="zh-CN" altLang="en-US" sz="2000" dirty="0" smtClean="0"/>
              <a:t>，全球高能物理大会 （</a:t>
            </a:r>
            <a:r>
              <a:rPr lang="en-US" altLang="zh-CN" sz="2000" dirty="0" smtClean="0"/>
              <a:t>ICHEP16</a:t>
            </a:r>
            <a:r>
              <a:rPr lang="zh-CN" altLang="en-US" sz="2000" dirty="0" smtClean="0"/>
              <a:t>），芝加哥</a:t>
            </a:r>
            <a:r>
              <a:rPr lang="en-US" altLang="zh-CN" sz="2000" dirty="0" smtClean="0"/>
              <a:t>.</a:t>
            </a:r>
          </a:p>
          <a:p>
            <a:pPr marL="342900" lvl="0" indent="-342900">
              <a:buAutoNum type="arabicPeriod"/>
            </a:pPr>
            <a:endParaRPr lang="zh-CN" altLang="zh-CN" dirty="0"/>
          </a:p>
        </p:txBody>
      </p:sp>
      <p:pic>
        <p:nvPicPr>
          <p:cNvPr id="6146" name="Picture 2" descr="C:\Users\Dou\Desktop\微信图片_20171129114757.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rot="16200000">
            <a:off x="567063" y="2561028"/>
            <a:ext cx="3402378" cy="453650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1419" y="3128090"/>
            <a:ext cx="4742581" cy="3554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66630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69800"/>
            <a:ext cx="8229600" cy="894960"/>
          </a:xfrm>
        </p:spPr>
        <p:txBody>
          <a:bodyPr>
            <a:normAutofit/>
          </a:bodyPr>
          <a:lstStyle/>
          <a:p>
            <a:r>
              <a:rPr lang="zh-CN" altLang="en-US" sz="4000" dirty="0" smtClean="0"/>
              <a:t>未来工作设想</a:t>
            </a:r>
            <a:endParaRPr lang="zh-CN" altLang="en-US" sz="4000" dirty="0"/>
          </a:p>
        </p:txBody>
      </p:sp>
      <p:sp>
        <p:nvSpPr>
          <p:cNvPr id="4" name="矩形 3"/>
          <p:cNvSpPr/>
          <p:nvPr/>
        </p:nvSpPr>
        <p:spPr>
          <a:xfrm>
            <a:off x="899592" y="1474316"/>
            <a:ext cx="7992888" cy="3200876"/>
          </a:xfrm>
          <a:prstGeom prst="rect">
            <a:avLst/>
          </a:prstGeom>
        </p:spPr>
        <p:txBody>
          <a:bodyPr wrap="square">
            <a:spAutoFit/>
          </a:bodyPr>
          <a:lstStyle/>
          <a:p>
            <a:pPr marL="285750" lvl="0" indent="-285750" algn="just">
              <a:spcBef>
                <a:spcPts val="1200"/>
              </a:spcBef>
              <a:spcAft>
                <a:spcPts val="0"/>
              </a:spcAft>
              <a:buFont typeface="Arial" panose="020B0604020202020204" pitchFamily="34" charset="0"/>
              <a:buChar char="•"/>
            </a:pPr>
            <a:r>
              <a:rPr lang="zh-CN" altLang="zh-CN" kern="100" dirty="0">
                <a:latin typeface="+mn-ea"/>
              </a:rPr>
              <a:t>继续</a:t>
            </a:r>
            <a:r>
              <a:rPr lang="en-US" altLang="zh-CN" kern="100" dirty="0">
                <a:latin typeface="+mn-ea"/>
              </a:rPr>
              <a:t>CEPC</a:t>
            </a:r>
            <a:r>
              <a:rPr lang="zh-CN" altLang="zh-CN" kern="100" dirty="0">
                <a:latin typeface="+mn-ea"/>
              </a:rPr>
              <a:t>总体参数优化的工作，研究进一步提升亮度的</a:t>
            </a:r>
            <a:r>
              <a:rPr lang="zh-CN" altLang="zh-CN" kern="100" dirty="0" smtClean="0">
                <a:latin typeface="+mn-ea"/>
              </a:rPr>
              <a:t>可能；</a:t>
            </a:r>
            <a:endParaRPr lang="zh-CN" altLang="zh-CN" kern="100" dirty="0">
              <a:latin typeface="+mn-ea"/>
            </a:endParaRPr>
          </a:p>
          <a:p>
            <a:pPr marL="285750" lvl="0" indent="-285750" algn="just">
              <a:spcBef>
                <a:spcPts val="1200"/>
              </a:spcBef>
              <a:spcAft>
                <a:spcPts val="0"/>
              </a:spcAft>
              <a:buFont typeface="Arial" panose="020B0604020202020204" pitchFamily="34" charset="0"/>
              <a:buChar char="•"/>
            </a:pPr>
            <a:r>
              <a:rPr lang="zh-CN" altLang="zh-CN" kern="100" dirty="0">
                <a:latin typeface="+mn-ea"/>
              </a:rPr>
              <a:t>继续</a:t>
            </a:r>
            <a:r>
              <a:rPr lang="en-US" altLang="zh-CN" kern="100" dirty="0">
                <a:latin typeface="+mn-ea"/>
              </a:rPr>
              <a:t>CEPC</a:t>
            </a:r>
            <a:r>
              <a:rPr lang="zh-CN" altLang="zh-CN" kern="100" dirty="0">
                <a:latin typeface="+mn-ea"/>
              </a:rPr>
              <a:t>对撞区</a:t>
            </a:r>
            <a:r>
              <a:rPr lang="en-US" altLang="zh-CN" kern="100" dirty="0">
                <a:latin typeface="+mn-ea"/>
              </a:rPr>
              <a:t>lattice</a:t>
            </a:r>
            <a:r>
              <a:rPr lang="zh-CN" altLang="zh-CN" kern="100" dirty="0">
                <a:latin typeface="+mn-ea"/>
              </a:rPr>
              <a:t>设计的工作，研究进一步减小主环发射度的可能，探索将</a:t>
            </a:r>
            <a:r>
              <a:rPr lang="en-US" altLang="zh-CN" kern="100" dirty="0">
                <a:latin typeface="+mn-ea"/>
                <a:sym typeface="Symbol"/>
              </a:rPr>
              <a:t></a:t>
            </a:r>
            <a:r>
              <a:rPr lang="en-US" altLang="zh-CN" kern="100" dirty="0">
                <a:latin typeface="+mn-ea"/>
              </a:rPr>
              <a:t>y*</a:t>
            </a:r>
            <a:r>
              <a:rPr lang="zh-CN" altLang="zh-CN" kern="100" dirty="0">
                <a:latin typeface="+mn-ea"/>
              </a:rPr>
              <a:t>由</a:t>
            </a:r>
            <a:r>
              <a:rPr lang="en-US" altLang="zh-CN" kern="100" dirty="0">
                <a:latin typeface="+mn-ea"/>
              </a:rPr>
              <a:t>2mm</a:t>
            </a:r>
            <a:r>
              <a:rPr lang="zh-CN" altLang="zh-CN" kern="100" dirty="0">
                <a:latin typeface="+mn-ea"/>
              </a:rPr>
              <a:t>降至</a:t>
            </a:r>
            <a:r>
              <a:rPr lang="en-US" altLang="zh-CN" kern="100" dirty="0">
                <a:latin typeface="+mn-ea"/>
              </a:rPr>
              <a:t>1mm</a:t>
            </a:r>
            <a:r>
              <a:rPr lang="zh-CN" altLang="zh-CN" kern="100" dirty="0">
                <a:latin typeface="+mn-ea"/>
              </a:rPr>
              <a:t>的可能；</a:t>
            </a:r>
          </a:p>
          <a:p>
            <a:pPr marL="285750" lvl="0" indent="-285750" algn="just">
              <a:spcBef>
                <a:spcPts val="1200"/>
              </a:spcBef>
              <a:spcAft>
                <a:spcPts val="0"/>
              </a:spcAft>
              <a:buFont typeface="Arial" panose="020B0604020202020204" pitchFamily="34" charset="0"/>
              <a:buChar char="•"/>
            </a:pPr>
            <a:r>
              <a:rPr lang="zh-CN" altLang="zh-CN" kern="100" dirty="0">
                <a:latin typeface="+mn-ea"/>
              </a:rPr>
              <a:t>继续对动力学孔径先进优化算法的</a:t>
            </a:r>
            <a:r>
              <a:rPr lang="zh-CN" altLang="zh-CN" kern="100" dirty="0" smtClean="0">
                <a:latin typeface="+mn-ea"/>
              </a:rPr>
              <a:t>研究</a:t>
            </a:r>
            <a:r>
              <a:rPr lang="zh-CN" altLang="en-US" kern="100" dirty="0" smtClean="0">
                <a:latin typeface="+mn-ea"/>
              </a:rPr>
              <a:t>，在</a:t>
            </a:r>
            <a:r>
              <a:rPr lang="en-US" altLang="zh-CN" kern="100" dirty="0" smtClean="0">
                <a:latin typeface="+mn-ea"/>
              </a:rPr>
              <a:t>downhill </a:t>
            </a:r>
            <a:r>
              <a:rPr lang="zh-CN" altLang="en-US" kern="100" dirty="0" smtClean="0">
                <a:latin typeface="+mn-ea"/>
              </a:rPr>
              <a:t>里加入调节四极铁及八极铁功能，继续扩大动力学孔径</a:t>
            </a:r>
            <a:r>
              <a:rPr lang="zh-CN" altLang="zh-CN" kern="100" dirty="0" smtClean="0">
                <a:latin typeface="+mn-ea"/>
              </a:rPr>
              <a:t>；</a:t>
            </a:r>
            <a:endParaRPr lang="zh-CN" altLang="zh-CN" kern="100" dirty="0">
              <a:latin typeface="+mn-ea"/>
            </a:endParaRPr>
          </a:p>
          <a:p>
            <a:pPr marL="285750" lvl="0" indent="-285750" algn="just">
              <a:spcBef>
                <a:spcPts val="1200"/>
              </a:spcBef>
              <a:spcAft>
                <a:spcPts val="0"/>
              </a:spcAft>
              <a:buFont typeface="Arial" panose="020B0604020202020204" pitchFamily="34" charset="0"/>
              <a:buChar char="•"/>
            </a:pPr>
            <a:r>
              <a:rPr lang="zh-CN" altLang="zh-CN" kern="100" dirty="0">
                <a:latin typeface="+mn-ea"/>
              </a:rPr>
              <a:t>开展</a:t>
            </a:r>
            <a:r>
              <a:rPr lang="en-US" altLang="zh-CN" kern="100" dirty="0">
                <a:latin typeface="+mn-ea"/>
              </a:rPr>
              <a:t>CEPC booster</a:t>
            </a:r>
            <a:r>
              <a:rPr lang="zh-CN" altLang="zh-CN" kern="100" dirty="0">
                <a:latin typeface="+mn-ea"/>
              </a:rPr>
              <a:t>及相关注入引出加速器物理设计的工作，配合</a:t>
            </a:r>
            <a:r>
              <a:rPr lang="en-US" altLang="zh-CN" kern="100" dirty="0">
                <a:latin typeface="+mn-ea"/>
              </a:rPr>
              <a:t>booster</a:t>
            </a:r>
            <a:r>
              <a:rPr lang="zh-CN" altLang="zh-CN" kern="100" dirty="0">
                <a:latin typeface="+mn-ea"/>
              </a:rPr>
              <a:t>对应高频、磁铁、电源等硬件系统的工作；</a:t>
            </a:r>
          </a:p>
          <a:p>
            <a:pPr marL="285750" lvl="0" indent="-285750" algn="just">
              <a:spcBef>
                <a:spcPts val="1200"/>
              </a:spcBef>
              <a:spcAft>
                <a:spcPts val="0"/>
              </a:spcAft>
              <a:buFont typeface="Arial" panose="020B0604020202020204" pitchFamily="34" charset="0"/>
              <a:buChar char="•"/>
            </a:pPr>
            <a:r>
              <a:rPr lang="zh-CN" altLang="zh-CN" kern="100" dirty="0" smtClean="0">
                <a:latin typeface="+mn-ea"/>
              </a:rPr>
              <a:t>开展对</a:t>
            </a:r>
            <a:r>
              <a:rPr lang="en-US" altLang="zh-CN" kern="100" dirty="0" smtClean="0">
                <a:latin typeface="+mn-ea"/>
              </a:rPr>
              <a:t>CEPC</a:t>
            </a:r>
            <a:r>
              <a:rPr lang="zh-CN" altLang="zh-CN" kern="100" dirty="0" smtClean="0">
                <a:latin typeface="+mn-ea"/>
              </a:rPr>
              <a:t>主环及</a:t>
            </a:r>
            <a:r>
              <a:rPr lang="en-US" altLang="zh-CN" kern="100" dirty="0" smtClean="0">
                <a:latin typeface="+mn-ea"/>
              </a:rPr>
              <a:t>booster</a:t>
            </a:r>
            <a:r>
              <a:rPr lang="zh-CN" altLang="zh-CN" kern="100" dirty="0" smtClean="0">
                <a:latin typeface="+mn-ea"/>
              </a:rPr>
              <a:t>的误差研究，把握误差效应对两系统尤其是对主环的影响程度，</a:t>
            </a:r>
            <a:r>
              <a:rPr lang="zh-CN" altLang="en-US" kern="100" dirty="0" smtClean="0">
                <a:latin typeface="+mn-ea"/>
              </a:rPr>
              <a:t>发展</a:t>
            </a:r>
            <a:r>
              <a:rPr lang="zh-CN" altLang="zh-CN" kern="100" dirty="0" smtClean="0">
                <a:latin typeface="+mn-ea"/>
              </a:rPr>
              <a:t>适用于</a:t>
            </a:r>
            <a:r>
              <a:rPr lang="en-US" altLang="zh-CN" kern="100" dirty="0" smtClean="0">
                <a:latin typeface="+mn-ea"/>
              </a:rPr>
              <a:t>CEPC</a:t>
            </a:r>
            <a:r>
              <a:rPr lang="zh-CN" altLang="zh-CN" kern="100" dirty="0" smtClean="0">
                <a:latin typeface="+mn-ea"/>
              </a:rPr>
              <a:t>的未来</a:t>
            </a:r>
            <a:r>
              <a:rPr lang="zh-CN" altLang="en-US" kern="100" dirty="0" smtClean="0">
                <a:latin typeface="+mn-ea"/>
              </a:rPr>
              <a:t>先进</a:t>
            </a:r>
            <a:r>
              <a:rPr lang="zh-CN" altLang="zh-CN" kern="100" dirty="0" smtClean="0">
                <a:latin typeface="+mn-ea"/>
              </a:rPr>
              <a:t>误差校正手段</a:t>
            </a:r>
            <a:r>
              <a:rPr lang="zh-CN" altLang="en-US" kern="100" dirty="0" smtClean="0">
                <a:latin typeface="+mn-ea"/>
              </a:rPr>
              <a:t>。</a:t>
            </a:r>
            <a:endParaRPr lang="en-US" altLang="zh-CN" kern="100" dirty="0" smtClean="0">
              <a:latin typeface="+mn-ea"/>
            </a:endParaRPr>
          </a:p>
        </p:txBody>
      </p:sp>
      <p:sp>
        <p:nvSpPr>
          <p:cNvPr id="3" name="TextBox 2"/>
          <p:cNvSpPr txBox="1"/>
          <p:nvPr/>
        </p:nvSpPr>
        <p:spPr>
          <a:xfrm>
            <a:off x="611560" y="964760"/>
            <a:ext cx="2880320" cy="523220"/>
          </a:xfrm>
          <a:prstGeom prst="rect">
            <a:avLst/>
          </a:prstGeom>
          <a:noFill/>
        </p:spPr>
        <p:txBody>
          <a:bodyPr wrap="square" rtlCol="0">
            <a:spAutoFit/>
          </a:bodyPr>
          <a:lstStyle/>
          <a:p>
            <a:pPr marL="285750" indent="-285750">
              <a:buFont typeface="Arial" panose="020B0604020202020204" pitchFamily="34" charset="0"/>
              <a:buChar char="•"/>
            </a:pPr>
            <a:r>
              <a:rPr lang="en-US" altLang="zh-CN" sz="2800" dirty="0" smtClean="0"/>
              <a:t>CEPC</a:t>
            </a:r>
            <a:endParaRPr lang="zh-CN" altLang="en-US" sz="2800" dirty="0"/>
          </a:p>
        </p:txBody>
      </p:sp>
      <p:sp>
        <p:nvSpPr>
          <p:cNvPr id="5" name="TextBox 4"/>
          <p:cNvSpPr txBox="1"/>
          <p:nvPr/>
        </p:nvSpPr>
        <p:spPr>
          <a:xfrm>
            <a:off x="611560" y="4653136"/>
            <a:ext cx="2952328" cy="523220"/>
          </a:xfrm>
          <a:prstGeom prst="rect">
            <a:avLst/>
          </a:prstGeom>
          <a:noFill/>
        </p:spPr>
        <p:txBody>
          <a:bodyPr wrap="square" rtlCol="0">
            <a:spAutoFit/>
          </a:bodyPr>
          <a:lstStyle/>
          <a:p>
            <a:pPr marL="285750" indent="-285750">
              <a:buFont typeface="Arial" panose="020B0604020202020204" pitchFamily="34" charset="0"/>
              <a:buChar char="•"/>
            </a:pPr>
            <a:r>
              <a:rPr lang="en-US" altLang="zh-CN" sz="2800" dirty="0" smtClean="0"/>
              <a:t>ILC</a:t>
            </a:r>
            <a:endParaRPr lang="zh-CN" altLang="en-US" sz="2800" dirty="0"/>
          </a:p>
        </p:txBody>
      </p:sp>
      <p:sp>
        <p:nvSpPr>
          <p:cNvPr id="6" name="TextBox 5"/>
          <p:cNvSpPr txBox="1"/>
          <p:nvPr/>
        </p:nvSpPr>
        <p:spPr>
          <a:xfrm>
            <a:off x="611560" y="5661248"/>
            <a:ext cx="2880320" cy="461665"/>
          </a:xfrm>
          <a:prstGeom prst="rect">
            <a:avLst/>
          </a:prstGeom>
          <a:noFill/>
        </p:spPr>
        <p:txBody>
          <a:bodyPr wrap="square" rtlCol="0">
            <a:spAutoFit/>
          </a:bodyPr>
          <a:lstStyle/>
          <a:p>
            <a:pPr marL="285750" indent="-285750">
              <a:buFont typeface="Arial" panose="020B0604020202020204" pitchFamily="34" charset="0"/>
              <a:buChar char="•"/>
            </a:pPr>
            <a:r>
              <a:rPr lang="zh-CN" altLang="en-US" sz="2400" b="1" dirty="0" smtClean="0">
                <a:latin typeface="华文楷体" panose="02010600040101010101" pitchFamily="2" charset="-122"/>
                <a:ea typeface="华文楷体" panose="02010600040101010101" pitchFamily="2" charset="-122"/>
              </a:rPr>
              <a:t>新加速原理</a:t>
            </a:r>
            <a:endParaRPr lang="zh-CN" altLang="en-US" sz="2400" b="1" dirty="0">
              <a:latin typeface="华文楷体" panose="02010600040101010101" pitchFamily="2" charset="-122"/>
              <a:ea typeface="华文楷体" panose="02010600040101010101" pitchFamily="2" charset="-122"/>
            </a:endParaRPr>
          </a:p>
        </p:txBody>
      </p:sp>
      <p:sp>
        <p:nvSpPr>
          <p:cNvPr id="7" name="矩形 6"/>
          <p:cNvSpPr/>
          <p:nvPr/>
        </p:nvSpPr>
        <p:spPr>
          <a:xfrm>
            <a:off x="899592" y="5176356"/>
            <a:ext cx="7542584" cy="369332"/>
          </a:xfrm>
          <a:prstGeom prst="rect">
            <a:avLst/>
          </a:prstGeom>
        </p:spPr>
        <p:txBody>
          <a:bodyPr wrap="square">
            <a:spAutoFit/>
          </a:bodyPr>
          <a:lstStyle/>
          <a:p>
            <a:pPr marL="285750" indent="-285750">
              <a:spcBef>
                <a:spcPts val="1200"/>
              </a:spcBef>
              <a:buFont typeface="Arial" panose="020B0604020202020204" pitchFamily="34" charset="0"/>
              <a:buChar char="•"/>
            </a:pPr>
            <a:r>
              <a:rPr lang="zh-CN" altLang="zh-CN" kern="100" dirty="0">
                <a:latin typeface="+mn-ea"/>
                <a:cs typeface="Times New Roman"/>
              </a:rPr>
              <a:t>持续关注和学习</a:t>
            </a:r>
            <a:r>
              <a:rPr lang="en-US" altLang="zh-CN" kern="100" dirty="0">
                <a:latin typeface="+mn-ea"/>
                <a:cs typeface="Times New Roman"/>
              </a:rPr>
              <a:t>ILC</a:t>
            </a:r>
            <a:r>
              <a:rPr lang="zh-CN" altLang="zh-CN" kern="100" dirty="0">
                <a:latin typeface="+mn-ea"/>
                <a:cs typeface="Times New Roman"/>
              </a:rPr>
              <a:t>的新进展新理念，积极参与国际合作。</a:t>
            </a:r>
            <a:endParaRPr lang="zh-CN" altLang="en-US" dirty="0">
              <a:latin typeface="+mn-ea"/>
            </a:endParaRPr>
          </a:p>
        </p:txBody>
      </p:sp>
      <p:sp>
        <p:nvSpPr>
          <p:cNvPr id="8" name="TextBox 7"/>
          <p:cNvSpPr txBox="1"/>
          <p:nvPr/>
        </p:nvSpPr>
        <p:spPr>
          <a:xfrm>
            <a:off x="899592" y="6237312"/>
            <a:ext cx="6696744" cy="369332"/>
          </a:xfrm>
          <a:prstGeom prst="rect">
            <a:avLst/>
          </a:prstGeom>
          <a:noFill/>
        </p:spPr>
        <p:txBody>
          <a:bodyPr wrap="square" rtlCol="0">
            <a:spAutoFit/>
          </a:bodyPr>
          <a:lstStyle/>
          <a:p>
            <a:pPr marL="285750" indent="-285750">
              <a:buFont typeface="Arial" panose="020B0604020202020204" pitchFamily="34" charset="0"/>
              <a:buChar char="•"/>
            </a:pPr>
            <a:r>
              <a:rPr lang="zh-CN" altLang="en-US" dirty="0" smtClean="0">
                <a:latin typeface="+mn-ea"/>
              </a:rPr>
              <a:t>配合</a:t>
            </a:r>
            <a:r>
              <a:rPr lang="en-US" altLang="zh-CN" dirty="0" smtClean="0">
                <a:latin typeface="+mn-ea"/>
              </a:rPr>
              <a:t>CEPC</a:t>
            </a:r>
            <a:r>
              <a:rPr lang="zh-CN" altLang="en-US" dirty="0" smtClean="0">
                <a:latin typeface="+mn-ea"/>
              </a:rPr>
              <a:t>等离子体尾场加速注入器的预研工作。</a:t>
            </a:r>
            <a:endParaRPr lang="zh-CN" altLang="en-US" dirty="0">
              <a:latin typeface="+mn-ea"/>
            </a:endParaRPr>
          </a:p>
        </p:txBody>
      </p:sp>
    </p:spTree>
    <p:extLst>
      <p:ext uri="{BB962C8B-B14F-4D97-AF65-F5344CB8AC3E}">
        <p14:creationId xmlns:p14="http://schemas.microsoft.com/office/powerpoint/2010/main" val="1360213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Back up</a:t>
            </a:r>
            <a:endParaRPr lang="zh-CN" altLang="en-US" dirty="0"/>
          </a:p>
        </p:txBody>
      </p:sp>
      <p:sp>
        <p:nvSpPr>
          <p:cNvPr id="3" name="副标题 2"/>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30172369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16632"/>
            <a:ext cx="8229600" cy="1080120"/>
          </a:xfrm>
        </p:spPr>
        <p:txBody>
          <a:bodyPr>
            <a:normAutofit/>
          </a:bodyPr>
          <a:lstStyle/>
          <a:p>
            <a:r>
              <a:rPr lang="en-US" altLang="zh-CN" sz="4000" dirty="0" smtClean="0">
                <a:latin typeface="+mj-ea"/>
              </a:rPr>
              <a:t>Higgs </a:t>
            </a:r>
            <a:r>
              <a:rPr lang="zh-CN" altLang="en-US" sz="4000" dirty="0" smtClean="0">
                <a:latin typeface="+mj-ea"/>
              </a:rPr>
              <a:t>亮度与交叉角的关系</a:t>
            </a:r>
            <a:endParaRPr lang="zh-CN" altLang="en-US" sz="4000" dirty="0">
              <a:latin typeface="+mj-ea"/>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222042"/>
            <a:ext cx="6336704" cy="380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9552" y="1196752"/>
            <a:ext cx="6408712" cy="830997"/>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smtClean="0"/>
              <a:t>Keep </a:t>
            </a:r>
            <a:r>
              <a:rPr lang="en-US" altLang="zh-CN" sz="2400" dirty="0" err="1" smtClean="0"/>
              <a:t>beamstrahlung</a:t>
            </a:r>
            <a:r>
              <a:rPr lang="en-US" altLang="zh-CN" sz="2400" dirty="0" smtClean="0"/>
              <a:t> life time constant (52min)</a:t>
            </a:r>
          </a:p>
          <a:p>
            <a:pPr marL="285750" indent="-285750">
              <a:buFont typeface="Arial" panose="020B0604020202020204" pitchFamily="34" charset="0"/>
              <a:buChar char="•"/>
            </a:pPr>
            <a:r>
              <a:rPr lang="en-US" altLang="zh-CN" sz="2400" dirty="0" smtClean="0"/>
              <a:t>50MW/beam</a:t>
            </a:r>
            <a:endParaRPr lang="zh-CN" altLang="en-US" sz="2400" dirty="0"/>
          </a:p>
        </p:txBody>
      </p:sp>
      <p:sp>
        <p:nvSpPr>
          <p:cNvPr id="4" name="TextBox 3"/>
          <p:cNvSpPr txBox="1"/>
          <p:nvPr/>
        </p:nvSpPr>
        <p:spPr>
          <a:xfrm>
            <a:off x="5364088" y="2924944"/>
            <a:ext cx="129614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dirty="0" smtClean="0">
                <a:solidFill>
                  <a:srgbClr val="0070C0"/>
                </a:solidFill>
              </a:rPr>
              <a:t>luminosity</a:t>
            </a:r>
            <a:endParaRPr lang="zh-CN" altLang="en-US" dirty="0">
              <a:solidFill>
                <a:srgbClr val="0070C0"/>
              </a:solidFill>
            </a:endParaRPr>
          </a:p>
        </p:txBody>
      </p:sp>
      <p:sp>
        <p:nvSpPr>
          <p:cNvPr id="5" name="TextBox 4"/>
          <p:cNvSpPr txBox="1"/>
          <p:nvPr/>
        </p:nvSpPr>
        <p:spPr>
          <a:xfrm>
            <a:off x="5652120" y="4126564"/>
            <a:ext cx="115212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dirty="0" err="1" smtClean="0"/>
              <a:t>emittance</a:t>
            </a:r>
            <a:endParaRPr lang="zh-CN" altLang="en-US" dirty="0"/>
          </a:p>
        </p:txBody>
      </p:sp>
      <p:sp>
        <p:nvSpPr>
          <p:cNvPr id="6" name="TextBox 5"/>
          <p:cNvSpPr txBox="1"/>
          <p:nvPr/>
        </p:nvSpPr>
        <p:spPr>
          <a:xfrm>
            <a:off x="2843808" y="2636912"/>
            <a:ext cx="1152128"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altLang="zh-CN" dirty="0" smtClean="0"/>
              <a:t>100km</a:t>
            </a:r>
            <a:endParaRPr lang="zh-CN" altLang="en-US" dirty="0"/>
          </a:p>
        </p:txBody>
      </p:sp>
    </p:spTree>
    <p:extLst>
      <p:ext uri="{BB962C8B-B14F-4D97-AF65-F5344CB8AC3E}">
        <p14:creationId xmlns:p14="http://schemas.microsoft.com/office/powerpoint/2010/main" val="4217128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2352" y="116632"/>
            <a:ext cx="8229600" cy="1143000"/>
          </a:xfrm>
        </p:spPr>
        <p:txBody>
          <a:bodyPr>
            <a:normAutofit/>
          </a:bodyPr>
          <a:lstStyle/>
          <a:p>
            <a:r>
              <a:rPr lang="zh-CN" altLang="en-US" sz="4000" dirty="0" smtClean="0"/>
              <a:t>方向一：</a:t>
            </a:r>
            <a:r>
              <a:rPr lang="en-US" altLang="zh-CN" sz="4000" dirty="0" smtClean="0"/>
              <a:t>CEPC</a:t>
            </a:r>
            <a:r>
              <a:rPr lang="zh-CN" altLang="en-US" sz="4000" dirty="0" smtClean="0"/>
              <a:t>总体参数设计</a:t>
            </a:r>
            <a:endParaRPr lang="zh-CN" altLang="en-US" sz="4000" dirty="0"/>
          </a:p>
        </p:txBody>
      </p:sp>
      <p:sp>
        <p:nvSpPr>
          <p:cNvPr id="3" name="矩形 2"/>
          <p:cNvSpPr/>
          <p:nvPr/>
        </p:nvSpPr>
        <p:spPr>
          <a:xfrm>
            <a:off x="611560" y="5719179"/>
            <a:ext cx="8352928" cy="400110"/>
          </a:xfrm>
          <a:prstGeom prst="rect">
            <a:avLst/>
          </a:prstGeom>
        </p:spPr>
        <p:txBody>
          <a:bodyPr wrap="square">
            <a:spAutoFit/>
          </a:bodyPr>
          <a:lstStyle/>
          <a:p>
            <a:pPr marL="285750" indent="-285750">
              <a:buFont typeface="Arial" panose="020B0604020202020204" pitchFamily="34" charset="0"/>
              <a:buChar char="•"/>
            </a:pPr>
            <a:r>
              <a:rPr lang="en-US" altLang="zh-CN" sz="2000" dirty="0">
                <a:latin typeface="+mn-ea"/>
              </a:rPr>
              <a:t>CEPC</a:t>
            </a:r>
            <a:r>
              <a:rPr lang="zh-CN" altLang="en-US" sz="2000" dirty="0">
                <a:latin typeface="+mn-ea"/>
              </a:rPr>
              <a:t>总体参数与</a:t>
            </a:r>
            <a:r>
              <a:rPr lang="en-US" altLang="zh-CN" sz="2000" dirty="0" smtClean="0">
                <a:latin typeface="+mn-ea"/>
              </a:rPr>
              <a:t>MDI</a:t>
            </a:r>
            <a:r>
              <a:rPr lang="zh-CN" altLang="en-US" sz="2000" dirty="0" smtClean="0">
                <a:latin typeface="+mn-ea"/>
              </a:rPr>
              <a:t>、超导</a:t>
            </a:r>
            <a:r>
              <a:rPr lang="zh-CN" altLang="en-US" sz="2000" dirty="0">
                <a:latin typeface="+mn-ea"/>
              </a:rPr>
              <a:t>高频系统、增强器、直线等多个系统的</a:t>
            </a:r>
            <a:r>
              <a:rPr lang="zh-CN" altLang="en-US" sz="2000" dirty="0" smtClean="0">
                <a:latin typeface="+mn-ea"/>
              </a:rPr>
              <a:t>沟通</a:t>
            </a:r>
            <a:endParaRPr lang="zh-CN" altLang="en-US" sz="2000" dirty="0">
              <a:latin typeface="+mn-ea"/>
            </a:endParaRPr>
          </a:p>
        </p:txBody>
      </p:sp>
      <p:sp>
        <p:nvSpPr>
          <p:cNvPr id="4" name="TextBox 3"/>
          <p:cNvSpPr txBox="1"/>
          <p:nvPr/>
        </p:nvSpPr>
        <p:spPr>
          <a:xfrm>
            <a:off x="611560" y="1357861"/>
            <a:ext cx="6246440" cy="400110"/>
          </a:xfrm>
          <a:prstGeom prst="rect">
            <a:avLst/>
          </a:prstGeom>
          <a:noFill/>
        </p:spPr>
        <p:txBody>
          <a:bodyPr wrap="square" rtlCol="0">
            <a:spAutoFit/>
          </a:bodyPr>
          <a:lstStyle/>
          <a:p>
            <a:pPr marL="285750" indent="-285750">
              <a:buFont typeface="Arial" panose="020B0604020202020204" pitchFamily="34" charset="0"/>
              <a:buChar char="•"/>
            </a:pPr>
            <a:r>
              <a:rPr lang="zh-CN" altLang="en-US" sz="2000" dirty="0" smtClean="0"/>
              <a:t>总体参数选择引领整个加速器的设计 </a:t>
            </a:r>
            <a:r>
              <a:rPr lang="zh-CN" altLang="en-US" sz="2000" dirty="0" smtClean="0">
                <a:sym typeface="Symbol"/>
              </a:rPr>
              <a:t> 宏观把握</a:t>
            </a:r>
            <a:endParaRPr lang="zh-CN" altLang="en-US" sz="2000" dirty="0"/>
          </a:p>
        </p:txBody>
      </p:sp>
      <p:sp>
        <p:nvSpPr>
          <p:cNvPr id="5" name="TextBox 4"/>
          <p:cNvSpPr txBox="1"/>
          <p:nvPr/>
        </p:nvSpPr>
        <p:spPr>
          <a:xfrm>
            <a:off x="611560" y="1916832"/>
            <a:ext cx="6696744" cy="400110"/>
          </a:xfrm>
          <a:prstGeom prst="rect">
            <a:avLst/>
          </a:prstGeom>
          <a:noFill/>
        </p:spPr>
        <p:txBody>
          <a:bodyPr wrap="square" rtlCol="0">
            <a:spAutoFit/>
          </a:bodyPr>
          <a:lstStyle/>
          <a:p>
            <a:pPr marL="285750" indent="-285750">
              <a:buFont typeface="Arial" panose="020B0604020202020204" pitchFamily="34" charset="0"/>
              <a:buChar char="•"/>
            </a:pPr>
            <a:r>
              <a:rPr lang="zh-CN" altLang="en-US" sz="2000" dirty="0" smtClean="0"/>
              <a:t>未来高能环形对撞机参数优化设计方法</a:t>
            </a:r>
            <a:endParaRPr lang="zh-CN" altLang="en-US" sz="2000" dirty="0"/>
          </a:p>
        </p:txBody>
      </p:sp>
      <p:sp>
        <p:nvSpPr>
          <p:cNvPr id="6" name="TextBox 5"/>
          <p:cNvSpPr txBox="1"/>
          <p:nvPr/>
        </p:nvSpPr>
        <p:spPr>
          <a:xfrm>
            <a:off x="895056" y="2316942"/>
            <a:ext cx="8136904" cy="1308050"/>
          </a:xfrm>
          <a:prstGeom prst="rect">
            <a:avLst/>
          </a:prstGeom>
          <a:noFill/>
        </p:spPr>
        <p:txBody>
          <a:bodyPr wrap="square" rtlCol="0">
            <a:spAutoFit/>
          </a:bodyPr>
          <a:lstStyle/>
          <a:p>
            <a:pPr>
              <a:spcBef>
                <a:spcPts val="600"/>
              </a:spcBef>
            </a:pPr>
            <a:r>
              <a:rPr lang="en-US" altLang="zh-CN" sz="1600" dirty="0" smtClean="0">
                <a:latin typeface="华文楷体" panose="02010600040101010101" pitchFamily="2" charset="-122"/>
                <a:ea typeface="华文楷体" panose="02010600040101010101" pitchFamily="2" charset="-122"/>
              </a:rPr>
              <a:t>-- </a:t>
            </a:r>
            <a:r>
              <a:rPr lang="zh-CN" altLang="en-US" sz="1600" dirty="0" smtClean="0">
                <a:latin typeface="华文楷体" panose="02010600040101010101" pitchFamily="2" charset="-122"/>
                <a:ea typeface="华文楷体" panose="02010600040101010101" pitchFamily="2" charset="-122"/>
              </a:rPr>
              <a:t>从设计目标出发，例如</a:t>
            </a:r>
            <a:r>
              <a:rPr lang="zh-CN" altLang="zh-CN" sz="1600" dirty="0">
                <a:latin typeface="华文楷体" panose="02010600040101010101" pitchFamily="2" charset="-122"/>
                <a:ea typeface="华文楷体" panose="02010600040101010101" pitchFamily="2" charset="-122"/>
              </a:rPr>
              <a:t>能量、亮度、对撞点</a:t>
            </a:r>
            <a:r>
              <a:rPr lang="zh-CN" altLang="zh-CN" sz="1600" dirty="0" smtClean="0">
                <a:latin typeface="华文楷体" panose="02010600040101010101" pitchFamily="2" charset="-122"/>
                <a:ea typeface="华文楷体" panose="02010600040101010101" pitchFamily="2" charset="-122"/>
              </a:rPr>
              <a:t>个数</a:t>
            </a:r>
            <a:r>
              <a:rPr lang="en-US" altLang="zh-CN" sz="1600" dirty="0">
                <a:latin typeface="华文楷体" panose="02010600040101010101" pitchFamily="2" charset="-122"/>
                <a:ea typeface="华文楷体" panose="02010600040101010101" pitchFamily="2" charset="-122"/>
                <a:sym typeface="Symbol"/>
              </a:rPr>
              <a:t></a:t>
            </a:r>
            <a:endParaRPr lang="en-US" altLang="zh-CN" sz="1600" dirty="0" smtClean="0">
              <a:latin typeface="华文楷体" panose="02010600040101010101" pitchFamily="2" charset="-122"/>
              <a:ea typeface="华文楷体" panose="02010600040101010101" pitchFamily="2" charset="-122"/>
            </a:endParaRPr>
          </a:p>
          <a:p>
            <a:pPr>
              <a:spcBef>
                <a:spcPts val="600"/>
              </a:spcBef>
            </a:pPr>
            <a:r>
              <a:rPr lang="en-US" altLang="zh-CN" sz="1600" dirty="0" smtClean="0">
                <a:latin typeface="华文楷体" panose="02010600040101010101" pitchFamily="2" charset="-122"/>
                <a:ea typeface="华文楷体" panose="02010600040101010101" pitchFamily="2" charset="-122"/>
              </a:rPr>
              <a:t>-- </a:t>
            </a:r>
            <a:r>
              <a:rPr lang="zh-CN" altLang="zh-CN" sz="1600" dirty="0" smtClean="0">
                <a:latin typeface="华文楷体" panose="02010600040101010101" pitchFamily="2" charset="-122"/>
                <a:ea typeface="华文楷体" panose="02010600040101010101" pitchFamily="2" charset="-122"/>
              </a:rPr>
              <a:t>考虑</a:t>
            </a:r>
            <a:r>
              <a:rPr lang="zh-CN" altLang="zh-CN" sz="1600" dirty="0">
                <a:latin typeface="华文楷体" panose="02010600040101010101" pitchFamily="2" charset="-122"/>
                <a:ea typeface="华文楷体" panose="02010600040101010101" pitchFamily="2" charset="-122"/>
              </a:rPr>
              <a:t>核心的物理限制，例如束束作用、</a:t>
            </a:r>
            <a:r>
              <a:rPr lang="en-US" altLang="zh-CN" sz="1600" dirty="0">
                <a:latin typeface="华文楷体" panose="02010600040101010101" pitchFamily="2" charset="-122"/>
                <a:ea typeface="华文楷体" panose="02010600040101010101" pitchFamily="2" charset="-122"/>
              </a:rPr>
              <a:t>crab waist</a:t>
            </a:r>
            <a:r>
              <a:rPr lang="zh-CN" altLang="zh-CN" sz="1600" dirty="0">
                <a:latin typeface="华文楷体" panose="02010600040101010101" pitchFamily="2" charset="-122"/>
                <a:ea typeface="华文楷体" panose="02010600040101010101" pitchFamily="2" charset="-122"/>
              </a:rPr>
              <a:t>的增益及束致辐射</a:t>
            </a:r>
            <a:r>
              <a:rPr lang="zh-CN" altLang="zh-CN" sz="1600" dirty="0" smtClean="0">
                <a:latin typeface="华文楷体" panose="02010600040101010101" pitchFamily="2" charset="-122"/>
                <a:ea typeface="华文楷体" panose="02010600040101010101" pitchFamily="2" charset="-122"/>
              </a:rPr>
              <a:t>效应</a:t>
            </a:r>
            <a:r>
              <a:rPr lang="en-US" altLang="zh-CN" sz="1600" dirty="0">
                <a:latin typeface="华文楷体" panose="02010600040101010101" pitchFamily="2" charset="-122"/>
                <a:ea typeface="华文楷体" panose="02010600040101010101" pitchFamily="2" charset="-122"/>
                <a:sym typeface="Symbol"/>
              </a:rPr>
              <a:t></a:t>
            </a:r>
            <a:endParaRPr lang="en-US" altLang="zh-CN" sz="1600" dirty="0">
              <a:latin typeface="华文楷体" panose="02010600040101010101" pitchFamily="2" charset="-122"/>
              <a:ea typeface="华文楷体" panose="02010600040101010101" pitchFamily="2" charset="-122"/>
            </a:endParaRPr>
          </a:p>
          <a:p>
            <a:pPr>
              <a:spcBef>
                <a:spcPts val="600"/>
              </a:spcBef>
            </a:pPr>
            <a:r>
              <a:rPr lang="en-US" altLang="zh-CN" sz="1600" dirty="0" smtClean="0">
                <a:latin typeface="华文楷体" panose="02010600040101010101" pitchFamily="2" charset="-122"/>
                <a:ea typeface="华文楷体" panose="02010600040101010101" pitchFamily="2" charset="-122"/>
              </a:rPr>
              <a:t>-- </a:t>
            </a:r>
            <a:r>
              <a:rPr lang="zh-CN" altLang="en-US" sz="1600" dirty="0" smtClean="0">
                <a:latin typeface="华文楷体" panose="02010600040101010101" pitchFamily="2" charset="-122"/>
                <a:ea typeface="华文楷体" panose="02010600040101010101" pitchFamily="2" charset="-122"/>
              </a:rPr>
              <a:t>还有</a:t>
            </a:r>
            <a:r>
              <a:rPr lang="zh-CN" altLang="zh-CN" sz="1600" dirty="0" smtClean="0">
                <a:latin typeface="华文楷体" panose="02010600040101010101" pitchFamily="2" charset="-122"/>
                <a:ea typeface="华文楷体" panose="02010600040101010101" pitchFamily="2" charset="-122"/>
              </a:rPr>
              <a:t>经济</a:t>
            </a:r>
            <a:r>
              <a:rPr lang="zh-CN" altLang="zh-CN" sz="1600" dirty="0">
                <a:latin typeface="华文楷体" panose="02010600040101010101" pitchFamily="2" charset="-122"/>
                <a:ea typeface="华文楷体" panose="02010600040101010101" pitchFamily="2" charset="-122"/>
              </a:rPr>
              <a:t>和技术的限制，例如同步辐射功率和超导腔中的高次模</a:t>
            </a:r>
            <a:r>
              <a:rPr lang="zh-CN" altLang="zh-CN" sz="1600" dirty="0" smtClean="0">
                <a:latin typeface="华文楷体" panose="02010600040101010101" pitchFamily="2" charset="-122"/>
                <a:ea typeface="华文楷体" panose="02010600040101010101" pitchFamily="2" charset="-122"/>
              </a:rPr>
              <a:t>功率</a:t>
            </a:r>
            <a:r>
              <a:rPr lang="en-US" altLang="zh-CN" sz="1600" dirty="0">
                <a:latin typeface="华文楷体" panose="02010600040101010101" pitchFamily="2" charset="-122"/>
                <a:ea typeface="华文楷体" panose="02010600040101010101" pitchFamily="2" charset="-122"/>
                <a:sym typeface="Symbol"/>
              </a:rPr>
              <a:t></a:t>
            </a:r>
            <a:endParaRPr lang="en-US" altLang="zh-CN" sz="1600" dirty="0">
              <a:latin typeface="华文楷体" panose="02010600040101010101" pitchFamily="2" charset="-122"/>
              <a:ea typeface="华文楷体" panose="02010600040101010101" pitchFamily="2" charset="-122"/>
            </a:endParaRPr>
          </a:p>
          <a:p>
            <a:pPr>
              <a:spcBef>
                <a:spcPts val="600"/>
              </a:spcBef>
            </a:pPr>
            <a:r>
              <a:rPr lang="en-US" altLang="zh-CN" sz="1600" dirty="0" smtClean="0">
                <a:latin typeface="华文楷体" panose="02010600040101010101" pitchFamily="2" charset="-122"/>
                <a:ea typeface="华文楷体" panose="02010600040101010101" pitchFamily="2" charset="-122"/>
              </a:rPr>
              <a:t>--  </a:t>
            </a:r>
            <a:r>
              <a:rPr lang="zh-CN" altLang="zh-CN" sz="1600" dirty="0" smtClean="0">
                <a:latin typeface="华文楷体" panose="02010600040101010101" pitchFamily="2" charset="-122"/>
                <a:ea typeface="华文楷体" panose="02010600040101010101" pitchFamily="2" charset="-122"/>
              </a:rPr>
              <a:t>综合所有限制</a:t>
            </a:r>
            <a:r>
              <a:rPr lang="zh-CN" altLang="zh-CN" sz="1600" dirty="0">
                <a:latin typeface="华文楷体" panose="02010600040101010101" pitchFamily="2" charset="-122"/>
                <a:ea typeface="华文楷体" panose="02010600040101010101" pitchFamily="2" charset="-122"/>
              </a:rPr>
              <a:t>，以一种解析的方式给出了一套自洽的高能正负电子对撞机的优化方法</a:t>
            </a:r>
            <a:endParaRPr lang="zh-CN" altLang="en-US" sz="1600" dirty="0">
              <a:latin typeface="华文楷体" panose="02010600040101010101" pitchFamily="2" charset="-122"/>
              <a:ea typeface="华文楷体" panose="02010600040101010101" pitchFamily="2" charset="-122"/>
            </a:endParaRPr>
          </a:p>
        </p:txBody>
      </p:sp>
      <p:sp>
        <p:nvSpPr>
          <p:cNvPr id="7" name="TextBox 6"/>
          <p:cNvSpPr txBox="1"/>
          <p:nvPr/>
        </p:nvSpPr>
        <p:spPr>
          <a:xfrm>
            <a:off x="611560" y="3717032"/>
            <a:ext cx="8204376" cy="400110"/>
          </a:xfrm>
          <a:prstGeom prst="rect">
            <a:avLst/>
          </a:prstGeom>
          <a:noFill/>
        </p:spPr>
        <p:txBody>
          <a:bodyPr wrap="square" rtlCol="0">
            <a:spAutoFit/>
          </a:bodyPr>
          <a:lstStyle/>
          <a:p>
            <a:pPr marL="285750" indent="-285750">
              <a:buFont typeface="Arial" panose="020B0604020202020204" pitchFamily="34" charset="0"/>
              <a:buChar char="•"/>
            </a:pPr>
            <a:r>
              <a:rPr lang="zh-CN" altLang="en-US" sz="2000" dirty="0" smtClean="0"/>
              <a:t>张开参数空间，</a:t>
            </a:r>
            <a:r>
              <a:rPr lang="zh-CN" altLang="zh-CN" sz="2000" dirty="0"/>
              <a:t>对</a:t>
            </a:r>
            <a:r>
              <a:rPr lang="en-US" altLang="zh-CN" sz="2000" dirty="0" smtClean="0"/>
              <a:t>CEPC</a:t>
            </a:r>
            <a:r>
              <a:rPr lang="zh-CN" altLang="en-US" sz="2000" dirty="0" smtClean="0"/>
              <a:t>未来</a:t>
            </a:r>
            <a:r>
              <a:rPr lang="zh-CN" altLang="zh-CN" sz="2000" dirty="0" smtClean="0"/>
              <a:t>的技术</a:t>
            </a:r>
            <a:r>
              <a:rPr lang="zh-CN" altLang="en-US" sz="2000" dirty="0" smtClean="0"/>
              <a:t>创新</a:t>
            </a:r>
            <a:r>
              <a:rPr lang="zh-CN" altLang="zh-CN" sz="2000" dirty="0" smtClean="0"/>
              <a:t>及建造</a:t>
            </a:r>
            <a:r>
              <a:rPr lang="zh-CN" altLang="zh-CN" sz="2000" dirty="0"/>
              <a:t>打下关键的设计基础</a:t>
            </a:r>
            <a:endParaRPr lang="zh-CN" altLang="en-US" sz="2000" dirty="0"/>
          </a:p>
        </p:txBody>
      </p:sp>
      <p:sp>
        <p:nvSpPr>
          <p:cNvPr id="8" name="TextBox 7"/>
          <p:cNvSpPr txBox="1"/>
          <p:nvPr/>
        </p:nvSpPr>
        <p:spPr>
          <a:xfrm>
            <a:off x="895056" y="4190810"/>
            <a:ext cx="5670376" cy="830997"/>
          </a:xfrm>
          <a:prstGeom prst="rect">
            <a:avLst/>
          </a:prstGeom>
          <a:noFill/>
        </p:spPr>
        <p:txBody>
          <a:bodyPr wrap="square" rtlCol="0">
            <a:spAutoFit/>
          </a:bodyPr>
          <a:lstStyle/>
          <a:p>
            <a:r>
              <a:rPr lang="en-US" altLang="zh-CN" sz="1600" dirty="0" smtClean="0">
                <a:latin typeface="华文楷体" panose="02010600040101010101" pitchFamily="2" charset="-122"/>
                <a:ea typeface="华文楷体" panose="02010600040101010101" pitchFamily="2" charset="-122"/>
              </a:rPr>
              <a:t>-- 50 km</a:t>
            </a:r>
            <a:r>
              <a:rPr lang="zh-CN" altLang="en-US" sz="1600" dirty="0" smtClean="0">
                <a:latin typeface="华文楷体" panose="02010600040101010101" pitchFamily="2" charset="-122"/>
                <a:ea typeface="华文楷体" panose="02010600040101010101" pitchFamily="2" charset="-122"/>
              </a:rPr>
              <a:t>，</a:t>
            </a:r>
            <a:r>
              <a:rPr lang="en-US" altLang="zh-CN" sz="1600" dirty="0" smtClean="0">
                <a:latin typeface="华文楷体" panose="02010600040101010101" pitchFamily="2" charset="-122"/>
                <a:ea typeface="华文楷体" panose="02010600040101010101" pitchFamily="2" charset="-122"/>
              </a:rPr>
              <a:t>65km</a:t>
            </a:r>
            <a:r>
              <a:rPr lang="zh-CN" altLang="en-US" sz="1600" dirty="0" smtClean="0">
                <a:latin typeface="华文楷体" panose="02010600040101010101" pitchFamily="2" charset="-122"/>
                <a:ea typeface="华文楷体" panose="02010600040101010101" pitchFamily="2" charset="-122"/>
              </a:rPr>
              <a:t>，</a:t>
            </a:r>
            <a:r>
              <a:rPr lang="en-US" altLang="zh-CN" sz="1600" dirty="0" smtClean="0">
                <a:latin typeface="华文楷体" panose="02010600040101010101" pitchFamily="2" charset="-122"/>
                <a:ea typeface="华文楷体" panose="02010600040101010101" pitchFamily="2" charset="-122"/>
              </a:rPr>
              <a:t>100km</a:t>
            </a:r>
          </a:p>
          <a:p>
            <a:r>
              <a:rPr lang="en-US" altLang="zh-CN" sz="1600" dirty="0" smtClean="0">
                <a:latin typeface="华文楷体" panose="02010600040101010101" pitchFamily="2" charset="-122"/>
                <a:ea typeface="华文楷体" panose="02010600040101010101" pitchFamily="2" charset="-122"/>
              </a:rPr>
              <a:t>-- Higgs</a:t>
            </a:r>
            <a:r>
              <a:rPr lang="zh-CN" altLang="en-US" sz="1600" dirty="0" smtClean="0">
                <a:latin typeface="华文楷体" panose="02010600040101010101" pitchFamily="2" charset="-122"/>
                <a:ea typeface="华文楷体" panose="02010600040101010101" pitchFamily="2" charset="-122"/>
              </a:rPr>
              <a:t>，</a:t>
            </a:r>
            <a:r>
              <a:rPr lang="en-US" altLang="zh-CN" sz="1600" dirty="0" smtClean="0">
                <a:latin typeface="华文楷体" panose="02010600040101010101" pitchFamily="2" charset="-122"/>
                <a:ea typeface="华文楷体" panose="02010600040101010101" pitchFamily="2" charset="-122"/>
              </a:rPr>
              <a:t>W</a:t>
            </a:r>
            <a:r>
              <a:rPr lang="zh-CN" altLang="en-US" sz="1600" dirty="0" smtClean="0">
                <a:latin typeface="华文楷体" panose="02010600040101010101" pitchFamily="2" charset="-122"/>
                <a:ea typeface="华文楷体" panose="02010600040101010101" pitchFamily="2" charset="-122"/>
              </a:rPr>
              <a:t>，</a:t>
            </a:r>
            <a:r>
              <a:rPr lang="en-US" altLang="zh-CN" sz="1600" dirty="0" smtClean="0">
                <a:latin typeface="华文楷体" panose="02010600040101010101" pitchFamily="2" charset="-122"/>
                <a:ea typeface="华文楷体" panose="02010600040101010101" pitchFamily="2" charset="-122"/>
              </a:rPr>
              <a:t>Z </a:t>
            </a:r>
            <a:r>
              <a:rPr lang="zh-CN" altLang="en-US" sz="1600" dirty="0" smtClean="0">
                <a:latin typeface="华文楷体" panose="02010600040101010101" pitchFamily="2" charset="-122"/>
                <a:ea typeface="华文楷体" panose="02010600040101010101" pitchFamily="2" charset="-122"/>
              </a:rPr>
              <a:t>（</a:t>
            </a:r>
            <a:r>
              <a:rPr lang="en-US" altLang="zh-CN" sz="1600" dirty="0" err="1" smtClean="0">
                <a:latin typeface="华文楷体" panose="02010600040101010101" pitchFamily="2" charset="-122"/>
                <a:ea typeface="华文楷体" panose="02010600040101010101" pitchFamily="2" charset="-122"/>
              </a:rPr>
              <a:t>tt</a:t>
            </a:r>
            <a:r>
              <a:rPr lang="zh-CN" altLang="en-US" sz="1600" dirty="0" smtClean="0">
                <a:latin typeface="华文楷体" panose="02010600040101010101" pitchFamily="2" charset="-122"/>
                <a:ea typeface="华文楷体" panose="02010600040101010101" pitchFamily="2" charset="-122"/>
              </a:rPr>
              <a:t>）</a:t>
            </a:r>
            <a:endParaRPr lang="en-US" altLang="zh-CN" sz="1600" dirty="0" smtClean="0">
              <a:latin typeface="华文楷体" panose="02010600040101010101" pitchFamily="2" charset="-122"/>
              <a:ea typeface="华文楷体" panose="02010600040101010101" pitchFamily="2" charset="-122"/>
            </a:endParaRPr>
          </a:p>
          <a:p>
            <a:r>
              <a:rPr lang="en-US" altLang="zh-CN" sz="1600" dirty="0" smtClean="0">
                <a:latin typeface="华文楷体" panose="02010600040101010101" pitchFamily="2" charset="-122"/>
                <a:ea typeface="华文楷体" panose="02010600040101010101" pitchFamily="2" charset="-122"/>
              </a:rPr>
              <a:t>-- </a:t>
            </a:r>
            <a:r>
              <a:rPr lang="zh-CN" altLang="en-US" sz="1600" dirty="0" smtClean="0">
                <a:latin typeface="华文楷体" panose="02010600040101010101" pitchFamily="2" charset="-122"/>
                <a:ea typeface="华文楷体" panose="02010600040101010101" pitchFamily="2" charset="-122"/>
              </a:rPr>
              <a:t>单环，局部双环，先进局部双环，双环</a:t>
            </a:r>
            <a:endParaRPr lang="zh-CN" altLang="en-US" sz="1600" dirty="0">
              <a:latin typeface="华文楷体" panose="02010600040101010101" pitchFamily="2" charset="-122"/>
              <a:ea typeface="华文楷体" panose="02010600040101010101" pitchFamily="2" charset="-122"/>
            </a:endParaRPr>
          </a:p>
        </p:txBody>
      </p:sp>
      <p:sp>
        <p:nvSpPr>
          <p:cNvPr id="10" name="矩形 9"/>
          <p:cNvSpPr/>
          <p:nvPr/>
        </p:nvSpPr>
        <p:spPr>
          <a:xfrm>
            <a:off x="611560" y="5162669"/>
            <a:ext cx="7344816" cy="400110"/>
          </a:xfrm>
          <a:prstGeom prst="rect">
            <a:avLst/>
          </a:prstGeom>
        </p:spPr>
        <p:txBody>
          <a:bodyPr wrap="square">
            <a:spAutoFit/>
          </a:bodyPr>
          <a:lstStyle/>
          <a:p>
            <a:pPr marL="285750" indent="-285750">
              <a:buFont typeface="Arial" panose="020B0604020202020204" pitchFamily="34" charset="0"/>
              <a:buChar char="•"/>
            </a:pPr>
            <a:r>
              <a:rPr lang="zh-CN" altLang="en-US" sz="2000" dirty="0">
                <a:latin typeface="+mn-ea"/>
              </a:rPr>
              <a:t>将</a:t>
            </a:r>
            <a:r>
              <a:rPr lang="en-US" altLang="zh-CN" sz="2000" dirty="0">
                <a:latin typeface="+mn-ea"/>
              </a:rPr>
              <a:t>crab </a:t>
            </a:r>
            <a:r>
              <a:rPr lang="en-US" altLang="zh-CN" sz="2000" dirty="0" smtClean="0">
                <a:latin typeface="+mn-ea"/>
              </a:rPr>
              <a:t>waist</a:t>
            </a:r>
            <a:r>
              <a:rPr lang="zh-CN" altLang="en-US" sz="2000" dirty="0" smtClean="0">
                <a:latin typeface="+mn-ea"/>
              </a:rPr>
              <a:t>理念应用</a:t>
            </a:r>
            <a:r>
              <a:rPr lang="zh-CN" altLang="en-US" sz="2000" dirty="0">
                <a:latin typeface="+mn-ea"/>
              </a:rPr>
              <a:t>于</a:t>
            </a:r>
            <a:r>
              <a:rPr lang="en-US" altLang="zh-CN" sz="2000" dirty="0" smtClean="0">
                <a:latin typeface="+mn-ea"/>
              </a:rPr>
              <a:t>CEPC</a:t>
            </a:r>
            <a:r>
              <a:rPr lang="zh-CN" altLang="en-US" sz="2000" dirty="0" smtClean="0">
                <a:latin typeface="+mn-ea"/>
              </a:rPr>
              <a:t>，以</a:t>
            </a:r>
            <a:r>
              <a:rPr lang="zh-CN" altLang="en-US" sz="2000" dirty="0">
                <a:latin typeface="+mn-ea"/>
              </a:rPr>
              <a:t>提高亮度同时降低束流功率</a:t>
            </a:r>
          </a:p>
        </p:txBody>
      </p:sp>
      <p:sp>
        <p:nvSpPr>
          <p:cNvPr id="11" name="矩形 10"/>
          <p:cNvSpPr/>
          <p:nvPr/>
        </p:nvSpPr>
        <p:spPr>
          <a:xfrm>
            <a:off x="895056" y="6119289"/>
            <a:ext cx="6192688" cy="338554"/>
          </a:xfrm>
          <a:prstGeom prst="rect">
            <a:avLst/>
          </a:prstGeom>
        </p:spPr>
        <p:txBody>
          <a:bodyPr wrap="square">
            <a:spAutoFit/>
          </a:bodyPr>
          <a:lstStyle/>
          <a:p>
            <a:r>
              <a:rPr lang="en-US" altLang="zh-CN" sz="1600" dirty="0" smtClean="0">
                <a:latin typeface="华文楷体" panose="02010600040101010101" pitchFamily="2" charset="-122"/>
                <a:ea typeface="华文楷体" panose="02010600040101010101" pitchFamily="2" charset="-122"/>
              </a:rPr>
              <a:t>-- </a:t>
            </a:r>
            <a:r>
              <a:rPr lang="zh-CN" altLang="en-US" sz="1600" dirty="0" smtClean="0">
                <a:latin typeface="华文楷体" panose="02010600040101010101" pitchFamily="2" charset="-122"/>
                <a:ea typeface="华文楷体" panose="02010600040101010101" pitchFamily="2" charset="-122"/>
              </a:rPr>
              <a:t>加速器</a:t>
            </a:r>
            <a:r>
              <a:rPr lang="zh-CN" altLang="en-US" sz="1600" dirty="0">
                <a:latin typeface="华文楷体" panose="02010600040101010101" pitchFamily="2" charset="-122"/>
                <a:ea typeface="华文楷体" panose="02010600040101010101" pitchFamily="2" charset="-122"/>
              </a:rPr>
              <a:t>物理设计与硬件之间的技术匹配复杂而艰难</a:t>
            </a:r>
          </a:p>
        </p:txBody>
      </p:sp>
    </p:spTree>
    <p:extLst>
      <p:ext uri="{BB962C8B-B14F-4D97-AF65-F5344CB8AC3E}">
        <p14:creationId xmlns:p14="http://schemas.microsoft.com/office/powerpoint/2010/main" val="13206721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latin typeface="+mj-ea"/>
              </a:rPr>
              <a:t>Higgs </a:t>
            </a:r>
            <a:r>
              <a:rPr lang="zh-CN" altLang="en-US" sz="4000" dirty="0" smtClean="0">
                <a:latin typeface="+mj-ea"/>
              </a:rPr>
              <a:t>亮度与对撞点</a:t>
            </a:r>
            <a:r>
              <a:rPr lang="en-US" altLang="zh-CN" sz="4000" dirty="0" smtClean="0">
                <a:latin typeface="+mj-ea"/>
                <a:sym typeface="Symbol"/>
              </a:rPr>
              <a:t>y</a:t>
            </a:r>
            <a:r>
              <a:rPr lang="zh-CN" altLang="en-US" sz="4000" dirty="0" smtClean="0">
                <a:latin typeface="+mj-ea"/>
                <a:sym typeface="Symbol"/>
              </a:rPr>
              <a:t>的关系</a:t>
            </a:r>
            <a:endParaRPr lang="zh-CN" altLang="en-US" sz="4000" dirty="0">
              <a:latin typeface="+mj-ea"/>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636912"/>
            <a:ext cx="6229189"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827583" y="1628800"/>
            <a:ext cx="6949269" cy="830997"/>
          </a:xfrm>
          <a:prstGeom prst="rect">
            <a:avLst/>
          </a:prstGeom>
        </p:spPr>
        <p:txBody>
          <a:bodyPr wrap="square">
            <a:spAutoFit/>
          </a:bodyPr>
          <a:lstStyle/>
          <a:p>
            <a:pPr marL="285750" indent="-285750">
              <a:buFont typeface="Arial" panose="020B0604020202020204" pitchFamily="34" charset="0"/>
              <a:buChar char="•"/>
            </a:pPr>
            <a:r>
              <a:rPr lang="en-US" altLang="zh-CN" sz="2400" dirty="0">
                <a:solidFill>
                  <a:prstClr val="black"/>
                </a:solidFill>
              </a:rPr>
              <a:t>Keep </a:t>
            </a:r>
            <a:r>
              <a:rPr lang="en-US" altLang="zh-CN" sz="2400" dirty="0" err="1">
                <a:solidFill>
                  <a:prstClr val="black"/>
                </a:solidFill>
              </a:rPr>
              <a:t>beamstrahlung</a:t>
            </a:r>
            <a:r>
              <a:rPr lang="en-US" altLang="zh-CN" sz="2400" dirty="0">
                <a:solidFill>
                  <a:prstClr val="black"/>
                </a:solidFill>
              </a:rPr>
              <a:t> life time </a:t>
            </a:r>
            <a:r>
              <a:rPr lang="en-US" altLang="zh-CN" sz="2400" dirty="0" smtClean="0">
                <a:solidFill>
                  <a:prstClr val="black"/>
                </a:solidFill>
              </a:rPr>
              <a:t>constant </a:t>
            </a:r>
            <a:r>
              <a:rPr lang="en-US" altLang="zh-CN" sz="2400" dirty="0"/>
              <a:t>(52min</a:t>
            </a:r>
            <a:r>
              <a:rPr lang="en-US" altLang="zh-CN" sz="2400" dirty="0" smtClean="0"/>
              <a:t>)</a:t>
            </a:r>
          </a:p>
          <a:p>
            <a:pPr marL="285750" indent="-285750">
              <a:buFont typeface="Arial" panose="020B0604020202020204" pitchFamily="34" charset="0"/>
              <a:buChar char="•"/>
            </a:pPr>
            <a:r>
              <a:rPr lang="en-US" altLang="zh-CN" sz="2400" dirty="0" smtClean="0"/>
              <a:t>50MW/beam</a:t>
            </a:r>
            <a:endParaRPr lang="zh-CN" altLang="en-US" sz="2400" dirty="0"/>
          </a:p>
        </p:txBody>
      </p:sp>
      <p:sp>
        <p:nvSpPr>
          <p:cNvPr id="5" name="TextBox 4"/>
          <p:cNvSpPr txBox="1"/>
          <p:nvPr/>
        </p:nvSpPr>
        <p:spPr>
          <a:xfrm>
            <a:off x="4499992" y="3645024"/>
            <a:ext cx="129614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dirty="0" smtClean="0">
                <a:solidFill>
                  <a:srgbClr val="0070C0"/>
                </a:solidFill>
              </a:rPr>
              <a:t>luminosity</a:t>
            </a:r>
            <a:endParaRPr lang="zh-CN" altLang="en-US" dirty="0">
              <a:solidFill>
                <a:srgbClr val="0070C0"/>
              </a:solidFill>
            </a:endParaRPr>
          </a:p>
        </p:txBody>
      </p:sp>
      <p:sp>
        <p:nvSpPr>
          <p:cNvPr id="7" name="TextBox 6"/>
          <p:cNvSpPr txBox="1"/>
          <p:nvPr/>
        </p:nvSpPr>
        <p:spPr>
          <a:xfrm>
            <a:off x="3150089" y="4653136"/>
            <a:ext cx="115212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dirty="0" err="1" smtClean="0"/>
              <a:t>emittance</a:t>
            </a:r>
            <a:endParaRPr lang="zh-CN" altLang="en-US" dirty="0"/>
          </a:p>
        </p:txBody>
      </p:sp>
      <p:sp>
        <p:nvSpPr>
          <p:cNvPr id="3" name="矩形 2"/>
          <p:cNvSpPr/>
          <p:nvPr/>
        </p:nvSpPr>
        <p:spPr>
          <a:xfrm>
            <a:off x="5652120" y="2875002"/>
            <a:ext cx="824265"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US" altLang="zh-CN" dirty="0"/>
              <a:t>100km</a:t>
            </a:r>
            <a:endParaRPr lang="zh-CN" altLang="en-US" dirty="0"/>
          </a:p>
        </p:txBody>
      </p:sp>
    </p:spTree>
    <p:extLst>
      <p:ext uri="{BB962C8B-B14F-4D97-AF65-F5344CB8AC3E}">
        <p14:creationId xmlns:p14="http://schemas.microsoft.com/office/powerpoint/2010/main" val="42580316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latin typeface="+mj-ea"/>
              </a:rPr>
              <a:t>Higgs </a:t>
            </a:r>
            <a:r>
              <a:rPr lang="zh-CN" altLang="en-US" sz="4000" dirty="0" smtClean="0">
                <a:latin typeface="+mj-ea"/>
              </a:rPr>
              <a:t>亮度与束流功率的关系</a:t>
            </a:r>
            <a:endParaRPr lang="zh-CN" altLang="en-US" sz="4000" dirty="0">
              <a:latin typeface="+mj-ea"/>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040738"/>
            <a:ext cx="6502229" cy="390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2195736" y="4221088"/>
            <a:ext cx="619268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028384" y="3789040"/>
            <a:ext cx="576064"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altLang="zh-CN" dirty="0" smtClean="0">
                <a:solidFill>
                  <a:srgbClr val="FF0000"/>
                </a:solidFill>
              </a:rPr>
              <a:t>goal</a:t>
            </a:r>
            <a:endParaRPr lang="zh-CN" altLang="en-US" dirty="0">
              <a:solidFill>
                <a:srgbClr val="FF0000"/>
              </a:solidFill>
            </a:endParaRPr>
          </a:p>
        </p:txBody>
      </p:sp>
      <p:sp>
        <p:nvSpPr>
          <p:cNvPr id="6" name="矩形 5"/>
          <p:cNvSpPr/>
          <p:nvPr/>
        </p:nvSpPr>
        <p:spPr>
          <a:xfrm>
            <a:off x="3131840" y="2267580"/>
            <a:ext cx="824265"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US" altLang="zh-CN" dirty="0"/>
              <a:t>100km</a:t>
            </a:r>
            <a:endParaRPr lang="zh-CN" altLang="en-US" dirty="0"/>
          </a:p>
        </p:txBody>
      </p:sp>
    </p:spTree>
    <p:extLst>
      <p:ext uri="{BB962C8B-B14F-4D97-AF65-F5344CB8AC3E}">
        <p14:creationId xmlns:p14="http://schemas.microsoft.com/office/powerpoint/2010/main" val="41332194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844824"/>
            <a:ext cx="7357028" cy="4425280"/>
          </a:xfrm>
          <a:prstGeom prst="rect">
            <a:avLst/>
          </a:prstGeom>
        </p:spPr>
      </p:pic>
      <p:sp>
        <p:nvSpPr>
          <p:cNvPr id="2" name="标题 1"/>
          <p:cNvSpPr>
            <a:spLocks noGrp="1"/>
          </p:cNvSpPr>
          <p:nvPr>
            <p:ph type="title"/>
          </p:nvPr>
        </p:nvSpPr>
        <p:spPr/>
        <p:txBody>
          <a:bodyPr>
            <a:normAutofit/>
          </a:bodyPr>
          <a:lstStyle/>
          <a:p>
            <a:r>
              <a:rPr lang="en-US" altLang="zh-CN" sz="4000" dirty="0">
                <a:latin typeface="Times New Roman" panose="02020603050405020304" pitchFamily="18" charset="0"/>
                <a:cs typeface="Times New Roman" panose="02020603050405020304" pitchFamily="18" charset="0"/>
              </a:rPr>
              <a:t>Z luminosity vs. coupling</a:t>
            </a:r>
            <a:endParaRPr lang="zh-CN" altLang="en-US" sz="4000" dirty="0">
              <a:latin typeface="Times New Roman" panose="02020603050405020304" pitchFamily="18" charset="0"/>
              <a:cs typeface="Times New Roman" panose="02020603050405020304" pitchFamily="18" charset="0"/>
            </a:endParaRPr>
          </a:p>
        </p:txBody>
      </p:sp>
      <p:cxnSp>
        <p:nvCxnSpPr>
          <p:cNvPr id="4" name="直接箭头连接符 3"/>
          <p:cNvCxnSpPr/>
          <p:nvPr/>
        </p:nvCxnSpPr>
        <p:spPr>
          <a:xfrm flipV="1">
            <a:off x="3347864" y="4414838"/>
            <a:ext cx="0" cy="64807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482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16632"/>
            <a:ext cx="8229600" cy="792088"/>
          </a:xfrm>
        </p:spPr>
        <p:txBody>
          <a:bodyPr>
            <a:normAutofit/>
          </a:bodyPr>
          <a:lstStyle/>
          <a:p>
            <a:r>
              <a:rPr lang="en-US" altLang="zh-CN" sz="4000" dirty="0" err="1" smtClean="0">
                <a:latin typeface="Times New Roman" panose="02020603050405020304" pitchFamily="18" charset="0"/>
                <a:cs typeface="Times New Roman" panose="02020603050405020304" pitchFamily="18" charset="0"/>
              </a:rPr>
              <a:t>Beamstrahlung</a:t>
            </a:r>
            <a:r>
              <a:rPr lang="en-US" altLang="zh-CN" sz="4000" dirty="0" smtClean="0">
                <a:latin typeface="Times New Roman" panose="02020603050405020304" pitchFamily="18" charset="0"/>
                <a:cs typeface="Times New Roman" panose="02020603050405020304" pitchFamily="18" charset="0"/>
              </a:rPr>
              <a:t> effect @Higgs</a:t>
            </a:r>
            <a:endParaRPr lang="zh-CN" altLang="en-US" sz="4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95536" y="1124744"/>
            <a:ext cx="8136904" cy="523220"/>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800" b="1" dirty="0" smtClean="0">
                <a:solidFill>
                  <a:srgbClr val="A51B77"/>
                </a:solidFill>
              </a:rPr>
              <a:t>Typical issue for </a:t>
            </a:r>
            <a:r>
              <a:rPr lang="en-US" altLang="zh-CN" sz="2800" b="1" dirty="0">
                <a:solidFill>
                  <a:srgbClr val="A51B77"/>
                </a:solidFill>
              </a:rPr>
              <a:t>energy-frontier </a:t>
            </a:r>
            <a:r>
              <a:rPr lang="en-US" altLang="zh-CN" sz="2800" b="1" dirty="0" err="1">
                <a:solidFill>
                  <a:srgbClr val="A51B77"/>
                </a:solidFill>
              </a:rPr>
              <a:t>e+e</a:t>
            </a:r>
            <a:r>
              <a:rPr lang="en-US" altLang="zh-CN" sz="2800" b="1" dirty="0">
                <a:solidFill>
                  <a:srgbClr val="A51B77"/>
                </a:solidFill>
              </a:rPr>
              <a:t>− </a:t>
            </a:r>
            <a:r>
              <a:rPr lang="en-US" altLang="zh-CN" sz="2800" b="1" dirty="0" smtClean="0">
                <a:solidFill>
                  <a:srgbClr val="A51B77"/>
                </a:solidFill>
              </a:rPr>
              <a:t>colliders</a:t>
            </a:r>
            <a:endParaRPr lang="zh-CN" altLang="en-US" sz="2800" b="1" dirty="0">
              <a:solidFill>
                <a:srgbClr val="A51B77"/>
              </a:solidFill>
            </a:endParaRPr>
          </a:p>
        </p:txBody>
      </p:sp>
      <p:sp>
        <p:nvSpPr>
          <p:cNvPr id="4" name="TextBox 3"/>
          <p:cNvSpPr txBox="1"/>
          <p:nvPr/>
        </p:nvSpPr>
        <p:spPr>
          <a:xfrm>
            <a:off x="395536" y="1762552"/>
            <a:ext cx="8208912" cy="830997"/>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400" dirty="0" smtClean="0">
                <a:solidFill>
                  <a:srgbClr val="002060"/>
                </a:solidFill>
              </a:rPr>
              <a:t>During collision, the </a:t>
            </a:r>
            <a:r>
              <a:rPr lang="en-US" altLang="zh-CN" sz="2400" dirty="0">
                <a:solidFill>
                  <a:srgbClr val="002060"/>
                </a:solidFill>
              </a:rPr>
              <a:t>deflected </a:t>
            </a:r>
            <a:r>
              <a:rPr lang="en-US" altLang="zh-CN" sz="2400" dirty="0" smtClean="0">
                <a:solidFill>
                  <a:srgbClr val="002060"/>
                </a:solidFill>
              </a:rPr>
              <a:t>particles </a:t>
            </a:r>
            <a:r>
              <a:rPr lang="en-US" altLang="zh-CN" sz="2400" dirty="0">
                <a:solidFill>
                  <a:srgbClr val="002060"/>
                </a:solidFill>
              </a:rPr>
              <a:t>will lose part of its energy due to the synchrotron </a:t>
            </a:r>
            <a:r>
              <a:rPr lang="en-US" altLang="zh-CN" sz="2400" dirty="0" smtClean="0">
                <a:solidFill>
                  <a:srgbClr val="002060"/>
                </a:solidFill>
              </a:rPr>
              <a:t>radiation.</a:t>
            </a:r>
            <a:endParaRPr lang="zh-CN" altLang="en-US" sz="2400" dirty="0">
              <a:solidFill>
                <a:srgbClr val="002060"/>
              </a:solidFill>
            </a:endParaRPr>
          </a:p>
        </p:txBody>
      </p:sp>
      <p:sp>
        <p:nvSpPr>
          <p:cNvPr id="5" name="TextBox 4"/>
          <p:cNvSpPr txBox="1"/>
          <p:nvPr/>
        </p:nvSpPr>
        <p:spPr>
          <a:xfrm>
            <a:off x="971600" y="2603813"/>
            <a:ext cx="7704856" cy="1323439"/>
          </a:xfrm>
          <a:prstGeom prst="rect">
            <a:avLst/>
          </a:prstGeom>
          <a:noFill/>
        </p:spPr>
        <p:txBody>
          <a:bodyPr wrap="square" rtlCol="0">
            <a:spAutoFit/>
          </a:bodyPr>
          <a:lstStyle/>
          <a:p>
            <a:pPr marL="285750" indent="-285750">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Extra energy spread </a:t>
            </a:r>
          </a:p>
          <a:p>
            <a:pPr marL="285750" indent="-285750">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Beam loss for large energy deviation </a:t>
            </a:r>
            <a:r>
              <a:rPr lang="en-US" altLang="zh-CN" sz="2000" dirty="0" smtClean="0">
                <a:latin typeface="Times New Roman" panose="02020603050405020304" pitchFamily="18" charset="0"/>
                <a:cs typeface="Times New Roman" panose="02020603050405020304" pitchFamily="18" charset="0"/>
                <a:sym typeface="Symbol"/>
              </a:rPr>
              <a:t> life time reduction</a:t>
            </a:r>
          </a:p>
          <a:p>
            <a:pPr marL="285750" indent="-285750">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Detector background (</a:t>
            </a:r>
            <a:r>
              <a:rPr lang="en-US" altLang="zh-CN" sz="2000" dirty="0">
                <a:latin typeface="Times New Roman" panose="02020603050405020304" pitchFamily="18" charset="0"/>
                <a:cs typeface="Times New Roman" panose="02020603050405020304" pitchFamily="18" charset="0"/>
              </a:rPr>
              <a:t>photons, </a:t>
            </a:r>
            <a:r>
              <a:rPr lang="en-US" altLang="zh-CN" sz="2000" dirty="0" smtClean="0">
                <a:latin typeface="Times New Roman" panose="02020603050405020304" pitchFamily="18" charset="0"/>
                <a:cs typeface="Times New Roman" panose="02020603050405020304" pitchFamily="18" charset="0"/>
              </a:rPr>
              <a:t>hadrons…)</a:t>
            </a:r>
          </a:p>
          <a:p>
            <a:pPr marL="285750" indent="-285750">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Divergence angle </a:t>
            </a:r>
            <a:r>
              <a:rPr lang="en-US" altLang="zh-CN" sz="2000" dirty="0" smtClean="0">
                <a:latin typeface="Times New Roman" panose="02020603050405020304" pitchFamily="18" charset="0"/>
                <a:cs typeface="Times New Roman" panose="02020603050405020304" pitchFamily="18" charset="0"/>
                <a:sym typeface="Symbol"/>
              </a:rPr>
              <a:t> </a:t>
            </a:r>
            <a:r>
              <a:rPr lang="en-US" altLang="zh-CN" sz="2000" dirty="0">
                <a:latin typeface="Times New Roman" panose="02020603050405020304" pitchFamily="18" charset="0"/>
                <a:cs typeface="Times New Roman" panose="02020603050405020304" pitchFamily="18" charset="0"/>
              </a:rPr>
              <a:t>interfere </a:t>
            </a:r>
            <a:r>
              <a:rPr lang="en-US" altLang="zh-CN" sz="2000" dirty="0" smtClean="0">
                <a:latin typeface="Times New Roman" panose="02020603050405020304" pitchFamily="18" charset="0"/>
                <a:cs typeface="Times New Roman" panose="02020603050405020304" pitchFamily="18" charset="0"/>
              </a:rPr>
              <a:t>the </a:t>
            </a:r>
            <a:r>
              <a:rPr lang="en-US" altLang="zh-CN" sz="2000" dirty="0">
                <a:latin typeface="Times New Roman" panose="02020603050405020304" pitchFamily="18" charset="0"/>
                <a:cs typeface="Times New Roman" panose="02020603050405020304" pitchFamily="18" charset="0"/>
              </a:rPr>
              <a:t>detection of small-angle events</a:t>
            </a:r>
            <a:endParaRPr lang="zh-CN" altLang="en-US" sz="2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95536" y="4005064"/>
            <a:ext cx="4896544" cy="461665"/>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400" dirty="0" smtClean="0">
                <a:solidFill>
                  <a:srgbClr val="002060"/>
                </a:solidFill>
              </a:rPr>
              <a:t>Constraint for energy spread</a:t>
            </a:r>
            <a:endParaRPr lang="zh-CN" altLang="en-US" sz="2400" dirty="0">
              <a:solidFill>
                <a:srgbClr val="002060"/>
              </a:solidFill>
            </a:endParaRPr>
          </a:p>
        </p:txBody>
      </p:sp>
      <p:sp>
        <p:nvSpPr>
          <p:cNvPr id="7" name="TextBox 6"/>
          <p:cNvSpPr txBox="1"/>
          <p:nvPr/>
        </p:nvSpPr>
        <p:spPr>
          <a:xfrm>
            <a:off x="395536" y="5085184"/>
            <a:ext cx="4752528" cy="461665"/>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400" dirty="0" smtClean="0">
                <a:solidFill>
                  <a:srgbClr val="002060"/>
                </a:solidFill>
              </a:rPr>
              <a:t>Constraint for life time</a:t>
            </a:r>
            <a:endParaRPr lang="zh-CN" altLang="en-US" sz="2400" dirty="0">
              <a:solidFill>
                <a:srgbClr val="002060"/>
              </a:solidFill>
            </a:endParaRPr>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p:cNvGraphicFramePr>
            <a:graphicFrameLocks noChangeAspect="1"/>
          </p:cNvGraphicFramePr>
          <p:nvPr>
            <p:extLst>
              <p:ext uri="{D42A27DB-BD31-4B8C-83A1-F6EECF244321}">
                <p14:modId xmlns:p14="http://schemas.microsoft.com/office/powerpoint/2010/main" val="757941490"/>
              </p:ext>
            </p:extLst>
          </p:nvPr>
        </p:nvGraphicFramePr>
        <p:xfrm>
          <a:off x="2422088" y="4434070"/>
          <a:ext cx="1080120" cy="647666"/>
        </p:xfrm>
        <a:graphic>
          <a:graphicData uri="http://schemas.openxmlformats.org/presentationml/2006/ole">
            <mc:AlternateContent xmlns:mc="http://schemas.openxmlformats.org/markup-compatibility/2006">
              <mc:Choice xmlns:v="urn:schemas-microsoft-com:vml" Requires="v">
                <p:oleObj spid="_x0000_s3196" name="Equation" r:id="rId4" imgW="634725" imgH="393529" progId="Equation.DSMT4">
                  <p:embed/>
                </p:oleObj>
              </mc:Choice>
              <mc:Fallback>
                <p:oleObj name="Equation" r:id="rId4" imgW="634725" imgH="39352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2088" y="4434070"/>
                        <a:ext cx="1080120" cy="647666"/>
                      </a:xfrm>
                      <a:prstGeom prst="rect">
                        <a:avLst/>
                      </a:prstGeom>
                      <a:noFill/>
                    </p:spPr>
                  </p:pic>
                </p:oleObj>
              </mc:Fallback>
            </mc:AlternateContent>
          </a:graphicData>
        </a:graphic>
      </p:graphicFrame>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1" name="对象 10"/>
          <p:cNvGraphicFramePr>
            <a:graphicFrameLocks noChangeAspect="1"/>
          </p:cNvGraphicFramePr>
          <p:nvPr>
            <p:extLst>
              <p:ext uri="{D42A27DB-BD31-4B8C-83A1-F6EECF244321}">
                <p14:modId xmlns:p14="http://schemas.microsoft.com/office/powerpoint/2010/main" val="463275426"/>
              </p:ext>
            </p:extLst>
          </p:nvPr>
        </p:nvGraphicFramePr>
        <p:xfrm>
          <a:off x="2555776" y="5535385"/>
          <a:ext cx="1584176" cy="611711"/>
        </p:xfrm>
        <a:graphic>
          <a:graphicData uri="http://schemas.openxmlformats.org/presentationml/2006/ole">
            <mc:AlternateContent xmlns:mc="http://schemas.openxmlformats.org/markup-compatibility/2006">
              <mc:Choice xmlns:v="urn:schemas-microsoft-com:vml" Requires="v">
                <p:oleObj spid="_x0000_s3197" name="Equation" r:id="rId6" imgW="1117440" imgH="431640" progId="Equation.DSMT4">
                  <p:embed/>
                </p:oleObj>
              </mc:Choice>
              <mc:Fallback>
                <p:oleObj name="Equation" r:id="rId6" imgW="1117440" imgH="431640" progId="Equation.DSMT4">
                  <p:embed/>
                  <p:pic>
                    <p:nvPicPr>
                      <p:cNvPr id="0" name=""/>
                      <p:cNvPicPr>
                        <a:picLocks noChangeAspect="1" noChangeArrowheads="1"/>
                      </p:cNvPicPr>
                      <p:nvPr/>
                    </p:nvPicPr>
                    <p:blipFill>
                      <a:blip r:embed="rId7"/>
                      <a:srcRect/>
                      <a:stretch>
                        <a:fillRect/>
                      </a:stretch>
                    </p:blipFill>
                    <p:spPr bwMode="auto">
                      <a:xfrm>
                        <a:off x="2555776" y="5535385"/>
                        <a:ext cx="1584176" cy="611711"/>
                      </a:xfrm>
                      <a:prstGeom prst="rect">
                        <a:avLst/>
                      </a:prstGeom>
                      <a:noFill/>
                    </p:spPr>
                  </p:pic>
                </p:oleObj>
              </mc:Fallback>
            </mc:AlternateContent>
          </a:graphicData>
        </a:graphic>
      </p:graphicFrame>
      <p:grpSp>
        <p:nvGrpSpPr>
          <p:cNvPr id="22" name="组合 21"/>
          <p:cNvGrpSpPr/>
          <p:nvPr/>
        </p:nvGrpSpPr>
        <p:grpSpPr>
          <a:xfrm>
            <a:off x="3502208" y="5435932"/>
            <a:ext cx="5414312" cy="513348"/>
            <a:chOff x="3502208" y="5435932"/>
            <a:chExt cx="5414312" cy="513348"/>
          </a:xfrm>
        </p:grpSpPr>
        <p:sp>
          <p:nvSpPr>
            <p:cNvPr id="12" name="椭圆 11"/>
            <p:cNvSpPr/>
            <p:nvPr/>
          </p:nvSpPr>
          <p:spPr>
            <a:xfrm>
              <a:off x="3502208" y="5661248"/>
              <a:ext cx="144016" cy="28803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箭头连接符 16"/>
            <p:cNvCxnSpPr/>
            <p:nvPr/>
          </p:nvCxnSpPr>
          <p:spPr>
            <a:xfrm flipH="1">
              <a:off x="3646224" y="5542241"/>
              <a:ext cx="134864" cy="119007"/>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779912" y="5546849"/>
              <a:ext cx="123556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064600" y="5435932"/>
              <a:ext cx="385192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b="1" dirty="0" smtClean="0">
                  <a:solidFill>
                    <a:srgbClr val="C00000"/>
                  </a:solidFill>
                </a:rPr>
                <a:t>Large energy acceptance is essential!</a:t>
              </a:r>
            </a:p>
          </p:txBody>
        </p:sp>
      </p:grpSp>
      <p:sp>
        <p:nvSpPr>
          <p:cNvPr id="13" name="TextBox 12"/>
          <p:cNvSpPr txBox="1"/>
          <p:nvPr/>
        </p:nvSpPr>
        <p:spPr>
          <a:xfrm>
            <a:off x="4884072" y="4365104"/>
            <a:ext cx="4032448" cy="830997"/>
          </a:xfrm>
          <a:prstGeom prst="rect">
            <a:avLst/>
          </a:prstGeom>
          <a:noFill/>
        </p:spPr>
        <p:txBody>
          <a:bodyPr wrap="square" rtlCol="0">
            <a:spAutoFit/>
          </a:bodyPr>
          <a:lstStyle/>
          <a:p>
            <a:pPr marL="285750" indent="-285750">
              <a:buFont typeface="Arial" panose="020B0604020202020204" pitchFamily="34" charset="0"/>
              <a:buChar char="•"/>
            </a:pPr>
            <a:r>
              <a:rPr lang="en-US" altLang="zh-CN" sz="1600" dirty="0" smtClean="0">
                <a:latin typeface="Times New Roman" panose="02020603050405020304" pitchFamily="18" charset="0"/>
                <a:cs typeface="Times New Roman" panose="02020603050405020304" pitchFamily="18" charset="0"/>
              </a:rPr>
              <a:t>Nature energy spread: 0.098%</a:t>
            </a:r>
          </a:p>
          <a:p>
            <a:pPr marL="285750" indent="-285750">
              <a:buFont typeface="Arial" panose="020B0604020202020204" pitchFamily="34" charset="0"/>
              <a:buChar char="•"/>
            </a:pPr>
            <a:r>
              <a:rPr lang="en-US" altLang="zh-CN" sz="1600" dirty="0" err="1" smtClean="0">
                <a:latin typeface="Times New Roman" panose="02020603050405020304" pitchFamily="18" charset="0"/>
                <a:cs typeface="Times New Roman" panose="02020603050405020304" pitchFamily="18" charset="0"/>
              </a:rPr>
              <a:t>Beamstrahlung</a:t>
            </a:r>
            <a:r>
              <a:rPr lang="en-US" altLang="zh-CN" sz="1600" dirty="0" smtClean="0">
                <a:latin typeface="Times New Roman" panose="02020603050405020304" pitchFamily="18" charset="0"/>
                <a:cs typeface="Times New Roman" panose="02020603050405020304" pitchFamily="18" charset="0"/>
              </a:rPr>
              <a:t> energy spread: ~0.019%</a:t>
            </a:r>
          </a:p>
          <a:p>
            <a:pPr marL="285750" indent="-285750">
              <a:buFont typeface="Arial" panose="020B0604020202020204" pitchFamily="34" charset="0"/>
              <a:buChar char="•"/>
            </a:pPr>
            <a:r>
              <a:rPr lang="en-US" altLang="zh-CN" sz="1600" dirty="0" smtClean="0">
                <a:latin typeface="Times New Roman" panose="02020603050405020304" pitchFamily="18" charset="0"/>
                <a:cs typeface="Times New Roman" panose="02020603050405020304" pitchFamily="18" charset="0"/>
              </a:rPr>
              <a:t>Total energy spread: 0.1%</a:t>
            </a:r>
            <a:endParaRPr lang="zh-CN" altLang="en-US" sz="16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971600" y="6229272"/>
            <a:ext cx="5328592" cy="400110"/>
          </a:xfrm>
          <a:prstGeom prst="rect">
            <a:avLst/>
          </a:prstGeom>
          <a:noFill/>
        </p:spPr>
        <p:txBody>
          <a:bodyPr wrap="square" rtlCol="0">
            <a:spAutoFit/>
          </a:bodyPr>
          <a:lstStyle/>
          <a:p>
            <a:pPr marL="285750" indent="-285750">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Requirement for energy acceptance: ~1.2%</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995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8229600" cy="1143000"/>
          </a:xfrm>
        </p:spPr>
        <p:txBody>
          <a:bodyPr>
            <a:normAutofit/>
          </a:bodyPr>
          <a:lstStyle/>
          <a:p>
            <a:r>
              <a:rPr lang="en-US" altLang="zh-CN" sz="4000" dirty="0" smtClean="0">
                <a:latin typeface="Times New Roman" panose="02020603050405020304" pitchFamily="18" charset="0"/>
                <a:cs typeface="Times New Roman" panose="02020603050405020304" pitchFamily="18" charset="0"/>
              </a:rPr>
              <a:t>CEPC amplitude-tune dependence </a:t>
            </a:r>
            <a:endParaRPr lang="zh-CN" altLang="en-US" sz="4000" dirty="0">
              <a:latin typeface="Times New Roman" panose="02020603050405020304" pitchFamily="18" charset="0"/>
              <a:cs typeface="Times New Roman" panose="02020603050405020304"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2734422098"/>
              </p:ext>
            </p:extLst>
          </p:nvPr>
        </p:nvGraphicFramePr>
        <p:xfrm>
          <a:off x="755576" y="1844824"/>
          <a:ext cx="7272808" cy="1384277"/>
        </p:xfrm>
        <a:graphic>
          <a:graphicData uri="http://schemas.openxmlformats.org/drawingml/2006/table">
            <a:tbl>
              <a:tblPr firstRow="1" bandRow="1">
                <a:tableStyleId>{5C22544A-7EE6-4342-B048-85BDC9FD1C3A}</a:tableStyleId>
              </a:tblPr>
              <a:tblGrid>
                <a:gridCol w="2736304"/>
                <a:gridCol w="1584176"/>
                <a:gridCol w="1512168"/>
                <a:gridCol w="1440160"/>
              </a:tblGrid>
              <a:tr h="441074">
                <a:tc>
                  <a:txBody>
                    <a:bodyPr/>
                    <a:lstStyle/>
                    <a:p>
                      <a:r>
                        <a:rPr lang="en-US" altLang="zh-CN" sz="1800" b="1" i="0" u="none" strike="noStrike" kern="1200" dirty="0" smtClean="0">
                          <a:solidFill>
                            <a:schemeClr val="lt1"/>
                          </a:solidFill>
                          <a:latin typeface="+mn-lt"/>
                          <a:ea typeface="+mn-ea"/>
                          <a:cs typeface="+mn-cs"/>
                        </a:rPr>
                        <a:t> </a:t>
                      </a:r>
                      <a:r>
                        <a:rPr lang="en-US" altLang="zh-CN" sz="1800" b="1" i="0" u="none" strike="noStrike" kern="1200" dirty="0" smtClean="0">
                          <a:solidFill>
                            <a:srgbClr val="FF0000"/>
                          </a:solidFill>
                          <a:latin typeface="+mn-lt"/>
                          <a:ea typeface="+mn-ea"/>
                          <a:cs typeface="+mn-cs"/>
                          <a:sym typeface="Symbol"/>
                        </a:rPr>
                        <a:t></a:t>
                      </a:r>
                      <a:r>
                        <a:rPr lang="en-US" altLang="zh-CN" sz="1800" b="1" i="0" u="none" strike="noStrike" kern="1200" dirty="0" smtClean="0">
                          <a:solidFill>
                            <a:srgbClr val="FF0000"/>
                          </a:solidFill>
                          <a:latin typeface="+mn-lt"/>
                          <a:ea typeface="+mn-ea"/>
                          <a:cs typeface="+mn-cs"/>
                        </a:rPr>
                        <a:t>x=0.22</a:t>
                      </a:r>
                      <a:r>
                        <a:rPr lang="en-US" altLang="zh-CN" sz="1800" b="1" i="0" u="none" strike="noStrike" kern="1200" baseline="0" dirty="0" smtClean="0">
                          <a:solidFill>
                            <a:srgbClr val="FF0000"/>
                          </a:solidFill>
                          <a:latin typeface="+mn-lt"/>
                          <a:ea typeface="+mn-ea"/>
                          <a:cs typeface="+mn-cs"/>
                        </a:rPr>
                        <a:t> </a:t>
                      </a:r>
                      <a:r>
                        <a:rPr lang="en-US" altLang="zh-CN" sz="1800" b="1" i="0" u="none" strike="noStrike" kern="1200" dirty="0" smtClean="0">
                          <a:solidFill>
                            <a:srgbClr val="FF0000"/>
                          </a:solidFill>
                          <a:latin typeface="+mn-lt"/>
                          <a:ea typeface="+mn-ea"/>
                          <a:cs typeface="+mn-cs"/>
                          <a:sym typeface="Symbol"/>
                        </a:rPr>
                        <a:t></a:t>
                      </a:r>
                      <a:r>
                        <a:rPr lang="en-US" altLang="zh-CN" sz="1800" b="1" i="0" u="none" strike="noStrike" kern="1200" dirty="0" smtClean="0">
                          <a:solidFill>
                            <a:srgbClr val="FF0000"/>
                          </a:solidFill>
                          <a:latin typeface="+mn-lt"/>
                          <a:ea typeface="+mn-ea"/>
                          <a:cs typeface="+mn-cs"/>
                        </a:rPr>
                        <a:t>y=0.002</a:t>
                      </a:r>
                      <a:endParaRPr lang="zh-CN" altLang="en-US" sz="2400" dirty="0">
                        <a:solidFill>
                          <a:srgbClr val="FF0000"/>
                        </a:solidFill>
                      </a:endParaRPr>
                    </a:p>
                  </a:txBody>
                  <a:tcPr/>
                </a:tc>
                <a:tc>
                  <a:txBody>
                    <a:bodyPr/>
                    <a:lstStyle/>
                    <a:p>
                      <a:r>
                        <a:rPr lang="en-US" altLang="zh-CN" sz="2400" dirty="0" err="1" smtClean="0"/>
                        <a:t>C</a:t>
                      </a:r>
                      <a:r>
                        <a:rPr lang="en-US" altLang="zh-CN" sz="2400" baseline="-25000" dirty="0" err="1" smtClean="0"/>
                        <a:t>xx</a:t>
                      </a:r>
                      <a:r>
                        <a:rPr lang="en-US" altLang="zh-CN" sz="2400" baseline="0" dirty="0" smtClean="0"/>
                        <a:t> (m</a:t>
                      </a:r>
                      <a:r>
                        <a:rPr lang="en-US" altLang="zh-CN" sz="2400" baseline="30000" dirty="0" smtClean="0"/>
                        <a:t>-1</a:t>
                      </a:r>
                      <a:r>
                        <a:rPr lang="en-US" altLang="zh-CN" sz="2400" baseline="0" dirty="0" smtClean="0"/>
                        <a:t>)</a:t>
                      </a:r>
                      <a:endParaRPr lang="zh-CN" alt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dirty="0" err="1" smtClean="0"/>
                        <a:t>C</a:t>
                      </a:r>
                      <a:r>
                        <a:rPr lang="en-US" altLang="zh-CN" sz="2400" baseline="-25000" dirty="0" err="1" smtClean="0"/>
                        <a:t>xy</a:t>
                      </a:r>
                      <a:r>
                        <a:rPr lang="en-US" altLang="zh-CN" sz="2400" baseline="0" dirty="0" smtClean="0"/>
                        <a:t> (m</a:t>
                      </a:r>
                      <a:r>
                        <a:rPr lang="en-US" altLang="zh-CN" sz="2400" baseline="30000" dirty="0" smtClean="0"/>
                        <a:t>-1</a:t>
                      </a:r>
                      <a:r>
                        <a:rPr lang="en-US" altLang="zh-CN" sz="2400" baseline="0" dirty="0" smtClean="0"/>
                        <a:t>)</a:t>
                      </a:r>
                      <a:endParaRPr lang="zh-CN" altLang="en-US" sz="2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dirty="0" err="1" smtClean="0"/>
                        <a:t>C</a:t>
                      </a:r>
                      <a:r>
                        <a:rPr lang="en-US" altLang="zh-CN" sz="2400" baseline="-25000" dirty="0" err="1" smtClean="0"/>
                        <a:t>yy</a:t>
                      </a:r>
                      <a:r>
                        <a:rPr lang="en-US" altLang="zh-CN" sz="2400" baseline="0" dirty="0" smtClean="0"/>
                        <a:t> (m</a:t>
                      </a:r>
                      <a:r>
                        <a:rPr lang="en-US" altLang="zh-CN" sz="2400" baseline="30000" dirty="0" smtClean="0"/>
                        <a:t>-1</a:t>
                      </a:r>
                      <a:r>
                        <a:rPr lang="en-US" altLang="zh-CN" sz="2400" baseline="0" dirty="0" smtClean="0"/>
                        <a:t>)</a:t>
                      </a:r>
                      <a:endParaRPr lang="zh-CN" altLang="en-US" sz="2400" dirty="0" smtClean="0"/>
                    </a:p>
                  </a:txBody>
                  <a:tcPr/>
                </a:tc>
              </a:tr>
              <a:tr h="486003">
                <a:tc>
                  <a:txBody>
                    <a:bodyPr/>
                    <a:lstStyle/>
                    <a:p>
                      <a:r>
                        <a:rPr lang="en-US" altLang="zh-CN" sz="2000" dirty="0" smtClean="0"/>
                        <a:t>Kinematic</a:t>
                      </a:r>
                      <a:r>
                        <a:rPr lang="en-US" altLang="zh-CN" sz="2000" baseline="0" dirty="0" smtClean="0"/>
                        <a:t> effects</a:t>
                      </a:r>
                      <a:endParaRPr lang="zh-CN" altLang="en-US" sz="2000" dirty="0"/>
                    </a:p>
                  </a:txBody>
                  <a:tcPr/>
                </a:tc>
                <a:tc>
                  <a:txBody>
                    <a:bodyPr/>
                    <a:lstStyle/>
                    <a:p>
                      <a:pPr algn="ctr"/>
                      <a:r>
                        <a:rPr lang="en-US" altLang="zh-CN" sz="2000" dirty="0" smtClean="0"/>
                        <a:t>3.7</a:t>
                      </a:r>
                      <a:endParaRPr lang="zh-CN" altLang="en-US" sz="2000" dirty="0"/>
                    </a:p>
                  </a:txBody>
                  <a:tcPr/>
                </a:tc>
                <a:tc>
                  <a:txBody>
                    <a:bodyPr/>
                    <a:lstStyle/>
                    <a:p>
                      <a:pPr algn="ctr"/>
                      <a:r>
                        <a:rPr lang="en-US" altLang="zh-CN" sz="2000" dirty="0" smtClean="0"/>
                        <a:t>271</a:t>
                      </a:r>
                      <a:endParaRPr lang="zh-CN" altLang="en-US" sz="2000" dirty="0"/>
                    </a:p>
                  </a:txBody>
                  <a:tcPr/>
                </a:tc>
                <a:tc>
                  <a:txBody>
                    <a:bodyPr/>
                    <a:lstStyle/>
                    <a:p>
                      <a:pPr algn="ctr"/>
                      <a:r>
                        <a:rPr lang="en-US" altLang="zh-CN" sz="2000" dirty="0" smtClean="0"/>
                        <a:t>44762</a:t>
                      </a:r>
                      <a:endParaRPr lang="zh-CN" altLang="en-US" sz="2000" dirty="0"/>
                    </a:p>
                  </a:txBody>
                  <a:tcPr/>
                </a:tc>
              </a:tr>
              <a:tr h="441074">
                <a:tc>
                  <a:txBody>
                    <a:bodyPr/>
                    <a:lstStyle/>
                    <a:p>
                      <a:r>
                        <a:rPr lang="en-US" altLang="zh-CN" sz="2000" dirty="0" smtClean="0"/>
                        <a:t>Fringe field (QD0+QF1)</a:t>
                      </a:r>
                      <a:endParaRPr lang="zh-CN" altLang="en-US" sz="2000" dirty="0"/>
                    </a:p>
                  </a:txBody>
                  <a:tcPr/>
                </a:tc>
                <a:tc>
                  <a:txBody>
                    <a:bodyPr/>
                    <a:lstStyle/>
                    <a:p>
                      <a:pPr algn="ctr"/>
                      <a:r>
                        <a:rPr lang="en-US" altLang="zh-CN" sz="2000" dirty="0" smtClean="0"/>
                        <a:t>2.0+1.4</a:t>
                      </a:r>
                      <a:endParaRPr lang="zh-CN" altLang="en-US" sz="2000" dirty="0"/>
                    </a:p>
                  </a:txBody>
                  <a:tcPr/>
                </a:tc>
                <a:tc>
                  <a:txBody>
                    <a:bodyPr/>
                    <a:lstStyle/>
                    <a:p>
                      <a:pPr algn="ctr"/>
                      <a:r>
                        <a:rPr lang="en-US" altLang="zh-CN" sz="2000" dirty="0" smtClean="0">
                          <a:solidFill>
                            <a:srgbClr val="FF0000"/>
                          </a:solidFill>
                        </a:rPr>
                        <a:t>5788+2444</a:t>
                      </a:r>
                      <a:endParaRPr lang="zh-CN" altLang="en-US" sz="2000" dirty="0">
                        <a:solidFill>
                          <a:srgbClr val="FF0000"/>
                        </a:solidFill>
                      </a:endParaRPr>
                    </a:p>
                  </a:txBody>
                  <a:tcPr/>
                </a:tc>
                <a:tc>
                  <a:txBody>
                    <a:bodyPr/>
                    <a:lstStyle/>
                    <a:p>
                      <a:pPr algn="ctr"/>
                      <a:r>
                        <a:rPr lang="en-US" altLang="zh-CN" sz="2000" dirty="0" smtClean="0"/>
                        <a:t>21.3+4.0</a:t>
                      </a:r>
                      <a:endParaRPr lang="zh-CN" altLang="en-US" sz="2000" dirty="0"/>
                    </a:p>
                  </a:txBody>
                  <a:tcPr/>
                </a:tc>
              </a:tr>
            </a:tbl>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3321596344"/>
              </p:ext>
            </p:extLst>
          </p:nvPr>
        </p:nvGraphicFramePr>
        <p:xfrm>
          <a:off x="755576" y="3861048"/>
          <a:ext cx="7272808" cy="1384277"/>
        </p:xfrm>
        <a:graphic>
          <a:graphicData uri="http://schemas.openxmlformats.org/drawingml/2006/table">
            <a:tbl>
              <a:tblPr firstRow="1" bandRow="1">
                <a:tableStyleId>{5C22544A-7EE6-4342-B048-85BDC9FD1C3A}</a:tableStyleId>
              </a:tblPr>
              <a:tblGrid>
                <a:gridCol w="2736304"/>
                <a:gridCol w="1584176"/>
                <a:gridCol w="1512168"/>
                <a:gridCol w="1440160"/>
              </a:tblGrid>
              <a:tr h="441074">
                <a:tc>
                  <a:txBody>
                    <a:bodyPr/>
                    <a:lstStyle/>
                    <a:p>
                      <a:r>
                        <a:rPr lang="en-US" altLang="zh-CN" sz="1800" b="1" i="0" u="none" strike="noStrike" kern="1200" dirty="0" smtClean="0">
                          <a:solidFill>
                            <a:schemeClr val="lt1"/>
                          </a:solidFill>
                          <a:latin typeface="+mn-lt"/>
                          <a:ea typeface="+mn-ea"/>
                          <a:cs typeface="+mn-cs"/>
                        </a:rPr>
                        <a:t> </a:t>
                      </a:r>
                      <a:r>
                        <a:rPr lang="en-US" altLang="zh-CN" sz="1800" b="1" i="0" u="none" strike="noStrike" kern="1200" dirty="0" smtClean="0">
                          <a:solidFill>
                            <a:srgbClr val="FF0000"/>
                          </a:solidFill>
                          <a:latin typeface="+mn-lt"/>
                          <a:ea typeface="+mn-ea"/>
                          <a:cs typeface="+mn-cs"/>
                          <a:sym typeface="Symbol"/>
                        </a:rPr>
                        <a:t></a:t>
                      </a:r>
                      <a:r>
                        <a:rPr lang="en-US" altLang="zh-CN" sz="1800" b="1" i="0" u="none" strike="noStrike" kern="1200" dirty="0" smtClean="0">
                          <a:solidFill>
                            <a:srgbClr val="FF0000"/>
                          </a:solidFill>
                          <a:latin typeface="+mn-lt"/>
                          <a:ea typeface="+mn-ea"/>
                          <a:cs typeface="+mn-cs"/>
                        </a:rPr>
                        <a:t>x=0.144</a:t>
                      </a:r>
                      <a:r>
                        <a:rPr lang="en-US" altLang="zh-CN" sz="1800" b="1" i="0" u="none" strike="noStrike" kern="1200" baseline="0" dirty="0" smtClean="0">
                          <a:solidFill>
                            <a:srgbClr val="FF0000"/>
                          </a:solidFill>
                          <a:latin typeface="+mn-lt"/>
                          <a:ea typeface="+mn-ea"/>
                          <a:cs typeface="+mn-cs"/>
                        </a:rPr>
                        <a:t> </a:t>
                      </a:r>
                      <a:r>
                        <a:rPr lang="en-US" altLang="zh-CN" sz="1800" b="1" i="0" u="none" strike="noStrike" kern="1200" dirty="0" smtClean="0">
                          <a:solidFill>
                            <a:srgbClr val="FF0000"/>
                          </a:solidFill>
                          <a:latin typeface="+mn-lt"/>
                          <a:ea typeface="+mn-ea"/>
                          <a:cs typeface="+mn-cs"/>
                          <a:sym typeface="Symbol"/>
                        </a:rPr>
                        <a:t></a:t>
                      </a:r>
                      <a:r>
                        <a:rPr lang="en-US" altLang="zh-CN" sz="1800" b="1" i="0" u="none" strike="noStrike" kern="1200" dirty="0" smtClean="0">
                          <a:solidFill>
                            <a:srgbClr val="FF0000"/>
                          </a:solidFill>
                          <a:latin typeface="+mn-lt"/>
                          <a:ea typeface="+mn-ea"/>
                          <a:cs typeface="+mn-cs"/>
                        </a:rPr>
                        <a:t>y=0.002</a:t>
                      </a:r>
                      <a:endParaRPr lang="zh-CN" altLang="en-US" sz="2400" dirty="0">
                        <a:solidFill>
                          <a:srgbClr val="FF0000"/>
                        </a:solidFill>
                      </a:endParaRPr>
                    </a:p>
                  </a:txBody>
                  <a:tcPr/>
                </a:tc>
                <a:tc>
                  <a:txBody>
                    <a:bodyPr/>
                    <a:lstStyle/>
                    <a:p>
                      <a:r>
                        <a:rPr lang="en-US" altLang="zh-CN" sz="2400" dirty="0" err="1" smtClean="0"/>
                        <a:t>C</a:t>
                      </a:r>
                      <a:r>
                        <a:rPr lang="en-US" altLang="zh-CN" sz="2400" baseline="-25000" dirty="0" err="1" smtClean="0"/>
                        <a:t>xx</a:t>
                      </a:r>
                      <a:r>
                        <a:rPr lang="en-US" altLang="zh-CN" sz="2400" baseline="0" dirty="0" smtClean="0"/>
                        <a:t> (m</a:t>
                      </a:r>
                      <a:r>
                        <a:rPr lang="en-US" altLang="zh-CN" sz="2400" baseline="30000" dirty="0" smtClean="0"/>
                        <a:t>-1</a:t>
                      </a:r>
                      <a:r>
                        <a:rPr lang="en-US" altLang="zh-CN" sz="2400" baseline="0" dirty="0" smtClean="0"/>
                        <a:t>)</a:t>
                      </a:r>
                      <a:endParaRPr lang="zh-CN" alt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dirty="0" err="1" smtClean="0"/>
                        <a:t>C</a:t>
                      </a:r>
                      <a:r>
                        <a:rPr lang="en-US" altLang="zh-CN" sz="2400" baseline="-25000" dirty="0" err="1" smtClean="0"/>
                        <a:t>xy</a:t>
                      </a:r>
                      <a:r>
                        <a:rPr lang="en-US" altLang="zh-CN" sz="2400" baseline="0" dirty="0" smtClean="0"/>
                        <a:t> (m</a:t>
                      </a:r>
                      <a:r>
                        <a:rPr lang="en-US" altLang="zh-CN" sz="2400" baseline="30000" dirty="0" smtClean="0"/>
                        <a:t>-1</a:t>
                      </a:r>
                      <a:r>
                        <a:rPr lang="en-US" altLang="zh-CN" sz="2400" baseline="0" dirty="0" smtClean="0"/>
                        <a:t>)</a:t>
                      </a:r>
                      <a:endParaRPr lang="zh-CN" altLang="en-US" sz="2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dirty="0" err="1" smtClean="0"/>
                        <a:t>C</a:t>
                      </a:r>
                      <a:r>
                        <a:rPr lang="en-US" altLang="zh-CN" sz="2400" baseline="-25000" dirty="0" err="1" smtClean="0"/>
                        <a:t>yy</a:t>
                      </a:r>
                      <a:r>
                        <a:rPr lang="en-US" altLang="zh-CN" sz="2400" baseline="0" dirty="0" smtClean="0"/>
                        <a:t> (m</a:t>
                      </a:r>
                      <a:r>
                        <a:rPr lang="en-US" altLang="zh-CN" sz="2400" baseline="30000" dirty="0" smtClean="0"/>
                        <a:t>-1</a:t>
                      </a:r>
                      <a:r>
                        <a:rPr lang="en-US" altLang="zh-CN" sz="2400" baseline="0" dirty="0" smtClean="0"/>
                        <a:t>)</a:t>
                      </a:r>
                      <a:endParaRPr lang="zh-CN" altLang="en-US" sz="2400" dirty="0" smtClean="0"/>
                    </a:p>
                  </a:txBody>
                  <a:tcPr/>
                </a:tc>
              </a:tr>
              <a:tr h="486003">
                <a:tc>
                  <a:txBody>
                    <a:bodyPr/>
                    <a:lstStyle/>
                    <a:p>
                      <a:r>
                        <a:rPr lang="en-US" altLang="zh-CN" sz="2000" dirty="0" smtClean="0"/>
                        <a:t>Kinematic</a:t>
                      </a:r>
                      <a:r>
                        <a:rPr lang="en-US" altLang="zh-CN" sz="2000" baseline="0" dirty="0" smtClean="0"/>
                        <a:t> effects</a:t>
                      </a:r>
                      <a:endParaRPr lang="zh-CN" altLang="en-US" sz="2000" dirty="0"/>
                    </a:p>
                  </a:txBody>
                  <a:tcPr/>
                </a:tc>
                <a:tc>
                  <a:txBody>
                    <a:bodyPr/>
                    <a:lstStyle/>
                    <a:p>
                      <a:pPr algn="ctr"/>
                      <a:r>
                        <a:rPr lang="en-US" altLang="zh-CN" sz="2000" dirty="0" smtClean="0"/>
                        <a:t>8.6</a:t>
                      </a:r>
                      <a:endParaRPr lang="zh-CN" altLang="en-US" sz="2000" dirty="0"/>
                    </a:p>
                  </a:txBody>
                  <a:tcPr/>
                </a:tc>
                <a:tc>
                  <a:txBody>
                    <a:bodyPr/>
                    <a:lstStyle/>
                    <a:p>
                      <a:pPr algn="ctr"/>
                      <a:r>
                        <a:rPr lang="en-US" altLang="zh-CN" sz="2000" dirty="0" smtClean="0"/>
                        <a:t>414</a:t>
                      </a:r>
                      <a:endParaRPr lang="zh-CN" altLang="en-US" sz="2000" dirty="0"/>
                    </a:p>
                  </a:txBody>
                  <a:tcPr/>
                </a:tc>
                <a:tc>
                  <a:txBody>
                    <a:bodyPr/>
                    <a:lstStyle/>
                    <a:p>
                      <a:pPr algn="ctr"/>
                      <a:r>
                        <a:rPr lang="en-US" altLang="zh-CN" sz="2000" dirty="0" smtClean="0"/>
                        <a:t>44762</a:t>
                      </a:r>
                      <a:endParaRPr lang="zh-CN" altLang="en-US" sz="2000" dirty="0"/>
                    </a:p>
                  </a:txBody>
                  <a:tcPr/>
                </a:tc>
              </a:tr>
              <a:tr h="441074">
                <a:tc>
                  <a:txBody>
                    <a:bodyPr/>
                    <a:lstStyle/>
                    <a:p>
                      <a:r>
                        <a:rPr lang="en-US" altLang="zh-CN" sz="2000" dirty="0" smtClean="0"/>
                        <a:t>Fringe field (QD0+QF1)</a:t>
                      </a:r>
                      <a:endParaRPr lang="zh-CN" altLang="en-US" sz="2000" dirty="0"/>
                    </a:p>
                  </a:txBody>
                  <a:tcPr/>
                </a:tc>
                <a:tc>
                  <a:txBody>
                    <a:bodyPr/>
                    <a:lstStyle/>
                    <a:p>
                      <a:pPr algn="ctr"/>
                      <a:r>
                        <a:rPr lang="en-US" altLang="zh-CN" sz="2000" dirty="0" smtClean="0"/>
                        <a:t>3.0+2.0</a:t>
                      </a:r>
                      <a:endParaRPr lang="zh-CN" altLang="en-US" sz="2000" dirty="0"/>
                    </a:p>
                  </a:txBody>
                  <a:tcPr/>
                </a:tc>
                <a:tc>
                  <a:txBody>
                    <a:bodyPr/>
                    <a:lstStyle/>
                    <a:p>
                      <a:pPr algn="ctr"/>
                      <a:r>
                        <a:rPr lang="en-US" altLang="zh-CN" sz="2000" dirty="0" smtClean="0">
                          <a:solidFill>
                            <a:srgbClr val="FF0000"/>
                          </a:solidFill>
                        </a:rPr>
                        <a:t>8558+3450</a:t>
                      </a:r>
                      <a:endParaRPr lang="zh-CN" altLang="en-US" sz="2000" dirty="0">
                        <a:solidFill>
                          <a:srgbClr val="FF0000"/>
                        </a:solidFill>
                      </a:endParaRPr>
                    </a:p>
                  </a:txBody>
                  <a:tcPr/>
                </a:tc>
                <a:tc>
                  <a:txBody>
                    <a:bodyPr/>
                    <a:lstStyle/>
                    <a:p>
                      <a:pPr algn="ctr"/>
                      <a:r>
                        <a:rPr lang="en-US" altLang="zh-CN" sz="2000" dirty="0" smtClean="0"/>
                        <a:t>21.3+3.7</a:t>
                      </a:r>
                      <a:endParaRPr lang="zh-CN" altLang="en-US" sz="2000" dirty="0"/>
                    </a:p>
                  </a:txBody>
                  <a:tcPr/>
                </a:tc>
              </a:tr>
            </a:tbl>
          </a:graphicData>
        </a:graphic>
      </p:graphicFrame>
      <p:sp>
        <p:nvSpPr>
          <p:cNvPr id="6" name="TextBox 5"/>
          <p:cNvSpPr txBox="1"/>
          <p:nvPr/>
        </p:nvSpPr>
        <p:spPr>
          <a:xfrm>
            <a:off x="683568" y="6381328"/>
            <a:ext cx="7848872" cy="338554"/>
          </a:xfrm>
          <a:prstGeom prst="rect">
            <a:avLst/>
          </a:prstGeom>
          <a:noFill/>
        </p:spPr>
        <p:txBody>
          <a:bodyPr wrap="square" rtlCol="0">
            <a:spAutoFit/>
          </a:bodyPr>
          <a:lstStyle/>
          <a:p>
            <a:r>
              <a:rPr lang="en-US" altLang="zh-CN" sz="1600" dirty="0" smtClean="0"/>
              <a:t>* Nonlinear effect of </a:t>
            </a:r>
            <a:r>
              <a:rPr lang="en-US" altLang="zh-CN" sz="1600" dirty="0" err="1" smtClean="0"/>
              <a:t>sextupole</a:t>
            </a:r>
            <a:r>
              <a:rPr lang="en-US" altLang="zh-CN" sz="1600" dirty="0" smtClean="0"/>
              <a:t> pairs can be corrected by the attached weak </a:t>
            </a:r>
            <a:r>
              <a:rPr lang="en-US" altLang="zh-CN" sz="1600" dirty="0" err="1" smtClean="0"/>
              <a:t>sextupole</a:t>
            </a:r>
            <a:r>
              <a:rPr lang="en-US" altLang="zh-CN" sz="1600" dirty="0" smtClean="0"/>
              <a:t> pairs.</a:t>
            </a:r>
            <a:endParaRPr lang="zh-CN" altLang="en-US" sz="1600" dirty="0"/>
          </a:p>
        </p:txBody>
      </p:sp>
      <p:sp>
        <p:nvSpPr>
          <p:cNvPr id="5" name="椭圆 4"/>
          <p:cNvSpPr/>
          <p:nvPr/>
        </p:nvSpPr>
        <p:spPr>
          <a:xfrm>
            <a:off x="4860032" y="1628800"/>
            <a:ext cx="1872208" cy="3816424"/>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899592" y="5733256"/>
            <a:ext cx="7272808" cy="523220"/>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800" dirty="0" smtClean="0">
                <a:solidFill>
                  <a:srgbClr val="A51B77"/>
                </a:solidFill>
              </a:rPr>
              <a:t>Larger </a:t>
            </a:r>
            <a:r>
              <a:rPr lang="en-US" altLang="zh-CN" sz="2800" dirty="0" smtClean="0">
                <a:solidFill>
                  <a:srgbClr val="A51B77"/>
                </a:solidFill>
                <a:sym typeface="Symbol"/>
              </a:rPr>
              <a:t></a:t>
            </a:r>
            <a:r>
              <a:rPr lang="en-US" altLang="zh-CN" sz="2800" dirty="0" smtClean="0">
                <a:solidFill>
                  <a:srgbClr val="A51B77"/>
                </a:solidFill>
              </a:rPr>
              <a:t>x* give help to on-momentum DA.</a:t>
            </a:r>
            <a:endParaRPr lang="zh-CN" altLang="en-US" sz="2800" dirty="0">
              <a:solidFill>
                <a:srgbClr val="A51B77"/>
              </a:solidFill>
            </a:endParaRPr>
          </a:p>
        </p:txBody>
      </p:sp>
    </p:spTree>
    <p:extLst>
      <p:ext uri="{BB962C8B-B14F-4D97-AF65-F5344CB8AC3E}">
        <p14:creationId xmlns:p14="http://schemas.microsoft.com/office/powerpoint/2010/main" val="359056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4872" y="188640"/>
            <a:ext cx="8229600" cy="1143000"/>
          </a:xfrm>
        </p:spPr>
        <p:txBody>
          <a:bodyPr>
            <a:normAutofit/>
          </a:bodyPr>
          <a:lstStyle/>
          <a:p>
            <a:r>
              <a:rPr lang="en-US" altLang="zh-CN" sz="4000" dirty="0" smtClean="0">
                <a:latin typeface="Times New Roman" panose="02020603050405020304" pitchFamily="18" charset="0"/>
                <a:cs typeface="Times New Roman" panose="02020603050405020304" pitchFamily="18" charset="0"/>
              </a:rPr>
              <a:t>Energy acceptance </a:t>
            </a:r>
            <a:r>
              <a:rPr lang="en-US" altLang="zh-CN" sz="4000" dirty="0">
                <a:latin typeface="Times New Roman" panose="02020603050405020304" pitchFamily="18" charset="0"/>
                <a:cs typeface="Times New Roman" panose="02020603050405020304" pitchFamily="18" charset="0"/>
              </a:rPr>
              <a:t>vs. </a:t>
            </a:r>
            <a:r>
              <a:rPr lang="en-US" altLang="zh-CN" sz="4000" dirty="0" smtClean="0">
                <a:latin typeface="Times New Roman" panose="02020603050405020304" pitchFamily="18" charset="0"/>
                <a:cs typeface="Times New Roman" panose="02020603050405020304" pitchFamily="18" charset="0"/>
                <a:sym typeface="Symbol"/>
              </a:rPr>
              <a:t></a:t>
            </a:r>
            <a:r>
              <a:rPr lang="en-US" altLang="zh-CN" sz="4000" dirty="0" smtClean="0">
                <a:latin typeface="Times New Roman" panose="02020603050405020304" pitchFamily="18" charset="0"/>
                <a:cs typeface="Times New Roman" panose="02020603050405020304" pitchFamily="18" charset="0"/>
              </a:rPr>
              <a:t>x</a:t>
            </a:r>
            <a:r>
              <a:rPr lang="en-US" altLang="zh-CN" sz="4000" dirty="0">
                <a:latin typeface="Times New Roman" panose="02020603050405020304" pitchFamily="18" charset="0"/>
                <a:cs typeface="Times New Roman" panose="02020603050405020304" pitchFamily="18" charset="0"/>
              </a:rPr>
              <a:t>*</a:t>
            </a:r>
            <a:endParaRPr lang="zh-CN" altLang="en-US" sz="40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556792"/>
            <a:ext cx="6485074" cy="3898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99592" y="5949280"/>
            <a:ext cx="7848872" cy="461665"/>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400" dirty="0" smtClean="0"/>
              <a:t>Larger </a:t>
            </a:r>
            <a:r>
              <a:rPr lang="en-US" altLang="zh-CN" sz="2400" dirty="0">
                <a:solidFill>
                  <a:srgbClr val="A51B77"/>
                </a:solidFill>
                <a:sym typeface="Symbol"/>
              </a:rPr>
              <a:t></a:t>
            </a:r>
            <a:r>
              <a:rPr lang="en-US" altLang="zh-CN" sz="2400" dirty="0">
                <a:solidFill>
                  <a:srgbClr val="A51B77"/>
                </a:solidFill>
              </a:rPr>
              <a:t>x</a:t>
            </a:r>
            <a:r>
              <a:rPr lang="en-US" altLang="zh-CN" sz="2400" dirty="0" smtClean="0">
                <a:solidFill>
                  <a:srgbClr val="A51B77"/>
                </a:solidFill>
              </a:rPr>
              <a:t>* </a:t>
            </a:r>
            <a:r>
              <a:rPr lang="en-US" altLang="zh-CN" sz="2400" dirty="0" smtClean="0"/>
              <a:t>reduce the requirement of energy acceptance. </a:t>
            </a:r>
            <a:endParaRPr lang="zh-CN" altLang="en-US" sz="2400" dirty="0"/>
          </a:p>
        </p:txBody>
      </p:sp>
    </p:spTree>
    <p:extLst>
      <p:ext uri="{BB962C8B-B14F-4D97-AF65-F5344CB8AC3E}">
        <p14:creationId xmlns:p14="http://schemas.microsoft.com/office/powerpoint/2010/main" val="781475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16632"/>
            <a:ext cx="8229600" cy="936104"/>
          </a:xfrm>
        </p:spPr>
        <p:txBody>
          <a:bodyPr>
            <a:normAutofit/>
          </a:bodyPr>
          <a:lstStyle/>
          <a:p>
            <a:r>
              <a:rPr lang="en-US" altLang="zh-CN" sz="4000" i="1" dirty="0" smtClean="0">
                <a:latin typeface="Times New Roman" panose="02020603050405020304" pitchFamily="18" charset="0"/>
                <a:cs typeface="Times New Roman" panose="02020603050405020304" pitchFamily="18" charset="0"/>
                <a:sym typeface="Symbol"/>
              </a:rPr>
              <a:t></a:t>
            </a:r>
            <a:r>
              <a:rPr lang="en-US" altLang="zh-CN" sz="4000" i="1" baseline="-25000" dirty="0" smtClean="0">
                <a:latin typeface="Times New Roman" panose="02020603050405020304" pitchFamily="18" charset="0"/>
                <a:cs typeface="Times New Roman" panose="02020603050405020304" pitchFamily="18" charset="0"/>
                <a:sym typeface="Symbol"/>
              </a:rPr>
              <a:t>x</a:t>
            </a:r>
            <a:r>
              <a:rPr lang="en-US" altLang="zh-CN" sz="4000" dirty="0" smtClean="0">
                <a:latin typeface="Times New Roman" panose="02020603050405020304" pitchFamily="18" charset="0"/>
                <a:cs typeface="Times New Roman" panose="02020603050405020304" pitchFamily="18" charset="0"/>
                <a:sym typeface="Symbol"/>
              </a:rPr>
              <a:t>* </a:t>
            </a:r>
            <a:r>
              <a:rPr lang="en-US" altLang="zh-CN" sz="4000" dirty="0">
                <a:latin typeface="Times New Roman" panose="02020603050405020304" pitchFamily="18" charset="0"/>
                <a:cs typeface="Times New Roman" panose="02020603050405020304" pitchFamily="18" charset="0"/>
                <a:sym typeface="Symbol"/>
              </a:rPr>
              <a:t>choice – </a:t>
            </a:r>
            <a:r>
              <a:rPr lang="en-US" altLang="zh-CN" sz="4000" dirty="0" smtClean="0">
                <a:latin typeface="Times New Roman" panose="02020603050405020304" pitchFamily="18" charset="0"/>
                <a:cs typeface="Times New Roman" panose="02020603050405020304" pitchFamily="18" charset="0"/>
                <a:sym typeface="Symbol"/>
              </a:rPr>
              <a:t>0.36 m</a:t>
            </a:r>
            <a:endParaRPr lang="zh-CN" altLang="en-US" sz="4000" dirty="0"/>
          </a:p>
        </p:txBody>
      </p:sp>
      <p:sp>
        <p:nvSpPr>
          <p:cNvPr id="3" name="TextBox 2"/>
          <p:cNvSpPr txBox="1"/>
          <p:nvPr/>
        </p:nvSpPr>
        <p:spPr>
          <a:xfrm>
            <a:off x="385280" y="1268760"/>
            <a:ext cx="7920880" cy="523220"/>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800" dirty="0" smtClean="0"/>
              <a:t> Parameter modification for </a:t>
            </a:r>
            <a:r>
              <a:rPr lang="en-US" altLang="zh-CN" sz="2800" i="1" dirty="0" smtClean="0">
                <a:solidFill>
                  <a:srgbClr val="0070C0"/>
                </a:solidFill>
                <a:cs typeface="Times New Roman" panose="02020603050405020304" pitchFamily="18" charset="0"/>
                <a:sym typeface="Symbol"/>
              </a:rPr>
              <a:t></a:t>
            </a:r>
            <a:r>
              <a:rPr lang="en-US" altLang="zh-CN" sz="2800" i="1" baseline="-25000" dirty="0">
                <a:solidFill>
                  <a:srgbClr val="0070C0"/>
                </a:solidFill>
                <a:cs typeface="Times New Roman" panose="02020603050405020304" pitchFamily="18" charset="0"/>
                <a:sym typeface="Symbol"/>
              </a:rPr>
              <a:t>x</a:t>
            </a:r>
            <a:r>
              <a:rPr lang="en-US" altLang="zh-CN" sz="2800" dirty="0" smtClean="0">
                <a:solidFill>
                  <a:srgbClr val="0070C0"/>
                </a:solidFill>
                <a:cs typeface="Times New Roman" panose="02020603050405020304" pitchFamily="18" charset="0"/>
                <a:sym typeface="Symbol"/>
              </a:rPr>
              <a:t>*:  0.171m 0.36m</a:t>
            </a:r>
            <a:r>
              <a:rPr lang="en-US" altLang="zh-CN" sz="2800" dirty="0" smtClean="0">
                <a:solidFill>
                  <a:srgbClr val="0070C0"/>
                </a:solidFill>
              </a:rPr>
              <a:t> </a:t>
            </a:r>
            <a:endParaRPr lang="zh-CN" altLang="en-US" sz="2800" dirty="0">
              <a:solidFill>
                <a:srgbClr val="0070C0"/>
              </a:solidFill>
            </a:endParaRPr>
          </a:p>
        </p:txBody>
      </p:sp>
      <p:sp>
        <p:nvSpPr>
          <p:cNvPr id="4" name="TextBox 3"/>
          <p:cNvSpPr txBox="1"/>
          <p:nvPr/>
        </p:nvSpPr>
        <p:spPr>
          <a:xfrm>
            <a:off x="745320" y="1828691"/>
            <a:ext cx="7848872" cy="1938992"/>
          </a:xfrm>
          <a:prstGeom prst="rect">
            <a:avLst/>
          </a:prstGeom>
          <a:noFill/>
        </p:spPr>
        <p:txBody>
          <a:bodyPr wrap="square" rtlCol="0">
            <a:spAutoFit/>
          </a:bodyPr>
          <a:lstStyle/>
          <a:p>
            <a:pPr>
              <a:lnSpc>
                <a:spcPct val="150000"/>
              </a:lnSpc>
            </a:pPr>
            <a:r>
              <a:rPr lang="en-US" altLang="zh-CN" sz="2000" dirty="0" smtClean="0">
                <a:latin typeface="Times New Roman" panose="02020603050405020304" pitchFamily="18" charset="0"/>
                <a:cs typeface="Times New Roman" panose="02020603050405020304" pitchFamily="18" charset="0"/>
              </a:rPr>
              <a:t>-- larger </a:t>
            </a:r>
            <a:r>
              <a:rPr lang="en-US" altLang="zh-CN" sz="2000" i="1" dirty="0">
                <a:latin typeface="Times New Roman" panose="02020603050405020304" pitchFamily="18" charset="0"/>
                <a:cs typeface="Times New Roman" panose="02020603050405020304" pitchFamily="18" charset="0"/>
                <a:sym typeface="Symbol"/>
              </a:rPr>
              <a:t></a:t>
            </a:r>
            <a:r>
              <a:rPr lang="en-US" altLang="zh-CN" sz="2000" i="1" baseline="-25000" dirty="0">
                <a:latin typeface="Times New Roman" panose="02020603050405020304" pitchFamily="18" charset="0"/>
                <a:cs typeface="Times New Roman" panose="02020603050405020304" pitchFamily="18" charset="0"/>
                <a:sym typeface="Symbol"/>
              </a:rPr>
              <a:t>x</a:t>
            </a:r>
            <a:r>
              <a:rPr lang="en-US" altLang="zh-CN" sz="2000" dirty="0">
                <a:latin typeface="Times New Roman" panose="02020603050405020304" pitchFamily="18" charset="0"/>
                <a:cs typeface="Times New Roman" panose="02020603050405020304" pitchFamily="18" charset="0"/>
                <a:sym typeface="Symbol"/>
              </a:rPr>
              <a:t>*</a:t>
            </a:r>
            <a:r>
              <a:rPr lang="en-US" altLang="zh-CN" sz="2000" dirty="0" smtClean="0">
                <a:latin typeface="Times New Roman" panose="02020603050405020304" pitchFamily="18" charset="0"/>
                <a:cs typeface="Times New Roman" panose="02020603050405020304" pitchFamily="18" charset="0"/>
              </a:rPr>
              <a:t> reduced the amplitude-tune dependence </a:t>
            </a:r>
            <a:r>
              <a:rPr lang="en-US" altLang="zh-CN" sz="2000" dirty="0" smtClean="0">
                <a:latin typeface="Times New Roman" panose="02020603050405020304" pitchFamily="18" charset="0"/>
                <a:cs typeface="Times New Roman" panose="02020603050405020304" pitchFamily="18" charset="0"/>
                <a:sym typeface="Symbol"/>
              </a:rPr>
              <a:t> on </a:t>
            </a:r>
            <a:r>
              <a:rPr lang="en-US" altLang="zh-CN" sz="2000" dirty="0" err="1" smtClean="0">
                <a:latin typeface="Times New Roman" panose="02020603050405020304" pitchFamily="18" charset="0"/>
                <a:cs typeface="Times New Roman" panose="02020603050405020304" pitchFamily="18" charset="0"/>
                <a:sym typeface="Symbol"/>
              </a:rPr>
              <a:t>mumentum</a:t>
            </a:r>
            <a:r>
              <a:rPr lang="en-US" altLang="zh-CN" sz="2000" dirty="0" smtClean="0">
                <a:latin typeface="Times New Roman" panose="02020603050405020304" pitchFamily="18" charset="0"/>
                <a:cs typeface="Times New Roman" panose="02020603050405020304" pitchFamily="18" charset="0"/>
                <a:sym typeface="Symbol"/>
              </a:rPr>
              <a:t> DA</a:t>
            </a:r>
          </a:p>
          <a:p>
            <a:pPr marL="1344613" indent="-1344613">
              <a:lnSpc>
                <a:spcPct val="150000"/>
              </a:lnSpc>
            </a:pPr>
            <a:r>
              <a:rPr lang="en-US" altLang="zh-CN" sz="2000" dirty="0" smtClean="0">
                <a:latin typeface="Times New Roman" panose="02020603050405020304" pitchFamily="18" charset="0"/>
                <a:cs typeface="Times New Roman" panose="02020603050405020304" pitchFamily="18" charset="0"/>
                <a:sym typeface="Symbol"/>
              </a:rPr>
              <a:t>-- larger </a:t>
            </a:r>
            <a:r>
              <a:rPr lang="en-US" altLang="zh-CN" sz="2000" i="1" dirty="0">
                <a:latin typeface="Times New Roman" panose="02020603050405020304" pitchFamily="18" charset="0"/>
                <a:cs typeface="Times New Roman" panose="02020603050405020304" pitchFamily="18" charset="0"/>
                <a:sym typeface="Symbol"/>
              </a:rPr>
              <a:t></a:t>
            </a:r>
            <a:r>
              <a:rPr lang="en-US" altLang="zh-CN" sz="2000" i="1" baseline="-25000" dirty="0">
                <a:latin typeface="Times New Roman" panose="02020603050405020304" pitchFamily="18" charset="0"/>
                <a:cs typeface="Times New Roman" panose="02020603050405020304" pitchFamily="18" charset="0"/>
                <a:sym typeface="Symbol"/>
              </a:rPr>
              <a:t>x</a:t>
            </a:r>
            <a:r>
              <a:rPr lang="en-US" altLang="zh-CN" sz="2000" dirty="0">
                <a:latin typeface="Times New Roman" panose="02020603050405020304" pitchFamily="18" charset="0"/>
                <a:cs typeface="Times New Roman" panose="02020603050405020304" pitchFamily="18" charset="0"/>
                <a:sym typeface="Symbol"/>
              </a:rPr>
              <a:t>*</a:t>
            </a:r>
            <a:r>
              <a:rPr lang="en-US" altLang="zh-CN" sz="2000" dirty="0" smtClean="0">
                <a:latin typeface="Times New Roman" panose="02020603050405020304" pitchFamily="18" charset="0"/>
                <a:cs typeface="Times New Roman" panose="02020603050405020304" pitchFamily="18" charset="0"/>
                <a:sym typeface="Symbol"/>
              </a:rPr>
              <a:t> reduced the </a:t>
            </a:r>
            <a:r>
              <a:rPr lang="en-US" altLang="zh-CN" sz="2000" dirty="0">
                <a:latin typeface="Times New Roman" panose="02020603050405020304" pitchFamily="18" charset="0"/>
                <a:cs typeface="Times New Roman" panose="02020603050405020304" pitchFamily="18" charset="0"/>
                <a:sym typeface="Symbol"/>
              </a:rPr>
              <a:t>horizontal </a:t>
            </a:r>
            <a:r>
              <a:rPr lang="en-US" altLang="zh-CN" sz="2000" dirty="0" smtClean="0">
                <a:latin typeface="Times New Roman" panose="02020603050405020304" pitchFamily="18" charset="0"/>
                <a:cs typeface="Times New Roman" panose="02020603050405020304" pitchFamily="18" charset="0"/>
                <a:sym typeface="Symbol"/>
              </a:rPr>
              <a:t>chromaticity both for linear and nonlinear term </a:t>
            </a:r>
            <a:r>
              <a:rPr lang="en-US" altLang="zh-CN" sz="2000" dirty="0">
                <a:latin typeface="Times New Roman" panose="02020603050405020304" pitchFamily="18" charset="0"/>
                <a:cs typeface="Times New Roman" panose="02020603050405020304" pitchFamily="18" charset="0"/>
                <a:sym typeface="Symbol"/>
              </a:rPr>
              <a:t> </a:t>
            </a:r>
            <a:r>
              <a:rPr lang="en-US" altLang="zh-CN" sz="2000" dirty="0" smtClean="0">
                <a:latin typeface="Times New Roman" panose="02020603050405020304" pitchFamily="18" charset="0"/>
                <a:cs typeface="Times New Roman" panose="02020603050405020304" pitchFamily="18" charset="0"/>
                <a:sym typeface="Symbol"/>
              </a:rPr>
              <a:t>off </a:t>
            </a:r>
            <a:r>
              <a:rPr lang="en-US" altLang="zh-CN" sz="2000" dirty="0" err="1">
                <a:latin typeface="Times New Roman" panose="02020603050405020304" pitchFamily="18" charset="0"/>
                <a:cs typeface="Times New Roman" panose="02020603050405020304" pitchFamily="18" charset="0"/>
                <a:sym typeface="Symbol"/>
              </a:rPr>
              <a:t>mumentum</a:t>
            </a:r>
            <a:r>
              <a:rPr lang="en-US" altLang="zh-CN" sz="2000" dirty="0">
                <a:latin typeface="Times New Roman" panose="02020603050405020304" pitchFamily="18" charset="0"/>
                <a:cs typeface="Times New Roman" panose="02020603050405020304" pitchFamily="18" charset="0"/>
                <a:sym typeface="Symbol"/>
              </a:rPr>
              <a:t> </a:t>
            </a:r>
            <a:r>
              <a:rPr lang="en-US" altLang="zh-CN" sz="2000" dirty="0" smtClean="0">
                <a:latin typeface="Times New Roman" panose="02020603050405020304" pitchFamily="18" charset="0"/>
                <a:cs typeface="Times New Roman" panose="02020603050405020304" pitchFamily="18" charset="0"/>
                <a:sym typeface="Symbol"/>
              </a:rPr>
              <a:t>DA</a:t>
            </a:r>
          </a:p>
          <a:p>
            <a:pPr>
              <a:lnSpc>
                <a:spcPct val="150000"/>
              </a:lnSpc>
            </a:pPr>
            <a:r>
              <a:rPr lang="en-US" altLang="zh-CN" sz="2000" dirty="0" smtClean="0">
                <a:latin typeface="Times New Roman" panose="02020603050405020304" pitchFamily="18" charset="0"/>
                <a:cs typeface="Times New Roman" panose="02020603050405020304" pitchFamily="18" charset="0"/>
                <a:sym typeface="Symbol"/>
              </a:rPr>
              <a:t>-- larger </a:t>
            </a:r>
            <a:r>
              <a:rPr lang="en-US" altLang="zh-CN" sz="2000" i="1" dirty="0">
                <a:latin typeface="Times New Roman" panose="02020603050405020304" pitchFamily="18" charset="0"/>
                <a:cs typeface="Times New Roman" panose="02020603050405020304" pitchFamily="18" charset="0"/>
                <a:sym typeface="Symbol"/>
              </a:rPr>
              <a:t></a:t>
            </a:r>
            <a:r>
              <a:rPr lang="en-US" altLang="zh-CN" sz="2000" i="1" baseline="-25000" dirty="0">
                <a:latin typeface="Times New Roman" panose="02020603050405020304" pitchFamily="18" charset="0"/>
                <a:cs typeface="Times New Roman" panose="02020603050405020304" pitchFamily="18" charset="0"/>
                <a:sym typeface="Symbol"/>
              </a:rPr>
              <a:t>x</a:t>
            </a:r>
            <a:r>
              <a:rPr lang="en-US" altLang="zh-CN" sz="2000" dirty="0">
                <a:latin typeface="Times New Roman" panose="02020603050405020304" pitchFamily="18" charset="0"/>
                <a:cs typeface="Times New Roman" panose="02020603050405020304" pitchFamily="18" charset="0"/>
                <a:sym typeface="Symbol"/>
              </a:rPr>
              <a:t>*</a:t>
            </a:r>
            <a:r>
              <a:rPr lang="en-US" altLang="zh-CN" sz="2000" dirty="0" smtClean="0">
                <a:latin typeface="Times New Roman" panose="02020603050405020304" pitchFamily="18" charset="0"/>
                <a:cs typeface="Times New Roman" panose="02020603050405020304" pitchFamily="18" charset="0"/>
                <a:sym typeface="Symbol"/>
              </a:rPr>
              <a:t> </a:t>
            </a:r>
            <a:r>
              <a:rPr lang="en-US" altLang="zh-CN" sz="2000" dirty="0">
                <a:latin typeface="Times New Roman" panose="02020603050405020304" pitchFamily="18" charset="0"/>
                <a:cs typeface="Times New Roman" panose="02020603050405020304" pitchFamily="18" charset="0"/>
              </a:rPr>
              <a:t>reduce the requirement of energy </a:t>
            </a:r>
            <a:r>
              <a:rPr lang="en-US" altLang="zh-CN" sz="2000" dirty="0" smtClean="0">
                <a:latin typeface="Times New Roman" panose="02020603050405020304" pitchFamily="18" charset="0"/>
                <a:cs typeface="Times New Roman" panose="02020603050405020304" pitchFamily="18" charset="0"/>
              </a:rPr>
              <a:t>acceptance </a:t>
            </a:r>
            <a:r>
              <a:rPr lang="en-US" altLang="zh-CN" sz="2000" dirty="0" smtClean="0">
                <a:latin typeface="Times New Roman" panose="02020603050405020304" pitchFamily="18" charset="0"/>
                <a:cs typeface="Times New Roman" panose="02020603050405020304" pitchFamily="18" charset="0"/>
                <a:sym typeface="Symbol"/>
              </a:rPr>
              <a:t> easier DA</a:t>
            </a:r>
            <a:r>
              <a:rPr lang="en-US" altLang="zh-CN" sz="2000" dirty="0" smtClean="0">
                <a:latin typeface="Times New Roman" panose="02020603050405020304" pitchFamily="18" charset="0"/>
                <a:cs typeface="Times New Roman" panose="02020603050405020304" pitchFamily="18" charset="0"/>
              </a:rPr>
              <a:t> </a:t>
            </a:r>
            <a:endParaRPr lang="zh-CN" altLang="en-US" sz="2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85280" y="4059069"/>
            <a:ext cx="7848872" cy="954107"/>
          </a:xfrm>
          <a:prstGeom prst="rect">
            <a:avLst/>
          </a:prstGeom>
          <a:noFill/>
        </p:spPr>
        <p:txBody>
          <a:bodyPr wrap="square" rtlCol="0">
            <a:spAutoFit/>
          </a:bodyPr>
          <a:lstStyle/>
          <a:p>
            <a:pPr marL="449263" indent="-449263">
              <a:buFont typeface="Wingdings" panose="05000000000000000000" pitchFamily="2" charset="2"/>
              <a:buChar char="Ø"/>
            </a:pPr>
            <a:r>
              <a:rPr lang="en-US" altLang="zh-CN" sz="2800" dirty="0" smtClean="0"/>
              <a:t>Balance between DA and coherent beam-beam instability</a:t>
            </a:r>
            <a:endParaRPr lang="zh-CN" altLang="en-US" sz="2800" dirty="0"/>
          </a:p>
        </p:txBody>
      </p:sp>
      <p:sp>
        <p:nvSpPr>
          <p:cNvPr id="6" name="TextBox 5"/>
          <p:cNvSpPr txBox="1"/>
          <p:nvPr/>
        </p:nvSpPr>
        <p:spPr>
          <a:xfrm>
            <a:off x="747600" y="5139189"/>
            <a:ext cx="7056784"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 smaller </a:t>
            </a:r>
            <a:r>
              <a:rPr lang="en-US" altLang="zh-CN" sz="2000" i="1" dirty="0">
                <a:latin typeface="Times New Roman" panose="02020603050405020304" pitchFamily="18" charset="0"/>
                <a:cs typeface="Times New Roman" panose="02020603050405020304" pitchFamily="18" charset="0"/>
                <a:sym typeface="Symbol"/>
              </a:rPr>
              <a:t></a:t>
            </a:r>
            <a:r>
              <a:rPr lang="en-US" altLang="zh-CN" sz="2000" i="1" baseline="-25000" dirty="0">
                <a:latin typeface="Times New Roman" panose="02020603050405020304" pitchFamily="18" charset="0"/>
                <a:cs typeface="Times New Roman" panose="02020603050405020304" pitchFamily="18" charset="0"/>
                <a:sym typeface="Symbol"/>
              </a:rPr>
              <a:t>x</a:t>
            </a:r>
            <a:r>
              <a:rPr lang="en-US" altLang="zh-CN" sz="2000" dirty="0">
                <a:latin typeface="Times New Roman" panose="02020603050405020304" pitchFamily="18" charset="0"/>
                <a:cs typeface="Times New Roman" panose="02020603050405020304" pitchFamily="18" charset="0"/>
                <a:sym typeface="Symbol"/>
              </a:rPr>
              <a:t>*</a:t>
            </a:r>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help suppress the coherent beam-beam instability </a:t>
            </a:r>
            <a:endParaRPr lang="zh-CN" altLang="en-US" sz="2000" dirty="0">
              <a:latin typeface="Times New Roman" panose="02020603050405020304" pitchFamily="18" charset="0"/>
              <a:cs typeface="Times New Roman" panose="02020603050405020304" pitchFamily="18" charset="0"/>
            </a:endParaRPr>
          </a:p>
        </p:txBody>
      </p:sp>
      <p:sp>
        <p:nvSpPr>
          <p:cNvPr id="9" name="椭圆 8"/>
          <p:cNvSpPr/>
          <p:nvPr/>
        </p:nvSpPr>
        <p:spPr>
          <a:xfrm>
            <a:off x="4716588" y="5859269"/>
            <a:ext cx="386900" cy="36004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箭头连接符 10"/>
          <p:cNvCxnSpPr/>
          <p:nvPr/>
        </p:nvCxnSpPr>
        <p:spPr>
          <a:xfrm flipH="1">
            <a:off x="5220072" y="6039289"/>
            <a:ext cx="230425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524328" y="5339244"/>
            <a:ext cx="0" cy="7000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Image" descr="Image"/>
          <p:cNvPicPr>
            <a:picLocks noChangeAspect="1"/>
          </p:cNvPicPr>
          <p:nvPr/>
        </p:nvPicPr>
        <p:blipFill>
          <a:blip r:embed="rId2">
            <a:extLst/>
          </a:blip>
          <a:stretch>
            <a:fillRect/>
          </a:stretch>
        </p:blipFill>
        <p:spPr>
          <a:xfrm>
            <a:off x="3590176" y="5606970"/>
            <a:ext cx="1799815" cy="608046"/>
          </a:xfrm>
          <a:prstGeom prst="rect">
            <a:avLst/>
          </a:prstGeom>
          <a:ln w="12700">
            <a:miter lim="400000"/>
          </a:ln>
        </p:spPr>
      </p:pic>
    </p:spTree>
    <p:extLst>
      <p:ext uri="{BB962C8B-B14F-4D97-AF65-F5344CB8AC3E}">
        <p14:creationId xmlns:p14="http://schemas.microsoft.com/office/powerpoint/2010/main" val="233993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6672" y="23142"/>
            <a:ext cx="8867328" cy="1143000"/>
          </a:xfrm>
        </p:spPr>
        <p:txBody>
          <a:bodyPr>
            <a:normAutofit fontScale="90000"/>
          </a:bodyPr>
          <a:lstStyle/>
          <a:p>
            <a:r>
              <a:rPr lang="en-US" altLang="zh-CN" dirty="0" smtClean="0">
                <a:latin typeface="Times New Roman" panose="02020603050405020304" pitchFamily="18" charset="0"/>
                <a:cs typeface="Times New Roman" panose="02020603050405020304" pitchFamily="18" charset="0"/>
              </a:rPr>
              <a:t>Hour glass effect with crab waist </a:t>
            </a:r>
            <a:r>
              <a:rPr lang="en-US" altLang="zh-CN" dirty="0" err="1" smtClean="0">
                <a:latin typeface="Times New Roman" panose="02020603050405020304" pitchFamily="18" charset="0"/>
                <a:cs typeface="Times New Roman" panose="02020603050405020304" pitchFamily="18" charset="0"/>
              </a:rPr>
              <a:t>collison</a:t>
            </a:r>
            <a:endParaRPr lang="zh-CN" altLang="en-US" dirty="0">
              <a:latin typeface="Times New Roman" panose="02020603050405020304" pitchFamily="18" charset="0"/>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605924164"/>
              </p:ext>
            </p:extLst>
          </p:nvPr>
        </p:nvGraphicFramePr>
        <p:xfrm>
          <a:off x="3643380" y="3968189"/>
          <a:ext cx="1315157" cy="687928"/>
        </p:xfrm>
        <a:graphic>
          <a:graphicData uri="http://schemas.openxmlformats.org/presentationml/2006/ole">
            <mc:AlternateContent xmlns:mc="http://schemas.openxmlformats.org/markup-compatibility/2006">
              <mc:Choice xmlns:v="urn:schemas-microsoft-com:vml" Requires="v">
                <p:oleObj spid="_x0000_s4281" name="Equation" r:id="rId3" imgW="825480" imgH="431640" progId="Equation.DSMT4">
                  <p:embed/>
                </p:oleObj>
              </mc:Choice>
              <mc:Fallback>
                <p:oleObj name="Equation" r:id="rId3" imgW="825480" imgH="431640" progId="Equation.DSMT4">
                  <p:embed/>
                  <p:pic>
                    <p:nvPicPr>
                      <p:cNvPr id="0" name=""/>
                      <p:cNvPicPr/>
                      <p:nvPr/>
                    </p:nvPicPr>
                    <p:blipFill>
                      <a:blip r:embed="rId4"/>
                      <a:stretch>
                        <a:fillRect/>
                      </a:stretch>
                    </p:blipFill>
                    <p:spPr>
                      <a:xfrm>
                        <a:off x="3643380" y="3968189"/>
                        <a:ext cx="1315157" cy="687928"/>
                      </a:xfrm>
                      <a:prstGeom prst="rect">
                        <a:avLst/>
                      </a:prstGeom>
                    </p:spPr>
                  </p:pic>
                </p:oleObj>
              </mc:Fallback>
            </mc:AlternateContent>
          </a:graphicData>
        </a:graphic>
      </p:graphicFrame>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486217177"/>
              </p:ext>
            </p:extLst>
          </p:nvPr>
        </p:nvGraphicFramePr>
        <p:xfrm>
          <a:off x="3059832" y="4972304"/>
          <a:ext cx="3600699" cy="792088"/>
        </p:xfrm>
        <a:graphic>
          <a:graphicData uri="http://schemas.openxmlformats.org/presentationml/2006/ole">
            <mc:AlternateContent xmlns:mc="http://schemas.openxmlformats.org/markup-compatibility/2006">
              <mc:Choice xmlns:v="urn:schemas-microsoft-com:vml" Requires="v">
                <p:oleObj spid="_x0000_s4282" name="Equation" r:id="rId5" imgW="2323800" imgH="507960" progId="Equation.DSMT4">
                  <p:embed/>
                </p:oleObj>
              </mc:Choice>
              <mc:Fallback>
                <p:oleObj name="Equation" r:id="rId5" imgW="2323800" imgH="507960" progId="Equation.DSMT4">
                  <p:embed/>
                  <p:pic>
                    <p:nvPicPr>
                      <p:cNvPr id="0" name=""/>
                      <p:cNvPicPr>
                        <a:picLocks noChangeAspect="1" noChangeArrowheads="1"/>
                      </p:cNvPicPr>
                      <p:nvPr/>
                    </p:nvPicPr>
                    <p:blipFill>
                      <a:blip r:embed="rId6"/>
                      <a:srcRect/>
                      <a:stretch>
                        <a:fillRect/>
                      </a:stretch>
                    </p:blipFill>
                    <p:spPr bwMode="auto">
                      <a:xfrm>
                        <a:off x="3059832" y="4972304"/>
                        <a:ext cx="3600699" cy="792088"/>
                      </a:xfrm>
                      <a:prstGeom prst="rect">
                        <a:avLst/>
                      </a:prstGeom>
                      <a:noFill/>
                    </p:spPr>
                  </p:pic>
                </p:oleObj>
              </mc:Fallback>
            </mc:AlternateContent>
          </a:graphicData>
        </a:graphic>
      </p:graphicFrame>
      <p:pic>
        <p:nvPicPr>
          <p:cNvPr id="51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671" y="1340768"/>
            <a:ext cx="5362575"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27584" y="5157192"/>
            <a:ext cx="2088232" cy="400110"/>
          </a:xfrm>
          <a:prstGeom prst="rect">
            <a:avLst/>
          </a:prstGeom>
          <a:noFill/>
        </p:spPr>
        <p:txBody>
          <a:bodyPr wrap="square" rtlCol="0">
            <a:spAutoFit/>
          </a:bodyPr>
          <a:lstStyle/>
          <a:p>
            <a:r>
              <a:rPr lang="en-US" altLang="zh-CN" sz="2000" dirty="0" smtClean="0"/>
              <a:t>Hour glass factor: </a:t>
            </a:r>
            <a:endParaRPr lang="zh-CN" altLang="en-US" sz="2000" dirty="0"/>
          </a:p>
        </p:txBody>
      </p:sp>
      <p:sp>
        <p:nvSpPr>
          <p:cNvPr id="7" name="TextBox 6"/>
          <p:cNvSpPr txBox="1"/>
          <p:nvPr/>
        </p:nvSpPr>
        <p:spPr>
          <a:xfrm>
            <a:off x="484533" y="3429000"/>
            <a:ext cx="7632849" cy="738664"/>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400" dirty="0" smtClean="0"/>
              <a:t>Effective bunch length: </a:t>
            </a:r>
            <a:r>
              <a:rPr lang="zh-CN" altLang="en-US" sz="2400" dirty="0"/>
              <a:t> </a:t>
            </a:r>
            <a:r>
              <a:rPr lang="en-US" altLang="zh-CN" sz="2400" dirty="0" smtClean="0"/>
              <a:t>overlap </a:t>
            </a:r>
            <a:r>
              <a:rPr lang="en-US" altLang="zh-CN" sz="2400" dirty="0"/>
              <a:t>area of colliding bunches </a:t>
            </a:r>
          </a:p>
          <a:p>
            <a:endParaRPr lang="zh-CN" altLang="en-US" dirty="0"/>
          </a:p>
        </p:txBody>
      </p:sp>
      <p:sp>
        <p:nvSpPr>
          <p:cNvPr id="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右箭头 9"/>
          <p:cNvSpPr/>
          <p:nvPr/>
        </p:nvSpPr>
        <p:spPr>
          <a:xfrm>
            <a:off x="1547664" y="6191948"/>
            <a:ext cx="86409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2" name="对象 11"/>
          <p:cNvGraphicFramePr>
            <a:graphicFrameLocks noChangeAspect="1"/>
          </p:cNvGraphicFramePr>
          <p:nvPr>
            <p:extLst>
              <p:ext uri="{D42A27DB-BD31-4B8C-83A1-F6EECF244321}">
                <p14:modId xmlns:p14="http://schemas.microsoft.com/office/powerpoint/2010/main" val="3522714316"/>
              </p:ext>
            </p:extLst>
          </p:nvPr>
        </p:nvGraphicFramePr>
        <p:xfrm>
          <a:off x="2843808" y="6031567"/>
          <a:ext cx="4761598" cy="651282"/>
        </p:xfrm>
        <a:graphic>
          <a:graphicData uri="http://schemas.openxmlformats.org/presentationml/2006/ole">
            <mc:AlternateContent xmlns:mc="http://schemas.openxmlformats.org/markup-compatibility/2006">
              <mc:Choice xmlns:v="urn:schemas-microsoft-com:vml" Requires="v">
                <p:oleObj spid="_x0000_s4283" name="Equation" r:id="rId8" imgW="3213100" imgH="444500" progId="Equation.DSMT4">
                  <p:embed/>
                </p:oleObj>
              </mc:Choice>
              <mc:Fallback>
                <p:oleObj name="Equation" r:id="rId8" imgW="3213100" imgH="4445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43808" y="6031567"/>
                        <a:ext cx="4761598" cy="651282"/>
                      </a:xfrm>
                      <a:prstGeom prst="rect">
                        <a:avLst/>
                      </a:prstGeom>
                      <a:noFill/>
                    </p:spPr>
                  </p:pic>
                </p:oleObj>
              </mc:Fallback>
            </mc:AlternateContent>
          </a:graphicData>
        </a:graphic>
      </p:graphicFrame>
      <p:sp>
        <p:nvSpPr>
          <p:cNvPr id="13" name="椭圆 12"/>
          <p:cNvSpPr/>
          <p:nvPr/>
        </p:nvSpPr>
        <p:spPr>
          <a:xfrm>
            <a:off x="7334592" y="6093296"/>
            <a:ext cx="261744" cy="40792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p:nvPr/>
        </p:nvCxnSpPr>
        <p:spPr>
          <a:xfrm>
            <a:off x="6673376" y="5408044"/>
            <a:ext cx="661216" cy="6480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43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latin typeface="Times New Roman" panose="02020603050405020304" pitchFamily="18" charset="0"/>
                <a:cs typeface="Times New Roman" panose="02020603050405020304" pitchFamily="18" charset="0"/>
              </a:rPr>
              <a:t>Cross-section </a:t>
            </a:r>
            <a:r>
              <a:rPr lang="en-US" altLang="zh-CN" dirty="0">
                <a:latin typeface="Times New Roman" panose="02020603050405020304" pitchFamily="18" charset="0"/>
                <a:cs typeface="Times New Roman" panose="02020603050405020304" pitchFamily="18" charset="0"/>
              </a:rPr>
              <a:t>for radiative </a:t>
            </a:r>
            <a:r>
              <a:rPr lang="en-US" altLang="zh-CN" dirty="0" err="1">
                <a:latin typeface="Times New Roman" panose="02020603050405020304" pitchFamily="18" charset="0"/>
                <a:cs typeface="Times New Roman" panose="02020603050405020304" pitchFamily="18" charset="0"/>
              </a:rPr>
              <a:t>Bhabha</a:t>
            </a:r>
            <a:r>
              <a:rPr lang="en-US" altLang="zh-CN" dirty="0">
                <a:latin typeface="Times New Roman" panose="02020603050405020304" pitchFamily="18" charset="0"/>
                <a:cs typeface="Times New Roman" panose="02020603050405020304" pitchFamily="18" charset="0"/>
              </a:rPr>
              <a:t> scattering</a:t>
            </a:r>
            <a:endParaRPr lang="zh-CN" altLang="en-US"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88840"/>
            <a:ext cx="7484589" cy="1598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4632" y="1844824"/>
            <a:ext cx="6086475"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357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Group 2"/>
          <p:cNvGraphicFramePr>
            <a:graphicFrameLocks noGrp="1"/>
          </p:cNvGraphicFramePr>
          <p:nvPr>
            <p:extLst>
              <p:ext uri="{D42A27DB-BD31-4B8C-83A1-F6EECF244321}">
                <p14:modId xmlns:p14="http://schemas.microsoft.com/office/powerpoint/2010/main" val="2351044987"/>
              </p:ext>
            </p:extLst>
          </p:nvPr>
        </p:nvGraphicFramePr>
        <p:xfrm>
          <a:off x="899592" y="797830"/>
          <a:ext cx="7776865" cy="5943918"/>
        </p:xfrm>
        <a:graphic>
          <a:graphicData uri="http://schemas.openxmlformats.org/drawingml/2006/table">
            <a:tbl>
              <a:tblPr/>
              <a:tblGrid>
                <a:gridCol w="2537747"/>
                <a:gridCol w="1312184"/>
                <a:gridCol w="1308978"/>
                <a:gridCol w="1308978"/>
                <a:gridCol w="1308978"/>
              </a:tblGrid>
              <a:tr h="300038">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1" i="0" u="none" strike="noStrike" cap="none" normalizeH="0" baseline="0" dirty="0" smtClean="0">
                        <a:ln>
                          <a:noFill/>
                        </a:ln>
                        <a:solidFill>
                          <a:schemeClr val="tx1"/>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smtClean="0">
                          <a:ln>
                            <a:noFill/>
                          </a:ln>
                          <a:solidFill>
                            <a:srgbClr val="00CC99"/>
                          </a:solidFill>
                          <a:effectLst/>
                          <a:latin typeface="Times New Roman" pitchFamily="18" charset="0"/>
                          <a:ea typeface="宋体" charset="-122"/>
                          <a:cs typeface="Times New Roman" pitchFamily="18" charset="0"/>
                        </a:rPr>
                        <a:t>Nominal RDR</a:t>
                      </a:r>
                      <a:endParaRPr kumimoji="0" lang="de-DE" altLang="zh-CN" sz="1200" b="1" i="0" u="none" strike="noStrike" cap="none" normalizeH="0" baseline="0" smtClean="0">
                        <a:ln>
                          <a:noFill/>
                        </a:ln>
                        <a:solidFill>
                          <a:srgbClr val="00CC99"/>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CC0066"/>
                          </a:solidFill>
                          <a:effectLst/>
                          <a:latin typeface="Times New Roman" pitchFamily="18" charset="0"/>
                          <a:ea typeface="宋体" charset="-122"/>
                          <a:cs typeface="Times New Roman" pitchFamily="18" charset="0"/>
                        </a:rPr>
                        <a:t>Higgs mode-low background</a:t>
                      </a:r>
                      <a:endParaRPr kumimoji="0" lang="de-DE" altLang="zh-CN" sz="1200" b="1" i="0" u="none" strike="noStrike" cap="none" normalizeH="0" baseline="0" dirty="0" smtClean="0">
                        <a:ln>
                          <a:noFill/>
                        </a:ln>
                        <a:solidFill>
                          <a:srgbClr val="CC0066"/>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zh-CN" sz="1200" b="1" i="0" u="none" strike="noStrike" cap="none" normalizeH="0" baseline="0" dirty="0" smtClean="0">
                          <a:ln>
                            <a:noFill/>
                          </a:ln>
                          <a:solidFill>
                            <a:srgbClr val="CC0066"/>
                          </a:solidFill>
                          <a:effectLst/>
                          <a:latin typeface="Times New Roman" pitchFamily="18" charset="0"/>
                          <a:ea typeface="宋体" charset="-122"/>
                          <a:cs typeface="Times New Roman" pitchFamily="18" charset="0"/>
                        </a:rPr>
                        <a:t>Higgs mode-high lum.</a:t>
                      </a:r>
                      <a:endParaRPr kumimoji="0" lang="de-DE" altLang="zh-CN" sz="1200" b="1" i="0" u="none" strike="noStrike" cap="none" normalizeH="0" baseline="0" dirty="0" smtClean="0">
                        <a:ln>
                          <a:noFill/>
                        </a:ln>
                        <a:solidFill>
                          <a:srgbClr val="CC0066"/>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zh-CN" sz="1200" b="1" i="0" u="none" strike="noStrike" cap="none" normalizeH="0" baseline="0" dirty="0" smtClean="0">
                          <a:ln>
                            <a:noFill/>
                          </a:ln>
                          <a:solidFill>
                            <a:srgbClr val="002060"/>
                          </a:solidFill>
                          <a:effectLst/>
                          <a:latin typeface="Times New Roman" pitchFamily="18" charset="0"/>
                          <a:ea typeface="宋体" charset="-122"/>
                        </a:rPr>
                        <a:t>Yokoya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smtClean="0">
                          <a:ln>
                            <a:noFill/>
                          </a:ln>
                          <a:solidFill>
                            <a:schemeClr val="tx1"/>
                          </a:solidFill>
                          <a:effectLst/>
                          <a:latin typeface="Times New Roman" pitchFamily="18" charset="0"/>
                          <a:ea typeface="宋体" charset="-122"/>
                          <a:cs typeface="Times New Roman" pitchFamily="18" charset="0"/>
                        </a:rPr>
                        <a:t>E</a:t>
                      </a:r>
                      <a:r>
                        <a:rPr kumimoji="0" lang="de-DE" altLang="zh-CN" sz="1200" b="1" i="0" u="none" strike="noStrike" cap="none" normalizeH="0" baseline="-30000" smtClean="0">
                          <a:ln>
                            <a:noFill/>
                          </a:ln>
                          <a:solidFill>
                            <a:schemeClr val="tx1"/>
                          </a:solidFill>
                          <a:effectLst/>
                          <a:latin typeface="Times New Roman" pitchFamily="18" charset="0"/>
                          <a:ea typeface="宋体" charset="-122"/>
                          <a:cs typeface="Times New Roman" pitchFamily="18" charset="0"/>
                        </a:rPr>
                        <a:t>cm</a:t>
                      </a:r>
                      <a:r>
                        <a:rPr kumimoji="0" lang="de-DE" altLang="zh-CN" sz="1200" b="1" i="0" u="none" strike="noStrike" cap="none" normalizeH="0" baseline="0" smtClean="0">
                          <a:ln>
                            <a:noFill/>
                          </a:ln>
                          <a:solidFill>
                            <a:schemeClr val="tx1"/>
                          </a:solidFill>
                          <a:effectLst/>
                          <a:latin typeface="Times New Roman" pitchFamily="18" charset="0"/>
                          <a:ea typeface="宋体" charset="-122"/>
                          <a:cs typeface="Times New Roman" pitchFamily="18" charset="0"/>
                        </a:rPr>
                        <a:t> (GeV)</a:t>
                      </a:r>
                      <a:endParaRPr kumimoji="0" lang="de-DE" altLang="zh-CN" sz="1200" b="1"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smtClean="0">
                          <a:ln>
                            <a:noFill/>
                          </a:ln>
                          <a:solidFill>
                            <a:srgbClr val="00CC99"/>
                          </a:solidFill>
                          <a:effectLst/>
                          <a:latin typeface="Times New Roman" pitchFamily="18" charset="0"/>
                          <a:ea typeface="宋体" charset="-122"/>
                          <a:cs typeface="Times New Roman" pitchFamily="18" charset="0"/>
                        </a:rPr>
                        <a:t>500</a:t>
                      </a:r>
                      <a:endParaRPr kumimoji="0" lang="de-DE" altLang="zh-CN" sz="1200" b="1" i="0" u="none" strike="noStrike" cap="none" normalizeH="0" baseline="0" smtClean="0">
                        <a:ln>
                          <a:noFill/>
                        </a:ln>
                        <a:solidFill>
                          <a:srgbClr val="00CC99"/>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CC0066"/>
                          </a:solidFill>
                          <a:effectLst/>
                          <a:latin typeface="Times New Roman" pitchFamily="18" charset="0"/>
                          <a:ea typeface="宋体" charset="-122"/>
                          <a:cs typeface="Times New Roman" pitchFamily="18" charset="0"/>
                        </a:rPr>
                        <a:t>250</a:t>
                      </a:r>
                      <a:endParaRPr kumimoji="0" lang="de-DE" altLang="zh-CN" sz="1200" b="1" i="0" u="none" strike="noStrike" cap="none" normalizeH="0" baseline="0" dirty="0" smtClean="0">
                        <a:ln>
                          <a:noFill/>
                        </a:ln>
                        <a:solidFill>
                          <a:srgbClr val="CC0066"/>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CC0066"/>
                          </a:solidFill>
                          <a:effectLst/>
                          <a:latin typeface="Times New Roman" pitchFamily="18" charset="0"/>
                          <a:ea typeface="宋体" charset="-122"/>
                        </a:rPr>
                        <a:t>250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002060"/>
                          </a:solidFill>
                          <a:effectLst/>
                          <a:latin typeface="Times New Roman" pitchFamily="18" charset="0"/>
                          <a:ea typeface="宋体" charset="-122"/>
                        </a:rPr>
                        <a:t>250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1938">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smtClean="0">
                          <a:ln>
                            <a:noFill/>
                          </a:ln>
                          <a:solidFill>
                            <a:schemeClr val="tx1"/>
                          </a:solidFill>
                          <a:effectLst/>
                          <a:latin typeface="Times New Roman" pitchFamily="18" charset="0"/>
                          <a:ea typeface="宋体" charset="-122"/>
                          <a:cs typeface="Times New Roman" pitchFamily="18" charset="0"/>
                        </a:rPr>
                        <a:t>Ne</a:t>
                      </a:r>
                      <a:endParaRPr kumimoji="0" lang="de-DE" altLang="zh-CN" sz="1200" b="1"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smtClean="0">
                          <a:ln>
                            <a:noFill/>
                          </a:ln>
                          <a:solidFill>
                            <a:srgbClr val="00CC99"/>
                          </a:solidFill>
                          <a:effectLst/>
                          <a:latin typeface="Times New Roman" pitchFamily="18" charset="0"/>
                          <a:ea typeface="宋体" charset="-122"/>
                          <a:cs typeface="Times New Roman" pitchFamily="18" charset="0"/>
                        </a:rPr>
                        <a:t>2×10</a:t>
                      </a:r>
                      <a:r>
                        <a:rPr kumimoji="0" lang="de-DE" altLang="zh-CN" sz="1200" b="1" i="0" u="none" strike="noStrike" cap="none" normalizeH="0" baseline="30000" smtClean="0">
                          <a:ln>
                            <a:noFill/>
                          </a:ln>
                          <a:solidFill>
                            <a:srgbClr val="00CC99"/>
                          </a:solidFill>
                          <a:effectLst/>
                          <a:latin typeface="Times New Roman" pitchFamily="18" charset="0"/>
                          <a:ea typeface="宋体" charset="-122"/>
                          <a:cs typeface="Times New Roman" pitchFamily="18" charset="0"/>
                        </a:rPr>
                        <a:t>10</a:t>
                      </a:r>
                      <a:endParaRPr kumimoji="0" lang="de-DE" altLang="zh-CN" sz="1200" b="1" i="0" u="none" strike="noStrike" cap="none" normalizeH="0" baseline="0" smtClean="0">
                        <a:ln>
                          <a:noFill/>
                        </a:ln>
                        <a:solidFill>
                          <a:srgbClr val="00CC99"/>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CC0066"/>
                          </a:solidFill>
                          <a:effectLst/>
                          <a:latin typeface="Times New Roman" pitchFamily="18" charset="0"/>
                          <a:ea typeface="宋体" charset="-122"/>
                          <a:cs typeface="Times New Roman" pitchFamily="18" charset="0"/>
                        </a:rPr>
                        <a:t>2.0×10</a:t>
                      </a:r>
                      <a:r>
                        <a:rPr kumimoji="0" lang="de-DE" altLang="zh-CN" sz="1200" b="1" i="0" u="none" strike="noStrike" cap="none" normalizeH="0" baseline="30000" dirty="0" smtClean="0">
                          <a:ln>
                            <a:noFill/>
                          </a:ln>
                          <a:solidFill>
                            <a:srgbClr val="CC0066"/>
                          </a:solidFill>
                          <a:effectLst/>
                          <a:latin typeface="Times New Roman" pitchFamily="18" charset="0"/>
                          <a:ea typeface="宋体" charset="-122"/>
                          <a:cs typeface="Times New Roman" pitchFamily="18" charset="0"/>
                        </a:rPr>
                        <a:t>10</a:t>
                      </a:r>
                      <a:endParaRPr kumimoji="0" lang="de-DE" altLang="zh-CN" sz="1200" b="1" i="0" u="none" strike="noStrike" cap="none" normalizeH="0" baseline="0" dirty="0" smtClean="0">
                        <a:ln>
                          <a:noFill/>
                        </a:ln>
                        <a:solidFill>
                          <a:srgbClr val="CC0066"/>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zh-CN" sz="1200" b="1" i="0" u="none" strike="noStrike" cap="none" normalizeH="0" baseline="0" dirty="0" smtClean="0">
                          <a:ln>
                            <a:noFill/>
                          </a:ln>
                          <a:solidFill>
                            <a:srgbClr val="CC0066"/>
                          </a:solidFill>
                          <a:effectLst/>
                          <a:latin typeface="Times New Roman" pitchFamily="18" charset="0"/>
                          <a:ea typeface="宋体" charset="-122"/>
                          <a:cs typeface="Times New Roman" pitchFamily="18" charset="0"/>
                        </a:rPr>
                        <a:t>1.97×10</a:t>
                      </a:r>
                      <a:r>
                        <a:rPr kumimoji="0" lang="de-DE" altLang="zh-CN" sz="1200" b="1" i="0" u="none" strike="noStrike" cap="none" normalizeH="0" baseline="30000" dirty="0" smtClean="0">
                          <a:ln>
                            <a:noFill/>
                          </a:ln>
                          <a:solidFill>
                            <a:srgbClr val="CC0066"/>
                          </a:solidFill>
                          <a:effectLst/>
                          <a:latin typeface="Times New Roman" pitchFamily="18" charset="0"/>
                          <a:ea typeface="宋体" charset="-122"/>
                          <a:cs typeface="Times New Roman" pitchFamily="18" charset="0"/>
                        </a:rPr>
                        <a:t>10</a:t>
                      </a:r>
                      <a:endParaRPr kumimoji="0" lang="de-DE" altLang="zh-CN" sz="1200" b="1" i="0" u="none" strike="noStrike" cap="none" normalizeH="0" baseline="0" dirty="0" smtClean="0">
                        <a:ln>
                          <a:noFill/>
                        </a:ln>
                        <a:solidFill>
                          <a:srgbClr val="CC0066"/>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zh-CN" sz="1200" b="1" i="0" u="none" strike="noStrike" cap="none" normalizeH="0" baseline="0" dirty="0" smtClean="0">
                          <a:ln>
                            <a:noFill/>
                          </a:ln>
                          <a:solidFill>
                            <a:srgbClr val="002060"/>
                          </a:solidFill>
                          <a:effectLst/>
                          <a:latin typeface="Times New Roman" pitchFamily="18" charset="0"/>
                          <a:ea typeface="宋体" charset="-122"/>
                        </a:rPr>
                        <a:t>2.0</a:t>
                      </a:r>
                      <a:r>
                        <a:rPr kumimoji="0" lang="de-DE" altLang="zh-CN" sz="1200" b="1" i="0" u="none" strike="noStrike" cap="none" normalizeH="0" baseline="0" dirty="0" smtClean="0">
                          <a:ln>
                            <a:noFill/>
                          </a:ln>
                          <a:solidFill>
                            <a:srgbClr val="002060"/>
                          </a:solidFill>
                          <a:effectLst/>
                          <a:latin typeface="Times New Roman" pitchFamily="18" charset="0"/>
                          <a:ea typeface="宋体" charset="-122"/>
                          <a:cs typeface="Times New Roman" pitchFamily="18" charset="0"/>
                        </a:rPr>
                        <a:t>×10</a:t>
                      </a:r>
                      <a:r>
                        <a:rPr kumimoji="0" lang="de-DE" altLang="zh-CN" sz="1200" b="1" i="0" u="none" strike="noStrike" cap="none" normalizeH="0" baseline="30000" dirty="0" smtClean="0">
                          <a:ln>
                            <a:noFill/>
                          </a:ln>
                          <a:solidFill>
                            <a:srgbClr val="002060"/>
                          </a:solidFill>
                          <a:effectLst/>
                          <a:latin typeface="Times New Roman" pitchFamily="18" charset="0"/>
                          <a:ea typeface="宋体" charset="-122"/>
                          <a:cs typeface="Times New Roman" pitchFamily="18" charset="0"/>
                        </a:rPr>
                        <a:t>10</a:t>
                      </a:r>
                      <a:endParaRPr kumimoji="0" lang="de-DE" altLang="zh-CN" sz="1200" b="1" i="0" u="none" strike="noStrike" cap="none" normalizeH="0" baseline="0" dirty="0" smtClean="0">
                        <a:ln>
                          <a:noFill/>
                        </a:ln>
                        <a:solidFill>
                          <a:srgbClr val="002060"/>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smtClean="0">
                          <a:ln>
                            <a:noFill/>
                          </a:ln>
                          <a:solidFill>
                            <a:schemeClr val="tx1"/>
                          </a:solidFill>
                          <a:effectLst/>
                          <a:latin typeface="Times New Roman" pitchFamily="18" charset="0"/>
                          <a:ea typeface="宋体" charset="-122"/>
                          <a:cs typeface="Times New Roman" pitchFamily="18" charset="0"/>
                        </a:rPr>
                        <a:t>F</a:t>
                      </a:r>
                      <a:r>
                        <a:rPr kumimoji="0" lang="de-DE" altLang="zh-CN" sz="1200" b="1" i="0" u="none" strike="noStrike" cap="none" normalizeH="0" baseline="-30000" smtClean="0">
                          <a:ln>
                            <a:noFill/>
                          </a:ln>
                          <a:solidFill>
                            <a:schemeClr val="tx1"/>
                          </a:solidFill>
                          <a:effectLst/>
                          <a:latin typeface="Times New Roman" pitchFamily="18" charset="0"/>
                          <a:ea typeface="宋体" charset="-122"/>
                          <a:cs typeface="Times New Roman" pitchFamily="18" charset="0"/>
                        </a:rPr>
                        <a:t>rep</a:t>
                      </a:r>
                      <a:r>
                        <a:rPr kumimoji="0" lang="de-DE" altLang="zh-CN" sz="1200" b="1" i="0" u="none" strike="noStrike" cap="none" normalizeH="0" baseline="0" smtClean="0">
                          <a:ln>
                            <a:noFill/>
                          </a:ln>
                          <a:solidFill>
                            <a:schemeClr val="tx1"/>
                          </a:solidFill>
                          <a:effectLst/>
                          <a:latin typeface="Times New Roman" pitchFamily="18" charset="0"/>
                          <a:ea typeface="宋体" charset="-122"/>
                          <a:cs typeface="Times New Roman" pitchFamily="18" charset="0"/>
                        </a:rPr>
                        <a:t> (Hz)</a:t>
                      </a:r>
                      <a:endParaRPr kumimoji="0" lang="de-DE" altLang="zh-CN" sz="1200" b="1"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00CC99"/>
                          </a:solidFill>
                          <a:effectLst/>
                          <a:latin typeface="Times New Roman" pitchFamily="18" charset="0"/>
                          <a:ea typeface="宋体" charset="-122"/>
                          <a:cs typeface="Times New Roman" pitchFamily="18" charset="0"/>
                        </a:rPr>
                        <a:t>5</a:t>
                      </a:r>
                      <a:endParaRPr kumimoji="0" lang="de-DE" altLang="zh-CN" sz="1200" b="1" i="0" u="none" strike="noStrike" cap="none" normalizeH="0" baseline="0" dirty="0" smtClean="0">
                        <a:ln>
                          <a:noFill/>
                        </a:ln>
                        <a:solidFill>
                          <a:srgbClr val="00CC99"/>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CC0066"/>
                          </a:solidFill>
                          <a:effectLst/>
                          <a:latin typeface="Times New Roman" pitchFamily="18" charset="0"/>
                          <a:ea typeface="宋体" charset="-122"/>
                          <a:cs typeface="Times New Roman" pitchFamily="18" charset="0"/>
                        </a:rPr>
                        <a:t>5</a:t>
                      </a:r>
                      <a:endParaRPr kumimoji="0" lang="de-DE" altLang="zh-CN" sz="1200" b="1" i="0" u="none" strike="noStrike" cap="none" normalizeH="0" baseline="0" dirty="0" smtClean="0">
                        <a:ln>
                          <a:noFill/>
                        </a:ln>
                        <a:solidFill>
                          <a:srgbClr val="CC0066"/>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CC0066"/>
                          </a:solidFill>
                          <a:effectLst/>
                          <a:latin typeface="Times New Roman" pitchFamily="18" charset="0"/>
                          <a:ea typeface="宋体" charset="-122"/>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002060"/>
                          </a:solidFill>
                          <a:effectLst/>
                          <a:latin typeface="Times New Roman" pitchFamily="18" charset="0"/>
                          <a:ea typeface="宋体" charset="-122"/>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1938">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smtClean="0">
                          <a:ln>
                            <a:noFill/>
                          </a:ln>
                          <a:solidFill>
                            <a:schemeClr val="tx1"/>
                          </a:solidFill>
                          <a:effectLst/>
                          <a:latin typeface="Times New Roman" pitchFamily="18" charset="0"/>
                          <a:ea typeface="宋体" charset="-122"/>
                          <a:cs typeface="Times New Roman" pitchFamily="18" charset="0"/>
                        </a:rPr>
                        <a:t>N</a:t>
                      </a:r>
                      <a:r>
                        <a:rPr kumimoji="0" lang="de-DE" altLang="zh-CN" sz="1200" b="1" i="0" u="none" strike="noStrike" cap="none" normalizeH="0" baseline="-30000" smtClean="0">
                          <a:ln>
                            <a:noFill/>
                          </a:ln>
                          <a:solidFill>
                            <a:schemeClr val="tx1"/>
                          </a:solidFill>
                          <a:effectLst/>
                          <a:latin typeface="Times New Roman" pitchFamily="18" charset="0"/>
                          <a:ea typeface="宋体" charset="-122"/>
                          <a:cs typeface="Times New Roman" pitchFamily="18" charset="0"/>
                        </a:rPr>
                        <a:t>b</a:t>
                      </a:r>
                      <a:endParaRPr kumimoji="0" lang="de-DE" altLang="zh-CN" sz="1200" b="1"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smtClean="0">
                          <a:ln>
                            <a:noFill/>
                          </a:ln>
                          <a:solidFill>
                            <a:srgbClr val="00CC99"/>
                          </a:solidFill>
                          <a:effectLst/>
                          <a:latin typeface="Times New Roman" pitchFamily="18" charset="0"/>
                          <a:ea typeface="宋体" charset="-122"/>
                          <a:cs typeface="Times New Roman" pitchFamily="18" charset="0"/>
                        </a:rPr>
                        <a:t>2625</a:t>
                      </a:r>
                      <a:endParaRPr kumimoji="0" lang="de-DE" altLang="zh-CN" sz="1200" b="1" i="0" u="none" strike="noStrike" cap="none" normalizeH="0" baseline="0" smtClean="0">
                        <a:ln>
                          <a:noFill/>
                        </a:ln>
                        <a:solidFill>
                          <a:srgbClr val="00CC99"/>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CC0066"/>
                          </a:solidFill>
                          <a:effectLst/>
                          <a:latin typeface="Times New Roman" pitchFamily="18" charset="0"/>
                          <a:ea typeface="宋体" charset="-122"/>
                          <a:cs typeface="Times New Roman" pitchFamily="18" charset="0"/>
                        </a:rPr>
                        <a:t>1436</a:t>
                      </a:r>
                      <a:endParaRPr kumimoji="0" lang="de-DE" altLang="zh-CN" sz="1200" b="1" i="0" u="none" strike="noStrike" cap="none" normalizeH="0" baseline="0" dirty="0" smtClean="0">
                        <a:ln>
                          <a:noFill/>
                        </a:ln>
                        <a:solidFill>
                          <a:srgbClr val="CC0066"/>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CC0066"/>
                          </a:solidFill>
                          <a:effectLst/>
                          <a:latin typeface="Times New Roman" pitchFamily="18" charset="0"/>
                          <a:ea typeface="宋体" charset="-122"/>
                        </a:rPr>
                        <a:t>1332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002060"/>
                          </a:solidFill>
                          <a:effectLst/>
                          <a:latin typeface="Times New Roman" pitchFamily="18" charset="0"/>
                          <a:ea typeface="宋体" charset="-122"/>
                        </a:rPr>
                        <a:t>1312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P</a:t>
                      </a:r>
                      <a:r>
                        <a:rPr kumimoji="0" lang="de-DE" altLang="zh-CN" sz="1200" b="1" i="0" u="none" strike="noStrike" cap="none" normalizeH="0" baseline="-30000" dirty="0" smtClean="0">
                          <a:ln>
                            <a:noFill/>
                          </a:ln>
                          <a:solidFill>
                            <a:schemeClr val="tx1"/>
                          </a:solidFill>
                          <a:effectLst/>
                          <a:latin typeface="Times New Roman" pitchFamily="18" charset="0"/>
                          <a:ea typeface="宋体" charset="-122"/>
                          <a:cs typeface="Times New Roman" pitchFamily="18" charset="0"/>
                        </a:rPr>
                        <a:t>b</a:t>
                      </a:r>
                      <a:r>
                        <a:rPr kumimoji="0" lang="de-DE" altLang="zh-CN" sz="12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 (MW)/beam</a:t>
                      </a:r>
                      <a:endParaRPr kumimoji="0" lang="de-DE" altLang="zh-CN" sz="1200" b="1" i="0" u="none" strike="noStrike" cap="none" normalizeH="0" baseline="0" dirty="0" smtClean="0">
                        <a:ln>
                          <a:noFill/>
                        </a:ln>
                        <a:solidFill>
                          <a:schemeClr val="tx1"/>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smtClean="0">
                          <a:ln>
                            <a:noFill/>
                          </a:ln>
                          <a:solidFill>
                            <a:srgbClr val="00CC99"/>
                          </a:solidFill>
                          <a:effectLst/>
                          <a:latin typeface="Times New Roman" pitchFamily="18" charset="0"/>
                          <a:ea typeface="宋体" charset="-122"/>
                          <a:cs typeface="Times New Roman" pitchFamily="18" charset="0"/>
                        </a:rPr>
                        <a:t>10.5</a:t>
                      </a:r>
                      <a:endParaRPr kumimoji="0" lang="de-DE" altLang="zh-CN" sz="1200" b="1" i="0" u="none" strike="noStrike" cap="none" normalizeH="0" baseline="0" smtClean="0">
                        <a:ln>
                          <a:noFill/>
                        </a:ln>
                        <a:solidFill>
                          <a:srgbClr val="00CC99"/>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CC0066"/>
                          </a:solidFill>
                          <a:effectLst/>
                          <a:latin typeface="Times New Roman" pitchFamily="18" charset="0"/>
                          <a:ea typeface="宋体" charset="-122"/>
                          <a:cs typeface="Times New Roman" pitchFamily="18" charset="0"/>
                        </a:rPr>
                        <a:t>2.87</a:t>
                      </a:r>
                      <a:endParaRPr kumimoji="0" lang="de-DE" altLang="zh-CN" sz="1200" b="1" i="0" u="none" strike="noStrike" cap="none" normalizeH="0" baseline="0" dirty="0" smtClean="0">
                        <a:ln>
                          <a:noFill/>
                        </a:ln>
                        <a:solidFill>
                          <a:srgbClr val="CC0066"/>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CC0066"/>
                          </a:solidFill>
                          <a:effectLst/>
                          <a:latin typeface="Times New Roman" pitchFamily="18" charset="0"/>
                          <a:ea typeface="宋体" charset="-122"/>
                        </a:rPr>
                        <a:t>2.62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002060"/>
                          </a:solidFill>
                          <a:effectLst/>
                          <a:latin typeface="Times New Roman" pitchFamily="18" charset="0"/>
                          <a:ea typeface="宋体" charset="-122"/>
                        </a:rPr>
                        <a:t>2.65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1938">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de-DE" sz="1200" b="1" i="0" u="none" strike="noStrike" cap="none" normalizeH="0" baseline="0" smtClean="0">
                          <a:ln>
                            <a:noFill/>
                          </a:ln>
                          <a:solidFill>
                            <a:schemeClr val="tx1"/>
                          </a:solidFill>
                          <a:effectLst/>
                          <a:latin typeface="Times New Roman" pitchFamily="18" charset="0"/>
                          <a:ea typeface="宋体" charset="-122"/>
                          <a:cs typeface="Times New Roman" pitchFamily="18" charset="0"/>
                          <a:sym typeface="Symbol" pitchFamily="18" charset="2"/>
                        </a:rPr>
                        <a:t></a:t>
                      </a:r>
                      <a:r>
                        <a:rPr kumimoji="0" lang="de-DE" altLang="zh-CN" sz="1200" b="1" i="0" u="none" strike="noStrike" cap="none" normalizeH="0" baseline="-30000" smtClean="0">
                          <a:ln>
                            <a:noFill/>
                          </a:ln>
                          <a:solidFill>
                            <a:schemeClr val="tx1"/>
                          </a:solidFill>
                          <a:effectLst/>
                          <a:latin typeface="Times New Roman" pitchFamily="18" charset="0"/>
                          <a:ea typeface="宋体" charset="-122"/>
                          <a:cs typeface="Times New Roman" pitchFamily="18" charset="0"/>
                        </a:rPr>
                        <a:t>x</a:t>
                      </a:r>
                      <a:r>
                        <a:rPr kumimoji="0" lang="de-DE" altLang="zh-CN" sz="1200" b="1" i="0" u="none" strike="noStrike" cap="none" normalizeH="0" baseline="0" smtClean="0">
                          <a:ln>
                            <a:noFill/>
                          </a:ln>
                          <a:solidFill>
                            <a:schemeClr val="tx1"/>
                          </a:solidFill>
                          <a:effectLst/>
                          <a:latin typeface="Times New Roman" pitchFamily="18" charset="0"/>
                          <a:ea typeface="宋体" charset="-122"/>
                          <a:cs typeface="Times New Roman" pitchFamily="18" charset="0"/>
                          <a:sym typeface="Symbol" pitchFamily="18" charset="2"/>
                        </a:rPr>
                        <a:t> (mm)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smtClean="0">
                          <a:ln>
                            <a:noFill/>
                          </a:ln>
                          <a:solidFill>
                            <a:srgbClr val="00CC99"/>
                          </a:solidFill>
                          <a:effectLst/>
                          <a:latin typeface="Times New Roman" pitchFamily="18" charset="0"/>
                          <a:ea typeface="宋体" charset="-122"/>
                          <a:cs typeface="Times New Roman" pitchFamily="18" charset="0"/>
                        </a:rPr>
                        <a:t>20</a:t>
                      </a:r>
                      <a:endParaRPr kumimoji="0" lang="de-DE" altLang="zh-CN" sz="1200" b="1" i="0" u="none" strike="noStrike" cap="none" normalizeH="0" baseline="0" smtClean="0">
                        <a:ln>
                          <a:noFill/>
                        </a:ln>
                        <a:solidFill>
                          <a:srgbClr val="00CC99"/>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CC0066"/>
                          </a:solidFill>
                          <a:effectLst/>
                          <a:latin typeface="Times New Roman" pitchFamily="18" charset="0"/>
                          <a:ea typeface="宋体" charset="-122"/>
                          <a:cs typeface="Times New Roman" pitchFamily="18" charset="0"/>
                        </a:rPr>
                        <a:t>15.4</a:t>
                      </a:r>
                      <a:endParaRPr kumimoji="0" lang="de-DE" altLang="zh-CN" sz="1200" b="1" i="0" u="none" strike="noStrike" cap="none" normalizeH="0" baseline="0" dirty="0" smtClean="0">
                        <a:ln>
                          <a:noFill/>
                        </a:ln>
                        <a:solidFill>
                          <a:srgbClr val="CC0066"/>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CC0066"/>
                          </a:solidFill>
                          <a:effectLst/>
                          <a:latin typeface="Times New Roman" pitchFamily="18" charset="0"/>
                          <a:ea typeface="宋体" charset="-122"/>
                        </a:rPr>
                        <a:t>11.0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002060"/>
                          </a:solidFill>
                          <a:effectLst/>
                          <a:latin typeface="Times New Roman" pitchFamily="18" charset="0"/>
                          <a:ea typeface="宋体" charset="-122"/>
                        </a:rPr>
                        <a:t>13.0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1938">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de-DE" sz="1200" b="1" i="0" u="none" strike="noStrike" cap="none" normalizeH="0" baseline="0" smtClean="0">
                          <a:ln>
                            <a:noFill/>
                          </a:ln>
                          <a:solidFill>
                            <a:schemeClr val="tx1"/>
                          </a:solidFill>
                          <a:effectLst/>
                          <a:latin typeface="Times New Roman" pitchFamily="18" charset="0"/>
                          <a:ea typeface="宋体" charset="-122"/>
                          <a:cs typeface="Times New Roman" pitchFamily="18" charset="0"/>
                          <a:sym typeface="Symbol" pitchFamily="18" charset="2"/>
                        </a:rPr>
                        <a:t></a:t>
                      </a:r>
                      <a:r>
                        <a:rPr kumimoji="0" lang="de-DE" altLang="zh-CN" sz="1200" b="1" i="0" u="none" strike="noStrike" cap="none" normalizeH="0" baseline="-30000" smtClean="0">
                          <a:ln>
                            <a:noFill/>
                          </a:ln>
                          <a:solidFill>
                            <a:schemeClr val="tx1"/>
                          </a:solidFill>
                          <a:effectLst/>
                          <a:latin typeface="Times New Roman" pitchFamily="18" charset="0"/>
                          <a:ea typeface="宋体" charset="-122"/>
                          <a:cs typeface="Times New Roman" pitchFamily="18" charset="0"/>
                        </a:rPr>
                        <a:t>y</a:t>
                      </a:r>
                      <a:r>
                        <a:rPr kumimoji="0" lang="de-DE" altLang="zh-CN" sz="1200" b="1" i="0" u="none" strike="noStrike" cap="none" normalizeH="0" baseline="0" smtClean="0">
                          <a:ln>
                            <a:noFill/>
                          </a:ln>
                          <a:solidFill>
                            <a:schemeClr val="tx1"/>
                          </a:solidFill>
                          <a:effectLst/>
                          <a:latin typeface="Times New Roman" pitchFamily="18" charset="0"/>
                          <a:ea typeface="宋体" charset="-122"/>
                          <a:cs typeface="Times New Roman" pitchFamily="18" charset="0"/>
                          <a:sym typeface="Symbol" pitchFamily="18" charset="2"/>
                        </a:rPr>
                        <a:t> (</a:t>
                      </a:r>
                      <a:r>
                        <a:rPr kumimoji="0" lang="en-US" altLang="zh-CN" sz="1200" b="1" i="0" u="none" strike="noStrike" cap="none" normalizeH="0" baseline="0" smtClean="0">
                          <a:ln>
                            <a:noFill/>
                          </a:ln>
                          <a:solidFill>
                            <a:schemeClr val="tx1"/>
                          </a:solidFill>
                          <a:effectLst/>
                          <a:latin typeface="Times New Roman" pitchFamily="18" charset="0"/>
                          <a:ea typeface="宋体" charset="-122"/>
                          <a:cs typeface="Times New Roman" pitchFamily="18" charset="0"/>
                          <a:sym typeface="Symbol" pitchFamily="18" charset="2"/>
                        </a:rPr>
                        <a:t></a:t>
                      </a:r>
                      <a:r>
                        <a:rPr kumimoji="0" lang="en-US" altLang="zh-CN" sz="1200" b="1" i="0" u="none" strike="noStrike" cap="none" normalizeH="0" baseline="0" smtClean="0">
                          <a:ln>
                            <a:noFill/>
                          </a:ln>
                          <a:solidFill>
                            <a:schemeClr val="tx1"/>
                          </a:solidFill>
                          <a:effectLst/>
                          <a:latin typeface="Times New Roman" pitchFamily="18" charset="0"/>
                          <a:ea typeface="宋体" charset="-122"/>
                          <a:cs typeface="Times New Roman" pitchFamily="18" charset="0"/>
                        </a:rPr>
                        <a:t>m</a:t>
                      </a:r>
                      <a:r>
                        <a:rPr kumimoji="0" lang="de-DE" altLang="zh-CN" sz="1200" b="1" i="0" u="none" strike="noStrike" cap="none" normalizeH="0" baseline="0" smtClean="0">
                          <a:ln>
                            <a:noFill/>
                          </a:ln>
                          <a:solidFill>
                            <a:schemeClr val="tx1"/>
                          </a:solidFill>
                          <a:effectLst/>
                          <a:latin typeface="Times New Roman" pitchFamily="18" charset="0"/>
                          <a:ea typeface="宋体" charset="-122"/>
                          <a:cs typeface="Times New Roman" pitchFamily="18" charset="0"/>
                          <a:sym typeface="Symbol" pitchFamily="18" charset="2"/>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smtClean="0">
                          <a:ln>
                            <a:noFill/>
                          </a:ln>
                          <a:solidFill>
                            <a:srgbClr val="00CC99"/>
                          </a:solidFill>
                          <a:effectLst/>
                          <a:latin typeface="Times New Roman" pitchFamily="18" charset="0"/>
                          <a:ea typeface="宋体" charset="-122"/>
                          <a:cs typeface="Times New Roman" pitchFamily="18" charset="0"/>
                        </a:rPr>
                        <a:t>400</a:t>
                      </a:r>
                      <a:endParaRPr kumimoji="0" lang="de-DE" altLang="zh-CN" sz="1200" b="1" i="0" u="none" strike="noStrike" cap="none" normalizeH="0" baseline="0" smtClean="0">
                        <a:ln>
                          <a:noFill/>
                        </a:ln>
                        <a:solidFill>
                          <a:srgbClr val="00CC99"/>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CC0066"/>
                          </a:solidFill>
                          <a:effectLst/>
                          <a:latin typeface="Times New Roman" pitchFamily="18" charset="0"/>
                          <a:ea typeface="宋体" charset="-122"/>
                          <a:cs typeface="Times New Roman" pitchFamily="18" charset="0"/>
                        </a:rPr>
                        <a:t>335</a:t>
                      </a:r>
                      <a:endParaRPr kumimoji="0" lang="de-DE" altLang="zh-CN" sz="1200" b="1" i="0" u="none" strike="noStrike" cap="none" normalizeH="0" baseline="0" dirty="0" smtClean="0">
                        <a:ln>
                          <a:noFill/>
                        </a:ln>
                        <a:solidFill>
                          <a:srgbClr val="CC0066"/>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CC0066"/>
                          </a:solidFill>
                          <a:effectLst/>
                          <a:latin typeface="Times New Roman" pitchFamily="18" charset="0"/>
                          <a:ea typeface="宋体" charset="-122"/>
                        </a:rPr>
                        <a:t>464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002060"/>
                          </a:solidFill>
                          <a:effectLst/>
                          <a:latin typeface="Times New Roman" pitchFamily="18" charset="0"/>
                          <a:ea typeface="宋体" charset="-122"/>
                        </a:rPr>
                        <a:t>410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itchFamily="18" charset="0"/>
                          <a:ea typeface="宋体" charset="-122"/>
                          <a:cs typeface="Times New Roman" pitchFamily="18" charset="0"/>
                          <a:sym typeface="Symbol" pitchFamily="18" charset="2"/>
                        </a:rPr>
                        <a:t></a:t>
                      </a:r>
                      <a:r>
                        <a:rPr kumimoji="0" lang="en-US" altLang="zh-CN" sz="1200" b="1" i="0" u="none" strike="noStrike" cap="none" normalizeH="0" baseline="-30000" smtClean="0">
                          <a:ln>
                            <a:noFill/>
                          </a:ln>
                          <a:solidFill>
                            <a:schemeClr val="tx1"/>
                          </a:solidFill>
                          <a:effectLst/>
                          <a:latin typeface="Times New Roman" pitchFamily="18" charset="0"/>
                          <a:ea typeface="宋体" charset="-122"/>
                          <a:cs typeface="Times New Roman" pitchFamily="18" charset="0"/>
                        </a:rPr>
                        <a:t>x </a:t>
                      </a:r>
                      <a:r>
                        <a:rPr kumimoji="0" lang="de-DE" altLang="zh-CN" sz="1200" b="1" i="0" u="none" strike="noStrike" cap="none" normalizeH="0" baseline="0" smtClean="0">
                          <a:ln>
                            <a:noFill/>
                          </a:ln>
                          <a:solidFill>
                            <a:schemeClr val="tx1"/>
                          </a:solidFill>
                          <a:effectLst/>
                          <a:latin typeface="Times New Roman" pitchFamily="18" charset="0"/>
                          <a:ea typeface="宋体" charset="-122"/>
                          <a:cs typeface="Times New Roman" pitchFamily="18" charset="0"/>
                          <a:sym typeface="Symbol" pitchFamily="18" charset="2"/>
                        </a:rPr>
                        <a:t>(</a:t>
                      </a:r>
                      <a:r>
                        <a:rPr kumimoji="0" lang="en-US" altLang="zh-CN" sz="1200" b="1" i="0" u="none" strike="noStrike" cap="none" normalizeH="0" baseline="0" smtClean="0">
                          <a:ln>
                            <a:noFill/>
                          </a:ln>
                          <a:solidFill>
                            <a:schemeClr val="tx1"/>
                          </a:solidFill>
                          <a:effectLst/>
                          <a:latin typeface="Times New Roman" pitchFamily="18" charset="0"/>
                          <a:ea typeface="宋体" charset="-122"/>
                          <a:cs typeface="Times New Roman" pitchFamily="18" charset="0"/>
                          <a:sym typeface="Symbol" pitchFamily="18" charset="2"/>
                        </a:rPr>
                        <a:t></a:t>
                      </a:r>
                      <a:r>
                        <a:rPr kumimoji="0" lang="en-US" altLang="zh-CN" sz="1200" b="1" i="0" u="none" strike="noStrike" cap="none" normalizeH="0" baseline="0" smtClean="0">
                          <a:ln>
                            <a:noFill/>
                          </a:ln>
                          <a:solidFill>
                            <a:schemeClr val="tx1"/>
                          </a:solidFill>
                          <a:effectLst/>
                          <a:latin typeface="Times New Roman" pitchFamily="18" charset="0"/>
                          <a:ea typeface="宋体" charset="-122"/>
                          <a:cs typeface="Times New Roman" pitchFamily="18" charset="0"/>
                        </a:rPr>
                        <a:t>m</a:t>
                      </a:r>
                      <a:r>
                        <a:rPr kumimoji="0" lang="de-DE" altLang="zh-CN" sz="1200" b="1" i="0" u="none" strike="noStrike" cap="none" normalizeH="0" baseline="0" smtClean="0">
                          <a:ln>
                            <a:noFill/>
                          </a:ln>
                          <a:solidFill>
                            <a:schemeClr val="tx1"/>
                          </a:solidFill>
                          <a:effectLst/>
                          <a:latin typeface="Times New Roman" pitchFamily="18" charset="0"/>
                          <a:ea typeface="宋体" charset="-122"/>
                          <a:cs typeface="Times New Roman" pitchFamily="18" charset="0"/>
                          <a:sym typeface="Symbol" pitchFamily="18" charset="2"/>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smtClean="0">
                          <a:ln>
                            <a:noFill/>
                          </a:ln>
                          <a:solidFill>
                            <a:srgbClr val="00CC99"/>
                          </a:solidFill>
                          <a:effectLst/>
                          <a:latin typeface="Times New Roman" pitchFamily="18" charset="0"/>
                          <a:ea typeface="宋体" charset="-122"/>
                          <a:cs typeface="Times New Roman" pitchFamily="18" charset="0"/>
                        </a:rPr>
                        <a:t>10</a:t>
                      </a:r>
                      <a:endParaRPr kumimoji="0" lang="de-DE" altLang="zh-CN" sz="1200" b="1" i="0" u="none" strike="noStrike" cap="none" normalizeH="0" baseline="0" smtClean="0">
                        <a:ln>
                          <a:noFill/>
                        </a:ln>
                        <a:solidFill>
                          <a:srgbClr val="00CC99"/>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CC0066"/>
                          </a:solidFill>
                          <a:effectLst/>
                          <a:latin typeface="Times New Roman" pitchFamily="18" charset="0"/>
                          <a:ea typeface="宋体" charset="-122"/>
                          <a:cs typeface="Times New Roman" pitchFamily="18" charset="0"/>
                        </a:rPr>
                        <a:t>5.1</a:t>
                      </a:r>
                      <a:endParaRPr kumimoji="0" lang="de-DE" altLang="zh-CN" sz="1200" b="1" i="0" u="none" strike="noStrike" cap="none" normalizeH="0" baseline="0" dirty="0" smtClean="0">
                        <a:ln>
                          <a:noFill/>
                        </a:ln>
                        <a:solidFill>
                          <a:srgbClr val="CC0066"/>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CC0066"/>
                          </a:solidFill>
                          <a:effectLst/>
                          <a:latin typeface="Times New Roman" pitchFamily="18" charset="0"/>
                          <a:ea typeface="宋体" charset="-122"/>
                        </a:rPr>
                        <a:t>5.1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002060"/>
                          </a:solidFill>
                          <a:effectLst/>
                          <a:latin typeface="Times New Roman" pitchFamily="18" charset="0"/>
                          <a:ea typeface="宋体" charset="-122"/>
                        </a:rPr>
                        <a:t>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1938">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itchFamily="18" charset="0"/>
                          <a:ea typeface="宋体" charset="-122"/>
                          <a:cs typeface="Times New Roman" pitchFamily="18" charset="0"/>
                          <a:sym typeface="Symbol" pitchFamily="18" charset="2"/>
                        </a:rPr>
                        <a:t></a:t>
                      </a:r>
                      <a:r>
                        <a:rPr kumimoji="0" lang="en-US" altLang="zh-CN" sz="1200" b="1" i="0" u="none" strike="noStrike" cap="none" normalizeH="0" baseline="-30000" smtClean="0">
                          <a:ln>
                            <a:noFill/>
                          </a:ln>
                          <a:solidFill>
                            <a:schemeClr val="tx1"/>
                          </a:solidFill>
                          <a:effectLst/>
                          <a:latin typeface="Times New Roman" pitchFamily="18" charset="0"/>
                          <a:ea typeface="宋体" charset="-122"/>
                          <a:cs typeface="Times New Roman" pitchFamily="18" charset="0"/>
                        </a:rPr>
                        <a:t>y</a:t>
                      </a:r>
                      <a:r>
                        <a:rPr kumimoji="0" lang="en-US" altLang="zh-CN" sz="1200" b="1" i="0" u="none" strike="noStrike" cap="none" normalizeH="0" baseline="0" smtClean="0">
                          <a:ln>
                            <a:noFill/>
                          </a:ln>
                          <a:solidFill>
                            <a:schemeClr val="tx1"/>
                          </a:solidFill>
                          <a:effectLst/>
                          <a:latin typeface="Times New Roman" pitchFamily="18" charset="0"/>
                          <a:ea typeface="宋体" charset="-122"/>
                          <a:cs typeface="Times New Roman" pitchFamily="18" charset="0"/>
                          <a:sym typeface="Symbol" pitchFamily="18" charset="2"/>
                        </a:rPr>
                        <a:t> (nm)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smtClean="0">
                          <a:ln>
                            <a:noFill/>
                          </a:ln>
                          <a:solidFill>
                            <a:srgbClr val="00CC99"/>
                          </a:solidFill>
                          <a:effectLst/>
                          <a:latin typeface="Times New Roman" pitchFamily="18" charset="0"/>
                          <a:ea typeface="宋体" charset="-122"/>
                          <a:cs typeface="Times New Roman" pitchFamily="18" charset="0"/>
                        </a:rPr>
                        <a:t>40</a:t>
                      </a:r>
                      <a:endParaRPr kumimoji="0" lang="de-DE" altLang="zh-CN" sz="1200" b="1" i="0" u="none" strike="noStrike" cap="none" normalizeH="0" baseline="0" smtClean="0">
                        <a:ln>
                          <a:noFill/>
                        </a:ln>
                        <a:solidFill>
                          <a:srgbClr val="00CC99"/>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CC0066"/>
                          </a:solidFill>
                          <a:effectLst/>
                          <a:latin typeface="Times New Roman" pitchFamily="18" charset="0"/>
                          <a:ea typeface="宋体" charset="-122"/>
                          <a:cs typeface="Times New Roman" pitchFamily="18" charset="0"/>
                        </a:rPr>
                        <a:t>28.8</a:t>
                      </a:r>
                      <a:endParaRPr kumimoji="0" lang="de-DE" altLang="zh-CN" sz="1200" b="1" i="0" u="none" strike="noStrike" cap="none" normalizeH="0" baseline="0" dirty="0" smtClean="0">
                        <a:ln>
                          <a:noFill/>
                        </a:ln>
                        <a:solidFill>
                          <a:srgbClr val="CC0066"/>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CC0066"/>
                          </a:solidFill>
                          <a:effectLst/>
                          <a:latin typeface="Times New Roman" pitchFamily="18" charset="0"/>
                          <a:ea typeface="宋体" charset="-122"/>
                        </a:rPr>
                        <a:t>37.5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002060"/>
                          </a:solidFill>
                          <a:effectLst/>
                          <a:latin typeface="Times New Roman" pitchFamily="18" charset="0"/>
                          <a:ea typeface="宋体" charset="-122"/>
                        </a:rPr>
                        <a:t>35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1938">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itchFamily="18" charset="0"/>
                          <a:ea typeface="宋体" charset="-122"/>
                          <a:cs typeface="Times New Roman" pitchFamily="18" charset="0"/>
                          <a:sym typeface="Symbol" pitchFamily="18" charset="2"/>
                        </a:rPr>
                        <a:t></a:t>
                      </a:r>
                      <a:r>
                        <a:rPr kumimoji="0" lang="en-US" altLang="zh-CN" sz="1200" b="1" i="0" u="none" strike="noStrike" cap="none" normalizeH="0" baseline="-30000" smtClean="0">
                          <a:ln>
                            <a:noFill/>
                          </a:ln>
                          <a:solidFill>
                            <a:schemeClr val="tx1"/>
                          </a:solidFill>
                          <a:effectLst/>
                          <a:latin typeface="Times New Roman" pitchFamily="18" charset="0"/>
                          <a:ea typeface="宋体" charset="-122"/>
                          <a:cs typeface="Times New Roman" pitchFamily="18" charset="0"/>
                        </a:rPr>
                        <a:t>x</a:t>
                      </a:r>
                      <a:r>
                        <a:rPr kumimoji="0" lang="en-US" altLang="zh-CN" sz="1200" b="1" i="0" u="none" strike="noStrike" cap="none" normalizeH="0" baseline="0" smtClean="0">
                          <a:ln>
                            <a:noFill/>
                          </a:ln>
                          <a:solidFill>
                            <a:schemeClr val="tx1"/>
                          </a:solidFill>
                          <a:effectLst/>
                          <a:latin typeface="Times New Roman" pitchFamily="18" charset="0"/>
                          <a:ea typeface="宋体" charset="-122"/>
                          <a:cs typeface="Times New Roman" pitchFamily="18" charset="0"/>
                          <a:sym typeface="Symbol" pitchFamily="18" charset="2"/>
                        </a:rPr>
                        <a:t> (nm)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smtClean="0">
                          <a:ln>
                            <a:noFill/>
                          </a:ln>
                          <a:solidFill>
                            <a:srgbClr val="00CC99"/>
                          </a:solidFill>
                          <a:effectLst/>
                          <a:latin typeface="Times New Roman" pitchFamily="18" charset="0"/>
                          <a:ea typeface="宋体" charset="-122"/>
                          <a:cs typeface="Times New Roman" pitchFamily="18" charset="0"/>
                        </a:rPr>
                        <a:t>639</a:t>
                      </a:r>
                      <a:endParaRPr kumimoji="0" lang="de-DE" altLang="zh-CN" sz="1200" b="1" i="0" u="none" strike="noStrike" cap="none" normalizeH="0" baseline="0" smtClean="0">
                        <a:ln>
                          <a:noFill/>
                        </a:ln>
                        <a:solidFill>
                          <a:srgbClr val="00CC99"/>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CC0066"/>
                          </a:solidFill>
                          <a:effectLst/>
                          <a:latin typeface="Times New Roman" pitchFamily="18" charset="0"/>
                          <a:ea typeface="宋体" charset="-122"/>
                          <a:cs typeface="Times New Roman" pitchFamily="18" charset="0"/>
                        </a:rPr>
                        <a:t>566.7</a:t>
                      </a:r>
                      <a:endParaRPr kumimoji="0" lang="de-DE" altLang="zh-CN" sz="1200" b="1" i="0" u="none" strike="noStrike" cap="none" normalizeH="0" baseline="0" dirty="0" smtClean="0">
                        <a:ln>
                          <a:noFill/>
                        </a:ln>
                        <a:solidFill>
                          <a:srgbClr val="CC0066"/>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CC0066"/>
                          </a:solidFill>
                          <a:effectLst/>
                          <a:latin typeface="Times New Roman" pitchFamily="18" charset="0"/>
                          <a:ea typeface="宋体" charset="-122"/>
                        </a:rPr>
                        <a:t>477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002060"/>
                          </a:solidFill>
                          <a:effectLst/>
                          <a:latin typeface="Times New Roman" pitchFamily="18" charset="0"/>
                          <a:ea typeface="宋体" charset="-122"/>
                        </a:rPr>
                        <a:t>515.5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itchFamily="18" charset="0"/>
                          <a:ea typeface="宋体" charset="-122"/>
                          <a:cs typeface="Times New Roman" pitchFamily="18" charset="0"/>
                          <a:sym typeface="Symbol" pitchFamily="18" charset="2"/>
                        </a:rPr>
                        <a:t></a:t>
                      </a:r>
                      <a:r>
                        <a:rPr kumimoji="0" lang="en-US" altLang="zh-CN" sz="1200" b="1" i="0" u="none" strike="noStrike" cap="none" normalizeH="0" baseline="-30000" smtClean="0">
                          <a:ln>
                            <a:noFill/>
                          </a:ln>
                          <a:solidFill>
                            <a:schemeClr val="tx1"/>
                          </a:solidFill>
                          <a:effectLst/>
                          <a:latin typeface="Times New Roman" pitchFamily="18" charset="0"/>
                          <a:ea typeface="宋体" charset="-122"/>
                          <a:cs typeface="Times New Roman" pitchFamily="18" charset="0"/>
                        </a:rPr>
                        <a:t>y</a:t>
                      </a:r>
                      <a:r>
                        <a:rPr kumimoji="0" lang="en-US" altLang="zh-CN" sz="1200" b="1" i="0" u="none" strike="noStrike" cap="none" normalizeH="0" baseline="0" smtClean="0">
                          <a:ln>
                            <a:noFill/>
                          </a:ln>
                          <a:solidFill>
                            <a:schemeClr val="tx1"/>
                          </a:solidFill>
                          <a:effectLst/>
                          <a:latin typeface="Times New Roman" pitchFamily="18" charset="0"/>
                          <a:ea typeface="宋体" charset="-122"/>
                          <a:cs typeface="Times New Roman" pitchFamily="18" charset="0"/>
                          <a:sym typeface="Symbol" pitchFamily="18" charset="2"/>
                        </a:rPr>
                        <a:t> (nm)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smtClean="0">
                          <a:ln>
                            <a:noFill/>
                          </a:ln>
                          <a:solidFill>
                            <a:srgbClr val="00CC99"/>
                          </a:solidFill>
                          <a:effectLst/>
                          <a:latin typeface="Times New Roman" pitchFamily="18" charset="0"/>
                          <a:ea typeface="宋体" charset="-122"/>
                          <a:cs typeface="Times New Roman" pitchFamily="18" charset="0"/>
                        </a:rPr>
                        <a:t>5.7</a:t>
                      </a:r>
                      <a:endParaRPr kumimoji="0" lang="de-DE" altLang="zh-CN" sz="1200" b="1" i="0" u="none" strike="noStrike" cap="none" normalizeH="0" baseline="0" smtClean="0">
                        <a:ln>
                          <a:noFill/>
                        </a:ln>
                        <a:solidFill>
                          <a:srgbClr val="00CC99"/>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CC0066"/>
                          </a:solidFill>
                          <a:effectLst/>
                          <a:latin typeface="Times New Roman" pitchFamily="18" charset="0"/>
                          <a:ea typeface="宋体" charset="-122"/>
                          <a:cs typeface="Times New Roman" pitchFamily="18" charset="0"/>
                        </a:rPr>
                        <a:t>6.3</a:t>
                      </a:r>
                      <a:endParaRPr kumimoji="0" lang="de-DE" altLang="zh-CN" sz="1200" b="1" i="0" u="none" strike="noStrike" cap="none" normalizeH="0" baseline="0" dirty="0" smtClean="0">
                        <a:ln>
                          <a:noFill/>
                        </a:ln>
                        <a:solidFill>
                          <a:srgbClr val="CC0066"/>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CC0066"/>
                          </a:solidFill>
                          <a:effectLst/>
                          <a:latin typeface="Times New Roman" pitchFamily="18" charset="0"/>
                          <a:ea typeface="宋体" charset="-122"/>
                        </a:rPr>
                        <a:t>8.4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002060"/>
                          </a:solidFill>
                          <a:effectLst/>
                          <a:latin typeface="Times New Roman" pitchFamily="18" charset="0"/>
                          <a:ea typeface="宋体" charset="-122"/>
                        </a:rPr>
                        <a:t>7.66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itchFamily="18" charset="0"/>
                          <a:ea typeface="宋体" charset="-122"/>
                          <a:cs typeface="Times New Roman" pitchFamily="18" charset="0"/>
                          <a:sym typeface="Symbol" pitchFamily="18" charset="2"/>
                        </a:rPr>
                        <a:t></a:t>
                      </a:r>
                      <a:r>
                        <a:rPr kumimoji="0" lang="en-US" altLang="zh-CN" sz="1200" b="1" i="0" u="none" strike="noStrike" cap="none" normalizeH="0" baseline="-30000" smtClean="0">
                          <a:ln>
                            <a:noFill/>
                          </a:ln>
                          <a:solidFill>
                            <a:schemeClr val="tx1"/>
                          </a:solidFill>
                          <a:effectLst/>
                          <a:latin typeface="Times New Roman" pitchFamily="18" charset="0"/>
                          <a:ea typeface="宋体" charset="-122"/>
                          <a:cs typeface="Times New Roman" pitchFamily="18" charset="0"/>
                        </a:rPr>
                        <a:t>z</a:t>
                      </a:r>
                      <a:r>
                        <a:rPr kumimoji="0" lang="en-US" altLang="zh-CN" sz="1200" b="1" i="0" u="none" strike="noStrike" cap="none" normalizeH="0" baseline="0" smtClean="0">
                          <a:ln>
                            <a:noFill/>
                          </a:ln>
                          <a:solidFill>
                            <a:schemeClr val="tx1"/>
                          </a:solidFill>
                          <a:effectLst/>
                          <a:latin typeface="Times New Roman" pitchFamily="18" charset="0"/>
                          <a:ea typeface="宋体" charset="-122"/>
                          <a:cs typeface="Times New Roman" pitchFamily="18" charset="0"/>
                          <a:sym typeface="Symbol" pitchFamily="18" charset="2"/>
                        </a:rPr>
                        <a:t> </a:t>
                      </a:r>
                      <a:r>
                        <a:rPr kumimoji="0" lang="de-DE" altLang="zh-CN" sz="1200" b="1" i="0" u="none" strike="noStrike" cap="none" normalizeH="0" baseline="0" smtClean="0">
                          <a:ln>
                            <a:noFill/>
                          </a:ln>
                          <a:solidFill>
                            <a:schemeClr val="tx1"/>
                          </a:solidFill>
                          <a:effectLst/>
                          <a:latin typeface="Times New Roman" pitchFamily="18" charset="0"/>
                          <a:ea typeface="宋体" charset="-122"/>
                          <a:cs typeface="Times New Roman" pitchFamily="18" charset="0"/>
                          <a:sym typeface="Symbol" pitchFamily="18" charset="2"/>
                        </a:rPr>
                        <a:t>(</a:t>
                      </a:r>
                      <a:r>
                        <a:rPr kumimoji="0" lang="en-US" altLang="zh-CN" sz="1200" b="1" i="0" u="none" strike="noStrike" cap="none" normalizeH="0" baseline="0" smtClean="0">
                          <a:ln>
                            <a:noFill/>
                          </a:ln>
                          <a:solidFill>
                            <a:schemeClr val="tx1"/>
                          </a:solidFill>
                          <a:effectLst/>
                          <a:latin typeface="Times New Roman" pitchFamily="18" charset="0"/>
                          <a:ea typeface="宋体" charset="-122"/>
                          <a:cs typeface="Times New Roman" pitchFamily="18" charset="0"/>
                          <a:sym typeface="Symbol" pitchFamily="18" charset="2"/>
                        </a:rPr>
                        <a:t></a:t>
                      </a:r>
                      <a:r>
                        <a:rPr kumimoji="0" lang="en-US" altLang="zh-CN" sz="1200" b="1" i="0" u="none" strike="noStrike" cap="none" normalizeH="0" baseline="0" smtClean="0">
                          <a:ln>
                            <a:noFill/>
                          </a:ln>
                          <a:solidFill>
                            <a:schemeClr val="tx1"/>
                          </a:solidFill>
                          <a:effectLst/>
                          <a:latin typeface="Times New Roman" pitchFamily="18" charset="0"/>
                          <a:ea typeface="宋体" charset="-122"/>
                          <a:cs typeface="Times New Roman" pitchFamily="18" charset="0"/>
                        </a:rPr>
                        <a:t>m</a:t>
                      </a:r>
                      <a:r>
                        <a:rPr kumimoji="0" lang="de-DE" altLang="zh-CN" sz="1200" b="1" i="0" u="none" strike="noStrike" cap="none" normalizeH="0" baseline="0" smtClean="0">
                          <a:ln>
                            <a:noFill/>
                          </a:ln>
                          <a:solidFill>
                            <a:schemeClr val="tx1"/>
                          </a:solidFill>
                          <a:effectLst/>
                          <a:latin typeface="Times New Roman" pitchFamily="18" charset="0"/>
                          <a:ea typeface="宋体" charset="-122"/>
                          <a:cs typeface="Times New Roman" pitchFamily="18" charset="0"/>
                          <a:sym typeface="Symbol" pitchFamily="18" charset="2"/>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smtClean="0">
                          <a:ln>
                            <a:noFill/>
                          </a:ln>
                          <a:solidFill>
                            <a:srgbClr val="00CC99"/>
                          </a:solidFill>
                          <a:effectLst/>
                          <a:latin typeface="Times New Roman" pitchFamily="18" charset="0"/>
                          <a:ea typeface="宋体" charset="-122"/>
                          <a:cs typeface="Times New Roman" pitchFamily="18" charset="0"/>
                        </a:rPr>
                        <a:t>300</a:t>
                      </a:r>
                      <a:endParaRPr kumimoji="0" lang="de-DE" altLang="zh-CN" sz="1200" b="1" i="0" u="none" strike="noStrike" cap="none" normalizeH="0" baseline="0" smtClean="0">
                        <a:ln>
                          <a:noFill/>
                        </a:ln>
                        <a:solidFill>
                          <a:srgbClr val="00CC99"/>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CC0066"/>
                          </a:solidFill>
                          <a:effectLst/>
                          <a:latin typeface="Times New Roman" pitchFamily="18" charset="0"/>
                          <a:ea typeface="宋体" charset="-122"/>
                          <a:cs typeface="Times New Roman" pitchFamily="18" charset="0"/>
                        </a:rPr>
                        <a:t>231</a:t>
                      </a:r>
                      <a:endParaRPr kumimoji="0" lang="de-DE" altLang="zh-CN" sz="1200" b="1" i="0" u="none" strike="noStrike" cap="none" normalizeH="0" baseline="0" dirty="0" smtClean="0">
                        <a:ln>
                          <a:noFill/>
                        </a:ln>
                        <a:solidFill>
                          <a:srgbClr val="CC0066"/>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CC0066"/>
                          </a:solidFill>
                          <a:effectLst/>
                          <a:latin typeface="Times New Roman" pitchFamily="18" charset="0"/>
                          <a:ea typeface="宋体" charset="-122"/>
                        </a:rPr>
                        <a:t>318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002060"/>
                          </a:solidFill>
                          <a:effectLst/>
                          <a:latin typeface="Times New Roman" pitchFamily="18" charset="0"/>
                          <a:ea typeface="宋体" charset="-122"/>
                        </a:rPr>
                        <a:t>300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1938">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sym typeface="Symbol" pitchFamily="18" charset="2"/>
                        </a:rPr>
                        <a:t></a:t>
                      </a:r>
                      <a:r>
                        <a:rPr kumimoji="0" lang="en-US" altLang="zh-CN" sz="1200" b="1" i="0" u="none" strike="noStrike" cap="none" normalizeH="0" baseline="-30000" dirty="0" smtClean="0">
                          <a:ln>
                            <a:noFill/>
                          </a:ln>
                          <a:solidFill>
                            <a:schemeClr val="tx1"/>
                          </a:solidFill>
                          <a:effectLst/>
                          <a:latin typeface="Times New Roman" pitchFamily="18" charset="0"/>
                          <a:ea typeface="宋体" charset="-122"/>
                          <a:cs typeface="Times New Roman" pitchFamily="18" charset="0"/>
                        </a:rPr>
                        <a:t>B</a:t>
                      </a:r>
                      <a:endParaRPr kumimoji="0" lang="en-US" altLang="zh-CN" sz="12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smtClean="0">
                          <a:ln>
                            <a:noFill/>
                          </a:ln>
                          <a:solidFill>
                            <a:srgbClr val="00CC99"/>
                          </a:solidFill>
                          <a:effectLst/>
                          <a:latin typeface="Times New Roman" pitchFamily="18" charset="0"/>
                          <a:ea typeface="宋体" charset="-122"/>
                          <a:cs typeface="Times New Roman" pitchFamily="18" charset="0"/>
                        </a:rPr>
                        <a:t>0.031</a:t>
                      </a:r>
                      <a:endParaRPr kumimoji="0" lang="de-DE" altLang="zh-CN" sz="1200" b="1" i="0" u="none" strike="noStrike" cap="none" normalizeH="0" baseline="0" smtClean="0">
                        <a:ln>
                          <a:noFill/>
                        </a:ln>
                        <a:solidFill>
                          <a:srgbClr val="00CC99"/>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CC0066"/>
                          </a:solidFill>
                          <a:effectLst/>
                          <a:latin typeface="Times New Roman" pitchFamily="18" charset="0"/>
                          <a:ea typeface="宋体" charset="-122"/>
                          <a:cs typeface="Times New Roman" pitchFamily="18" charset="0"/>
                        </a:rPr>
                        <a:t>0.0255</a:t>
                      </a:r>
                      <a:endParaRPr kumimoji="0" lang="de-DE" altLang="zh-CN" sz="1200" b="1" i="0" u="none" strike="noStrike" cap="none" normalizeH="0" baseline="0" dirty="0" smtClean="0">
                        <a:ln>
                          <a:noFill/>
                        </a:ln>
                        <a:solidFill>
                          <a:srgbClr val="CC0066"/>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CC0066"/>
                          </a:solidFill>
                          <a:effectLst/>
                          <a:latin typeface="Times New Roman" pitchFamily="18" charset="0"/>
                          <a:ea typeface="宋体" charset="-122"/>
                        </a:rPr>
                        <a:t>0.0255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002060"/>
                          </a:solidFill>
                          <a:effectLst/>
                          <a:latin typeface="Times New Roman" pitchFamily="18" charset="0"/>
                          <a:ea typeface="宋体" charset="-122"/>
                        </a:rPr>
                        <a:t>0.024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1938">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n</a:t>
                      </a:r>
                      <a:r>
                        <a:rPr kumimoji="0" lang="en-US" altLang="zh-CN" sz="1200" b="1" i="0" u="none" strike="noStrike" cap="none" normalizeH="0" baseline="-30000" dirty="0" smtClean="0">
                          <a:ln>
                            <a:noFill/>
                          </a:ln>
                          <a:solidFill>
                            <a:schemeClr val="tx1"/>
                          </a:solidFill>
                          <a:effectLst/>
                          <a:latin typeface="Times New Roman" pitchFamily="18" charset="0"/>
                          <a:ea typeface="宋体" charset="-122"/>
                          <a:cs typeface="Times New Roman" pitchFamily="18" charset="0"/>
                          <a:sym typeface="Symbol" pitchFamily="18" charset="2"/>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smtClean="0">
                          <a:ln>
                            <a:noFill/>
                          </a:ln>
                          <a:solidFill>
                            <a:srgbClr val="00CC99"/>
                          </a:solidFill>
                          <a:effectLst/>
                          <a:latin typeface="Times New Roman" pitchFamily="18" charset="0"/>
                          <a:ea typeface="宋体" charset="-122"/>
                          <a:cs typeface="Times New Roman" pitchFamily="18" charset="0"/>
                        </a:rPr>
                        <a:t>1.3</a:t>
                      </a:r>
                      <a:endParaRPr kumimoji="0" lang="de-DE" altLang="zh-CN" sz="1200" b="1" i="0" u="none" strike="noStrike" cap="none" normalizeH="0" baseline="0" smtClean="0">
                        <a:ln>
                          <a:noFill/>
                        </a:ln>
                        <a:solidFill>
                          <a:srgbClr val="00CC99"/>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CC0066"/>
                          </a:solidFill>
                          <a:effectLst/>
                          <a:latin typeface="Times New Roman" pitchFamily="18" charset="0"/>
                          <a:ea typeface="宋体" charset="-122"/>
                          <a:cs typeface="Times New Roman" pitchFamily="18" charset="0"/>
                        </a:rPr>
                        <a:t>1.45</a:t>
                      </a:r>
                      <a:endParaRPr kumimoji="0" lang="de-DE" altLang="zh-CN" sz="1200" b="1" i="0" u="none" strike="noStrike" cap="none" normalizeH="0" baseline="0" dirty="0" smtClean="0">
                        <a:ln>
                          <a:noFill/>
                        </a:ln>
                        <a:solidFill>
                          <a:srgbClr val="CC0066"/>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CC0066"/>
                          </a:solidFill>
                          <a:effectLst/>
                          <a:latin typeface="Times New Roman" pitchFamily="18" charset="0"/>
                          <a:ea typeface="宋体" charset="-122"/>
                        </a:rPr>
                        <a:t>1.7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002060"/>
                          </a:solidFill>
                          <a:effectLst/>
                          <a:latin typeface="Times New Roman" pitchFamily="18" charset="0"/>
                          <a:ea typeface="宋体" charset="-122"/>
                        </a:rPr>
                        <a:t>1.62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itchFamily="18" charset="0"/>
                          <a:ea typeface="宋体" charset="-122"/>
                          <a:cs typeface="Times New Roman" pitchFamily="18" charset="0"/>
                        </a:rPr>
                        <a:t>Dy</a:t>
                      </a:r>
                      <a:endParaRPr kumimoji="0" lang="en-US" altLang="zh-CN" sz="1200" b="1"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smtClean="0">
                          <a:ln>
                            <a:noFill/>
                          </a:ln>
                          <a:solidFill>
                            <a:srgbClr val="00CC99"/>
                          </a:solidFill>
                          <a:effectLst/>
                          <a:latin typeface="Times New Roman" pitchFamily="18" charset="0"/>
                          <a:ea typeface="宋体" charset="-122"/>
                          <a:cs typeface="Times New Roman" pitchFamily="18" charset="0"/>
                        </a:rPr>
                        <a:t>19.0</a:t>
                      </a:r>
                      <a:endParaRPr kumimoji="0" lang="de-DE" altLang="zh-CN" sz="1200" b="1" i="0" u="none" strike="noStrike" cap="none" normalizeH="0" baseline="0" smtClean="0">
                        <a:ln>
                          <a:noFill/>
                        </a:ln>
                        <a:solidFill>
                          <a:srgbClr val="00CC99"/>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CC0066"/>
                          </a:solidFill>
                          <a:effectLst/>
                          <a:latin typeface="Times New Roman" pitchFamily="18" charset="0"/>
                          <a:ea typeface="宋体" charset="-122"/>
                          <a:cs typeface="Times New Roman" pitchFamily="18" charset="0"/>
                        </a:rPr>
                        <a:t>30</a:t>
                      </a:r>
                      <a:endParaRPr kumimoji="0" lang="de-DE" altLang="zh-CN" sz="1200" b="1" i="0" u="none" strike="noStrike" cap="none" normalizeH="0" baseline="0" dirty="0" smtClean="0">
                        <a:ln>
                          <a:noFill/>
                        </a:ln>
                        <a:solidFill>
                          <a:srgbClr val="CC0066"/>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CC0066"/>
                          </a:solidFill>
                          <a:effectLst/>
                          <a:latin typeface="Times New Roman" pitchFamily="18" charset="0"/>
                          <a:ea typeface="宋体" charset="-122"/>
                        </a:rPr>
                        <a:t>36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002060"/>
                          </a:solidFill>
                          <a:effectLst/>
                          <a:latin typeface="Times New Roman" pitchFamily="18" charset="0"/>
                          <a:ea typeface="宋体" charset="-122"/>
                        </a:rPr>
                        <a:t>34.5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1938">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itchFamily="18" charset="0"/>
                          <a:ea typeface="宋体" charset="-122"/>
                          <a:cs typeface="Times New Roman" pitchFamily="18" charset="0"/>
                        </a:rPr>
                        <a:t>H</a:t>
                      </a:r>
                      <a:r>
                        <a:rPr kumimoji="0" lang="en-US" altLang="zh-CN" sz="1200" b="1" i="0" u="none" strike="noStrike" cap="none" normalizeH="0" baseline="-30000" smtClean="0">
                          <a:ln>
                            <a:noFill/>
                          </a:ln>
                          <a:solidFill>
                            <a:schemeClr val="tx1"/>
                          </a:solidFill>
                          <a:effectLst/>
                          <a:latin typeface="Times New Roman" pitchFamily="18" charset="0"/>
                          <a:ea typeface="宋体" charset="-122"/>
                          <a:cs typeface="Times New Roman" pitchFamily="18" charset="0"/>
                        </a:rPr>
                        <a:t>D</a:t>
                      </a:r>
                      <a:endParaRPr kumimoji="0" lang="en-US" altLang="zh-CN" sz="1200" b="1"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smtClean="0">
                          <a:ln>
                            <a:noFill/>
                          </a:ln>
                          <a:solidFill>
                            <a:srgbClr val="00CC99"/>
                          </a:solidFill>
                          <a:effectLst/>
                          <a:latin typeface="Times New Roman" pitchFamily="18" charset="0"/>
                          <a:ea typeface="宋体" charset="-122"/>
                          <a:cs typeface="Times New Roman" pitchFamily="18" charset="0"/>
                        </a:rPr>
                        <a:t>1.74</a:t>
                      </a:r>
                      <a:endParaRPr kumimoji="0" lang="de-DE" altLang="zh-CN" sz="1200" b="1" i="0" u="none" strike="noStrike" cap="none" normalizeH="0" baseline="0" smtClean="0">
                        <a:ln>
                          <a:noFill/>
                        </a:ln>
                        <a:solidFill>
                          <a:srgbClr val="00CC99"/>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CC0066"/>
                          </a:solidFill>
                          <a:effectLst/>
                          <a:latin typeface="Times New Roman" pitchFamily="18" charset="0"/>
                          <a:ea typeface="宋体" charset="-122"/>
                          <a:cs typeface="Times New Roman" pitchFamily="18" charset="0"/>
                        </a:rPr>
                        <a:t>2.01</a:t>
                      </a:r>
                      <a:endParaRPr kumimoji="0" lang="de-DE" altLang="zh-CN" sz="1200" b="1" i="0" u="none" strike="noStrike" cap="none" normalizeH="0" baseline="0" dirty="0" smtClean="0">
                        <a:ln>
                          <a:noFill/>
                        </a:ln>
                        <a:solidFill>
                          <a:srgbClr val="CC0066"/>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CC0066"/>
                          </a:solidFill>
                          <a:effectLst/>
                          <a:latin typeface="Times New Roman" pitchFamily="18" charset="0"/>
                          <a:ea typeface="宋体" charset="-122"/>
                        </a:rPr>
                        <a:t>2.8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rgbClr val="002060"/>
                          </a:solidFill>
                          <a:effectLst/>
                          <a:latin typeface="Times New Roman" pitchFamily="18" charset="0"/>
                          <a:ea typeface="宋体" charset="-122"/>
                        </a:rPr>
                        <a:t>2.43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sym typeface="Symbol" pitchFamily="18" charset="2"/>
                        </a:rPr>
                        <a:t>Disruption angle </a:t>
                      </a:r>
                      <a:r>
                        <a:rPr kumimoji="0" lang="en-US" altLang="zh-CN" sz="12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 (rad)</a:t>
                      </a:r>
                      <a:endParaRPr kumimoji="0" lang="en-US" altLang="zh-CN" sz="12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CC99"/>
                          </a:solidFill>
                          <a:effectLst/>
                          <a:latin typeface="Times New Roman" pitchFamily="18" charset="0"/>
                          <a:ea typeface="宋体" charset="-122"/>
                          <a:cs typeface="Times New Roman" pitchFamily="18" charset="0"/>
                        </a:rPr>
                        <a:t>0.00036</a:t>
                      </a:r>
                      <a:endParaRPr kumimoji="0" lang="en-US" altLang="zh-CN" sz="1200" b="1" i="0" u="none" strike="noStrike" cap="none" normalizeH="0" baseline="0" smtClean="0">
                        <a:ln>
                          <a:noFill/>
                        </a:ln>
                        <a:solidFill>
                          <a:srgbClr val="00CC99"/>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CC0066"/>
                          </a:solidFill>
                          <a:effectLst/>
                          <a:latin typeface="Times New Roman" pitchFamily="18" charset="0"/>
                          <a:ea typeface="宋体" charset="-122"/>
                          <a:cs typeface="Times New Roman" pitchFamily="18" charset="0"/>
                        </a:rPr>
                        <a:t>0.0008</a:t>
                      </a:r>
                      <a:endParaRPr kumimoji="0" lang="en-US" altLang="zh-CN" sz="1200" b="1" i="0" u="none" strike="noStrike" cap="none" normalizeH="0" baseline="0" dirty="0" smtClean="0">
                        <a:ln>
                          <a:noFill/>
                        </a:ln>
                        <a:solidFill>
                          <a:srgbClr val="CC0066"/>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CC0066"/>
                          </a:solidFill>
                          <a:effectLst/>
                          <a:latin typeface="Times New Roman" pitchFamily="18" charset="0"/>
                          <a:ea typeface="宋体" charset="-122"/>
                        </a:rPr>
                        <a:t>0.00084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002060"/>
                          </a:solidFill>
                          <a:effectLst/>
                          <a:latin typeface="Times New Roman" pitchFamily="18" charset="0"/>
                          <a:ea typeface="宋体" charset="-122"/>
                        </a:rPr>
                        <a:t>0.00088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1938">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err="1" smtClean="0">
                          <a:ln>
                            <a:noFill/>
                          </a:ln>
                          <a:solidFill>
                            <a:schemeClr val="tx1"/>
                          </a:solidFill>
                          <a:effectLst/>
                          <a:latin typeface="Times New Roman" pitchFamily="18" charset="0"/>
                          <a:ea typeface="宋体" charset="-122"/>
                          <a:cs typeface="Times New Roman" pitchFamily="18" charset="0"/>
                        </a:rPr>
                        <a:t>N</a:t>
                      </a:r>
                      <a:r>
                        <a:rPr kumimoji="0" lang="en-US" altLang="zh-CN" sz="1200" b="1" i="0" u="none" strike="noStrike" cap="none" normalizeH="0" baseline="-30000" dirty="0" err="1" smtClean="0">
                          <a:ln>
                            <a:noFill/>
                          </a:ln>
                          <a:solidFill>
                            <a:schemeClr val="tx1"/>
                          </a:solidFill>
                          <a:effectLst/>
                          <a:latin typeface="Times New Roman" pitchFamily="18" charset="0"/>
                          <a:ea typeface="宋体" charset="-122"/>
                          <a:cs typeface="Times New Roman" pitchFamily="18" charset="0"/>
                        </a:rPr>
                        <a:t>had</a:t>
                      </a: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CC99"/>
                          </a:solidFill>
                          <a:effectLst/>
                          <a:latin typeface="Times New Roman" pitchFamily="18" charset="0"/>
                          <a:ea typeface="宋体" charset="-122"/>
                          <a:cs typeface="Times New Roman" pitchFamily="18" charset="0"/>
                        </a:rPr>
                        <a:t>1.1</a:t>
                      </a:r>
                      <a:endParaRPr kumimoji="0" lang="en-US" altLang="zh-CN" sz="1200" b="1" i="0" u="none" strike="noStrike" cap="none" normalizeH="0" baseline="0" smtClean="0">
                        <a:ln>
                          <a:noFill/>
                        </a:ln>
                        <a:solidFill>
                          <a:srgbClr val="00CC99"/>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CC0066"/>
                          </a:solidFill>
                          <a:effectLst/>
                          <a:latin typeface="Times New Roman" pitchFamily="18" charset="0"/>
                          <a:ea typeface="宋体" charset="-122"/>
                          <a:cs typeface="Times New Roman" pitchFamily="18" charset="0"/>
                        </a:rPr>
                        <a:t>1.58</a:t>
                      </a:r>
                      <a:endParaRPr kumimoji="0" lang="en-US" altLang="zh-CN" sz="1200" b="1" i="0" u="none" strike="noStrike" cap="none" normalizeH="0" baseline="0" dirty="0" smtClean="0">
                        <a:ln>
                          <a:noFill/>
                        </a:ln>
                        <a:solidFill>
                          <a:srgbClr val="CC0066"/>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CC0066"/>
                          </a:solidFill>
                          <a:effectLst/>
                          <a:latin typeface="Times New Roman" pitchFamily="18" charset="0"/>
                          <a:ea typeface="宋体" charset="-122"/>
                        </a:rPr>
                        <a:t>2.6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002060"/>
                          </a:solidFill>
                          <a:effectLst/>
                          <a:latin typeface="Times New Roman" pitchFamily="18" charset="0"/>
                          <a:ea typeface="宋体" charset="-122"/>
                        </a:rPr>
                        <a:t>2.1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sym typeface="Symbol" pitchFamily="18" charset="2"/>
                        </a:rPr>
                        <a:t>x/y</a:t>
                      </a:r>
                      <a:r>
                        <a:rPr kumimoji="0" lang="en-US" altLang="zh-CN" sz="12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 (</a:t>
                      </a:r>
                      <a:r>
                        <a:rPr kumimoji="0" lang="en-US" altLang="zh-CN" sz="1200" b="1" i="0" u="none" strike="noStrike" cap="none" normalizeH="0" baseline="0" dirty="0" err="1" smtClean="0">
                          <a:ln>
                            <a:noFill/>
                          </a:ln>
                          <a:solidFill>
                            <a:schemeClr val="tx1"/>
                          </a:solidFill>
                          <a:effectLst/>
                          <a:latin typeface="Times New Roman" pitchFamily="18" charset="0"/>
                          <a:ea typeface="宋体" charset="-122"/>
                          <a:cs typeface="Times New Roman" pitchFamily="18" charset="0"/>
                        </a:rPr>
                        <a:t>urad</a:t>
                      </a:r>
                      <a:r>
                        <a:rPr kumimoji="0" lang="en-US" altLang="zh-CN" sz="12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a:t>
                      </a:r>
                      <a:endParaRPr kumimoji="0" lang="en-US" altLang="zh-CN" sz="12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00CC99"/>
                          </a:solidFill>
                          <a:effectLst/>
                          <a:latin typeface="Times New Roman" pitchFamily="18" charset="0"/>
                          <a:ea typeface="宋体" charset="-122"/>
                        </a:rPr>
                        <a:t>45.2/20.2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CC0066"/>
                          </a:solidFill>
                          <a:effectLst/>
                          <a:latin typeface="Times New Roman" pitchFamily="18" charset="0"/>
                          <a:ea typeface="宋体" charset="-122"/>
                        </a:rPr>
                        <a:t>36.7/18.7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CC0066"/>
                          </a:solidFill>
                          <a:effectLst/>
                          <a:latin typeface="Times New Roman" pitchFamily="18" charset="0"/>
                          <a:ea typeface="宋体" charset="-122"/>
                        </a:rPr>
                        <a:t>43.3/18.2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1" i="0" u="none" strike="noStrike" cap="none" normalizeH="0" baseline="0" dirty="0" smtClean="0">
                          <a:ln>
                            <a:noFill/>
                          </a:ln>
                          <a:solidFill>
                            <a:srgbClr val="CC0066"/>
                          </a:solidFill>
                          <a:effectLst/>
                          <a:latin typeface="Times New Roman" pitchFamily="18" charset="0"/>
                          <a:ea typeface="宋体" charset="-122"/>
                        </a:rPr>
                        <a:t>39.7/18.7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1938">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itchFamily="18" charset="0"/>
                          <a:ea typeface="宋体" charset="-122"/>
                          <a:cs typeface="Times New Roman" pitchFamily="18" charset="0"/>
                        </a:rPr>
                        <a:t>L</a:t>
                      </a:r>
                      <a:r>
                        <a:rPr kumimoji="0" lang="en-US" altLang="zh-CN" sz="1200" b="1" i="0" u="none" strike="noStrike" cap="none" normalizeH="0" baseline="-30000" smtClean="0">
                          <a:ln>
                            <a:noFill/>
                          </a:ln>
                          <a:solidFill>
                            <a:schemeClr val="tx1"/>
                          </a:solidFill>
                          <a:effectLst/>
                          <a:latin typeface="Times New Roman" pitchFamily="18" charset="0"/>
                          <a:ea typeface="宋体" charset="-122"/>
                          <a:cs typeface="Times New Roman" pitchFamily="18" charset="0"/>
                        </a:rPr>
                        <a:t>0</a:t>
                      </a:r>
                      <a:r>
                        <a:rPr kumimoji="0" lang="en-US" altLang="zh-CN" sz="1200" b="1" i="0" u="none" strike="noStrike" cap="none" normalizeH="0" baseline="0" smtClean="0">
                          <a:ln>
                            <a:noFill/>
                          </a:ln>
                          <a:solidFill>
                            <a:schemeClr val="tx1"/>
                          </a:solidFill>
                          <a:effectLst/>
                          <a:latin typeface="Times New Roman" pitchFamily="18" charset="0"/>
                          <a:ea typeface="宋体" charset="-122"/>
                          <a:cs typeface="Times New Roman" pitchFamily="18" charset="0"/>
                        </a:rPr>
                        <a:t> (cm</a:t>
                      </a:r>
                      <a:r>
                        <a:rPr kumimoji="0" lang="en-US" altLang="zh-CN" sz="1200" b="1" i="0" u="none" strike="noStrike" cap="none" normalizeH="0" baseline="30000" smtClean="0">
                          <a:ln>
                            <a:noFill/>
                          </a:ln>
                          <a:solidFill>
                            <a:schemeClr val="tx1"/>
                          </a:solidFill>
                          <a:effectLst/>
                          <a:latin typeface="Times New Roman" pitchFamily="18" charset="0"/>
                          <a:ea typeface="宋体" charset="-122"/>
                          <a:cs typeface="Times New Roman" pitchFamily="18" charset="0"/>
                        </a:rPr>
                        <a:t>-2</a:t>
                      </a:r>
                      <a:r>
                        <a:rPr kumimoji="0" lang="en-US" altLang="zh-CN" sz="1200" b="1" i="0" u="none" strike="noStrike" cap="none" normalizeH="0" baseline="0" smtClean="0">
                          <a:ln>
                            <a:noFill/>
                          </a:ln>
                          <a:solidFill>
                            <a:schemeClr val="tx1"/>
                          </a:solidFill>
                          <a:effectLst/>
                          <a:latin typeface="Times New Roman" pitchFamily="18" charset="0"/>
                          <a:ea typeface="宋体" charset="-122"/>
                          <a:cs typeface="Times New Roman" pitchFamily="18" charset="0"/>
                        </a:rPr>
                        <a:t>s</a:t>
                      </a:r>
                      <a:r>
                        <a:rPr kumimoji="0" lang="en-US" altLang="zh-CN" sz="1200" b="1" i="0" u="none" strike="noStrike" cap="none" normalizeH="0" baseline="30000" smtClean="0">
                          <a:ln>
                            <a:noFill/>
                          </a:ln>
                          <a:solidFill>
                            <a:schemeClr val="tx1"/>
                          </a:solidFill>
                          <a:effectLst/>
                          <a:latin typeface="Times New Roman" pitchFamily="18" charset="0"/>
                          <a:ea typeface="宋体" charset="-122"/>
                          <a:cs typeface="Times New Roman" pitchFamily="18" charset="0"/>
                        </a:rPr>
                        <a:t>-1</a:t>
                      </a:r>
                      <a:r>
                        <a:rPr kumimoji="0" lang="en-US" altLang="zh-CN" sz="1200" b="1"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endParaRPr kumimoji="0" lang="en-US" altLang="zh-CN" sz="1200" b="1"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CC99"/>
                          </a:solidFill>
                          <a:effectLst/>
                          <a:latin typeface="Times New Roman" pitchFamily="18" charset="0"/>
                          <a:ea typeface="宋体" charset="-122"/>
                          <a:cs typeface="Times New Roman" pitchFamily="18" charset="0"/>
                        </a:rPr>
                        <a:t>2.0×10</a:t>
                      </a:r>
                      <a:r>
                        <a:rPr kumimoji="0" lang="en-US" altLang="zh-CN" sz="1200" b="1" i="0" u="none" strike="noStrike" cap="none" normalizeH="0" baseline="30000" smtClean="0">
                          <a:ln>
                            <a:noFill/>
                          </a:ln>
                          <a:solidFill>
                            <a:srgbClr val="00CC99"/>
                          </a:solidFill>
                          <a:effectLst/>
                          <a:latin typeface="Times New Roman" pitchFamily="18" charset="0"/>
                          <a:ea typeface="宋体" charset="-122"/>
                          <a:cs typeface="Times New Roman" pitchFamily="18" charset="0"/>
                        </a:rPr>
                        <a:t>34</a:t>
                      </a:r>
                      <a:endParaRPr kumimoji="0" lang="en-US" altLang="zh-CN" sz="1200" b="1" i="0" u="none" strike="noStrike" cap="none" normalizeH="0" baseline="0" smtClean="0">
                        <a:ln>
                          <a:noFill/>
                        </a:ln>
                        <a:solidFill>
                          <a:srgbClr val="00CC99"/>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CC0066"/>
                          </a:solidFill>
                          <a:effectLst/>
                          <a:latin typeface="Times New Roman" pitchFamily="18" charset="0"/>
                          <a:ea typeface="宋体" charset="-122"/>
                          <a:cs typeface="Times New Roman" pitchFamily="18" charset="0"/>
                        </a:rPr>
                        <a:t>1.285×10</a:t>
                      </a:r>
                      <a:r>
                        <a:rPr kumimoji="0" lang="en-US" altLang="zh-CN" sz="1200" b="1" i="0" u="none" strike="noStrike" cap="none" normalizeH="0" baseline="30000" dirty="0" smtClean="0">
                          <a:ln>
                            <a:noFill/>
                          </a:ln>
                          <a:solidFill>
                            <a:srgbClr val="CC0066"/>
                          </a:solidFill>
                          <a:effectLst/>
                          <a:latin typeface="Times New Roman" pitchFamily="18" charset="0"/>
                          <a:ea typeface="宋体" charset="-122"/>
                          <a:cs typeface="Times New Roman" pitchFamily="18" charset="0"/>
                        </a:rPr>
                        <a:t>34</a:t>
                      </a:r>
                      <a:endParaRPr kumimoji="0" lang="en-US" altLang="zh-CN" sz="1200" b="1" i="0" u="none" strike="noStrike" cap="none" normalizeH="0" baseline="0" dirty="0" smtClean="0">
                        <a:ln>
                          <a:noFill/>
                        </a:ln>
                        <a:solidFill>
                          <a:srgbClr val="CC0066"/>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1" i="0" u="none" strike="noStrike" cap="none" normalizeH="0" baseline="0" dirty="0" smtClean="0">
                          <a:ln>
                            <a:noFill/>
                          </a:ln>
                          <a:solidFill>
                            <a:srgbClr val="CC0066"/>
                          </a:solidFill>
                          <a:effectLst/>
                          <a:latin typeface="Times New Roman" pitchFamily="18" charset="0"/>
                          <a:ea typeface="宋体" charset="-122"/>
                          <a:cs typeface="Times New Roman" pitchFamily="18" charset="0"/>
                        </a:rPr>
                        <a:t>1.432×10</a:t>
                      </a:r>
                      <a:r>
                        <a:rPr kumimoji="0" lang="en-US" altLang="zh-CN" sz="1200" b="1" i="0" u="none" strike="noStrike" cap="none" normalizeH="0" baseline="30000" dirty="0" smtClean="0">
                          <a:ln>
                            <a:noFill/>
                          </a:ln>
                          <a:solidFill>
                            <a:srgbClr val="CC0066"/>
                          </a:solidFill>
                          <a:effectLst/>
                          <a:latin typeface="Times New Roman" pitchFamily="18" charset="0"/>
                          <a:ea typeface="宋体" charset="-122"/>
                          <a:cs typeface="Times New Roman" pitchFamily="18" charset="0"/>
                        </a:rPr>
                        <a:t>34</a:t>
                      </a:r>
                      <a:endParaRPr kumimoji="0" lang="en-US" altLang="zh-CN" sz="1200" b="1" i="0" u="none" strike="noStrike" cap="none" normalizeH="0" baseline="0" dirty="0" smtClean="0">
                        <a:ln>
                          <a:noFill/>
                        </a:ln>
                        <a:solidFill>
                          <a:srgbClr val="CC0066"/>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1" i="0" u="none" strike="noStrike" cap="none" normalizeH="0" baseline="0" dirty="0" smtClean="0">
                          <a:ln>
                            <a:noFill/>
                          </a:ln>
                          <a:solidFill>
                            <a:srgbClr val="002060"/>
                          </a:solidFill>
                          <a:effectLst/>
                          <a:latin typeface="Times New Roman" pitchFamily="18" charset="0"/>
                          <a:ea typeface="宋体" charset="-122"/>
                        </a:rPr>
                        <a:t>1.285×10</a:t>
                      </a:r>
                      <a:r>
                        <a:rPr kumimoji="0" lang="en-US" altLang="zh-CN" sz="1200" b="1" i="0" u="none" strike="noStrike" cap="none" normalizeH="0" baseline="30000" dirty="0" smtClean="0">
                          <a:ln>
                            <a:noFill/>
                          </a:ln>
                          <a:solidFill>
                            <a:srgbClr val="002060"/>
                          </a:solidFill>
                          <a:effectLst/>
                          <a:latin typeface="Times New Roman" pitchFamily="18" charset="0"/>
                          <a:ea typeface="宋体" charset="-122"/>
                        </a:rPr>
                        <a:t>34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5736" name="Text Box 136"/>
          <p:cNvSpPr txBox="1">
            <a:spLocks noChangeArrowheads="1"/>
          </p:cNvSpPr>
          <p:nvPr/>
        </p:nvSpPr>
        <p:spPr bwMode="auto">
          <a:xfrm>
            <a:off x="1043608" y="188639"/>
            <a:ext cx="72728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zh-CN" sz="3200" dirty="0" smtClean="0">
                <a:latin typeface="Times New Roman" panose="02020603050405020304" pitchFamily="18" charset="0"/>
                <a:cs typeface="Times New Roman" panose="02020603050405020304" pitchFamily="18" charset="0"/>
              </a:rPr>
              <a:t>ILC Beam parameter design @250GeV</a:t>
            </a:r>
            <a:endParaRPr lang="en-US" altLang="zh-C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8217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88640"/>
            <a:ext cx="8568952" cy="504056"/>
          </a:xfrm>
        </p:spPr>
        <p:txBody>
          <a:bodyPr>
            <a:normAutofit fontScale="90000"/>
          </a:bodyPr>
          <a:lstStyle/>
          <a:p>
            <a:r>
              <a:rPr lang="en-US" altLang="zh-CN" dirty="0" smtClean="0">
                <a:latin typeface="Times New Roman" panose="02020603050405020304" pitchFamily="18" charset="0"/>
                <a:cs typeface="Times New Roman" panose="02020603050405020304" pitchFamily="18" charset="0"/>
              </a:rPr>
              <a:t>CEPC  CDR Parameters</a:t>
            </a:r>
            <a:r>
              <a:rPr lang="zh-CN" altLang="en-US" sz="2200" dirty="0" smtClean="0">
                <a:latin typeface="Times New Roman" panose="02020603050405020304" pitchFamily="18" charset="0"/>
                <a:cs typeface="Times New Roman" panose="02020603050405020304" pitchFamily="18" charset="0"/>
              </a:rPr>
              <a:t>（</a:t>
            </a:r>
            <a:r>
              <a:rPr lang="zh-CN" altLang="en-US" sz="2200" dirty="0" smtClean="0">
                <a:latin typeface="Times New Roman" panose="02020603050405020304" pitchFamily="18" charset="0"/>
                <a:cs typeface="Times New Roman" panose="02020603050405020304" pitchFamily="18" charset="0"/>
                <a:sym typeface="Symbol"/>
              </a:rPr>
              <a:t></a:t>
            </a:r>
            <a:r>
              <a:rPr lang="en-US" altLang="zh-CN" sz="2200" dirty="0" smtClean="0">
                <a:latin typeface="Times New Roman" panose="02020603050405020304" pitchFamily="18" charset="0"/>
                <a:cs typeface="Times New Roman" panose="02020603050405020304" pitchFamily="18" charset="0"/>
                <a:sym typeface="Symbol"/>
              </a:rPr>
              <a:t>y*=</a:t>
            </a:r>
            <a:r>
              <a:rPr lang="en-US" altLang="zh-CN" sz="2200" dirty="0" smtClean="0">
                <a:latin typeface="Times New Roman" panose="02020603050405020304" pitchFamily="18" charset="0"/>
                <a:cs typeface="Times New Roman" panose="02020603050405020304" pitchFamily="18" charset="0"/>
              </a:rPr>
              <a:t>2mm</a:t>
            </a:r>
            <a:r>
              <a:rPr lang="zh-CN" altLang="en-US" sz="2200" dirty="0" smtClean="0">
                <a:latin typeface="Times New Roman" panose="02020603050405020304" pitchFamily="18" charset="0"/>
                <a:cs typeface="Times New Roman" panose="02020603050405020304" pitchFamily="18" charset="0"/>
              </a:rPr>
              <a:t>）</a:t>
            </a:r>
            <a:endParaRPr lang="zh-CN" altLang="en-US" sz="2200" dirty="0">
              <a:latin typeface="Times New Roman" panose="02020603050405020304" pitchFamily="18" charset="0"/>
              <a:cs typeface="Times New Roman" panose="02020603050405020304" pitchFamily="18" charset="0"/>
            </a:endParaRPr>
          </a:p>
        </p:txBody>
      </p:sp>
      <p:sp>
        <p:nvSpPr>
          <p:cNvPr id="3" name="灯片编号占位符 2"/>
          <p:cNvSpPr>
            <a:spLocks noGrp="1"/>
          </p:cNvSpPr>
          <p:nvPr>
            <p:ph type="sldNum" sz="quarter" idx="12"/>
          </p:nvPr>
        </p:nvSpPr>
        <p:spPr>
          <a:xfrm>
            <a:off x="6660232" y="6473968"/>
            <a:ext cx="2133600" cy="365125"/>
          </a:xfrm>
        </p:spPr>
        <p:txBody>
          <a:bodyPr/>
          <a:lstStyle/>
          <a:p>
            <a:fld id="{0C913308-F349-4B6D-A68A-DD1791B4A57B}" type="slidenum">
              <a:rPr lang="zh-CN" altLang="en-US" smtClean="0"/>
              <a:t>5</a:t>
            </a:fld>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924629040"/>
              </p:ext>
            </p:extLst>
          </p:nvPr>
        </p:nvGraphicFramePr>
        <p:xfrm>
          <a:off x="359023" y="764704"/>
          <a:ext cx="8784977" cy="5983494"/>
        </p:xfrm>
        <a:graphic>
          <a:graphicData uri="http://schemas.openxmlformats.org/drawingml/2006/table">
            <a:tbl>
              <a:tblPr firstRow="1" bandRow="1"/>
              <a:tblGrid>
                <a:gridCol w="2510829"/>
                <a:gridCol w="1377604"/>
                <a:gridCol w="1368152"/>
                <a:gridCol w="1368152"/>
                <a:gridCol w="1080120"/>
                <a:gridCol w="1080120"/>
              </a:tblGrid>
              <a:tr h="405654">
                <a:tc>
                  <a:txBody>
                    <a:bodyPr/>
                    <a:lstStyle/>
                    <a:p>
                      <a:pPr marL="29210" algn="just">
                        <a:spcAft>
                          <a:spcPts val="0"/>
                        </a:spcAft>
                      </a:pPr>
                      <a:r>
                        <a:rPr lang="en-US" sz="1600" kern="100" dirty="0">
                          <a:effectLst/>
                          <a:latin typeface="Times New Roman"/>
                          <a:ea typeface="宋体"/>
                          <a:cs typeface="Times New Roman"/>
                        </a:rPr>
                        <a:t> </a:t>
                      </a:r>
                      <a:endParaRPr lang="zh-CN" sz="1600" kern="100" dirty="0">
                        <a:effectLst/>
                        <a:latin typeface="Calibri"/>
                        <a:ea typeface="宋体"/>
                        <a:cs typeface="Times New Roman"/>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i="1" kern="100" dirty="0" err="1" smtClean="0">
                          <a:effectLst/>
                          <a:latin typeface="Times New Roman" panose="02020603050405020304" pitchFamily="18" charset="0"/>
                          <a:ea typeface="+mn-ea"/>
                          <a:cs typeface="Times New Roman" panose="02020603050405020304" pitchFamily="18" charset="0"/>
                        </a:rPr>
                        <a:t>tt</a:t>
                      </a:r>
                      <a:endParaRPr lang="en-US" altLang="zh-CN" sz="1600" b="1" i="1" kern="100" dirty="0" smtClean="0">
                        <a:effectLst/>
                        <a:latin typeface="Times New Roman" panose="02020603050405020304" pitchFamily="18" charset="0"/>
                        <a:ea typeface="+mn-ea"/>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i="1" kern="100" dirty="0" smtClean="0">
                          <a:effectLst/>
                          <a:latin typeface="Times New Roman" panose="02020603050405020304" pitchFamily="18" charset="0"/>
                          <a:ea typeface="+mn-ea"/>
                          <a:cs typeface="Times New Roman" panose="02020603050405020304" pitchFamily="18" charset="0"/>
                        </a:rPr>
                        <a:t>Higgs</a:t>
                      </a: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i="1" kern="100" dirty="0" smtClean="0">
                          <a:effectLst/>
                          <a:latin typeface="Times New Roman" panose="02020603050405020304" pitchFamily="18" charset="0"/>
                          <a:ea typeface="+mn-ea"/>
                          <a:cs typeface="Times New Roman" panose="02020603050405020304" pitchFamily="18" charset="0"/>
                        </a:rPr>
                        <a:t>W</a:t>
                      </a:r>
                      <a:endParaRPr lang="zh-CN" altLang="zh-CN" sz="1600" b="1" i="1" kern="100" dirty="0" smtClean="0">
                        <a:effectLst/>
                        <a:latin typeface="Times New Roman" panose="02020603050405020304" pitchFamily="18" charset="0"/>
                        <a:ea typeface="+mn-ea"/>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i="1" kern="100" dirty="0" smtClean="0">
                          <a:effectLst/>
                          <a:latin typeface="Times New Roman" panose="02020603050405020304" pitchFamily="18" charset="0"/>
                          <a:ea typeface="+mn-ea"/>
                          <a:cs typeface="Times New Roman" panose="02020603050405020304" pitchFamily="18" charset="0"/>
                        </a:rPr>
                        <a:t>Z</a:t>
                      </a:r>
                      <a:endParaRPr lang="zh-CN" altLang="zh-CN" sz="1600" b="1" i="1" kern="100" dirty="0" smtClean="0">
                        <a:effectLst/>
                        <a:latin typeface="Times New Roman" panose="02020603050405020304" pitchFamily="18" charset="0"/>
                        <a:ea typeface="+mn-ea"/>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r>
              <a:tr h="176901">
                <a:tc>
                  <a:txBody>
                    <a:bodyPr/>
                    <a:lstStyle/>
                    <a:p>
                      <a:pPr marL="29210" algn="just">
                        <a:spcAft>
                          <a:spcPts val="0"/>
                        </a:spcAft>
                      </a:pPr>
                      <a:r>
                        <a:rPr lang="en-US" sz="1200" kern="100" dirty="0">
                          <a:effectLst/>
                          <a:latin typeface="Times New Roman" panose="02020603050405020304" pitchFamily="18" charset="0"/>
                          <a:ea typeface="宋体"/>
                          <a:cs typeface="Times New Roman" panose="02020603050405020304" pitchFamily="18" charset="0"/>
                        </a:rPr>
                        <a:t>Number of IPs</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2</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76901">
                <a:tc>
                  <a:txBody>
                    <a:bodyPr/>
                    <a:lstStyle/>
                    <a:p>
                      <a:pPr marL="29210" algn="just">
                        <a:spcAft>
                          <a:spcPts val="0"/>
                        </a:spcAft>
                      </a:pPr>
                      <a:r>
                        <a:rPr lang="en-US" sz="1200" kern="100" dirty="0">
                          <a:effectLst/>
                          <a:latin typeface="Times New Roman" panose="02020603050405020304" pitchFamily="18" charset="0"/>
                          <a:ea typeface="宋体"/>
                          <a:cs typeface="Times New Roman" panose="02020603050405020304" pitchFamily="18" charset="0"/>
                        </a:rPr>
                        <a:t>Energy (</a:t>
                      </a:r>
                      <a:r>
                        <a:rPr lang="en-US" sz="1200" kern="100" dirty="0" err="1">
                          <a:effectLst/>
                          <a:latin typeface="Times New Roman" panose="02020603050405020304" pitchFamily="18" charset="0"/>
                          <a:ea typeface="宋体"/>
                          <a:cs typeface="Times New Roman" panose="02020603050405020304" pitchFamily="18" charset="0"/>
                        </a:rPr>
                        <a:t>GeV</a:t>
                      </a:r>
                      <a:r>
                        <a:rPr lang="en-US" sz="1200" kern="100" dirty="0">
                          <a:effectLst/>
                          <a:latin typeface="Times New Roman" panose="02020603050405020304" pitchFamily="18" charset="0"/>
                          <a:ea typeface="宋体"/>
                          <a:cs typeface="Times New Roman" panose="02020603050405020304" pitchFamily="18" charset="0"/>
                        </a:rPr>
                        <a:t>)</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CN" sz="1200" b="0" kern="100" dirty="0" smtClean="0">
                          <a:effectLst/>
                          <a:latin typeface="Times New Roman" panose="02020603050405020304" pitchFamily="18" charset="0"/>
                          <a:ea typeface="宋体"/>
                          <a:cs typeface="Times New Roman" panose="02020603050405020304" pitchFamily="18" charset="0"/>
                        </a:rPr>
                        <a:t>175</a:t>
                      </a:r>
                      <a:endParaRPr lang="zh-CN" sz="1200" b="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CN" sz="1200" b="0" kern="100" dirty="0" smtClean="0">
                          <a:effectLst/>
                          <a:latin typeface="Times New Roman" panose="02020603050405020304" pitchFamily="18" charset="0"/>
                          <a:ea typeface="宋体"/>
                          <a:cs typeface="Times New Roman" panose="02020603050405020304" pitchFamily="18" charset="0"/>
                        </a:rPr>
                        <a:t>120</a:t>
                      </a:r>
                      <a:endParaRPr lang="zh-CN" sz="1200" b="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CN" sz="1200" b="0" kern="100" dirty="0" smtClean="0">
                          <a:solidFill>
                            <a:schemeClr val="tx1"/>
                          </a:solidFill>
                          <a:effectLst/>
                          <a:latin typeface="Times New Roman" panose="02020603050405020304" pitchFamily="18" charset="0"/>
                          <a:ea typeface="宋体"/>
                          <a:cs typeface="Times New Roman" panose="02020603050405020304" pitchFamily="18" charset="0"/>
                        </a:rPr>
                        <a:t>80</a:t>
                      </a:r>
                      <a:endParaRPr lang="zh-CN" sz="1200" b="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spcAft>
                          <a:spcPts val="0"/>
                        </a:spcAft>
                      </a:pPr>
                      <a:r>
                        <a:rPr lang="en-US" altLang="zh-CN" sz="1200" b="0" kern="100" dirty="0" smtClean="0">
                          <a:solidFill>
                            <a:schemeClr val="tx1"/>
                          </a:solidFill>
                          <a:effectLst/>
                          <a:latin typeface="Times New Roman" panose="02020603050405020304" pitchFamily="18" charset="0"/>
                          <a:ea typeface="宋体"/>
                          <a:cs typeface="Times New Roman" panose="02020603050405020304" pitchFamily="18" charset="0"/>
                        </a:rPr>
                        <a:t>45.5</a:t>
                      </a:r>
                      <a:endParaRPr lang="zh-CN" sz="1200" b="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r>
              <a:tr h="176901">
                <a:tc>
                  <a:txBody>
                    <a:bodyPr/>
                    <a:lstStyle/>
                    <a:p>
                      <a:pPr marL="29210" algn="just">
                        <a:spcAft>
                          <a:spcPts val="0"/>
                        </a:spcAft>
                      </a:pPr>
                      <a:r>
                        <a:rPr lang="en-US" sz="1200" kern="100" dirty="0">
                          <a:effectLst/>
                          <a:latin typeface="Times New Roman" panose="02020603050405020304" pitchFamily="18" charset="0"/>
                          <a:ea typeface="宋体"/>
                          <a:cs typeface="Times New Roman" panose="02020603050405020304" pitchFamily="18" charset="0"/>
                        </a:rPr>
                        <a:t>Circumference (km)</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a:spcAft>
                          <a:spcPts val="0"/>
                        </a:spcAft>
                      </a:pPr>
                      <a:r>
                        <a:rPr lang="en-US" altLang="zh-CN" sz="1200" b="0" kern="100" dirty="0" smtClean="0">
                          <a:solidFill>
                            <a:schemeClr val="tx1"/>
                          </a:solidFill>
                          <a:effectLst/>
                          <a:latin typeface="Times New Roman" panose="02020603050405020304" pitchFamily="18" charset="0"/>
                          <a:ea typeface="宋体"/>
                          <a:cs typeface="Times New Roman" panose="02020603050405020304" pitchFamily="18" charset="0"/>
                        </a:rPr>
                        <a:t>100</a:t>
                      </a:r>
                      <a:endParaRPr lang="zh-CN" sz="1200" b="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76901">
                <a:tc>
                  <a:txBody>
                    <a:bodyPr/>
                    <a:lstStyle/>
                    <a:p>
                      <a:pPr marL="29210" algn="just">
                        <a:spcAft>
                          <a:spcPts val="0"/>
                        </a:spcAft>
                      </a:pPr>
                      <a:r>
                        <a:rPr lang="en-US" sz="1200" kern="100" dirty="0">
                          <a:effectLst/>
                          <a:latin typeface="Times New Roman" panose="02020603050405020304" pitchFamily="18" charset="0"/>
                          <a:ea typeface="宋体"/>
                          <a:cs typeface="Times New Roman" panose="02020603050405020304" pitchFamily="18" charset="0"/>
                        </a:rPr>
                        <a:t>SR loss/turn (</a:t>
                      </a:r>
                      <a:r>
                        <a:rPr lang="en-US" sz="1200" kern="100" dirty="0" err="1">
                          <a:effectLst/>
                          <a:latin typeface="Times New Roman" panose="02020603050405020304" pitchFamily="18" charset="0"/>
                          <a:ea typeface="宋体"/>
                          <a:cs typeface="Times New Roman" panose="02020603050405020304" pitchFamily="18" charset="0"/>
                        </a:rPr>
                        <a:t>GeV</a:t>
                      </a:r>
                      <a:r>
                        <a:rPr lang="en-US" sz="1200" kern="100" dirty="0">
                          <a:effectLst/>
                          <a:latin typeface="Times New Roman" panose="02020603050405020304" pitchFamily="18" charset="0"/>
                          <a:ea typeface="宋体"/>
                          <a:cs typeface="Times New Roman" panose="02020603050405020304" pitchFamily="18" charset="0"/>
                        </a:rPr>
                        <a:t>)</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dirty="0" smtClean="0">
                          <a:latin typeface="Times New Roman" panose="02020603050405020304" pitchFamily="18" charset="0"/>
                          <a:cs typeface="Times New Roman" panose="02020603050405020304" pitchFamily="18" charset="0"/>
                        </a:rPr>
                        <a:t>7.61</a:t>
                      </a:r>
                      <a:endParaRPr lang="zh-CN" altLang="en-US" sz="1200" b="0" dirty="0">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dirty="0" smtClean="0">
                          <a:latin typeface="Times New Roman" panose="02020603050405020304" pitchFamily="18" charset="0"/>
                          <a:cs typeface="Times New Roman" panose="02020603050405020304" pitchFamily="18" charset="0"/>
                        </a:rPr>
                        <a:t>1.68</a:t>
                      </a:r>
                      <a:endParaRPr lang="zh-CN" altLang="en-US" sz="1200" b="0" dirty="0">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0.33</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0.035</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r>
              <a:tr h="176901">
                <a:tc>
                  <a:txBody>
                    <a:bodyPr/>
                    <a:lstStyle/>
                    <a:p>
                      <a:pPr marL="29210" algn="just">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Half crossing angle (</a:t>
                      </a:r>
                      <a:r>
                        <a:rPr lang="en-US" altLang="zh-CN" sz="1200" kern="100" dirty="0" err="1" smtClean="0">
                          <a:effectLst/>
                          <a:latin typeface="Times New Roman" panose="02020603050405020304" pitchFamily="18" charset="0"/>
                          <a:ea typeface="宋体"/>
                          <a:cs typeface="Times New Roman" panose="02020603050405020304" pitchFamily="18" charset="0"/>
                        </a:rPr>
                        <a:t>mrad</a:t>
                      </a:r>
                      <a:r>
                        <a:rPr lang="en-US" altLang="zh-CN" sz="1200" kern="100" dirty="0" smtClean="0">
                          <a:effectLst/>
                          <a:latin typeface="Times New Roman" panose="02020603050405020304" pitchFamily="18" charset="0"/>
                          <a:ea typeface="宋体"/>
                          <a:cs typeface="Times New Roman" panose="02020603050405020304" pitchFamily="18" charset="0"/>
                        </a:rPr>
                        <a:t>)</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16.5</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76901">
                <a:tc>
                  <a:txBody>
                    <a:bodyPr/>
                    <a:lstStyle/>
                    <a:p>
                      <a:pPr marL="29210" algn="just">
                        <a:spcAft>
                          <a:spcPts val="0"/>
                        </a:spcAft>
                      </a:pPr>
                      <a:r>
                        <a:rPr lang="en-US" altLang="zh-CN" sz="1200" kern="100" dirty="0" err="1" smtClean="0">
                          <a:effectLst/>
                          <a:latin typeface="Times New Roman" panose="02020603050405020304" pitchFamily="18" charset="0"/>
                          <a:ea typeface="+mn-ea"/>
                          <a:cs typeface="Times New Roman" panose="02020603050405020304" pitchFamily="18" charset="0"/>
                        </a:rPr>
                        <a:t>Piwinski</a:t>
                      </a:r>
                      <a:r>
                        <a:rPr lang="en-US" altLang="zh-CN" sz="1200" kern="100" dirty="0" smtClean="0">
                          <a:effectLst/>
                          <a:latin typeface="Times New Roman" panose="02020603050405020304" pitchFamily="18" charset="0"/>
                          <a:ea typeface="+mn-ea"/>
                          <a:cs typeface="Times New Roman" panose="02020603050405020304" pitchFamily="18" charset="0"/>
                        </a:rPr>
                        <a:t> angle</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200" b="0" dirty="0" smtClean="0">
                          <a:latin typeface="Times New Roman" panose="02020603050405020304" pitchFamily="18" charset="0"/>
                          <a:cs typeface="Times New Roman" panose="02020603050405020304" pitchFamily="18" charset="0"/>
                        </a:rPr>
                        <a:t>0.91</a:t>
                      </a:r>
                      <a:endParaRPr lang="zh-CN" altLang="en-US" sz="1200" b="0" dirty="0">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200" b="0" dirty="0" smtClean="0">
                          <a:latin typeface="Times New Roman" panose="02020603050405020304" pitchFamily="18" charset="0"/>
                          <a:cs typeface="Times New Roman" panose="02020603050405020304" pitchFamily="18" charset="0"/>
                        </a:rPr>
                        <a:t>2.58</a:t>
                      </a:r>
                      <a:endParaRPr lang="zh-CN" altLang="en-US" sz="1200" b="0" dirty="0">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4.39</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12.8</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9.03</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76901">
                <a:tc>
                  <a:txBody>
                    <a:bodyPr/>
                    <a:lstStyle/>
                    <a:p>
                      <a:pPr marL="29210" algn="just">
                        <a:spcAft>
                          <a:spcPts val="0"/>
                        </a:spcAft>
                      </a:pPr>
                      <a:r>
                        <a:rPr lang="en-US" sz="1200" i="1" kern="100" dirty="0">
                          <a:effectLst/>
                          <a:latin typeface="Times New Roman" panose="02020603050405020304" pitchFamily="18" charset="0"/>
                          <a:ea typeface="宋体"/>
                          <a:cs typeface="Times New Roman" panose="02020603050405020304" pitchFamily="18" charset="0"/>
                        </a:rPr>
                        <a:t>N</a:t>
                      </a:r>
                      <a:r>
                        <a:rPr lang="en-US" sz="1200" i="1" kern="100" baseline="-25000" dirty="0">
                          <a:effectLst/>
                          <a:latin typeface="Times New Roman" panose="02020603050405020304" pitchFamily="18" charset="0"/>
                          <a:ea typeface="宋体"/>
                          <a:cs typeface="Times New Roman" panose="02020603050405020304" pitchFamily="18" charset="0"/>
                        </a:rPr>
                        <a:t>e</a:t>
                      </a:r>
                      <a:r>
                        <a:rPr lang="en-US" sz="1200" kern="100" dirty="0">
                          <a:effectLst/>
                          <a:latin typeface="Times New Roman" panose="02020603050405020304" pitchFamily="18" charset="0"/>
                          <a:ea typeface="宋体"/>
                          <a:cs typeface="Times New Roman" panose="02020603050405020304" pitchFamily="18" charset="0"/>
                        </a:rPr>
                        <a:t>/bunch (</a:t>
                      </a:r>
                      <a:r>
                        <a:rPr lang="en-US" sz="1200" kern="100" dirty="0" smtClean="0">
                          <a:effectLst/>
                          <a:latin typeface="Times New Roman" panose="02020603050405020304" pitchFamily="18" charset="0"/>
                          <a:ea typeface="宋体"/>
                          <a:cs typeface="Times New Roman" panose="02020603050405020304" pitchFamily="18" charset="0"/>
                        </a:rPr>
                        <a:t>10</a:t>
                      </a:r>
                      <a:r>
                        <a:rPr lang="en-US" sz="1200" kern="100" baseline="30000" dirty="0" smtClean="0">
                          <a:effectLst/>
                          <a:latin typeface="Times New Roman" panose="02020603050405020304" pitchFamily="18" charset="0"/>
                          <a:ea typeface="宋体"/>
                          <a:cs typeface="Times New Roman" panose="02020603050405020304" pitchFamily="18" charset="0"/>
                        </a:rPr>
                        <a:t>10</a:t>
                      </a:r>
                      <a:r>
                        <a:rPr lang="en-US" sz="1200" kern="100" dirty="0" smtClean="0">
                          <a:effectLst/>
                          <a:latin typeface="Times New Roman" panose="02020603050405020304" pitchFamily="18" charset="0"/>
                          <a:ea typeface="宋体"/>
                          <a:cs typeface="Times New Roman" panose="02020603050405020304" pitchFamily="18" charset="0"/>
                        </a:rPr>
                        <a:t>)</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CN" sz="1200" b="0" kern="100" dirty="0" smtClean="0">
                          <a:solidFill>
                            <a:schemeClr val="tx1"/>
                          </a:solidFill>
                          <a:effectLst/>
                          <a:latin typeface="Times New Roman" panose="02020603050405020304" pitchFamily="18" charset="0"/>
                          <a:ea typeface="宋体"/>
                          <a:cs typeface="Times New Roman" panose="02020603050405020304" pitchFamily="18" charset="0"/>
                        </a:rPr>
                        <a:t>24.15</a:t>
                      </a:r>
                      <a:endParaRPr lang="zh-CN" sz="1200" b="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altLang="zh-CN" sz="1200" b="0" kern="100" dirty="0" smtClean="0">
                          <a:solidFill>
                            <a:schemeClr val="tx1"/>
                          </a:solidFill>
                          <a:effectLst/>
                          <a:latin typeface="Times New Roman" panose="02020603050405020304" pitchFamily="18" charset="0"/>
                          <a:ea typeface="宋体"/>
                          <a:cs typeface="Times New Roman" panose="02020603050405020304" pitchFamily="18" charset="0"/>
                        </a:rPr>
                        <a:t>15</a:t>
                      </a:r>
                      <a:endParaRPr lang="zh-CN" sz="1200" b="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altLang="zh-CN" sz="1200" b="0" kern="100" dirty="0" smtClean="0">
                          <a:solidFill>
                            <a:schemeClr val="tx1"/>
                          </a:solidFill>
                          <a:effectLst/>
                          <a:latin typeface="Times New Roman" panose="02020603050405020304" pitchFamily="18" charset="0"/>
                          <a:ea typeface="宋体"/>
                          <a:cs typeface="Times New Roman" panose="02020603050405020304" pitchFamily="18" charset="0"/>
                        </a:rPr>
                        <a:t>3.6</a:t>
                      </a:r>
                      <a:endParaRPr lang="zh-CN" sz="1200" b="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spcAft>
                          <a:spcPts val="0"/>
                        </a:spcAft>
                      </a:pPr>
                      <a:r>
                        <a:rPr lang="en-US" altLang="zh-CN" sz="1200" b="0" kern="100" dirty="0" smtClean="0">
                          <a:solidFill>
                            <a:schemeClr val="tx1"/>
                          </a:solidFill>
                          <a:effectLst/>
                          <a:latin typeface="Times New Roman" panose="02020603050405020304" pitchFamily="18" charset="0"/>
                          <a:ea typeface="宋体"/>
                          <a:cs typeface="Times New Roman" panose="02020603050405020304" pitchFamily="18" charset="0"/>
                        </a:rPr>
                        <a:t>4.8</a:t>
                      </a:r>
                      <a:endParaRPr lang="zh-CN" sz="1200" b="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r>
              <a:tr h="176901">
                <a:tc>
                  <a:txBody>
                    <a:bodyPr/>
                    <a:lstStyle/>
                    <a:p>
                      <a:pPr marL="29210" algn="just">
                        <a:spcAft>
                          <a:spcPts val="0"/>
                        </a:spcAft>
                      </a:pPr>
                      <a:r>
                        <a:rPr lang="en-US" sz="1200" kern="100" dirty="0">
                          <a:effectLst/>
                          <a:latin typeface="Times New Roman" panose="02020603050405020304" pitchFamily="18" charset="0"/>
                          <a:ea typeface="宋体"/>
                          <a:cs typeface="Times New Roman" panose="02020603050405020304" pitchFamily="18" charset="0"/>
                        </a:rPr>
                        <a:t>Bunch number</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solidFill>
                            <a:schemeClr val="tx1"/>
                          </a:solidFill>
                          <a:effectLst/>
                          <a:latin typeface="Times New Roman" panose="02020603050405020304" pitchFamily="18" charset="0"/>
                          <a:ea typeface="宋体"/>
                          <a:cs typeface="Times New Roman" panose="02020603050405020304" pitchFamily="18" charset="0"/>
                        </a:rPr>
                        <a:t>34</a:t>
                      </a:r>
                      <a:endParaRPr lang="zh-CN" sz="1200" b="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solidFill>
                            <a:schemeClr val="tx1"/>
                          </a:solidFill>
                          <a:effectLst/>
                          <a:latin typeface="Times New Roman" panose="02020603050405020304" pitchFamily="18" charset="0"/>
                          <a:ea typeface="宋体"/>
                          <a:cs typeface="Times New Roman" panose="02020603050405020304" pitchFamily="18" charset="0"/>
                        </a:rPr>
                        <a:t>248</a:t>
                      </a:r>
                      <a:endParaRPr lang="zh-CN" sz="1200" b="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solidFill>
                            <a:schemeClr val="tx1"/>
                          </a:solidFill>
                          <a:effectLst/>
                          <a:latin typeface="Times New Roman" panose="02020603050405020304" pitchFamily="18" charset="0"/>
                          <a:ea typeface="宋体"/>
                          <a:cs typeface="Times New Roman" panose="02020603050405020304" pitchFamily="18" charset="0"/>
                        </a:rPr>
                        <a:t>5220</a:t>
                      </a:r>
                      <a:endParaRPr lang="zh-CN" sz="1200" b="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spcBef>
                          <a:spcPts val="100"/>
                        </a:spcBef>
                        <a:spcAft>
                          <a:spcPts val="100"/>
                        </a:spcAft>
                      </a:pPr>
                      <a:r>
                        <a:rPr lang="en-US" altLang="zh-CN" sz="1200" b="0" dirty="0" smtClean="0">
                          <a:solidFill>
                            <a:schemeClr val="tx1"/>
                          </a:solidFill>
                          <a:effectLst/>
                          <a:latin typeface="Times New Roman" panose="02020603050405020304" pitchFamily="18" charset="0"/>
                          <a:ea typeface="宋体"/>
                          <a:cs typeface="Times New Roman" panose="02020603050405020304" pitchFamily="18" charset="0"/>
                        </a:rPr>
                        <a:t>8334</a:t>
                      </a:r>
                      <a:endParaRPr lang="zh-CN" sz="1200" b="0" dirty="0">
                        <a:solidFill>
                          <a:schemeClr val="tx1"/>
                        </a:solidFill>
                        <a:effectLst/>
                        <a:latin typeface="Times New Roman" panose="02020603050405020304" pitchFamily="18" charset="0"/>
                        <a:ea typeface="宋体"/>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r>
              <a:tr h="176901">
                <a:tc>
                  <a:txBody>
                    <a:bodyPr/>
                    <a:lstStyle/>
                    <a:p>
                      <a:pPr marL="29210" algn="just">
                        <a:spcAft>
                          <a:spcPts val="0"/>
                        </a:spcAft>
                      </a:pPr>
                      <a:r>
                        <a:rPr lang="en-US" sz="1200" kern="100">
                          <a:effectLst/>
                          <a:latin typeface="Times New Roman" panose="02020603050405020304" pitchFamily="18" charset="0"/>
                          <a:ea typeface="宋体"/>
                          <a:cs typeface="Times New Roman" panose="02020603050405020304" pitchFamily="18" charset="0"/>
                        </a:rPr>
                        <a:t>Beam current (mA)</a:t>
                      </a:r>
                      <a:endParaRPr lang="zh-CN" sz="1200" kern="10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effectLst/>
                          <a:latin typeface="Times New Roman" panose="02020603050405020304" pitchFamily="18" charset="0"/>
                          <a:ea typeface="宋体"/>
                          <a:cs typeface="Times New Roman" panose="02020603050405020304" pitchFamily="18" charset="0"/>
                        </a:rPr>
                        <a:t>3.95</a:t>
                      </a:r>
                      <a:endParaRPr lang="zh-CN" sz="1200" b="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effectLst/>
                          <a:latin typeface="Times New Roman" panose="02020603050405020304" pitchFamily="18" charset="0"/>
                          <a:ea typeface="宋体"/>
                          <a:cs typeface="Times New Roman" panose="02020603050405020304" pitchFamily="18" charset="0"/>
                        </a:rPr>
                        <a:t>17.9</a:t>
                      </a:r>
                      <a:endParaRPr lang="zh-CN" sz="1200" b="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solidFill>
                            <a:schemeClr val="tx1"/>
                          </a:solidFill>
                          <a:effectLst/>
                          <a:latin typeface="Times New Roman" panose="02020603050405020304" pitchFamily="18" charset="0"/>
                          <a:ea typeface="宋体"/>
                          <a:cs typeface="Times New Roman" panose="02020603050405020304" pitchFamily="18" charset="0"/>
                        </a:rPr>
                        <a:t>90.3</a:t>
                      </a:r>
                      <a:endParaRPr lang="zh-CN" sz="1200" b="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spcBef>
                          <a:spcPts val="100"/>
                        </a:spcBef>
                        <a:spcAft>
                          <a:spcPts val="100"/>
                        </a:spcAft>
                      </a:pPr>
                      <a:r>
                        <a:rPr lang="en-US" altLang="zh-CN" sz="1200" b="0" dirty="0" smtClean="0">
                          <a:solidFill>
                            <a:schemeClr val="tx1"/>
                          </a:solidFill>
                          <a:effectLst/>
                          <a:latin typeface="Times New Roman" panose="02020603050405020304" pitchFamily="18" charset="0"/>
                          <a:ea typeface="宋体"/>
                          <a:cs typeface="Times New Roman" panose="02020603050405020304" pitchFamily="18" charset="0"/>
                        </a:rPr>
                        <a:t>192.3</a:t>
                      </a:r>
                      <a:endParaRPr lang="zh-CN" sz="1200" b="0" dirty="0">
                        <a:solidFill>
                          <a:schemeClr val="tx1"/>
                        </a:solidFill>
                        <a:effectLst/>
                        <a:latin typeface="Times New Roman" panose="02020603050405020304" pitchFamily="18" charset="0"/>
                        <a:ea typeface="宋体"/>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r>
              <a:tr h="176901">
                <a:tc>
                  <a:txBody>
                    <a:bodyPr/>
                    <a:lstStyle/>
                    <a:p>
                      <a:pPr marL="29210" algn="just">
                        <a:spcAft>
                          <a:spcPts val="0"/>
                        </a:spcAft>
                      </a:pPr>
                      <a:r>
                        <a:rPr lang="en-US" sz="1200" kern="100" dirty="0">
                          <a:effectLst/>
                          <a:latin typeface="Times New Roman" panose="02020603050405020304" pitchFamily="18" charset="0"/>
                          <a:ea typeface="宋体"/>
                          <a:cs typeface="Times New Roman" panose="02020603050405020304" pitchFamily="18" charset="0"/>
                        </a:rPr>
                        <a:t>SR power /beam (MW)</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solidFill>
                            <a:schemeClr val="tx1"/>
                          </a:solidFill>
                          <a:effectLst/>
                          <a:latin typeface="Times New Roman" panose="02020603050405020304" pitchFamily="18" charset="0"/>
                          <a:ea typeface="宋体"/>
                          <a:cs typeface="Times New Roman" panose="02020603050405020304" pitchFamily="18" charset="0"/>
                        </a:rPr>
                        <a:t>30</a:t>
                      </a:r>
                      <a:endParaRPr lang="zh-CN" altLang="en-US" sz="1200" b="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solidFill>
                            <a:schemeClr val="tx1"/>
                          </a:solidFill>
                          <a:effectLst/>
                          <a:latin typeface="Times New Roman" panose="02020603050405020304" pitchFamily="18" charset="0"/>
                          <a:ea typeface="宋体"/>
                          <a:cs typeface="Times New Roman" panose="02020603050405020304" pitchFamily="18" charset="0"/>
                        </a:rPr>
                        <a:t>30</a:t>
                      </a:r>
                      <a:endParaRPr lang="zh-CN" altLang="en-US" sz="1200" b="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solidFill>
                            <a:schemeClr val="tx1"/>
                          </a:solidFill>
                          <a:effectLst/>
                          <a:latin typeface="Times New Roman" panose="02020603050405020304" pitchFamily="18" charset="0"/>
                          <a:ea typeface="宋体"/>
                          <a:cs typeface="Times New Roman" panose="02020603050405020304" pitchFamily="18" charset="0"/>
                        </a:rPr>
                        <a:t>30</a:t>
                      </a:r>
                      <a:endParaRPr lang="zh-CN" altLang="en-US" sz="1200" b="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solidFill>
                            <a:schemeClr val="tx1"/>
                          </a:solidFill>
                          <a:effectLst/>
                          <a:latin typeface="Times New Roman" panose="02020603050405020304" pitchFamily="18" charset="0"/>
                          <a:ea typeface="宋体"/>
                          <a:cs typeface="Times New Roman" panose="02020603050405020304" pitchFamily="18" charset="0"/>
                        </a:rPr>
                        <a:t>6.7</a:t>
                      </a:r>
                      <a:endParaRPr lang="zh-CN" sz="1200" b="0" kern="100" dirty="0">
                        <a:solidFill>
                          <a:schemeClr val="tx1"/>
                        </a:solidFill>
                        <a:effectLst/>
                        <a:latin typeface="Times New Roman" panose="02020603050405020304" pitchFamily="18" charset="0"/>
                        <a:ea typeface="宋体"/>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r>
              <a:tr h="176901">
                <a:tc>
                  <a:txBody>
                    <a:bodyPr/>
                    <a:lstStyle/>
                    <a:p>
                      <a:pPr marL="29210" algn="just">
                        <a:spcAft>
                          <a:spcPts val="0"/>
                        </a:spcAft>
                      </a:pPr>
                      <a:r>
                        <a:rPr lang="en-US" sz="1200" kern="100" dirty="0">
                          <a:effectLst/>
                          <a:latin typeface="Times New Roman" panose="02020603050405020304" pitchFamily="18" charset="0"/>
                          <a:ea typeface="宋体"/>
                          <a:cs typeface="Times New Roman" panose="02020603050405020304" pitchFamily="18" charset="0"/>
                        </a:rPr>
                        <a:t>Bending radius (km)</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10.9</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76901">
                <a:tc>
                  <a:txBody>
                    <a:bodyPr/>
                    <a:lstStyle/>
                    <a:p>
                      <a:pPr marL="29210" algn="just">
                        <a:spcAft>
                          <a:spcPts val="0"/>
                        </a:spcAft>
                      </a:pPr>
                      <a:r>
                        <a:rPr lang="en-US" sz="1200" kern="100" dirty="0">
                          <a:effectLst/>
                          <a:latin typeface="Times New Roman" panose="02020603050405020304" pitchFamily="18" charset="0"/>
                          <a:ea typeface="宋体"/>
                          <a:cs typeface="Times New Roman" panose="02020603050405020304" pitchFamily="18" charset="0"/>
                        </a:rPr>
                        <a:t>Momentum compaction (10</a:t>
                      </a:r>
                      <a:r>
                        <a:rPr lang="en-US" sz="1200" kern="100" baseline="30000" dirty="0">
                          <a:effectLst/>
                          <a:latin typeface="Times New Roman" panose="02020603050405020304" pitchFamily="18" charset="0"/>
                          <a:ea typeface="宋体"/>
                          <a:cs typeface="Times New Roman" panose="02020603050405020304" pitchFamily="18" charset="0"/>
                        </a:rPr>
                        <a:t>-5</a:t>
                      </a:r>
                      <a:r>
                        <a:rPr lang="en-US" sz="1200" kern="100" dirty="0">
                          <a:effectLst/>
                          <a:latin typeface="Times New Roman" panose="02020603050405020304" pitchFamily="18" charset="0"/>
                          <a:ea typeface="宋体"/>
                          <a:cs typeface="Times New Roman" panose="02020603050405020304" pitchFamily="18" charset="0"/>
                        </a:rPr>
                        <a:t>)</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1.14</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76901">
                <a:tc>
                  <a:txBody>
                    <a:bodyPr/>
                    <a:lstStyle/>
                    <a:p>
                      <a:pPr marL="29210" algn="just">
                        <a:spcAft>
                          <a:spcPts val="0"/>
                        </a:spcAft>
                      </a:pPr>
                      <a:r>
                        <a:rPr lang="en-US" sz="1200" i="1" kern="100" dirty="0">
                          <a:effectLst/>
                          <a:latin typeface="Times New Roman" panose="02020603050405020304" pitchFamily="18" charset="0"/>
                          <a:ea typeface="宋体"/>
                          <a:cs typeface="Times New Roman" panose="02020603050405020304" pitchFamily="18" charset="0"/>
                          <a:sym typeface="Symbol"/>
                        </a:rPr>
                        <a:t></a:t>
                      </a:r>
                      <a:r>
                        <a:rPr lang="en-US" sz="1200" i="1" kern="100" baseline="-25000" dirty="0">
                          <a:effectLst/>
                          <a:latin typeface="Times New Roman" panose="02020603050405020304" pitchFamily="18" charset="0"/>
                          <a:ea typeface="宋体"/>
                          <a:cs typeface="Times New Roman" panose="02020603050405020304" pitchFamily="18" charset="0"/>
                        </a:rPr>
                        <a:t>IP</a:t>
                      </a:r>
                      <a:r>
                        <a:rPr lang="en-US" sz="1200" kern="100" dirty="0">
                          <a:effectLst/>
                          <a:latin typeface="Times New Roman" panose="02020603050405020304" pitchFamily="18" charset="0"/>
                          <a:ea typeface="宋体"/>
                          <a:cs typeface="Times New Roman" panose="02020603050405020304" pitchFamily="18" charset="0"/>
                        </a:rPr>
                        <a:t> x/y (m)</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solidFill>
                            <a:schemeClr val="tx1"/>
                          </a:solidFill>
                          <a:effectLst/>
                          <a:latin typeface="Times New Roman" panose="02020603050405020304" pitchFamily="18" charset="0"/>
                          <a:ea typeface="+mn-ea"/>
                          <a:cs typeface="Times New Roman" panose="02020603050405020304" pitchFamily="18" charset="0"/>
                        </a:rPr>
                        <a:t>1.2/0.0037</a:t>
                      </a:r>
                      <a:endParaRPr lang="zh-CN" altLang="zh-CN" sz="1200" b="0" kern="1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solidFill>
                            <a:schemeClr val="tx1"/>
                          </a:solidFill>
                          <a:effectLst/>
                          <a:latin typeface="Times New Roman" panose="02020603050405020304" pitchFamily="18" charset="0"/>
                          <a:ea typeface="+mn-ea"/>
                          <a:cs typeface="Times New Roman" panose="02020603050405020304" pitchFamily="18" charset="0"/>
                        </a:rPr>
                        <a:t>0.36/0.002</a:t>
                      </a:r>
                      <a:endParaRPr lang="zh-CN" altLang="zh-CN" sz="1200" b="0" kern="1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76901">
                <a:tc>
                  <a:txBody>
                    <a:bodyPr/>
                    <a:lstStyle/>
                    <a:p>
                      <a:pPr marL="29210" algn="just">
                        <a:spcAft>
                          <a:spcPts val="0"/>
                        </a:spcAft>
                      </a:pPr>
                      <a:r>
                        <a:rPr lang="en-US" sz="1200" kern="100" dirty="0" err="1">
                          <a:effectLst/>
                          <a:latin typeface="Times New Roman" panose="02020603050405020304" pitchFamily="18" charset="0"/>
                          <a:ea typeface="宋体"/>
                          <a:cs typeface="Times New Roman" panose="02020603050405020304" pitchFamily="18" charset="0"/>
                        </a:rPr>
                        <a:t>Emittance</a:t>
                      </a:r>
                      <a:r>
                        <a:rPr lang="en-US" sz="1200" kern="100" dirty="0">
                          <a:effectLst/>
                          <a:latin typeface="Times New Roman" panose="02020603050405020304" pitchFamily="18" charset="0"/>
                          <a:ea typeface="宋体"/>
                          <a:cs typeface="Times New Roman" panose="02020603050405020304" pitchFamily="18" charset="0"/>
                        </a:rPr>
                        <a:t>  x/y (nm)</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effectLst/>
                          <a:latin typeface="Times New Roman" panose="02020603050405020304" pitchFamily="18" charset="0"/>
                          <a:ea typeface="+mn-ea"/>
                          <a:cs typeface="Times New Roman" panose="02020603050405020304" pitchFamily="18" charset="0"/>
                        </a:rPr>
                        <a:t>2.24/0.0068</a:t>
                      </a:r>
                      <a:endParaRPr lang="zh-CN" altLang="zh-CN" sz="1200" b="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effectLst/>
                          <a:latin typeface="Times New Roman" panose="02020603050405020304" pitchFamily="18" charset="0"/>
                          <a:ea typeface="+mn-ea"/>
                          <a:cs typeface="Times New Roman" panose="02020603050405020304" pitchFamily="18" charset="0"/>
                        </a:rPr>
                        <a:t>1.21/0.0037</a:t>
                      </a:r>
                      <a:endParaRPr lang="zh-CN" altLang="zh-CN" sz="1200" b="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solidFill>
                            <a:schemeClr val="tx1"/>
                          </a:solidFill>
                          <a:effectLst/>
                          <a:latin typeface="Times New Roman" panose="02020603050405020304" pitchFamily="18" charset="0"/>
                          <a:ea typeface="+mn-ea"/>
                          <a:cs typeface="Times New Roman" panose="02020603050405020304" pitchFamily="18" charset="0"/>
                        </a:rPr>
                        <a:t>0.54/0.0018</a:t>
                      </a:r>
                      <a:endParaRPr lang="zh-CN" altLang="zh-CN" sz="1200" b="0" kern="1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solidFill>
                            <a:schemeClr val="tx1"/>
                          </a:solidFill>
                          <a:effectLst/>
                          <a:latin typeface="Times New Roman" panose="02020603050405020304" pitchFamily="18" charset="0"/>
                          <a:ea typeface="+mn-ea"/>
                          <a:cs typeface="Times New Roman" panose="02020603050405020304" pitchFamily="18" charset="0"/>
                        </a:rPr>
                        <a:t>0.17/0.0029</a:t>
                      </a:r>
                      <a:endParaRPr lang="zh-CN" altLang="zh-CN" sz="1200" b="0" kern="1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r>
              <a:tr h="176901">
                <a:tc>
                  <a:txBody>
                    <a:bodyPr/>
                    <a:lstStyle/>
                    <a:p>
                      <a:pPr marL="29210" algn="just">
                        <a:spcAft>
                          <a:spcPts val="0"/>
                        </a:spcAft>
                      </a:pPr>
                      <a:r>
                        <a:rPr lang="en-US" sz="1200" kern="100" dirty="0">
                          <a:effectLst/>
                          <a:latin typeface="Times New Roman" panose="02020603050405020304" pitchFamily="18" charset="0"/>
                          <a:ea typeface="宋体"/>
                          <a:cs typeface="Times New Roman" panose="02020603050405020304" pitchFamily="18" charset="0"/>
                        </a:rPr>
                        <a:t>Transverse  </a:t>
                      </a:r>
                      <a:r>
                        <a:rPr lang="en-US" sz="1200" i="1" kern="100" dirty="0">
                          <a:effectLst/>
                          <a:latin typeface="Times New Roman" panose="02020603050405020304" pitchFamily="18" charset="0"/>
                          <a:ea typeface="宋体"/>
                          <a:cs typeface="Times New Roman" panose="02020603050405020304" pitchFamily="18" charset="0"/>
                          <a:sym typeface="Symbol"/>
                        </a:rPr>
                        <a:t></a:t>
                      </a:r>
                      <a:r>
                        <a:rPr lang="en-US" sz="1200" i="1" kern="100" baseline="-25000" dirty="0">
                          <a:effectLst/>
                          <a:latin typeface="Times New Roman" panose="02020603050405020304" pitchFamily="18" charset="0"/>
                          <a:ea typeface="宋体"/>
                          <a:cs typeface="Times New Roman" panose="02020603050405020304" pitchFamily="18" charset="0"/>
                        </a:rPr>
                        <a:t>IP</a:t>
                      </a:r>
                      <a:r>
                        <a:rPr lang="en-US" sz="1200" kern="100" dirty="0">
                          <a:effectLst/>
                          <a:latin typeface="Times New Roman" panose="02020603050405020304" pitchFamily="18" charset="0"/>
                          <a:ea typeface="宋体"/>
                          <a:cs typeface="Times New Roman" panose="02020603050405020304" pitchFamily="18" charset="0"/>
                        </a:rPr>
                        <a:t> (um)</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effectLst/>
                          <a:latin typeface="Times New Roman" panose="02020603050405020304" pitchFamily="18" charset="0"/>
                          <a:ea typeface="+mn-ea"/>
                          <a:cs typeface="Times New Roman" panose="02020603050405020304" pitchFamily="18" charset="0"/>
                        </a:rPr>
                        <a:t>51.8/0.16</a:t>
                      </a:r>
                      <a:endParaRPr lang="zh-CN" altLang="zh-CN" sz="1200" b="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effectLst/>
                          <a:latin typeface="Times New Roman" panose="02020603050405020304" pitchFamily="18" charset="0"/>
                          <a:ea typeface="+mn-ea"/>
                          <a:cs typeface="Times New Roman" panose="02020603050405020304" pitchFamily="18" charset="0"/>
                        </a:rPr>
                        <a:t>20.9/0.086</a:t>
                      </a:r>
                      <a:endParaRPr lang="zh-CN" altLang="zh-CN" sz="1200" b="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solidFill>
                            <a:schemeClr val="tx1"/>
                          </a:solidFill>
                          <a:effectLst/>
                          <a:latin typeface="Times New Roman" panose="02020603050405020304" pitchFamily="18" charset="0"/>
                          <a:ea typeface="+mn-ea"/>
                          <a:cs typeface="Times New Roman" panose="02020603050405020304" pitchFamily="18" charset="0"/>
                        </a:rPr>
                        <a:t>13.9/0.060</a:t>
                      </a:r>
                      <a:endParaRPr lang="zh-CN" altLang="zh-CN" sz="1200" b="0" kern="1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solidFill>
                            <a:schemeClr val="tx1"/>
                          </a:solidFill>
                          <a:effectLst/>
                          <a:latin typeface="Times New Roman" panose="02020603050405020304" pitchFamily="18" charset="0"/>
                          <a:ea typeface="+mn-ea"/>
                          <a:cs typeface="Times New Roman" panose="02020603050405020304" pitchFamily="18" charset="0"/>
                        </a:rPr>
                        <a:t>7.91/0.076</a:t>
                      </a:r>
                      <a:endParaRPr lang="zh-CN" altLang="zh-CN" sz="1200" b="0" kern="1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r>
              <a:tr h="176901">
                <a:tc>
                  <a:txBody>
                    <a:bodyPr/>
                    <a:lstStyle/>
                    <a:p>
                      <a:pPr marL="29210" marR="0" indent="0" algn="just" defTabSz="914400" rtl="0" eaLnBrk="1" fontAlgn="auto" latinLnBrk="0" hangingPunct="1">
                        <a:lnSpc>
                          <a:spcPct val="100000"/>
                        </a:lnSpc>
                        <a:spcBef>
                          <a:spcPts val="0"/>
                        </a:spcBef>
                        <a:spcAft>
                          <a:spcPts val="0"/>
                        </a:spcAft>
                        <a:buClrTx/>
                        <a:buSzTx/>
                        <a:buFontTx/>
                        <a:buNone/>
                        <a:tabLst/>
                        <a:defRPr/>
                      </a:pPr>
                      <a:r>
                        <a:rPr lang="en-US" sz="1200" i="1" kern="100" dirty="0">
                          <a:effectLst/>
                          <a:latin typeface="Times New Roman" panose="02020603050405020304" pitchFamily="18" charset="0"/>
                          <a:ea typeface="宋体"/>
                          <a:cs typeface="Times New Roman" panose="02020603050405020304" pitchFamily="18" charset="0"/>
                          <a:sym typeface="Symbol"/>
                        </a:rPr>
                        <a:t></a:t>
                      </a:r>
                      <a:r>
                        <a:rPr lang="en-US" sz="1200" i="1" kern="100" baseline="-25000" dirty="0" smtClean="0">
                          <a:effectLst/>
                          <a:latin typeface="Times New Roman" panose="02020603050405020304" pitchFamily="18" charset="0"/>
                          <a:ea typeface="宋体"/>
                          <a:cs typeface="Times New Roman" panose="02020603050405020304" pitchFamily="18" charset="0"/>
                        </a:rPr>
                        <a:t>x</a:t>
                      </a:r>
                      <a:r>
                        <a:rPr lang="en-US" sz="1200" i="0" kern="100" baseline="0" dirty="0" smtClean="0">
                          <a:effectLst/>
                          <a:latin typeface="Times New Roman" panose="02020603050405020304" pitchFamily="18" charset="0"/>
                          <a:ea typeface="宋体"/>
                          <a:cs typeface="Times New Roman" panose="02020603050405020304" pitchFamily="18" charset="0"/>
                        </a:rPr>
                        <a:t>/</a:t>
                      </a:r>
                      <a:r>
                        <a:rPr lang="en-US" altLang="zh-CN" sz="1200" i="1" kern="100" dirty="0" smtClean="0">
                          <a:effectLst/>
                          <a:latin typeface="Times New Roman" panose="02020603050405020304" pitchFamily="18" charset="0"/>
                          <a:ea typeface="+mn-ea"/>
                          <a:cs typeface="Times New Roman" panose="02020603050405020304" pitchFamily="18" charset="0"/>
                          <a:sym typeface="Symbol"/>
                        </a:rPr>
                        <a:t></a:t>
                      </a:r>
                      <a:r>
                        <a:rPr lang="en-US" altLang="zh-CN" sz="1200" i="1" kern="100" baseline="-25000" dirty="0" smtClean="0">
                          <a:effectLst/>
                          <a:latin typeface="Times New Roman" panose="02020603050405020304" pitchFamily="18" charset="0"/>
                          <a:ea typeface="+mn-ea"/>
                          <a:cs typeface="Times New Roman" panose="02020603050405020304" pitchFamily="18" charset="0"/>
                        </a:rPr>
                        <a:t>y</a:t>
                      </a:r>
                      <a:r>
                        <a:rPr lang="en-US" altLang="zh-CN" sz="1200" kern="100" dirty="0" smtClean="0">
                          <a:effectLst/>
                          <a:latin typeface="Times New Roman" panose="02020603050405020304" pitchFamily="18" charset="0"/>
                          <a:ea typeface="+mn-ea"/>
                          <a:cs typeface="Times New Roman" panose="02020603050405020304" pitchFamily="18" charset="0"/>
                        </a:rPr>
                        <a:t>/IP</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effectLst/>
                          <a:latin typeface="Times New Roman" panose="02020603050405020304" pitchFamily="18" charset="0"/>
                          <a:ea typeface="+mn-ea"/>
                          <a:cs typeface="Times New Roman" panose="02020603050405020304" pitchFamily="18" charset="0"/>
                        </a:rPr>
                        <a:t>0.077/0.105</a:t>
                      </a:r>
                      <a:endParaRPr lang="zh-CN" altLang="zh-CN" sz="1200" b="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effectLst/>
                          <a:latin typeface="Times New Roman" panose="02020603050405020304" pitchFamily="18" charset="0"/>
                          <a:ea typeface="+mn-ea"/>
                          <a:cs typeface="Times New Roman" panose="02020603050405020304" pitchFamily="18" charset="0"/>
                        </a:rPr>
                        <a:t>0.031/0.116</a:t>
                      </a:r>
                      <a:endParaRPr lang="zh-CN" altLang="zh-CN" sz="1200" b="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solidFill>
                            <a:schemeClr val="tx1"/>
                          </a:solidFill>
                          <a:effectLst/>
                          <a:latin typeface="Times New Roman" panose="02020603050405020304" pitchFamily="18" charset="0"/>
                          <a:ea typeface="+mn-ea"/>
                          <a:cs typeface="Times New Roman" panose="02020603050405020304" pitchFamily="18" charset="0"/>
                        </a:rPr>
                        <a:t>0.009/0.055</a:t>
                      </a:r>
                      <a:endParaRPr lang="zh-CN" altLang="zh-CN" sz="1200" b="0" kern="1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solidFill>
                            <a:schemeClr val="tx1"/>
                          </a:solidFill>
                          <a:effectLst/>
                          <a:latin typeface="Times New Roman" panose="02020603050405020304" pitchFamily="18" charset="0"/>
                          <a:ea typeface="+mn-ea"/>
                          <a:cs typeface="Times New Roman" panose="02020603050405020304" pitchFamily="18" charset="0"/>
                        </a:rPr>
                        <a:t>0.0084/0.062</a:t>
                      </a:r>
                      <a:endParaRPr lang="zh-CN" altLang="zh-CN" sz="1200" b="0" kern="1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solidFill>
                            <a:schemeClr val="tx1"/>
                          </a:solidFill>
                          <a:effectLst/>
                          <a:latin typeface="Times New Roman" panose="02020603050405020304" pitchFamily="18" charset="0"/>
                          <a:ea typeface="+mn-ea"/>
                          <a:cs typeface="Times New Roman" panose="02020603050405020304" pitchFamily="18" charset="0"/>
                        </a:rPr>
                        <a:t>0.017/0.088</a:t>
                      </a:r>
                      <a:endParaRPr lang="zh-CN" altLang="en-US" sz="12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76901">
                <a:tc>
                  <a:txBody>
                    <a:bodyPr/>
                    <a:lstStyle/>
                    <a:p>
                      <a:pPr marL="29210" algn="just">
                        <a:spcAft>
                          <a:spcPts val="0"/>
                        </a:spcAft>
                      </a:pPr>
                      <a:r>
                        <a:rPr lang="en-US" sz="1200" i="1" kern="100" dirty="0">
                          <a:effectLst/>
                          <a:latin typeface="Times New Roman" panose="02020603050405020304" pitchFamily="18" charset="0"/>
                          <a:ea typeface="宋体"/>
                          <a:cs typeface="Times New Roman" panose="02020603050405020304" pitchFamily="18" charset="0"/>
                        </a:rPr>
                        <a:t>V</a:t>
                      </a:r>
                      <a:r>
                        <a:rPr lang="en-US" sz="1200" i="1" kern="100" baseline="-25000" dirty="0">
                          <a:effectLst/>
                          <a:latin typeface="Times New Roman" panose="02020603050405020304" pitchFamily="18" charset="0"/>
                          <a:ea typeface="宋体"/>
                          <a:cs typeface="Times New Roman" panose="02020603050405020304" pitchFamily="18" charset="0"/>
                        </a:rPr>
                        <a:t>RF </a:t>
                      </a:r>
                      <a:r>
                        <a:rPr lang="en-US" sz="1200" kern="100" dirty="0">
                          <a:effectLst/>
                          <a:latin typeface="Times New Roman" panose="02020603050405020304" pitchFamily="18" charset="0"/>
                          <a:ea typeface="宋体"/>
                          <a:cs typeface="Times New Roman" panose="02020603050405020304" pitchFamily="18" charset="0"/>
                        </a:rPr>
                        <a:t>(GV)</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8.93</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2.14</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0.465</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0.053</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0.1</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76901">
                <a:tc>
                  <a:txBody>
                    <a:bodyPr/>
                    <a:lstStyle/>
                    <a:p>
                      <a:pPr marL="29210" algn="just">
                        <a:spcAft>
                          <a:spcPts val="0"/>
                        </a:spcAft>
                      </a:pPr>
                      <a:r>
                        <a:rPr lang="en-US" sz="1200" i="1" kern="100" dirty="0">
                          <a:effectLst/>
                          <a:latin typeface="Times New Roman" panose="02020603050405020304" pitchFamily="18" charset="0"/>
                          <a:ea typeface="宋体"/>
                          <a:cs typeface="Times New Roman" panose="02020603050405020304" pitchFamily="18" charset="0"/>
                        </a:rPr>
                        <a:t>f </a:t>
                      </a:r>
                      <a:r>
                        <a:rPr lang="en-US" sz="1200" i="1" kern="100" baseline="-25000" dirty="0">
                          <a:effectLst/>
                          <a:latin typeface="Times New Roman" panose="02020603050405020304" pitchFamily="18" charset="0"/>
                          <a:ea typeface="宋体"/>
                          <a:cs typeface="Times New Roman" panose="02020603050405020304" pitchFamily="18" charset="0"/>
                        </a:rPr>
                        <a:t>RF</a:t>
                      </a:r>
                      <a:r>
                        <a:rPr lang="en-US" sz="1200" kern="100" dirty="0">
                          <a:effectLst/>
                          <a:latin typeface="Times New Roman" panose="02020603050405020304" pitchFamily="18" charset="0"/>
                          <a:ea typeface="宋体"/>
                          <a:cs typeface="Times New Roman" panose="02020603050405020304" pitchFamily="18" charset="0"/>
                        </a:rPr>
                        <a:t> (MHz</a:t>
                      </a:r>
                      <a:r>
                        <a:rPr lang="en-US" sz="1200" kern="100" dirty="0" smtClean="0">
                          <a:effectLst/>
                          <a:latin typeface="Times New Roman" panose="02020603050405020304" pitchFamily="18" charset="0"/>
                          <a:ea typeface="宋体"/>
                          <a:cs typeface="Times New Roman" panose="02020603050405020304" pitchFamily="18" charset="0"/>
                        </a:rPr>
                        <a:t>)  (harmonic)</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650 (217500)</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76901">
                <a:tc>
                  <a:txBody>
                    <a:bodyPr/>
                    <a:lstStyle/>
                    <a:p>
                      <a:pPr marL="29210" algn="just">
                        <a:spcAft>
                          <a:spcPts val="0"/>
                        </a:spcAft>
                      </a:pPr>
                      <a:r>
                        <a:rPr lang="en-US" sz="1200" i="0" kern="100" dirty="0" smtClean="0">
                          <a:effectLst/>
                          <a:latin typeface="Times New Roman" panose="02020603050405020304" pitchFamily="18" charset="0"/>
                          <a:ea typeface="宋体"/>
                          <a:cs typeface="Times New Roman" panose="02020603050405020304" pitchFamily="18" charset="0"/>
                          <a:sym typeface="Symbol"/>
                        </a:rPr>
                        <a:t>Nature</a:t>
                      </a:r>
                      <a:r>
                        <a:rPr lang="en-US" sz="1200" i="1" kern="100" dirty="0" smtClean="0">
                          <a:effectLst/>
                          <a:latin typeface="Times New Roman" panose="02020603050405020304" pitchFamily="18" charset="0"/>
                          <a:ea typeface="宋体"/>
                          <a:cs typeface="Times New Roman" panose="02020603050405020304" pitchFamily="18" charset="0"/>
                          <a:sym typeface="Symbol"/>
                        </a:rPr>
                        <a:t> </a:t>
                      </a:r>
                      <a:r>
                        <a:rPr lang="en-US" altLang="zh-CN" sz="1200" kern="1200" dirty="0" smtClean="0">
                          <a:solidFill>
                            <a:schemeClr val="tx1"/>
                          </a:solidFill>
                          <a:effectLst/>
                          <a:latin typeface="Times New Roman" panose="02020603050405020304" pitchFamily="18" charset="0"/>
                          <a:ea typeface="+mn-ea"/>
                          <a:cs typeface="Times New Roman" panose="02020603050405020304" pitchFamily="18" charset="0"/>
                        </a:rPr>
                        <a:t>bunch length </a:t>
                      </a:r>
                      <a:r>
                        <a:rPr lang="en-US" sz="1200" i="1" kern="100" dirty="0" smtClean="0">
                          <a:effectLst/>
                          <a:latin typeface="Times New Roman" panose="02020603050405020304" pitchFamily="18" charset="0"/>
                          <a:ea typeface="宋体"/>
                          <a:cs typeface="Times New Roman" panose="02020603050405020304" pitchFamily="18" charset="0"/>
                          <a:sym typeface="Symbol"/>
                        </a:rPr>
                        <a:t></a:t>
                      </a:r>
                      <a:r>
                        <a:rPr lang="en-US" sz="1200" i="1" kern="100" baseline="-25000" dirty="0">
                          <a:effectLst/>
                          <a:latin typeface="Times New Roman" panose="02020603050405020304" pitchFamily="18" charset="0"/>
                          <a:ea typeface="宋体"/>
                          <a:cs typeface="Times New Roman" panose="02020603050405020304" pitchFamily="18" charset="0"/>
                        </a:rPr>
                        <a:t>z</a:t>
                      </a:r>
                      <a:r>
                        <a:rPr lang="en-US" sz="1200" kern="100" dirty="0">
                          <a:effectLst/>
                          <a:latin typeface="Times New Roman" panose="02020603050405020304" pitchFamily="18" charset="0"/>
                          <a:ea typeface="宋体"/>
                          <a:cs typeface="Times New Roman" panose="02020603050405020304" pitchFamily="18" charset="0"/>
                        </a:rPr>
                        <a:t> (mm)</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2.54</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2.72</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2.98</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3.67</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2.38</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76901">
                <a:tc>
                  <a:txBody>
                    <a:bodyPr/>
                    <a:lstStyle/>
                    <a:p>
                      <a:pPr marL="29210" algn="just">
                        <a:spcAft>
                          <a:spcPts val="0"/>
                        </a:spcAft>
                      </a:pPr>
                      <a:r>
                        <a:rPr lang="en-US" altLang="zh-CN" sz="1200" kern="1200" dirty="0" smtClean="0">
                          <a:solidFill>
                            <a:schemeClr val="tx1"/>
                          </a:solidFill>
                          <a:effectLst/>
                          <a:latin typeface="Times New Roman" panose="02020603050405020304" pitchFamily="18" charset="0"/>
                          <a:ea typeface="+mn-ea"/>
                          <a:cs typeface="Times New Roman" panose="02020603050405020304" pitchFamily="18" charset="0"/>
                        </a:rPr>
                        <a:t>Bunch length </a:t>
                      </a:r>
                      <a:r>
                        <a:rPr lang="en-US" altLang="zh-CN" sz="1200" i="1" kern="100" dirty="0" smtClean="0">
                          <a:effectLst/>
                          <a:latin typeface="Times New Roman" panose="02020603050405020304" pitchFamily="18" charset="0"/>
                          <a:ea typeface="+mn-ea"/>
                          <a:cs typeface="Times New Roman" panose="02020603050405020304" pitchFamily="18" charset="0"/>
                          <a:sym typeface="Symbol"/>
                        </a:rPr>
                        <a:t></a:t>
                      </a:r>
                      <a:r>
                        <a:rPr lang="en-US" altLang="zh-CN" sz="1200" i="1" kern="100" baseline="-25000" dirty="0" smtClean="0">
                          <a:effectLst/>
                          <a:latin typeface="Times New Roman" panose="02020603050405020304" pitchFamily="18" charset="0"/>
                          <a:ea typeface="+mn-ea"/>
                          <a:cs typeface="Times New Roman" panose="02020603050405020304" pitchFamily="18" charset="0"/>
                        </a:rPr>
                        <a:t>z</a:t>
                      </a:r>
                      <a:r>
                        <a:rPr lang="en-US" altLang="zh-CN" sz="1200" kern="100" dirty="0" smtClean="0">
                          <a:effectLst/>
                          <a:latin typeface="Times New Roman" panose="02020603050405020304" pitchFamily="18" charset="0"/>
                          <a:ea typeface="+mn-ea"/>
                          <a:cs typeface="Times New Roman" panose="02020603050405020304" pitchFamily="18" charset="0"/>
                        </a:rPr>
                        <a:t> (mm)</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dirty="0" smtClean="0">
                          <a:latin typeface="Times New Roman" panose="02020603050405020304" pitchFamily="18" charset="0"/>
                          <a:cs typeface="Times New Roman" panose="02020603050405020304" pitchFamily="18" charset="0"/>
                        </a:rPr>
                        <a:t>2.87</a:t>
                      </a:r>
                      <a:endParaRPr lang="zh-CN" altLang="en-US" sz="1200" b="0" dirty="0">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dirty="0" smtClean="0">
                          <a:latin typeface="Times New Roman" panose="02020603050405020304" pitchFamily="18" charset="0"/>
                          <a:cs typeface="Times New Roman" panose="02020603050405020304" pitchFamily="18" charset="0"/>
                        </a:rPr>
                        <a:t>3.26</a:t>
                      </a:r>
                      <a:endParaRPr lang="zh-CN" altLang="en-US" sz="1200" b="0" dirty="0">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3.7</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6.16</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dirty="0" smtClean="0">
                          <a:solidFill>
                            <a:srgbClr val="FF0000"/>
                          </a:solidFill>
                          <a:latin typeface="Times New Roman" panose="02020603050405020304" pitchFamily="18" charset="0"/>
                          <a:cs typeface="Times New Roman" panose="02020603050405020304" pitchFamily="18" charset="0"/>
                        </a:rPr>
                        <a:t>4.33</a:t>
                      </a:r>
                      <a:endParaRPr lang="zh-CN" altLang="en-US" sz="1200" b="0"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76901">
                <a:tc>
                  <a:txBody>
                    <a:bodyPr/>
                    <a:lstStyle/>
                    <a:p>
                      <a:pPr marL="29210" algn="just">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HOM power</a:t>
                      </a:r>
                      <a:r>
                        <a:rPr lang="en-US" altLang="zh-CN" sz="1200" kern="100" baseline="0" dirty="0" smtClean="0">
                          <a:effectLst/>
                          <a:latin typeface="Times New Roman" panose="02020603050405020304" pitchFamily="18" charset="0"/>
                          <a:ea typeface="宋体"/>
                          <a:cs typeface="Times New Roman" panose="02020603050405020304" pitchFamily="18" charset="0"/>
                        </a:rPr>
                        <a:t>/cavity (kw)</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dirty="0" smtClean="0">
                          <a:latin typeface="Times New Roman" panose="02020603050405020304" pitchFamily="18" charset="0"/>
                          <a:cs typeface="Times New Roman" panose="02020603050405020304" pitchFamily="18" charset="0"/>
                        </a:rPr>
                        <a:t>0.53 (5cell)</a:t>
                      </a:r>
                      <a:endParaRPr lang="zh-CN" altLang="en-US" sz="1200" b="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dirty="0" smtClean="0">
                          <a:latin typeface="Times New Roman" panose="02020603050405020304" pitchFamily="18" charset="0"/>
                          <a:cs typeface="Times New Roman" panose="02020603050405020304" pitchFamily="18" charset="0"/>
                        </a:rPr>
                        <a:t>0.56 (2cell)</a:t>
                      </a:r>
                      <a:endParaRPr lang="zh-CN" altLang="en-US" sz="1200" b="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dirty="0" smtClean="0">
                          <a:solidFill>
                            <a:schemeClr val="tx1"/>
                          </a:solidFill>
                          <a:latin typeface="Times New Roman" panose="02020603050405020304" pitchFamily="18" charset="0"/>
                          <a:cs typeface="Times New Roman" panose="02020603050405020304" pitchFamily="18" charset="0"/>
                        </a:rPr>
                        <a:t>0.32(2cell)</a:t>
                      </a:r>
                      <a:endParaRPr lang="zh-CN" altLang="en-US" sz="1200" b="0" dirty="0" smtClean="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dirty="0" smtClean="0">
                          <a:solidFill>
                            <a:schemeClr val="tx1"/>
                          </a:solidFill>
                          <a:latin typeface="Times New Roman" panose="02020603050405020304" pitchFamily="18" charset="0"/>
                          <a:cs typeface="Times New Roman" panose="02020603050405020304" pitchFamily="18" charset="0"/>
                        </a:rPr>
                        <a:t>0.7(2cell)</a:t>
                      </a:r>
                      <a:endParaRPr lang="zh-CN" altLang="en-US" sz="1200" b="0" dirty="0" smtClean="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76901">
                <a:tc>
                  <a:txBody>
                    <a:bodyPr/>
                    <a:lstStyle/>
                    <a:p>
                      <a:pPr marL="29210" algn="just">
                        <a:spcAft>
                          <a:spcPts val="0"/>
                        </a:spcAft>
                      </a:pPr>
                      <a:r>
                        <a:rPr lang="en-US" sz="1200" kern="100">
                          <a:effectLst/>
                          <a:latin typeface="Times New Roman" panose="02020603050405020304" pitchFamily="18" charset="0"/>
                          <a:ea typeface="宋体"/>
                          <a:cs typeface="Times New Roman" panose="02020603050405020304" pitchFamily="18" charset="0"/>
                        </a:rPr>
                        <a:t>Energy spread (%)</a:t>
                      </a:r>
                      <a:endParaRPr lang="zh-CN" sz="1200" kern="10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dirty="0" smtClean="0">
                          <a:latin typeface="Times New Roman" panose="02020603050405020304" pitchFamily="18" charset="0"/>
                          <a:cs typeface="Times New Roman" panose="02020603050405020304" pitchFamily="18" charset="0"/>
                        </a:rPr>
                        <a:t>0.14</a:t>
                      </a:r>
                      <a:endParaRPr lang="zh-CN" altLang="en-US" sz="1200" b="0" dirty="0">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dirty="0" smtClean="0">
                          <a:latin typeface="Times New Roman" panose="02020603050405020304" pitchFamily="18" charset="0"/>
                          <a:cs typeface="Times New Roman" panose="02020603050405020304" pitchFamily="18" charset="0"/>
                        </a:rPr>
                        <a:t>0.098</a:t>
                      </a:r>
                      <a:endParaRPr lang="zh-CN" altLang="en-US" sz="1200" b="0" dirty="0">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0.066</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0.037</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r>
              <a:tr h="176901">
                <a:tc>
                  <a:txBody>
                    <a:bodyPr/>
                    <a:lstStyle/>
                    <a:p>
                      <a:pPr marL="29210" algn="just">
                        <a:spcAft>
                          <a:spcPts val="0"/>
                        </a:spcAft>
                      </a:pPr>
                      <a:r>
                        <a:rPr lang="en-US" sz="1200" kern="100" dirty="0">
                          <a:effectLst/>
                          <a:latin typeface="Times New Roman" panose="02020603050405020304" pitchFamily="18" charset="0"/>
                          <a:ea typeface="宋体"/>
                          <a:cs typeface="Times New Roman" panose="02020603050405020304" pitchFamily="18" charset="0"/>
                        </a:rPr>
                        <a:t>Energy acceptance </a:t>
                      </a:r>
                      <a:r>
                        <a:rPr lang="en-US" sz="1200" kern="100" dirty="0" smtClean="0">
                          <a:effectLst/>
                          <a:latin typeface="Times New Roman" panose="02020603050405020304" pitchFamily="18" charset="0"/>
                          <a:ea typeface="宋体"/>
                          <a:cs typeface="Times New Roman" panose="02020603050405020304" pitchFamily="18" charset="0"/>
                        </a:rPr>
                        <a:t>requirement (%)</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dirty="0" smtClean="0">
                          <a:latin typeface="Times New Roman" panose="02020603050405020304" pitchFamily="18" charset="0"/>
                          <a:cs typeface="Times New Roman" panose="02020603050405020304" pitchFamily="18" charset="0"/>
                        </a:rPr>
                        <a:t>1.57</a:t>
                      </a:r>
                      <a:endParaRPr lang="zh-CN" altLang="en-US" sz="1200" b="0" dirty="0">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dirty="0" smtClean="0">
                          <a:latin typeface="Times New Roman" panose="02020603050405020304" pitchFamily="18" charset="0"/>
                          <a:cs typeface="Times New Roman" panose="02020603050405020304" pitchFamily="18" charset="0"/>
                        </a:rPr>
                        <a:t>1.52</a:t>
                      </a:r>
                      <a:endParaRPr lang="zh-CN" altLang="en-US" sz="1200" b="0" dirty="0">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ltLang="en-US"/>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endParaRPr lang="zh-CN" altLang="en-US"/>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r>
              <a:tr h="176901">
                <a:tc>
                  <a:txBody>
                    <a:bodyPr/>
                    <a:lstStyle/>
                    <a:p>
                      <a:pPr marL="29210" marR="0" indent="0" algn="just"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Energy acceptance by</a:t>
                      </a:r>
                      <a:r>
                        <a:rPr lang="en-US" altLang="zh-CN" sz="1200" kern="100" baseline="0" dirty="0" smtClean="0">
                          <a:effectLst/>
                          <a:latin typeface="Times New Roman" panose="02020603050405020304" pitchFamily="18" charset="0"/>
                          <a:ea typeface="+mn-ea"/>
                          <a:cs typeface="Times New Roman" panose="02020603050405020304" pitchFamily="18" charset="0"/>
                        </a:rPr>
                        <a:t> RF </a:t>
                      </a:r>
                      <a:r>
                        <a:rPr lang="en-US" altLang="zh-CN" sz="1200" kern="100" dirty="0" smtClean="0">
                          <a:effectLst/>
                          <a:latin typeface="Times New Roman" panose="02020603050405020304" pitchFamily="18" charset="0"/>
                          <a:ea typeface="+mn-ea"/>
                          <a:cs typeface="Times New Roman" panose="02020603050405020304" pitchFamily="18" charset="0"/>
                        </a:rPr>
                        <a:t>(%)</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2.67</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2.06</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1.48</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dirty="0" smtClean="0">
                          <a:solidFill>
                            <a:schemeClr val="tx1"/>
                          </a:solidFill>
                          <a:latin typeface="Times New Roman" panose="02020603050405020304" pitchFamily="18" charset="0"/>
                          <a:cs typeface="Times New Roman" panose="02020603050405020304" pitchFamily="18" charset="0"/>
                        </a:rPr>
                        <a:t>0.75</a:t>
                      </a:r>
                      <a:endParaRPr lang="zh-CN" altLang="en-US" sz="1200" b="0" dirty="0" smtClean="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dirty="0" smtClean="0">
                          <a:solidFill>
                            <a:schemeClr val="tx1"/>
                          </a:solidFill>
                          <a:latin typeface="Times New Roman" panose="02020603050405020304" pitchFamily="18" charset="0"/>
                          <a:cs typeface="Times New Roman" panose="02020603050405020304" pitchFamily="18" charset="0"/>
                        </a:rPr>
                        <a:t>1.7</a:t>
                      </a:r>
                      <a:endParaRPr lang="zh-CN" altLang="en-US" sz="1200" b="0" dirty="0" smtClean="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76901">
                <a:tc>
                  <a:txBody>
                    <a:bodyPr/>
                    <a:lstStyle/>
                    <a:p>
                      <a:pPr marL="29210" algn="just">
                        <a:spcAft>
                          <a:spcPts val="0"/>
                        </a:spcAft>
                      </a:pPr>
                      <a:r>
                        <a:rPr lang="en-US" sz="1200" i="0" kern="100" dirty="0" smtClean="0">
                          <a:effectLst/>
                          <a:latin typeface="Times New Roman" panose="02020603050405020304" pitchFamily="18" charset="0"/>
                          <a:ea typeface="宋体"/>
                          <a:cs typeface="Times New Roman" panose="02020603050405020304" pitchFamily="18" charset="0"/>
                        </a:rPr>
                        <a:t>Photon number </a:t>
                      </a:r>
                      <a:r>
                        <a:rPr lang="en-US" altLang="zh-CN" sz="1200" kern="100" dirty="0" smtClean="0">
                          <a:effectLst/>
                          <a:latin typeface="Times New Roman" panose="02020603050405020304" pitchFamily="18" charset="0"/>
                          <a:ea typeface="宋体"/>
                          <a:cs typeface="Times New Roman" panose="02020603050405020304" pitchFamily="18" charset="0"/>
                        </a:rPr>
                        <a:t>due to</a:t>
                      </a:r>
                      <a:r>
                        <a:rPr lang="en-US" altLang="zh-CN" sz="1200" kern="100" baseline="0" dirty="0" smtClean="0">
                          <a:effectLst/>
                          <a:latin typeface="Times New Roman" panose="02020603050405020304" pitchFamily="18" charset="0"/>
                          <a:ea typeface="宋体"/>
                          <a:cs typeface="Times New Roman" panose="02020603050405020304" pitchFamily="18" charset="0"/>
                        </a:rPr>
                        <a:t> </a:t>
                      </a:r>
                      <a:r>
                        <a:rPr lang="en-US" altLang="zh-CN" sz="1200" kern="100" dirty="0" err="1" smtClean="0">
                          <a:effectLst/>
                          <a:latin typeface="Times New Roman" panose="02020603050405020304" pitchFamily="18" charset="0"/>
                          <a:ea typeface="宋体"/>
                          <a:cs typeface="Times New Roman" panose="02020603050405020304" pitchFamily="18" charset="0"/>
                        </a:rPr>
                        <a:t>beamstrahlung</a:t>
                      </a:r>
                      <a:r>
                        <a:rPr lang="en-US" altLang="zh-CN" sz="1200" kern="100" baseline="0" dirty="0" smtClean="0">
                          <a:effectLst/>
                          <a:latin typeface="Times New Roman" panose="02020603050405020304" pitchFamily="18" charset="0"/>
                          <a:ea typeface="宋体"/>
                          <a:cs typeface="Times New Roman" panose="02020603050405020304" pitchFamily="18" charset="0"/>
                        </a:rPr>
                        <a:t> </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CN" sz="1200" b="0" kern="100" dirty="0" smtClean="0">
                          <a:effectLst/>
                          <a:latin typeface="Times New Roman" panose="02020603050405020304" pitchFamily="18" charset="0"/>
                          <a:ea typeface="宋体"/>
                          <a:cs typeface="Times New Roman" panose="02020603050405020304" pitchFamily="18" charset="0"/>
                        </a:rPr>
                        <a:t>0.19</a:t>
                      </a:r>
                      <a:endParaRPr lang="zh-CN" sz="1200" b="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CN" sz="1200" b="0" kern="100" dirty="0" smtClean="0">
                          <a:effectLst/>
                          <a:latin typeface="Times New Roman" panose="02020603050405020304" pitchFamily="18" charset="0"/>
                          <a:ea typeface="宋体"/>
                          <a:cs typeface="Times New Roman" panose="02020603050405020304" pitchFamily="18" charset="0"/>
                        </a:rPr>
                        <a:t>0.29</a:t>
                      </a:r>
                      <a:endParaRPr lang="zh-CN" sz="1200" b="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CN" sz="1200" b="0" kern="100" dirty="0" smtClean="0">
                          <a:solidFill>
                            <a:schemeClr val="tx1"/>
                          </a:solidFill>
                          <a:effectLst/>
                          <a:latin typeface="Times New Roman" panose="02020603050405020304" pitchFamily="18" charset="0"/>
                          <a:ea typeface="宋体"/>
                          <a:cs typeface="Times New Roman" panose="02020603050405020304" pitchFamily="18" charset="0"/>
                        </a:rPr>
                        <a:t>0.11</a:t>
                      </a:r>
                      <a:endParaRPr lang="zh-CN" sz="1200" b="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spcAft>
                          <a:spcPts val="0"/>
                        </a:spcAft>
                      </a:pPr>
                      <a:r>
                        <a:rPr lang="en-US" altLang="zh-CN" sz="1200" b="0" kern="100" dirty="0" smtClean="0">
                          <a:solidFill>
                            <a:schemeClr val="tx1"/>
                          </a:solidFill>
                          <a:effectLst/>
                          <a:latin typeface="Times New Roman" panose="02020603050405020304" pitchFamily="18" charset="0"/>
                          <a:ea typeface="宋体"/>
                          <a:cs typeface="Times New Roman" panose="02020603050405020304" pitchFamily="18" charset="0"/>
                        </a:rPr>
                        <a:t>0.25</a:t>
                      </a:r>
                      <a:endParaRPr lang="zh-CN" sz="1200" b="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r>
              <a:tr h="168058">
                <a:tc>
                  <a:txBody>
                    <a:bodyPr/>
                    <a:lstStyle/>
                    <a:p>
                      <a:pPr marL="29210" algn="l">
                        <a:spcAft>
                          <a:spcPts val="0"/>
                        </a:spcAft>
                      </a:pPr>
                      <a:r>
                        <a:rPr lang="en-US" sz="1200" kern="100" dirty="0" smtClean="0">
                          <a:effectLst/>
                          <a:latin typeface="Times New Roman" panose="02020603050405020304" pitchFamily="18" charset="0"/>
                          <a:ea typeface="宋体"/>
                          <a:cs typeface="Times New Roman" panose="02020603050405020304" pitchFamily="18" charset="0"/>
                        </a:rPr>
                        <a:t>Lifetime </a:t>
                      </a:r>
                      <a:r>
                        <a:rPr lang="en-US" sz="1200" kern="100" dirty="0">
                          <a:effectLst/>
                          <a:latin typeface="Times New Roman" panose="02020603050405020304" pitchFamily="18" charset="0"/>
                          <a:ea typeface="宋体"/>
                          <a:cs typeface="Times New Roman" panose="02020603050405020304" pitchFamily="18" charset="0"/>
                        </a:rPr>
                        <a:t>due </a:t>
                      </a:r>
                      <a:r>
                        <a:rPr lang="en-US" sz="1200" kern="100" dirty="0" smtClean="0">
                          <a:effectLst/>
                          <a:latin typeface="Times New Roman" panose="02020603050405020304" pitchFamily="18" charset="0"/>
                          <a:ea typeface="宋体"/>
                          <a:cs typeface="Times New Roman" panose="02020603050405020304" pitchFamily="18" charset="0"/>
                        </a:rPr>
                        <a:t>to</a:t>
                      </a:r>
                      <a:r>
                        <a:rPr lang="en-US" sz="1200" kern="100" baseline="0" dirty="0" smtClean="0">
                          <a:effectLst/>
                          <a:latin typeface="Times New Roman" panose="02020603050405020304" pitchFamily="18" charset="0"/>
                          <a:ea typeface="宋体"/>
                          <a:cs typeface="Times New Roman" panose="02020603050405020304" pitchFamily="18" charset="0"/>
                        </a:rPr>
                        <a:t> </a:t>
                      </a:r>
                      <a:r>
                        <a:rPr lang="en-US" sz="1200" kern="100" dirty="0" err="1" smtClean="0">
                          <a:effectLst/>
                          <a:latin typeface="Times New Roman" panose="02020603050405020304" pitchFamily="18" charset="0"/>
                          <a:ea typeface="宋体"/>
                          <a:cs typeface="Times New Roman" panose="02020603050405020304" pitchFamily="18" charset="0"/>
                        </a:rPr>
                        <a:t>beamstrahlung</a:t>
                      </a:r>
                      <a:r>
                        <a:rPr lang="en-US" sz="1200" kern="100" baseline="0" dirty="0" smtClean="0">
                          <a:effectLst/>
                          <a:latin typeface="Times New Roman" panose="02020603050405020304" pitchFamily="18" charset="0"/>
                          <a:ea typeface="宋体"/>
                          <a:cs typeface="Times New Roman" panose="02020603050405020304" pitchFamily="18" charset="0"/>
                        </a:rPr>
                        <a:t> </a:t>
                      </a:r>
                      <a:r>
                        <a:rPr lang="en-US" sz="1200" kern="100" dirty="0" smtClean="0">
                          <a:effectLst/>
                          <a:latin typeface="Times New Roman" panose="02020603050405020304" pitchFamily="18" charset="0"/>
                          <a:ea typeface="宋体"/>
                          <a:cs typeface="Times New Roman" panose="02020603050405020304" pitchFamily="18" charset="0"/>
                        </a:rPr>
                        <a:t>(hour)</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CN" sz="1200" b="0" kern="100" dirty="0" smtClean="0">
                          <a:effectLst/>
                          <a:latin typeface="Times New Roman" panose="02020603050405020304" pitchFamily="18" charset="0"/>
                          <a:ea typeface="宋体"/>
                          <a:cs typeface="Times New Roman" panose="02020603050405020304" pitchFamily="18" charset="0"/>
                        </a:rPr>
                        <a:t>1.0</a:t>
                      </a:r>
                      <a:endParaRPr lang="zh-CN" sz="1200" b="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CN" sz="1200" b="0" kern="100" dirty="0" smtClean="0">
                          <a:effectLst/>
                          <a:latin typeface="Times New Roman" panose="02020603050405020304" pitchFamily="18" charset="0"/>
                          <a:ea typeface="宋体"/>
                          <a:cs typeface="Times New Roman" panose="02020603050405020304" pitchFamily="18" charset="0"/>
                        </a:rPr>
                        <a:t>1.0</a:t>
                      </a:r>
                      <a:endParaRPr lang="zh-CN" sz="1200" b="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ltLang="en-US"/>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endParaRPr lang="zh-CN" altLang="en-US"/>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r>
              <a:tr h="168058">
                <a:tc>
                  <a:txBody>
                    <a:bodyPr/>
                    <a:lstStyle/>
                    <a:p>
                      <a:pPr marL="29210" algn="l">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Lifetime</a:t>
                      </a:r>
                      <a:r>
                        <a:rPr lang="en-US" altLang="zh-CN" sz="1200" kern="100" baseline="0" dirty="0" smtClean="0">
                          <a:effectLst/>
                          <a:latin typeface="Times New Roman" panose="02020603050405020304" pitchFamily="18" charset="0"/>
                          <a:ea typeface="宋体"/>
                          <a:cs typeface="Times New Roman" panose="02020603050405020304" pitchFamily="18" charset="0"/>
                        </a:rPr>
                        <a:t> (hour)</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endParaRPr lang="zh-CN" sz="1200" b="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CN" sz="1200" b="0" kern="100" dirty="0" smtClean="0">
                          <a:effectLst/>
                          <a:latin typeface="Times New Roman" panose="02020603050405020304" pitchFamily="18" charset="0"/>
                          <a:ea typeface="宋体"/>
                          <a:cs typeface="Times New Roman" panose="02020603050405020304" pitchFamily="18" charset="0"/>
                        </a:rPr>
                        <a:t>0.33</a:t>
                      </a:r>
                      <a:r>
                        <a:rPr lang="en-US" altLang="zh-CN" sz="1200" b="0" kern="100" baseline="0" dirty="0" smtClean="0">
                          <a:effectLst/>
                          <a:latin typeface="Times New Roman" panose="02020603050405020304" pitchFamily="18" charset="0"/>
                          <a:ea typeface="宋体"/>
                          <a:cs typeface="Times New Roman" panose="02020603050405020304" pitchFamily="18" charset="0"/>
                        </a:rPr>
                        <a:t> (</a:t>
                      </a:r>
                      <a:r>
                        <a:rPr lang="en-US" altLang="zh-CN" sz="1200" b="0" kern="100" dirty="0" smtClean="0">
                          <a:effectLst/>
                          <a:latin typeface="Times New Roman" panose="02020603050405020304" pitchFamily="18" charset="0"/>
                          <a:ea typeface="宋体"/>
                          <a:cs typeface="Times New Roman" panose="02020603050405020304" pitchFamily="18" charset="0"/>
                        </a:rPr>
                        <a:t>20 min)</a:t>
                      </a:r>
                      <a:endParaRPr lang="zh-CN" sz="1200" b="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CN" sz="1200" b="0" kern="100" dirty="0" smtClean="0">
                          <a:solidFill>
                            <a:schemeClr val="tx1"/>
                          </a:solidFill>
                          <a:effectLst/>
                          <a:latin typeface="Times New Roman" panose="02020603050405020304" pitchFamily="18" charset="0"/>
                          <a:ea typeface="宋体"/>
                          <a:cs typeface="Times New Roman" panose="02020603050405020304" pitchFamily="18" charset="0"/>
                        </a:rPr>
                        <a:t>3.5</a:t>
                      </a:r>
                      <a:endParaRPr lang="zh-CN" sz="1200" b="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spcAft>
                          <a:spcPts val="0"/>
                        </a:spcAft>
                      </a:pPr>
                      <a:r>
                        <a:rPr lang="en-US" altLang="zh-CN" sz="1200" b="0" kern="100" dirty="0" smtClean="0">
                          <a:solidFill>
                            <a:schemeClr val="tx1"/>
                          </a:solidFill>
                          <a:effectLst/>
                          <a:latin typeface="Times New Roman" panose="02020603050405020304" pitchFamily="18" charset="0"/>
                          <a:ea typeface="宋体"/>
                          <a:cs typeface="Times New Roman" panose="02020603050405020304" pitchFamily="18" charset="0"/>
                        </a:rPr>
                        <a:t>7.4</a:t>
                      </a:r>
                      <a:endParaRPr lang="zh-CN" sz="1200" b="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r>
              <a:tr h="179521">
                <a:tc>
                  <a:txBody>
                    <a:bodyPr/>
                    <a:lstStyle/>
                    <a:p>
                      <a:pPr marL="29210" algn="just">
                        <a:spcAft>
                          <a:spcPts val="0"/>
                        </a:spcAft>
                      </a:pPr>
                      <a:r>
                        <a:rPr lang="en-US" sz="1200" i="1" kern="100" dirty="0">
                          <a:effectLst/>
                          <a:latin typeface="Times New Roman" panose="02020603050405020304" pitchFamily="18" charset="0"/>
                          <a:ea typeface="宋体"/>
                          <a:cs typeface="Times New Roman" panose="02020603050405020304" pitchFamily="18" charset="0"/>
                        </a:rPr>
                        <a:t>F</a:t>
                      </a:r>
                      <a:r>
                        <a:rPr lang="en-US" sz="1200" kern="100" dirty="0">
                          <a:effectLst/>
                          <a:latin typeface="Times New Roman" panose="02020603050405020304" pitchFamily="18" charset="0"/>
                          <a:ea typeface="宋体"/>
                          <a:cs typeface="Times New Roman" panose="02020603050405020304" pitchFamily="18" charset="0"/>
                        </a:rPr>
                        <a:t> (hour glass)</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dirty="0" smtClean="0">
                          <a:latin typeface="Times New Roman" panose="02020603050405020304" pitchFamily="18" charset="0"/>
                          <a:cs typeface="Times New Roman" panose="02020603050405020304" pitchFamily="18" charset="0"/>
                        </a:rPr>
                        <a:t>0.89</a:t>
                      </a:r>
                      <a:endParaRPr lang="zh-CN" altLang="en-US" sz="1200" b="0" dirty="0">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dirty="0" smtClean="0">
                          <a:latin typeface="Times New Roman" panose="02020603050405020304" pitchFamily="18" charset="0"/>
                          <a:cs typeface="Times New Roman" panose="02020603050405020304" pitchFamily="18" charset="0"/>
                        </a:rPr>
                        <a:t>0.93</a:t>
                      </a:r>
                      <a:endParaRPr lang="zh-CN" altLang="en-US" sz="1200" b="0" dirty="0">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0.96</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0.986</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r>
              <a:tr h="176901">
                <a:tc>
                  <a:txBody>
                    <a:bodyPr/>
                    <a:lstStyle/>
                    <a:p>
                      <a:pPr marL="29210" algn="just">
                        <a:spcAft>
                          <a:spcPts val="0"/>
                        </a:spcAft>
                      </a:pPr>
                      <a:r>
                        <a:rPr lang="en-US" sz="1200" i="1" kern="100" dirty="0" err="1">
                          <a:effectLst/>
                          <a:latin typeface="Times New Roman" panose="02020603050405020304" pitchFamily="18" charset="0"/>
                          <a:ea typeface="宋体"/>
                          <a:cs typeface="Times New Roman" panose="02020603050405020304" pitchFamily="18" charset="0"/>
                        </a:rPr>
                        <a:t>L</a:t>
                      </a:r>
                      <a:r>
                        <a:rPr lang="en-US" sz="1200" i="1" kern="100" baseline="-25000" dirty="0" err="1">
                          <a:effectLst/>
                          <a:latin typeface="Times New Roman" panose="02020603050405020304" pitchFamily="18" charset="0"/>
                          <a:ea typeface="宋体"/>
                          <a:cs typeface="Times New Roman" panose="02020603050405020304" pitchFamily="18" charset="0"/>
                        </a:rPr>
                        <a:t>max</a:t>
                      </a:r>
                      <a:r>
                        <a:rPr lang="en-US" sz="1200" kern="100" dirty="0">
                          <a:effectLst/>
                          <a:latin typeface="Times New Roman" panose="02020603050405020304" pitchFamily="18" charset="0"/>
                          <a:ea typeface="宋体"/>
                          <a:cs typeface="Times New Roman" panose="02020603050405020304" pitchFamily="18" charset="0"/>
                        </a:rPr>
                        <a:t>/IP (10</a:t>
                      </a:r>
                      <a:r>
                        <a:rPr lang="en-US" sz="1200" kern="100" baseline="30000" dirty="0">
                          <a:effectLst/>
                          <a:latin typeface="Times New Roman" panose="02020603050405020304" pitchFamily="18" charset="0"/>
                          <a:ea typeface="宋体"/>
                          <a:cs typeface="Times New Roman" panose="02020603050405020304" pitchFamily="18" charset="0"/>
                        </a:rPr>
                        <a:t>34</a:t>
                      </a:r>
                      <a:r>
                        <a:rPr lang="en-US" sz="1200" kern="100" dirty="0">
                          <a:effectLst/>
                          <a:latin typeface="Times New Roman" panose="02020603050405020304" pitchFamily="18" charset="0"/>
                          <a:ea typeface="宋体"/>
                          <a:cs typeface="Times New Roman" panose="02020603050405020304" pitchFamily="18" charset="0"/>
                        </a:rPr>
                        <a:t>cm</a:t>
                      </a:r>
                      <a:r>
                        <a:rPr lang="en-US" sz="1200" kern="100" baseline="30000" dirty="0">
                          <a:effectLst/>
                          <a:latin typeface="Times New Roman" panose="02020603050405020304" pitchFamily="18" charset="0"/>
                          <a:ea typeface="宋体"/>
                          <a:cs typeface="Times New Roman" panose="02020603050405020304" pitchFamily="18" charset="0"/>
                        </a:rPr>
                        <a:t>-2</a:t>
                      </a:r>
                      <a:r>
                        <a:rPr lang="en-US" sz="1200" kern="100" dirty="0">
                          <a:effectLst/>
                          <a:latin typeface="Times New Roman" panose="02020603050405020304" pitchFamily="18" charset="0"/>
                          <a:ea typeface="宋体"/>
                          <a:cs typeface="Times New Roman" panose="02020603050405020304" pitchFamily="18" charset="0"/>
                        </a:rPr>
                        <a:t>s</a:t>
                      </a:r>
                      <a:r>
                        <a:rPr lang="en-US" sz="1200" kern="100" baseline="30000" dirty="0">
                          <a:effectLst/>
                          <a:latin typeface="Times New Roman" panose="02020603050405020304" pitchFamily="18" charset="0"/>
                          <a:ea typeface="宋体"/>
                          <a:cs typeface="Times New Roman" panose="02020603050405020304" pitchFamily="18" charset="0"/>
                        </a:rPr>
                        <a:t>-1</a:t>
                      </a:r>
                      <a:r>
                        <a:rPr lang="en-US" sz="1200" kern="100" dirty="0">
                          <a:effectLst/>
                          <a:latin typeface="Times New Roman" panose="02020603050405020304" pitchFamily="18" charset="0"/>
                          <a:ea typeface="宋体"/>
                          <a:cs typeface="Times New Roman" panose="02020603050405020304" pitchFamily="18" charset="0"/>
                        </a:rPr>
                        <a:t>)</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effectLst/>
                          <a:latin typeface="Times New Roman" panose="02020603050405020304" pitchFamily="18" charset="0"/>
                          <a:ea typeface="宋体"/>
                          <a:cs typeface="Times New Roman" panose="02020603050405020304" pitchFamily="18" charset="0"/>
                        </a:rPr>
                        <a:t>0.38</a:t>
                      </a:r>
                      <a:endParaRPr lang="zh-CN" sz="1200" b="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effectLst/>
                          <a:latin typeface="Times New Roman" panose="02020603050405020304" pitchFamily="18" charset="0"/>
                          <a:ea typeface="宋体"/>
                          <a:cs typeface="Times New Roman" panose="02020603050405020304" pitchFamily="18" charset="0"/>
                        </a:rPr>
                        <a:t>2.49</a:t>
                      </a:r>
                      <a:endParaRPr lang="zh-CN" sz="1200" b="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smtClean="0">
                          <a:solidFill>
                            <a:schemeClr val="tx1"/>
                          </a:solidFill>
                          <a:effectLst/>
                          <a:latin typeface="Times New Roman" panose="02020603050405020304" pitchFamily="18" charset="0"/>
                          <a:ea typeface="宋体"/>
                          <a:cs typeface="Times New Roman" panose="02020603050405020304" pitchFamily="18" charset="0"/>
                        </a:rPr>
                        <a:t>4.1</a:t>
                      </a:r>
                      <a:endParaRPr lang="zh-CN" sz="1200" b="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solidFill>
                            <a:schemeClr val="tx1"/>
                          </a:solidFill>
                          <a:effectLst/>
                          <a:latin typeface="Times New Roman" panose="02020603050405020304" pitchFamily="18" charset="0"/>
                          <a:ea typeface="宋体"/>
                          <a:cs typeface="Times New Roman" panose="02020603050405020304" pitchFamily="18" charset="0"/>
                        </a:rPr>
                        <a:t>5.83</a:t>
                      </a:r>
                      <a:endParaRPr lang="zh-CN" sz="1200" b="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solidFill>
                            <a:srgbClr val="FF0000"/>
                          </a:solidFill>
                          <a:effectLst/>
                          <a:latin typeface="Times New Roman" panose="02020603050405020304" pitchFamily="18" charset="0"/>
                          <a:ea typeface="宋体"/>
                          <a:cs typeface="Times New Roman" panose="02020603050405020304" pitchFamily="18" charset="0"/>
                        </a:rPr>
                        <a:t>8.26</a:t>
                      </a:r>
                      <a:endParaRPr lang="zh-CN" sz="1200" b="0" kern="100" dirty="0">
                        <a:solidFill>
                          <a:srgbClr val="FF0000"/>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5367459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Group 2"/>
          <p:cNvGraphicFramePr>
            <a:graphicFrameLocks noGrp="1"/>
          </p:cNvGraphicFramePr>
          <p:nvPr>
            <p:extLst>
              <p:ext uri="{D42A27DB-BD31-4B8C-83A1-F6EECF244321}">
                <p14:modId xmlns:p14="http://schemas.microsoft.com/office/powerpoint/2010/main" val="3104952627"/>
              </p:ext>
            </p:extLst>
          </p:nvPr>
        </p:nvGraphicFramePr>
        <p:xfrm>
          <a:off x="323850" y="1989138"/>
          <a:ext cx="8280597" cy="3752533"/>
        </p:xfrm>
        <a:graphic>
          <a:graphicData uri="http://schemas.openxmlformats.org/drawingml/2006/table">
            <a:tbl>
              <a:tblPr/>
              <a:tblGrid>
                <a:gridCol w="2477362"/>
                <a:gridCol w="1770788"/>
                <a:gridCol w="1440160"/>
                <a:gridCol w="1440160"/>
                <a:gridCol w="1152127"/>
              </a:tblGrid>
              <a:tr h="565150">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20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chemeClr val="tx1"/>
                          </a:solidFill>
                          <a:latin typeface="Arial" charset="0"/>
                          <a:ea typeface="宋体" charset="-122"/>
                        </a:defRPr>
                      </a:lvl1pPr>
                      <a:lvl2pPr marL="742950" indent="-285750" algn="l">
                        <a:spcBef>
                          <a:spcPct val="20000"/>
                        </a:spcBef>
                        <a:defRPr sz="2400">
                          <a:solidFill>
                            <a:schemeClr val="tx1"/>
                          </a:solidFill>
                          <a:latin typeface="Arial" charset="0"/>
                          <a:ea typeface="宋体" charset="-122"/>
                        </a:defRPr>
                      </a:lvl2pPr>
                      <a:lvl3pPr marL="1143000" indent="-228600" algn="l">
                        <a:spcBef>
                          <a:spcPct val="20000"/>
                        </a:spcBef>
                        <a:defRPr sz="2000">
                          <a:solidFill>
                            <a:schemeClr val="tx1"/>
                          </a:solidFill>
                          <a:latin typeface="Arial" charset="0"/>
                          <a:ea typeface="宋体" charset="-122"/>
                        </a:defRPr>
                      </a:lvl3pPr>
                      <a:lvl4pPr marL="1600200" indent="-228600" algn="l">
                        <a:spcBef>
                          <a:spcPct val="20000"/>
                        </a:spcBef>
                        <a:defRPr>
                          <a:solidFill>
                            <a:schemeClr val="tx1"/>
                          </a:solidFill>
                          <a:latin typeface="Arial" charset="0"/>
                          <a:ea typeface="宋体" charset="-122"/>
                        </a:defRPr>
                      </a:lvl4pPr>
                      <a:lvl5pPr marL="2057400" indent="-228600" algn="l">
                        <a:spcBef>
                          <a:spcPct val="20000"/>
                        </a:spcBef>
                        <a:defRPr>
                          <a:solidFill>
                            <a:schemeClr val="tx1"/>
                          </a:solidFill>
                          <a:latin typeface="Arial" charset="0"/>
                          <a:ea typeface="宋体" charset="-122"/>
                        </a:defRPr>
                      </a:lvl5pPr>
                      <a:lvl6pPr marL="2514600" indent="-228600" fontAlgn="base">
                        <a:spcBef>
                          <a:spcPct val="20000"/>
                        </a:spcBef>
                        <a:spcAft>
                          <a:spcPct val="0"/>
                        </a:spcAft>
                        <a:defRPr>
                          <a:solidFill>
                            <a:schemeClr val="tx1"/>
                          </a:solidFill>
                          <a:latin typeface="Arial" charset="0"/>
                          <a:ea typeface="宋体" charset="-122"/>
                        </a:defRPr>
                      </a:lvl6pPr>
                      <a:lvl7pPr marL="2971800" indent="-228600" fontAlgn="base">
                        <a:spcBef>
                          <a:spcPct val="20000"/>
                        </a:spcBef>
                        <a:spcAft>
                          <a:spcPct val="0"/>
                        </a:spcAft>
                        <a:defRPr>
                          <a:solidFill>
                            <a:schemeClr val="tx1"/>
                          </a:solidFill>
                          <a:latin typeface="Arial" charset="0"/>
                          <a:ea typeface="宋体" charset="-122"/>
                        </a:defRPr>
                      </a:lvl7pPr>
                      <a:lvl8pPr marL="3429000" indent="-228600" fontAlgn="base">
                        <a:spcBef>
                          <a:spcPct val="20000"/>
                        </a:spcBef>
                        <a:spcAft>
                          <a:spcPct val="0"/>
                        </a:spcAft>
                        <a:defRPr>
                          <a:solidFill>
                            <a:schemeClr val="tx1"/>
                          </a:solidFill>
                          <a:latin typeface="Arial" charset="0"/>
                          <a:ea typeface="宋体" charset="-122"/>
                        </a:defRPr>
                      </a:lvl8pPr>
                      <a:lvl9pPr marL="3886200" indent="-228600" fontAlgn="base">
                        <a:spcBef>
                          <a:spcPct val="20000"/>
                        </a:spcBef>
                        <a:spcAft>
                          <a:spcPct val="0"/>
                        </a:spcAft>
                        <a:defRPr>
                          <a:solidFill>
                            <a:schemeClr val="tx1"/>
                          </a:solidFill>
                          <a:latin typeface="Arial" charset="0"/>
                          <a:ea typeface="宋体"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altLang="zh-CN" sz="16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Nominal RDR</a:t>
                      </a:r>
                      <a:endParaRPr kumimoji="0" lang="de-DE" altLang="zh-CN" sz="16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宋体" charset="-122"/>
                        </a:defRPr>
                      </a:lvl1pPr>
                      <a:lvl2pPr algn="l">
                        <a:spcBef>
                          <a:spcPct val="20000"/>
                        </a:spcBef>
                        <a:defRPr sz="2400">
                          <a:solidFill>
                            <a:schemeClr val="tx1"/>
                          </a:solidFill>
                          <a:latin typeface="Arial" charset="0"/>
                          <a:ea typeface="宋体" charset="-122"/>
                        </a:defRPr>
                      </a:lvl2pPr>
                      <a:lvl3pPr algn="l">
                        <a:spcBef>
                          <a:spcPct val="20000"/>
                        </a:spcBef>
                        <a:defRPr sz="2000">
                          <a:solidFill>
                            <a:schemeClr val="tx1"/>
                          </a:solidFill>
                          <a:latin typeface="Arial" charset="0"/>
                          <a:ea typeface="宋体" charset="-122"/>
                        </a:defRPr>
                      </a:lvl3pPr>
                      <a:lvl4pPr algn="l">
                        <a:spcBef>
                          <a:spcPct val="20000"/>
                        </a:spcBef>
                        <a:defRPr>
                          <a:solidFill>
                            <a:schemeClr val="tx1"/>
                          </a:solidFill>
                          <a:latin typeface="Arial" charset="0"/>
                          <a:ea typeface="宋体" charset="-122"/>
                        </a:defRPr>
                      </a:lvl4pPr>
                      <a:lvl5pPr algn="l">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zh-CN" sz="1200" b="1" i="0" u="none" strike="noStrike" cap="none" normalizeH="0" baseline="0" dirty="0" smtClean="0">
                          <a:ln>
                            <a:noFill/>
                          </a:ln>
                          <a:solidFill>
                            <a:srgbClr val="CC0066"/>
                          </a:solidFill>
                          <a:effectLst/>
                          <a:latin typeface="Times New Roman" pitchFamily="18" charset="0"/>
                          <a:ea typeface="宋体" charset="-122"/>
                          <a:cs typeface="Times New Roman" pitchFamily="18" charset="0"/>
                        </a:rPr>
                        <a:t>Higgs mode-low background</a:t>
                      </a:r>
                      <a:endParaRPr kumimoji="0" lang="de-DE" altLang="zh-CN" sz="1200" b="1" i="0" u="none" strike="noStrike" cap="none" normalizeH="0" baseline="0" dirty="0" smtClean="0">
                        <a:ln>
                          <a:noFill/>
                        </a:ln>
                        <a:solidFill>
                          <a:srgbClr val="CC0066"/>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zh-CN" sz="1200" b="1" i="0" u="none" strike="noStrike" cap="none" normalizeH="0" baseline="0" dirty="0" smtClean="0">
                          <a:ln>
                            <a:noFill/>
                          </a:ln>
                          <a:solidFill>
                            <a:srgbClr val="CC0066"/>
                          </a:solidFill>
                          <a:effectLst/>
                          <a:latin typeface="Times New Roman" pitchFamily="18" charset="0"/>
                          <a:ea typeface="宋体" charset="-122"/>
                          <a:cs typeface="Times New Roman" pitchFamily="18" charset="0"/>
                        </a:rPr>
                        <a:t>Higgs mode-high lum.</a:t>
                      </a:r>
                      <a:endParaRPr kumimoji="0" lang="de-DE" altLang="zh-CN" sz="1200" b="1" i="0" u="none" strike="noStrike" cap="none" normalizeH="0" baseline="0" dirty="0" smtClean="0">
                        <a:ln>
                          <a:noFill/>
                        </a:ln>
                        <a:solidFill>
                          <a:srgbClr val="CC0066"/>
                        </a:solidFill>
                        <a:effectLst/>
                        <a:latin typeface="Times New Roman" pitchFamily="18"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zh-CN" sz="1600" b="1" i="0" u="none" strike="noStrike" cap="none" normalizeH="0" baseline="0" dirty="0" smtClean="0">
                          <a:ln>
                            <a:noFill/>
                          </a:ln>
                          <a:solidFill>
                            <a:srgbClr val="002060"/>
                          </a:solidFill>
                          <a:effectLst/>
                          <a:latin typeface="Times New Roman" pitchFamily="18" charset="0"/>
                          <a:ea typeface="宋体" charset="-122"/>
                        </a:rPr>
                        <a:t>Yokoya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500">
                <a:tc>
                  <a:txBody>
                    <a:bodyPr/>
                    <a:lstStyle>
                      <a:lvl1pPr marL="342900" indent="-342900" algn="l">
                        <a:spcBef>
                          <a:spcPct val="20000"/>
                        </a:spcBef>
                        <a:defRPr sz="2800">
                          <a:solidFill>
                            <a:schemeClr val="tx1"/>
                          </a:solidFill>
                          <a:latin typeface="Arial" charset="0"/>
                          <a:ea typeface="宋体" charset="-122"/>
                        </a:defRPr>
                      </a:lvl1pPr>
                      <a:lvl2pPr marL="742950" indent="-285750" algn="l">
                        <a:spcBef>
                          <a:spcPct val="20000"/>
                        </a:spcBef>
                        <a:defRPr sz="2400">
                          <a:solidFill>
                            <a:schemeClr val="tx1"/>
                          </a:solidFill>
                          <a:latin typeface="Arial" charset="0"/>
                          <a:ea typeface="宋体" charset="-122"/>
                        </a:defRPr>
                      </a:lvl2pPr>
                      <a:lvl3pPr marL="1143000" indent="-228600" algn="l">
                        <a:spcBef>
                          <a:spcPct val="20000"/>
                        </a:spcBef>
                        <a:defRPr sz="2000">
                          <a:solidFill>
                            <a:schemeClr val="tx1"/>
                          </a:solidFill>
                          <a:latin typeface="Arial" charset="0"/>
                          <a:ea typeface="宋体" charset="-122"/>
                        </a:defRPr>
                      </a:lvl3pPr>
                      <a:lvl4pPr marL="1600200" indent="-228600" algn="l">
                        <a:spcBef>
                          <a:spcPct val="20000"/>
                        </a:spcBef>
                        <a:defRPr>
                          <a:solidFill>
                            <a:schemeClr val="tx1"/>
                          </a:solidFill>
                          <a:latin typeface="Arial" charset="0"/>
                          <a:ea typeface="宋体" charset="-122"/>
                        </a:defRPr>
                      </a:lvl4pPr>
                      <a:lvl5pPr marL="2057400" indent="-228600" algn="l">
                        <a:spcBef>
                          <a:spcPct val="20000"/>
                        </a:spcBef>
                        <a:defRPr>
                          <a:solidFill>
                            <a:schemeClr val="tx1"/>
                          </a:solidFill>
                          <a:latin typeface="Arial" charset="0"/>
                          <a:ea typeface="宋体" charset="-122"/>
                        </a:defRPr>
                      </a:lvl5pPr>
                      <a:lvl6pPr marL="2514600" indent="-228600" fontAlgn="base">
                        <a:spcBef>
                          <a:spcPct val="20000"/>
                        </a:spcBef>
                        <a:spcAft>
                          <a:spcPct val="0"/>
                        </a:spcAft>
                        <a:defRPr>
                          <a:solidFill>
                            <a:schemeClr val="tx1"/>
                          </a:solidFill>
                          <a:latin typeface="Arial" charset="0"/>
                          <a:ea typeface="宋体" charset="-122"/>
                        </a:defRPr>
                      </a:lvl6pPr>
                      <a:lvl7pPr marL="2971800" indent="-228600" fontAlgn="base">
                        <a:spcBef>
                          <a:spcPct val="20000"/>
                        </a:spcBef>
                        <a:spcAft>
                          <a:spcPct val="0"/>
                        </a:spcAft>
                        <a:defRPr>
                          <a:solidFill>
                            <a:schemeClr val="tx1"/>
                          </a:solidFill>
                          <a:latin typeface="Arial" charset="0"/>
                          <a:ea typeface="宋体" charset="-122"/>
                        </a:defRPr>
                      </a:lvl7pPr>
                      <a:lvl8pPr marL="3429000" indent="-228600" fontAlgn="base">
                        <a:spcBef>
                          <a:spcPct val="20000"/>
                        </a:spcBef>
                        <a:spcAft>
                          <a:spcPct val="0"/>
                        </a:spcAft>
                        <a:defRPr>
                          <a:solidFill>
                            <a:schemeClr val="tx1"/>
                          </a:solidFill>
                          <a:latin typeface="Arial" charset="0"/>
                          <a:ea typeface="宋体" charset="-122"/>
                        </a:defRPr>
                      </a:lvl8pPr>
                      <a:lvl9pPr marL="3886200" indent="-228600" fontAlgn="base">
                        <a:spcBef>
                          <a:spcPct val="20000"/>
                        </a:spcBef>
                        <a:spcAft>
                          <a:spcPct val="0"/>
                        </a:spcAft>
                        <a:defRPr>
                          <a:solidFill>
                            <a:schemeClr val="tx1"/>
                          </a:solidFill>
                          <a:latin typeface="Arial" charset="0"/>
                          <a:ea typeface="宋体"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Bunch separation (ns)</a:t>
                      </a:r>
                      <a:endParaRPr kumimoji="0" lang="en-US" altLang="zh-CN" sz="16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chemeClr val="tx1"/>
                          </a:solidFill>
                          <a:latin typeface="Arial" charset="0"/>
                          <a:ea typeface="宋体" charset="-122"/>
                        </a:defRPr>
                      </a:lvl1pPr>
                      <a:lvl2pPr marL="742950" indent="-285750" algn="l">
                        <a:spcBef>
                          <a:spcPct val="20000"/>
                        </a:spcBef>
                        <a:defRPr sz="2400">
                          <a:solidFill>
                            <a:schemeClr val="tx1"/>
                          </a:solidFill>
                          <a:latin typeface="Arial" charset="0"/>
                          <a:ea typeface="宋体" charset="-122"/>
                        </a:defRPr>
                      </a:lvl2pPr>
                      <a:lvl3pPr marL="1143000" indent="-228600" algn="l">
                        <a:spcBef>
                          <a:spcPct val="20000"/>
                        </a:spcBef>
                        <a:defRPr sz="2000">
                          <a:solidFill>
                            <a:schemeClr val="tx1"/>
                          </a:solidFill>
                          <a:latin typeface="Arial" charset="0"/>
                          <a:ea typeface="宋体" charset="-122"/>
                        </a:defRPr>
                      </a:lvl3pPr>
                      <a:lvl4pPr marL="1600200" indent="-228600" algn="l">
                        <a:spcBef>
                          <a:spcPct val="20000"/>
                        </a:spcBef>
                        <a:defRPr>
                          <a:solidFill>
                            <a:schemeClr val="tx1"/>
                          </a:solidFill>
                          <a:latin typeface="Arial" charset="0"/>
                          <a:ea typeface="宋体" charset="-122"/>
                        </a:defRPr>
                      </a:lvl4pPr>
                      <a:lvl5pPr marL="2057400" indent="-228600" algn="l">
                        <a:spcBef>
                          <a:spcPct val="20000"/>
                        </a:spcBef>
                        <a:defRPr>
                          <a:solidFill>
                            <a:schemeClr val="tx1"/>
                          </a:solidFill>
                          <a:latin typeface="Arial" charset="0"/>
                          <a:ea typeface="宋体" charset="-122"/>
                        </a:defRPr>
                      </a:lvl5pPr>
                      <a:lvl6pPr marL="2514600" indent="-228600" fontAlgn="base">
                        <a:spcBef>
                          <a:spcPct val="20000"/>
                        </a:spcBef>
                        <a:spcAft>
                          <a:spcPct val="0"/>
                        </a:spcAft>
                        <a:defRPr>
                          <a:solidFill>
                            <a:schemeClr val="tx1"/>
                          </a:solidFill>
                          <a:latin typeface="Arial" charset="0"/>
                          <a:ea typeface="宋体" charset="-122"/>
                        </a:defRPr>
                      </a:lvl6pPr>
                      <a:lvl7pPr marL="2971800" indent="-228600" fontAlgn="base">
                        <a:spcBef>
                          <a:spcPct val="20000"/>
                        </a:spcBef>
                        <a:spcAft>
                          <a:spcPct val="0"/>
                        </a:spcAft>
                        <a:defRPr>
                          <a:solidFill>
                            <a:schemeClr val="tx1"/>
                          </a:solidFill>
                          <a:latin typeface="Arial" charset="0"/>
                          <a:ea typeface="宋体" charset="-122"/>
                        </a:defRPr>
                      </a:lvl7pPr>
                      <a:lvl8pPr marL="3429000" indent="-228600" fontAlgn="base">
                        <a:spcBef>
                          <a:spcPct val="20000"/>
                        </a:spcBef>
                        <a:spcAft>
                          <a:spcPct val="0"/>
                        </a:spcAft>
                        <a:defRPr>
                          <a:solidFill>
                            <a:schemeClr val="tx1"/>
                          </a:solidFill>
                          <a:latin typeface="Arial" charset="0"/>
                          <a:ea typeface="宋体" charset="-122"/>
                        </a:defRPr>
                      </a:lvl8pPr>
                      <a:lvl9pPr marL="3886200" indent="-228600" fontAlgn="base">
                        <a:spcBef>
                          <a:spcPct val="20000"/>
                        </a:spcBef>
                        <a:spcAft>
                          <a:spcPct val="0"/>
                        </a:spcAft>
                        <a:defRPr>
                          <a:solidFill>
                            <a:schemeClr val="tx1"/>
                          </a:solidFill>
                          <a:latin typeface="Arial" charset="0"/>
                          <a:ea typeface="宋体"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356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chemeClr val="tx1"/>
                          </a:solidFill>
                          <a:latin typeface="Arial" charset="0"/>
                          <a:ea typeface="宋体" charset="-122"/>
                        </a:defRPr>
                      </a:lvl1pPr>
                      <a:lvl2pPr marL="742950" indent="-285750" algn="l">
                        <a:spcBef>
                          <a:spcPct val="20000"/>
                        </a:spcBef>
                        <a:defRPr sz="2400">
                          <a:solidFill>
                            <a:schemeClr val="tx1"/>
                          </a:solidFill>
                          <a:latin typeface="Arial" charset="0"/>
                          <a:ea typeface="宋体" charset="-122"/>
                        </a:defRPr>
                      </a:lvl2pPr>
                      <a:lvl3pPr marL="1143000" indent="-228600" algn="l">
                        <a:spcBef>
                          <a:spcPct val="20000"/>
                        </a:spcBef>
                        <a:defRPr sz="2000">
                          <a:solidFill>
                            <a:schemeClr val="tx1"/>
                          </a:solidFill>
                          <a:latin typeface="Arial" charset="0"/>
                          <a:ea typeface="宋体" charset="-122"/>
                        </a:defRPr>
                      </a:lvl3pPr>
                      <a:lvl4pPr marL="1600200" indent="-228600" algn="l">
                        <a:spcBef>
                          <a:spcPct val="20000"/>
                        </a:spcBef>
                        <a:defRPr>
                          <a:solidFill>
                            <a:schemeClr val="tx1"/>
                          </a:solidFill>
                          <a:latin typeface="Arial" charset="0"/>
                          <a:ea typeface="宋体" charset="-122"/>
                        </a:defRPr>
                      </a:lvl4pPr>
                      <a:lvl5pPr marL="2057400" indent="-228600" algn="l">
                        <a:spcBef>
                          <a:spcPct val="20000"/>
                        </a:spcBef>
                        <a:defRPr>
                          <a:solidFill>
                            <a:schemeClr val="tx1"/>
                          </a:solidFill>
                          <a:latin typeface="Arial" charset="0"/>
                          <a:ea typeface="宋体" charset="-122"/>
                        </a:defRPr>
                      </a:lvl5pPr>
                      <a:lvl6pPr marL="2514600" indent="-228600" fontAlgn="base">
                        <a:spcBef>
                          <a:spcPct val="20000"/>
                        </a:spcBef>
                        <a:spcAft>
                          <a:spcPct val="0"/>
                        </a:spcAft>
                        <a:defRPr>
                          <a:solidFill>
                            <a:schemeClr val="tx1"/>
                          </a:solidFill>
                          <a:latin typeface="Arial" charset="0"/>
                          <a:ea typeface="宋体" charset="-122"/>
                        </a:defRPr>
                      </a:lvl6pPr>
                      <a:lvl7pPr marL="2971800" indent="-228600" fontAlgn="base">
                        <a:spcBef>
                          <a:spcPct val="20000"/>
                        </a:spcBef>
                        <a:spcAft>
                          <a:spcPct val="0"/>
                        </a:spcAft>
                        <a:defRPr>
                          <a:solidFill>
                            <a:schemeClr val="tx1"/>
                          </a:solidFill>
                          <a:latin typeface="Arial" charset="0"/>
                          <a:ea typeface="宋体" charset="-122"/>
                        </a:defRPr>
                      </a:lvl7pPr>
                      <a:lvl8pPr marL="3429000" indent="-228600" fontAlgn="base">
                        <a:spcBef>
                          <a:spcPct val="20000"/>
                        </a:spcBef>
                        <a:spcAft>
                          <a:spcPct val="0"/>
                        </a:spcAft>
                        <a:defRPr>
                          <a:solidFill>
                            <a:schemeClr val="tx1"/>
                          </a:solidFill>
                          <a:latin typeface="Arial" charset="0"/>
                          <a:ea typeface="宋体" charset="-122"/>
                        </a:defRPr>
                      </a:lvl8pPr>
                      <a:lvl9pPr marL="3886200" indent="-228600" fontAlgn="base">
                        <a:spcBef>
                          <a:spcPct val="20000"/>
                        </a:spcBef>
                        <a:spcAft>
                          <a:spcPct val="0"/>
                        </a:spcAft>
                        <a:defRPr>
                          <a:solidFill>
                            <a:schemeClr val="tx1"/>
                          </a:solidFill>
                          <a:latin typeface="Arial" charset="0"/>
                          <a:ea typeface="宋体"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anose="02020603050405020304" pitchFamily="18" charset="0"/>
                          <a:ea typeface="宋体" charset="-122"/>
                          <a:cs typeface="Times New Roman" panose="02020603050405020304" pitchFamily="18" charset="0"/>
                        </a:rPr>
                        <a:t>554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chemeClr val="tx1"/>
                          </a:solidFill>
                          <a:latin typeface="Arial" charset="0"/>
                          <a:ea typeface="宋体" charset="-122"/>
                        </a:defRPr>
                      </a:lvl1pPr>
                      <a:lvl2pPr marL="742950" indent="-285750" algn="l">
                        <a:spcBef>
                          <a:spcPct val="20000"/>
                        </a:spcBef>
                        <a:defRPr sz="2400">
                          <a:solidFill>
                            <a:schemeClr val="tx1"/>
                          </a:solidFill>
                          <a:latin typeface="Arial" charset="0"/>
                          <a:ea typeface="宋体" charset="-122"/>
                        </a:defRPr>
                      </a:lvl2pPr>
                      <a:lvl3pPr marL="1143000" indent="-228600" algn="l">
                        <a:spcBef>
                          <a:spcPct val="20000"/>
                        </a:spcBef>
                        <a:defRPr sz="2000">
                          <a:solidFill>
                            <a:schemeClr val="tx1"/>
                          </a:solidFill>
                          <a:latin typeface="Arial" charset="0"/>
                          <a:ea typeface="宋体" charset="-122"/>
                        </a:defRPr>
                      </a:lvl3pPr>
                      <a:lvl4pPr marL="1600200" indent="-228600" algn="l">
                        <a:spcBef>
                          <a:spcPct val="20000"/>
                        </a:spcBef>
                        <a:defRPr>
                          <a:solidFill>
                            <a:schemeClr val="tx1"/>
                          </a:solidFill>
                          <a:latin typeface="Arial" charset="0"/>
                          <a:ea typeface="宋体" charset="-122"/>
                        </a:defRPr>
                      </a:lvl4pPr>
                      <a:lvl5pPr marL="2057400" indent="-228600" algn="l">
                        <a:spcBef>
                          <a:spcPct val="20000"/>
                        </a:spcBef>
                        <a:defRPr>
                          <a:solidFill>
                            <a:schemeClr val="tx1"/>
                          </a:solidFill>
                          <a:latin typeface="Arial" charset="0"/>
                          <a:ea typeface="宋体" charset="-122"/>
                        </a:defRPr>
                      </a:lvl5pPr>
                      <a:lvl6pPr marL="2514600" indent="-228600" fontAlgn="base">
                        <a:spcBef>
                          <a:spcPct val="20000"/>
                        </a:spcBef>
                        <a:spcAft>
                          <a:spcPct val="0"/>
                        </a:spcAft>
                        <a:defRPr>
                          <a:solidFill>
                            <a:schemeClr val="tx1"/>
                          </a:solidFill>
                          <a:latin typeface="Arial" charset="0"/>
                          <a:ea typeface="宋体" charset="-122"/>
                        </a:defRPr>
                      </a:lvl6pPr>
                      <a:lvl7pPr marL="2971800" indent="-228600" fontAlgn="base">
                        <a:spcBef>
                          <a:spcPct val="20000"/>
                        </a:spcBef>
                        <a:spcAft>
                          <a:spcPct val="0"/>
                        </a:spcAft>
                        <a:defRPr>
                          <a:solidFill>
                            <a:schemeClr val="tx1"/>
                          </a:solidFill>
                          <a:latin typeface="Arial" charset="0"/>
                          <a:ea typeface="宋体" charset="-122"/>
                        </a:defRPr>
                      </a:lvl7pPr>
                      <a:lvl8pPr marL="3429000" indent="-228600" fontAlgn="base">
                        <a:spcBef>
                          <a:spcPct val="20000"/>
                        </a:spcBef>
                        <a:spcAft>
                          <a:spcPct val="0"/>
                        </a:spcAft>
                        <a:defRPr>
                          <a:solidFill>
                            <a:schemeClr val="tx1"/>
                          </a:solidFill>
                          <a:latin typeface="Arial" charset="0"/>
                          <a:ea typeface="宋体" charset="-122"/>
                        </a:defRPr>
                      </a:lvl8pPr>
                      <a:lvl9pPr marL="3886200" indent="-228600" fontAlgn="base">
                        <a:spcBef>
                          <a:spcPct val="20000"/>
                        </a:spcBef>
                        <a:spcAft>
                          <a:spcPct val="0"/>
                        </a:spcAft>
                        <a:defRPr>
                          <a:solidFill>
                            <a:schemeClr val="tx1"/>
                          </a:solidFill>
                          <a:latin typeface="Arial" charset="0"/>
                          <a:ea typeface="宋体"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anose="02020603050405020304" pitchFamily="18" charset="0"/>
                          <a:ea typeface="宋体" charset="-122"/>
                          <a:cs typeface="Times New Roman" panose="02020603050405020304" pitchFamily="18" charset="0"/>
                        </a:rPr>
                        <a:t>546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anose="02020603050405020304" pitchFamily="18" charset="0"/>
                          <a:ea typeface="宋体" charset="-122"/>
                          <a:cs typeface="Times New Roman" panose="02020603050405020304" pitchFamily="18" charset="0"/>
                        </a:rPr>
                        <a:t>554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smtClean="0">
                          <a:ln>
                            <a:noFill/>
                          </a:ln>
                          <a:solidFill>
                            <a:schemeClr val="tx1"/>
                          </a:solidFill>
                          <a:effectLst/>
                          <a:latin typeface="Times New Roman" pitchFamily="18" charset="0"/>
                          <a:ea typeface="宋体" charset="-122"/>
                          <a:cs typeface="Times New Roman" pitchFamily="18" charset="0"/>
                        </a:rPr>
                        <a:t>Pulse length for beam (us)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anose="02020603050405020304" pitchFamily="18" charset="0"/>
                          <a:ea typeface="宋体" charset="-122"/>
                          <a:cs typeface="Times New Roman" panose="02020603050405020304" pitchFamily="18" charset="0"/>
                        </a:rPr>
                        <a:t>934.5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anose="02020603050405020304" pitchFamily="18" charset="0"/>
                          <a:ea typeface="宋体" charset="-122"/>
                          <a:cs typeface="Times New Roman" panose="02020603050405020304" pitchFamily="18" charset="0"/>
                        </a:rPr>
                        <a:t>796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anose="02020603050405020304" pitchFamily="18" charset="0"/>
                          <a:ea typeface="宋体" charset="-122"/>
                          <a:cs typeface="Times New Roman" panose="02020603050405020304" pitchFamily="18" charset="0"/>
                        </a:rPr>
                        <a:t>727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anose="02020603050405020304" pitchFamily="18" charset="0"/>
                          <a:ea typeface="宋体" charset="-122"/>
                          <a:cs typeface="Times New Roman" panose="02020603050405020304" pitchFamily="18" charset="0"/>
                        </a:rPr>
                        <a:t>726.8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smtClean="0">
                          <a:ln>
                            <a:noFill/>
                          </a:ln>
                          <a:solidFill>
                            <a:schemeClr val="tx1"/>
                          </a:solidFill>
                          <a:effectLst/>
                          <a:latin typeface="Times New Roman" pitchFamily="18" charset="0"/>
                          <a:ea typeface="宋体" charset="-122"/>
                          <a:cs typeface="Times New Roman" pitchFamily="18" charset="0"/>
                        </a:rPr>
                        <a:t>Filling time (us)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anose="02020603050405020304" pitchFamily="18" charset="0"/>
                          <a:ea typeface="宋体" charset="-122"/>
                          <a:cs typeface="Times New Roman" panose="02020603050405020304" pitchFamily="18" charset="0"/>
                        </a:rPr>
                        <a:t>597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anose="02020603050405020304" pitchFamily="18" charset="0"/>
                          <a:ea typeface="宋体" charset="-122"/>
                          <a:cs typeface="Times New Roman" panose="02020603050405020304" pitchFamily="18" charset="0"/>
                        </a:rPr>
                        <a:t>929.7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anose="02020603050405020304" pitchFamily="18" charset="0"/>
                          <a:ea typeface="宋体" charset="-122"/>
                          <a:cs typeface="Times New Roman" panose="02020603050405020304" pitchFamily="18" charset="0"/>
                        </a:rPr>
                        <a:t>929.3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anose="02020603050405020304" pitchFamily="18" charset="0"/>
                          <a:ea typeface="宋体" charset="-122"/>
                          <a:cs typeface="Times New Roman" panose="02020603050405020304" pitchFamily="18" charset="0"/>
                        </a:rPr>
                        <a:t>929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325">
                <a:tc>
                  <a:txBody>
                    <a:bodyPr/>
                    <a:lstStyle>
                      <a:lvl1pPr marL="342900" indent="-342900" algn="l">
                        <a:spcBef>
                          <a:spcPct val="20000"/>
                        </a:spcBef>
                        <a:defRPr sz="2800">
                          <a:solidFill>
                            <a:schemeClr val="tx1"/>
                          </a:solidFill>
                          <a:latin typeface="Arial" charset="0"/>
                          <a:ea typeface="宋体" charset="-122"/>
                        </a:defRPr>
                      </a:lvl1pPr>
                      <a:lvl2pPr marL="742950" indent="-285750" algn="l">
                        <a:spcBef>
                          <a:spcPct val="20000"/>
                        </a:spcBef>
                        <a:defRPr sz="2400">
                          <a:solidFill>
                            <a:schemeClr val="tx1"/>
                          </a:solidFill>
                          <a:latin typeface="Arial" charset="0"/>
                          <a:ea typeface="宋体" charset="-122"/>
                        </a:defRPr>
                      </a:lvl2pPr>
                      <a:lvl3pPr marL="1143000" indent="-228600" algn="l">
                        <a:spcBef>
                          <a:spcPct val="20000"/>
                        </a:spcBef>
                        <a:defRPr sz="2000">
                          <a:solidFill>
                            <a:schemeClr val="tx1"/>
                          </a:solidFill>
                          <a:latin typeface="Arial" charset="0"/>
                          <a:ea typeface="宋体" charset="-122"/>
                        </a:defRPr>
                      </a:lvl3pPr>
                      <a:lvl4pPr marL="1600200" indent="-228600" algn="l">
                        <a:spcBef>
                          <a:spcPct val="20000"/>
                        </a:spcBef>
                        <a:defRPr>
                          <a:solidFill>
                            <a:schemeClr val="tx1"/>
                          </a:solidFill>
                          <a:latin typeface="Arial" charset="0"/>
                          <a:ea typeface="宋体" charset="-122"/>
                        </a:defRPr>
                      </a:lvl4pPr>
                      <a:lvl5pPr marL="2057400" indent="-228600" algn="l">
                        <a:spcBef>
                          <a:spcPct val="20000"/>
                        </a:spcBef>
                        <a:defRPr>
                          <a:solidFill>
                            <a:schemeClr val="tx1"/>
                          </a:solidFill>
                          <a:latin typeface="Arial" charset="0"/>
                          <a:ea typeface="宋体" charset="-122"/>
                        </a:defRPr>
                      </a:lvl5pPr>
                      <a:lvl6pPr marL="2514600" indent="-228600" fontAlgn="base">
                        <a:spcBef>
                          <a:spcPct val="20000"/>
                        </a:spcBef>
                        <a:spcAft>
                          <a:spcPct val="0"/>
                        </a:spcAft>
                        <a:defRPr>
                          <a:solidFill>
                            <a:schemeClr val="tx1"/>
                          </a:solidFill>
                          <a:latin typeface="Arial" charset="0"/>
                          <a:ea typeface="宋体" charset="-122"/>
                        </a:defRPr>
                      </a:lvl6pPr>
                      <a:lvl7pPr marL="2971800" indent="-228600" fontAlgn="base">
                        <a:spcBef>
                          <a:spcPct val="20000"/>
                        </a:spcBef>
                        <a:spcAft>
                          <a:spcPct val="0"/>
                        </a:spcAft>
                        <a:defRPr>
                          <a:solidFill>
                            <a:schemeClr val="tx1"/>
                          </a:solidFill>
                          <a:latin typeface="Arial" charset="0"/>
                          <a:ea typeface="宋体" charset="-122"/>
                        </a:defRPr>
                      </a:lvl7pPr>
                      <a:lvl8pPr marL="3429000" indent="-228600" fontAlgn="base">
                        <a:spcBef>
                          <a:spcPct val="20000"/>
                        </a:spcBef>
                        <a:spcAft>
                          <a:spcPct val="0"/>
                        </a:spcAft>
                        <a:defRPr>
                          <a:solidFill>
                            <a:schemeClr val="tx1"/>
                          </a:solidFill>
                          <a:latin typeface="Arial" charset="0"/>
                          <a:ea typeface="宋体" charset="-122"/>
                        </a:defRPr>
                      </a:lvl8pPr>
                      <a:lvl9pPr marL="3886200" indent="-228600" fontAlgn="base">
                        <a:spcBef>
                          <a:spcPct val="20000"/>
                        </a:spcBef>
                        <a:spcAft>
                          <a:spcPct val="0"/>
                        </a:spcAft>
                        <a:defRPr>
                          <a:solidFill>
                            <a:schemeClr val="tx1"/>
                          </a:solidFill>
                          <a:latin typeface="Arial" charset="0"/>
                          <a:ea typeface="宋体"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err="1" smtClean="0">
                          <a:ln>
                            <a:noFill/>
                          </a:ln>
                          <a:solidFill>
                            <a:schemeClr val="tx1"/>
                          </a:solidFill>
                          <a:effectLst/>
                          <a:latin typeface="Times New Roman" pitchFamily="18" charset="0"/>
                          <a:ea typeface="宋体" charset="-122"/>
                          <a:cs typeface="Times New Roman" pitchFamily="18" charset="0"/>
                        </a:rPr>
                        <a:t>I</a:t>
                      </a:r>
                      <a:r>
                        <a:rPr kumimoji="0" lang="en-US" altLang="zh-CN" sz="1600" b="0" i="0" u="none" strike="noStrike" cap="none" normalizeH="0" baseline="-30000" dirty="0" err="1" smtClean="0">
                          <a:ln>
                            <a:noFill/>
                          </a:ln>
                          <a:solidFill>
                            <a:schemeClr val="tx1"/>
                          </a:solidFill>
                          <a:effectLst/>
                          <a:latin typeface="Times New Roman" pitchFamily="18" charset="0"/>
                          <a:ea typeface="宋体" charset="-122"/>
                          <a:cs typeface="Times New Roman" pitchFamily="18" charset="0"/>
                        </a:rPr>
                        <a:t>b</a:t>
                      </a:r>
                      <a:r>
                        <a:rPr kumimoji="0" lang="en-US" altLang="zh-CN" sz="1600" b="0" i="0" u="none" strike="noStrike" cap="none" normalizeH="0" baseline="-30000" dirty="0" smtClean="0">
                          <a:ln>
                            <a:noFill/>
                          </a:ln>
                          <a:solidFill>
                            <a:schemeClr val="tx1"/>
                          </a:solidFill>
                          <a:effectLst/>
                          <a:latin typeface="Times New Roman" pitchFamily="18" charset="0"/>
                          <a:ea typeface="宋体" charset="-122"/>
                          <a:cs typeface="Times New Roman" pitchFamily="18" charset="0"/>
                        </a:rPr>
                        <a:t> </a:t>
                      </a:r>
                      <a:r>
                        <a:rPr kumimoji="0" lang="en-US" altLang="zh-CN" sz="16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(mA)</a:t>
                      </a:r>
                      <a:endParaRPr kumimoji="0" lang="en-US" altLang="zh-CN" sz="16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chemeClr val="tx1"/>
                          </a:solidFill>
                          <a:latin typeface="Arial" charset="0"/>
                          <a:ea typeface="宋体" charset="-122"/>
                        </a:defRPr>
                      </a:lvl1pPr>
                      <a:lvl2pPr marL="742950" indent="-285750" algn="l">
                        <a:spcBef>
                          <a:spcPct val="20000"/>
                        </a:spcBef>
                        <a:defRPr sz="2400">
                          <a:solidFill>
                            <a:schemeClr val="tx1"/>
                          </a:solidFill>
                          <a:latin typeface="Arial" charset="0"/>
                          <a:ea typeface="宋体" charset="-122"/>
                        </a:defRPr>
                      </a:lvl2pPr>
                      <a:lvl3pPr marL="1143000" indent="-228600" algn="l">
                        <a:spcBef>
                          <a:spcPct val="20000"/>
                        </a:spcBef>
                        <a:defRPr sz="2000">
                          <a:solidFill>
                            <a:schemeClr val="tx1"/>
                          </a:solidFill>
                          <a:latin typeface="Arial" charset="0"/>
                          <a:ea typeface="宋体" charset="-122"/>
                        </a:defRPr>
                      </a:lvl3pPr>
                      <a:lvl4pPr marL="1600200" indent="-228600" algn="l">
                        <a:spcBef>
                          <a:spcPct val="20000"/>
                        </a:spcBef>
                        <a:defRPr>
                          <a:solidFill>
                            <a:schemeClr val="tx1"/>
                          </a:solidFill>
                          <a:latin typeface="Arial" charset="0"/>
                          <a:ea typeface="宋体" charset="-122"/>
                        </a:defRPr>
                      </a:lvl4pPr>
                      <a:lvl5pPr marL="2057400" indent="-228600" algn="l">
                        <a:spcBef>
                          <a:spcPct val="20000"/>
                        </a:spcBef>
                        <a:defRPr>
                          <a:solidFill>
                            <a:schemeClr val="tx1"/>
                          </a:solidFill>
                          <a:latin typeface="Arial" charset="0"/>
                          <a:ea typeface="宋体" charset="-122"/>
                        </a:defRPr>
                      </a:lvl5pPr>
                      <a:lvl6pPr marL="2514600" indent="-228600" fontAlgn="base">
                        <a:spcBef>
                          <a:spcPct val="20000"/>
                        </a:spcBef>
                        <a:spcAft>
                          <a:spcPct val="0"/>
                        </a:spcAft>
                        <a:defRPr>
                          <a:solidFill>
                            <a:schemeClr val="tx1"/>
                          </a:solidFill>
                          <a:latin typeface="Arial" charset="0"/>
                          <a:ea typeface="宋体" charset="-122"/>
                        </a:defRPr>
                      </a:lvl6pPr>
                      <a:lvl7pPr marL="2971800" indent="-228600" fontAlgn="base">
                        <a:spcBef>
                          <a:spcPct val="20000"/>
                        </a:spcBef>
                        <a:spcAft>
                          <a:spcPct val="0"/>
                        </a:spcAft>
                        <a:defRPr>
                          <a:solidFill>
                            <a:schemeClr val="tx1"/>
                          </a:solidFill>
                          <a:latin typeface="Arial" charset="0"/>
                          <a:ea typeface="宋体" charset="-122"/>
                        </a:defRPr>
                      </a:lvl7pPr>
                      <a:lvl8pPr marL="3429000" indent="-228600" fontAlgn="base">
                        <a:spcBef>
                          <a:spcPct val="20000"/>
                        </a:spcBef>
                        <a:spcAft>
                          <a:spcPct val="0"/>
                        </a:spcAft>
                        <a:defRPr>
                          <a:solidFill>
                            <a:schemeClr val="tx1"/>
                          </a:solidFill>
                          <a:latin typeface="Arial" charset="0"/>
                          <a:ea typeface="宋体" charset="-122"/>
                        </a:defRPr>
                      </a:lvl8pPr>
                      <a:lvl9pPr marL="3886200" indent="-228600" fontAlgn="base">
                        <a:spcBef>
                          <a:spcPct val="20000"/>
                        </a:spcBef>
                        <a:spcAft>
                          <a:spcPct val="0"/>
                        </a:spcAft>
                        <a:defRPr>
                          <a:solidFill>
                            <a:schemeClr val="tx1"/>
                          </a:solidFill>
                          <a:latin typeface="Arial" charset="0"/>
                          <a:ea typeface="宋体"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chemeClr val="tx1"/>
                          </a:solidFill>
                          <a:latin typeface="Arial" charset="0"/>
                          <a:ea typeface="宋体" charset="-122"/>
                        </a:defRPr>
                      </a:lvl1pPr>
                      <a:lvl2pPr marL="742950" indent="-285750" algn="l">
                        <a:spcBef>
                          <a:spcPct val="20000"/>
                        </a:spcBef>
                        <a:defRPr sz="2400">
                          <a:solidFill>
                            <a:schemeClr val="tx1"/>
                          </a:solidFill>
                          <a:latin typeface="Arial" charset="0"/>
                          <a:ea typeface="宋体" charset="-122"/>
                        </a:defRPr>
                      </a:lvl2pPr>
                      <a:lvl3pPr marL="1143000" indent="-228600" algn="l">
                        <a:spcBef>
                          <a:spcPct val="20000"/>
                        </a:spcBef>
                        <a:defRPr sz="2000">
                          <a:solidFill>
                            <a:schemeClr val="tx1"/>
                          </a:solidFill>
                          <a:latin typeface="Arial" charset="0"/>
                          <a:ea typeface="宋体" charset="-122"/>
                        </a:defRPr>
                      </a:lvl3pPr>
                      <a:lvl4pPr marL="1600200" indent="-228600" algn="l">
                        <a:spcBef>
                          <a:spcPct val="20000"/>
                        </a:spcBef>
                        <a:defRPr>
                          <a:solidFill>
                            <a:schemeClr val="tx1"/>
                          </a:solidFill>
                          <a:latin typeface="Arial" charset="0"/>
                          <a:ea typeface="宋体" charset="-122"/>
                        </a:defRPr>
                      </a:lvl4pPr>
                      <a:lvl5pPr marL="2057400" indent="-228600" algn="l">
                        <a:spcBef>
                          <a:spcPct val="20000"/>
                        </a:spcBef>
                        <a:defRPr>
                          <a:solidFill>
                            <a:schemeClr val="tx1"/>
                          </a:solidFill>
                          <a:latin typeface="Arial" charset="0"/>
                          <a:ea typeface="宋体" charset="-122"/>
                        </a:defRPr>
                      </a:lvl5pPr>
                      <a:lvl6pPr marL="2514600" indent="-228600" fontAlgn="base">
                        <a:spcBef>
                          <a:spcPct val="20000"/>
                        </a:spcBef>
                        <a:spcAft>
                          <a:spcPct val="0"/>
                        </a:spcAft>
                        <a:defRPr>
                          <a:solidFill>
                            <a:schemeClr val="tx1"/>
                          </a:solidFill>
                          <a:latin typeface="Arial" charset="0"/>
                          <a:ea typeface="宋体" charset="-122"/>
                        </a:defRPr>
                      </a:lvl6pPr>
                      <a:lvl7pPr marL="2971800" indent="-228600" fontAlgn="base">
                        <a:spcBef>
                          <a:spcPct val="20000"/>
                        </a:spcBef>
                        <a:spcAft>
                          <a:spcPct val="0"/>
                        </a:spcAft>
                        <a:defRPr>
                          <a:solidFill>
                            <a:schemeClr val="tx1"/>
                          </a:solidFill>
                          <a:latin typeface="Arial" charset="0"/>
                          <a:ea typeface="宋体" charset="-122"/>
                        </a:defRPr>
                      </a:lvl7pPr>
                      <a:lvl8pPr marL="3429000" indent="-228600" fontAlgn="base">
                        <a:spcBef>
                          <a:spcPct val="20000"/>
                        </a:spcBef>
                        <a:spcAft>
                          <a:spcPct val="0"/>
                        </a:spcAft>
                        <a:defRPr>
                          <a:solidFill>
                            <a:schemeClr val="tx1"/>
                          </a:solidFill>
                          <a:latin typeface="Arial" charset="0"/>
                          <a:ea typeface="宋体" charset="-122"/>
                        </a:defRPr>
                      </a:lvl8pPr>
                      <a:lvl9pPr marL="3886200" indent="-228600" fontAlgn="base">
                        <a:spcBef>
                          <a:spcPct val="20000"/>
                        </a:spcBef>
                        <a:spcAft>
                          <a:spcPct val="0"/>
                        </a:spcAft>
                        <a:defRPr>
                          <a:solidFill>
                            <a:schemeClr val="tx1"/>
                          </a:solidFill>
                          <a:latin typeface="Arial" charset="0"/>
                          <a:ea typeface="宋体"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anose="02020603050405020304" pitchFamily="18" charset="0"/>
                          <a:ea typeface="宋体" charset="-122"/>
                          <a:cs typeface="Times New Roman" panose="02020603050405020304" pitchFamily="18" charset="0"/>
                        </a:rPr>
                        <a:t>5.77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chemeClr val="tx1"/>
                          </a:solidFill>
                          <a:latin typeface="Arial" charset="0"/>
                          <a:ea typeface="宋体" charset="-122"/>
                        </a:defRPr>
                      </a:lvl1pPr>
                      <a:lvl2pPr marL="742950" indent="-285750" algn="l">
                        <a:spcBef>
                          <a:spcPct val="20000"/>
                        </a:spcBef>
                        <a:defRPr sz="2400">
                          <a:solidFill>
                            <a:schemeClr val="tx1"/>
                          </a:solidFill>
                          <a:latin typeface="Arial" charset="0"/>
                          <a:ea typeface="宋体" charset="-122"/>
                        </a:defRPr>
                      </a:lvl2pPr>
                      <a:lvl3pPr marL="1143000" indent="-228600" algn="l">
                        <a:spcBef>
                          <a:spcPct val="20000"/>
                        </a:spcBef>
                        <a:defRPr sz="2000">
                          <a:solidFill>
                            <a:schemeClr val="tx1"/>
                          </a:solidFill>
                          <a:latin typeface="Arial" charset="0"/>
                          <a:ea typeface="宋体" charset="-122"/>
                        </a:defRPr>
                      </a:lvl3pPr>
                      <a:lvl4pPr marL="1600200" indent="-228600" algn="l">
                        <a:spcBef>
                          <a:spcPct val="20000"/>
                        </a:spcBef>
                        <a:defRPr>
                          <a:solidFill>
                            <a:schemeClr val="tx1"/>
                          </a:solidFill>
                          <a:latin typeface="Arial" charset="0"/>
                          <a:ea typeface="宋体" charset="-122"/>
                        </a:defRPr>
                      </a:lvl4pPr>
                      <a:lvl5pPr marL="2057400" indent="-228600" algn="l">
                        <a:spcBef>
                          <a:spcPct val="20000"/>
                        </a:spcBef>
                        <a:defRPr>
                          <a:solidFill>
                            <a:schemeClr val="tx1"/>
                          </a:solidFill>
                          <a:latin typeface="Arial" charset="0"/>
                          <a:ea typeface="宋体" charset="-122"/>
                        </a:defRPr>
                      </a:lvl5pPr>
                      <a:lvl6pPr marL="2514600" indent="-228600" fontAlgn="base">
                        <a:spcBef>
                          <a:spcPct val="20000"/>
                        </a:spcBef>
                        <a:spcAft>
                          <a:spcPct val="0"/>
                        </a:spcAft>
                        <a:defRPr>
                          <a:solidFill>
                            <a:schemeClr val="tx1"/>
                          </a:solidFill>
                          <a:latin typeface="Arial" charset="0"/>
                          <a:ea typeface="宋体" charset="-122"/>
                        </a:defRPr>
                      </a:lvl6pPr>
                      <a:lvl7pPr marL="2971800" indent="-228600" fontAlgn="base">
                        <a:spcBef>
                          <a:spcPct val="20000"/>
                        </a:spcBef>
                        <a:spcAft>
                          <a:spcPct val="0"/>
                        </a:spcAft>
                        <a:defRPr>
                          <a:solidFill>
                            <a:schemeClr val="tx1"/>
                          </a:solidFill>
                          <a:latin typeface="Arial" charset="0"/>
                          <a:ea typeface="宋体" charset="-122"/>
                        </a:defRPr>
                      </a:lvl7pPr>
                      <a:lvl8pPr marL="3429000" indent="-228600" fontAlgn="base">
                        <a:spcBef>
                          <a:spcPct val="20000"/>
                        </a:spcBef>
                        <a:spcAft>
                          <a:spcPct val="0"/>
                        </a:spcAft>
                        <a:defRPr>
                          <a:solidFill>
                            <a:schemeClr val="tx1"/>
                          </a:solidFill>
                          <a:latin typeface="Arial" charset="0"/>
                          <a:ea typeface="宋体" charset="-122"/>
                        </a:defRPr>
                      </a:lvl8pPr>
                      <a:lvl9pPr marL="3886200" indent="-228600" fontAlgn="base">
                        <a:spcBef>
                          <a:spcPct val="20000"/>
                        </a:spcBef>
                        <a:spcAft>
                          <a:spcPct val="0"/>
                        </a:spcAft>
                        <a:defRPr>
                          <a:solidFill>
                            <a:schemeClr val="tx1"/>
                          </a:solidFill>
                          <a:latin typeface="Arial" charset="0"/>
                          <a:ea typeface="宋体"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altLang="zh-CN" sz="1600" b="0" i="0" u="none" strike="noStrike" cap="none" normalizeH="0" baseline="0" dirty="0" smtClean="0">
                          <a:ln>
                            <a:noFill/>
                          </a:ln>
                          <a:solidFill>
                            <a:schemeClr val="tx1"/>
                          </a:solidFill>
                          <a:effectLst/>
                          <a:latin typeface="Times New Roman" panose="02020603050405020304" pitchFamily="18" charset="0"/>
                          <a:ea typeface="宋体" charset="-122"/>
                          <a:cs typeface="Times New Roman" panose="02020603050405020304" pitchFamily="18" charset="0"/>
                        </a:rPr>
                        <a:t>5.8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altLang="zh-CN" sz="1600" b="0" i="0" u="none" strike="noStrike" cap="none" normalizeH="0" baseline="0" dirty="0" smtClean="0">
                          <a:ln>
                            <a:noFill/>
                          </a:ln>
                          <a:solidFill>
                            <a:schemeClr val="tx1"/>
                          </a:solidFill>
                          <a:effectLst/>
                          <a:latin typeface="Times New Roman" panose="02020603050405020304" pitchFamily="18" charset="0"/>
                          <a:ea typeface="宋体" charset="-122"/>
                          <a:cs typeface="Times New Roman" panose="02020603050405020304" pitchFamily="18" charset="0"/>
                        </a:rPr>
                        <a:t>5.8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5138">
                <a:tc>
                  <a:txBody>
                    <a:bodyPr/>
                    <a:lstStyle>
                      <a:lvl1pPr marL="342900" indent="-342900" algn="l">
                        <a:spcBef>
                          <a:spcPct val="20000"/>
                        </a:spcBef>
                        <a:defRPr sz="2800">
                          <a:solidFill>
                            <a:schemeClr val="tx1"/>
                          </a:solidFill>
                          <a:latin typeface="Arial" charset="0"/>
                          <a:ea typeface="宋体" charset="-122"/>
                        </a:defRPr>
                      </a:lvl1pPr>
                      <a:lvl2pPr marL="742950" indent="-285750" algn="l">
                        <a:spcBef>
                          <a:spcPct val="20000"/>
                        </a:spcBef>
                        <a:defRPr sz="2400">
                          <a:solidFill>
                            <a:schemeClr val="tx1"/>
                          </a:solidFill>
                          <a:latin typeface="Arial" charset="0"/>
                          <a:ea typeface="宋体" charset="-122"/>
                        </a:defRPr>
                      </a:lvl2pPr>
                      <a:lvl3pPr marL="1143000" indent="-228600" algn="l">
                        <a:spcBef>
                          <a:spcPct val="20000"/>
                        </a:spcBef>
                        <a:defRPr sz="2000">
                          <a:solidFill>
                            <a:schemeClr val="tx1"/>
                          </a:solidFill>
                          <a:latin typeface="Arial" charset="0"/>
                          <a:ea typeface="宋体" charset="-122"/>
                        </a:defRPr>
                      </a:lvl3pPr>
                      <a:lvl4pPr marL="1600200" indent="-228600" algn="l">
                        <a:spcBef>
                          <a:spcPct val="20000"/>
                        </a:spcBef>
                        <a:defRPr>
                          <a:solidFill>
                            <a:schemeClr val="tx1"/>
                          </a:solidFill>
                          <a:latin typeface="Arial" charset="0"/>
                          <a:ea typeface="宋体" charset="-122"/>
                        </a:defRPr>
                      </a:lvl4pPr>
                      <a:lvl5pPr marL="2057400" indent="-228600" algn="l">
                        <a:spcBef>
                          <a:spcPct val="20000"/>
                        </a:spcBef>
                        <a:defRPr>
                          <a:solidFill>
                            <a:schemeClr val="tx1"/>
                          </a:solidFill>
                          <a:latin typeface="Arial" charset="0"/>
                          <a:ea typeface="宋体" charset="-122"/>
                        </a:defRPr>
                      </a:lvl5pPr>
                      <a:lvl6pPr marL="2514600" indent="-228600" fontAlgn="base">
                        <a:spcBef>
                          <a:spcPct val="20000"/>
                        </a:spcBef>
                        <a:spcAft>
                          <a:spcPct val="0"/>
                        </a:spcAft>
                        <a:defRPr>
                          <a:solidFill>
                            <a:schemeClr val="tx1"/>
                          </a:solidFill>
                          <a:latin typeface="Arial" charset="0"/>
                          <a:ea typeface="宋体" charset="-122"/>
                        </a:defRPr>
                      </a:lvl6pPr>
                      <a:lvl7pPr marL="2971800" indent="-228600" fontAlgn="base">
                        <a:spcBef>
                          <a:spcPct val="20000"/>
                        </a:spcBef>
                        <a:spcAft>
                          <a:spcPct val="0"/>
                        </a:spcAft>
                        <a:defRPr>
                          <a:solidFill>
                            <a:schemeClr val="tx1"/>
                          </a:solidFill>
                          <a:latin typeface="Arial" charset="0"/>
                          <a:ea typeface="宋体" charset="-122"/>
                        </a:defRPr>
                      </a:lvl7pPr>
                      <a:lvl8pPr marL="3429000" indent="-228600" fontAlgn="base">
                        <a:spcBef>
                          <a:spcPct val="20000"/>
                        </a:spcBef>
                        <a:spcAft>
                          <a:spcPct val="0"/>
                        </a:spcAft>
                        <a:defRPr>
                          <a:solidFill>
                            <a:schemeClr val="tx1"/>
                          </a:solidFill>
                          <a:latin typeface="Arial" charset="0"/>
                          <a:ea typeface="宋体" charset="-122"/>
                        </a:defRPr>
                      </a:lvl8pPr>
                      <a:lvl9pPr marL="3886200" indent="-228600" fontAlgn="base">
                        <a:spcBef>
                          <a:spcPct val="20000"/>
                        </a:spcBef>
                        <a:spcAft>
                          <a:spcPct val="0"/>
                        </a:spcAft>
                        <a:defRPr>
                          <a:solidFill>
                            <a:schemeClr val="tx1"/>
                          </a:solidFill>
                          <a:latin typeface="Arial" charset="0"/>
                          <a:ea typeface="宋体"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Efficiency form RF to beam</a:t>
                      </a:r>
                      <a:endParaRPr kumimoji="0" lang="en-US" altLang="zh-CN" sz="16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chemeClr val="tx1"/>
                          </a:solidFill>
                          <a:latin typeface="Arial" charset="0"/>
                          <a:ea typeface="宋体" charset="-122"/>
                        </a:defRPr>
                      </a:lvl1pPr>
                      <a:lvl2pPr marL="742950" indent="-285750" algn="l">
                        <a:spcBef>
                          <a:spcPct val="20000"/>
                        </a:spcBef>
                        <a:defRPr sz="2400">
                          <a:solidFill>
                            <a:schemeClr val="tx1"/>
                          </a:solidFill>
                          <a:latin typeface="Arial" charset="0"/>
                          <a:ea typeface="宋体" charset="-122"/>
                        </a:defRPr>
                      </a:lvl2pPr>
                      <a:lvl3pPr marL="1143000" indent="-228600" algn="l">
                        <a:spcBef>
                          <a:spcPct val="20000"/>
                        </a:spcBef>
                        <a:defRPr sz="2000">
                          <a:solidFill>
                            <a:schemeClr val="tx1"/>
                          </a:solidFill>
                          <a:latin typeface="Arial" charset="0"/>
                          <a:ea typeface="宋体" charset="-122"/>
                        </a:defRPr>
                      </a:lvl3pPr>
                      <a:lvl4pPr marL="1600200" indent="-228600" algn="l">
                        <a:spcBef>
                          <a:spcPct val="20000"/>
                        </a:spcBef>
                        <a:defRPr>
                          <a:solidFill>
                            <a:schemeClr val="tx1"/>
                          </a:solidFill>
                          <a:latin typeface="Arial" charset="0"/>
                          <a:ea typeface="宋体" charset="-122"/>
                        </a:defRPr>
                      </a:lvl4pPr>
                      <a:lvl5pPr marL="2057400" indent="-228600" algn="l">
                        <a:spcBef>
                          <a:spcPct val="20000"/>
                        </a:spcBef>
                        <a:defRPr>
                          <a:solidFill>
                            <a:schemeClr val="tx1"/>
                          </a:solidFill>
                          <a:latin typeface="Arial" charset="0"/>
                          <a:ea typeface="宋体" charset="-122"/>
                        </a:defRPr>
                      </a:lvl5pPr>
                      <a:lvl6pPr marL="2514600" indent="-228600" fontAlgn="base">
                        <a:spcBef>
                          <a:spcPct val="20000"/>
                        </a:spcBef>
                        <a:spcAft>
                          <a:spcPct val="0"/>
                        </a:spcAft>
                        <a:defRPr>
                          <a:solidFill>
                            <a:schemeClr val="tx1"/>
                          </a:solidFill>
                          <a:latin typeface="Arial" charset="0"/>
                          <a:ea typeface="宋体" charset="-122"/>
                        </a:defRPr>
                      </a:lvl6pPr>
                      <a:lvl7pPr marL="2971800" indent="-228600" fontAlgn="base">
                        <a:spcBef>
                          <a:spcPct val="20000"/>
                        </a:spcBef>
                        <a:spcAft>
                          <a:spcPct val="0"/>
                        </a:spcAft>
                        <a:defRPr>
                          <a:solidFill>
                            <a:schemeClr val="tx1"/>
                          </a:solidFill>
                          <a:latin typeface="Arial" charset="0"/>
                          <a:ea typeface="宋体" charset="-122"/>
                        </a:defRPr>
                      </a:lvl7pPr>
                      <a:lvl8pPr marL="3429000" indent="-228600" fontAlgn="base">
                        <a:spcBef>
                          <a:spcPct val="20000"/>
                        </a:spcBef>
                        <a:spcAft>
                          <a:spcPct val="0"/>
                        </a:spcAft>
                        <a:defRPr>
                          <a:solidFill>
                            <a:schemeClr val="tx1"/>
                          </a:solidFill>
                          <a:latin typeface="Arial" charset="0"/>
                          <a:ea typeface="宋体" charset="-122"/>
                        </a:defRPr>
                      </a:lvl8pPr>
                      <a:lvl9pPr marL="3886200" indent="-228600" fontAlgn="base">
                        <a:spcBef>
                          <a:spcPct val="20000"/>
                        </a:spcBef>
                        <a:spcAft>
                          <a:spcPct val="0"/>
                        </a:spcAft>
                        <a:defRPr>
                          <a:solidFill>
                            <a:schemeClr val="tx1"/>
                          </a:solidFill>
                          <a:latin typeface="Arial" charset="0"/>
                          <a:ea typeface="宋体"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61%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chemeClr val="tx1"/>
                          </a:solidFill>
                          <a:latin typeface="Arial" charset="0"/>
                          <a:ea typeface="宋体" charset="-122"/>
                        </a:defRPr>
                      </a:lvl1pPr>
                      <a:lvl2pPr marL="742950" indent="-285750" algn="l">
                        <a:spcBef>
                          <a:spcPct val="20000"/>
                        </a:spcBef>
                        <a:defRPr sz="2400">
                          <a:solidFill>
                            <a:schemeClr val="tx1"/>
                          </a:solidFill>
                          <a:latin typeface="Arial" charset="0"/>
                          <a:ea typeface="宋体" charset="-122"/>
                        </a:defRPr>
                      </a:lvl2pPr>
                      <a:lvl3pPr marL="1143000" indent="-228600" algn="l">
                        <a:spcBef>
                          <a:spcPct val="20000"/>
                        </a:spcBef>
                        <a:defRPr sz="2000">
                          <a:solidFill>
                            <a:schemeClr val="tx1"/>
                          </a:solidFill>
                          <a:latin typeface="Arial" charset="0"/>
                          <a:ea typeface="宋体" charset="-122"/>
                        </a:defRPr>
                      </a:lvl3pPr>
                      <a:lvl4pPr marL="1600200" indent="-228600" algn="l">
                        <a:spcBef>
                          <a:spcPct val="20000"/>
                        </a:spcBef>
                        <a:defRPr>
                          <a:solidFill>
                            <a:schemeClr val="tx1"/>
                          </a:solidFill>
                          <a:latin typeface="Arial" charset="0"/>
                          <a:ea typeface="宋体" charset="-122"/>
                        </a:defRPr>
                      </a:lvl4pPr>
                      <a:lvl5pPr marL="2057400" indent="-228600" algn="l">
                        <a:spcBef>
                          <a:spcPct val="20000"/>
                        </a:spcBef>
                        <a:defRPr>
                          <a:solidFill>
                            <a:schemeClr val="tx1"/>
                          </a:solidFill>
                          <a:latin typeface="Arial" charset="0"/>
                          <a:ea typeface="宋体" charset="-122"/>
                        </a:defRPr>
                      </a:lvl5pPr>
                      <a:lvl6pPr marL="2514600" indent="-228600" fontAlgn="base">
                        <a:spcBef>
                          <a:spcPct val="20000"/>
                        </a:spcBef>
                        <a:spcAft>
                          <a:spcPct val="0"/>
                        </a:spcAft>
                        <a:defRPr>
                          <a:solidFill>
                            <a:schemeClr val="tx1"/>
                          </a:solidFill>
                          <a:latin typeface="Arial" charset="0"/>
                          <a:ea typeface="宋体" charset="-122"/>
                        </a:defRPr>
                      </a:lvl6pPr>
                      <a:lvl7pPr marL="2971800" indent="-228600" fontAlgn="base">
                        <a:spcBef>
                          <a:spcPct val="20000"/>
                        </a:spcBef>
                        <a:spcAft>
                          <a:spcPct val="0"/>
                        </a:spcAft>
                        <a:defRPr>
                          <a:solidFill>
                            <a:schemeClr val="tx1"/>
                          </a:solidFill>
                          <a:latin typeface="Arial" charset="0"/>
                          <a:ea typeface="宋体" charset="-122"/>
                        </a:defRPr>
                      </a:lvl7pPr>
                      <a:lvl8pPr marL="3429000" indent="-228600" fontAlgn="base">
                        <a:spcBef>
                          <a:spcPct val="20000"/>
                        </a:spcBef>
                        <a:spcAft>
                          <a:spcPct val="0"/>
                        </a:spcAft>
                        <a:defRPr>
                          <a:solidFill>
                            <a:schemeClr val="tx1"/>
                          </a:solidFill>
                          <a:latin typeface="Arial" charset="0"/>
                          <a:ea typeface="宋体" charset="-122"/>
                        </a:defRPr>
                      </a:lvl8pPr>
                      <a:lvl9pPr marL="3886200" indent="-228600" fontAlgn="base">
                        <a:spcBef>
                          <a:spcPct val="20000"/>
                        </a:spcBef>
                        <a:spcAft>
                          <a:spcPct val="0"/>
                        </a:spcAft>
                        <a:defRPr>
                          <a:solidFill>
                            <a:schemeClr val="tx1"/>
                          </a:solidFill>
                          <a:latin typeface="Arial" charset="0"/>
                          <a:ea typeface="宋体"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anose="02020603050405020304" pitchFamily="18" charset="0"/>
                          <a:ea typeface="宋体" charset="-122"/>
                          <a:cs typeface="Times New Roman" panose="02020603050405020304" pitchFamily="18" charset="0"/>
                        </a:rPr>
                        <a:t>46.1%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chemeClr val="tx1"/>
                          </a:solidFill>
                          <a:latin typeface="Arial" charset="0"/>
                          <a:ea typeface="宋体" charset="-122"/>
                        </a:defRPr>
                      </a:lvl1pPr>
                      <a:lvl2pPr marL="742950" indent="-285750" algn="l">
                        <a:spcBef>
                          <a:spcPct val="20000"/>
                        </a:spcBef>
                        <a:defRPr sz="2400">
                          <a:solidFill>
                            <a:schemeClr val="tx1"/>
                          </a:solidFill>
                          <a:latin typeface="Arial" charset="0"/>
                          <a:ea typeface="宋体" charset="-122"/>
                        </a:defRPr>
                      </a:lvl2pPr>
                      <a:lvl3pPr marL="1143000" indent="-228600" algn="l">
                        <a:spcBef>
                          <a:spcPct val="20000"/>
                        </a:spcBef>
                        <a:defRPr sz="2000">
                          <a:solidFill>
                            <a:schemeClr val="tx1"/>
                          </a:solidFill>
                          <a:latin typeface="Arial" charset="0"/>
                          <a:ea typeface="宋体" charset="-122"/>
                        </a:defRPr>
                      </a:lvl3pPr>
                      <a:lvl4pPr marL="1600200" indent="-228600" algn="l">
                        <a:spcBef>
                          <a:spcPct val="20000"/>
                        </a:spcBef>
                        <a:defRPr>
                          <a:solidFill>
                            <a:schemeClr val="tx1"/>
                          </a:solidFill>
                          <a:latin typeface="Arial" charset="0"/>
                          <a:ea typeface="宋体" charset="-122"/>
                        </a:defRPr>
                      </a:lvl4pPr>
                      <a:lvl5pPr marL="2057400" indent="-228600" algn="l">
                        <a:spcBef>
                          <a:spcPct val="20000"/>
                        </a:spcBef>
                        <a:defRPr>
                          <a:solidFill>
                            <a:schemeClr val="tx1"/>
                          </a:solidFill>
                          <a:latin typeface="Arial" charset="0"/>
                          <a:ea typeface="宋体" charset="-122"/>
                        </a:defRPr>
                      </a:lvl5pPr>
                      <a:lvl6pPr marL="2514600" indent="-228600" fontAlgn="base">
                        <a:spcBef>
                          <a:spcPct val="20000"/>
                        </a:spcBef>
                        <a:spcAft>
                          <a:spcPct val="0"/>
                        </a:spcAft>
                        <a:defRPr>
                          <a:solidFill>
                            <a:schemeClr val="tx1"/>
                          </a:solidFill>
                          <a:latin typeface="Arial" charset="0"/>
                          <a:ea typeface="宋体" charset="-122"/>
                        </a:defRPr>
                      </a:lvl6pPr>
                      <a:lvl7pPr marL="2971800" indent="-228600" fontAlgn="base">
                        <a:spcBef>
                          <a:spcPct val="20000"/>
                        </a:spcBef>
                        <a:spcAft>
                          <a:spcPct val="0"/>
                        </a:spcAft>
                        <a:defRPr>
                          <a:solidFill>
                            <a:schemeClr val="tx1"/>
                          </a:solidFill>
                          <a:latin typeface="Arial" charset="0"/>
                          <a:ea typeface="宋体" charset="-122"/>
                        </a:defRPr>
                      </a:lvl7pPr>
                      <a:lvl8pPr marL="3429000" indent="-228600" fontAlgn="base">
                        <a:spcBef>
                          <a:spcPct val="20000"/>
                        </a:spcBef>
                        <a:spcAft>
                          <a:spcPct val="0"/>
                        </a:spcAft>
                        <a:defRPr>
                          <a:solidFill>
                            <a:schemeClr val="tx1"/>
                          </a:solidFill>
                          <a:latin typeface="Arial" charset="0"/>
                          <a:ea typeface="宋体" charset="-122"/>
                        </a:defRPr>
                      </a:lvl8pPr>
                      <a:lvl9pPr marL="3886200" indent="-228600" fontAlgn="base">
                        <a:spcBef>
                          <a:spcPct val="20000"/>
                        </a:spcBef>
                        <a:spcAft>
                          <a:spcPct val="0"/>
                        </a:spcAft>
                        <a:defRPr>
                          <a:solidFill>
                            <a:schemeClr val="tx1"/>
                          </a:solidFill>
                          <a:latin typeface="Arial" charset="0"/>
                          <a:ea typeface="宋体"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anose="02020603050405020304" pitchFamily="18" charset="0"/>
                          <a:ea typeface="宋体" charset="-122"/>
                          <a:cs typeface="Times New Roman" panose="02020603050405020304" pitchFamily="18" charset="0"/>
                        </a:rPr>
                        <a:t>44%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anose="02020603050405020304" pitchFamily="18" charset="0"/>
                          <a:ea typeface="宋体" charset="-122"/>
                          <a:cs typeface="Times New Roman" panose="02020603050405020304" pitchFamily="18" charset="0"/>
                        </a:rPr>
                        <a:t>44%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6725">
                <a:tc>
                  <a:txBody>
                    <a:bodyPr/>
                    <a:lstStyle>
                      <a:lvl1pPr marL="342900" indent="-342900" algn="l">
                        <a:spcBef>
                          <a:spcPct val="20000"/>
                        </a:spcBef>
                        <a:defRPr sz="2800">
                          <a:solidFill>
                            <a:schemeClr val="tx1"/>
                          </a:solidFill>
                          <a:latin typeface="Arial" charset="0"/>
                          <a:ea typeface="宋体" charset="-122"/>
                        </a:defRPr>
                      </a:lvl1pPr>
                      <a:lvl2pPr marL="742950" indent="-285750" algn="l">
                        <a:spcBef>
                          <a:spcPct val="20000"/>
                        </a:spcBef>
                        <a:defRPr sz="2400">
                          <a:solidFill>
                            <a:schemeClr val="tx1"/>
                          </a:solidFill>
                          <a:latin typeface="Arial" charset="0"/>
                          <a:ea typeface="宋体" charset="-122"/>
                        </a:defRPr>
                      </a:lvl2pPr>
                      <a:lvl3pPr marL="1143000" indent="-228600" algn="l">
                        <a:spcBef>
                          <a:spcPct val="20000"/>
                        </a:spcBef>
                        <a:defRPr sz="2000">
                          <a:solidFill>
                            <a:schemeClr val="tx1"/>
                          </a:solidFill>
                          <a:latin typeface="Arial" charset="0"/>
                          <a:ea typeface="宋体" charset="-122"/>
                        </a:defRPr>
                      </a:lvl3pPr>
                      <a:lvl4pPr marL="1600200" indent="-228600" algn="l">
                        <a:spcBef>
                          <a:spcPct val="20000"/>
                        </a:spcBef>
                        <a:defRPr>
                          <a:solidFill>
                            <a:schemeClr val="tx1"/>
                          </a:solidFill>
                          <a:latin typeface="Arial" charset="0"/>
                          <a:ea typeface="宋体" charset="-122"/>
                        </a:defRPr>
                      </a:lvl4pPr>
                      <a:lvl5pPr marL="2057400" indent="-228600" algn="l">
                        <a:spcBef>
                          <a:spcPct val="20000"/>
                        </a:spcBef>
                        <a:defRPr>
                          <a:solidFill>
                            <a:schemeClr val="tx1"/>
                          </a:solidFill>
                          <a:latin typeface="Arial" charset="0"/>
                          <a:ea typeface="宋体" charset="-122"/>
                        </a:defRPr>
                      </a:lvl5pPr>
                      <a:lvl6pPr marL="2514600" indent="-228600" fontAlgn="base">
                        <a:spcBef>
                          <a:spcPct val="20000"/>
                        </a:spcBef>
                        <a:spcAft>
                          <a:spcPct val="0"/>
                        </a:spcAft>
                        <a:defRPr>
                          <a:solidFill>
                            <a:schemeClr val="tx1"/>
                          </a:solidFill>
                          <a:latin typeface="Arial" charset="0"/>
                          <a:ea typeface="宋体" charset="-122"/>
                        </a:defRPr>
                      </a:lvl6pPr>
                      <a:lvl7pPr marL="2971800" indent="-228600" fontAlgn="base">
                        <a:spcBef>
                          <a:spcPct val="20000"/>
                        </a:spcBef>
                        <a:spcAft>
                          <a:spcPct val="0"/>
                        </a:spcAft>
                        <a:defRPr>
                          <a:solidFill>
                            <a:schemeClr val="tx1"/>
                          </a:solidFill>
                          <a:latin typeface="Arial" charset="0"/>
                          <a:ea typeface="宋体" charset="-122"/>
                        </a:defRPr>
                      </a:lvl7pPr>
                      <a:lvl8pPr marL="3429000" indent="-228600" fontAlgn="base">
                        <a:spcBef>
                          <a:spcPct val="20000"/>
                        </a:spcBef>
                        <a:spcAft>
                          <a:spcPct val="0"/>
                        </a:spcAft>
                        <a:defRPr>
                          <a:solidFill>
                            <a:schemeClr val="tx1"/>
                          </a:solidFill>
                          <a:latin typeface="Arial" charset="0"/>
                          <a:ea typeface="宋体" charset="-122"/>
                        </a:defRPr>
                      </a:lvl8pPr>
                      <a:lvl9pPr marL="3886200" indent="-228600" fontAlgn="base">
                        <a:spcBef>
                          <a:spcPct val="20000"/>
                        </a:spcBef>
                        <a:spcAft>
                          <a:spcPct val="0"/>
                        </a:spcAft>
                        <a:defRPr>
                          <a:solidFill>
                            <a:schemeClr val="tx1"/>
                          </a:solidFill>
                          <a:latin typeface="Arial" charset="0"/>
                          <a:ea typeface="宋体"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AC power for beam (MW)</a:t>
                      </a:r>
                      <a:endParaRPr kumimoji="0" lang="en-US" altLang="zh-CN" sz="16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chemeClr val="tx1"/>
                          </a:solidFill>
                          <a:latin typeface="Arial" charset="0"/>
                          <a:ea typeface="宋体" charset="-122"/>
                        </a:defRPr>
                      </a:lvl1pPr>
                      <a:lvl2pPr marL="742950" indent="-285750" algn="l">
                        <a:spcBef>
                          <a:spcPct val="20000"/>
                        </a:spcBef>
                        <a:defRPr sz="2400">
                          <a:solidFill>
                            <a:schemeClr val="tx1"/>
                          </a:solidFill>
                          <a:latin typeface="Arial" charset="0"/>
                          <a:ea typeface="宋体" charset="-122"/>
                        </a:defRPr>
                      </a:lvl2pPr>
                      <a:lvl3pPr marL="1143000" indent="-228600" algn="l">
                        <a:spcBef>
                          <a:spcPct val="20000"/>
                        </a:spcBef>
                        <a:defRPr sz="2000">
                          <a:solidFill>
                            <a:schemeClr val="tx1"/>
                          </a:solidFill>
                          <a:latin typeface="Arial" charset="0"/>
                          <a:ea typeface="宋体" charset="-122"/>
                        </a:defRPr>
                      </a:lvl3pPr>
                      <a:lvl4pPr marL="1600200" indent="-228600" algn="l">
                        <a:spcBef>
                          <a:spcPct val="20000"/>
                        </a:spcBef>
                        <a:defRPr>
                          <a:solidFill>
                            <a:schemeClr val="tx1"/>
                          </a:solidFill>
                          <a:latin typeface="Arial" charset="0"/>
                          <a:ea typeface="宋体" charset="-122"/>
                        </a:defRPr>
                      </a:lvl4pPr>
                      <a:lvl5pPr marL="2057400" indent="-228600" algn="l">
                        <a:spcBef>
                          <a:spcPct val="20000"/>
                        </a:spcBef>
                        <a:defRPr>
                          <a:solidFill>
                            <a:schemeClr val="tx1"/>
                          </a:solidFill>
                          <a:latin typeface="Arial" charset="0"/>
                          <a:ea typeface="宋体" charset="-122"/>
                        </a:defRPr>
                      </a:lvl5pPr>
                      <a:lvl6pPr marL="2514600" indent="-228600" fontAlgn="base">
                        <a:spcBef>
                          <a:spcPct val="20000"/>
                        </a:spcBef>
                        <a:spcAft>
                          <a:spcPct val="0"/>
                        </a:spcAft>
                        <a:defRPr>
                          <a:solidFill>
                            <a:schemeClr val="tx1"/>
                          </a:solidFill>
                          <a:latin typeface="Arial" charset="0"/>
                          <a:ea typeface="宋体" charset="-122"/>
                        </a:defRPr>
                      </a:lvl6pPr>
                      <a:lvl7pPr marL="2971800" indent="-228600" fontAlgn="base">
                        <a:spcBef>
                          <a:spcPct val="20000"/>
                        </a:spcBef>
                        <a:spcAft>
                          <a:spcPct val="0"/>
                        </a:spcAft>
                        <a:defRPr>
                          <a:solidFill>
                            <a:schemeClr val="tx1"/>
                          </a:solidFill>
                          <a:latin typeface="Arial" charset="0"/>
                          <a:ea typeface="宋体" charset="-122"/>
                        </a:defRPr>
                      </a:lvl7pPr>
                      <a:lvl8pPr marL="3429000" indent="-228600" fontAlgn="base">
                        <a:spcBef>
                          <a:spcPct val="20000"/>
                        </a:spcBef>
                        <a:spcAft>
                          <a:spcPct val="0"/>
                        </a:spcAft>
                        <a:defRPr>
                          <a:solidFill>
                            <a:schemeClr val="tx1"/>
                          </a:solidFill>
                          <a:latin typeface="Arial" charset="0"/>
                          <a:ea typeface="宋体" charset="-122"/>
                        </a:defRPr>
                      </a:lvl8pPr>
                      <a:lvl9pPr marL="3886200" indent="-228600" fontAlgn="base">
                        <a:spcBef>
                          <a:spcPct val="20000"/>
                        </a:spcBef>
                        <a:spcAft>
                          <a:spcPct val="0"/>
                        </a:spcAft>
                        <a:defRPr>
                          <a:solidFill>
                            <a:schemeClr val="tx1"/>
                          </a:solidFill>
                          <a:latin typeface="Arial" charset="0"/>
                          <a:ea typeface="宋体"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61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chemeClr val="tx1"/>
                          </a:solidFill>
                          <a:latin typeface="Arial" charset="0"/>
                          <a:ea typeface="宋体" charset="-122"/>
                        </a:defRPr>
                      </a:lvl1pPr>
                      <a:lvl2pPr marL="742950" indent="-285750" algn="l">
                        <a:spcBef>
                          <a:spcPct val="20000"/>
                        </a:spcBef>
                        <a:defRPr sz="2400">
                          <a:solidFill>
                            <a:schemeClr val="tx1"/>
                          </a:solidFill>
                          <a:latin typeface="Arial" charset="0"/>
                          <a:ea typeface="宋体" charset="-122"/>
                        </a:defRPr>
                      </a:lvl2pPr>
                      <a:lvl3pPr marL="1143000" indent="-228600" algn="l">
                        <a:spcBef>
                          <a:spcPct val="20000"/>
                        </a:spcBef>
                        <a:defRPr sz="2000">
                          <a:solidFill>
                            <a:schemeClr val="tx1"/>
                          </a:solidFill>
                          <a:latin typeface="Arial" charset="0"/>
                          <a:ea typeface="宋体" charset="-122"/>
                        </a:defRPr>
                      </a:lvl3pPr>
                      <a:lvl4pPr marL="1600200" indent="-228600" algn="l">
                        <a:spcBef>
                          <a:spcPct val="20000"/>
                        </a:spcBef>
                        <a:defRPr>
                          <a:solidFill>
                            <a:schemeClr val="tx1"/>
                          </a:solidFill>
                          <a:latin typeface="Arial" charset="0"/>
                          <a:ea typeface="宋体" charset="-122"/>
                        </a:defRPr>
                      </a:lvl4pPr>
                      <a:lvl5pPr marL="2057400" indent="-228600" algn="l">
                        <a:spcBef>
                          <a:spcPct val="20000"/>
                        </a:spcBef>
                        <a:defRPr>
                          <a:solidFill>
                            <a:schemeClr val="tx1"/>
                          </a:solidFill>
                          <a:latin typeface="Arial" charset="0"/>
                          <a:ea typeface="宋体" charset="-122"/>
                        </a:defRPr>
                      </a:lvl5pPr>
                      <a:lvl6pPr marL="2514600" indent="-228600" fontAlgn="base">
                        <a:spcBef>
                          <a:spcPct val="20000"/>
                        </a:spcBef>
                        <a:spcAft>
                          <a:spcPct val="0"/>
                        </a:spcAft>
                        <a:defRPr>
                          <a:solidFill>
                            <a:schemeClr val="tx1"/>
                          </a:solidFill>
                          <a:latin typeface="Arial" charset="0"/>
                          <a:ea typeface="宋体" charset="-122"/>
                        </a:defRPr>
                      </a:lvl6pPr>
                      <a:lvl7pPr marL="2971800" indent="-228600" fontAlgn="base">
                        <a:spcBef>
                          <a:spcPct val="20000"/>
                        </a:spcBef>
                        <a:spcAft>
                          <a:spcPct val="0"/>
                        </a:spcAft>
                        <a:defRPr>
                          <a:solidFill>
                            <a:schemeClr val="tx1"/>
                          </a:solidFill>
                          <a:latin typeface="Arial" charset="0"/>
                          <a:ea typeface="宋体" charset="-122"/>
                        </a:defRPr>
                      </a:lvl7pPr>
                      <a:lvl8pPr marL="3429000" indent="-228600" fontAlgn="base">
                        <a:spcBef>
                          <a:spcPct val="20000"/>
                        </a:spcBef>
                        <a:spcAft>
                          <a:spcPct val="0"/>
                        </a:spcAft>
                        <a:defRPr>
                          <a:solidFill>
                            <a:schemeClr val="tx1"/>
                          </a:solidFill>
                          <a:latin typeface="Arial" charset="0"/>
                          <a:ea typeface="宋体" charset="-122"/>
                        </a:defRPr>
                      </a:lvl8pPr>
                      <a:lvl9pPr marL="3886200" indent="-228600" fontAlgn="base">
                        <a:spcBef>
                          <a:spcPct val="20000"/>
                        </a:spcBef>
                        <a:spcAft>
                          <a:spcPct val="0"/>
                        </a:spcAft>
                        <a:defRPr>
                          <a:solidFill>
                            <a:schemeClr val="tx1"/>
                          </a:solidFill>
                          <a:latin typeface="Arial" charset="0"/>
                          <a:ea typeface="宋体"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anose="02020603050405020304" pitchFamily="18" charset="0"/>
                          <a:ea typeface="宋体" charset="-122"/>
                          <a:cs typeface="Times New Roman" panose="02020603050405020304" pitchFamily="18" charset="0"/>
                        </a:rPr>
                        <a:t>21.8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chemeClr val="tx1"/>
                          </a:solidFill>
                          <a:latin typeface="Arial" charset="0"/>
                          <a:ea typeface="宋体" charset="-122"/>
                        </a:defRPr>
                      </a:lvl1pPr>
                      <a:lvl2pPr marL="742950" indent="-285750" algn="l">
                        <a:spcBef>
                          <a:spcPct val="20000"/>
                        </a:spcBef>
                        <a:defRPr sz="2400">
                          <a:solidFill>
                            <a:schemeClr val="tx1"/>
                          </a:solidFill>
                          <a:latin typeface="Arial" charset="0"/>
                          <a:ea typeface="宋体" charset="-122"/>
                        </a:defRPr>
                      </a:lvl2pPr>
                      <a:lvl3pPr marL="1143000" indent="-228600" algn="l">
                        <a:spcBef>
                          <a:spcPct val="20000"/>
                        </a:spcBef>
                        <a:defRPr sz="2000">
                          <a:solidFill>
                            <a:schemeClr val="tx1"/>
                          </a:solidFill>
                          <a:latin typeface="Arial" charset="0"/>
                          <a:ea typeface="宋体" charset="-122"/>
                        </a:defRPr>
                      </a:lvl3pPr>
                      <a:lvl4pPr marL="1600200" indent="-228600" algn="l">
                        <a:spcBef>
                          <a:spcPct val="20000"/>
                        </a:spcBef>
                        <a:defRPr>
                          <a:solidFill>
                            <a:schemeClr val="tx1"/>
                          </a:solidFill>
                          <a:latin typeface="Arial" charset="0"/>
                          <a:ea typeface="宋体" charset="-122"/>
                        </a:defRPr>
                      </a:lvl4pPr>
                      <a:lvl5pPr marL="2057400" indent="-228600" algn="l">
                        <a:spcBef>
                          <a:spcPct val="20000"/>
                        </a:spcBef>
                        <a:defRPr>
                          <a:solidFill>
                            <a:schemeClr val="tx1"/>
                          </a:solidFill>
                          <a:latin typeface="Arial" charset="0"/>
                          <a:ea typeface="宋体" charset="-122"/>
                        </a:defRPr>
                      </a:lvl5pPr>
                      <a:lvl6pPr marL="2514600" indent="-228600" fontAlgn="base">
                        <a:spcBef>
                          <a:spcPct val="20000"/>
                        </a:spcBef>
                        <a:spcAft>
                          <a:spcPct val="0"/>
                        </a:spcAft>
                        <a:defRPr>
                          <a:solidFill>
                            <a:schemeClr val="tx1"/>
                          </a:solidFill>
                          <a:latin typeface="Arial" charset="0"/>
                          <a:ea typeface="宋体" charset="-122"/>
                        </a:defRPr>
                      </a:lvl6pPr>
                      <a:lvl7pPr marL="2971800" indent="-228600" fontAlgn="base">
                        <a:spcBef>
                          <a:spcPct val="20000"/>
                        </a:spcBef>
                        <a:spcAft>
                          <a:spcPct val="0"/>
                        </a:spcAft>
                        <a:defRPr>
                          <a:solidFill>
                            <a:schemeClr val="tx1"/>
                          </a:solidFill>
                          <a:latin typeface="Arial" charset="0"/>
                          <a:ea typeface="宋体" charset="-122"/>
                        </a:defRPr>
                      </a:lvl7pPr>
                      <a:lvl8pPr marL="3429000" indent="-228600" fontAlgn="base">
                        <a:spcBef>
                          <a:spcPct val="20000"/>
                        </a:spcBef>
                        <a:spcAft>
                          <a:spcPct val="0"/>
                        </a:spcAft>
                        <a:defRPr>
                          <a:solidFill>
                            <a:schemeClr val="tx1"/>
                          </a:solidFill>
                          <a:latin typeface="Arial" charset="0"/>
                          <a:ea typeface="宋体" charset="-122"/>
                        </a:defRPr>
                      </a:lvl8pPr>
                      <a:lvl9pPr marL="3886200" indent="-228600" fontAlgn="base">
                        <a:spcBef>
                          <a:spcPct val="20000"/>
                        </a:spcBef>
                        <a:spcAft>
                          <a:spcPct val="0"/>
                        </a:spcAft>
                        <a:defRPr>
                          <a:solidFill>
                            <a:schemeClr val="tx1"/>
                          </a:solidFill>
                          <a:latin typeface="Arial" charset="0"/>
                          <a:ea typeface="宋体"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anose="02020603050405020304" pitchFamily="18" charset="0"/>
                          <a:ea typeface="宋体" charset="-122"/>
                          <a:cs typeface="Times New Roman" panose="02020603050405020304" pitchFamily="18" charset="0"/>
                        </a:rPr>
                        <a:t>21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anose="02020603050405020304" pitchFamily="18" charset="0"/>
                          <a:ea typeface="宋体" charset="-122"/>
                          <a:cs typeface="Times New Roman" panose="02020603050405020304" pitchFamily="18" charset="0"/>
                        </a:rPr>
                        <a:t>21.2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7050">
                <a:tc>
                  <a:txBody>
                    <a:bodyPr/>
                    <a:lstStyle>
                      <a:lvl1pPr marL="342900" indent="-342900" algn="l">
                        <a:spcBef>
                          <a:spcPct val="20000"/>
                        </a:spcBef>
                        <a:defRPr sz="2800">
                          <a:solidFill>
                            <a:schemeClr val="tx1"/>
                          </a:solidFill>
                          <a:latin typeface="Arial" charset="0"/>
                          <a:ea typeface="宋体" charset="-122"/>
                        </a:defRPr>
                      </a:lvl1pPr>
                      <a:lvl2pPr marL="742950" indent="-285750" algn="l">
                        <a:spcBef>
                          <a:spcPct val="20000"/>
                        </a:spcBef>
                        <a:defRPr sz="2400">
                          <a:solidFill>
                            <a:schemeClr val="tx1"/>
                          </a:solidFill>
                          <a:latin typeface="Arial" charset="0"/>
                          <a:ea typeface="宋体" charset="-122"/>
                        </a:defRPr>
                      </a:lvl2pPr>
                      <a:lvl3pPr marL="1143000" indent="-228600" algn="l">
                        <a:spcBef>
                          <a:spcPct val="20000"/>
                        </a:spcBef>
                        <a:defRPr sz="2000">
                          <a:solidFill>
                            <a:schemeClr val="tx1"/>
                          </a:solidFill>
                          <a:latin typeface="Arial" charset="0"/>
                          <a:ea typeface="宋体" charset="-122"/>
                        </a:defRPr>
                      </a:lvl3pPr>
                      <a:lvl4pPr marL="1600200" indent="-228600" algn="l">
                        <a:spcBef>
                          <a:spcPct val="20000"/>
                        </a:spcBef>
                        <a:defRPr>
                          <a:solidFill>
                            <a:schemeClr val="tx1"/>
                          </a:solidFill>
                          <a:latin typeface="Arial" charset="0"/>
                          <a:ea typeface="宋体" charset="-122"/>
                        </a:defRPr>
                      </a:lvl4pPr>
                      <a:lvl5pPr marL="2057400" indent="-228600" algn="l">
                        <a:spcBef>
                          <a:spcPct val="20000"/>
                        </a:spcBef>
                        <a:defRPr>
                          <a:solidFill>
                            <a:schemeClr val="tx1"/>
                          </a:solidFill>
                          <a:latin typeface="Arial" charset="0"/>
                          <a:ea typeface="宋体" charset="-122"/>
                        </a:defRPr>
                      </a:lvl5pPr>
                      <a:lvl6pPr marL="2514600" indent="-228600" fontAlgn="base">
                        <a:spcBef>
                          <a:spcPct val="20000"/>
                        </a:spcBef>
                        <a:spcAft>
                          <a:spcPct val="0"/>
                        </a:spcAft>
                        <a:defRPr>
                          <a:solidFill>
                            <a:schemeClr val="tx1"/>
                          </a:solidFill>
                          <a:latin typeface="Arial" charset="0"/>
                          <a:ea typeface="宋体" charset="-122"/>
                        </a:defRPr>
                      </a:lvl6pPr>
                      <a:lvl7pPr marL="2971800" indent="-228600" fontAlgn="base">
                        <a:spcBef>
                          <a:spcPct val="20000"/>
                        </a:spcBef>
                        <a:spcAft>
                          <a:spcPct val="0"/>
                        </a:spcAft>
                        <a:defRPr>
                          <a:solidFill>
                            <a:schemeClr val="tx1"/>
                          </a:solidFill>
                          <a:latin typeface="Arial" charset="0"/>
                          <a:ea typeface="宋体" charset="-122"/>
                        </a:defRPr>
                      </a:lvl7pPr>
                      <a:lvl8pPr marL="3429000" indent="-228600" fontAlgn="base">
                        <a:spcBef>
                          <a:spcPct val="20000"/>
                        </a:spcBef>
                        <a:spcAft>
                          <a:spcPct val="0"/>
                        </a:spcAft>
                        <a:defRPr>
                          <a:solidFill>
                            <a:schemeClr val="tx1"/>
                          </a:solidFill>
                          <a:latin typeface="Arial" charset="0"/>
                          <a:ea typeface="宋体" charset="-122"/>
                        </a:defRPr>
                      </a:lvl8pPr>
                      <a:lvl9pPr marL="3886200" indent="-228600" fontAlgn="base">
                        <a:spcBef>
                          <a:spcPct val="20000"/>
                        </a:spcBef>
                        <a:spcAft>
                          <a:spcPct val="0"/>
                        </a:spcAft>
                        <a:defRPr>
                          <a:solidFill>
                            <a:schemeClr val="tx1"/>
                          </a:solidFill>
                          <a:latin typeface="Arial" charset="0"/>
                          <a:ea typeface="宋体"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AC power for cavity wall (MW)</a:t>
                      </a:r>
                      <a:endParaRPr kumimoji="0" lang="en-US" altLang="zh-CN" sz="16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chemeClr val="tx1"/>
                          </a:solidFill>
                          <a:latin typeface="Arial" charset="0"/>
                          <a:ea typeface="宋体" charset="-122"/>
                        </a:defRPr>
                      </a:lvl1pPr>
                      <a:lvl2pPr marL="742950" indent="-285750" algn="l">
                        <a:spcBef>
                          <a:spcPct val="20000"/>
                        </a:spcBef>
                        <a:defRPr sz="2400">
                          <a:solidFill>
                            <a:schemeClr val="tx1"/>
                          </a:solidFill>
                          <a:latin typeface="Arial" charset="0"/>
                          <a:ea typeface="宋体" charset="-122"/>
                        </a:defRPr>
                      </a:lvl2pPr>
                      <a:lvl3pPr marL="1143000" indent="-228600" algn="l">
                        <a:spcBef>
                          <a:spcPct val="20000"/>
                        </a:spcBef>
                        <a:defRPr sz="2000">
                          <a:solidFill>
                            <a:schemeClr val="tx1"/>
                          </a:solidFill>
                          <a:latin typeface="Arial" charset="0"/>
                          <a:ea typeface="宋体" charset="-122"/>
                        </a:defRPr>
                      </a:lvl3pPr>
                      <a:lvl4pPr marL="1600200" indent="-228600" algn="l">
                        <a:spcBef>
                          <a:spcPct val="20000"/>
                        </a:spcBef>
                        <a:defRPr>
                          <a:solidFill>
                            <a:schemeClr val="tx1"/>
                          </a:solidFill>
                          <a:latin typeface="Arial" charset="0"/>
                          <a:ea typeface="宋体" charset="-122"/>
                        </a:defRPr>
                      </a:lvl4pPr>
                      <a:lvl5pPr marL="2057400" indent="-228600" algn="l">
                        <a:spcBef>
                          <a:spcPct val="20000"/>
                        </a:spcBef>
                        <a:defRPr>
                          <a:solidFill>
                            <a:schemeClr val="tx1"/>
                          </a:solidFill>
                          <a:latin typeface="Arial" charset="0"/>
                          <a:ea typeface="宋体" charset="-122"/>
                        </a:defRPr>
                      </a:lvl5pPr>
                      <a:lvl6pPr marL="2514600" indent="-228600" fontAlgn="base">
                        <a:spcBef>
                          <a:spcPct val="20000"/>
                        </a:spcBef>
                        <a:spcAft>
                          <a:spcPct val="0"/>
                        </a:spcAft>
                        <a:defRPr>
                          <a:solidFill>
                            <a:schemeClr val="tx1"/>
                          </a:solidFill>
                          <a:latin typeface="Arial" charset="0"/>
                          <a:ea typeface="宋体" charset="-122"/>
                        </a:defRPr>
                      </a:lvl6pPr>
                      <a:lvl7pPr marL="2971800" indent="-228600" fontAlgn="base">
                        <a:spcBef>
                          <a:spcPct val="20000"/>
                        </a:spcBef>
                        <a:spcAft>
                          <a:spcPct val="0"/>
                        </a:spcAft>
                        <a:defRPr>
                          <a:solidFill>
                            <a:schemeClr val="tx1"/>
                          </a:solidFill>
                          <a:latin typeface="Arial" charset="0"/>
                          <a:ea typeface="宋体" charset="-122"/>
                        </a:defRPr>
                      </a:lvl7pPr>
                      <a:lvl8pPr marL="3429000" indent="-228600" fontAlgn="base">
                        <a:spcBef>
                          <a:spcPct val="20000"/>
                        </a:spcBef>
                        <a:spcAft>
                          <a:spcPct val="0"/>
                        </a:spcAft>
                        <a:defRPr>
                          <a:solidFill>
                            <a:schemeClr val="tx1"/>
                          </a:solidFill>
                          <a:latin typeface="Arial" charset="0"/>
                          <a:ea typeface="宋体" charset="-122"/>
                        </a:defRPr>
                      </a:lvl8pPr>
                      <a:lvl9pPr marL="3886200" indent="-228600" fontAlgn="base">
                        <a:spcBef>
                          <a:spcPct val="20000"/>
                        </a:spcBef>
                        <a:spcAft>
                          <a:spcPct val="0"/>
                        </a:spcAft>
                        <a:defRPr>
                          <a:solidFill>
                            <a:schemeClr val="tx1"/>
                          </a:solidFill>
                          <a:latin typeface="Arial" charset="0"/>
                          <a:ea typeface="宋体"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chemeClr val="tx1"/>
                          </a:solidFill>
                          <a:latin typeface="Arial" charset="0"/>
                          <a:ea typeface="宋体" charset="-122"/>
                        </a:defRPr>
                      </a:lvl1pPr>
                      <a:lvl2pPr marL="742950" indent="-285750" algn="l">
                        <a:spcBef>
                          <a:spcPct val="20000"/>
                        </a:spcBef>
                        <a:defRPr sz="2400">
                          <a:solidFill>
                            <a:schemeClr val="tx1"/>
                          </a:solidFill>
                          <a:latin typeface="Arial" charset="0"/>
                          <a:ea typeface="宋体" charset="-122"/>
                        </a:defRPr>
                      </a:lvl2pPr>
                      <a:lvl3pPr marL="1143000" indent="-228600" algn="l">
                        <a:spcBef>
                          <a:spcPct val="20000"/>
                        </a:spcBef>
                        <a:defRPr sz="2000">
                          <a:solidFill>
                            <a:schemeClr val="tx1"/>
                          </a:solidFill>
                          <a:latin typeface="Arial" charset="0"/>
                          <a:ea typeface="宋体" charset="-122"/>
                        </a:defRPr>
                      </a:lvl3pPr>
                      <a:lvl4pPr marL="1600200" indent="-228600" algn="l">
                        <a:spcBef>
                          <a:spcPct val="20000"/>
                        </a:spcBef>
                        <a:defRPr>
                          <a:solidFill>
                            <a:schemeClr val="tx1"/>
                          </a:solidFill>
                          <a:latin typeface="Arial" charset="0"/>
                          <a:ea typeface="宋体" charset="-122"/>
                        </a:defRPr>
                      </a:lvl4pPr>
                      <a:lvl5pPr marL="2057400" indent="-228600" algn="l">
                        <a:spcBef>
                          <a:spcPct val="20000"/>
                        </a:spcBef>
                        <a:defRPr>
                          <a:solidFill>
                            <a:schemeClr val="tx1"/>
                          </a:solidFill>
                          <a:latin typeface="Arial" charset="0"/>
                          <a:ea typeface="宋体" charset="-122"/>
                        </a:defRPr>
                      </a:lvl5pPr>
                      <a:lvl6pPr marL="2514600" indent="-228600" fontAlgn="base">
                        <a:spcBef>
                          <a:spcPct val="20000"/>
                        </a:spcBef>
                        <a:spcAft>
                          <a:spcPct val="0"/>
                        </a:spcAft>
                        <a:defRPr>
                          <a:solidFill>
                            <a:schemeClr val="tx1"/>
                          </a:solidFill>
                          <a:latin typeface="Arial" charset="0"/>
                          <a:ea typeface="宋体" charset="-122"/>
                        </a:defRPr>
                      </a:lvl6pPr>
                      <a:lvl7pPr marL="2971800" indent="-228600" fontAlgn="base">
                        <a:spcBef>
                          <a:spcPct val="20000"/>
                        </a:spcBef>
                        <a:spcAft>
                          <a:spcPct val="0"/>
                        </a:spcAft>
                        <a:defRPr>
                          <a:solidFill>
                            <a:schemeClr val="tx1"/>
                          </a:solidFill>
                          <a:latin typeface="Arial" charset="0"/>
                          <a:ea typeface="宋体" charset="-122"/>
                        </a:defRPr>
                      </a:lvl7pPr>
                      <a:lvl8pPr marL="3429000" indent="-228600" fontAlgn="base">
                        <a:spcBef>
                          <a:spcPct val="20000"/>
                        </a:spcBef>
                        <a:spcAft>
                          <a:spcPct val="0"/>
                        </a:spcAft>
                        <a:defRPr>
                          <a:solidFill>
                            <a:schemeClr val="tx1"/>
                          </a:solidFill>
                          <a:latin typeface="Arial" charset="0"/>
                          <a:ea typeface="宋体" charset="-122"/>
                        </a:defRPr>
                      </a:lvl8pPr>
                      <a:lvl9pPr marL="3886200" indent="-228600" fontAlgn="base">
                        <a:spcBef>
                          <a:spcPct val="20000"/>
                        </a:spcBef>
                        <a:spcAft>
                          <a:spcPct val="0"/>
                        </a:spcAft>
                        <a:defRPr>
                          <a:solidFill>
                            <a:schemeClr val="tx1"/>
                          </a:solidFill>
                          <a:latin typeface="Arial" charset="0"/>
                          <a:ea typeface="宋体"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anose="02020603050405020304" pitchFamily="18" charset="0"/>
                          <a:ea typeface="宋体" charset="-122"/>
                          <a:cs typeface="Times New Roman" panose="02020603050405020304" pitchFamily="18" charset="0"/>
                        </a:rPr>
                        <a:t>5.4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chemeClr val="tx1"/>
                          </a:solidFill>
                          <a:latin typeface="Arial" charset="0"/>
                          <a:ea typeface="宋体" charset="-122"/>
                        </a:defRPr>
                      </a:lvl1pPr>
                      <a:lvl2pPr marL="742950" indent="-285750" algn="l">
                        <a:spcBef>
                          <a:spcPct val="20000"/>
                        </a:spcBef>
                        <a:defRPr sz="2400">
                          <a:solidFill>
                            <a:schemeClr val="tx1"/>
                          </a:solidFill>
                          <a:latin typeface="Arial" charset="0"/>
                          <a:ea typeface="宋体" charset="-122"/>
                        </a:defRPr>
                      </a:lvl2pPr>
                      <a:lvl3pPr marL="1143000" indent="-228600" algn="l">
                        <a:spcBef>
                          <a:spcPct val="20000"/>
                        </a:spcBef>
                        <a:defRPr sz="2000">
                          <a:solidFill>
                            <a:schemeClr val="tx1"/>
                          </a:solidFill>
                          <a:latin typeface="Arial" charset="0"/>
                          <a:ea typeface="宋体" charset="-122"/>
                        </a:defRPr>
                      </a:lvl3pPr>
                      <a:lvl4pPr marL="1600200" indent="-228600" algn="l">
                        <a:spcBef>
                          <a:spcPct val="20000"/>
                        </a:spcBef>
                        <a:defRPr>
                          <a:solidFill>
                            <a:schemeClr val="tx1"/>
                          </a:solidFill>
                          <a:latin typeface="Arial" charset="0"/>
                          <a:ea typeface="宋体" charset="-122"/>
                        </a:defRPr>
                      </a:lvl4pPr>
                      <a:lvl5pPr marL="2057400" indent="-228600" algn="l">
                        <a:spcBef>
                          <a:spcPct val="20000"/>
                        </a:spcBef>
                        <a:defRPr>
                          <a:solidFill>
                            <a:schemeClr val="tx1"/>
                          </a:solidFill>
                          <a:latin typeface="Arial" charset="0"/>
                          <a:ea typeface="宋体" charset="-122"/>
                        </a:defRPr>
                      </a:lvl5pPr>
                      <a:lvl6pPr marL="2514600" indent="-228600" fontAlgn="base">
                        <a:spcBef>
                          <a:spcPct val="20000"/>
                        </a:spcBef>
                        <a:spcAft>
                          <a:spcPct val="0"/>
                        </a:spcAft>
                        <a:defRPr>
                          <a:solidFill>
                            <a:schemeClr val="tx1"/>
                          </a:solidFill>
                          <a:latin typeface="Arial" charset="0"/>
                          <a:ea typeface="宋体" charset="-122"/>
                        </a:defRPr>
                      </a:lvl6pPr>
                      <a:lvl7pPr marL="2971800" indent="-228600" fontAlgn="base">
                        <a:spcBef>
                          <a:spcPct val="20000"/>
                        </a:spcBef>
                        <a:spcAft>
                          <a:spcPct val="0"/>
                        </a:spcAft>
                        <a:defRPr>
                          <a:solidFill>
                            <a:schemeClr val="tx1"/>
                          </a:solidFill>
                          <a:latin typeface="Arial" charset="0"/>
                          <a:ea typeface="宋体" charset="-122"/>
                        </a:defRPr>
                      </a:lvl7pPr>
                      <a:lvl8pPr marL="3429000" indent="-228600" fontAlgn="base">
                        <a:spcBef>
                          <a:spcPct val="20000"/>
                        </a:spcBef>
                        <a:spcAft>
                          <a:spcPct val="0"/>
                        </a:spcAft>
                        <a:defRPr>
                          <a:solidFill>
                            <a:schemeClr val="tx1"/>
                          </a:solidFill>
                          <a:latin typeface="Arial" charset="0"/>
                          <a:ea typeface="宋体" charset="-122"/>
                        </a:defRPr>
                      </a:lvl8pPr>
                      <a:lvl9pPr marL="3886200" indent="-228600" fontAlgn="base">
                        <a:spcBef>
                          <a:spcPct val="20000"/>
                        </a:spcBef>
                        <a:spcAft>
                          <a:spcPct val="0"/>
                        </a:spcAft>
                        <a:defRPr>
                          <a:solidFill>
                            <a:schemeClr val="tx1"/>
                          </a:solidFill>
                          <a:latin typeface="Arial" charset="0"/>
                          <a:ea typeface="宋体"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anose="02020603050405020304" pitchFamily="18" charset="0"/>
                          <a:ea typeface="宋体" charset="-122"/>
                          <a:cs typeface="Times New Roman" panose="02020603050405020304" pitchFamily="18" charset="0"/>
                        </a:rPr>
                        <a:t>5.2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anose="02020603050405020304" pitchFamily="18" charset="0"/>
                          <a:ea typeface="宋体" charset="-122"/>
                          <a:cs typeface="Times New Roman" panose="02020603050405020304" pitchFamily="18" charset="0"/>
                        </a:rPr>
                        <a:t>5.2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150">
                <a:tc>
                  <a:txBody>
                    <a:bodyPr/>
                    <a:lstStyle>
                      <a:lvl1pPr marL="342900" indent="-342900" algn="l">
                        <a:spcBef>
                          <a:spcPct val="20000"/>
                        </a:spcBef>
                        <a:defRPr sz="2800">
                          <a:solidFill>
                            <a:schemeClr val="tx1"/>
                          </a:solidFill>
                          <a:latin typeface="Arial" charset="0"/>
                          <a:ea typeface="宋体" charset="-122"/>
                        </a:defRPr>
                      </a:lvl1pPr>
                      <a:lvl2pPr marL="742950" indent="-285750" algn="l">
                        <a:spcBef>
                          <a:spcPct val="20000"/>
                        </a:spcBef>
                        <a:defRPr sz="2400">
                          <a:solidFill>
                            <a:schemeClr val="tx1"/>
                          </a:solidFill>
                          <a:latin typeface="Arial" charset="0"/>
                          <a:ea typeface="宋体" charset="-122"/>
                        </a:defRPr>
                      </a:lvl2pPr>
                      <a:lvl3pPr marL="1143000" indent="-228600" algn="l">
                        <a:spcBef>
                          <a:spcPct val="20000"/>
                        </a:spcBef>
                        <a:defRPr sz="2000">
                          <a:solidFill>
                            <a:schemeClr val="tx1"/>
                          </a:solidFill>
                          <a:latin typeface="Arial" charset="0"/>
                          <a:ea typeface="宋体" charset="-122"/>
                        </a:defRPr>
                      </a:lvl3pPr>
                      <a:lvl4pPr marL="1600200" indent="-228600" algn="l">
                        <a:spcBef>
                          <a:spcPct val="20000"/>
                        </a:spcBef>
                        <a:defRPr>
                          <a:solidFill>
                            <a:schemeClr val="tx1"/>
                          </a:solidFill>
                          <a:latin typeface="Arial" charset="0"/>
                          <a:ea typeface="宋体" charset="-122"/>
                        </a:defRPr>
                      </a:lvl4pPr>
                      <a:lvl5pPr marL="2057400" indent="-228600" algn="l">
                        <a:spcBef>
                          <a:spcPct val="20000"/>
                        </a:spcBef>
                        <a:defRPr>
                          <a:solidFill>
                            <a:schemeClr val="tx1"/>
                          </a:solidFill>
                          <a:latin typeface="Arial" charset="0"/>
                          <a:ea typeface="宋体" charset="-122"/>
                        </a:defRPr>
                      </a:lvl5pPr>
                      <a:lvl6pPr marL="2514600" indent="-228600" fontAlgn="base">
                        <a:spcBef>
                          <a:spcPct val="20000"/>
                        </a:spcBef>
                        <a:spcAft>
                          <a:spcPct val="0"/>
                        </a:spcAft>
                        <a:defRPr>
                          <a:solidFill>
                            <a:schemeClr val="tx1"/>
                          </a:solidFill>
                          <a:latin typeface="Arial" charset="0"/>
                          <a:ea typeface="宋体" charset="-122"/>
                        </a:defRPr>
                      </a:lvl6pPr>
                      <a:lvl7pPr marL="2971800" indent="-228600" fontAlgn="base">
                        <a:spcBef>
                          <a:spcPct val="20000"/>
                        </a:spcBef>
                        <a:spcAft>
                          <a:spcPct val="0"/>
                        </a:spcAft>
                        <a:defRPr>
                          <a:solidFill>
                            <a:schemeClr val="tx1"/>
                          </a:solidFill>
                          <a:latin typeface="Arial" charset="0"/>
                          <a:ea typeface="宋体" charset="-122"/>
                        </a:defRPr>
                      </a:lvl7pPr>
                      <a:lvl8pPr marL="3429000" indent="-228600" fontAlgn="base">
                        <a:spcBef>
                          <a:spcPct val="20000"/>
                        </a:spcBef>
                        <a:spcAft>
                          <a:spcPct val="0"/>
                        </a:spcAft>
                        <a:defRPr>
                          <a:solidFill>
                            <a:schemeClr val="tx1"/>
                          </a:solidFill>
                          <a:latin typeface="Arial" charset="0"/>
                          <a:ea typeface="宋体" charset="-122"/>
                        </a:defRPr>
                      </a:lvl8pPr>
                      <a:lvl9pPr marL="3886200" indent="-228600" fontAlgn="base">
                        <a:spcBef>
                          <a:spcPct val="20000"/>
                        </a:spcBef>
                        <a:spcAft>
                          <a:spcPct val="0"/>
                        </a:spcAft>
                        <a:defRPr>
                          <a:solidFill>
                            <a:schemeClr val="tx1"/>
                          </a:solidFill>
                          <a:latin typeface="Arial" charset="0"/>
                          <a:ea typeface="宋体"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Total AC power (MW)</a:t>
                      </a:r>
                      <a:endParaRPr kumimoji="0" lang="en-US" altLang="zh-CN" sz="16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chemeClr val="tx1"/>
                          </a:solidFill>
                          <a:latin typeface="Arial" charset="0"/>
                          <a:ea typeface="宋体" charset="-122"/>
                        </a:defRPr>
                      </a:lvl1pPr>
                      <a:lvl2pPr marL="742950" indent="-285750" algn="l">
                        <a:spcBef>
                          <a:spcPct val="20000"/>
                        </a:spcBef>
                        <a:defRPr sz="2400">
                          <a:solidFill>
                            <a:schemeClr val="tx1"/>
                          </a:solidFill>
                          <a:latin typeface="Arial" charset="0"/>
                          <a:ea typeface="宋体" charset="-122"/>
                        </a:defRPr>
                      </a:lvl2pPr>
                      <a:lvl3pPr marL="1143000" indent="-228600" algn="l">
                        <a:spcBef>
                          <a:spcPct val="20000"/>
                        </a:spcBef>
                        <a:defRPr sz="2000">
                          <a:solidFill>
                            <a:schemeClr val="tx1"/>
                          </a:solidFill>
                          <a:latin typeface="Arial" charset="0"/>
                          <a:ea typeface="宋体" charset="-122"/>
                        </a:defRPr>
                      </a:lvl3pPr>
                      <a:lvl4pPr marL="1600200" indent="-228600" algn="l">
                        <a:spcBef>
                          <a:spcPct val="20000"/>
                        </a:spcBef>
                        <a:defRPr>
                          <a:solidFill>
                            <a:schemeClr val="tx1"/>
                          </a:solidFill>
                          <a:latin typeface="Arial" charset="0"/>
                          <a:ea typeface="宋体" charset="-122"/>
                        </a:defRPr>
                      </a:lvl4pPr>
                      <a:lvl5pPr marL="2057400" indent="-228600" algn="l">
                        <a:spcBef>
                          <a:spcPct val="20000"/>
                        </a:spcBef>
                        <a:defRPr>
                          <a:solidFill>
                            <a:schemeClr val="tx1"/>
                          </a:solidFill>
                          <a:latin typeface="Arial" charset="0"/>
                          <a:ea typeface="宋体" charset="-122"/>
                        </a:defRPr>
                      </a:lvl5pPr>
                      <a:lvl6pPr marL="2514600" indent="-228600" fontAlgn="base">
                        <a:spcBef>
                          <a:spcPct val="20000"/>
                        </a:spcBef>
                        <a:spcAft>
                          <a:spcPct val="0"/>
                        </a:spcAft>
                        <a:defRPr>
                          <a:solidFill>
                            <a:schemeClr val="tx1"/>
                          </a:solidFill>
                          <a:latin typeface="Arial" charset="0"/>
                          <a:ea typeface="宋体" charset="-122"/>
                        </a:defRPr>
                      </a:lvl6pPr>
                      <a:lvl7pPr marL="2971800" indent="-228600" fontAlgn="base">
                        <a:spcBef>
                          <a:spcPct val="20000"/>
                        </a:spcBef>
                        <a:spcAft>
                          <a:spcPct val="0"/>
                        </a:spcAft>
                        <a:defRPr>
                          <a:solidFill>
                            <a:schemeClr val="tx1"/>
                          </a:solidFill>
                          <a:latin typeface="Arial" charset="0"/>
                          <a:ea typeface="宋体" charset="-122"/>
                        </a:defRPr>
                      </a:lvl7pPr>
                      <a:lvl8pPr marL="3429000" indent="-228600" fontAlgn="base">
                        <a:spcBef>
                          <a:spcPct val="20000"/>
                        </a:spcBef>
                        <a:spcAft>
                          <a:spcPct val="0"/>
                        </a:spcAft>
                        <a:defRPr>
                          <a:solidFill>
                            <a:schemeClr val="tx1"/>
                          </a:solidFill>
                          <a:latin typeface="Arial" charset="0"/>
                          <a:ea typeface="宋体" charset="-122"/>
                        </a:defRPr>
                      </a:lvl8pPr>
                      <a:lvl9pPr marL="3886200" indent="-228600" fontAlgn="base">
                        <a:spcBef>
                          <a:spcPct val="20000"/>
                        </a:spcBef>
                        <a:spcAft>
                          <a:spcPct val="0"/>
                        </a:spcAft>
                        <a:defRPr>
                          <a:solidFill>
                            <a:schemeClr val="tx1"/>
                          </a:solidFill>
                          <a:latin typeface="Arial" charset="0"/>
                          <a:ea typeface="宋体"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70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chemeClr val="tx1"/>
                          </a:solidFill>
                          <a:latin typeface="Arial" charset="0"/>
                          <a:ea typeface="宋体" charset="-122"/>
                        </a:defRPr>
                      </a:lvl1pPr>
                      <a:lvl2pPr marL="742950" indent="-285750" algn="l">
                        <a:spcBef>
                          <a:spcPct val="20000"/>
                        </a:spcBef>
                        <a:defRPr sz="2400">
                          <a:solidFill>
                            <a:schemeClr val="tx1"/>
                          </a:solidFill>
                          <a:latin typeface="Arial" charset="0"/>
                          <a:ea typeface="宋体" charset="-122"/>
                        </a:defRPr>
                      </a:lvl2pPr>
                      <a:lvl3pPr marL="1143000" indent="-228600" algn="l">
                        <a:spcBef>
                          <a:spcPct val="20000"/>
                        </a:spcBef>
                        <a:defRPr sz="2000">
                          <a:solidFill>
                            <a:schemeClr val="tx1"/>
                          </a:solidFill>
                          <a:latin typeface="Arial" charset="0"/>
                          <a:ea typeface="宋体" charset="-122"/>
                        </a:defRPr>
                      </a:lvl3pPr>
                      <a:lvl4pPr marL="1600200" indent="-228600" algn="l">
                        <a:spcBef>
                          <a:spcPct val="20000"/>
                        </a:spcBef>
                        <a:defRPr>
                          <a:solidFill>
                            <a:schemeClr val="tx1"/>
                          </a:solidFill>
                          <a:latin typeface="Arial" charset="0"/>
                          <a:ea typeface="宋体" charset="-122"/>
                        </a:defRPr>
                      </a:lvl4pPr>
                      <a:lvl5pPr marL="2057400" indent="-228600" algn="l">
                        <a:spcBef>
                          <a:spcPct val="20000"/>
                        </a:spcBef>
                        <a:defRPr>
                          <a:solidFill>
                            <a:schemeClr val="tx1"/>
                          </a:solidFill>
                          <a:latin typeface="Arial" charset="0"/>
                          <a:ea typeface="宋体" charset="-122"/>
                        </a:defRPr>
                      </a:lvl5pPr>
                      <a:lvl6pPr marL="2514600" indent="-228600" fontAlgn="base">
                        <a:spcBef>
                          <a:spcPct val="20000"/>
                        </a:spcBef>
                        <a:spcAft>
                          <a:spcPct val="0"/>
                        </a:spcAft>
                        <a:defRPr>
                          <a:solidFill>
                            <a:schemeClr val="tx1"/>
                          </a:solidFill>
                          <a:latin typeface="Arial" charset="0"/>
                          <a:ea typeface="宋体" charset="-122"/>
                        </a:defRPr>
                      </a:lvl6pPr>
                      <a:lvl7pPr marL="2971800" indent="-228600" fontAlgn="base">
                        <a:spcBef>
                          <a:spcPct val="20000"/>
                        </a:spcBef>
                        <a:spcAft>
                          <a:spcPct val="0"/>
                        </a:spcAft>
                        <a:defRPr>
                          <a:solidFill>
                            <a:schemeClr val="tx1"/>
                          </a:solidFill>
                          <a:latin typeface="Arial" charset="0"/>
                          <a:ea typeface="宋体" charset="-122"/>
                        </a:defRPr>
                      </a:lvl7pPr>
                      <a:lvl8pPr marL="3429000" indent="-228600" fontAlgn="base">
                        <a:spcBef>
                          <a:spcPct val="20000"/>
                        </a:spcBef>
                        <a:spcAft>
                          <a:spcPct val="0"/>
                        </a:spcAft>
                        <a:defRPr>
                          <a:solidFill>
                            <a:schemeClr val="tx1"/>
                          </a:solidFill>
                          <a:latin typeface="Arial" charset="0"/>
                          <a:ea typeface="宋体" charset="-122"/>
                        </a:defRPr>
                      </a:lvl8pPr>
                      <a:lvl9pPr marL="3886200" indent="-228600" fontAlgn="base">
                        <a:spcBef>
                          <a:spcPct val="20000"/>
                        </a:spcBef>
                        <a:spcAft>
                          <a:spcPct val="0"/>
                        </a:spcAft>
                        <a:defRPr>
                          <a:solidFill>
                            <a:schemeClr val="tx1"/>
                          </a:solidFill>
                          <a:latin typeface="Arial" charset="0"/>
                          <a:ea typeface="宋体"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anose="02020603050405020304" pitchFamily="18" charset="0"/>
                          <a:ea typeface="宋体" charset="-122"/>
                          <a:cs typeface="Times New Roman" panose="02020603050405020304" pitchFamily="18" charset="0"/>
                        </a:rPr>
                        <a:t>27.2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chemeClr val="tx1"/>
                          </a:solidFill>
                          <a:latin typeface="Arial" charset="0"/>
                          <a:ea typeface="宋体" charset="-122"/>
                        </a:defRPr>
                      </a:lvl1pPr>
                      <a:lvl2pPr marL="742950" indent="-285750" algn="l">
                        <a:spcBef>
                          <a:spcPct val="20000"/>
                        </a:spcBef>
                        <a:defRPr sz="2400">
                          <a:solidFill>
                            <a:schemeClr val="tx1"/>
                          </a:solidFill>
                          <a:latin typeface="Arial" charset="0"/>
                          <a:ea typeface="宋体" charset="-122"/>
                        </a:defRPr>
                      </a:lvl2pPr>
                      <a:lvl3pPr marL="1143000" indent="-228600" algn="l">
                        <a:spcBef>
                          <a:spcPct val="20000"/>
                        </a:spcBef>
                        <a:defRPr sz="2000">
                          <a:solidFill>
                            <a:schemeClr val="tx1"/>
                          </a:solidFill>
                          <a:latin typeface="Arial" charset="0"/>
                          <a:ea typeface="宋体" charset="-122"/>
                        </a:defRPr>
                      </a:lvl3pPr>
                      <a:lvl4pPr marL="1600200" indent="-228600" algn="l">
                        <a:spcBef>
                          <a:spcPct val="20000"/>
                        </a:spcBef>
                        <a:defRPr>
                          <a:solidFill>
                            <a:schemeClr val="tx1"/>
                          </a:solidFill>
                          <a:latin typeface="Arial" charset="0"/>
                          <a:ea typeface="宋体" charset="-122"/>
                        </a:defRPr>
                      </a:lvl4pPr>
                      <a:lvl5pPr marL="2057400" indent="-228600" algn="l">
                        <a:spcBef>
                          <a:spcPct val="20000"/>
                        </a:spcBef>
                        <a:defRPr>
                          <a:solidFill>
                            <a:schemeClr val="tx1"/>
                          </a:solidFill>
                          <a:latin typeface="Arial" charset="0"/>
                          <a:ea typeface="宋体" charset="-122"/>
                        </a:defRPr>
                      </a:lvl5pPr>
                      <a:lvl6pPr marL="2514600" indent="-228600" fontAlgn="base">
                        <a:spcBef>
                          <a:spcPct val="20000"/>
                        </a:spcBef>
                        <a:spcAft>
                          <a:spcPct val="0"/>
                        </a:spcAft>
                        <a:defRPr>
                          <a:solidFill>
                            <a:schemeClr val="tx1"/>
                          </a:solidFill>
                          <a:latin typeface="Arial" charset="0"/>
                          <a:ea typeface="宋体" charset="-122"/>
                        </a:defRPr>
                      </a:lvl6pPr>
                      <a:lvl7pPr marL="2971800" indent="-228600" fontAlgn="base">
                        <a:spcBef>
                          <a:spcPct val="20000"/>
                        </a:spcBef>
                        <a:spcAft>
                          <a:spcPct val="0"/>
                        </a:spcAft>
                        <a:defRPr>
                          <a:solidFill>
                            <a:schemeClr val="tx1"/>
                          </a:solidFill>
                          <a:latin typeface="Arial" charset="0"/>
                          <a:ea typeface="宋体" charset="-122"/>
                        </a:defRPr>
                      </a:lvl7pPr>
                      <a:lvl8pPr marL="3429000" indent="-228600" fontAlgn="base">
                        <a:spcBef>
                          <a:spcPct val="20000"/>
                        </a:spcBef>
                        <a:spcAft>
                          <a:spcPct val="0"/>
                        </a:spcAft>
                        <a:defRPr>
                          <a:solidFill>
                            <a:schemeClr val="tx1"/>
                          </a:solidFill>
                          <a:latin typeface="Arial" charset="0"/>
                          <a:ea typeface="宋体" charset="-122"/>
                        </a:defRPr>
                      </a:lvl8pPr>
                      <a:lvl9pPr marL="3886200" indent="-228600" fontAlgn="base">
                        <a:spcBef>
                          <a:spcPct val="20000"/>
                        </a:spcBef>
                        <a:spcAft>
                          <a:spcPct val="0"/>
                        </a:spcAft>
                        <a:defRPr>
                          <a:solidFill>
                            <a:schemeClr val="tx1"/>
                          </a:solidFill>
                          <a:latin typeface="Arial" charset="0"/>
                          <a:ea typeface="宋体"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anose="02020603050405020304" pitchFamily="18" charset="0"/>
                          <a:ea typeface="宋体" charset="-122"/>
                          <a:cs typeface="Times New Roman" panose="02020603050405020304" pitchFamily="18" charset="0"/>
                        </a:rPr>
                        <a:t>26.2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anose="02020603050405020304" pitchFamily="18" charset="0"/>
                          <a:ea typeface="宋体" charset="-122"/>
                          <a:cs typeface="Times New Roman" panose="02020603050405020304" pitchFamily="18" charset="0"/>
                        </a:rPr>
                        <a:t>26.4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6676" name="Rectangle 52"/>
          <p:cNvSpPr>
            <a:spLocks noChangeArrowheads="1"/>
          </p:cNvSpPr>
          <p:nvPr/>
        </p:nvSpPr>
        <p:spPr bwMode="auto">
          <a:xfrm>
            <a:off x="1763688" y="490538"/>
            <a:ext cx="5627092" cy="10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charset="0"/>
                <a:ea typeface="宋体" charset="-122"/>
              </a:defRPr>
            </a:lvl1pPr>
            <a:lvl2pPr>
              <a:defRPr sz="4400">
                <a:solidFill>
                  <a:schemeClr val="tx2"/>
                </a:solidFill>
                <a:latin typeface="Arial" charset="0"/>
                <a:ea typeface="宋体" charset="-122"/>
              </a:defRPr>
            </a:lvl2pPr>
            <a:lvl3pPr>
              <a:defRPr sz="4400">
                <a:solidFill>
                  <a:schemeClr val="tx2"/>
                </a:solidFill>
                <a:latin typeface="Arial" charset="0"/>
                <a:ea typeface="宋体" charset="-122"/>
              </a:defRPr>
            </a:lvl3pPr>
            <a:lvl4pPr>
              <a:defRPr sz="4400">
                <a:solidFill>
                  <a:schemeClr val="tx2"/>
                </a:solidFill>
                <a:latin typeface="Arial" charset="0"/>
                <a:ea typeface="宋体" charset="-122"/>
              </a:defRPr>
            </a:lvl4pPr>
            <a:lvl5pPr>
              <a:defRPr sz="4400">
                <a:solidFill>
                  <a:schemeClr val="tx2"/>
                </a:solidFill>
                <a:latin typeface="Arial" charset="0"/>
                <a:ea typeface="宋体" charset="-122"/>
              </a:defRPr>
            </a:lvl5pPr>
            <a:lvl6pPr marL="457200" algn="ctr" fontAlgn="base">
              <a:spcBef>
                <a:spcPct val="0"/>
              </a:spcBef>
              <a:spcAft>
                <a:spcPct val="0"/>
              </a:spcAft>
              <a:defRPr sz="4400">
                <a:solidFill>
                  <a:schemeClr val="tx2"/>
                </a:solidFill>
                <a:latin typeface="Arial" charset="0"/>
                <a:ea typeface="宋体" charset="-122"/>
              </a:defRPr>
            </a:lvl6pPr>
            <a:lvl7pPr marL="914400" algn="ctr" fontAlgn="base">
              <a:spcBef>
                <a:spcPct val="0"/>
              </a:spcBef>
              <a:spcAft>
                <a:spcPct val="0"/>
              </a:spcAft>
              <a:defRPr sz="4400">
                <a:solidFill>
                  <a:schemeClr val="tx2"/>
                </a:solidFill>
                <a:latin typeface="Arial" charset="0"/>
                <a:ea typeface="宋体" charset="-122"/>
              </a:defRPr>
            </a:lvl7pPr>
            <a:lvl8pPr marL="1371600" algn="ctr" fontAlgn="base">
              <a:spcBef>
                <a:spcPct val="0"/>
              </a:spcBef>
              <a:spcAft>
                <a:spcPct val="0"/>
              </a:spcAft>
              <a:defRPr sz="4400">
                <a:solidFill>
                  <a:schemeClr val="tx2"/>
                </a:solidFill>
                <a:latin typeface="Arial" charset="0"/>
                <a:ea typeface="宋体" charset="-122"/>
              </a:defRPr>
            </a:lvl8pPr>
            <a:lvl9pPr marL="1828800" algn="ctr" fontAlgn="base">
              <a:spcBef>
                <a:spcPct val="0"/>
              </a:spcBef>
              <a:spcAft>
                <a:spcPct val="0"/>
              </a:spcAft>
              <a:defRPr sz="4400">
                <a:solidFill>
                  <a:schemeClr val="tx2"/>
                </a:solidFill>
                <a:latin typeface="Arial" charset="0"/>
                <a:ea typeface="宋体" charset="-122"/>
              </a:defRPr>
            </a:lvl9pPr>
          </a:lstStyle>
          <a:p>
            <a:r>
              <a:rPr lang="en-US" altLang="zh-CN" sz="4000" dirty="0" smtClean="0">
                <a:solidFill>
                  <a:schemeClr val="tx1"/>
                </a:solidFill>
                <a:latin typeface="Times New Roman" panose="02020603050405020304" pitchFamily="18" charset="0"/>
                <a:cs typeface="Times New Roman" panose="02020603050405020304" pitchFamily="18" charset="0"/>
              </a:rPr>
              <a:t>ILC AC </a:t>
            </a:r>
            <a:r>
              <a:rPr lang="en-US" altLang="zh-CN" sz="4000" dirty="0">
                <a:solidFill>
                  <a:schemeClr val="tx1"/>
                </a:solidFill>
                <a:latin typeface="Times New Roman" panose="02020603050405020304" pitchFamily="18" charset="0"/>
                <a:cs typeface="Times New Roman" panose="02020603050405020304" pitchFamily="18" charset="0"/>
              </a:rPr>
              <a:t>Power estimation</a:t>
            </a:r>
          </a:p>
        </p:txBody>
      </p:sp>
    </p:spTree>
    <p:extLst>
      <p:ext uri="{BB962C8B-B14F-4D97-AF65-F5344CB8AC3E}">
        <p14:creationId xmlns:p14="http://schemas.microsoft.com/office/powerpoint/2010/main" val="33083029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97768"/>
            <a:ext cx="8229600" cy="1143000"/>
          </a:xfrm>
        </p:spPr>
        <p:txBody>
          <a:bodyPr>
            <a:normAutofit/>
          </a:bodyPr>
          <a:lstStyle/>
          <a:p>
            <a:r>
              <a:rPr lang="en-US" altLang="zh-CN" sz="4000" dirty="0" smtClean="0">
                <a:latin typeface="Times New Roman" panose="02020603050405020304" pitchFamily="18" charset="0"/>
                <a:cs typeface="Times New Roman" panose="02020603050405020304" pitchFamily="18" charset="0"/>
              </a:rPr>
              <a:t>Principles for ILC high-</a:t>
            </a:r>
            <a:r>
              <a:rPr lang="en-US" altLang="zh-CN" sz="4000" dirty="0" err="1" smtClean="0">
                <a:latin typeface="Times New Roman" panose="02020603050405020304" pitchFamily="18" charset="0"/>
                <a:cs typeface="Times New Roman" panose="02020603050405020304" pitchFamily="18" charset="0"/>
              </a:rPr>
              <a:t>lum</a:t>
            </a:r>
            <a:r>
              <a:rPr lang="en-US" altLang="zh-CN" sz="4000" dirty="0" smtClean="0">
                <a:latin typeface="Times New Roman" panose="02020603050405020304" pitchFamily="18" charset="0"/>
                <a:cs typeface="Times New Roman" panose="02020603050405020304" pitchFamily="18" charset="0"/>
              </a:rPr>
              <a:t>. mode </a:t>
            </a:r>
            <a:endParaRPr lang="zh-CN" altLang="en-US" sz="4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67544" y="1340768"/>
            <a:ext cx="3528392" cy="584775"/>
          </a:xfrm>
          <a:prstGeom prst="rect">
            <a:avLst/>
          </a:prstGeom>
          <a:noFill/>
        </p:spPr>
        <p:txBody>
          <a:bodyPr wrap="square" rtlCol="0">
            <a:spAutoFit/>
          </a:bodyPr>
          <a:lstStyle/>
          <a:p>
            <a:pPr marL="285750" indent="-285750">
              <a:buFont typeface="Wingdings" panose="05000000000000000000" pitchFamily="2" charset="2"/>
              <a:buChar char="Ø"/>
            </a:pPr>
            <a:r>
              <a:rPr lang="en-US" altLang="zh-CN" sz="3200" dirty="0" smtClean="0"/>
              <a:t>Advantages:</a:t>
            </a:r>
            <a:endParaRPr lang="zh-CN" altLang="en-US" sz="3200" dirty="0"/>
          </a:p>
        </p:txBody>
      </p:sp>
      <p:sp>
        <p:nvSpPr>
          <p:cNvPr id="4" name="TextBox 3"/>
          <p:cNvSpPr txBox="1"/>
          <p:nvPr/>
        </p:nvSpPr>
        <p:spPr>
          <a:xfrm>
            <a:off x="899592" y="1943847"/>
            <a:ext cx="7776864" cy="1938992"/>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smtClean="0">
                <a:solidFill>
                  <a:srgbClr val="C00000"/>
                </a:solidFill>
              </a:rPr>
              <a:t>Higher luminosity </a:t>
            </a:r>
            <a:r>
              <a:rPr lang="en-US" altLang="zh-CN" sz="2400" dirty="0" smtClean="0"/>
              <a:t>keeping the cost</a:t>
            </a:r>
          </a:p>
          <a:p>
            <a:pPr marL="285750" indent="-285750">
              <a:buFont typeface="Arial" panose="020B0604020202020204" pitchFamily="34" charset="0"/>
              <a:buChar char="•"/>
            </a:pPr>
            <a:r>
              <a:rPr lang="en-US" altLang="zh-CN" sz="2400" dirty="0" smtClean="0">
                <a:solidFill>
                  <a:srgbClr val="002060"/>
                </a:solidFill>
              </a:rPr>
              <a:t>Larger </a:t>
            </a:r>
            <a:r>
              <a:rPr lang="en-US" altLang="zh-CN" sz="2400" dirty="0" smtClean="0">
                <a:solidFill>
                  <a:srgbClr val="002060"/>
                </a:solidFill>
                <a:sym typeface="Symbol"/>
              </a:rPr>
              <a:t>y* </a:t>
            </a:r>
            <a:r>
              <a:rPr lang="en-US" altLang="zh-CN" sz="2400" dirty="0" smtClean="0">
                <a:sym typeface="Symbol"/>
              </a:rPr>
              <a:t> easier FFS design</a:t>
            </a:r>
          </a:p>
          <a:p>
            <a:pPr marL="285750" indent="-285750">
              <a:buFont typeface="Arial" panose="020B0604020202020204" pitchFamily="34" charset="0"/>
              <a:buChar char="•"/>
            </a:pPr>
            <a:r>
              <a:rPr lang="en-US" altLang="zh-CN" sz="2400" dirty="0" smtClean="0">
                <a:sym typeface="Symbol"/>
              </a:rPr>
              <a:t>Slightly larger vertical </a:t>
            </a:r>
            <a:r>
              <a:rPr lang="en-US" altLang="zh-CN" sz="2400" dirty="0" err="1" smtClean="0">
                <a:sym typeface="Symbol"/>
              </a:rPr>
              <a:t>emittance</a:t>
            </a:r>
            <a:r>
              <a:rPr lang="en-US" altLang="zh-CN" sz="2400" dirty="0" smtClean="0">
                <a:sym typeface="Symbol"/>
              </a:rPr>
              <a:t>  helpful to beam</a:t>
            </a:r>
          </a:p>
          <a:p>
            <a:r>
              <a:rPr lang="en-US" altLang="zh-CN" sz="2400" dirty="0">
                <a:sym typeface="Symbol"/>
              </a:rPr>
              <a:t> </a:t>
            </a:r>
            <a:r>
              <a:rPr lang="en-US" altLang="zh-CN" sz="2400" dirty="0" smtClean="0">
                <a:sym typeface="Symbol"/>
              </a:rPr>
              <a:t>                                                                    dynamics of ML</a:t>
            </a:r>
          </a:p>
          <a:p>
            <a:pPr marL="285750" indent="-285750">
              <a:buFont typeface="Arial" panose="020B0604020202020204" pitchFamily="34" charset="0"/>
              <a:buChar char="•"/>
            </a:pPr>
            <a:r>
              <a:rPr lang="en-US" altLang="zh-CN" sz="2400" dirty="0" smtClean="0">
                <a:sym typeface="Symbol"/>
              </a:rPr>
              <a:t>Slightly longer bunch length  easier BC</a:t>
            </a:r>
            <a:endParaRPr lang="zh-CN" altLang="en-US" sz="2400" dirty="0"/>
          </a:p>
        </p:txBody>
      </p:sp>
      <p:sp>
        <p:nvSpPr>
          <p:cNvPr id="5" name="TextBox 4"/>
          <p:cNvSpPr txBox="1"/>
          <p:nvPr/>
        </p:nvSpPr>
        <p:spPr>
          <a:xfrm>
            <a:off x="467544" y="4081426"/>
            <a:ext cx="3816424" cy="584775"/>
          </a:xfrm>
          <a:prstGeom prst="rect">
            <a:avLst/>
          </a:prstGeom>
          <a:noFill/>
        </p:spPr>
        <p:txBody>
          <a:bodyPr wrap="square" rtlCol="0">
            <a:spAutoFit/>
          </a:bodyPr>
          <a:lstStyle/>
          <a:p>
            <a:pPr marL="285750" indent="-285750">
              <a:buFont typeface="Wingdings" panose="05000000000000000000" pitchFamily="2" charset="2"/>
              <a:buChar char="Ø"/>
            </a:pPr>
            <a:r>
              <a:rPr lang="en-US" altLang="zh-CN" sz="3200" dirty="0" smtClean="0"/>
              <a:t>Disadvantages:</a:t>
            </a:r>
            <a:endParaRPr lang="zh-CN" altLang="en-US" sz="3200" dirty="0"/>
          </a:p>
        </p:txBody>
      </p:sp>
      <p:sp>
        <p:nvSpPr>
          <p:cNvPr id="6" name="TextBox 5"/>
          <p:cNvSpPr txBox="1"/>
          <p:nvPr/>
        </p:nvSpPr>
        <p:spPr>
          <a:xfrm>
            <a:off x="899592" y="4666201"/>
            <a:ext cx="7776864" cy="1569660"/>
          </a:xfrm>
          <a:prstGeom prst="rect">
            <a:avLst/>
          </a:prstGeom>
          <a:noFill/>
        </p:spPr>
        <p:txBody>
          <a:bodyPr wrap="square" rtlCol="0">
            <a:spAutoFit/>
          </a:bodyPr>
          <a:lstStyle/>
          <a:p>
            <a:pPr marL="285750" lvl="0" indent="-285750">
              <a:buFont typeface="Arial" panose="020B0604020202020204" pitchFamily="34" charset="0"/>
              <a:buChar char="•"/>
            </a:pPr>
            <a:r>
              <a:rPr lang="en-US" altLang="zh-CN" sz="2400" dirty="0" smtClean="0">
                <a:solidFill>
                  <a:srgbClr val="C00000"/>
                </a:solidFill>
              </a:rPr>
              <a:t>Larger  </a:t>
            </a:r>
            <a:r>
              <a:rPr lang="en-US" altLang="zh-CN" sz="2400" dirty="0" err="1" smtClean="0">
                <a:solidFill>
                  <a:srgbClr val="C00000"/>
                </a:solidFill>
                <a:ea typeface="宋体" charset="-122"/>
                <a:cs typeface="Times New Roman" pitchFamily="18" charset="0"/>
              </a:rPr>
              <a:t>N</a:t>
            </a:r>
            <a:r>
              <a:rPr lang="en-US" altLang="zh-CN" sz="2400" baseline="-30000" dirty="0" err="1" smtClean="0">
                <a:solidFill>
                  <a:srgbClr val="C00000"/>
                </a:solidFill>
                <a:ea typeface="宋体" charset="-122"/>
                <a:cs typeface="Times New Roman" pitchFamily="18" charset="0"/>
              </a:rPr>
              <a:t>had</a:t>
            </a:r>
            <a:r>
              <a:rPr lang="en-US" altLang="zh-CN" sz="2400" dirty="0" smtClean="0">
                <a:solidFill>
                  <a:srgbClr val="C00000"/>
                </a:solidFill>
              </a:rPr>
              <a:t>, </a:t>
            </a:r>
            <a:r>
              <a:rPr lang="en-US" altLang="zh-CN" sz="2400" dirty="0">
                <a:solidFill>
                  <a:srgbClr val="C00000"/>
                </a:solidFill>
                <a:ea typeface="宋体" charset="-122"/>
                <a:cs typeface="Times New Roman" pitchFamily="18" charset="0"/>
              </a:rPr>
              <a:t>n</a:t>
            </a:r>
            <a:r>
              <a:rPr lang="en-US" altLang="zh-CN" sz="2400" baseline="-30000" dirty="0" smtClean="0">
                <a:solidFill>
                  <a:srgbClr val="C00000"/>
                </a:solidFill>
                <a:ea typeface="宋体" charset="-122"/>
                <a:cs typeface="Times New Roman" pitchFamily="18" charset="0"/>
                <a:sym typeface="Symbol" pitchFamily="18" charset="2"/>
              </a:rPr>
              <a:t> </a:t>
            </a:r>
            <a:r>
              <a:rPr lang="en-US" altLang="zh-CN" sz="2400" dirty="0" smtClean="0">
                <a:ea typeface="宋体" charset="-122"/>
                <a:cs typeface="Times New Roman" pitchFamily="18" charset="0"/>
                <a:sym typeface="Symbol"/>
              </a:rPr>
              <a:t></a:t>
            </a:r>
            <a:r>
              <a:rPr lang="en-US" altLang="zh-CN" sz="2400" dirty="0" smtClean="0">
                <a:solidFill>
                  <a:srgbClr val="C00000"/>
                </a:solidFill>
                <a:ea typeface="宋体" charset="-122"/>
                <a:cs typeface="Times New Roman" pitchFamily="18" charset="0"/>
                <a:sym typeface="Symbol"/>
              </a:rPr>
              <a:t> </a:t>
            </a:r>
            <a:r>
              <a:rPr lang="en-US" altLang="zh-CN" sz="2400" dirty="0" smtClean="0">
                <a:ea typeface="宋体" charset="-122"/>
                <a:cs typeface="Times New Roman" pitchFamily="18" charset="0"/>
                <a:sym typeface="Symbol"/>
              </a:rPr>
              <a:t>stronger background for detector</a:t>
            </a:r>
          </a:p>
          <a:p>
            <a:pPr marL="285750" lvl="0" indent="-285750">
              <a:buFont typeface="Arial" panose="020B0604020202020204" pitchFamily="34" charset="0"/>
              <a:buChar char="•"/>
            </a:pPr>
            <a:r>
              <a:rPr lang="en-US" altLang="zh-CN" sz="2400" dirty="0" smtClean="0">
                <a:solidFill>
                  <a:srgbClr val="C00000"/>
                </a:solidFill>
                <a:ea typeface="宋体" charset="-122"/>
                <a:cs typeface="Times New Roman" pitchFamily="18" charset="0"/>
                <a:sym typeface="Symbol"/>
              </a:rPr>
              <a:t>Larger </a:t>
            </a:r>
            <a:r>
              <a:rPr lang="en-US" altLang="zh-CN" sz="2400" dirty="0" err="1" smtClean="0">
                <a:solidFill>
                  <a:srgbClr val="C00000"/>
                </a:solidFill>
                <a:ea typeface="宋体" charset="-122"/>
                <a:cs typeface="Times New Roman" pitchFamily="18" charset="0"/>
                <a:sym typeface="Symbol"/>
              </a:rPr>
              <a:t>Dy</a:t>
            </a:r>
            <a:r>
              <a:rPr lang="en-US" altLang="zh-CN" sz="2400" dirty="0" smtClean="0">
                <a:solidFill>
                  <a:srgbClr val="C00000"/>
                </a:solidFill>
                <a:ea typeface="宋体" charset="-122"/>
                <a:cs typeface="Times New Roman" pitchFamily="18" charset="0"/>
                <a:sym typeface="Symbol"/>
              </a:rPr>
              <a:t> </a:t>
            </a:r>
            <a:r>
              <a:rPr lang="en-US" altLang="zh-CN" sz="2400" dirty="0" smtClean="0">
                <a:ea typeface="宋体" charset="-122"/>
                <a:cs typeface="Times New Roman" pitchFamily="18" charset="0"/>
                <a:sym typeface="Symbol"/>
              </a:rPr>
              <a:t> colliding instability, tighter tolerance for</a:t>
            </a:r>
          </a:p>
          <a:p>
            <a:pPr lvl="0"/>
            <a:r>
              <a:rPr lang="en-US" altLang="zh-CN" sz="2400" dirty="0">
                <a:ea typeface="宋体" charset="-122"/>
                <a:cs typeface="Times New Roman" pitchFamily="18" charset="0"/>
                <a:sym typeface="Symbol"/>
              </a:rPr>
              <a:t> </a:t>
            </a:r>
            <a:r>
              <a:rPr lang="en-US" altLang="zh-CN" sz="2400" dirty="0" smtClean="0">
                <a:ea typeface="宋体" charset="-122"/>
                <a:cs typeface="Times New Roman" pitchFamily="18" charset="0"/>
                <a:sym typeface="Symbol"/>
              </a:rPr>
              <a:t>                           feedback system</a:t>
            </a:r>
          </a:p>
          <a:p>
            <a:pPr marL="285750" lvl="0" indent="-285750">
              <a:buFont typeface="Arial" panose="020B0604020202020204" pitchFamily="34" charset="0"/>
              <a:buChar char="•"/>
            </a:pPr>
            <a:r>
              <a:rPr lang="en-US" altLang="zh-CN" sz="2400" dirty="0" smtClean="0">
                <a:ea typeface="宋体" charset="-122"/>
                <a:cs typeface="Times New Roman" pitchFamily="18" charset="0"/>
                <a:sym typeface="Symbol"/>
              </a:rPr>
              <a:t>Smaller </a:t>
            </a:r>
            <a:r>
              <a:rPr lang="en-US" altLang="zh-CN" sz="2400" dirty="0" smtClean="0">
                <a:sym typeface="Symbol"/>
              </a:rPr>
              <a:t>x*</a:t>
            </a:r>
            <a:r>
              <a:rPr lang="en-US" altLang="zh-CN" sz="2400" dirty="0" smtClean="0"/>
              <a:t> and larger </a:t>
            </a:r>
            <a:r>
              <a:rPr lang="en-US" altLang="zh-CN" sz="2400" dirty="0" err="1" smtClean="0"/>
              <a:t>Dx</a:t>
            </a:r>
            <a:r>
              <a:rPr lang="en-US" altLang="zh-CN" sz="2400" dirty="0" smtClean="0"/>
              <a:t> </a:t>
            </a:r>
            <a:r>
              <a:rPr lang="en-US" altLang="zh-CN" sz="2400" dirty="0">
                <a:sym typeface="Symbol"/>
              </a:rPr>
              <a:t> </a:t>
            </a:r>
            <a:r>
              <a:rPr lang="en-US" altLang="zh-CN" sz="2400" dirty="0" smtClean="0">
                <a:sym typeface="Symbol"/>
              </a:rPr>
              <a:t>may not </a:t>
            </a:r>
            <a:r>
              <a:rPr lang="en-US" altLang="zh-CN" sz="2400" dirty="0">
                <a:sym typeface="Symbol"/>
              </a:rPr>
              <a:t>negligible</a:t>
            </a:r>
            <a:endParaRPr lang="en-US" altLang="zh-CN" sz="2400" dirty="0">
              <a:ea typeface="宋体" charset="-122"/>
            </a:endParaRPr>
          </a:p>
        </p:txBody>
      </p:sp>
    </p:spTree>
    <p:extLst>
      <p:ext uri="{BB962C8B-B14F-4D97-AF65-F5344CB8AC3E}">
        <p14:creationId xmlns:p14="http://schemas.microsoft.com/office/powerpoint/2010/main" val="39777846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latin typeface="Times New Roman" panose="02020603050405020304" pitchFamily="18" charset="0"/>
                <a:cs typeface="Times New Roman" panose="02020603050405020304" pitchFamily="18" charset="0"/>
              </a:rPr>
              <a:t>CEPC beam halo due to beam-gas scattering</a:t>
            </a:r>
            <a:endParaRPr lang="zh-CN" altLang="en-US"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t>52</a:t>
            </a:fld>
            <a:endParaRPr lang="zh-CN" altLang="en-US"/>
          </a:p>
        </p:txBody>
      </p:sp>
      <p:sp>
        <p:nvSpPr>
          <p:cNvPr id="10" name="TextBox 9"/>
          <p:cNvSpPr txBox="1"/>
          <p:nvPr/>
        </p:nvSpPr>
        <p:spPr>
          <a:xfrm>
            <a:off x="5076056" y="1822297"/>
            <a:ext cx="3736007" cy="1754326"/>
          </a:xfrm>
          <a:prstGeom prst="rect">
            <a:avLst/>
          </a:prstGeom>
          <a:noFill/>
        </p:spPr>
        <p:txBody>
          <a:bodyPr wrap="square" rtlCol="0">
            <a:spAutoFit/>
          </a:bodyPr>
          <a:lstStyle/>
          <a:p>
            <a:pPr marL="285750" indent="-285750">
              <a:buFont typeface="Arial" panose="020B0604020202020204" pitchFamily="34" charset="0"/>
              <a:buChar char="•"/>
            </a:pPr>
            <a:r>
              <a:rPr lang="en-US" altLang="zh-CN" dirty="0" smtClean="0"/>
              <a:t>Average beta function was used.</a:t>
            </a:r>
          </a:p>
          <a:p>
            <a:pPr marL="285750" indent="-285750">
              <a:buFont typeface="Arial" panose="020B0604020202020204" pitchFamily="34" charset="0"/>
              <a:buChar char="•"/>
            </a:pPr>
            <a:r>
              <a:rPr lang="en-US" altLang="zh-CN" dirty="0" smtClean="0"/>
              <a:t>Here and hereafter, the effect of local low beta insertion (FFS) was not included.</a:t>
            </a:r>
          </a:p>
          <a:p>
            <a:pPr marL="285750" indent="-285750">
              <a:buFont typeface="Arial" panose="020B0604020202020204" pitchFamily="34" charset="0"/>
              <a:buChar char="•"/>
            </a:pPr>
            <a:r>
              <a:rPr lang="en-US" altLang="zh-CN" dirty="0" smtClean="0"/>
              <a:t>Coordinates were normalized by RMS beam size under zero current.</a:t>
            </a:r>
            <a:endParaRPr lang="zh-CN" altLang="en-US" dirty="0"/>
          </a:p>
        </p:txBody>
      </p:sp>
      <p:sp>
        <p:nvSpPr>
          <p:cNvPr id="11" name="TextBox 10"/>
          <p:cNvSpPr txBox="1"/>
          <p:nvPr/>
        </p:nvSpPr>
        <p:spPr>
          <a:xfrm>
            <a:off x="317355" y="4581128"/>
            <a:ext cx="3534566" cy="1754326"/>
          </a:xfrm>
          <a:prstGeom prst="rect">
            <a:avLst/>
          </a:prstGeom>
          <a:noFill/>
        </p:spPr>
        <p:txBody>
          <a:bodyPr wrap="square" rtlCol="0">
            <a:spAutoFit/>
          </a:bodyPr>
          <a:lstStyle/>
          <a:p>
            <a:pPr marL="285750" indent="-285750">
              <a:buFont typeface="Arial" panose="020B0604020202020204" pitchFamily="34" charset="0"/>
              <a:buChar char="•"/>
            </a:pPr>
            <a:r>
              <a:rPr lang="en-US" altLang="zh-CN" dirty="0" smtClean="0"/>
              <a:t>Horizontal </a:t>
            </a:r>
            <a:r>
              <a:rPr lang="en-US" altLang="zh-CN" dirty="0" err="1" smtClean="0"/>
              <a:t>emittance</a:t>
            </a:r>
            <a:r>
              <a:rPr lang="en-US" altLang="zh-CN" dirty="0" smtClean="0"/>
              <a:t> growth: 7E-6</a:t>
            </a:r>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endParaRPr lang="en-US" altLang="zh-CN" dirty="0" smtClean="0"/>
          </a:p>
          <a:p>
            <a:pPr marL="285750" indent="-285750">
              <a:buFont typeface="Arial" panose="020B0604020202020204" pitchFamily="34" charset="0"/>
              <a:buChar char="•"/>
            </a:pPr>
            <a:r>
              <a:rPr lang="en-US" altLang="zh-CN" dirty="0" smtClean="0"/>
              <a:t>Vertical </a:t>
            </a:r>
            <a:r>
              <a:rPr lang="en-US" altLang="zh-CN" dirty="0" err="1" smtClean="0"/>
              <a:t>emittance</a:t>
            </a:r>
            <a:r>
              <a:rPr lang="en-US" altLang="zh-CN" dirty="0" smtClean="0"/>
              <a:t> growth: 0.14%</a:t>
            </a:r>
            <a:endParaRPr lang="zh-CN" alt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45885"/>
            <a:ext cx="4301447" cy="238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0370" y="4173480"/>
            <a:ext cx="4142110" cy="2452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93514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a:latin typeface="Times New Roman" panose="02020603050405020304" pitchFamily="18" charset="0"/>
                <a:cs typeface="Times New Roman" panose="02020603050405020304" pitchFamily="18" charset="0"/>
              </a:rPr>
              <a:t>CEPC Injector</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Based</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on</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Plasma</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Wakefield</a:t>
            </a:r>
            <a:r>
              <a:rPr kumimoji="1" lang="zh-CN" altLang="en-US" dirty="0">
                <a:latin typeface="Times New Roman" panose="02020603050405020304" pitchFamily="18" charset="0"/>
                <a:cs typeface="Times New Roman" panose="02020603050405020304" pitchFamily="18" charset="0"/>
              </a:rPr>
              <a:t> </a:t>
            </a:r>
            <a:r>
              <a:rPr kumimoji="1" lang="en-US" altLang="zh-CN" dirty="0" smtClean="0">
                <a:latin typeface="Times New Roman" panose="02020603050405020304" pitchFamily="18" charset="0"/>
                <a:cs typeface="Times New Roman" panose="02020603050405020304" pitchFamily="18" charset="0"/>
              </a:rPr>
              <a:t>Acceleration</a:t>
            </a:r>
            <a:endParaRPr lang="zh-CN" altLang="en-US" dirty="0">
              <a:latin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a:blip r:embed="rId2"/>
          <a:stretch>
            <a:fillRect/>
          </a:stretch>
        </p:blipFill>
        <p:spPr>
          <a:xfrm>
            <a:off x="323528" y="2276872"/>
            <a:ext cx="8676456" cy="3686076"/>
          </a:xfrm>
          <a:prstGeom prst="rect">
            <a:avLst/>
          </a:prstGeom>
        </p:spPr>
      </p:pic>
      <p:sp>
        <p:nvSpPr>
          <p:cNvPr id="5" name="TextBox 4"/>
          <p:cNvSpPr txBox="1"/>
          <p:nvPr/>
        </p:nvSpPr>
        <p:spPr>
          <a:xfrm>
            <a:off x="2429508" y="6093296"/>
            <a:ext cx="4464496" cy="523220"/>
          </a:xfrm>
          <a:prstGeom prst="rect">
            <a:avLst/>
          </a:prstGeom>
          <a:noFill/>
        </p:spPr>
        <p:txBody>
          <a:bodyPr wrap="square" rtlCol="0">
            <a:spAutoFit/>
          </a:bodyPr>
          <a:lstStyle/>
          <a:p>
            <a:r>
              <a:rPr lang="en-US" altLang="zh-CN" sz="2800" dirty="0" smtClean="0"/>
              <a:t>Energy: 10GeV </a:t>
            </a:r>
            <a:r>
              <a:rPr lang="en-US" altLang="zh-CN" sz="2800" dirty="0" smtClean="0">
                <a:sym typeface="Symbol"/>
              </a:rPr>
              <a:t> 45GeV</a:t>
            </a:r>
            <a:endParaRPr lang="zh-CN" altLang="en-US" sz="2800" dirty="0"/>
          </a:p>
        </p:txBody>
      </p:sp>
    </p:spTree>
    <p:extLst>
      <p:ext uri="{BB962C8B-B14F-4D97-AF65-F5344CB8AC3E}">
        <p14:creationId xmlns:p14="http://schemas.microsoft.com/office/powerpoint/2010/main" val="14080657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6964" y="20641"/>
            <a:ext cx="8229600" cy="1143000"/>
          </a:xfrm>
        </p:spPr>
        <p:txBody>
          <a:bodyPr>
            <a:normAutofit/>
          </a:bodyPr>
          <a:lstStyle/>
          <a:p>
            <a:r>
              <a:rPr kumimoji="1" lang="en-US" altLang="zh-CN" sz="4000" dirty="0" smtClean="0">
                <a:latin typeface="Times New Roman" panose="02020603050405020304" pitchFamily="18" charset="0"/>
                <a:cs typeface="Times New Roman" panose="02020603050405020304" pitchFamily="18" charset="0"/>
              </a:rPr>
              <a:t>Positron damping ring design</a:t>
            </a:r>
            <a:endParaRPr kumimoji="1" lang="zh-CN" altLang="en-US" sz="4000"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2"/>
          <a:stretch>
            <a:fillRect/>
          </a:stretch>
        </p:blipFill>
        <p:spPr>
          <a:xfrm>
            <a:off x="3780119" y="1163641"/>
            <a:ext cx="4825842" cy="1455215"/>
          </a:xfrm>
          <a:prstGeom prst="rect">
            <a:avLst/>
          </a:prstGeom>
        </p:spPr>
      </p:pic>
      <p:graphicFrame>
        <p:nvGraphicFramePr>
          <p:cNvPr id="5" name="表格 4"/>
          <p:cNvGraphicFramePr>
            <a:graphicFrameLocks noGrp="1"/>
          </p:cNvGraphicFramePr>
          <p:nvPr>
            <p:extLst>
              <p:ext uri="{D42A27DB-BD31-4B8C-83A1-F6EECF244321}">
                <p14:modId xmlns:p14="http://schemas.microsoft.com/office/powerpoint/2010/main" val="3336086329"/>
              </p:ext>
            </p:extLst>
          </p:nvPr>
        </p:nvGraphicFramePr>
        <p:xfrm>
          <a:off x="139868" y="1272734"/>
          <a:ext cx="3147192" cy="5273040"/>
        </p:xfrm>
        <a:graphic>
          <a:graphicData uri="http://schemas.openxmlformats.org/drawingml/2006/table">
            <a:tbl>
              <a:tblPr firstRow="1" bandRow="1">
                <a:tableStyleId>{5C22544A-7EE6-4342-B048-85BDC9FD1C3A}</a:tableStyleId>
              </a:tblPr>
              <a:tblGrid>
                <a:gridCol w="1945669"/>
                <a:gridCol w="1201523"/>
              </a:tblGrid>
              <a:tr h="316753">
                <a:tc>
                  <a:txBody>
                    <a:bodyPr/>
                    <a:lstStyle/>
                    <a:p>
                      <a:r>
                        <a:rPr lang="en-US" altLang="zh-CN" sz="1600" dirty="0" smtClean="0"/>
                        <a:t>Damping</a:t>
                      </a:r>
                      <a:r>
                        <a:rPr lang="zh-CN" altLang="en-US" sz="1600" dirty="0" smtClean="0"/>
                        <a:t> </a:t>
                      </a:r>
                      <a:r>
                        <a:rPr lang="en-US" altLang="zh-CN" sz="1600" dirty="0" smtClean="0"/>
                        <a:t>ring</a:t>
                      </a:r>
                      <a:endParaRPr lang="zh-CN" altLang="en-US" sz="1600" dirty="0"/>
                    </a:p>
                  </a:txBody>
                  <a:tcPr/>
                </a:tc>
                <a:tc>
                  <a:txBody>
                    <a:bodyPr/>
                    <a:lstStyle/>
                    <a:p>
                      <a:r>
                        <a:rPr lang="en-US" altLang="zh-CN" sz="1600" dirty="0" smtClean="0"/>
                        <a:t>DR</a:t>
                      </a:r>
                      <a:r>
                        <a:rPr lang="en-US" altLang="zh-CN" sz="1600" baseline="0" dirty="0" smtClean="0"/>
                        <a:t> V1.0</a:t>
                      </a:r>
                      <a:endParaRPr lang="zh-CN" altLang="en-US" sz="1600" dirty="0"/>
                    </a:p>
                  </a:txBody>
                  <a:tcPr/>
                </a:tc>
              </a:tr>
              <a:tr h="316753">
                <a:tc>
                  <a:txBody>
                    <a:bodyPr/>
                    <a:lstStyle/>
                    <a:p>
                      <a:r>
                        <a:rPr lang="en-US" altLang="zh-CN" sz="1600" dirty="0" smtClean="0"/>
                        <a:t>Energy (MeV)</a:t>
                      </a:r>
                      <a:endParaRPr lang="zh-CN" altLang="en-US" sz="1600" dirty="0"/>
                    </a:p>
                  </a:txBody>
                  <a:tcPr/>
                </a:tc>
                <a:tc>
                  <a:txBody>
                    <a:bodyPr/>
                    <a:lstStyle/>
                    <a:p>
                      <a:pPr algn="ctr"/>
                      <a:r>
                        <a:rPr lang="en-US" altLang="zh-CN" sz="1600" dirty="0" smtClean="0"/>
                        <a:t>240</a:t>
                      </a:r>
                      <a:endParaRPr lang="zh-CN" altLang="en-US" sz="1600" dirty="0"/>
                    </a:p>
                  </a:txBody>
                  <a:tcPr/>
                </a:tc>
              </a:tr>
              <a:tr h="316753">
                <a:tc>
                  <a:txBody>
                    <a:bodyPr/>
                    <a:lstStyle/>
                    <a:p>
                      <a:r>
                        <a:rPr lang="en-US" altLang="zh-CN" sz="1600" dirty="0" smtClean="0"/>
                        <a:t>Circumference </a:t>
                      </a:r>
                      <a:r>
                        <a:rPr lang="zh-CN" altLang="en-US" sz="1600" dirty="0" smtClean="0"/>
                        <a:t>（</a:t>
                      </a:r>
                      <a:r>
                        <a:rPr lang="en-US" altLang="zh-CN" sz="1600" dirty="0" smtClean="0"/>
                        <a:t>m</a:t>
                      </a:r>
                      <a:r>
                        <a:rPr lang="zh-CN" altLang="en-US" sz="1600" dirty="0" smtClean="0"/>
                        <a:t>）</a:t>
                      </a:r>
                      <a:endParaRPr lang="zh-CN" altLang="en-US" sz="1600" dirty="0"/>
                    </a:p>
                  </a:txBody>
                  <a:tcPr/>
                </a:tc>
                <a:tc>
                  <a:txBody>
                    <a:bodyPr/>
                    <a:lstStyle/>
                    <a:p>
                      <a:pPr algn="ctr"/>
                      <a:r>
                        <a:rPr lang="en-US" altLang="zh-CN" sz="1600" dirty="0" smtClean="0"/>
                        <a:t>20</a:t>
                      </a:r>
                      <a:endParaRPr lang="zh-CN" altLang="en-US" sz="1600" dirty="0"/>
                    </a:p>
                  </a:txBody>
                  <a:tcPr/>
                </a:tc>
              </a:tr>
              <a:tr h="316753">
                <a:tc>
                  <a:txBody>
                    <a:bodyPr/>
                    <a:lstStyle/>
                    <a:p>
                      <a:r>
                        <a:rPr lang="en-US" altLang="zh-CN" sz="1600" dirty="0" smtClean="0"/>
                        <a:t>Bending radius (m)</a:t>
                      </a:r>
                      <a:endParaRPr lang="zh-CN" altLang="en-US" sz="1600" dirty="0"/>
                    </a:p>
                  </a:txBody>
                  <a:tcPr/>
                </a:tc>
                <a:tc>
                  <a:txBody>
                    <a:bodyPr/>
                    <a:lstStyle/>
                    <a:p>
                      <a:pPr algn="ctr"/>
                      <a:r>
                        <a:rPr lang="en-US" altLang="zh-CN" sz="1600" dirty="0" smtClean="0"/>
                        <a:t>1.7</a:t>
                      </a:r>
                      <a:endParaRPr lang="zh-CN" altLang="en-US" sz="1600" dirty="0"/>
                    </a:p>
                  </a:txBody>
                  <a:tcPr/>
                </a:tc>
              </a:tr>
              <a:tr h="316753">
                <a:tc>
                  <a:txBody>
                    <a:bodyPr/>
                    <a:lstStyle/>
                    <a:p>
                      <a:r>
                        <a:rPr lang="en-US" altLang="zh-CN" sz="1600" dirty="0" smtClean="0"/>
                        <a:t>B0 (T)</a:t>
                      </a:r>
                      <a:endParaRPr lang="zh-CN" altLang="en-US" sz="1600" dirty="0"/>
                    </a:p>
                  </a:txBody>
                  <a:tcPr/>
                </a:tc>
                <a:tc>
                  <a:txBody>
                    <a:bodyPr/>
                    <a:lstStyle/>
                    <a:p>
                      <a:pPr algn="ctr"/>
                      <a:r>
                        <a:rPr lang="en-US" altLang="zh-CN" sz="1600" dirty="0" smtClean="0"/>
                        <a:t>0.47</a:t>
                      </a:r>
                      <a:endParaRPr lang="zh-CN" altLang="en-US" sz="1600" dirty="0"/>
                    </a:p>
                  </a:txBody>
                  <a:tcPr/>
                </a:tc>
              </a:tr>
              <a:tr h="316753">
                <a:tc>
                  <a:txBody>
                    <a:bodyPr/>
                    <a:lstStyle/>
                    <a:p>
                      <a:r>
                        <a:rPr lang="en-US" altLang="zh-CN" sz="1600" dirty="0" smtClean="0"/>
                        <a:t>U0 (</a:t>
                      </a:r>
                      <a:r>
                        <a:rPr lang="en-US" altLang="zh-CN" sz="1600" dirty="0" err="1" smtClean="0"/>
                        <a:t>keV</a:t>
                      </a:r>
                      <a:r>
                        <a:rPr lang="en-US" altLang="zh-CN" sz="1600" dirty="0" smtClean="0"/>
                        <a:t>/turn)</a:t>
                      </a:r>
                      <a:endParaRPr lang="zh-CN" altLang="en-US" sz="1600" dirty="0"/>
                    </a:p>
                  </a:txBody>
                  <a:tcPr/>
                </a:tc>
                <a:tc>
                  <a:txBody>
                    <a:bodyPr/>
                    <a:lstStyle/>
                    <a:p>
                      <a:pPr algn="ctr"/>
                      <a:r>
                        <a:rPr lang="en-US" altLang="zh-CN" sz="1600" dirty="0" smtClean="0"/>
                        <a:t>0.17</a:t>
                      </a:r>
                      <a:endParaRPr lang="zh-CN" altLang="en-US" sz="1600" dirty="0"/>
                    </a:p>
                  </a:txBody>
                  <a:tcPr/>
                </a:tc>
              </a:tr>
              <a:tr h="316753">
                <a:tc>
                  <a:txBody>
                    <a:bodyPr/>
                    <a:lstStyle/>
                    <a:p>
                      <a:r>
                        <a:rPr lang="en-US" altLang="zh-CN" sz="1600" dirty="0" smtClean="0"/>
                        <a:t>Damping time x/y/z (</a:t>
                      </a:r>
                      <a:r>
                        <a:rPr lang="en-US" altLang="zh-CN" sz="1600" dirty="0" err="1" smtClean="0"/>
                        <a:t>ms</a:t>
                      </a:r>
                      <a:r>
                        <a:rPr lang="en-US" altLang="zh-CN" sz="1600" dirty="0" smtClean="0"/>
                        <a:t>)</a:t>
                      </a:r>
                      <a:endParaRPr lang="zh-CN" altLang="en-US" sz="1600" dirty="0"/>
                    </a:p>
                  </a:txBody>
                  <a:tcPr/>
                </a:tc>
                <a:tc>
                  <a:txBody>
                    <a:bodyPr/>
                    <a:lstStyle/>
                    <a:p>
                      <a:pPr algn="ctr"/>
                      <a:r>
                        <a:rPr lang="en-US" altLang="zh-CN" sz="1600" dirty="0" smtClean="0"/>
                        <a:t>185/185/93 </a:t>
                      </a:r>
                    </a:p>
                  </a:txBody>
                  <a:tcPr/>
                </a:tc>
              </a:tr>
              <a:tr h="316753">
                <a:tc>
                  <a:txBody>
                    <a:bodyPr/>
                    <a:lstStyle/>
                    <a:p>
                      <a:r>
                        <a:rPr lang="zh-CN" altLang="en-US" sz="1600" dirty="0" smtClean="0">
                          <a:sym typeface="Symbol"/>
                        </a:rPr>
                        <a:t></a:t>
                      </a:r>
                      <a:r>
                        <a:rPr lang="en-US" altLang="zh-CN" sz="1600" dirty="0" smtClean="0">
                          <a:sym typeface="Symbol"/>
                        </a:rPr>
                        <a:t>0 (%)</a:t>
                      </a:r>
                      <a:endParaRPr lang="zh-CN" altLang="en-US" sz="1600" dirty="0"/>
                    </a:p>
                  </a:txBody>
                  <a:tcPr/>
                </a:tc>
                <a:tc>
                  <a:txBody>
                    <a:bodyPr/>
                    <a:lstStyle/>
                    <a:p>
                      <a:pPr algn="ctr"/>
                      <a:r>
                        <a:rPr lang="en-US" altLang="zh-CN" sz="1600" dirty="0" smtClean="0"/>
                        <a:t>0.016</a:t>
                      </a:r>
                      <a:endParaRPr lang="zh-CN" altLang="en-US" sz="1600" dirty="0"/>
                    </a:p>
                  </a:txBody>
                  <a:tcPr/>
                </a:tc>
              </a:tr>
              <a:tr h="3167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dirty="0" smtClean="0">
                          <a:sym typeface="Symbol"/>
                        </a:rPr>
                        <a:t></a:t>
                      </a:r>
                      <a:r>
                        <a:rPr lang="en-US" altLang="zh-CN" sz="1600" dirty="0" smtClean="0">
                          <a:sym typeface="Symbol"/>
                        </a:rPr>
                        <a:t>0 (</a:t>
                      </a:r>
                      <a:r>
                        <a:rPr lang="en-US" altLang="zh-CN" sz="1600" dirty="0" err="1" smtClean="0">
                          <a:sym typeface="Symbol"/>
                        </a:rPr>
                        <a:t>mm.mrad</a:t>
                      </a:r>
                      <a:r>
                        <a:rPr lang="en-US" altLang="zh-CN" sz="1600" dirty="0" smtClean="0">
                          <a:sym typeface="Symbol"/>
                        </a:rPr>
                        <a:t>)</a:t>
                      </a:r>
                      <a:endParaRPr lang="zh-CN" altLang="en-US" sz="1600" dirty="0" smtClean="0"/>
                    </a:p>
                  </a:txBody>
                  <a:tcPr/>
                </a:tc>
                <a:tc>
                  <a:txBody>
                    <a:bodyPr/>
                    <a:lstStyle/>
                    <a:p>
                      <a:pPr algn="ctr"/>
                      <a:r>
                        <a:rPr lang="en-US" altLang="zh-CN" sz="1600" dirty="0" smtClean="0"/>
                        <a:t>6</a:t>
                      </a:r>
                      <a:endParaRPr lang="zh-CN" altLang="en-US" sz="1600" dirty="0"/>
                    </a:p>
                  </a:txBody>
                  <a:tcPr/>
                </a:tc>
              </a:tr>
              <a:tr h="3167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t>Nature </a:t>
                      </a:r>
                      <a:r>
                        <a:rPr lang="en-US" altLang="zh-CN" sz="1600" dirty="0" smtClean="0">
                          <a:sym typeface="Symbol"/>
                        </a:rPr>
                        <a:t>z (</a:t>
                      </a:r>
                      <a:r>
                        <a:rPr lang="en-US" altLang="zh-CN" sz="1600" dirty="0" smtClean="0"/>
                        <a:t>mm</a:t>
                      </a:r>
                      <a:r>
                        <a:rPr lang="en-US" altLang="zh-CN" sz="1600" dirty="0" smtClean="0">
                          <a:sym typeface="Symbol"/>
                        </a:rPr>
                        <a:t>)</a:t>
                      </a:r>
                      <a:endParaRPr lang="zh-CN" altLang="en-US" sz="1600" dirty="0" smtClean="0"/>
                    </a:p>
                  </a:txBody>
                  <a:tcPr/>
                </a:tc>
                <a:tc>
                  <a:txBody>
                    <a:bodyPr/>
                    <a:lstStyle/>
                    <a:p>
                      <a:pPr algn="ctr"/>
                      <a:r>
                        <a:rPr lang="en-US" altLang="zh-CN" sz="1600" dirty="0" smtClean="0"/>
                        <a:t>3</a:t>
                      </a:r>
                      <a:endParaRPr lang="zh-CN" altLang="en-US" sz="1600" dirty="0"/>
                    </a:p>
                  </a:txBody>
                  <a:tcPr/>
                </a:tc>
              </a:tr>
              <a:tr h="3167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t>Extract</a:t>
                      </a:r>
                      <a:r>
                        <a:rPr lang="en-US" altLang="zh-CN" sz="1600" baseline="0" dirty="0" smtClean="0"/>
                        <a:t> </a:t>
                      </a:r>
                      <a:r>
                        <a:rPr lang="en-US" altLang="zh-CN" sz="1600" dirty="0" smtClean="0">
                          <a:sym typeface="Symbol"/>
                        </a:rPr>
                        <a:t>z (</a:t>
                      </a:r>
                      <a:r>
                        <a:rPr lang="en-US" altLang="zh-CN" sz="1600" dirty="0" smtClean="0"/>
                        <a:t>mm</a:t>
                      </a:r>
                      <a:r>
                        <a:rPr lang="en-US" altLang="zh-CN" sz="1600" dirty="0" smtClean="0">
                          <a:sym typeface="Symbol"/>
                        </a:rPr>
                        <a:t>)</a:t>
                      </a:r>
                      <a:endParaRPr lang="zh-CN" altLang="en-US" sz="1600" dirty="0" smtClean="0"/>
                    </a:p>
                  </a:txBody>
                  <a:tcPr/>
                </a:tc>
                <a:tc>
                  <a:txBody>
                    <a:bodyPr/>
                    <a:lstStyle/>
                    <a:p>
                      <a:pPr algn="ctr"/>
                      <a:r>
                        <a:rPr lang="en-US" altLang="zh-CN" sz="1600" dirty="0" smtClean="0"/>
                        <a:t>1.8</a:t>
                      </a:r>
                      <a:endParaRPr lang="zh-CN" altLang="en-US" sz="1600" dirty="0"/>
                    </a:p>
                  </a:txBody>
                  <a:tcPr/>
                </a:tc>
              </a:tr>
              <a:tr h="316753">
                <a:tc>
                  <a:txBody>
                    <a:bodyPr/>
                    <a:lstStyle/>
                    <a:p>
                      <a:r>
                        <a:rPr lang="zh-CN" altLang="en-US" sz="1600" dirty="0" smtClean="0">
                          <a:sym typeface="Symbol"/>
                        </a:rPr>
                        <a:t></a:t>
                      </a:r>
                      <a:r>
                        <a:rPr lang="en-US" altLang="zh-CN" sz="1600" dirty="0" err="1" smtClean="0">
                          <a:sym typeface="Symbol"/>
                        </a:rPr>
                        <a:t>inj</a:t>
                      </a:r>
                      <a:r>
                        <a:rPr lang="en-US" altLang="zh-CN" sz="1600" dirty="0" smtClean="0">
                          <a:sym typeface="Symbol"/>
                        </a:rPr>
                        <a:t> (</a:t>
                      </a:r>
                      <a:r>
                        <a:rPr lang="en-US" altLang="zh-CN" sz="1600" dirty="0" err="1" smtClean="0">
                          <a:sym typeface="Symbol"/>
                        </a:rPr>
                        <a:t>mm.mrad</a:t>
                      </a:r>
                      <a:r>
                        <a:rPr lang="en-US" altLang="zh-CN" sz="1600" dirty="0" smtClean="0">
                          <a:sym typeface="Symbol"/>
                        </a:rPr>
                        <a:t>)</a:t>
                      </a:r>
                      <a:endParaRPr lang="zh-CN" altLang="en-US" sz="1600" dirty="0"/>
                    </a:p>
                  </a:txBody>
                  <a:tcPr/>
                </a:tc>
                <a:tc>
                  <a:txBody>
                    <a:bodyPr/>
                    <a:lstStyle/>
                    <a:p>
                      <a:pPr algn="ctr"/>
                      <a:r>
                        <a:rPr lang="en-US" altLang="zh-CN" sz="1600" dirty="0" smtClean="0"/>
                        <a:t>2400</a:t>
                      </a:r>
                      <a:endParaRPr lang="zh-CN" altLang="en-US" sz="1600" dirty="0"/>
                    </a:p>
                  </a:txBody>
                  <a:tcPr/>
                </a:tc>
              </a:tr>
              <a:tr h="3167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dirty="0" smtClean="0">
                          <a:sym typeface="Symbol"/>
                        </a:rPr>
                        <a:t></a:t>
                      </a:r>
                      <a:r>
                        <a:rPr lang="en-US" altLang="zh-CN" sz="1600" dirty="0" err="1" smtClean="0">
                          <a:sym typeface="Symbol"/>
                        </a:rPr>
                        <a:t>ext</a:t>
                      </a:r>
                      <a:r>
                        <a:rPr lang="en-US" altLang="zh-CN" sz="1600" dirty="0" smtClean="0">
                          <a:sym typeface="Symbol"/>
                        </a:rPr>
                        <a:t> x/y (</a:t>
                      </a:r>
                      <a:r>
                        <a:rPr lang="en-US" altLang="zh-CN" sz="1600" dirty="0" err="1" smtClean="0">
                          <a:sym typeface="Symbol"/>
                        </a:rPr>
                        <a:t>mm.mrad</a:t>
                      </a:r>
                      <a:r>
                        <a:rPr lang="en-US" altLang="zh-CN" sz="1600" dirty="0" smtClean="0">
                          <a:sym typeface="Symbol"/>
                        </a:rPr>
                        <a:t>)</a:t>
                      </a:r>
                      <a:endParaRPr lang="zh-CN" altLang="en-US" sz="1600" dirty="0" smtClean="0"/>
                    </a:p>
                  </a:txBody>
                  <a:tcPr/>
                </a:tc>
                <a:tc>
                  <a:txBody>
                    <a:bodyPr/>
                    <a:lstStyle/>
                    <a:p>
                      <a:pPr algn="ctr"/>
                      <a:r>
                        <a:rPr lang="en-US" altLang="zh-CN" sz="1600" dirty="0" smtClean="0"/>
                        <a:t>819/815</a:t>
                      </a:r>
                      <a:endParaRPr lang="zh-CN" altLang="en-US" sz="1600" dirty="0"/>
                    </a:p>
                  </a:txBody>
                  <a:tcPr/>
                </a:tc>
              </a:tr>
              <a:tr h="316753">
                <a:tc>
                  <a:txBody>
                    <a:bodyPr/>
                    <a:lstStyle/>
                    <a:p>
                      <a:r>
                        <a:rPr lang="zh-CN" altLang="en-US" sz="1600" dirty="0" smtClean="0">
                          <a:sym typeface="Symbol"/>
                        </a:rPr>
                        <a:t></a:t>
                      </a:r>
                      <a:r>
                        <a:rPr lang="en-US" altLang="zh-CN" sz="1600" dirty="0" err="1" smtClean="0">
                          <a:sym typeface="Symbol"/>
                        </a:rPr>
                        <a:t>inj</a:t>
                      </a:r>
                      <a:r>
                        <a:rPr lang="en-US" altLang="zh-CN" sz="1600" dirty="0" smtClean="0">
                          <a:sym typeface="Symbol"/>
                        </a:rPr>
                        <a:t> /</a:t>
                      </a:r>
                      <a:r>
                        <a:rPr lang="zh-CN" altLang="en-US" sz="1600" dirty="0" smtClean="0">
                          <a:sym typeface="Symbol"/>
                        </a:rPr>
                        <a:t></a:t>
                      </a:r>
                      <a:r>
                        <a:rPr lang="en-US" altLang="zh-CN" sz="1600" dirty="0" err="1" smtClean="0">
                          <a:sym typeface="Symbol"/>
                        </a:rPr>
                        <a:t>ext</a:t>
                      </a:r>
                      <a:r>
                        <a:rPr lang="en-US" altLang="zh-CN" sz="1600" dirty="0" smtClean="0">
                          <a:sym typeface="Symbol"/>
                        </a:rPr>
                        <a:t> (%)</a:t>
                      </a:r>
                      <a:endParaRPr lang="zh-CN" alt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dirty="0" smtClean="0"/>
                        <a:t>1 /0.13</a:t>
                      </a:r>
                      <a:endParaRPr lang="zh-CN" altLang="en-US" sz="1600" dirty="0" smtClean="0"/>
                    </a:p>
                  </a:txBody>
                  <a:tcPr/>
                </a:tc>
              </a:tr>
              <a:tr h="3167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t>Storage time</a:t>
                      </a:r>
                      <a:r>
                        <a:rPr lang="en-US" altLang="zh-CN" sz="1600" baseline="0" dirty="0" smtClean="0"/>
                        <a:t> (</a:t>
                      </a:r>
                      <a:r>
                        <a:rPr lang="en-US" altLang="zh-CN" sz="1600" baseline="0" dirty="0" err="1" smtClean="0"/>
                        <a:t>ms</a:t>
                      </a:r>
                      <a:r>
                        <a:rPr lang="en-US" altLang="zh-CN" sz="1600" baseline="0" dirty="0" smtClean="0"/>
                        <a:t>)</a:t>
                      </a:r>
                      <a:endParaRPr lang="zh-CN" altLang="en-US" sz="1600" dirty="0" smtClean="0"/>
                    </a:p>
                  </a:txBody>
                  <a:tcPr/>
                </a:tc>
                <a:tc>
                  <a:txBody>
                    <a:bodyPr/>
                    <a:lstStyle/>
                    <a:p>
                      <a:pPr algn="ctr"/>
                      <a:r>
                        <a:rPr lang="en-US" altLang="zh-CN" sz="1600" dirty="0" smtClean="0"/>
                        <a:t>100</a:t>
                      </a:r>
                      <a:endParaRPr lang="zh-CN" altLang="en-US" sz="1600" dirty="0"/>
                    </a:p>
                  </a:txBody>
                  <a:tcPr/>
                </a:tc>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3494918369"/>
              </p:ext>
            </p:extLst>
          </p:nvPr>
        </p:nvGraphicFramePr>
        <p:xfrm>
          <a:off x="3675529" y="4297427"/>
          <a:ext cx="3744416" cy="2595880"/>
        </p:xfrm>
        <a:graphic>
          <a:graphicData uri="http://schemas.openxmlformats.org/drawingml/2006/table">
            <a:tbl>
              <a:tblPr bandRow="1">
                <a:tableStyleId>{5C22544A-7EE6-4342-B048-85BDC9FD1C3A}</a:tableStyleId>
              </a:tblPr>
              <a:tblGrid>
                <a:gridCol w="2592288"/>
                <a:gridCol w="115212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1" kern="1200" dirty="0" smtClean="0">
                          <a:solidFill>
                            <a:schemeClr val="tx2"/>
                          </a:solidFill>
                          <a:latin typeface="+mn-lt"/>
                          <a:ea typeface="+mn-ea"/>
                          <a:cs typeface="+mn-cs"/>
                        </a:rPr>
                        <a:t>Lattice parameters</a:t>
                      </a:r>
                      <a:endParaRPr lang="zh-CN" altLang="en-US" sz="1800" b="1" kern="1200" dirty="0" smtClean="0">
                        <a:solidFill>
                          <a:schemeClr val="tx2"/>
                        </a:solidFill>
                        <a:latin typeface="+mn-lt"/>
                        <a:ea typeface="+mn-ea"/>
                        <a:cs typeface="+mn-cs"/>
                      </a:endParaRPr>
                    </a:p>
                  </a:txBody>
                  <a:tcPr/>
                </a:tc>
                <a:tc>
                  <a:txBody>
                    <a:bodyPr/>
                    <a:lstStyle/>
                    <a:p>
                      <a:pPr marL="0" algn="l" defTabSz="914400" rtl="0" eaLnBrk="1" latinLnBrk="0" hangingPunct="1"/>
                      <a:endParaRPr lang="zh-CN" altLang="en-US" sz="1800" b="1" kern="1200" dirty="0">
                        <a:solidFill>
                          <a:schemeClr val="lt1"/>
                        </a:solidFill>
                        <a:latin typeface="+mn-lt"/>
                        <a:ea typeface="+mn-ea"/>
                        <a:cs typeface="+mn-cs"/>
                      </a:endParaRPr>
                    </a:p>
                  </a:txBody>
                  <a:tcPr/>
                </a:tc>
              </a:tr>
              <a:tr h="370840">
                <a:tc>
                  <a:txBody>
                    <a:bodyPr/>
                    <a:lstStyle/>
                    <a:p>
                      <a:r>
                        <a:rPr lang="en-US" altLang="zh-CN" sz="1600" dirty="0" smtClean="0"/>
                        <a:t>FODO length (m)</a:t>
                      </a:r>
                      <a:endParaRPr lang="zh-CN" altLang="en-US" sz="1600" dirty="0"/>
                    </a:p>
                  </a:txBody>
                  <a:tcPr/>
                </a:tc>
                <a:tc>
                  <a:txBody>
                    <a:bodyPr/>
                    <a:lstStyle/>
                    <a:p>
                      <a:r>
                        <a:rPr lang="en-US" altLang="zh-CN" sz="1600" dirty="0" smtClean="0"/>
                        <a:t>1.2</a:t>
                      </a:r>
                      <a:endParaRPr lang="zh-CN" altLang="en-US" sz="1600" dirty="0"/>
                    </a:p>
                  </a:txBody>
                  <a:tcPr/>
                </a:tc>
              </a:tr>
              <a:tr h="370840">
                <a:tc>
                  <a:txBody>
                    <a:bodyPr/>
                    <a:lstStyle/>
                    <a:p>
                      <a:r>
                        <a:rPr lang="en-US" altLang="zh-CN" sz="1600" dirty="0" smtClean="0"/>
                        <a:t>Phase per cell </a:t>
                      </a:r>
                      <a:endParaRPr lang="zh-CN" altLang="en-US" sz="1600" dirty="0"/>
                    </a:p>
                  </a:txBody>
                  <a:tcPr/>
                </a:tc>
                <a:tc>
                  <a:txBody>
                    <a:bodyPr/>
                    <a:lstStyle/>
                    <a:p>
                      <a:r>
                        <a:rPr lang="en-US" altLang="zh-CN" sz="1600" dirty="0" smtClean="0"/>
                        <a:t>60</a:t>
                      </a:r>
                      <a:r>
                        <a:rPr lang="en-US" altLang="zh-CN" sz="1600" dirty="0" smtClean="0">
                          <a:sym typeface="Symbol"/>
                        </a:rPr>
                        <a:t></a:t>
                      </a:r>
                      <a:endParaRPr lang="zh-CN" altLang="en-US" sz="1600" dirty="0"/>
                    </a:p>
                  </a:txBody>
                  <a:tcPr/>
                </a:tc>
              </a:tr>
              <a:tr h="370840">
                <a:tc>
                  <a:txBody>
                    <a:bodyPr/>
                    <a:lstStyle/>
                    <a:p>
                      <a:r>
                        <a:rPr lang="en-US" altLang="zh-CN" sz="1600" dirty="0" smtClean="0"/>
                        <a:t>Dipole</a:t>
                      </a:r>
                      <a:r>
                        <a:rPr lang="en-US" altLang="zh-CN" sz="1600" baseline="0" dirty="0" smtClean="0"/>
                        <a:t> length (m)</a:t>
                      </a:r>
                      <a:endParaRPr lang="zh-CN" altLang="en-US" sz="1600" dirty="0"/>
                    </a:p>
                  </a:txBody>
                  <a:tcPr/>
                </a:tc>
                <a:tc>
                  <a:txBody>
                    <a:bodyPr/>
                    <a:lstStyle/>
                    <a:p>
                      <a:r>
                        <a:rPr lang="en-US" altLang="zh-CN" sz="1600" dirty="0" smtClean="0"/>
                        <a:t>0.46</a:t>
                      </a:r>
                      <a:endParaRPr lang="zh-CN" altLang="en-US" sz="1600" dirty="0"/>
                    </a:p>
                  </a:txBody>
                  <a:tcPr/>
                </a:tc>
              </a:tr>
              <a:tr h="370840">
                <a:tc>
                  <a:txBody>
                    <a:bodyPr/>
                    <a:lstStyle/>
                    <a:p>
                      <a:r>
                        <a:rPr lang="en-US" altLang="zh-CN" sz="1600" dirty="0" smtClean="0"/>
                        <a:t>Dipole strength (T)</a:t>
                      </a:r>
                      <a:endParaRPr lang="zh-CN" altLang="en-US" sz="1600" dirty="0"/>
                    </a:p>
                  </a:txBody>
                  <a:tcPr/>
                </a:tc>
                <a:tc>
                  <a:txBody>
                    <a:bodyPr/>
                    <a:lstStyle/>
                    <a:p>
                      <a:r>
                        <a:rPr lang="en-US" altLang="zh-CN" sz="1600" dirty="0" smtClean="0"/>
                        <a:t>0.47</a:t>
                      </a:r>
                      <a:endParaRPr lang="zh-CN" altLang="en-US" sz="1600" dirty="0"/>
                    </a:p>
                  </a:txBody>
                  <a:tcPr/>
                </a:tc>
              </a:tr>
              <a:tr h="370840">
                <a:tc>
                  <a:txBody>
                    <a:bodyPr/>
                    <a:lstStyle/>
                    <a:p>
                      <a:r>
                        <a:rPr lang="en-US" altLang="zh-CN" sz="1600" dirty="0" err="1" smtClean="0"/>
                        <a:t>Quadrupole</a:t>
                      </a:r>
                      <a:r>
                        <a:rPr lang="en-US" altLang="zh-CN" sz="1600" dirty="0" smtClean="0"/>
                        <a:t> length (m)</a:t>
                      </a:r>
                      <a:endParaRPr lang="zh-CN" altLang="en-US" sz="1600" dirty="0"/>
                    </a:p>
                  </a:txBody>
                  <a:tcPr/>
                </a:tc>
                <a:tc>
                  <a:txBody>
                    <a:bodyPr/>
                    <a:lstStyle/>
                    <a:p>
                      <a:r>
                        <a:rPr lang="en-US" altLang="zh-CN" sz="1600" dirty="0" smtClean="0"/>
                        <a:t>0.11</a:t>
                      </a:r>
                      <a:endParaRPr lang="zh-CN" altLang="en-US" sz="1600" dirty="0"/>
                    </a:p>
                  </a:txBody>
                  <a:tcPr/>
                </a:tc>
              </a:tr>
              <a:tr h="370840">
                <a:tc>
                  <a:txBody>
                    <a:bodyPr/>
                    <a:lstStyle/>
                    <a:p>
                      <a:r>
                        <a:rPr lang="en-US" altLang="zh-CN" sz="1600" dirty="0" err="1" smtClean="0"/>
                        <a:t>Quadrupole</a:t>
                      </a:r>
                      <a:r>
                        <a:rPr lang="en-US" altLang="zh-CN" sz="1600" dirty="0" smtClean="0"/>
                        <a:t> strength (m</a:t>
                      </a:r>
                      <a:r>
                        <a:rPr lang="en-US" altLang="zh-CN" sz="1600" baseline="30000" dirty="0" smtClean="0"/>
                        <a:t>-2</a:t>
                      </a:r>
                      <a:r>
                        <a:rPr lang="en-US" altLang="zh-CN" sz="1600" dirty="0" smtClean="0"/>
                        <a:t>)</a:t>
                      </a:r>
                      <a:endParaRPr lang="zh-CN" altLang="en-US" sz="1600" dirty="0"/>
                    </a:p>
                  </a:txBody>
                  <a:tcPr/>
                </a:tc>
                <a:tc>
                  <a:txBody>
                    <a:bodyPr/>
                    <a:lstStyle/>
                    <a:p>
                      <a:r>
                        <a:rPr lang="en-US" altLang="zh-CN" sz="1600" dirty="0" smtClean="0"/>
                        <a:t>15</a:t>
                      </a:r>
                      <a:endParaRPr lang="zh-CN" altLang="en-US" sz="1600" dirty="0"/>
                    </a:p>
                  </a:txBody>
                  <a:tcPr/>
                </a:tc>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2225025505"/>
              </p:ext>
            </p:extLst>
          </p:nvPr>
        </p:nvGraphicFramePr>
        <p:xfrm>
          <a:off x="3615765" y="2618856"/>
          <a:ext cx="4569083" cy="1608368"/>
        </p:xfrm>
        <a:graphic>
          <a:graphicData uri="http://schemas.openxmlformats.org/drawingml/2006/table">
            <a:tbl>
              <a:tblPr firstRow="1" bandRow="1">
                <a:tableStyleId>{5C22544A-7EE6-4342-B048-85BDC9FD1C3A}</a:tableStyleId>
              </a:tblPr>
              <a:tblGrid>
                <a:gridCol w="3020241"/>
                <a:gridCol w="1548842"/>
              </a:tblGrid>
              <a:tr h="310652">
                <a:tc>
                  <a:txBody>
                    <a:bodyPr/>
                    <a:lstStyle/>
                    <a:p>
                      <a:pPr marL="0" algn="l" defTabSz="914400" rtl="0" eaLnBrk="1" latinLnBrk="0" hangingPunct="1"/>
                      <a:r>
                        <a:rPr lang="en-US" altLang="zh-CN" sz="1800" b="1" kern="1200" dirty="0" smtClean="0">
                          <a:solidFill>
                            <a:schemeClr val="lt1"/>
                          </a:solidFill>
                          <a:latin typeface="+mn-lt"/>
                          <a:ea typeface="+mn-ea"/>
                          <a:cs typeface="+mn-cs"/>
                        </a:rPr>
                        <a:t>RF parameters</a:t>
                      </a:r>
                      <a:endParaRPr lang="zh-CN" altLang="en-US" sz="1800" b="1" kern="1200" dirty="0">
                        <a:solidFill>
                          <a:schemeClr val="lt1"/>
                        </a:solidFill>
                        <a:latin typeface="+mn-lt"/>
                        <a:ea typeface="+mn-ea"/>
                        <a:cs typeface="+mn-cs"/>
                      </a:endParaRPr>
                    </a:p>
                  </a:txBody>
                  <a:tcPr/>
                </a:tc>
                <a:tc>
                  <a:txBody>
                    <a:bodyPr/>
                    <a:lstStyle/>
                    <a:p>
                      <a:pPr marL="0" algn="l" defTabSz="914400" rtl="0" eaLnBrk="1" latinLnBrk="0" hangingPunct="1"/>
                      <a:endParaRPr lang="zh-CN" altLang="en-US" sz="1800" b="1" kern="1200" dirty="0">
                        <a:solidFill>
                          <a:schemeClr val="lt1"/>
                        </a:solidFill>
                        <a:latin typeface="+mn-lt"/>
                        <a:ea typeface="+mn-ea"/>
                        <a:cs typeface="+mn-cs"/>
                      </a:endParaRPr>
                    </a:p>
                  </a:txBody>
                  <a:tcPr/>
                </a:tc>
              </a:tr>
              <a:tr h="310652">
                <a:tc>
                  <a:txBody>
                    <a:bodyPr/>
                    <a:lstStyle/>
                    <a:p>
                      <a:r>
                        <a:rPr lang="en-US" altLang="zh-CN" sz="1400" dirty="0" smtClean="0"/>
                        <a:t>RF</a:t>
                      </a:r>
                      <a:r>
                        <a:rPr lang="en-US" altLang="zh-CN" sz="1400" baseline="0" dirty="0" smtClean="0"/>
                        <a:t> frequency (MHz)</a:t>
                      </a:r>
                      <a:endParaRPr lang="zh-CN" altLang="en-US" sz="1400" dirty="0"/>
                    </a:p>
                  </a:txBody>
                  <a:tcPr/>
                </a:tc>
                <a:tc>
                  <a:txBody>
                    <a:bodyPr/>
                    <a:lstStyle/>
                    <a:p>
                      <a:pPr algn="ctr"/>
                      <a:r>
                        <a:rPr lang="en-US" altLang="zh-CN" sz="1400" dirty="0" smtClean="0"/>
                        <a:t>500</a:t>
                      </a:r>
                      <a:endParaRPr lang="zh-CN" altLang="en-US" sz="1400" dirty="0"/>
                    </a:p>
                  </a:txBody>
                  <a:tcPr/>
                </a:tc>
              </a:tr>
              <a:tr h="310652">
                <a:tc>
                  <a:txBody>
                    <a:bodyPr/>
                    <a:lstStyle/>
                    <a:p>
                      <a:r>
                        <a:rPr lang="en-US" altLang="zh-CN" sz="1400" dirty="0" smtClean="0"/>
                        <a:t>RF voltage</a:t>
                      </a:r>
                      <a:r>
                        <a:rPr lang="en-US" altLang="zh-CN" sz="1400" baseline="0" dirty="0" smtClean="0"/>
                        <a:t> (MV)</a:t>
                      </a:r>
                      <a:endParaRPr lang="zh-CN" altLang="en-US" sz="1400" dirty="0"/>
                    </a:p>
                  </a:txBody>
                  <a:tcPr/>
                </a:tc>
                <a:tc>
                  <a:txBody>
                    <a:bodyPr/>
                    <a:lstStyle/>
                    <a:p>
                      <a:pPr algn="ctr"/>
                      <a:r>
                        <a:rPr lang="en-US" altLang="zh-CN" sz="1400" dirty="0" smtClean="0"/>
                        <a:t>0.8</a:t>
                      </a:r>
                      <a:endParaRPr lang="zh-CN" altLang="en-US" sz="1400" dirty="0"/>
                    </a:p>
                  </a:txBody>
                  <a:tcPr/>
                </a:tc>
              </a:tr>
              <a:tr h="3106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sym typeface="Symbol"/>
                        </a:rPr>
                        <a:t>Energy acceptance by RF(%)</a:t>
                      </a:r>
                      <a:endParaRPr lang="zh-CN" altLang="en-US" sz="1400" dirty="0" smtClean="0"/>
                    </a:p>
                  </a:txBody>
                  <a:tcPr/>
                </a:tc>
                <a:tc>
                  <a:txBody>
                    <a:bodyPr/>
                    <a:lstStyle/>
                    <a:p>
                      <a:pPr algn="ctr"/>
                      <a:r>
                        <a:rPr lang="en-US" altLang="zh-CN" sz="1400" dirty="0" smtClean="0"/>
                        <a:t>1.8</a:t>
                      </a:r>
                      <a:endParaRPr lang="zh-CN" altLang="en-US" sz="1400" dirty="0"/>
                    </a:p>
                  </a:txBody>
                  <a:tcPr/>
                </a:tc>
              </a:tr>
              <a:tr h="3106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t>harmonic</a:t>
                      </a:r>
                      <a:endParaRPr lang="zh-CN" altLang="en-US" sz="1400" dirty="0" smtClean="0"/>
                    </a:p>
                  </a:txBody>
                  <a:tcPr/>
                </a:tc>
                <a:tc>
                  <a:txBody>
                    <a:bodyPr/>
                    <a:lstStyle/>
                    <a:p>
                      <a:pPr algn="ctr"/>
                      <a:r>
                        <a:rPr lang="en-US" altLang="zh-CN" sz="1400" dirty="0" smtClean="0"/>
                        <a:t>33</a:t>
                      </a:r>
                      <a:endParaRPr lang="zh-CN" altLang="en-US" sz="1400" dirty="0"/>
                    </a:p>
                  </a:txBody>
                  <a:tcPr/>
                </a:tc>
              </a:tr>
            </a:tbl>
          </a:graphicData>
        </a:graphic>
      </p:graphicFrame>
    </p:spTree>
    <p:extLst>
      <p:ext uri="{BB962C8B-B14F-4D97-AF65-F5344CB8AC3E}">
        <p14:creationId xmlns:p14="http://schemas.microsoft.com/office/powerpoint/2010/main" val="12242091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latin typeface="Times New Roman" panose="02020603050405020304" pitchFamily="18" charset="0"/>
                <a:cs typeface="Times New Roman" panose="02020603050405020304" pitchFamily="18" charset="0"/>
              </a:rPr>
              <a:t>Positron compression</a:t>
            </a:r>
            <a:endParaRPr kumimoji="1" lang="zh-CN" altLang="en-US" dirty="0">
              <a:latin typeface="Times New Roman" panose="02020603050405020304" pitchFamily="18" charset="0"/>
              <a:cs typeface="Times New Roman" panose="02020603050405020304" pitchFamily="18"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2488125081"/>
              </p:ext>
            </p:extLst>
          </p:nvPr>
        </p:nvGraphicFramePr>
        <p:xfrm>
          <a:off x="188632" y="1700808"/>
          <a:ext cx="6480720" cy="4526280"/>
        </p:xfrm>
        <a:graphic>
          <a:graphicData uri="http://schemas.openxmlformats.org/drawingml/2006/table">
            <a:tbl>
              <a:tblPr lastCol="1" bandRow="1" bandCol="1">
                <a:tableStyleId>{616DA210-FB5B-4158-B5E0-FEB733F419BA}</a:tableStyleId>
              </a:tblPr>
              <a:tblGrid>
                <a:gridCol w="2101324"/>
                <a:gridCol w="1427068"/>
                <a:gridCol w="1512168"/>
                <a:gridCol w="1440160"/>
              </a:tblGrid>
              <a:tr h="241300">
                <a:tc>
                  <a:txBody>
                    <a:bodyPr/>
                    <a:lstStyle/>
                    <a:p>
                      <a:pPr algn="ctr">
                        <a:lnSpc>
                          <a:spcPct val="150000"/>
                        </a:lnSpc>
                        <a:spcAft>
                          <a:spcPts val="0"/>
                        </a:spcAft>
                      </a:pPr>
                      <a:r>
                        <a:rPr lang="en-US" sz="1800" kern="100" dirty="0">
                          <a:effectLst/>
                        </a:rPr>
                        <a:t> </a:t>
                      </a:r>
                      <a:endParaRPr lang="zh-CN" sz="1800" kern="100" dirty="0">
                        <a:effectLst/>
                        <a:latin typeface="Times New Roman"/>
                        <a:ea typeface="宋体"/>
                      </a:endParaRPr>
                    </a:p>
                  </a:txBody>
                  <a:tcPr marL="68580" marR="68580" marT="0" marB="0"/>
                </a:tc>
                <a:tc>
                  <a:txBody>
                    <a:bodyPr/>
                    <a:lstStyle/>
                    <a:p>
                      <a:pPr algn="ctr">
                        <a:lnSpc>
                          <a:spcPct val="150000"/>
                        </a:lnSpc>
                        <a:spcAft>
                          <a:spcPts val="0"/>
                        </a:spcAft>
                      </a:pPr>
                      <a:r>
                        <a:rPr lang="en-US" sz="1800" b="1" kern="100" dirty="0" smtClean="0">
                          <a:effectLst/>
                        </a:rPr>
                        <a:t>BC I</a:t>
                      </a:r>
                      <a:endParaRPr lang="zh-CN" sz="1800" b="1" kern="100" dirty="0">
                        <a:effectLst/>
                        <a:latin typeface="Times New Roman"/>
                        <a:ea typeface="宋体"/>
                      </a:endParaRPr>
                    </a:p>
                  </a:txBody>
                  <a:tcPr marL="68580" marR="68580" marT="0" marB="0"/>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1800" b="1" kern="100" dirty="0" smtClean="0">
                          <a:solidFill>
                            <a:schemeClr val="tx1"/>
                          </a:solidFill>
                          <a:effectLst/>
                          <a:latin typeface="+mn-lt"/>
                          <a:ea typeface="+mn-ea"/>
                          <a:cs typeface="+mn-cs"/>
                        </a:rPr>
                        <a:t>BC II</a:t>
                      </a:r>
                      <a:endParaRPr lang="zh-CN" altLang="zh-CN" sz="1800" b="1" kern="100" dirty="0" smtClean="0">
                        <a:solidFill>
                          <a:schemeClr val="tx1"/>
                        </a:solidFill>
                        <a:effectLst/>
                        <a:latin typeface="+mn-lt"/>
                        <a:ea typeface="+mn-ea"/>
                        <a:cs typeface="+mn-cs"/>
                      </a:endParaRPr>
                    </a:p>
                  </a:txBody>
                  <a:tcPr marL="68580" marR="68580" marT="0" marB="0"/>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1800" kern="100" dirty="0" smtClean="0">
                          <a:effectLst/>
                        </a:rPr>
                        <a:t>BC III</a:t>
                      </a:r>
                      <a:endParaRPr lang="zh-CN" altLang="zh-CN" sz="1800" kern="100" dirty="0" smtClean="0">
                        <a:effectLst/>
                        <a:latin typeface="Times New Roman"/>
                        <a:ea typeface="+mn-ea"/>
                      </a:endParaRPr>
                    </a:p>
                  </a:txBody>
                  <a:tcPr marL="68580" marR="68580" marT="0" marB="0"/>
                </a:tc>
              </a:tr>
              <a:tr h="253365">
                <a:tc>
                  <a:txBody>
                    <a:bodyPr/>
                    <a:lstStyle/>
                    <a:p>
                      <a:pPr algn="ctr">
                        <a:lnSpc>
                          <a:spcPct val="150000"/>
                        </a:lnSpc>
                        <a:spcAft>
                          <a:spcPts val="0"/>
                        </a:spcAft>
                      </a:pPr>
                      <a:r>
                        <a:rPr lang="en-US" altLang="zh-CN" sz="1800" kern="100" dirty="0" smtClean="0">
                          <a:effectLst/>
                        </a:rPr>
                        <a:t>Initial</a:t>
                      </a:r>
                      <a:r>
                        <a:rPr lang="en-US" altLang="zh-CN" sz="1800" kern="100" baseline="0" dirty="0" smtClean="0">
                          <a:effectLst/>
                        </a:rPr>
                        <a:t> energy </a:t>
                      </a:r>
                      <a:r>
                        <a:rPr lang="en-US" sz="1800" kern="100" dirty="0" smtClean="0">
                          <a:effectLst/>
                        </a:rPr>
                        <a:t>(</a:t>
                      </a:r>
                      <a:r>
                        <a:rPr lang="en-US" altLang="zh-CN" sz="1800" kern="100" dirty="0" smtClean="0">
                          <a:effectLst/>
                        </a:rPr>
                        <a:t>M</a:t>
                      </a:r>
                      <a:r>
                        <a:rPr lang="en-US" sz="1800" kern="100" dirty="0" smtClean="0">
                          <a:effectLst/>
                        </a:rPr>
                        <a:t>eV</a:t>
                      </a:r>
                      <a:r>
                        <a:rPr lang="en-US" sz="1800" kern="100" dirty="0">
                          <a:effectLst/>
                        </a:rPr>
                        <a:t>)</a:t>
                      </a:r>
                      <a:endParaRPr lang="zh-CN" sz="1800" kern="100" dirty="0">
                        <a:effectLst/>
                        <a:latin typeface="Times New Roman"/>
                        <a:ea typeface="宋体"/>
                      </a:endParaRPr>
                    </a:p>
                  </a:txBody>
                  <a:tcPr marL="68580" marR="68580" marT="0" marB="0"/>
                </a:tc>
                <a:tc>
                  <a:txBody>
                    <a:bodyPr/>
                    <a:lstStyle/>
                    <a:p>
                      <a:pPr algn="ctr">
                        <a:lnSpc>
                          <a:spcPct val="150000"/>
                        </a:lnSpc>
                        <a:spcAft>
                          <a:spcPts val="0"/>
                        </a:spcAft>
                      </a:pPr>
                      <a:r>
                        <a:rPr lang="en-US" altLang="zh-CN" sz="1800" kern="100" dirty="0" smtClean="0">
                          <a:effectLst/>
                          <a:latin typeface="Times New Roman"/>
                          <a:ea typeface="宋体"/>
                        </a:rPr>
                        <a:t>240</a:t>
                      </a:r>
                      <a:endParaRPr lang="zh-CN" sz="1800" kern="100" dirty="0">
                        <a:effectLst/>
                        <a:latin typeface="Times New Roman"/>
                        <a:ea typeface="宋体"/>
                      </a:endParaRPr>
                    </a:p>
                  </a:txBody>
                  <a:tcPr marL="68580" marR="68580" marT="0" marB="0"/>
                </a:tc>
                <a:tc>
                  <a:txBody>
                    <a:bodyPr/>
                    <a:lstStyle/>
                    <a:p>
                      <a:pPr algn="ctr">
                        <a:lnSpc>
                          <a:spcPct val="150000"/>
                        </a:lnSpc>
                        <a:spcAft>
                          <a:spcPts val="0"/>
                        </a:spcAft>
                      </a:pPr>
                      <a:r>
                        <a:rPr lang="en-US" altLang="zh-CN" sz="1800" b="0" kern="100" dirty="0" smtClean="0">
                          <a:effectLst/>
                          <a:latin typeface="Times New Roman"/>
                          <a:ea typeface="宋体"/>
                        </a:rPr>
                        <a:t>240</a:t>
                      </a:r>
                      <a:endParaRPr lang="zh-CN" sz="1800" b="0" kern="100" dirty="0">
                        <a:effectLst/>
                        <a:latin typeface="Times New Roman"/>
                        <a:ea typeface="宋体"/>
                      </a:endParaRPr>
                    </a:p>
                  </a:txBody>
                  <a:tcPr marL="68580" marR="68580" marT="0" marB="0"/>
                </a:tc>
                <a:tc>
                  <a:txBody>
                    <a:bodyPr/>
                    <a:lstStyle/>
                    <a:p>
                      <a:pPr algn="ctr">
                        <a:lnSpc>
                          <a:spcPct val="150000"/>
                        </a:lnSpc>
                        <a:spcAft>
                          <a:spcPts val="0"/>
                        </a:spcAft>
                      </a:pPr>
                      <a:r>
                        <a:rPr lang="en-US" altLang="zh-CN" sz="1800" b="0" kern="100" dirty="0" smtClean="0">
                          <a:effectLst/>
                          <a:latin typeface="Times New Roman"/>
                          <a:ea typeface="宋体"/>
                        </a:rPr>
                        <a:t>1300</a:t>
                      </a:r>
                      <a:endParaRPr lang="zh-CN" sz="1800" b="0" kern="100" dirty="0">
                        <a:effectLst/>
                        <a:latin typeface="Times New Roman"/>
                        <a:ea typeface="宋体"/>
                      </a:endParaRPr>
                    </a:p>
                  </a:txBody>
                  <a:tcPr marL="68580" marR="68580" marT="0" marB="0"/>
                </a:tc>
              </a:tr>
              <a:tr h="24130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zh-CN" altLang="en-US" sz="1800" dirty="0" smtClean="0">
                          <a:sym typeface="Symbol"/>
                        </a:rPr>
                        <a:t></a:t>
                      </a:r>
                      <a:r>
                        <a:rPr lang="en-US" altLang="zh-CN" sz="1800" dirty="0" err="1" smtClean="0">
                          <a:sym typeface="Symbol"/>
                        </a:rPr>
                        <a:t>inj</a:t>
                      </a:r>
                      <a:r>
                        <a:rPr lang="en-US" altLang="zh-CN" sz="1800" dirty="0" smtClean="0">
                          <a:sym typeface="Symbol"/>
                        </a:rPr>
                        <a:t> </a:t>
                      </a:r>
                      <a:r>
                        <a:rPr lang="en-US" sz="1800" kern="100" dirty="0" smtClean="0">
                          <a:effectLst/>
                        </a:rPr>
                        <a:t> </a:t>
                      </a:r>
                      <a:r>
                        <a:rPr lang="en-US" sz="1800" kern="100" dirty="0">
                          <a:effectLst/>
                        </a:rPr>
                        <a:t>(%)</a:t>
                      </a:r>
                      <a:endParaRPr lang="zh-CN" sz="1800" kern="100" dirty="0">
                        <a:effectLst/>
                        <a:latin typeface="Times New Roman"/>
                        <a:ea typeface="宋体"/>
                      </a:endParaRPr>
                    </a:p>
                  </a:txBody>
                  <a:tcPr marL="68580" marR="68580" marT="0" marB="0"/>
                </a:tc>
                <a:tc>
                  <a:txBody>
                    <a:bodyPr/>
                    <a:lstStyle/>
                    <a:p>
                      <a:pPr algn="ctr">
                        <a:lnSpc>
                          <a:spcPct val="150000"/>
                        </a:lnSpc>
                        <a:spcAft>
                          <a:spcPts val="0"/>
                        </a:spcAft>
                      </a:pPr>
                      <a:r>
                        <a:rPr lang="en-US" altLang="zh-CN" sz="1800" kern="100" dirty="0" smtClean="0">
                          <a:effectLst/>
                          <a:latin typeface="Times New Roman"/>
                          <a:ea typeface="宋体"/>
                        </a:rPr>
                        <a:t>0.13</a:t>
                      </a:r>
                      <a:endParaRPr lang="zh-CN" sz="1800" kern="100" dirty="0">
                        <a:effectLst/>
                        <a:latin typeface="Times New Roman"/>
                        <a:ea typeface="宋体"/>
                      </a:endParaRPr>
                    </a:p>
                  </a:txBody>
                  <a:tcPr marL="68580" marR="68580" marT="0" marB="0"/>
                </a:tc>
                <a:tc>
                  <a:txBody>
                    <a:bodyPr/>
                    <a:lstStyle/>
                    <a:p>
                      <a:pPr algn="ctr">
                        <a:lnSpc>
                          <a:spcPct val="150000"/>
                        </a:lnSpc>
                        <a:spcAft>
                          <a:spcPts val="0"/>
                        </a:spcAft>
                      </a:pPr>
                      <a:r>
                        <a:rPr lang="en-US" altLang="zh-CN" sz="1800" b="0" kern="100" dirty="0" smtClean="0">
                          <a:effectLst/>
                          <a:latin typeface="Times New Roman"/>
                          <a:ea typeface="宋体"/>
                        </a:rPr>
                        <a:t>1.95</a:t>
                      </a:r>
                      <a:endParaRPr lang="zh-CN" sz="1800" b="0" kern="100" dirty="0">
                        <a:effectLst/>
                        <a:latin typeface="Times New Roman"/>
                        <a:ea typeface="宋体"/>
                      </a:endParaRPr>
                    </a:p>
                  </a:txBody>
                  <a:tcPr marL="68580" marR="68580" marT="0" marB="0"/>
                </a:tc>
                <a:tc>
                  <a:txBody>
                    <a:bodyPr/>
                    <a:lstStyle/>
                    <a:p>
                      <a:pPr algn="ctr">
                        <a:lnSpc>
                          <a:spcPct val="150000"/>
                        </a:lnSpc>
                        <a:spcAft>
                          <a:spcPts val="0"/>
                        </a:spcAft>
                      </a:pPr>
                      <a:r>
                        <a:rPr lang="en-US" altLang="zh-CN" sz="1800" b="0" kern="100" dirty="0" smtClean="0">
                          <a:effectLst/>
                          <a:latin typeface="Times New Roman"/>
                          <a:ea typeface="宋体"/>
                        </a:rPr>
                        <a:t>1.58</a:t>
                      </a:r>
                      <a:endParaRPr lang="zh-CN" sz="1800" b="0" kern="100" dirty="0">
                        <a:effectLst/>
                        <a:latin typeface="Times New Roman"/>
                        <a:ea typeface="宋体"/>
                      </a:endParaRPr>
                    </a:p>
                  </a:txBody>
                  <a:tcPr marL="68580" marR="68580" marT="0" marB="0"/>
                </a:tc>
              </a:tr>
              <a:tr h="253365">
                <a:tc>
                  <a:txBody>
                    <a:bodyPr/>
                    <a:lstStyle/>
                    <a:p>
                      <a:pPr algn="ctr">
                        <a:lnSpc>
                          <a:spcPct val="150000"/>
                        </a:lnSpc>
                        <a:spcAft>
                          <a:spcPts val="0"/>
                        </a:spcAft>
                      </a:pPr>
                      <a:r>
                        <a:rPr lang="en-US" altLang="zh-CN" sz="1800" dirty="0" smtClean="0"/>
                        <a:t>Initial </a:t>
                      </a:r>
                      <a:r>
                        <a:rPr lang="en-US" altLang="zh-CN" sz="1800" dirty="0" smtClean="0">
                          <a:sym typeface="Symbol"/>
                        </a:rPr>
                        <a:t>z </a:t>
                      </a:r>
                      <a:r>
                        <a:rPr lang="en-US" sz="1800" kern="100" dirty="0" smtClean="0">
                          <a:effectLst/>
                        </a:rPr>
                        <a:t> (</a:t>
                      </a:r>
                      <a:r>
                        <a:rPr lang="en-US" altLang="zh-CN" sz="1800" kern="100" dirty="0" smtClean="0">
                          <a:effectLst/>
                        </a:rPr>
                        <a:t>u</a:t>
                      </a:r>
                      <a:r>
                        <a:rPr lang="en-US" sz="1800" kern="100" dirty="0" smtClean="0">
                          <a:effectLst/>
                        </a:rPr>
                        <a:t>m</a:t>
                      </a:r>
                      <a:r>
                        <a:rPr lang="en-US" sz="1800" kern="100" dirty="0">
                          <a:effectLst/>
                        </a:rPr>
                        <a:t>)</a:t>
                      </a:r>
                      <a:endParaRPr lang="zh-CN" sz="1800" kern="100" dirty="0">
                        <a:effectLst/>
                        <a:latin typeface="Times New Roman"/>
                        <a:ea typeface="宋体"/>
                      </a:endParaRPr>
                    </a:p>
                  </a:txBody>
                  <a:tcPr marL="68580" marR="68580" marT="0" marB="0"/>
                </a:tc>
                <a:tc>
                  <a:txBody>
                    <a:bodyPr/>
                    <a:lstStyle/>
                    <a:p>
                      <a:pPr algn="ctr">
                        <a:lnSpc>
                          <a:spcPct val="150000"/>
                        </a:lnSpc>
                        <a:spcAft>
                          <a:spcPts val="0"/>
                        </a:spcAft>
                      </a:pPr>
                      <a:r>
                        <a:rPr lang="en-US" altLang="zh-CN" sz="1800" kern="100" dirty="0" smtClean="0">
                          <a:effectLst/>
                          <a:latin typeface="Times New Roman"/>
                          <a:ea typeface="宋体"/>
                        </a:rPr>
                        <a:t>1800</a:t>
                      </a:r>
                      <a:endParaRPr lang="zh-CN" sz="1800" kern="100" dirty="0">
                        <a:effectLst/>
                        <a:latin typeface="Times New Roman"/>
                        <a:ea typeface="宋体"/>
                      </a:endParaRPr>
                    </a:p>
                  </a:txBody>
                  <a:tcPr marL="68580" marR="68580" marT="0" marB="0"/>
                </a:tc>
                <a:tc>
                  <a:txBody>
                    <a:bodyPr/>
                    <a:lstStyle/>
                    <a:p>
                      <a:pPr algn="ctr">
                        <a:lnSpc>
                          <a:spcPct val="150000"/>
                        </a:lnSpc>
                        <a:spcAft>
                          <a:spcPts val="0"/>
                        </a:spcAft>
                      </a:pPr>
                      <a:r>
                        <a:rPr lang="en-US" altLang="zh-CN" sz="1800" b="0" kern="100" dirty="0" smtClean="0">
                          <a:effectLst/>
                          <a:latin typeface="Times New Roman"/>
                          <a:ea typeface="宋体"/>
                        </a:rPr>
                        <a:t>220</a:t>
                      </a:r>
                      <a:endParaRPr lang="zh-CN" sz="1800" b="0" kern="100" dirty="0">
                        <a:effectLst/>
                        <a:latin typeface="Times New Roman"/>
                        <a:ea typeface="宋体"/>
                      </a:endParaRPr>
                    </a:p>
                  </a:txBody>
                  <a:tcPr marL="68580" marR="68580" marT="0" marB="0"/>
                </a:tc>
                <a:tc>
                  <a:txBody>
                    <a:bodyPr/>
                    <a:lstStyle/>
                    <a:p>
                      <a:pPr algn="ctr">
                        <a:lnSpc>
                          <a:spcPct val="150000"/>
                        </a:lnSpc>
                        <a:spcAft>
                          <a:spcPts val="0"/>
                        </a:spcAft>
                      </a:pPr>
                      <a:r>
                        <a:rPr lang="en-US" altLang="zh-CN" sz="1800" b="0" kern="100" dirty="0" smtClean="0">
                          <a:effectLst/>
                          <a:latin typeface="Times New Roman"/>
                          <a:ea typeface="宋体"/>
                        </a:rPr>
                        <a:t>50</a:t>
                      </a:r>
                      <a:endParaRPr lang="zh-CN" sz="1800" b="0" kern="100" dirty="0">
                        <a:effectLst/>
                        <a:latin typeface="Times New Roman"/>
                        <a:ea typeface="宋体"/>
                      </a:endParaRPr>
                    </a:p>
                  </a:txBody>
                  <a:tcPr marL="68580" marR="68580" marT="0" marB="0"/>
                </a:tc>
              </a:tr>
              <a:tr h="253365">
                <a:tc>
                  <a:txBody>
                    <a:bodyPr/>
                    <a:lstStyle/>
                    <a:p>
                      <a:pPr algn="ctr">
                        <a:lnSpc>
                          <a:spcPct val="150000"/>
                        </a:lnSpc>
                        <a:spcAft>
                          <a:spcPts val="0"/>
                        </a:spcAft>
                      </a:pPr>
                      <a:r>
                        <a:rPr lang="en-US" altLang="zh-CN" sz="1800" i="1" kern="100" dirty="0" err="1" smtClean="0">
                          <a:effectLst/>
                          <a:latin typeface="Times New Roman"/>
                          <a:ea typeface="宋体"/>
                        </a:rPr>
                        <a:t>f</a:t>
                      </a:r>
                      <a:r>
                        <a:rPr lang="en-US" altLang="zh-CN" sz="1800" i="1" kern="100" baseline="-25000" dirty="0" err="1" smtClean="0">
                          <a:effectLst/>
                          <a:latin typeface="Times New Roman"/>
                          <a:ea typeface="宋体"/>
                        </a:rPr>
                        <a:t>RF</a:t>
                      </a:r>
                      <a:r>
                        <a:rPr lang="zh-CN" altLang="en-US" sz="1800" kern="100" dirty="0" smtClean="0">
                          <a:effectLst/>
                          <a:latin typeface="Times New Roman"/>
                          <a:ea typeface="宋体"/>
                        </a:rPr>
                        <a:t> </a:t>
                      </a:r>
                      <a:r>
                        <a:rPr lang="en-US" altLang="zh-CN" sz="1800" kern="100" dirty="0" smtClean="0">
                          <a:effectLst/>
                          <a:latin typeface="Times New Roman"/>
                          <a:ea typeface="宋体"/>
                        </a:rPr>
                        <a:t>(MHz)</a:t>
                      </a:r>
                      <a:endParaRPr lang="zh-CN" sz="1800" kern="100" dirty="0">
                        <a:effectLst/>
                        <a:latin typeface="Times New Roman"/>
                        <a:ea typeface="宋体"/>
                      </a:endParaRPr>
                    </a:p>
                  </a:txBody>
                  <a:tcPr marL="68580" marR="68580" marT="0" marB="0"/>
                </a:tc>
                <a:tc>
                  <a:txBody>
                    <a:bodyPr/>
                    <a:lstStyle/>
                    <a:p>
                      <a:pPr algn="ctr">
                        <a:lnSpc>
                          <a:spcPct val="150000"/>
                        </a:lnSpc>
                        <a:spcAft>
                          <a:spcPts val="0"/>
                        </a:spcAft>
                      </a:pPr>
                      <a:r>
                        <a:rPr lang="en-US" altLang="zh-CN" sz="1800" kern="100" dirty="0" smtClean="0">
                          <a:effectLst/>
                          <a:latin typeface="Times New Roman"/>
                          <a:ea typeface="宋体"/>
                        </a:rPr>
                        <a:t>2856</a:t>
                      </a:r>
                      <a:endParaRPr lang="zh-CN" sz="1800" kern="100" dirty="0">
                        <a:effectLst/>
                        <a:latin typeface="Times New Roman"/>
                        <a:ea typeface="宋体"/>
                      </a:endParaRPr>
                    </a:p>
                  </a:txBody>
                  <a:tcPr marL="68580" marR="68580" marT="0" marB="0"/>
                </a:tc>
                <a:tc>
                  <a:txBody>
                    <a:bodyPr/>
                    <a:lstStyle/>
                    <a:p>
                      <a:pPr algn="ctr">
                        <a:lnSpc>
                          <a:spcPct val="150000"/>
                        </a:lnSpc>
                        <a:spcAft>
                          <a:spcPts val="0"/>
                        </a:spcAft>
                      </a:pPr>
                      <a:r>
                        <a:rPr lang="en-US" altLang="zh-CN" sz="1800" b="0" kern="100" dirty="0" smtClean="0">
                          <a:effectLst/>
                          <a:latin typeface="Times New Roman"/>
                          <a:ea typeface="宋体"/>
                        </a:rPr>
                        <a:t>2856</a:t>
                      </a:r>
                      <a:endParaRPr lang="zh-CN" sz="1800" b="0" kern="100" dirty="0">
                        <a:effectLst/>
                        <a:latin typeface="Times New Roman"/>
                        <a:ea typeface="宋体"/>
                      </a:endParaRPr>
                    </a:p>
                  </a:txBody>
                  <a:tcPr marL="68580" marR="68580" marT="0" marB="0"/>
                </a:tc>
                <a:tc>
                  <a:txBody>
                    <a:bodyPr/>
                    <a:lstStyle/>
                    <a:p>
                      <a:pPr algn="ctr">
                        <a:lnSpc>
                          <a:spcPct val="150000"/>
                        </a:lnSpc>
                        <a:spcAft>
                          <a:spcPts val="0"/>
                        </a:spcAft>
                      </a:pPr>
                      <a:r>
                        <a:rPr lang="en-US" altLang="zh-CN" sz="1800" b="0" kern="100" dirty="0" smtClean="0">
                          <a:effectLst/>
                          <a:latin typeface="Times New Roman"/>
                          <a:ea typeface="宋体"/>
                        </a:rPr>
                        <a:t>5712</a:t>
                      </a:r>
                      <a:endParaRPr lang="zh-CN" sz="1800" b="0" kern="100" dirty="0">
                        <a:effectLst/>
                        <a:latin typeface="Times New Roman"/>
                        <a:ea typeface="宋体"/>
                      </a:endParaRPr>
                    </a:p>
                  </a:txBody>
                  <a:tcPr marL="68580" marR="68580" marT="0" marB="0"/>
                </a:tc>
              </a:tr>
              <a:tr h="241300">
                <a:tc>
                  <a:txBody>
                    <a:bodyPr/>
                    <a:lstStyle/>
                    <a:p>
                      <a:pPr algn="ctr">
                        <a:lnSpc>
                          <a:spcPct val="150000"/>
                        </a:lnSpc>
                        <a:spcAft>
                          <a:spcPts val="0"/>
                        </a:spcAft>
                      </a:pPr>
                      <a:r>
                        <a:rPr lang="en-US" altLang="zh-CN" sz="1800" kern="100" dirty="0" smtClean="0">
                          <a:effectLst/>
                        </a:rPr>
                        <a:t>Voltage</a:t>
                      </a:r>
                      <a:r>
                        <a:rPr lang="en-US" sz="1800" kern="100" dirty="0" smtClean="0">
                          <a:effectLst/>
                        </a:rPr>
                        <a:t>(</a:t>
                      </a:r>
                      <a:r>
                        <a:rPr lang="en-US" altLang="zh-CN" sz="1800" kern="100" dirty="0" smtClean="0">
                          <a:effectLst/>
                        </a:rPr>
                        <a:t>G</a:t>
                      </a:r>
                      <a:r>
                        <a:rPr lang="en-US" sz="1800" kern="100" dirty="0" smtClean="0">
                          <a:effectLst/>
                        </a:rPr>
                        <a:t>V</a:t>
                      </a:r>
                      <a:r>
                        <a:rPr lang="en-US" sz="1800" kern="100" dirty="0">
                          <a:effectLst/>
                        </a:rPr>
                        <a:t>)</a:t>
                      </a:r>
                      <a:endParaRPr lang="zh-CN" sz="1800" kern="100" dirty="0">
                        <a:effectLst/>
                        <a:latin typeface="Times New Roman"/>
                        <a:ea typeface="宋体"/>
                      </a:endParaRPr>
                    </a:p>
                  </a:txBody>
                  <a:tcPr marL="68580" marR="68580" marT="0" marB="0"/>
                </a:tc>
                <a:tc>
                  <a:txBody>
                    <a:bodyPr/>
                    <a:lstStyle/>
                    <a:p>
                      <a:pPr algn="ctr">
                        <a:lnSpc>
                          <a:spcPct val="150000"/>
                        </a:lnSpc>
                        <a:spcAft>
                          <a:spcPts val="0"/>
                        </a:spcAft>
                      </a:pPr>
                      <a:r>
                        <a:rPr lang="en-US" altLang="zh-CN" sz="1800" kern="100" dirty="0" smtClean="0">
                          <a:effectLst/>
                          <a:latin typeface="Times New Roman"/>
                          <a:ea typeface="宋体"/>
                        </a:rPr>
                        <a:t>0.14</a:t>
                      </a:r>
                      <a:endParaRPr lang="zh-CN" sz="1800" kern="100" dirty="0">
                        <a:effectLst/>
                        <a:latin typeface="Times New Roman"/>
                        <a:ea typeface="宋体"/>
                      </a:endParaRPr>
                    </a:p>
                  </a:txBody>
                  <a:tcPr marL="68580" marR="68580" marT="0" marB="0"/>
                </a:tc>
                <a:tc>
                  <a:txBody>
                    <a:bodyPr/>
                    <a:lstStyle/>
                    <a:p>
                      <a:pPr algn="ctr">
                        <a:lnSpc>
                          <a:spcPct val="150000"/>
                        </a:lnSpc>
                        <a:spcAft>
                          <a:spcPts val="0"/>
                        </a:spcAft>
                      </a:pPr>
                      <a:r>
                        <a:rPr lang="en-US" altLang="zh-CN" sz="1800" b="0" kern="100" dirty="0" smtClean="0">
                          <a:effectLst/>
                          <a:latin typeface="Times New Roman"/>
                          <a:ea typeface="宋体"/>
                        </a:rPr>
                        <a:t>5.0</a:t>
                      </a:r>
                      <a:endParaRPr lang="zh-CN" sz="1800" b="0" kern="100" dirty="0">
                        <a:effectLst/>
                        <a:latin typeface="Times New Roman"/>
                        <a:ea typeface="宋体"/>
                      </a:endParaRPr>
                    </a:p>
                  </a:txBody>
                  <a:tcPr marL="68580" marR="68580" marT="0" marB="0"/>
                </a:tc>
                <a:tc>
                  <a:txBody>
                    <a:bodyPr/>
                    <a:lstStyle/>
                    <a:p>
                      <a:pPr algn="ctr">
                        <a:lnSpc>
                          <a:spcPct val="150000"/>
                        </a:lnSpc>
                        <a:spcAft>
                          <a:spcPts val="0"/>
                        </a:spcAft>
                      </a:pPr>
                      <a:r>
                        <a:rPr lang="en-US" altLang="zh-CN" sz="1800" b="0" kern="100" dirty="0" smtClean="0">
                          <a:effectLst/>
                          <a:latin typeface="Times New Roman"/>
                          <a:ea typeface="宋体"/>
                        </a:rPr>
                        <a:t>36</a:t>
                      </a:r>
                      <a:endParaRPr lang="zh-CN" sz="1800" b="0" kern="100" dirty="0">
                        <a:effectLst/>
                        <a:latin typeface="Times New Roman"/>
                        <a:ea typeface="宋体"/>
                      </a:endParaRPr>
                    </a:p>
                  </a:txBody>
                  <a:tcPr marL="68580" marR="68580" marT="0" marB="0"/>
                </a:tc>
              </a:tr>
              <a:tr h="253365">
                <a:tc>
                  <a:txBody>
                    <a:bodyPr/>
                    <a:lstStyle/>
                    <a:p>
                      <a:pPr algn="ctr">
                        <a:lnSpc>
                          <a:spcPct val="150000"/>
                        </a:lnSpc>
                        <a:spcAft>
                          <a:spcPts val="0"/>
                        </a:spcAft>
                      </a:pPr>
                      <a:r>
                        <a:rPr lang="zh-CN" altLang="en-US" sz="1800" i="1" kern="100" dirty="0" smtClean="0">
                          <a:effectLst/>
                          <a:sym typeface="Symbol"/>
                        </a:rPr>
                        <a:t></a:t>
                      </a:r>
                      <a:r>
                        <a:rPr lang="en-US" altLang="zh-CN" sz="1800" i="1" kern="100" baseline="-25000" dirty="0" smtClean="0">
                          <a:effectLst/>
                          <a:sym typeface="Symbol"/>
                        </a:rPr>
                        <a:t>RF</a:t>
                      </a:r>
                      <a:r>
                        <a:rPr lang="en-US" sz="1800" i="1" kern="100" dirty="0" smtClean="0">
                          <a:effectLst/>
                        </a:rPr>
                        <a:t> </a:t>
                      </a:r>
                      <a:r>
                        <a:rPr lang="en-US" sz="1800" kern="100" dirty="0">
                          <a:effectLst/>
                        </a:rPr>
                        <a:t>(</a:t>
                      </a:r>
                      <a:r>
                        <a:rPr lang="zh-CN" sz="1800" kern="100" dirty="0">
                          <a:effectLst/>
                        </a:rPr>
                        <a:t>度</a:t>
                      </a:r>
                      <a:r>
                        <a:rPr lang="en-US" sz="1800" kern="100" dirty="0">
                          <a:effectLst/>
                        </a:rPr>
                        <a:t>)</a:t>
                      </a:r>
                      <a:endParaRPr lang="zh-CN" sz="1800" kern="100" dirty="0">
                        <a:effectLst/>
                        <a:latin typeface="Times New Roman"/>
                        <a:ea typeface="宋体"/>
                      </a:endParaRPr>
                    </a:p>
                  </a:txBody>
                  <a:tcPr marL="68580" marR="68580" marT="0" marB="0"/>
                </a:tc>
                <a:tc>
                  <a:txBody>
                    <a:bodyPr/>
                    <a:lstStyle/>
                    <a:p>
                      <a:pPr algn="ctr">
                        <a:lnSpc>
                          <a:spcPct val="150000"/>
                        </a:lnSpc>
                        <a:spcAft>
                          <a:spcPts val="0"/>
                        </a:spcAft>
                      </a:pPr>
                      <a:r>
                        <a:rPr lang="en-US" altLang="zh-CN" sz="1800" kern="100" dirty="0" smtClean="0">
                          <a:effectLst/>
                          <a:latin typeface="Times New Roman"/>
                          <a:ea typeface="宋体"/>
                        </a:rPr>
                        <a:t>90</a:t>
                      </a:r>
                      <a:endParaRPr lang="zh-CN" sz="1800" kern="100" dirty="0">
                        <a:effectLst/>
                        <a:latin typeface="Times New Roman"/>
                        <a:ea typeface="宋体"/>
                      </a:endParaRPr>
                    </a:p>
                  </a:txBody>
                  <a:tcPr marL="68580" marR="68580" marT="0" marB="0"/>
                </a:tc>
                <a:tc>
                  <a:txBody>
                    <a:bodyPr/>
                    <a:lstStyle/>
                    <a:p>
                      <a:pPr algn="ctr">
                        <a:lnSpc>
                          <a:spcPct val="150000"/>
                        </a:lnSpc>
                        <a:spcAft>
                          <a:spcPts val="0"/>
                        </a:spcAft>
                      </a:pPr>
                      <a:r>
                        <a:rPr lang="en-US" altLang="zh-CN" sz="1800" b="0" kern="100" dirty="0" smtClean="0">
                          <a:effectLst/>
                          <a:latin typeface="Times New Roman"/>
                          <a:ea typeface="宋体"/>
                        </a:rPr>
                        <a:t>77.8</a:t>
                      </a:r>
                      <a:endParaRPr lang="zh-CN" sz="1800" b="0" kern="100" dirty="0">
                        <a:effectLst/>
                        <a:latin typeface="Times New Roman"/>
                        <a:ea typeface="宋体"/>
                      </a:endParaRPr>
                    </a:p>
                  </a:txBody>
                  <a:tcPr marL="68580" marR="68580" marT="0" marB="0"/>
                </a:tc>
                <a:tc>
                  <a:txBody>
                    <a:bodyPr/>
                    <a:lstStyle/>
                    <a:p>
                      <a:pPr algn="ctr">
                        <a:lnSpc>
                          <a:spcPct val="150000"/>
                        </a:lnSpc>
                        <a:spcAft>
                          <a:spcPts val="0"/>
                        </a:spcAft>
                      </a:pPr>
                      <a:r>
                        <a:rPr lang="en-US" altLang="zh-CN" sz="1800" b="0" kern="100" dirty="0" smtClean="0">
                          <a:effectLst/>
                          <a:latin typeface="Times New Roman"/>
                          <a:ea typeface="宋体"/>
                        </a:rPr>
                        <a:t>86.6</a:t>
                      </a:r>
                      <a:endParaRPr lang="zh-CN" sz="1800" b="0" kern="100" dirty="0">
                        <a:effectLst/>
                        <a:latin typeface="Times New Roman"/>
                        <a:ea typeface="宋体"/>
                      </a:endParaRPr>
                    </a:p>
                  </a:txBody>
                  <a:tcPr marL="68580" marR="68580" marT="0" marB="0"/>
                </a:tc>
              </a:tr>
              <a:tr h="241300">
                <a:tc>
                  <a:txBody>
                    <a:bodyPr/>
                    <a:lstStyle/>
                    <a:p>
                      <a:pPr algn="ctr">
                        <a:lnSpc>
                          <a:spcPct val="150000"/>
                        </a:lnSpc>
                        <a:spcAft>
                          <a:spcPts val="0"/>
                        </a:spcAft>
                      </a:pPr>
                      <a:r>
                        <a:rPr lang="en-US" sz="1800" kern="100" dirty="0">
                          <a:effectLst/>
                        </a:rPr>
                        <a:t>R</a:t>
                      </a:r>
                      <a:r>
                        <a:rPr lang="en-US" sz="1800" kern="100" baseline="-25000" dirty="0">
                          <a:effectLst/>
                        </a:rPr>
                        <a:t>56</a:t>
                      </a:r>
                      <a:r>
                        <a:rPr lang="en-US" sz="1800" kern="100" dirty="0">
                          <a:effectLst/>
                        </a:rPr>
                        <a:t> </a:t>
                      </a:r>
                      <a:r>
                        <a:rPr lang="en-US" sz="1800" kern="100" dirty="0" smtClean="0">
                          <a:effectLst/>
                        </a:rPr>
                        <a:t>(</a:t>
                      </a:r>
                      <a:r>
                        <a:rPr lang="en-US" altLang="zh-CN" sz="1800" kern="100" dirty="0" smtClean="0">
                          <a:effectLst/>
                        </a:rPr>
                        <a:t>m</a:t>
                      </a:r>
                      <a:r>
                        <a:rPr lang="en-US" sz="1800" kern="100" dirty="0" smtClean="0">
                          <a:effectLst/>
                        </a:rPr>
                        <a:t>m)</a:t>
                      </a:r>
                      <a:endParaRPr lang="zh-CN" sz="1800" kern="100" dirty="0">
                        <a:effectLst/>
                        <a:latin typeface="Times New Roman"/>
                        <a:ea typeface="宋体"/>
                      </a:endParaRPr>
                    </a:p>
                  </a:txBody>
                  <a:tcPr marL="68580" marR="68580" marT="0" marB="0"/>
                </a:tc>
                <a:tc>
                  <a:txBody>
                    <a:bodyPr/>
                    <a:lstStyle/>
                    <a:p>
                      <a:pPr algn="ctr">
                        <a:lnSpc>
                          <a:spcPct val="150000"/>
                        </a:lnSpc>
                        <a:spcAft>
                          <a:spcPts val="0"/>
                        </a:spcAft>
                      </a:pPr>
                      <a:r>
                        <a:rPr lang="en-US" altLang="zh-CN" sz="1800" kern="100" dirty="0" smtClean="0">
                          <a:effectLst/>
                          <a:latin typeface="Times New Roman"/>
                          <a:ea typeface="宋体"/>
                        </a:rPr>
                        <a:t>92</a:t>
                      </a:r>
                    </a:p>
                  </a:txBody>
                  <a:tcPr marL="68580" marR="68580" marT="0" marB="0"/>
                </a:tc>
                <a:tc>
                  <a:txBody>
                    <a:bodyPr/>
                    <a:lstStyle/>
                    <a:p>
                      <a:pPr algn="ctr">
                        <a:lnSpc>
                          <a:spcPct val="150000"/>
                        </a:lnSpc>
                        <a:spcAft>
                          <a:spcPts val="0"/>
                        </a:spcAft>
                      </a:pPr>
                      <a:r>
                        <a:rPr lang="en-US" altLang="zh-CN" sz="1800" b="0" kern="100" dirty="0" smtClean="0">
                          <a:effectLst/>
                          <a:latin typeface="Times New Roman"/>
                          <a:ea typeface="宋体"/>
                        </a:rPr>
                        <a:t>13.9</a:t>
                      </a:r>
                      <a:endParaRPr lang="zh-CN" sz="1800" b="0" kern="100" dirty="0">
                        <a:effectLst/>
                        <a:latin typeface="Times New Roman"/>
                        <a:ea typeface="宋体"/>
                      </a:endParaRPr>
                    </a:p>
                  </a:txBody>
                  <a:tcPr marL="68580" marR="68580" marT="0" marB="0"/>
                </a:tc>
                <a:tc>
                  <a:txBody>
                    <a:bodyPr/>
                    <a:lstStyle/>
                    <a:p>
                      <a:pPr algn="ctr">
                        <a:lnSpc>
                          <a:spcPct val="150000"/>
                        </a:lnSpc>
                        <a:spcAft>
                          <a:spcPts val="0"/>
                        </a:spcAft>
                      </a:pPr>
                      <a:r>
                        <a:rPr lang="en-US" altLang="zh-CN" sz="1800" b="0" kern="100" dirty="0" smtClean="0">
                          <a:effectLst/>
                          <a:latin typeface="Times New Roman"/>
                          <a:ea typeface="宋体"/>
                        </a:rPr>
                        <a:t>2.5</a:t>
                      </a:r>
                      <a:endParaRPr lang="zh-CN" sz="1800" b="0" kern="100" dirty="0">
                        <a:effectLst/>
                        <a:latin typeface="Times New Roman"/>
                        <a:ea typeface="宋体"/>
                      </a:endParaRPr>
                    </a:p>
                  </a:txBody>
                  <a:tcPr marL="68580" marR="68580" marT="0" marB="0"/>
                </a:tc>
              </a:tr>
              <a:tr h="253365">
                <a:tc>
                  <a:txBody>
                    <a:bodyPr/>
                    <a:lstStyle/>
                    <a:p>
                      <a:pPr algn="ctr">
                        <a:lnSpc>
                          <a:spcPct val="150000"/>
                        </a:lnSpc>
                        <a:spcAft>
                          <a:spcPts val="0"/>
                        </a:spcAft>
                      </a:pPr>
                      <a:r>
                        <a:rPr lang="en-US" altLang="zh-CN" sz="1800" kern="100" dirty="0" smtClean="0">
                          <a:effectLst/>
                        </a:rPr>
                        <a:t>Final energy</a:t>
                      </a:r>
                      <a:r>
                        <a:rPr lang="en-US" sz="1800" kern="100" dirty="0" smtClean="0">
                          <a:effectLst/>
                        </a:rPr>
                        <a:t>(</a:t>
                      </a:r>
                      <a:r>
                        <a:rPr lang="en-US" altLang="zh-CN" sz="1800" kern="100" dirty="0" smtClean="0">
                          <a:effectLst/>
                        </a:rPr>
                        <a:t>M</a:t>
                      </a:r>
                      <a:r>
                        <a:rPr lang="en-US" sz="1800" kern="100" dirty="0" smtClean="0">
                          <a:effectLst/>
                        </a:rPr>
                        <a:t>eV</a:t>
                      </a:r>
                      <a:r>
                        <a:rPr lang="en-US" sz="1800" kern="100" dirty="0">
                          <a:effectLst/>
                        </a:rPr>
                        <a:t>)</a:t>
                      </a:r>
                      <a:endParaRPr lang="zh-CN" sz="1800" kern="100" dirty="0">
                        <a:effectLst/>
                        <a:latin typeface="Times New Roman"/>
                        <a:ea typeface="宋体"/>
                      </a:endParaRPr>
                    </a:p>
                  </a:txBody>
                  <a:tcPr marL="68580" marR="68580" marT="0" marB="0"/>
                </a:tc>
                <a:tc>
                  <a:txBody>
                    <a:bodyPr/>
                    <a:lstStyle/>
                    <a:p>
                      <a:pPr algn="ctr">
                        <a:lnSpc>
                          <a:spcPct val="150000"/>
                        </a:lnSpc>
                        <a:spcAft>
                          <a:spcPts val="0"/>
                        </a:spcAft>
                      </a:pPr>
                      <a:r>
                        <a:rPr lang="en-US" altLang="zh-CN" sz="1800" kern="100" dirty="0" smtClean="0">
                          <a:effectLst/>
                          <a:latin typeface="Times New Roman"/>
                          <a:ea typeface="宋体"/>
                        </a:rPr>
                        <a:t>240</a:t>
                      </a:r>
                      <a:endParaRPr lang="zh-CN" sz="1800" kern="100" dirty="0">
                        <a:effectLst/>
                        <a:latin typeface="Times New Roman"/>
                        <a:ea typeface="宋体"/>
                      </a:endParaRPr>
                    </a:p>
                  </a:txBody>
                  <a:tcPr marL="68580" marR="68580" marT="0" marB="0"/>
                </a:tc>
                <a:tc>
                  <a:txBody>
                    <a:bodyPr/>
                    <a:lstStyle/>
                    <a:p>
                      <a:pPr algn="ctr">
                        <a:lnSpc>
                          <a:spcPct val="150000"/>
                        </a:lnSpc>
                        <a:spcAft>
                          <a:spcPts val="0"/>
                        </a:spcAft>
                      </a:pPr>
                      <a:r>
                        <a:rPr lang="en-US" altLang="zh-CN" sz="1800" b="0" kern="100" dirty="0" smtClean="0">
                          <a:effectLst/>
                          <a:latin typeface="Times New Roman"/>
                          <a:ea typeface="宋体"/>
                        </a:rPr>
                        <a:t>1300</a:t>
                      </a:r>
                      <a:endParaRPr lang="zh-CN" sz="1800" b="0" kern="100" dirty="0">
                        <a:effectLst/>
                        <a:latin typeface="Times New Roman"/>
                        <a:ea typeface="宋体"/>
                      </a:endParaRPr>
                    </a:p>
                  </a:txBody>
                  <a:tcPr marL="68580" marR="68580" marT="0" marB="0"/>
                </a:tc>
                <a:tc>
                  <a:txBody>
                    <a:bodyPr/>
                    <a:lstStyle/>
                    <a:p>
                      <a:pPr algn="ctr">
                        <a:lnSpc>
                          <a:spcPct val="150000"/>
                        </a:lnSpc>
                        <a:spcAft>
                          <a:spcPts val="0"/>
                        </a:spcAft>
                      </a:pPr>
                      <a:r>
                        <a:rPr lang="en-US" altLang="zh-CN" sz="1800" b="0" kern="100" dirty="0" smtClean="0">
                          <a:effectLst/>
                          <a:latin typeface="Times New Roman"/>
                          <a:ea typeface="宋体"/>
                        </a:rPr>
                        <a:t>3400</a:t>
                      </a:r>
                      <a:endParaRPr lang="zh-CN" sz="1800" b="0" kern="100" dirty="0">
                        <a:effectLst/>
                        <a:latin typeface="Times New Roman"/>
                        <a:ea typeface="宋体"/>
                      </a:endParaRPr>
                    </a:p>
                  </a:txBody>
                  <a:tcPr marL="68580" marR="68580" marT="0" marB="0"/>
                </a:tc>
              </a:tr>
              <a:tr h="241300">
                <a:tc>
                  <a:txBody>
                    <a:bodyPr/>
                    <a:lstStyle/>
                    <a:p>
                      <a:pPr algn="ctr">
                        <a:lnSpc>
                          <a:spcPct val="150000"/>
                        </a:lnSpc>
                        <a:spcAft>
                          <a:spcPts val="0"/>
                        </a:spcAft>
                      </a:pPr>
                      <a:r>
                        <a:rPr lang="zh-CN" altLang="en-US" sz="1800" dirty="0" smtClean="0">
                          <a:sym typeface="Symbol"/>
                        </a:rPr>
                        <a:t></a:t>
                      </a:r>
                      <a:r>
                        <a:rPr lang="en-US" altLang="zh-CN" sz="1800" dirty="0" err="1" smtClean="0">
                          <a:sym typeface="Symbol"/>
                        </a:rPr>
                        <a:t>ext</a:t>
                      </a:r>
                      <a:r>
                        <a:rPr lang="en-US" altLang="zh-CN" sz="1800" dirty="0" smtClean="0">
                          <a:sym typeface="Symbol"/>
                        </a:rPr>
                        <a:t> </a:t>
                      </a:r>
                      <a:r>
                        <a:rPr lang="en-US" sz="1800" kern="100" dirty="0" smtClean="0">
                          <a:effectLst/>
                        </a:rPr>
                        <a:t>(%)</a:t>
                      </a:r>
                      <a:endParaRPr lang="zh-CN" sz="1800" kern="100" dirty="0">
                        <a:effectLst/>
                        <a:latin typeface="Times New Roman"/>
                        <a:ea typeface="宋体"/>
                      </a:endParaRPr>
                    </a:p>
                  </a:txBody>
                  <a:tcPr marL="68580" marR="68580" marT="0" marB="0"/>
                </a:tc>
                <a:tc>
                  <a:txBody>
                    <a:bodyPr/>
                    <a:lstStyle/>
                    <a:p>
                      <a:pPr algn="ctr">
                        <a:lnSpc>
                          <a:spcPct val="150000"/>
                        </a:lnSpc>
                        <a:spcAft>
                          <a:spcPts val="0"/>
                        </a:spcAft>
                      </a:pPr>
                      <a:r>
                        <a:rPr lang="en-US" altLang="zh-CN" sz="1800" kern="100" dirty="0" smtClean="0">
                          <a:effectLst/>
                          <a:latin typeface="Times New Roman"/>
                          <a:ea typeface="宋体"/>
                        </a:rPr>
                        <a:t>1.95</a:t>
                      </a:r>
                      <a:endParaRPr lang="zh-CN" sz="1800" kern="100" dirty="0">
                        <a:effectLst/>
                        <a:latin typeface="Times New Roman"/>
                        <a:ea typeface="宋体"/>
                      </a:endParaRPr>
                    </a:p>
                  </a:txBody>
                  <a:tcPr marL="68580" marR="68580" marT="0" marB="0"/>
                </a:tc>
                <a:tc>
                  <a:txBody>
                    <a:bodyPr/>
                    <a:lstStyle/>
                    <a:p>
                      <a:pPr algn="ctr">
                        <a:lnSpc>
                          <a:spcPct val="150000"/>
                        </a:lnSpc>
                        <a:spcAft>
                          <a:spcPts val="0"/>
                        </a:spcAft>
                      </a:pPr>
                      <a:r>
                        <a:rPr lang="en-US" altLang="zh-CN" sz="1800" b="0" kern="100" dirty="0" smtClean="0">
                          <a:effectLst/>
                          <a:latin typeface="Times New Roman"/>
                          <a:ea typeface="宋体"/>
                        </a:rPr>
                        <a:t>1.58</a:t>
                      </a:r>
                      <a:endParaRPr lang="zh-CN" sz="1800" b="0" kern="100" dirty="0">
                        <a:effectLst/>
                        <a:latin typeface="Times New Roman"/>
                        <a:ea typeface="宋体"/>
                      </a:endParaRPr>
                    </a:p>
                  </a:txBody>
                  <a:tcPr marL="68580" marR="68580" marT="0" marB="0"/>
                </a:tc>
                <a:tc>
                  <a:txBody>
                    <a:bodyPr/>
                    <a:lstStyle/>
                    <a:p>
                      <a:pPr algn="ctr">
                        <a:lnSpc>
                          <a:spcPct val="150000"/>
                        </a:lnSpc>
                        <a:spcAft>
                          <a:spcPts val="0"/>
                        </a:spcAft>
                      </a:pPr>
                      <a:r>
                        <a:rPr lang="en-US" altLang="zh-CN" sz="1800" b="0" kern="100" dirty="0" smtClean="0">
                          <a:effectLst/>
                          <a:latin typeface="Times New Roman"/>
                          <a:ea typeface="宋体"/>
                        </a:rPr>
                        <a:t>2.0</a:t>
                      </a:r>
                      <a:endParaRPr lang="zh-CN" sz="1800" b="0" kern="100" dirty="0">
                        <a:effectLst/>
                        <a:latin typeface="Times New Roman"/>
                        <a:ea typeface="宋体"/>
                      </a:endParaRPr>
                    </a:p>
                  </a:txBody>
                  <a:tcPr marL="68580" marR="68580" marT="0" marB="0"/>
                </a:tc>
              </a:tr>
              <a:tr h="253365">
                <a:tc>
                  <a:txBody>
                    <a:bodyPr/>
                    <a:lstStyle/>
                    <a:p>
                      <a:pPr algn="ctr">
                        <a:lnSpc>
                          <a:spcPct val="150000"/>
                        </a:lnSpc>
                        <a:spcAft>
                          <a:spcPts val="0"/>
                        </a:spcAft>
                      </a:pPr>
                      <a:r>
                        <a:rPr lang="en-US" altLang="zh-CN" sz="1800" dirty="0" smtClean="0"/>
                        <a:t>final </a:t>
                      </a:r>
                      <a:r>
                        <a:rPr lang="en-US" altLang="zh-CN" sz="1800" dirty="0" smtClean="0">
                          <a:sym typeface="Symbol"/>
                        </a:rPr>
                        <a:t>z</a:t>
                      </a:r>
                      <a:r>
                        <a:rPr lang="en-US" sz="1800" kern="100" dirty="0" smtClean="0">
                          <a:effectLst/>
                        </a:rPr>
                        <a:t> (</a:t>
                      </a:r>
                      <a:r>
                        <a:rPr lang="en-US" altLang="zh-CN" sz="1800" kern="100" dirty="0" smtClean="0">
                          <a:effectLst/>
                        </a:rPr>
                        <a:t>u</a:t>
                      </a:r>
                      <a:r>
                        <a:rPr lang="en-US" sz="1800" kern="100" dirty="0" smtClean="0">
                          <a:effectLst/>
                        </a:rPr>
                        <a:t>m</a:t>
                      </a:r>
                      <a:r>
                        <a:rPr lang="en-US" sz="1800" kern="100" dirty="0">
                          <a:effectLst/>
                        </a:rPr>
                        <a:t>)</a:t>
                      </a:r>
                      <a:endParaRPr lang="zh-CN" sz="1800" kern="100" dirty="0">
                        <a:effectLst/>
                        <a:latin typeface="Times New Roman"/>
                        <a:ea typeface="宋体"/>
                      </a:endParaRPr>
                    </a:p>
                  </a:txBody>
                  <a:tcPr marL="68580" marR="68580" marT="0" marB="0"/>
                </a:tc>
                <a:tc>
                  <a:txBody>
                    <a:bodyPr/>
                    <a:lstStyle/>
                    <a:p>
                      <a:pPr algn="ctr">
                        <a:lnSpc>
                          <a:spcPct val="150000"/>
                        </a:lnSpc>
                        <a:spcAft>
                          <a:spcPts val="0"/>
                        </a:spcAft>
                      </a:pPr>
                      <a:r>
                        <a:rPr lang="en-US" altLang="zh-CN" sz="1800" kern="100" dirty="0" smtClean="0">
                          <a:effectLst/>
                          <a:latin typeface="Times New Roman"/>
                          <a:ea typeface="宋体"/>
                        </a:rPr>
                        <a:t>220</a:t>
                      </a:r>
                      <a:endParaRPr lang="zh-CN" sz="1800" kern="100" dirty="0">
                        <a:effectLst/>
                        <a:latin typeface="Times New Roman"/>
                        <a:ea typeface="宋体"/>
                      </a:endParaRPr>
                    </a:p>
                  </a:txBody>
                  <a:tcPr marL="68580" marR="68580" marT="0" marB="0"/>
                </a:tc>
                <a:tc>
                  <a:txBody>
                    <a:bodyPr/>
                    <a:lstStyle/>
                    <a:p>
                      <a:pPr algn="ctr">
                        <a:lnSpc>
                          <a:spcPct val="150000"/>
                        </a:lnSpc>
                        <a:spcAft>
                          <a:spcPts val="0"/>
                        </a:spcAft>
                      </a:pPr>
                      <a:r>
                        <a:rPr lang="en-US" altLang="zh-CN" sz="1800" b="0" kern="100" dirty="0" smtClean="0">
                          <a:effectLst/>
                          <a:latin typeface="Times New Roman"/>
                          <a:ea typeface="宋体"/>
                        </a:rPr>
                        <a:t>50</a:t>
                      </a:r>
                      <a:endParaRPr lang="zh-CN" sz="1800" b="0" kern="100" dirty="0">
                        <a:effectLst/>
                        <a:latin typeface="Times New Roman"/>
                        <a:ea typeface="宋体"/>
                      </a:endParaRPr>
                    </a:p>
                  </a:txBody>
                  <a:tcPr marL="68580" marR="68580" marT="0" marB="0"/>
                </a:tc>
                <a:tc>
                  <a:txBody>
                    <a:bodyPr/>
                    <a:lstStyle/>
                    <a:p>
                      <a:pPr algn="ctr">
                        <a:lnSpc>
                          <a:spcPct val="150000"/>
                        </a:lnSpc>
                        <a:spcAft>
                          <a:spcPts val="0"/>
                        </a:spcAft>
                      </a:pPr>
                      <a:r>
                        <a:rPr lang="en-US" altLang="zh-CN" sz="1800" b="0" kern="100" dirty="0" smtClean="0">
                          <a:effectLst/>
                          <a:latin typeface="Times New Roman"/>
                          <a:ea typeface="宋体"/>
                        </a:rPr>
                        <a:t>15</a:t>
                      </a:r>
                      <a:endParaRPr lang="zh-CN" sz="1800" b="0" kern="100" dirty="0">
                        <a:effectLst/>
                        <a:latin typeface="Times New Roman"/>
                        <a:ea typeface="宋体"/>
                      </a:endParaRPr>
                    </a:p>
                  </a:txBody>
                  <a:tcPr marL="68580" marR="68580" marT="0" marB="0"/>
                </a:tc>
              </a:tr>
            </a:tbl>
          </a:graphicData>
        </a:graphic>
      </p:graphicFrame>
      <p:sp>
        <p:nvSpPr>
          <p:cNvPr id="6" name="TextBox 4"/>
          <p:cNvSpPr txBox="1"/>
          <p:nvPr/>
        </p:nvSpPr>
        <p:spPr>
          <a:xfrm>
            <a:off x="6821416" y="2060848"/>
            <a:ext cx="2304256" cy="1323439"/>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altLang="zh-CN" sz="2000" dirty="0" smtClean="0"/>
              <a:t>Compression ratio</a:t>
            </a:r>
            <a:r>
              <a:rPr lang="zh-CN" altLang="en-US" sz="2000" dirty="0" smtClean="0"/>
              <a:t>：</a:t>
            </a:r>
            <a:endParaRPr lang="en-US" altLang="zh-CN" sz="2000" dirty="0" smtClean="0"/>
          </a:p>
          <a:p>
            <a:r>
              <a:rPr lang="en-US" altLang="zh-CN" sz="2000" dirty="0" smtClean="0"/>
              <a:t>BCI</a:t>
            </a:r>
            <a:r>
              <a:rPr lang="zh-CN" altLang="en-US" sz="2000" dirty="0" smtClean="0"/>
              <a:t>：</a:t>
            </a:r>
            <a:r>
              <a:rPr lang="en-US" altLang="zh-CN" sz="2000" dirty="0" smtClean="0"/>
              <a:t>8.2</a:t>
            </a:r>
          </a:p>
          <a:p>
            <a:r>
              <a:rPr lang="en-US" altLang="zh-CN" sz="2000" dirty="0" smtClean="0"/>
              <a:t>BCII</a:t>
            </a:r>
            <a:r>
              <a:rPr lang="zh-CN" altLang="en-US" sz="2000" dirty="0" smtClean="0"/>
              <a:t>：</a:t>
            </a:r>
            <a:r>
              <a:rPr lang="en-US" altLang="zh-CN" sz="2000" dirty="0" smtClean="0"/>
              <a:t>4.4</a:t>
            </a:r>
          </a:p>
          <a:p>
            <a:r>
              <a:rPr lang="en-US" altLang="zh-CN" sz="2000" dirty="0" smtClean="0"/>
              <a:t>BCIII:   3.3</a:t>
            </a:r>
          </a:p>
        </p:txBody>
      </p:sp>
    </p:spTree>
    <p:extLst>
      <p:ext uri="{BB962C8B-B14F-4D97-AF65-F5344CB8AC3E}">
        <p14:creationId xmlns:p14="http://schemas.microsoft.com/office/powerpoint/2010/main" val="2757309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88640"/>
            <a:ext cx="8568952" cy="504056"/>
          </a:xfrm>
        </p:spPr>
        <p:txBody>
          <a:bodyPr>
            <a:normAutofit fontScale="90000"/>
          </a:bodyPr>
          <a:lstStyle/>
          <a:p>
            <a:r>
              <a:rPr lang="en-US" altLang="zh-CN" dirty="0" smtClean="0">
                <a:latin typeface="Times New Roman" panose="02020603050405020304" pitchFamily="18" charset="0"/>
                <a:cs typeface="Times New Roman" panose="02020603050405020304" pitchFamily="18" charset="0"/>
              </a:rPr>
              <a:t>CEPC  CDR Parameters</a:t>
            </a:r>
            <a:r>
              <a:rPr lang="zh-CN" altLang="en-US" sz="2200" dirty="0" smtClean="0">
                <a:latin typeface="Times New Roman" panose="02020603050405020304" pitchFamily="18" charset="0"/>
                <a:cs typeface="Times New Roman" panose="02020603050405020304" pitchFamily="18" charset="0"/>
              </a:rPr>
              <a:t>（</a:t>
            </a:r>
            <a:r>
              <a:rPr lang="zh-CN" altLang="en-US" sz="2200" dirty="0">
                <a:latin typeface="Times New Roman" panose="02020603050405020304" pitchFamily="18" charset="0"/>
                <a:cs typeface="Times New Roman" panose="02020603050405020304" pitchFamily="18" charset="0"/>
                <a:sym typeface="Symbol"/>
              </a:rPr>
              <a:t></a:t>
            </a:r>
            <a:r>
              <a:rPr lang="en-US" altLang="zh-CN" sz="2200" dirty="0">
                <a:latin typeface="Times New Roman" panose="02020603050405020304" pitchFamily="18" charset="0"/>
                <a:cs typeface="Times New Roman" panose="02020603050405020304" pitchFamily="18" charset="0"/>
                <a:sym typeface="Symbol"/>
              </a:rPr>
              <a:t>y</a:t>
            </a:r>
            <a:r>
              <a:rPr lang="en-US" altLang="zh-CN" sz="2200" dirty="0" smtClean="0">
                <a:latin typeface="Times New Roman" panose="02020603050405020304" pitchFamily="18" charset="0"/>
                <a:cs typeface="Times New Roman" panose="02020603050405020304" pitchFamily="18" charset="0"/>
                <a:sym typeface="Symbol"/>
              </a:rPr>
              <a:t>*=</a:t>
            </a:r>
            <a:r>
              <a:rPr lang="en-US" altLang="zh-CN" sz="2200" dirty="0" smtClean="0">
                <a:latin typeface="Times New Roman" panose="02020603050405020304" pitchFamily="18" charset="0"/>
                <a:cs typeface="Times New Roman" panose="02020603050405020304" pitchFamily="18" charset="0"/>
              </a:rPr>
              <a:t>1mm</a:t>
            </a:r>
            <a:r>
              <a:rPr lang="zh-CN" altLang="en-US" sz="2200" dirty="0">
                <a:latin typeface="Times New Roman" panose="02020603050405020304" pitchFamily="18" charset="0"/>
                <a:cs typeface="Times New Roman" panose="02020603050405020304" pitchFamily="18" charset="0"/>
              </a:rPr>
              <a:t>）</a:t>
            </a:r>
            <a:endParaRPr lang="zh-CN" altLang="en-US" sz="2200" dirty="0"/>
          </a:p>
        </p:txBody>
      </p:sp>
      <p:sp>
        <p:nvSpPr>
          <p:cNvPr id="3" name="灯片编号占位符 2"/>
          <p:cNvSpPr>
            <a:spLocks noGrp="1"/>
          </p:cNvSpPr>
          <p:nvPr>
            <p:ph type="sldNum" sz="quarter" idx="12"/>
          </p:nvPr>
        </p:nvSpPr>
        <p:spPr>
          <a:xfrm>
            <a:off x="6660232" y="6473968"/>
            <a:ext cx="2133600" cy="365125"/>
          </a:xfrm>
        </p:spPr>
        <p:txBody>
          <a:bodyPr/>
          <a:lstStyle/>
          <a:p>
            <a:fld id="{0C913308-F349-4B6D-A68A-DD1791B4A57B}" type="slidenum">
              <a:rPr lang="zh-CN" altLang="en-US" smtClean="0"/>
              <a:t>6</a:t>
            </a:fld>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3744349172"/>
              </p:ext>
            </p:extLst>
          </p:nvPr>
        </p:nvGraphicFramePr>
        <p:xfrm>
          <a:off x="323527" y="908720"/>
          <a:ext cx="7344817" cy="5727496"/>
        </p:xfrm>
        <a:graphic>
          <a:graphicData uri="http://schemas.openxmlformats.org/drawingml/2006/table">
            <a:tbl>
              <a:tblPr firstRow="1" bandRow="1"/>
              <a:tblGrid>
                <a:gridCol w="2952329"/>
                <a:gridCol w="2088232"/>
                <a:gridCol w="1152128"/>
                <a:gridCol w="1152128"/>
              </a:tblGrid>
              <a:tr h="405654">
                <a:tc>
                  <a:txBody>
                    <a:bodyPr/>
                    <a:lstStyle/>
                    <a:p>
                      <a:pPr marL="29210" algn="just">
                        <a:spcAft>
                          <a:spcPts val="0"/>
                        </a:spcAft>
                      </a:pPr>
                      <a:r>
                        <a:rPr lang="en-US" sz="1600" kern="100" dirty="0">
                          <a:effectLst/>
                          <a:latin typeface="Times New Roman"/>
                          <a:ea typeface="宋体"/>
                          <a:cs typeface="Times New Roman"/>
                        </a:rPr>
                        <a:t> </a:t>
                      </a:r>
                      <a:endParaRPr lang="zh-CN" sz="1600" kern="100" dirty="0">
                        <a:effectLst/>
                        <a:latin typeface="Calibri"/>
                        <a:ea typeface="宋体"/>
                        <a:cs typeface="Times New Roman"/>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i="1" kern="100" dirty="0" smtClean="0">
                          <a:effectLst/>
                          <a:latin typeface="Times New Roman" panose="02020603050405020304" pitchFamily="18" charset="0"/>
                          <a:ea typeface="+mn-ea"/>
                          <a:cs typeface="Times New Roman" panose="02020603050405020304" pitchFamily="18" charset="0"/>
                        </a:rPr>
                        <a:t>Higgs</a:t>
                      </a: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i="1" kern="100" dirty="0" smtClean="0">
                          <a:effectLst/>
                          <a:latin typeface="Times New Roman" panose="02020603050405020304" pitchFamily="18" charset="0"/>
                          <a:ea typeface="+mn-ea"/>
                          <a:cs typeface="Times New Roman" panose="02020603050405020304" pitchFamily="18" charset="0"/>
                        </a:rPr>
                        <a:t>Z</a:t>
                      </a:r>
                      <a:endParaRPr lang="zh-CN" altLang="zh-CN" sz="1600" b="1" i="1" kern="100" dirty="0" smtClean="0">
                        <a:effectLst/>
                        <a:latin typeface="Times New Roman" panose="02020603050405020304" pitchFamily="18" charset="0"/>
                        <a:ea typeface="+mn-ea"/>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r>
              <a:tr h="176901">
                <a:tc>
                  <a:txBody>
                    <a:bodyPr/>
                    <a:lstStyle/>
                    <a:p>
                      <a:pPr marL="29210" algn="just">
                        <a:spcAft>
                          <a:spcPts val="0"/>
                        </a:spcAft>
                      </a:pPr>
                      <a:r>
                        <a:rPr lang="en-US" sz="1200" kern="100" dirty="0">
                          <a:effectLst/>
                          <a:latin typeface="Times New Roman" panose="02020603050405020304" pitchFamily="18" charset="0"/>
                          <a:ea typeface="宋体"/>
                          <a:cs typeface="Times New Roman" panose="02020603050405020304" pitchFamily="18" charset="0"/>
                        </a:rPr>
                        <a:t>Number of IPs</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2</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c hMerge="1">
                  <a:txBody>
                    <a:bodyPr/>
                    <a:lstStyle/>
                    <a:p>
                      <a:endParaRPr lang="zh-CN" altLang="en-US"/>
                    </a:p>
                  </a:txBody>
                  <a:tcPr/>
                </a:tc>
              </a:tr>
              <a:tr h="176901">
                <a:tc>
                  <a:txBody>
                    <a:bodyPr/>
                    <a:lstStyle/>
                    <a:p>
                      <a:pPr marL="29210" algn="just">
                        <a:spcAft>
                          <a:spcPts val="0"/>
                        </a:spcAft>
                      </a:pPr>
                      <a:r>
                        <a:rPr lang="en-US" sz="1200" kern="100" dirty="0">
                          <a:effectLst/>
                          <a:latin typeface="Times New Roman" panose="02020603050405020304" pitchFamily="18" charset="0"/>
                          <a:ea typeface="宋体"/>
                          <a:cs typeface="Times New Roman" panose="02020603050405020304" pitchFamily="18" charset="0"/>
                        </a:rPr>
                        <a:t>Energy (</a:t>
                      </a:r>
                      <a:r>
                        <a:rPr lang="en-US" sz="1200" kern="100" dirty="0" err="1">
                          <a:effectLst/>
                          <a:latin typeface="Times New Roman" panose="02020603050405020304" pitchFamily="18" charset="0"/>
                          <a:ea typeface="宋体"/>
                          <a:cs typeface="Times New Roman" panose="02020603050405020304" pitchFamily="18" charset="0"/>
                        </a:rPr>
                        <a:t>GeV</a:t>
                      </a:r>
                      <a:r>
                        <a:rPr lang="en-US" sz="1200" kern="100" dirty="0">
                          <a:effectLst/>
                          <a:latin typeface="Times New Roman" panose="02020603050405020304" pitchFamily="18" charset="0"/>
                          <a:ea typeface="宋体"/>
                          <a:cs typeface="Times New Roman" panose="02020603050405020304" pitchFamily="18" charset="0"/>
                        </a:rPr>
                        <a:t>)</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CN" sz="1200" b="0" kern="100" dirty="0" smtClean="0">
                          <a:effectLst/>
                          <a:latin typeface="Times New Roman" panose="02020603050405020304" pitchFamily="18" charset="0"/>
                          <a:ea typeface="宋体"/>
                          <a:cs typeface="Times New Roman" panose="02020603050405020304" pitchFamily="18" charset="0"/>
                        </a:rPr>
                        <a:t>120</a:t>
                      </a:r>
                      <a:endParaRPr lang="zh-CN" sz="1200" b="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spcAft>
                          <a:spcPts val="0"/>
                        </a:spcAft>
                      </a:pPr>
                      <a:r>
                        <a:rPr lang="en-US" altLang="zh-CN" sz="1200" b="0" kern="100" dirty="0" smtClean="0">
                          <a:solidFill>
                            <a:schemeClr val="tx1"/>
                          </a:solidFill>
                          <a:effectLst/>
                          <a:latin typeface="Times New Roman" panose="02020603050405020304" pitchFamily="18" charset="0"/>
                          <a:ea typeface="宋体"/>
                          <a:cs typeface="Times New Roman" panose="02020603050405020304" pitchFamily="18" charset="0"/>
                        </a:rPr>
                        <a:t>45.5</a:t>
                      </a:r>
                      <a:endParaRPr lang="zh-CN" sz="1200" b="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r>
              <a:tr h="176901">
                <a:tc>
                  <a:txBody>
                    <a:bodyPr/>
                    <a:lstStyle/>
                    <a:p>
                      <a:pPr marL="29210" algn="just">
                        <a:spcAft>
                          <a:spcPts val="0"/>
                        </a:spcAft>
                      </a:pPr>
                      <a:r>
                        <a:rPr lang="en-US" sz="1200" kern="100" dirty="0">
                          <a:effectLst/>
                          <a:latin typeface="Times New Roman" panose="02020603050405020304" pitchFamily="18" charset="0"/>
                          <a:ea typeface="宋体"/>
                          <a:cs typeface="Times New Roman" panose="02020603050405020304" pitchFamily="18" charset="0"/>
                        </a:rPr>
                        <a:t>Circumference (km)</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spcAft>
                          <a:spcPts val="0"/>
                        </a:spcAft>
                      </a:pPr>
                      <a:r>
                        <a:rPr lang="en-US" altLang="zh-CN" sz="1200" b="0" kern="100" dirty="0" smtClean="0">
                          <a:solidFill>
                            <a:schemeClr val="tx1"/>
                          </a:solidFill>
                          <a:effectLst/>
                          <a:latin typeface="Times New Roman" panose="02020603050405020304" pitchFamily="18" charset="0"/>
                          <a:ea typeface="宋体"/>
                          <a:cs typeface="Times New Roman" panose="02020603050405020304" pitchFamily="18" charset="0"/>
                        </a:rPr>
                        <a:t>100</a:t>
                      </a:r>
                      <a:endParaRPr lang="zh-CN" sz="1200" b="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c hMerge="1">
                  <a:txBody>
                    <a:bodyPr/>
                    <a:lstStyle/>
                    <a:p>
                      <a:endParaRPr lang="zh-CN" altLang="en-US"/>
                    </a:p>
                  </a:txBody>
                  <a:tcPr/>
                </a:tc>
              </a:tr>
              <a:tr h="176901">
                <a:tc>
                  <a:txBody>
                    <a:bodyPr/>
                    <a:lstStyle/>
                    <a:p>
                      <a:pPr marL="29210" algn="just">
                        <a:spcAft>
                          <a:spcPts val="0"/>
                        </a:spcAft>
                      </a:pPr>
                      <a:r>
                        <a:rPr lang="en-US" sz="1200" kern="100" dirty="0">
                          <a:effectLst/>
                          <a:latin typeface="Times New Roman" panose="02020603050405020304" pitchFamily="18" charset="0"/>
                          <a:ea typeface="宋体"/>
                          <a:cs typeface="Times New Roman" panose="02020603050405020304" pitchFamily="18" charset="0"/>
                        </a:rPr>
                        <a:t>SR loss/turn (</a:t>
                      </a:r>
                      <a:r>
                        <a:rPr lang="en-US" sz="1200" kern="100" dirty="0" err="1">
                          <a:effectLst/>
                          <a:latin typeface="Times New Roman" panose="02020603050405020304" pitchFamily="18" charset="0"/>
                          <a:ea typeface="宋体"/>
                          <a:cs typeface="Times New Roman" panose="02020603050405020304" pitchFamily="18" charset="0"/>
                        </a:rPr>
                        <a:t>GeV</a:t>
                      </a:r>
                      <a:r>
                        <a:rPr lang="en-US" sz="1200" kern="100" dirty="0">
                          <a:effectLst/>
                          <a:latin typeface="Times New Roman" panose="02020603050405020304" pitchFamily="18" charset="0"/>
                          <a:ea typeface="宋体"/>
                          <a:cs typeface="Times New Roman" panose="02020603050405020304" pitchFamily="18" charset="0"/>
                        </a:rPr>
                        <a:t>)</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dirty="0" smtClean="0">
                          <a:latin typeface="Times New Roman" panose="02020603050405020304" pitchFamily="18" charset="0"/>
                          <a:cs typeface="Times New Roman" panose="02020603050405020304" pitchFamily="18" charset="0"/>
                        </a:rPr>
                        <a:t>1.68</a:t>
                      </a:r>
                      <a:endParaRPr lang="zh-CN" altLang="en-US" sz="1200" b="0" dirty="0">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0.035</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r>
              <a:tr h="176901">
                <a:tc>
                  <a:txBody>
                    <a:bodyPr/>
                    <a:lstStyle/>
                    <a:p>
                      <a:pPr marL="29210" algn="just">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Half crossing angle (</a:t>
                      </a:r>
                      <a:r>
                        <a:rPr lang="en-US" altLang="zh-CN" sz="1200" kern="100" dirty="0" err="1" smtClean="0">
                          <a:effectLst/>
                          <a:latin typeface="Times New Roman" panose="02020603050405020304" pitchFamily="18" charset="0"/>
                          <a:ea typeface="宋体"/>
                          <a:cs typeface="Times New Roman" panose="02020603050405020304" pitchFamily="18" charset="0"/>
                        </a:rPr>
                        <a:t>mrad</a:t>
                      </a:r>
                      <a:r>
                        <a:rPr lang="en-US" altLang="zh-CN" sz="1200" kern="100" dirty="0" smtClean="0">
                          <a:effectLst/>
                          <a:latin typeface="Times New Roman" panose="02020603050405020304" pitchFamily="18" charset="0"/>
                          <a:ea typeface="宋体"/>
                          <a:cs typeface="Times New Roman" panose="02020603050405020304" pitchFamily="18" charset="0"/>
                        </a:rPr>
                        <a:t>)</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16.5</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hMerge="1">
                  <a:txBody>
                    <a:bodyPr/>
                    <a:lstStyle/>
                    <a:p>
                      <a:endParaRPr lang="zh-CN" altLang="en-US"/>
                    </a:p>
                  </a:txBody>
                  <a:tcPr/>
                </a:tc>
              </a:tr>
              <a:tr h="176901">
                <a:tc>
                  <a:txBody>
                    <a:bodyPr/>
                    <a:lstStyle/>
                    <a:p>
                      <a:pPr marL="29210" algn="just">
                        <a:spcAft>
                          <a:spcPts val="0"/>
                        </a:spcAft>
                      </a:pPr>
                      <a:r>
                        <a:rPr lang="en-US" altLang="zh-CN" sz="1200" kern="100" dirty="0" err="1" smtClean="0">
                          <a:effectLst/>
                          <a:latin typeface="Times New Roman" panose="02020603050405020304" pitchFamily="18" charset="0"/>
                          <a:ea typeface="+mn-ea"/>
                          <a:cs typeface="Times New Roman" panose="02020603050405020304" pitchFamily="18" charset="0"/>
                        </a:rPr>
                        <a:t>Piwinski</a:t>
                      </a:r>
                      <a:r>
                        <a:rPr lang="en-US" altLang="zh-CN" sz="1200" kern="100" dirty="0" smtClean="0">
                          <a:effectLst/>
                          <a:latin typeface="Times New Roman" panose="02020603050405020304" pitchFamily="18" charset="0"/>
                          <a:ea typeface="+mn-ea"/>
                          <a:cs typeface="Times New Roman" panose="02020603050405020304" pitchFamily="18" charset="0"/>
                        </a:rPr>
                        <a:t> angle</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200" b="0" dirty="0" smtClean="0">
                          <a:latin typeface="Times New Roman" panose="02020603050405020304" pitchFamily="18" charset="0"/>
                          <a:cs typeface="Times New Roman" panose="02020603050405020304" pitchFamily="18" charset="0"/>
                        </a:rPr>
                        <a:t>2.58</a:t>
                      </a:r>
                      <a:endParaRPr lang="zh-CN" altLang="en-US" sz="1200" b="0" dirty="0">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17.2</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12.1</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76901">
                <a:tc>
                  <a:txBody>
                    <a:bodyPr/>
                    <a:lstStyle/>
                    <a:p>
                      <a:pPr marL="29210" algn="just">
                        <a:spcAft>
                          <a:spcPts val="0"/>
                        </a:spcAft>
                      </a:pPr>
                      <a:r>
                        <a:rPr lang="en-US" sz="1200" i="1" kern="100" dirty="0">
                          <a:effectLst/>
                          <a:latin typeface="Times New Roman" panose="02020603050405020304" pitchFamily="18" charset="0"/>
                          <a:ea typeface="宋体"/>
                          <a:cs typeface="Times New Roman" panose="02020603050405020304" pitchFamily="18" charset="0"/>
                        </a:rPr>
                        <a:t>N</a:t>
                      </a:r>
                      <a:r>
                        <a:rPr lang="en-US" sz="1200" i="1" kern="100" baseline="-25000" dirty="0">
                          <a:effectLst/>
                          <a:latin typeface="Times New Roman" panose="02020603050405020304" pitchFamily="18" charset="0"/>
                          <a:ea typeface="宋体"/>
                          <a:cs typeface="Times New Roman" panose="02020603050405020304" pitchFamily="18" charset="0"/>
                        </a:rPr>
                        <a:t>e</a:t>
                      </a:r>
                      <a:r>
                        <a:rPr lang="en-US" sz="1200" kern="100" dirty="0">
                          <a:effectLst/>
                          <a:latin typeface="Times New Roman" panose="02020603050405020304" pitchFamily="18" charset="0"/>
                          <a:ea typeface="宋体"/>
                          <a:cs typeface="Times New Roman" panose="02020603050405020304" pitchFamily="18" charset="0"/>
                        </a:rPr>
                        <a:t>/bunch (</a:t>
                      </a:r>
                      <a:r>
                        <a:rPr lang="en-US" sz="1200" kern="100" dirty="0" smtClean="0">
                          <a:effectLst/>
                          <a:latin typeface="Times New Roman" panose="02020603050405020304" pitchFamily="18" charset="0"/>
                          <a:ea typeface="宋体"/>
                          <a:cs typeface="Times New Roman" panose="02020603050405020304" pitchFamily="18" charset="0"/>
                        </a:rPr>
                        <a:t>10</a:t>
                      </a:r>
                      <a:r>
                        <a:rPr lang="en-US" sz="1200" kern="100" baseline="30000" dirty="0" smtClean="0">
                          <a:effectLst/>
                          <a:latin typeface="Times New Roman" panose="02020603050405020304" pitchFamily="18" charset="0"/>
                          <a:ea typeface="宋体"/>
                          <a:cs typeface="Times New Roman" panose="02020603050405020304" pitchFamily="18" charset="0"/>
                        </a:rPr>
                        <a:t>10</a:t>
                      </a:r>
                      <a:r>
                        <a:rPr lang="en-US" sz="1200" kern="100" dirty="0" smtClean="0">
                          <a:effectLst/>
                          <a:latin typeface="Times New Roman" panose="02020603050405020304" pitchFamily="18" charset="0"/>
                          <a:ea typeface="宋体"/>
                          <a:cs typeface="Times New Roman" panose="02020603050405020304" pitchFamily="18" charset="0"/>
                        </a:rPr>
                        <a:t>)</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CN" sz="1200" b="0" kern="100" dirty="0" smtClean="0">
                          <a:solidFill>
                            <a:schemeClr val="tx1"/>
                          </a:solidFill>
                          <a:effectLst/>
                          <a:latin typeface="Times New Roman" panose="02020603050405020304" pitchFamily="18" charset="0"/>
                          <a:ea typeface="宋体"/>
                          <a:cs typeface="Times New Roman" panose="02020603050405020304" pitchFamily="18" charset="0"/>
                        </a:rPr>
                        <a:t>15</a:t>
                      </a:r>
                      <a:endParaRPr lang="zh-CN" sz="1200" b="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spcAft>
                          <a:spcPts val="0"/>
                        </a:spcAft>
                      </a:pPr>
                      <a:r>
                        <a:rPr lang="en-US" altLang="zh-CN" sz="1200" b="0" kern="100" dirty="0" smtClean="0">
                          <a:solidFill>
                            <a:schemeClr val="tx1"/>
                          </a:solidFill>
                          <a:effectLst/>
                          <a:latin typeface="Times New Roman" panose="02020603050405020304" pitchFamily="18" charset="0"/>
                          <a:ea typeface="宋体"/>
                          <a:cs typeface="Times New Roman" panose="02020603050405020304" pitchFamily="18" charset="0"/>
                        </a:rPr>
                        <a:t>4.8</a:t>
                      </a:r>
                      <a:endParaRPr lang="zh-CN" sz="1200" b="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r>
              <a:tr h="176901">
                <a:tc>
                  <a:txBody>
                    <a:bodyPr/>
                    <a:lstStyle/>
                    <a:p>
                      <a:pPr marL="29210" algn="just">
                        <a:spcAft>
                          <a:spcPts val="0"/>
                        </a:spcAft>
                      </a:pPr>
                      <a:r>
                        <a:rPr lang="en-US" sz="1200" kern="100" dirty="0">
                          <a:effectLst/>
                          <a:latin typeface="Times New Roman" panose="02020603050405020304" pitchFamily="18" charset="0"/>
                          <a:ea typeface="宋体"/>
                          <a:cs typeface="Times New Roman" panose="02020603050405020304" pitchFamily="18" charset="0"/>
                        </a:rPr>
                        <a:t>Bunch number</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solidFill>
                            <a:schemeClr val="tx1"/>
                          </a:solidFill>
                          <a:effectLst/>
                          <a:latin typeface="Times New Roman" panose="02020603050405020304" pitchFamily="18" charset="0"/>
                          <a:ea typeface="宋体"/>
                          <a:cs typeface="Times New Roman" panose="02020603050405020304" pitchFamily="18" charset="0"/>
                        </a:rPr>
                        <a:t>248</a:t>
                      </a:r>
                      <a:endParaRPr lang="zh-CN" sz="1200" b="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spcBef>
                          <a:spcPts val="100"/>
                        </a:spcBef>
                        <a:spcAft>
                          <a:spcPts val="100"/>
                        </a:spcAft>
                      </a:pPr>
                      <a:r>
                        <a:rPr lang="en-US" altLang="zh-CN" sz="1200" b="0" dirty="0" smtClean="0">
                          <a:solidFill>
                            <a:schemeClr val="tx1"/>
                          </a:solidFill>
                          <a:effectLst/>
                          <a:latin typeface="Times New Roman" panose="02020603050405020304" pitchFamily="18" charset="0"/>
                          <a:ea typeface="+mn-ea"/>
                          <a:cs typeface="Times New Roman" panose="02020603050405020304" pitchFamily="18" charset="0"/>
                        </a:rPr>
                        <a:t>8334</a:t>
                      </a:r>
                      <a:endParaRPr lang="zh-CN" altLang="zh-CN" sz="1200" b="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r>
              <a:tr h="176901">
                <a:tc>
                  <a:txBody>
                    <a:bodyPr/>
                    <a:lstStyle/>
                    <a:p>
                      <a:pPr marL="29210" algn="just">
                        <a:spcAft>
                          <a:spcPts val="0"/>
                        </a:spcAft>
                      </a:pPr>
                      <a:r>
                        <a:rPr lang="en-US" sz="1200" kern="100">
                          <a:effectLst/>
                          <a:latin typeface="Times New Roman" panose="02020603050405020304" pitchFamily="18" charset="0"/>
                          <a:ea typeface="宋体"/>
                          <a:cs typeface="Times New Roman" panose="02020603050405020304" pitchFamily="18" charset="0"/>
                        </a:rPr>
                        <a:t>Beam current (mA)</a:t>
                      </a:r>
                      <a:endParaRPr lang="zh-CN" sz="1200" kern="10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effectLst/>
                          <a:latin typeface="Times New Roman" panose="02020603050405020304" pitchFamily="18" charset="0"/>
                          <a:ea typeface="宋体"/>
                          <a:cs typeface="Times New Roman" panose="02020603050405020304" pitchFamily="18" charset="0"/>
                        </a:rPr>
                        <a:t>17.9</a:t>
                      </a:r>
                      <a:endParaRPr lang="zh-CN" sz="1200" b="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spcBef>
                          <a:spcPts val="100"/>
                        </a:spcBef>
                        <a:spcAft>
                          <a:spcPts val="100"/>
                        </a:spcAft>
                      </a:pPr>
                      <a:r>
                        <a:rPr lang="en-US" altLang="zh-CN" sz="1200" b="0" dirty="0" smtClean="0">
                          <a:solidFill>
                            <a:schemeClr val="tx1"/>
                          </a:solidFill>
                          <a:effectLst/>
                          <a:latin typeface="Times New Roman" panose="02020603050405020304" pitchFamily="18" charset="0"/>
                          <a:ea typeface="宋体"/>
                          <a:cs typeface="Times New Roman" panose="02020603050405020304" pitchFamily="18" charset="0"/>
                        </a:rPr>
                        <a:t>192.2</a:t>
                      </a:r>
                      <a:endParaRPr lang="zh-CN" sz="1200" b="0" dirty="0">
                        <a:solidFill>
                          <a:schemeClr val="tx1"/>
                        </a:solidFill>
                        <a:effectLst/>
                        <a:latin typeface="Times New Roman" panose="02020603050405020304" pitchFamily="18" charset="0"/>
                        <a:ea typeface="宋体"/>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r>
              <a:tr h="176901">
                <a:tc>
                  <a:txBody>
                    <a:bodyPr/>
                    <a:lstStyle/>
                    <a:p>
                      <a:pPr marL="29210" algn="just">
                        <a:spcAft>
                          <a:spcPts val="0"/>
                        </a:spcAft>
                      </a:pPr>
                      <a:r>
                        <a:rPr lang="en-US" sz="1200" kern="100" dirty="0">
                          <a:effectLst/>
                          <a:latin typeface="Times New Roman" panose="02020603050405020304" pitchFamily="18" charset="0"/>
                          <a:ea typeface="宋体"/>
                          <a:cs typeface="Times New Roman" panose="02020603050405020304" pitchFamily="18" charset="0"/>
                        </a:rPr>
                        <a:t>SR power /beam (MW)</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solidFill>
                            <a:schemeClr val="tx1"/>
                          </a:solidFill>
                          <a:effectLst/>
                          <a:latin typeface="Times New Roman" panose="02020603050405020304" pitchFamily="18" charset="0"/>
                          <a:ea typeface="宋体"/>
                          <a:cs typeface="Times New Roman" panose="02020603050405020304" pitchFamily="18" charset="0"/>
                        </a:rPr>
                        <a:t>30</a:t>
                      </a:r>
                      <a:endParaRPr lang="zh-CN" altLang="en-US" sz="1200" b="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solidFill>
                            <a:schemeClr val="tx1"/>
                          </a:solidFill>
                          <a:effectLst/>
                          <a:latin typeface="Times New Roman" panose="02020603050405020304" pitchFamily="18" charset="0"/>
                          <a:ea typeface="宋体"/>
                          <a:cs typeface="Times New Roman" panose="02020603050405020304" pitchFamily="18" charset="0"/>
                        </a:rPr>
                        <a:t>6.7</a:t>
                      </a:r>
                      <a:endParaRPr lang="zh-CN" sz="1200" b="0" kern="100" dirty="0">
                        <a:solidFill>
                          <a:schemeClr val="tx1"/>
                        </a:solidFill>
                        <a:effectLst/>
                        <a:latin typeface="Times New Roman" panose="02020603050405020304" pitchFamily="18" charset="0"/>
                        <a:ea typeface="宋体"/>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r>
              <a:tr h="176901">
                <a:tc>
                  <a:txBody>
                    <a:bodyPr/>
                    <a:lstStyle/>
                    <a:p>
                      <a:pPr marL="29210" algn="just">
                        <a:spcAft>
                          <a:spcPts val="0"/>
                        </a:spcAft>
                      </a:pPr>
                      <a:r>
                        <a:rPr lang="en-US" sz="1200" kern="100" dirty="0">
                          <a:effectLst/>
                          <a:latin typeface="Times New Roman" panose="02020603050405020304" pitchFamily="18" charset="0"/>
                          <a:ea typeface="宋体"/>
                          <a:cs typeface="Times New Roman" panose="02020603050405020304" pitchFamily="18" charset="0"/>
                        </a:rPr>
                        <a:t>Bending radius (km)</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10.9</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c hMerge="1">
                  <a:txBody>
                    <a:bodyPr/>
                    <a:lstStyle/>
                    <a:p>
                      <a:endParaRPr lang="zh-CN" altLang="en-US"/>
                    </a:p>
                  </a:txBody>
                  <a:tcPr/>
                </a:tc>
              </a:tr>
              <a:tr h="176901">
                <a:tc>
                  <a:txBody>
                    <a:bodyPr/>
                    <a:lstStyle/>
                    <a:p>
                      <a:pPr marL="29210" algn="just">
                        <a:spcAft>
                          <a:spcPts val="0"/>
                        </a:spcAft>
                      </a:pPr>
                      <a:r>
                        <a:rPr lang="en-US" sz="1200" kern="100" dirty="0">
                          <a:effectLst/>
                          <a:latin typeface="Times New Roman" panose="02020603050405020304" pitchFamily="18" charset="0"/>
                          <a:ea typeface="宋体"/>
                          <a:cs typeface="Times New Roman" panose="02020603050405020304" pitchFamily="18" charset="0"/>
                        </a:rPr>
                        <a:t>Momentum compaction (10</a:t>
                      </a:r>
                      <a:r>
                        <a:rPr lang="en-US" sz="1200" kern="100" baseline="30000" dirty="0">
                          <a:effectLst/>
                          <a:latin typeface="Times New Roman" panose="02020603050405020304" pitchFamily="18" charset="0"/>
                          <a:ea typeface="宋体"/>
                          <a:cs typeface="Times New Roman" panose="02020603050405020304" pitchFamily="18" charset="0"/>
                        </a:rPr>
                        <a:t>-5</a:t>
                      </a:r>
                      <a:r>
                        <a:rPr lang="en-US" sz="1200" kern="100" dirty="0">
                          <a:effectLst/>
                          <a:latin typeface="Times New Roman" panose="02020603050405020304" pitchFamily="18" charset="0"/>
                          <a:ea typeface="宋体"/>
                          <a:cs typeface="Times New Roman" panose="02020603050405020304" pitchFamily="18" charset="0"/>
                        </a:rPr>
                        <a:t>)</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1.14</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c hMerge="1">
                  <a:txBody>
                    <a:bodyPr/>
                    <a:lstStyle/>
                    <a:p>
                      <a:endParaRPr lang="zh-CN" altLang="en-US"/>
                    </a:p>
                  </a:txBody>
                  <a:tcPr/>
                </a:tc>
              </a:tr>
              <a:tr h="176901">
                <a:tc>
                  <a:txBody>
                    <a:bodyPr/>
                    <a:lstStyle/>
                    <a:p>
                      <a:pPr marL="29210" algn="just">
                        <a:spcAft>
                          <a:spcPts val="0"/>
                        </a:spcAft>
                      </a:pPr>
                      <a:r>
                        <a:rPr lang="en-US" sz="1200" i="1" kern="100" dirty="0">
                          <a:effectLst/>
                          <a:latin typeface="Times New Roman" panose="02020603050405020304" pitchFamily="18" charset="0"/>
                          <a:ea typeface="宋体"/>
                          <a:cs typeface="Times New Roman" panose="02020603050405020304" pitchFamily="18" charset="0"/>
                          <a:sym typeface="Symbol"/>
                        </a:rPr>
                        <a:t></a:t>
                      </a:r>
                      <a:r>
                        <a:rPr lang="en-US" sz="1200" i="1" kern="100" baseline="-25000" dirty="0">
                          <a:effectLst/>
                          <a:latin typeface="Times New Roman" panose="02020603050405020304" pitchFamily="18" charset="0"/>
                          <a:ea typeface="宋体"/>
                          <a:cs typeface="Times New Roman" panose="02020603050405020304" pitchFamily="18" charset="0"/>
                        </a:rPr>
                        <a:t>IP</a:t>
                      </a:r>
                      <a:r>
                        <a:rPr lang="en-US" sz="1200" kern="100" dirty="0">
                          <a:effectLst/>
                          <a:latin typeface="Times New Roman" panose="02020603050405020304" pitchFamily="18" charset="0"/>
                          <a:ea typeface="宋体"/>
                          <a:cs typeface="Times New Roman" panose="02020603050405020304" pitchFamily="18" charset="0"/>
                        </a:rPr>
                        <a:t> x/y (m)</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solidFill>
                            <a:schemeClr val="tx1"/>
                          </a:solidFill>
                          <a:effectLst/>
                          <a:latin typeface="Times New Roman" panose="02020603050405020304" pitchFamily="18" charset="0"/>
                          <a:ea typeface="+mn-ea"/>
                          <a:cs typeface="Times New Roman" panose="02020603050405020304" pitchFamily="18" charset="0"/>
                        </a:rPr>
                        <a:t>0.36/0.001</a:t>
                      </a:r>
                      <a:endParaRPr lang="zh-CN" altLang="zh-CN" sz="1200" b="0" kern="1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solidFill>
                            <a:schemeClr val="tx1"/>
                          </a:solidFill>
                          <a:effectLst/>
                          <a:latin typeface="Times New Roman" panose="02020603050405020304" pitchFamily="18" charset="0"/>
                          <a:ea typeface="+mn-ea"/>
                          <a:cs typeface="Times New Roman" panose="02020603050405020304" pitchFamily="18" charset="0"/>
                        </a:rPr>
                        <a:t>0.2/0.001</a:t>
                      </a:r>
                      <a:endParaRPr lang="zh-CN" altLang="zh-CN" sz="1200" b="0" kern="1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r>
              <a:tr h="176901">
                <a:tc>
                  <a:txBody>
                    <a:bodyPr/>
                    <a:lstStyle/>
                    <a:p>
                      <a:pPr marL="29210" algn="just">
                        <a:spcAft>
                          <a:spcPts val="0"/>
                        </a:spcAft>
                      </a:pPr>
                      <a:r>
                        <a:rPr lang="en-US" sz="1200" kern="100" dirty="0" err="1">
                          <a:effectLst/>
                          <a:latin typeface="Times New Roman" panose="02020603050405020304" pitchFamily="18" charset="0"/>
                          <a:ea typeface="宋体"/>
                          <a:cs typeface="Times New Roman" panose="02020603050405020304" pitchFamily="18" charset="0"/>
                        </a:rPr>
                        <a:t>Emittance</a:t>
                      </a:r>
                      <a:r>
                        <a:rPr lang="en-US" sz="1200" kern="100" dirty="0">
                          <a:effectLst/>
                          <a:latin typeface="Times New Roman" panose="02020603050405020304" pitchFamily="18" charset="0"/>
                          <a:ea typeface="宋体"/>
                          <a:cs typeface="Times New Roman" panose="02020603050405020304" pitchFamily="18" charset="0"/>
                        </a:rPr>
                        <a:t>  x/y (nm)</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effectLst/>
                          <a:latin typeface="Times New Roman" panose="02020603050405020304" pitchFamily="18" charset="0"/>
                          <a:ea typeface="+mn-ea"/>
                          <a:cs typeface="Times New Roman" panose="02020603050405020304" pitchFamily="18" charset="0"/>
                        </a:rPr>
                        <a:t>1.21/0.0037</a:t>
                      </a:r>
                      <a:endParaRPr lang="zh-CN" altLang="zh-CN" sz="1200" b="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solidFill>
                            <a:schemeClr val="tx1"/>
                          </a:solidFill>
                          <a:effectLst/>
                          <a:latin typeface="Times New Roman" panose="02020603050405020304" pitchFamily="18" charset="0"/>
                          <a:ea typeface="+mn-ea"/>
                          <a:cs typeface="Times New Roman" panose="02020603050405020304" pitchFamily="18" charset="0"/>
                        </a:rPr>
                        <a:t>0.17/0.0029</a:t>
                      </a:r>
                      <a:endParaRPr lang="zh-CN" altLang="zh-CN" sz="1200" b="0" kern="1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r>
              <a:tr h="176901">
                <a:tc>
                  <a:txBody>
                    <a:bodyPr/>
                    <a:lstStyle/>
                    <a:p>
                      <a:pPr marL="29210" algn="just">
                        <a:spcAft>
                          <a:spcPts val="0"/>
                        </a:spcAft>
                      </a:pPr>
                      <a:r>
                        <a:rPr lang="en-US" sz="1200" kern="100" dirty="0">
                          <a:effectLst/>
                          <a:latin typeface="Times New Roman" panose="02020603050405020304" pitchFamily="18" charset="0"/>
                          <a:ea typeface="宋体"/>
                          <a:cs typeface="Times New Roman" panose="02020603050405020304" pitchFamily="18" charset="0"/>
                        </a:rPr>
                        <a:t>Transverse  </a:t>
                      </a:r>
                      <a:r>
                        <a:rPr lang="en-US" sz="1200" i="1" kern="100" dirty="0">
                          <a:effectLst/>
                          <a:latin typeface="Times New Roman" panose="02020603050405020304" pitchFamily="18" charset="0"/>
                          <a:ea typeface="宋体"/>
                          <a:cs typeface="Times New Roman" panose="02020603050405020304" pitchFamily="18" charset="0"/>
                          <a:sym typeface="Symbol"/>
                        </a:rPr>
                        <a:t></a:t>
                      </a:r>
                      <a:r>
                        <a:rPr lang="en-US" sz="1200" i="1" kern="100" baseline="-25000" dirty="0">
                          <a:effectLst/>
                          <a:latin typeface="Times New Roman" panose="02020603050405020304" pitchFamily="18" charset="0"/>
                          <a:ea typeface="宋体"/>
                          <a:cs typeface="Times New Roman" panose="02020603050405020304" pitchFamily="18" charset="0"/>
                        </a:rPr>
                        <a:t>IP</a:t>
                      </a:r>
                      <a:r>
                        <a:rPr lang="en-US" sz="1200" kern="100" dirty="0">
                          <a:effectLst/>
                          <a:latin typeface="Times New Roman" panose="02020603050405020304" pitchFamily="18" charset="0"/>
                          <a:ea typeface="宋体"/>
                          <a:cs typeface="Times New Roman" panose="02020603050405020304" pitchFamily="18" charset="0"/>
                        </a:rPr>
                        <a:t> (um)</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effectLst/>
                          <a:latin typeface="Times New Roman" panose="02020603050405020304" pitchFamily="18" charset="0"/>
                          <a:ea typeface="+mn-ea"/>
                          <a:cs typeface="Times New Roman" panose="02020603050405020304" pitchFamily="18" charset="0"/>
                        </a:rPr>
                        <a:t>20.9/0.061</a:t>
                      </a:r>
                      <a:endParaRPr lang="zh-CN" altLang="zh-CN" sz="1200" b="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solidFill>
                            <a:schemeClr val="tx1"/>
                          </a:solidFill>
                          <a:effectLst/>
                          <a:latin typeface="Times New Roman" panose="02020603050405020304" pitchFamily="18" charset="0"/>
                          <a:ea typeface="+mn-ea"/>
                          <a:cs typeface="Times New Roman" panose="02020603050405020304" pitchFamily="18" charset="0"/>
                        </a:rPr>
                        <a:t>5.9/0.054</a:t>
                      </a:r>
                      <a:endParaRPr lang="zh-CN" altLang="zh-CN" sz="1200" b="0" kern="1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r>
              <a:tr h="176901">
                <a:tc>
                  <a:txBody>
                    <a:bodyPr/>
                    <a:lstStyle/>
                    <a:p>
                      <a:pPr marL="29210" marR="0" indent="0" algn="just" defTabSz="914400" rtl="0" eaLnBrk="1" fontAlgn="auto" latinLnBrk="0" hangingPunct="1">
                        <a:lnSpc>
                          <a:spcPct val="100000"/>
                        </a:lnSpc>
                        <a:spcBef>
                          <a:spcPts val="0"/>
                        </a:spcBef>
                        <a:spcAft>
                          <a:spcPts val="0"/>
                        </a:spcAft>
                        <a:buClrTx/>
                        <a:buSzTx/>
                        <a:buFontTx/>
                        <a:buNone/>
                        <a:tabLst/>
                        <a:defRPr/>
                      </a:pPr>
                      <a:r>
                        <a:rPr lang="en-US" sz="1200" i="1" kern="100" dirty="0">
                          <a:effectLst/>
                          <a:latin typeface="Times New Roman" panose="02020603050405020304" pitchFamily="18" charset="0"/>
                          <a:ea typeface="宋体"/>
                          <a:cs typeface="Times New Roman" panose="02020603050405020304" pitchFamily="18" charset="0"/>
                          <a:sym typeface="Symbol"/>
                        </a:rPr>
                        <a:t></a:t>
                      </a:r>
                      <a:r>
                        <a:rPr lang="en-US" sz="1200" i="1" kern="100" baseline="-25000" dirty="0" smtClean="0">
                          <a:effectLst/>
                          <a:latin typeface="Times New Roman" panose="02020603050405020304" pitchFamily="18" charset="0"/>
                          <a:ea typeface="宋体"/>
                          <a:cs typeface="Times New Roman" panose="02020603050405020304" pitchFamily="18" charset="0"/>
                        </a:rPr>
                        <a:t>x</a:t>
                      </a:r>
                      <a:r>
                        <a:rPr lang="en-US" sz="1200" i="0" kern="100" baseline="0" dirty="0" smtClean="0">
                          <a:effectLst/>
                          <a:latin typeface="Times New Roman" panose="02020603050405020304" pitchFamily="18" charset="0"/>
                          <a:ea typeface="宋体"/>
                          <a:cs typeface="Times New Roman" panose="02020603050405020304" pitchFamily="18" charset="0"/>
                        </a:rPr>
                        <a:t>/</a:t>
                      </a:r>
                      <a:r>
                        <a:rPr lang="en-US" altLang="zh-CN" sz="1200" i="1" kern="100" dirty="0" smtClean="0">
                          <a:effectLst/>
                          <a:latin typeface="Times New Roman" panose="02020603050405020304" pitchFamily="18" charset="0"/>
                          <a:ea typeface="+mn-ea"/>
                          <a:cs typeface="Times New Roman" panose="02020603050405020304" pitchFamily="18" charset="0"/>
                          <a:sym typeface="Symbol"/>
                        </a:rPr>
                        <a:t></a:t>
                      </a:r>
                      <a:r>
                        <a:rPr lang="en-US" altLang="zh-CN" sz="1200" i="1" kern="100" baseline="-25000" dirty="0" smtClean="0">
                          <a:effectLst/>
                          <a:latin typeface="Times New Roman" panose="02020603050405020304" pitchFamily="18" charset="0"/>
                          <a:ea typeface="+mn-ea"/>
                          <a:cs typeface="Times New Roman" panose="02020603050405020304" pitchFamily="18" charset="0"/>
                        </a:rPr>
                        <a:t>y</a:t>
                      </a:r>
                      <a:r>
                        <a:rPr lang="en-US" altLang="zh-CN" sz="1200" kern="100" dirty="0" smtClean="0">
                          <a:effectLst/>
                          <a:latin typeface="Times New Roman" panose="02020603050405020304" pitchFamily="18" charset="0"/>
                          <a:ea typeface="+mn-ea"/>
                          <a:cs typeface="Times New Roman" panose="02020603050405020304" pitchFamily="18" charset="0"/>
                        </a:rPr>
                        <a:t>/IP</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effectLst/>
                          <a:latin typeface="Times New Roman" panose="02020603050405020304" pitchFamily="18" charset="0"/>
                          <a:ea typeface="+mn-ea"/>
                          <a:cs typeface="Times New Roman" panose="02020603050405020304" pitchFamily="18" charset="0"/>
                        </a:rPr>
                        <a:t>0.031/0.082</a:t>
                      </a:r>
                      <a:endParaRPr lang="zh-CN" altLang="zh-CN" sz="1200" b="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solidFill>
                            <a:schemeClr val="tx1"/>
                          </a:solidFill>
                          <a:effectLst/>
                          <a:latin typeface="Times New Roman" panose="02020603050405020304" pitchFamily="18" charset="0"/>
                          <a:ea typeface="+mn-ea"/>
                          <a:cs typeface="Times New Roman" panose="02020603050405020304" pitchFamily="18" charset="0"/>
                        </a:rPr>
                        <a:t>0.0047/0.044</a:t>
                      </a:r>
                      <a:endParaRPr lang="zh-CN" altLang="zh-CN" sz="1200" b="0" kern="1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solidFill>
                            <a:schemeClr val="tx1"/>
                          </a:solidFill>
                          <a:effectLst/>
                          <a:latin typeface="Times New Roman" panose="02020603050405020304" pitchFamily="18" charset="0"/>
                          <a:ea typeface="+mn-ea"/>
                          <a:cs typeface="Times New Roman" panose="02020603050405020304" pitchFamily="18" charset="0"/>
                        </a:rPr>
                        <a:t>0.0094/0.0626</a:t>
                      </a:r>
                      <a:endParaRPr lang="zh-CN" altLang="zh-CN" sz="1200" b="0" kern="1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76901">
                <a:tc>
                  <a:txBody>
                    <a:bodyPr/>
                    <a:lstStyle/>
                    <a:p>
                      <a:pPr marL="29210" algn="just">
                        <a:spcAft>
                          <a:spcPts val="0"/>
                        </a:spcAft>
                      </a:pPr>
                      <a:r>
                        <a:rPr lang="en-US" sz="1200" i="1" kern="100" dirty="0">
                          <a:effectLst/>
                          <a:latin typeface="Times New Roman" panose="02020603050405020304" pitchFamily="18" charset="0"/>
                          <a:ea typeface="宋体"/>
                          <a:cs typeface="Times New Roman" panose="02020603050405020304" pitchFamily="18" charset="0"/>
                        </a:rPr>
                        <a:t>V</a:t>
                      </a:r>
                      <a:r>
                        <a:rPr lang="en-US" sz="1200" i="1" kern="100" baseline="-25000" dirty="0">
                          <a:effectLst/>
                          <a:latin typeface="Times New Roman" panose="02020603050405020304" pitchFamily="18" charset="0"/>
                          <a:ea typeface="宋体"/>
                          <a:cs typeface="Times New Roman" panose="02020603050405020304" pitchFamily="18" charset="0"/>
                        </a:rPr>
                        <a:t>RF </a:t>
                      </a:r>
                      <a:r>
                        <a:rPr lang="en-US" sz="1200" kern="100" dirty="0">
                          <a:effectLst/>
                          <a:latin typeface="Times New Roman" panose="02020603050405020304" pitchFamily="18" charset="0"/>
                          <a:ea typeface="宋体"/>
                          <a:cs typeface="Times New Roman" panose="02020603050405020304" pitchFamily="18" charset="0"/>
                        </a:rPr>
                        <a:t>(GV)</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2.14</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0.053</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0.1</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76901">
                <a:tc>
                  <a:txBody>
                    <a:bodyPr/>
                    <a:lstStyle/>
                    <a:p>
                      <a:pPr marL="29210" algn="just">
                        <a:spcAft>
                          <a:spcPts val="0"/>
                        </a:spcAft>
                      </a:pPr>
                      <a:r>
                        <a:rPr lang="en-US" sz="1200" i="1" kern="100" dirty="0">
                          <a:effectLst/>
                          <a:latin typeface="Times New Roman" panose="02020603050405020304" pitchFamily="18" charset="0"/>
                          <a:ea typeface="宋体"/>
                          <a:cs typeface="Times New Roman" panose="02020603050405020304" pitchFamily="18" charset="0"/>
                        </a:rPr>
                        <a:t>f </a:t>
                      </a:r>
                      <a:r>
                        <a:rPr lang="en-US" sz="1200" i="1" kern="100" baseline="-25000" dirty="0">
                          <a:effectLst/>
                          <a:latin typeface="Times New Roman" panose="02020603050405020304" pitchFamily="18" charset="0"/>
                          <a:ea typeface="宋体"/>
                          <a:cs typeface="Times New Roman" panose="02020603050405020304" pitchFamily="18" charset="0"/>
                        </a:rPr>
                        <a:t>RF</a:t>
                      </a:r>
                      <a:r>
                        <a:rPr lang="en-US" sz="1200" kern="100" dirty="0">
                          <a:effectLst/>
                          <a:latin typeface="Times New Roman" panose="02020603050405020304" pitchFamily="18" charset="0"/>
                          <a:ea typeface="宋体"/>
                          <a:cs typeface="Times New Roman" panose="02020603050405020304" pitchFamily="18" charset="0"/>
                        </a:rPr>
                        <a:t> (MHz</a:t>
                      </a:r>
                      <a:r>
                        <a:rPr lang="en-US" sz="1200" kern="100" dirty="0" smtClean="0">
                          <a:effectLst/>
                          <a:latin typeface="Times New Roman" panose="02020603050405020304" pitchFamily="18" charset="0"/>
                          <a:ea typeface="宋体"/>
                          <a:cs typeface="Times New Roman" panose="02020603050405020304" pitchFamily="18" charset="0"/>
                        </a:rPr>
                        <a:t>)  (harmonic)</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650 (217500)</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c hMerge="1">
                  <a:txBody>
                    <a:bodyPr/>
                    <a:lstStyle/>
                    <a:p>
                      <a:endParaRPr lang="zh-CN" altLang="en-US"/>
                    </a:p>
                  </a:txBody>
                  <a:tcPr/>
                </a:tc>
              </a:tr>
              <a:tr h="176901">
                <a:tc>
                  <a:txBody>
                    <a:bodyPr/>
                    <a:lstStyle/>
                    <a:p>
                      <a:pPr marL="29210" algn="just">
                        <a:spcAft>
                          <a:spcPts val="0"/>
                        </a:spcAft>
                      </a:pPr>
                      <a:r>
                        <a:rPr lang="en-US" sz="1200" i="0" kern="100" dirty="0" smtClean="0">
                          <a:effectLst/>
                          <a:latin typeface="Times New Roman" panose="02020603050405020304" pitchFamily="18" charset="0"/>
                          <a:ea typeface="宋体"/>
                          <a:cs typeface="Times New Roman" panose="02020603050405020304" pitchFamily="18" charset="0"/>
                          <a:sym typeface="Symbol"/>
                        </a:rPr>
                        <a:t>Nature</a:t>
                      </a:r>
                      <a:r>
                        <a:rPr lang="en-US" sz="1200" i="1" kern="100" dirty="0" smtClean="0">
                          <a:effectLst/>
                          <a:latin typeface="Times New Roman" panose="02020603050405020304" pitchFamily="18" charset="0"/>
                          <a:ea typeface="宋体"/>
                          <a:cs typeface="Times New Roman" panose="02020603050405020304" pitchFamily="18" charset="0"/>
                          <a:sym typeface="Symbol"/>
                        </a:rPr>
                        <a:t> </a:t>
                      </a:r>
                      <a:r>
                        <a:rPr lang="en-US" altLang="zh-CN" sz="1200" kern="1200" dirty="0" smtClean="0">
                          <a:solidFill>
                            <a:schemeClr val="tx1"/>
                          </a:solidFill>
                          <a:effectLst/>
                          <a:latin typeface="Times New Roman" panose="02020603050405020304" pitchFamily="18" charset="0"/>
                          <a:ea typeface="+mn-ea"/>
                          <a:cs typeface="Times New Roman" panose="02020603050405020304" pitchFamily="18" charset="0"/>
                        </a:rPr>
                        <a:t>bunch length </a:t>
                      </a:r>
                      <a:r>
                        <a:rPr lang="en-US" sz="1200" i="1" kern="100" dirty="0" smtClean="0">
                          <a:effectLst/>
                          <a:latin typeface="Times New Roman" panose="02020603050405020304" pitchFamily="18" charset="0"/>
                          <a:ea typeface="宋体"/>
                          <a:cs typeface="Times New Roman" panose="02020603050405020304" pitchFamily="18" charset="0"/>
                          <a:sym typeface="Symbol"/>
                        </a:rPr>
                        <a:t></a:t>
                      </a:r>
                      <a:r>
                        <a:rPr lang="en-US" sz="1200" i="1" kern="100" baseline="-25000" dirty="0">
                          <a:effectLst/>
                          <a:latin typeface="Times New Roman" panose="02020603050405020304" pitchFamily="18" charset="0"/>
                          <a:ea typeface="宋体"/>
                          <a:cs typeface="Times New Roman" panose="02020603050405020304" pitchFamily="18" charset="0"/>
                        </a:rPr>
                        <a:t>z</a:t>
                      </a:r>
                      <a:r>
                        <a:rPr lang="en-US" sz="1200" kern="100" dirty="0">
                          <a:effectLst/>
                          <a:latin typeface="Times New Roman" panose="02020603050405020304" pitchFamily="18" charset="0"/>
                          <a:ea typeface="宋体"/>
                          <a:cs typeface="Times New Roman" panose="02020603050405020304" pitchFamily="18" charset="0"/>
                        </a:rPr>
                        <a:t> (mm)</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2.72</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3.67</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2.38</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76901">
                <a:tc>
                  <a:txBody>
                    <a:bodyPr/>
                    <a:lstStyle/>
                    <a:p>
                      <a:pPr marL="29210" algn="just">
                        <a:spcAft>
                          <a:spcPts val="0"/>
                        </a:spcAft>
                      </a:pPr>
                      <a:r>
                        <a:rPr lang="en-US" altLang="zh-CN" sz="1200" kern="1200" dirty="0" smtClean="0">
                          <a:solidFill>
                            <a:schemeClr val="tx1"/>
                          </a:solidFill>
                          <a:effectLst/>
                          <a:latin typeface="Times New Roman" panose="02020603050405020304" pitchFamily="18" charset="0"/>
                          <a:ea typeface="+mn-ea"/>
                          <a:cs typeface="Times New Roman" panose="02020603050405020304" pitchFamily="18" charset="0"/>
                        </a:rPr>
                        <a:t>Bunch length </a:t>
                      </a:r>
                      <a:r>
                        <a:rPr lang="en-US" altLang="zh-CN" sz="1200" i="1" kern="100" dirty="0" smtClean="0">
                          <a:effectLst/>
                          <a:latin typeface="Times New Roman" panose="02020603050405020304" pitchFamily="18" charset="0"/>
                          <a:ea typeface="+mn-ea"/>
                          <a:cs typeface="Times New Roman" panose="02020603050405020304" pitchFamily="18" charset="0"/>
                          <a:sym typeface="Symbol"/>
                        </a:rPr>
                        <a:t></a:t>
                      </a:r>
                      <a:r>
                        <a:rPr lang="en-US" altLang="zh-CN" sz="1200" i="1" kern="100" baseline="-25000" dirty="0" smtClean="0">
                          <a:effectLst/>
                          <a:latin typeface="Times New Roman" panose="02020603050405020304" pitchFamily="18" charset="0"/>
                          <a:ea typeface="+mn-ea"/>
                          <a:cs typeface="Times New Roman" panose="02020603050405020304" pitchFamily="18" charset="0"/>
                        </a:rPr>
                        <a:t>z</a:t>
                      </a:r>
                      <a:r>
                        <a:rPr lang="en-US" altLang="zh-CN" sz="1200" kern="100" dirty="0" smtClean="0">
                          <a:effectLst/>
                          <a:latin typeface="Times New Roman" panose="02020603050405020304" pitchFamily="18" charset="0"/>
                          <a:ea typeface="+mn-ea"/>
                          <a:cs typeface="Times New Roman" panose="02020603050405020304" pitchFamily="18" charset="0"/>
                        </a:rPr>
                        <a:t> (mm)</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dirty="0" smtClean="0">
                          <a:latin typeface="Times New Roman" panose="02020603050405020304" pitchFamily="18" charset="0"/>
                          <a:cs typeface="Times New Roman" panose="02020603050405020304" pitchFamily="18" charset="0"/>
                        </a:rPr>
                        <a:t>3.26</a:t>
                      </a:r>
                      <a:endParaRPr lang="zh-CN" altLang="en-US" sz="1200" b="0" dirty="0">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6.16</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dirty="0" smtClean="0">
                          <a:solidFill>
                            <a:srgbClr val="FF0000"/>
                          </a:solidFill>
                          <a:latin typeface="Times New Roman" panose="02020603050405020304" pitchFamily="18" charset="0"/>
                          <a:cs typeface="Times New Roman" panose="02020603050405020304" pitchFamily="18" charset="0"/>
                        </a:rPr>
                        <a:t>4.33</a:t>
                      </a:r>
                      <a:endParaRPr lang="zh-CN" altLang="en-US" sz="1200" b="0"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76901">
                <a:tc>
                  <a:txBody>
                    <a:bodyPr/>
                    <a:lstStyle/>
                    <a:p>
                      <a:pPr marL="29210" algn="just">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HOM power</a:t>
                      </a:r>
                      <a:r>
                        <a:rPr lang="en-US" altLang="zh-CN" sz="1200" kern="100" baseline="0" dirty="0" smtClean="0">
                          <a:effectLst/>
                          <a:latin typeface="Times New Roman" panose="02020603050405020304" pitchFamily="18" charset="0"/>
                          <a:ea typeface="宋体"/>
                          <a:cs typeface="Times New Roman" panose="02020603050405020304" pitchFamily="18" charset="0"/>
                        </a:rPr>
                        <a:t>/cavity (kw)</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dirty="0" smtClean="0">
                          <a:latin typeface="Times New Roman" panose="02020603050405020304" pitchFamily="18" charset="0"/>
                          <a:cs typeface="Times New Roman" panose="02020603050405020304" pitchFamily="18" charset="0"/>
                        </a:rPr>
                        <a:t>0.56 (2cell)</a:t>
                      </a:r>
                      <a:endParaRPr lang="zh-CN" altLang="en-US" sz="1200" b="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dirty="0" smtClean="0">
                          <a:solidFill>
                            <a:schemeClr val="tx1"/>
                          </a:solidFill>
                          <a:latin typeface="Times New Roman" panose="02020603050405020304" pitchFamily="18" charset="0"/>
                          <a:cs typeface="Times New Roman" panose="02020603050405020304" pitchFamily="18" charset="0"/>
                        </a:rPr>
                        <a:t>0.7(2cell)</a:t>
                      </a:r>
                      <a:endParaRPr lang="zh-CN" altLang="en-US" sz="1200" b="0" dirty="0" smtClean="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dirty="0" smtClean="0">
                          <a:solidFill>
                            <a:schemeClr val="tx1"/>
                          </a:solidFill>
                          <a:latin typeface="Times New Roman" panose="02020603050405020304" pitchFamily="18" charset="0"/>
                          <a:cs typeface="Times New Roman" panose="02020603050405020304" pitchFamily="18" charset="0"/>
                        </a:rPr>
                        <a:t>0.83(2cell)</a:t>
                      </a:r>
                      <a:endParaRPr lang="zh-CN" altLang="en-US" sz="1200" b="0" dirty="0" smtClean="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76901">
                <a:tc>
                  <a:txBody>
                    <a:bodyPr/>
                    <a:lstStyle/>
                    <a:p>
                      <a:pPr marL="29210" algn="just">
                        <a:spcAft>
                          <a:spcPts val="0"/>
                        </a:spcAft>
                      </a:pPr>
                      <a:r>
                        <a:rPr lang="en-US" sz="1200" kern="100">
                          <a:effectLst/>
                          <a:latin typeface="Times New Roman" panose="02020603050405020304" pitchFamily="18" charset="0"/>
                          <a:ea typeface="宋体"/>
                          <a:cs typeface="Times New Roman" panose="02020603050405020304" pitchFamily="18" charset="0"/>
                        </a:rPr>
                        <a:t>Energy spread (%)</a:t>
                      </a:r>
                      <a:endParaRPr lang="zh-CN" sz="1200" kern="10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dirty="0" smtClean="0">
                          <a:latin typeface="Times New Roman" panose="02020603050405020304" pitchFamily="18" charset="0"/>
                          <a:cs typeface="Times New Roman" panose="02020603050405020304" pitchFamily="18" charset="0"/>
                        </a:rPr>
                        <a:t>0.098</a:t>
                      </a:r>
                      <a:endParaRPr lang="zh-CN" altLang="en-US" sz="1200" b="0" dirty="0">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0.037</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r>
              <a:tr h="176901">
                <a:tc>
                  <a:txBody>
                    <a:bodyPr/>
                    <a:lstStyle/>
                    <a:p>
                      <a:pPr marL="29210" algn="just">
                        <a:spcAft>
                          <a:spcPts val="0"/>
                        </a:spcAft>
                      </a:pPr>
                      <a:r>
                        <a:rPr lang="en-US" sz="1200" kern="100" dirty="0">
                          <a:effectLst/>
                          <a:latin typeface="Times New Roman" panose="02020603050405020304" pitchFamily="18" charset="0"/>
                          <a:ea typeface="宋体"/>
                          <a:cs typeface="Times New Roman" panose="02020603050405020304" pitchFamily="18" charset="0"/>
                        </a:rPr>
                        <a:t>Energy acceptance </a:t>
                      </a:r>
                      <a:r>
                        <a:rPr lang="en-US" sz="1200" kern="100" dirty="0" smtClean="0">
                          <a:effectLst/>
                          <a:latin typeface="Times New Roman" panose="02020603050405020304" pitchFamily="18" charset="0"/>
                          <a:ea typeface="宋体"/>
                          <a:cs typeface="Times New Roman" panose="02020603050405020304" pitchFamily="18" charset="0"/>
                        </a:rPr>
                        <a:t>requirement (%)</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dirty="0" smtClean="0">
                          <a:latin typeface="Times New Roman" panose="02020603050405020304" pitchFamily="18" charset="0"/>
                          <a:cs typeface="Times New Roman" panose="02020603050405020304" pitchFamily="18" charset="0"/>
                        </a:rPr>
                        <a:t>1.52</a:t>
                      </a:r>
                      <a:endParaRPr lang="zh-CN" altLang="en-US" sz="1200" b="0" dirty="0">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algn="ctr" defTabSz="914400" rtl="0" eaLnBrk="1" latinLnBrk="0" hangingPunct="1"/>
                      <a:endParaRPr lang="zh-CN" altLang="en-US" sz="1200" b="0" kern="1200" dirty="0">
                        <a:solidFill>
                          <a:schemeClr val="tx1"/>
                        </a:solidFill>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r>
              <a:tr h="176901">
                <a:tc>
                  <a:txBody>
                    <a:bodyPr/>
                    <a:lstStyle/>
                    <a:p>
                      <a:pPr marL="29210" marR="0" indent="0" algn="just"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Energy acceptance by</a:t>
                      </a:r>
                      <a:r>
                        <a:rPr lang="en-US" altLang="zh-CN" sz="1200" kern="100" baseline="0" dirty="0" smtClean="0">
                          <a:effectLst/>
                          <a:latin typeface="Times New Roman" panose="02020603050405020304" pitchFamily="18" charset="0"/>
                          <a:ea typeface="+mn-ea"/>
                          <a:cs typeface="Times New Roman" panose="02020603050405020304" pitchFamily="18" charset="0"/>
                        </a:rPr>
                        <a:t> RF </a:t>
                      </a:r>
                      <a:r>
                        <a:rPr lang="en-US" altLang="zh-CN" sz="1200" kern="100" dirty="0" smtClean="0">
                          <a:effectLst/>
                          <a:latin typeface="Times New Roman" panose="02020603050405020304" pitchFamily="18" charset="0"/>
                          <a:ea typeface="+mn-ea"/>
                          <a:cs typeface="Times New Roman" panose="02020603050405020304" pitchFamily="18" charset="0"/>
                        </a:rPr>
                        <a:t>(%)</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2.06</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dirty="0" smtClean="0">
                          <a:solidFill>
                            <a:schemeClr val="tx1"/>
                          </a:solidFill>
                          <a:latin typeface="Times New Roman" panose="02020603050405020304" pitchFamily="18" charset="0"/>
                          <a:cs typeface="Times New Roman" panose="02020603050405020304" pitchFamily="18" charset="0"/>
                        </a:rPr>
                        <a:t>0.75</a:t>
                      </a:r>
                      <a:endParaRPr lang="zh-CN" altLang="en-US" sz="1200" b="0" dirty="0" smtClean="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dirty="0" smtClean="0">
                          <a:solidFill>
                            <a:schemeClr val="tx1"/>
                          </a:solidFill>
                          <a:latin typeface="Times New Roman" panose="02020603050405020304" pitchFamily="18" charset="0"/>
                          <a:cs typeface="Times New Roman" panose="02020603050405020304" pitchFamily="18" charset="0"/>
                        </a:rPr>
                        <a:t>1.7</a:t>
                      </a:r>
                      <a:endParaRPr lang="zh-CN" altLang="en-US" sz="1200" b="0" dirty="0" smtClean="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76901">
                <a:tc>
                  <a:txBody>
                    <a:bodyPr/>
                    <a:lstStyle/>
                    <a:p>
                      <a:pPr marL="29210" algn="just">
                        <a:spcAft>
                          <a:spcPts val="0"/>
                        </a:spcAft>
                      </a:pPr>
                      <a:r>
                        <a:rPr lang="en-US" sz="1200" i="0" kern="100" dirty="0" smtClean="0">
                          <a:effectLst/>
                          <a:latin typeface="Times New Roman" panose="02020603050405020304" pitchFamily="18" charset="0"/>
                          <a:ea typeface="宋体"/>
                          <a:cs typeface="Times New Roman" panose="02020603050405020304" pitchFamily="18" charset="0"/>
                        </a:rPr>
                        <a:t>Photon number </a:t>
                      </a:r>
                      <a:r>
                        <a:rPr lang="en-US" altLang="zh-CN" sz="1200" kern="100" dirty="0" smtClean="0">
                          <a:effectLst/>
                          <a:latin typeface="Times New Roman" panose="02020603050405020304" pitchFamily="18" charset="0"/>
                          <a:ea typeface="宋体"/>
                          <a:cs typeface="Times New Roman" panose="02020603050405020304" pitchFamily="18" charset="0"/>
                        </a:rPr>
                        <a:t>due to</a:t>
                      </a:r>
                      <a:r>
                        <a:rPr lang="en-US" altLang="zh-CN" sz="1200" kern="100" baseline="0" dirty="0" smtClean="0">
                          <a:effectLst/>
                          <a:latin typeface="Times New Roman" panose="02020603050405020304" pitchFamily="18" charset="0"/>
                          <a:ea typeface="宋体"/>
                          <a:cs typeface="Times New Roman" panose="02020603050405020304" pitchFamily="18" charset="0"/>
                        </a:rPr>
                        <a:t> </a:t>
                      </a:r>
                      <a:r>
                        <a:rPr lang="en-US" altLang="zh-CN" sz="1200" kern="100" dirty="0" err="1" smtClean="0">
                          <a:effectLst/>
                          <a:latin typeface="Times New Roman" panose="02020603050405020304" pitchFamily="18" charset="0"/>
                          <a:ea typeface="宋体"/>
                          <a:cs typeface="Times New Roman" panose="02020603050405020304" pitchFamily="18" charset="0"/>
                        </a:rPr>
                        <a:t>beamstrahlung</a:t>
                      </a:r>
                      <a:r>
                        <a:rPr lang="en-US" altLang="zh-CN" sz="1200" kern="100" baseline="0" dirty="0" smtClean="0">
                          <a:effectLst/>
                          <a:latin typeface="Times New Roman" panose="02020603050405020304" pitchFamily="18" charset="0"/>
                          <a:ea typeface="宋体"/>
                          <a:cs typeface="Times New Roman" panose="02020603050405020304" pitchFamily="18" charset="0"/>
                        </a:rPr>
                        <a:t> </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CN" sz="1200" b="0" kern="100" dirty="0" smtClean="0">
                          <a:effectLst/>
                          <a:latin typeface="Times New Roman" panose="02020603050405020304" pitchFamily="18" charset="0"/>
                          <a:ea typeface="宋体"/>
                          <a:cs typeface="Times New Roman" panose="02020603050405020304" pitchFamily="18" charset="0"/>
                        </a:rPr>
                        <a:t>0.29</a:t>
                      </a:r>
                      <a:endParaRPr lang="zh-CN" sz="1200" b="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spcAft>
                          <a:spcPts val="0"/>
                        </a:spcAft>
                      </a:pPr>
                      <a:r>
                        <a:rPr lang="en-US" altLang="zh-CN" sz="1200" b="0" kern="100" dirty="0" smtClean="0">
                          <a:solidFill>
                            <a:schemeClr val="tx1"/>
                          </a:solidFill>
                          <a:effectLst/>
                          <a:latin typeface="Times New Roman" panose="02020603050405020304" pitchFamily="18" charset="0"/>
                          <a:ea typeface="宋体"/>
                          <a:cs typeface="Times New Roman" panose="02020603050405020304" pitchFamily="18" charset="0"/>
                        </a:rPr>
                        <a:t>0.33</a:t>
                      </a:r>
                      <a:endParaRPr lang="zh-CN" sz="1200" b="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r>
              <a:tr h="168058">
                <a:tc>
                  <a:txBody>
                    <a:bodyPr/>
                    <a:lstStyle/>
                    <a:p>
                      <a:pPr marL="29210" algn="l">
                        <a:spcAft>
                          <a:spcPts val="0"/>
                        </a:spcAft>
                      </a:pPr>
                      <a:r>
                        <a:rPr lang="en-US" sz="1200" kern="100" dirty="0" smtClean="0">
                          <a:effectLst/>
                          <a:latin typeface="Times New Roman" panose="02020603050405020304" pitchFamily="18" charset="0"/>
                          <a:ea typeface="宋体"/>
                          <a:cs typeface="Times New Roman" panose="02020603050405020304" pitchFamily="18" charset="0"/>
                        </a:rPr>
                        <a:t>Lifetime </a:t>
                      </a:r>
                      <a:r>
                        <a:rPr lang="en-US" sz="1200" kern="100" dirty="0">
                          <a:effectLst/>
                          <a:latin typeface="Times New Roman" panose="02020603050405020304" pitchFamily="18" charset="0"/>
                          <a:ea typeface="宋体"/>
                          <a:cs typeface="Times New Roman" panose="02020603050405020304" pitchFamily="18" charset="0"/>
                        </a:rPr>
                        <a:t>due </a:t>
                      </a:r>
                      <a:r>
                        <a:rPr lang="en-US" sz="1200" kern="100" dirty="0" smtClean="0">
                          <a:effectLst/>
                          <a:latin typeface="Times New Roman" panose="02020603050405020304" pitchFamily="18" charset="0"/>
                          <a:ea typeface="宋体"/>
                          <a:cs typeface="Times New Roman" panose="02020603050405020304" pitchFamily="18" charset="0"/>
                        </a:rPr>
                        <a:t>to</a:t>
                      </a:r>
                      <a:r>
                        <a:rPr lang="en-US" sz="1200" kern="100" baseline="0" dirty="0" smtClean="0">
                          <a:effectLst/>
                          <a:latin typeface="Times New Roman" panose="02020603050405020304" pitchFamily="18" charset="0"/>
                          <a:ea typeface="宋体"/>
                          <a:cs typeface="Times New Roman" panose="02020603050405020304" pitchFamily="18" charset="0"/>
                        </a:rPr>
                        <a:t> </a:t>
                      </a:r>
                      <a:r>
                        <a:rPr lang="en-US" sz="1200" kern="100" dirty="0" err="1" smtClean="0">
                          <a:effectLst/>
                          <a:latin typeface="Times New Roman" panose="02020603050405020304" pitchFamily="18" charset="0"/>
                          <a:ea typeface="宋体"/>
                          <a:cs typeface="Times New Roman" panose="02020603050405020304" pitchFamily="18" charset="0"/>
                        </a:rPr>
                        <a:t>beamstrahlung</a:t>
                      </a:r>
                      <a:r>
                        <a:rPr lang="en-US" sz="1200" kern="100" baseline="0" dirty="0" smtClean="0">
                          <a:effectLst/>
                          <a:latin typeface="Times New Roman" panose="02020603050405020304" pitchFamily="18" charset="0"/>
                          <a:ea typeface="宋体"/>
                          <a:cs typeface="Times New Roman" panose="02020603050405020304" pitchFamily="18" charset="0"/>
                        </a:rPr>
                        <a:t> </a:t>
                      </a:r>
                      <a:r>
                        <a:rPr lang="en-US" sz="1200" kern="100" dirty="0" smtClean="0">
                          <a:effectLst/>
                          <a:latin typeface="Times New Roman" panose="02020603050405020304" pitchFamily="18" charset="0"/>
                          <a:ea typeface="宋体"/>
                          <a:cs typeface="Times New Roman" panose="02020603050405020304" pitchFamily="18" charset="0"/>
                        </a:rPr>
                        <a:t>(hour)</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CN" sz="1200" b="0" kern="100" dirty="0" smtClean="0">
                          <a:effectLst/>
                          <a:latin typeface="Times New Roman" panose="02020603050405020304" pitchFamily="18" charset="0"/>
                          <a:ea typeface="宋体"/>
                          <a:cs typeface="Times New Roman" panose="02020603050405020304" pitchFamily="18" charset="0"/>
                        </a:rPr>
                        <a:t>1.0</a:t>
                      </a:r>
                      <a:endParaRPr lang="zh-CN" sz="1200" b="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algn="ctr" defTabSz="914400" rtl="0" eaLnBrk="1" latinLnBrk="0" hangingPunct="1">
                        <a:spcAft>
                          <a:spcPts val="0"/>
                        </a:spcAft>
                      </a:pPr>
                      <a:endParaRPr lang="zh-CN" altLang="en-US" sz="1200" b="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r>
              <a:tr h="168058">
                <a:tc>
                  <a:txBody>
                    <a:bodyPr/>
                    <a:lstStyle/>
                    <a:p>
                      <a:pPr marL="29210" algn="l">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Lifetime</a:t>
                      </a:r>
                      <a:r>
                        <a:rPr lang="en-US" altLang="zh-CN" sz="1200" kern="100" baseline="0" dirty="0" smtClean="0">
                          <a:effectLst/>
                          <a:latin typeface="Times New Roman" panose="02020603050405020304" pitchFamily="18" charset="0"/>
                          <a:ea typeface="宋体"/>
                          <a:cs typeface="Times New Roman" panose="02020603050405020304" pitchFamily="18" charset="0"/>
                        </a:rPr>
                        <a:t> (hour)</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CN" sz="1200" b="0" kern="100" dirty="0" smtClean="0">
                          <a:effectLst/>
                          <a:latin typeface="Times New Roman" panose="02020603050405020304" pitchFamily="18" charset="0"/>
                          <a:ea typeface="宋体"/>
                          <a:cs typeface="Times New Roman" panose="02020603050405020304" pitchFamily="18" charset="0"/>
                        </a:rPr>
                        <a:t>0.33</a:t>
                      </a:r>
                      <a:r>
                        <a:rPr lang="en-US" altLang="zh-CN" sz="1200" b="0" kern="100" baseline="0" dirty="0" smtClean="0">
                          <a:effectLst/>
                          <a:latin typeface="Times New Roman" panose="02020603050405020304" pitchFamily="18" charset="0"/>
                          <a:ea typeface="宋体"/>
                          <a:cs typeface="Times New Roman" panose="02020603050405020304" pitchFamily="18" charset="0"/>
                        </a:rPr>
                        <a:t> (</a:t>
                      </a:r>
                      <a:r>
                        <a:rPr lang="en-US" altLang="zh-CN" sz="1200" b="0" kern="100" dirty="0" smtClean="0">
                          <a:effectLst/>
                          <a:latin typeface="Times New Roman" panose="02020603050405020304" pitchFamily="18" charset="0"/>
                          <a:ea typeface="宋体"/>
                          <a:cs typeface="Times New Roman" panose="02020603050405020304" pitchFamily="18" charset="0"/>
                        </a:rPr>
                        <a:t>20 min)</a:t>
                      </a:r>
                      <a:endParaRPr lang="zh-CN" sz="1200" b="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algn="ctr" defTabSz="914400" rtl="0" eaLnBrk="1" latinLnBrk="0" hangingPunct="1">
                        <a:spcAft>
                          <a:spcPts val="0"/>
                        </a:spcAft>
                      </a:pPr>
                      <a:endParaRPr lang="zh-CN" altLang="en-US" sz="1200" b="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r>
              <a:tr h="201202">
                <a:tc>
                  <a:txBody>
                    <a:bodyPr/>
                    <a:lstStyle/>
                    <a:p>
                      <a:pPr marL="29210" algn="just">
                        <a:spcAft>
                          <a:spcPts val="0"/>
                        </a:spcAft>
                      </a:pPr>
                      <a:r>
                        <a:rPr lang="en-US" sz="1200" i="1" kern="100" dirty="0">
                          <a:effectLst/>
                          <a:latin typeface="Times New Roman" panose="02020603050405020304" pitchFamily="18" charset="0"/>
                          <a:ea typeface="宋体"/>
                          <a:cs typeface="Times New Roman" panose="02020603050405020304" pitchFamily="18" charset="0"/>
                        </a:rPr>
                        <a:t>F</a:t>
                      </a:r>
                      <a:r>
                        <a:rPr lang="en-US" sz="1200" kern="100" dirty="0">
                          <a:effectLst/>
                          <a:latin typeface="Times New Roman" panose="02020603050405020304" pitchFamily="18" charset="0"/>
                          <a:ea typeface="宋体"/>
                          <a:cs typeface="Times New Roman" panose="02020603050405020304" pitchFamily="18" charset="0"/>
                        </a:rPr>
                        <a:t> (hour glass)</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dirty="0" smtClean="0">
                          <a:latin typeface="Times New Roman" panose="02020603050405020304" pitchFamily="18" charset="0"/>
                          <a:cs typeface="Times New Roman" panose="02020603050405020304" pitchFamily="18" charset="0"/>
                        </a:rPr>
                        <a:t>0.81</a:t>
                      </a:r>
                      <a:endParaRPr lang="zh-CN" altLang="en-US" sz="1200" b="0" dirty="0">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0.97</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algn="ctr" defTabSz="914400" rtl="0" eaLnBrk="1" latinLnBrk="0" hangingPunct="1"/>
                      <a:endParaRPr lang="zh-CN" altLang="en-US" sz="1200" b="0" kern="1200" dirty="0">
                        <a:solidFill>
                          <a:schemeClr val="tx1"/>
                        </a:solidFill>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76901">
                <a:tc>
                  <a:txBody>
                    <a:bodyPr/>
                    <a:lstStyle/>
                    <a:p>
                      <a:pPr marL="29210" algn="just">
                        <a:spcAft>
                          <a:spcPts val="0"/>
                        </a:spcAft>
                      </a:pPr>
                      <a:r>
                        <a:rPr lang="en-US" sz="1200" i="1" kern="100" dirty="0" err="1">
                          <a:effectLst/>
                          <a:latin typeface="Times New Roman" panose="02020603050405020304" pitchFamily="18" charset="0"/>
                          <a:ea typeface="宋体"/>
                          <a:cs typeface="Times New Roman" panose="02020603050405020304" pitchFamily="18" charset="0"/>
                        </a:rPr>
                        <a:t>L</a:t>
                      </a:r>
                      <a:r>
                        <a:rPr lang="en-US" sz="1200" i="1" kern="100" baseline="-25000" dirty="0" err="1">
                          <a:effectLst/>
                          <a:latin typeface="Times New Roman" panose="02020603050405020304" pitchFamily="18" charset="0"/>
                          <a:ea typeface="宋体"/>
                          <a:cs typeface="Times New Roman" panose="02020603050405020304" pitchFamily="18" charset="0"/>
                        </a:rPr>
                        <a:t>max</a:t>
                      </a:r>
                      <a:r>
                        <a:rPr lang="en-US" sz="1200" kern="100" dirty="0">
                          <a:effectLst/>
                          <a:latin typeface="Times New Roman" panose="02020603050405020304" pitchFamily="18" charset="0"/>
                          <a:ea typeface="宋体"/>
                          <a:cs typeface="Times New Roman" panose="02020603050405020304" pitchFamily="18" charset="0"/>
                        </a:rPr>
                        <a:t>/IP (10</a:t>
                      </a:r>
                      <a:r>
                        <a:rPr lang="en-US" sz="1200" kern="100" baseline="30000" dirty="0">
                          <a:effectLst/>
                          <a:latin typeface="Times New Roman" panose="02020603050405020304" pitchFamily="18" charset="0"/>
                          <a:ea typeface="宋体"/>
                          <a:cs typeface="Times New Roman" panose="02020603050405020304" pitchFamily="18" charset="0"/>
                        </a:rPr>
                        <a:t>34</a:t>
                      </a:r>
                      <a:r>
                        <a:rPr lang="en-US" sz="1200" kern="100" dirty="0">
                          <a:effectLst/>
                          <a:latin typeface="Times New Roman" panose="02020603050405020304" pitchFamily="18" charset="0"/>
                          <a:ea typeface="宋体"/>
                          <a:cs typeface="Times New Roman" panose="02020603050405020304" pitchFamily="18" charset="0"/>
                        </a:rPr>
                        <a:t>cm</a:t>
                      </a:r>
                      <a:r>
                        <a:rPr lang="en-US" sz="1200" kern="100" baseline="30000" dirty="0">
                          <a:effectLst/>
                          <a:latin typeface="Times New Roman" panose="02020603050405020304" pitchFamily="18" charset="0"/>
                          <a:ea typeface="宋体"/>
                          <a:cs typeface="Times New Roman" panose="02020603050405020304" pitchFamily="18" charset="0"/>
                        </a:rPr>
                        <a:t>-2</a:t>
                      </a:r>
                      <a:r>
                        <a:rPr lang="en-US" sz="1200" kern="100" dirty="0">
                          <a:effectLst/>
                          <a:latin typeface="Times New Roman" panose="02020603050405020304" pitchFamily="18" charset="0"/>
                          <a:ea typeface="宋体"/>
                          <a:cs typeface="Times New Roman" panose="02020603050405020304" pitchFamily="18" charset="0"/>
                        </a:rPr>
                        <a:t>s</a:t>
                      </a:r>
                      <a:r>
                        <a:rPr lang="en-US" sz="1200" kern="100" baseline="30000" dirty="0">
                          <a:effectLst/>
                          <a:latin typeface="Times New Roman" panose="02020603050405020304" pitchFamily="18" charset="0"/>
                          <a:ea typeface="宋体"/>
                          <a:cs typeface="Times New Roman" panose="02020603050405020304" pitchFamily="18" charset="0"/>
                        </a:rPr>
                        <a:t>-1</a:t>
                      </a:r>
                      <a:r>
                        <a:rPr lang="en-US" sz="1200" kern="100" dirty="0">
                          <a:effectLst/>
                          <a:latin typeface="Times New Roman" panose="02020603050405020304" pitchFamily="18" charset="0"/>
                          <a:ea typeface="宋体"/>
                          <a:cs typeface="Times New Roman" panose="02020603050405020304" pitchFamily="18" charset="0"/>
                        </a:rPr>
                        <a:t>)</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effectLst/>
                          <a:latin typeface="Times New Roman" panose="02020603050405020304" pitchFamily="18" charset="0"/>
                          <a:ea typeface="宋体"/>
                          <a:cs typeface="Times New Roman" panose="02020603050405020304" pitchFamily="18" charset="0"/>
                        </a:rPr>
                        <a:t>3.1</a:t>
                      </a:r>
                      <a:endParaRPr lang="zh-CN" sz="1200" b="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solidFill>
                            <a:schemeClr val="tx1"/>
                          </a:solidFill>
                          <a:effectLst/>
                          <a:latin typeface="Times New Roman" panose="02020603050405020304" pitchFamily="18" charset="0"/>
                          <a:ea typeface="宋体"/>
                          <a:cs typeface="Times New Roman" panose="02020603050405020304" pitchFamily="18" charset="0"/>
                        </a:rPr>
                        <a:t>8.13</a:t>
                      </a:r>
                      <a:endParaRPr lang="zh-CN" sz="1200" b="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smtClean="0">
                          <a:solidFill>
                            <a:srgbClr val="FF0000"/>
                          </a:solidFill>
                          <a:effectLst/>
                          <a:latin typeface="Times New Roman" panose="02020603050405020304" pitchFamily="18" charset="0"/>
                          <a:ea typeface="宋体"/>
                          <a:cs typeface="Times New Roman" panose="02020603050405020304" pitchFamily="18" charset="0"/>
                        </a:rPr>
                        <a:t>11.54</a:t>
                      </a:r>
                      <a:endParaRPr lang="zh-CN" sz="1200" b="0" kern="100" dirty="0">
                        <a:solidFill>
                          <a:srgbClr val="FF0000"/>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40806852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0"/>
            <a:ext cx="8229600" cy="980728"/>
          </a:xfrm>
        </p:spPr>
        <p:txBody>
          <a:bodyPr>
            <a:normAutofit/>
          </a:bodyPr>
          <a:lstStyle/>
          <a:p>
            <a:r>
              <a:rPr lang="en-US" altLang="zh-CN" sz="4000" dirty="0" smtClean="0">
                <a:latin typeface="+mj-ea"/>
                <a:cs typeface="Times New Roman" panose="02020603050405020304" pitchFamily="18" charset="0"/>
              </a:rPr>
              <a:t>CEPC</a:t>
            </a:r>
            <a:r>
              <a:rPr lang="zh-CN" altLang="en-US" sz="4000" dirty="0" smtClean="0">
                <a:latin typeface="+mj-ea"/>
                <a:cs typeface="Times New Roman" panose="02020603050405020304" pitchFamily="18" charset="0"/>
              </a:rPr>
              <a:t>亮度</a:t>
            </a:r>
            <a:r>
              <a:rPr lang="zh-CN" altLang="en-US" sz="4000" dirty="0">
                <a:latin typeface="+mj-ea"/>
                <a:cs typeface="Times New Roman" panose="02020603050405020304" pitchFamily="18" charset="0"/>
              </a:rPr>
              <a:t>限制</a:t>
            </a:r>
          </a:p>
        </p:txBody>
      </p:sp>
      <p:sp>
        <p:nvSpPr>
          <p:cNvPr id="3" name="矩形 2"/>
          <p:cNvSpPr/>
          <p:nvPr/>
        </p:nvSpPr>
        <p:spPr>
          <a:xfrm>
            <a:off x="467544" y="1151131"/>
            <a:ext cx="8568952" cy="523220"/>
          </a:xfrm>
          <a:prstGeom prst="rect">
            <a:avLst/>
          </a:prstGeom>
        </p:spPr>
        <p:txBody>
          <a:bodyPr wrap="square">
            <a:spAutoFit/>
          </a:bodyPr>
          <a:lstStyle/>
          <a:p>
            <a:pPr marL="285750" indent="-285750">
              <a:buFont typeface="Wingdings" panose="05000000000000000000" pitchFamily="2" charset="2"/>
              <a:buChar char="Ø"/>
            </a:pPr>
            <a:r>
              <a:rPr lang="en-US" altLang="zh-CN" sz="2800" dirty="0" smtClean="0"/>
              <a:t>Luminosity </a:t>
            </a:r>
            <a:r>
              <a:rPr lang="en-US" altLang="zh-CN" sz="2800" dirty="0"/>
              <a:t>of H </a:t>
            </a:r>
            <a:r>
              <a:rPr lang="en-US" altLang="zh-CN" sz="2800" dirty="0" smtClean="0"/>
              <a:t>&amp; W limited </a:t>
            </a:r>
            <a:r>
              <a:rPr lang="en-US" altLang="zh-CN" sz="2800" dirty="0"/>
              <a:t>by the SR power </a:t>
            </a:r>
            <a:r>
              <a:rPr lang="en-US" altLang="zh-CN" sz="2800" dirty="0" smtClean="0">
                <a:solidFill>
                  <a:srgbClr val="FF0000"/>
                </a:solidFill>
              </a:rPr>
              <a:t>30 MW</a:t>
            </a:r>
            <a:r>
              <a:rPr lang="en-US" altLang="zh-CN" sz="2800" dirty="0" smtClean="0"/>
              <a:t>.</a:t>
            </a:r>
            <a:endParaRPr lang="zh-CN" altLang="en-US" sz="2800" dirty="0"/>
          </a:p>
        </p:txBody>
      </p:sp>
      <p:sp>
        <p:nvSpPr>
          <p:cNvPr id="5" name="矩形 4"/>
          <p:cNvSpPr/>
          <p:nvPr/>
        </p:nvSpPr>
        <p:spPr>
          <a:xfrm>
            <a:off x="524808" y="2725842"/>
            <a:ext cx="8568952" cy="954107"/>
          </a:xfrm>
          <a:prstGeom prst="rect">
            <a:avLst/>
          </a:prstGeom>
        </p:spPr>
        <p:txBody>
          <a:bodyPr wrap="square">
            <a:spAutoFit/>
          </a:bodyPr>
          <a:lstStyle/>
          <a:p>
            <a:pPr marL="285750" indent="-285750">
              <a:buFont typeface="Wingdings" panose="05000000000000000000" pitchFamily="2" charset="2"/>
              <a:buChar char="Ø"/>
            </a:pPr>
            <a:r>
              <a:rPr lang="en-US" altLang="zh-CN" sz="2800" dirty="0" smtClean="0"/>
              <a:t>Luminosity </a:t>
            </a:r>
            <a:r>
              <a:rPr lang="en-US" altLang="zh-CN" sz="2800" dirty="0"/>
              <a:t>of </a:t>
            </a:r>
            <a:r>
              <a:rPr lang="en-US" altLang="zh-CN" sz="2800" dirty="0" smtClean="0"/>
              <a:t>Z limited </a:t>
            </a:r>
            <a:r>
              <a:rPr lang="en-US" altLang="zh-CN" sz="2800" dirty="0"/>
              <a:t>by </a:t>
            </a:r>
            <a:r>
              <a:rPr lang="en-US" altLang="zh-CN" sz="2800" dirty="0" smtClean="0"/>
              <a:t>impedance and electron cloud instability.</a:t>
            </a:r>
            <a:endParaRPr lang="zh-CN" altLang="en-US" sz="2800" dirty="0"/>
          </a:p>
        </p:txBody>
      </p:sp>
      <p:sp>
        <p:nvSpPr>
          <p:cNvPr id="6" name="TextBox 5"/>
          <p:cNvSpPr txBox="1"/>
          <p:nvPr/>
        </p:nvSpPr>
        <p:spPr>
          <a:xfrm>
            <a:off x="935596" y="1674351"/>
            <a:ext cx="7632848" cy="1015663"/>
          </a:xfrm>
          <a:prstGeom prst="rect">
            <a:avLst/>
          </a:prstGeom>
          <a:noFill/>
        </p:spPr>
        <p:txBody>
          <a:bodyPr wrap="square" rtlCol="0">
            <a:spAutoFit/>
          </a:bodyPr>
          <a:lstStyle/>
          <a:p>
            <a:pPr>
              <a:lnSpc>
                <a:spcPct val="150000"/>
              </a:lnSpc>
            </a:pPr>
            <a:r>
              <a:rPr lang="en-US" altLang="zh-CN" sz="2000" dirty="0" smtClean="0">
                <a:latin typeface="Times New Roman" panose="02020603050405020304" pitchFamily="18" charset="0"/>
                <a:cs typeface="Times New Roman" panose="02020603050405020304" pitchFamily="18" charset="0"/>
              </a:rPr>
              <a:t>-- Luminosity @ H: ~3.0</a:t>
            </a:r>
            <a:r>
              <a:rPr lang="en-US" altLang="zh-CN" sz="2000" dirty="0">
                <a:latin typeface="Times New Roman" panose="02020603050405020304" pitchFamily="18" charset="0"/>
                <a:cs typeface="Times New Roman" panose="02020603050405020304" pitchFamily="18" charset="0"/>
                <a:sym typeface="Symbol"/>
              </a:rPr>
              <a:t></a:t>
            </a:r>
            <a:r>
              <a:rPr lang="en-US" altLang="zh-CN" sz="2000" dirty="0">
                <a:latin typeface="Times New Roman" panose="02020603050405020304" pitchFamily="18" charset="0"/>
                <a:cs typeface="Times New Roman" panose="02020603050405020304" pitchFamily="18" charset="0"/>
              </a:rPr>
              <a:t>10</a:t>
            </a:r>
            <a:r>
              <a:rPr lang="en-US" altLang="zh-CN" sz="2000" baseline="30000" dirty="0">
                <a:latin typeface="Times New Roman" panose="02020603050405020304" pitchFamily="18" charset="0"/>
                <a:cs typeface="Times New Roman" panose="02020603050405020304" pitchFamily="18" charset="0"/>
              </a:rPr>
              <a:t>34</a:t>
            </a:r>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cm</a:t>
            </a:r>
            <a:r>
              <a:rPr lang="en-US" altLang="zh-CN" sz="2000" baseline="30000" dirty="0" smtClean="0">
                <a:latin typeface="Times New Roman" panose="02020603050405020304" pitchFamily="18" charset="0"/>
                <a:cs typeface="Times New Roman" panose="02020603050405020304" pitchFamily="18" charset="0"/>
              </a:rPr>
              <a:t>-2</a:t>
            </a:r>
            <a:r>
              <a:rPr lang="en-US" altLang="zh-CN" sz="2000" dirty="0" smtClean="0">
                <a:latin typeface="Times New Roman" panose="02020603050405020304" pitchFamily="18" charset="0"/>
                <a:cs typeface="Times New Roman" panose="02020603050405020304" pitchFamily="18" charset="0"/>
              </a:rPr>
              <a:t>s</a:t>
            </a:r>
            <a:r>
              <a:rPr lang="en-US" altLang="zh-CN" sz="2000" baseline="30000" dirty="0" smtClean="0">
                <a:latin typeface="Times New Roman" panose="02020603050405020304" pitchFamily="18" charset="0"/>
                <a:cs typeface="Times New Roman" panose="02020603050405020304" pitchFamily="18" charset="0"/>
              </a:rPr>
              <a:t>-1</a:t>
            </a:r>
            <a:r>
              <a:rPr lang="en-US" altLang="zh-CN" sz="2000" dirty="0" smtClean="0">
                <a:latin typeface="Times New Roman" panose="02020603050405020304" pitchFamily="18" charset="0"/>
                <a:cs typeface="Times New Roman" panose="02020603050405020304" pitchFamily="18" charset="0"/>
              </a:rPr>
              <a:t>, 248 </a:t>
            </a:r>
            <a:r>
              <a:rPr lang="en-US" altLang="zh-CN" sz="2000" dirty="0">
                <a:latin typeface="Times New Roman" panose="02020603050405020304" pitchFamily="18" charset="0"/>
                <a:cs typeface="Times New Roman" panose="02020603050405020304" pitchFamily="18" charset="0"/>
              </a:rPr>
              <a:t>bunches</a:t>
            </a:r>
            <a:endParaRPr lang="en-US" altLang="zh-CN" sz="2000" dirty="0" smtClean="0">
              <a:latin typeface="Times New Roman" panose="02020603050405020304" pitchFamily="18" charset="0"/>
              <a:cs typeface="Times New Roman" panose="02020603050405020304" pitchFamily="18" charset="0"/>
            </a:endParaRPr>
          </a:p>
          <a:p>
            <a:pPr>
              <a:lnSpc>
                <a:spcPct val="150000"/>
              </a:lnSpc>
            </a:pP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Luminosity @ </a:t>
            </a:r>
            <a:r>
              <a:rPr lang="en-US" altLang="zh-CN" sz="2000" dirty="0" smtClean="0">
                <a:latin typeface="Times New Roman" panose="02020603050405020304" pitchFamily="18" charset="0"/>
                <a:cs typeface="Times New Roman" panose="02020603050405020304" pitchFamily="18" charset="0"/>
              </a:rPr>
              <a:t>W: ~4.1</a:t>
            </a:r>
            <a:r>
              <a:rPr lang="en-US" altLang="zh-CN" sz="2000" dirty="0">
                <a:latin typeface="Times New Roman" panose="02020603050405020304" pitchFamily="18" charset="0"/>
                <a:cs typeface="Times New Roman" panose="02020603050405020304" pitchFamily="18" charset="0"/>
                <a:sym typeface="Symbol"/>
              </a:rPr>
              <a:t></a:t>
            </a:r>
            <a:r>
              <a:rPr lang="en-US" altLang="zh-CN" sz="2000" dirty="0">
                <a:latin typeface="Times New Roman" panose="02020603050405020304" pitchFamily="18" charset="0"/>
                <a:cs typeface="Times New Roman" panose="02020603050405020304" pitchFamily="18" charset="0"/>
              </a:rPr>
              <a:t>10</a:t>
            </a:r>
            <a:r>
              <a:rPr lang="en-US" altLang="zh-CN" sz="2000" baseline="30000" dirty="0">
                <a:latin typeface="Times New Roman" panose="02020603050405020304" pitchFamily="18" charset="0"/>
                <a:cs typeface="Times New Roman" panose="02020603050405020304" pitchFamily="18" charset="0"/>
              </a:rPr>
              <a:t>34</a:t>
            </a:r>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cm</a:t>
            </a:r>
            <a:r>
              <a:rPr lang="en-US" altLang="zh-CN" sz="2000" baseline="30000" dirty="0" smtClean="0">
                <a:latin typeface="Times New Roman" panose="02020603050405020304" pitchFamily="18" charset="0"/>
                <a:cs typeface="Times New Roman" panose="02020603050405020304" pitchFamily="18" charset="0"/>
              </a:rPr>
              <a:t>-2</a:t>
            </a:r>
            <a:r>
              <a:rPr lang="en-US" altLang="zh-CN" sz="2000" dirty="0" smtClean="0">
                <a:latin typeface="Times New Roman" panose="02020603050405020304" pitchFamily="18" charset="0"/>
                <a:cs typeface="Times New Roman" panose="02020603050405020304" pitchFamily="18" charset="0"/>
              </a:rPr>
              <a:t>s</a:t>
            </a:r>
            <a:r>
              <a:rPr lang="en-US" altLang="zh-CN" sz="2000" baseline="30000" dirty="0" smtClean="0">
                <a:latin typeface="Times New Roman" panose="02020603050405020304" pitchFamily="18" charset="0"/>
                <a:cs typeface="Times New Roman" panose="02020603050405020304" pitchFamily="18" charset="0"/>
              </a:rPr>
              <a:t>-1</a:t>
            </a:r>
            <a:r>
              <a:rPr lang="en-US" altLang="zh-CN" sz="2000" dirty="0" smtClean="0">
                <a:latin typeface="Times New Roman" panose="02020603050405020304" pitchFamily="18" charset="0"/>
                <a:cs typeface="Times New Roman" panose="02020603050405020304" pitchFamily="18" charset="0"/>
              </a:rPr>
              <a:t>, 5220 </a:t>
            </a:r>
            <a:r>
              <a:rPr lang="en-US" altLang="zh-CN" sz="2000" dirty="0">
                <a:latin typeface="Times New Roman" panose="02020603050405020304" pitchFamily="18" charset="0"/>
                <a:cs typeface="Times New Roman" panose="02020603050405020304" pitchFamily="18" charset="0"/>
              </a:rPr>
              <a:t>bunches</a:t>
            </a:r>
            <a:endParaRPr lang="zh-CN" altLang="en-US" sz="2000" dirty="0">
              <a:latin typeface="Times New Roman" panose="02020603050405020304" pitchFamily="18" charset="0"/>
              <a:cs typeface="Times New Roman" panose="02020603050405020304" pitchFamily="18" charset="0"/>
            </a:endParaRPr>
          </a:p>
        </p:txBody>
      </p:sp>
      <p:sp>
        <p:nvSpPr>
          <p:cNvPr id="8" name="矩形 7"/>
          <p:cNvSpPr/>
          <p:nvPr/>
        </p:nvSpPr>
        <p:spPr>
          <a:xfrm>
            <a:off x="935596" y="3573016"/>
            <a:ext cx="8100900" cy="1323439"/>
          </a:xfrm>
          <a:prstGeom prst="rect">
            <a:avLst/>
          </a:prstGeom>
        </p:spPr>
        <p:txBody>
          <a:bodyPr wrap="square">
            <a:spAutoFit/>
          </a:bodyPr>
          <a:lstStyle/>
          <a:p>
            <a:pPr lvl="0">
              <a:lnSpc>
                <a:spcPct val="150000"/>
              </a:lnSpc>
            </a:pPr>
            <a:r>
              <a:rPr lang="en-US" altLang="zh-CN" sz="2000" dirty="0">
                <a:solidFill>
                  <a:prstClr val="black"/>
                </a:solidFill>
                <a:latin typeface="Times New Roman" panose="02020603050405020304" pitchFamily="18" charset="0"/>
                <a:cs typeface="Times New Roman" panose="02020603050405020304" pitchFamily="18" charset="0"/>
              </a:rPr>
              <a:t>-- </a:t>
            </a:r>
            <a:r>
              <a:rPr lang="en-US" altLang="zh-CN" sz="2000" dirty="0" smtClean="0">
                <a:solidFill>
                  <a:srgbClr val="FF0000"/>
                </a:solidFill>
                <a:latin typeface="Times New Roman" panose="02020603050405020304" pitchFamily="18" charset="0"/>
                <a:cs typeface="Times New Roman" panose="02020603050405020304" pitchFamily="18" charset="0"/>
              </a:rPr>
              <a:t>7.7nC</a:t>
            </a:r>
            <a:r>
              <a:rPr lang="en-US" altLang="zh-CN" sz="2000" dirty="0" smtClean="0">
                <a:solidFill>
                  <a:prstClr val="black"/>
                </a:solidFill>
                <a:latin typeface="Times New Roman" panose="02020603050405020304" pitchFamily="18" charset="0"/>
                <a:cs typeface="Times New Roman" panose="02020603050405020304" pitchFamily="18" charset="0"/>
              </a:rPr>
              <a:t>/bunch </a:t>
            </a:r>
            <a:r>
              <a:rPr lang="en-US" altLang="zh-CN" sz="2000" dirty="0" smtClean="0">
                <a:solidFill>
                  <a:prstClr val="black"/>
                </a:solidFill>
                <a:latin typeface="Times New Roman" panose="02020603050405020304" pitchFamily="18" charset="0"/>
                <a:cs typeface="Times New Roman" panose="02020603050405020304" pitchFamily="18" charset="0"/>
                <a:sym typeface="Symbol"/>
              </a:rPr>
              <a:t> single bunch instability</a:t>
            </a:r>
            <a:endParaRPr lang="en-US" altLang="zh-CN" sz="2000" dirty="0" smtClean="0">
              <a:solidFill>
                <a:prstClr val="black"/>
              </a:solidFill>
              <a:latin typeface="Times New Roman" panose="02020603050405020304" pitchFamily="18" charset="0"/>
              <a:cs typeface="Times New Roman" panose="02020603050405020304" pitchFamily="18" charset="0"/>
            </a:endParaRPr>
          </a:p>
          <a:p>
            <a:pPr lvl="0">
              <a:lnSpc>
                <a:spcPct val="150000"/>
              </a:lnSpc>
            </a:pPr>
            <a:r>
              <a:rPr lang="en-US" altLang="zh-CN" sz="2000" dirty="0" smtClean="0">
                <a:solidFill>
                  <a:prstClr val="black"/>
                </a:solidFill>
                <a:latin typeface="Times New Roman" panose="02020603050405020304" pitchFamily="18" charset="0"/>
                <a:cs typeface="Times New Roman" panose="02020603050405020304" pitchFamily="18" charset="0"/>
              </a:rPr>
              <a:t>-- Luminosity </a:t>
            </a:r>
            <a:r>
              <a:rPr lang="en-US" altLang="zh-CN" sz="2000" dirty="0">
                <a:solidFill>
                  <a:prstClr val="black"/>
                </a:solidFill>
                <a:latin typeface="Times New Roman" panose="02020603050405020304" pitchFamily="18" charset="0"/>
                <a:cs typeface="Times New Roman" panose="02020603050405020304" pitchFamily="18" charset="0"/>
              </a:rPr>
              <a:t>@ </a:t>
            </a:r>
            <a:r>
              <a:rPr lang="en-US" altLang="zh-CN" sz="2000" dirty="0" smtClean="0">
                <a:solidFill>
                  <a:prstClr val="black"/>
                </a:solidFill>
                <a:latin typeface="Times New Roman" panose="02020603050405020304" pitchFamily="18" charset="0"/>
                <a:cs typeface="Times New Roman" panose="02020603050405020304" pitchFamily="18" charset="0"/>
              </a:rPr>
              <a:t>Z: ~1.1</a:t>
            </a:r>
            <a:r>
              <a:rPr lang="en-US" altLang="zh-CN" sz="2000" dirty="0" smtClean="0">
                <a:solidFill>
                  <a:prstClr val="black"/>
                </a:solidFill>
                <a:latin typeface="Times New Roman" panose="02020603050405020304" pitchFamily="18" charset="0"/>
                <a:cs typeface="Times New Roman" panose="02020603050405020304" pitchFamily="18" charset="0"/>
                <a:sym typeface="Symbol"/>
              </a:rPr>
              <a:t></a:t>
            </a:r>
            <a:r>
              <a:rPr lang="en-US" altLang="zh-CN" sz="2000" dirty="0" smtClean="0">
                <a:solidFill>
                  <a:prstClr val="black"/>
                </a:solidFill>
                <a:latin typeface="Times New Roman" panose="02020603050405020304" pitchFamily="18" charset="0"/>
                <a:cs typeface="Times New Roman" panose="02020603050405020304" pitchFamily="18" charset="0"/>
              </a:rPr>
              <a:t>10</a:t>
            </a:r>
            <a:r>
              <a:rPr lang="en-US" altLang="zh-CN" sz="2000" baseline="30000" dirty="0" smtClean="0">
                <a:solidFill>
                  <a:prstClr val="black"/>
                </a:solidFill>
                <a:latin typeface="Times New Roman" panose="02020603050405020304" pitchFamily="18" charset="0"/>
                <a:cs typeface="Times New Roman" panose="02020603050405020304" pitchFamily="18" charset="0"/>
              </a:rPr>
              <a:t>35</a:t>
            </a:r>
            <a:r>
              <a:rPr lang="en-US" altLang="zh-CN" sz="2000" dirty="0" smtClean="0">
                <a:solidFill>
                  <a:prstClr val="black"/>
                </a:solidFill>
                <a:latin typeface="Times New Roman" panose="02020603050405020304" pitchFamily="18" charset="0"/>
                <a:cs typeface="Times New Roman" panose="02020603050405020304" pitchFamily="18" charset="0"/>
              </a:rPr>
              <a:t> </a:t>
            </a:r>
            <a:r>
              <a:rPr lang="en-US" altLang="zh-CN" sz="2000" dirty="0">
                <a:solidFill>
                  <a:prstClr val="black"/>
                </a:solidFill>
                <a:latin typeface="Times New Roman" panose="02020603050405020304" pitchFamily="18" charset="0"/>
                <a:cs typeface="Times New Roman" panose="02020603050405020304" pitchFamily="18" charset="0"/>
              </a:rPr>
              <a:t>cm</a:t>
            </a:r>
            <a:r>
              <a:rPr lang="en-US" altLang="zh-CN" sz="2000" baseline="30000" dirty="0">
                <a:solidFill>
                  <a:prstClr val="black"/>
                </a:solidFill>
                <a:latin typeface="Times New Roman" panose="02020603050405020304" pitchFamily="18" charset="0"/>
                <a:cs typeface="Times New Roman" panose="02020603050405020304" pitchFamily="18" charset="0"/>
              </a:rPr>
              <a:t>-2</a:t>
            </a:r>
            <a:r>
              <a:rPr lang="en-US" altLang="zh-CN" sz="2000" dirty="0">
                <a:solidFill>
                  <a:prstClr val="black"/>
                </a:solidFill>
                <a:latin typeface="Times New Roman" panose="02020603050405020304" pitchFamily="18" charset="0"/>
                <a:cs typeface="Times New Roman" panose="02020603050405020304" pitchFamily="18" charset="0"/>
              </a:rPr>
              <a:t>s</a:t>
            </a:r>
            <a:r>
              <a:rPr lang="en-US" altLang="zh-CN" sz="2000" baseline="30000" dirty="0">
                <a:solidFill>
                  <a:prstClr val="black"/>
                </a:solidFill>
                <a:latin typeface="Times New Roman" panose="02020603050405020304" pitchFamily="18" charset="0"/>
                <a:cs typeface="Times New Roman" panose="02020603050405020304" pitchFamily="18" charset="0"/>
              </a:rPr>
              <a:t>-1</a:t>
            </a:r>
            <a:r>
              <a:rPr lang="en-US" altLang="zh-CN" sz="2000" dirty="0">
                <a:solidFill>
                  <a:prstClr val="black"/>
                </a:solidFill>
                <a:latin typeface="Times New Roman" panose="02020603050405020304" pitchFamily="18" charset="0"/>
                <a:cs typeface="Times New Roman" panose="02020603050405020304" pitchFamily="18" charset="0"/>
              </a:rPr>
              <a:t>, </a:t>
            </a:r>
            <a:r>
              <a:rPr lang="en-US" altLang="zh-CN" sz="2000" dirty="0" smtClean="0"/>
              <a:t>8334</a:t>
            </a:r>
            <a:r>
              <a:rPr lang="en-US" altLang="zh-CN" sz="2000" dirty="0" smtClean="0">
                <a:solidFill>
                  <a:prstClr val="black"/>
                </a:solidFill>
                <a:latin typeface="Times New Roman" panose="02020603050405020304" pitchFamily="18" charset="0"/>
                <a:cs typeface="Times New Roman" panose="02020603050405020304" pitchFamily="18" charset="0"/>
              </a:rPr>
              <a:t> bunches</a:t>
            </a:r>
          </a:p>
          <a:p>
            <a:pPr marL="357188" lvl="0" indent="-357188"/>
            <a:r>
              <a:rPr lang="en-US" altLang="zh-CN" sz="2000" dirty="0">
                <a:solidFill>
                  <a:prstClr val="black"/>
                </a:solidFill>
                <a:latin typeface="Times New Roman" panose="02020603050405020304" pitchFamily="18" charset="0"/>
                <a:cs typeface="Times New Roman" panose="02020603050405020304" pitchFamily="18" charset="0"/>
              </a:rPr>
              <a:t>-- The minimum bunch separation for Z due to electron cloud effect is </a:t>
            </a:r>
            <a:r>
              <a:rPr lang="en-US" altLang="zh-CN" sz="2000" b="1" dirty="0" smtClean="0">
                <a:solidFill>
                  <a:schemeClr val="accent5">
                    <a:lumMod val="50000"/>
                  </a:schemeClr>
                </a:solidFill>
                <a:latin typeface="Times New Roman" panose="02020603050405020304" pitchFamily="18" charset="0"/>
                <a:cs typeface="Times New Roman" panose="02020603050405020304" pitchFamily="18" charset="0"/>
              </a:rPr>
              <a:t>40 </a:t>
            </a:r>
            <a:r>
              <a:rPr lang="en-US" altLang="zh-CN" sz="2000" b="1" dirty="0">
                <a:solidFill>
                  <a:schemeClr val="accent5">
                    <a:lumMod val="50000"/>
                  </a:schemeClr>
                </a:solidFill>
                <a:latin typeface="Times New Roman" panose="02020603050405020304" pitchFamily="18" charset="0"/>
                <a:cs typeface="Times New Roman" panose="02020603050405020304" pitchFamily="18" charset="0"/>
              </a:rPr>
              <a:t>ns</a:t>
            </a:r>
            <a:r>
              <a:rPr lang="en-US" altLang="zh-CN" sz="2000" dirty="0">
                <a:solidFill>
                  <a:prstClr val="black"/>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467544" y="5013176"/>
            <a:ext cx="8280920" cy="954107"/>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800" dirty="0" smtClean="0"/>
              <a:t>Luminosity of </a:t>
            </a:r>
            <a:r>
              <a:rPr lang="en-US" altLang="zh-CN" sz="2800" dirty="0" err="1" smtClean="0"/>
              <a:t>ttbar</a:t>
            </a:r>
            <a:r>
              <a:rPr lang="en-US" altLang="zh-CN" sz="2800" dirty="0" smtClean="0"/>
              <a:t> limited by the SR power and IR hardware for Higgs.</a:t>
            </a:r>
            <a:endParaRPr lang="zh-CN" altLang="en-US" sz="2800" dirty="0"/>
          </a:p>
        </p:txBody>
      </p:sp>
      <p:sp>
        <p:nvSpPr>
          <p:cNvPr id="7" name="矩形 6"/>
          <p:cNvSpPr/>
          <p:nvPr/>
        </p:nvSpPr>
        <p:spPr>
          <a:xfrm>
            <a:off x="935596" y="5967283"/>
            <a:ext cx="7416824" cy="553998"/>
          </a:xfrm>
          <a:prstGeom prst="rect">
            <a:avLst/>
          </a:prstGeom>
        </p:spPr>
        <p:txBody>
          <a:bodyPr wrap="square">
            <a:spAutoFit/>
          </a:bodyPr>
          <a:lstStyle/>
          <a:p>
            <a:pPr>
              <a:lnSpc>
                <a:spcPct val="150000"/>
              </a:lnSpc>
            </a:pPr>
            <a:r>
              <a:rPr lang="en-US" altLang="zh-CN" sz="2000" dirty="0">
                <a:latin typeface="Times New Roman" panose="02020603050405020304" pitchFamily="18" charset="0"/>
                <a:cs typeface="Times New Roman" panose="02020603050405020304" pitchFamily="18" charset="0"/>
              </a:rPr>
              <a:t>-- Luminosity @ </a:t>
            </a:r>
            <a:r>
              <a:rPr lang="en-US" altLang="zh-CN" sz="2000" dirty="0" err="1" smtClean="0">
                <a:latin typeface="Times New Roman" panose="02020603050405020304" pitchFamily="18" charset="0"/>
                <a:cs typeface="Times New Roman" panose="02020603050405020304" pitchFamily="18" charset="0"/>
              </a:rPr>
              <a:t>tt</a:t>
            </a:r>
            <a:r>
              <a:rPr lang="en-US" altLang="zh-CN" sz="2000" dirty="0" smtClean="0">
                <a:latin typeface="Times New Roman" panose="02020603050405020304" pitchFamily="18" charset="0"/>
                <a:cs typeface="Times New Roman" panose="02020603050405020304" pitchFamily="18" charset="0"/>
              </a:rPr>
              <a:t>: ~4.0</a:t>
            </a:r>
            <a:r>
              <a:rPr lang="en-US" altLang="zh-CN" sz="2000" dirty="0">
                <a:latin typeface="Times New Roman" panose="02020603050405020304" pitchFamily="18" charset="0"/>
                <a:cs typeface="Times New Roman" panose="02020603050405020304" pitchFamily="18" charset="0"/>
                <a:sym typeface="Symbol"/>
              </a:rPr>
              <a:t></a:t>
            </a:r>
            <a:r>
              <a:rPr lang="en-US" altLang="zh-CN" sz="2000" dirty="0" smtClean="0">
                <a:latin typeface="Times New Roman" panose="02020603050405020304" pitchFamily="18" charset="0"/>
                <a:cs typeface="Times New Roman" panose="02020603050405020304" pitchFamily="18" charset="0"/>
              </a:rPr>
              <a:t>10</a:t>
            </a:r>
            <a:r>
              <a:rPr lang="en-US" altLang="zh-CN" sz="2000" baseline="30000" dirty="0" smtClean="0">
                <a:latin typeface="Times New Roman" panose="02020603050405020304" pitchFamily="18" charset="0"/>
                <a:cs typeface="Times New Roman" panose="02020603050405020304" pitchFamily="18" charset="0"/>
              </a:rPr>
              <a:t>33</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cm</a:t>
            </a:r>
            <a:r>
              <a:rPr lang="en-US" altLang="zh-CN" sz="2000" baseline="30000" dirty="0">
                <a:latin typeface="Times New Roman" panose="02020603050405020304" pitchFamily="18" charset="0"/>
                <a:cs typeface="Times New Roman" panose="02020603050405020304" pitchFamily="18" charset="0"/>
              </a:rPr>
              <a:t>-2</a:t>
            </a:r>
            <a:r>
              <a:rPr lang="en-US" altLang="zh-CN" sz="2000" dirty="0">
                <a:latin typeface="Times New Roman" panose="02020603050405020304" pitchFamily="18" charset="0"/>
                <a:cs typeface="Times New Roman" panose="02020603050405020304" pitchFamily="18" charset="0"/>
              </a:rPr>
              <a:t>s</a:t>
            </a:r>
            <a:r>
              <a:rPr lang="en-US" altLang="zh-CN" sz="2000" baseline="30000" dirty="0">
                <a:latin typeface="Times New Roman" panose="02020603050405020304" pitchFamily="18" charset="0"/>
                <a:cs typeface="Times New Roman" panose="02020603050405020304" pitchFamily="18" charset="0"/>
              </a:rPr>
              <a:t>-1</a:t>
            </a:r>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34 </a:t>
            </a:r>
            <a:r>
              <a:rPr lang="en-US" altLang="zh-CN" sz="2000" dirty="0">
                <a:latin typeface="Times New Roman" panose="02020603050405020304" pitchFamily="18" charset="0"/>
                <a:cs typeface="Times New Roman" panose="02020603050405020304" pitchFamily="18" charset="0"/>
              </a:rPr>
              <a:t>bunches</a:t>
            </a:r>
          </a:p>
        </p:txBody>
      </p:sp>
    </p:spTree>
    <p:extLst>
      <p:ext uri="{BB962C8B-B14F-4D97-AF65-F5344CB8AC3E}">
        <p14:creationId xmlns:p14="http://schemas.microsoft.com/office/powerpoint/2010/main" val="646643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进一步提升亮度的途径</a:t>
            </a:r>
            <a:endParaRPr lang="zh-CN" altLang="en-US" dirty="0"/>
          </a:p>
        </p:txBody>
      </p:sp>
      <p:sp>
        <p:nvSpPr>
          <p:cNvPr id="3" name="TextBox 2"/>
          <p:cNvSpPr txBox="1"/>
          <p:nvPr/>
        </p:nvSpPr>
        <p:spPr>
          <a:xfrm>
            <a:off x="827584" y="1700808"/>
            <a:ext cx="6696744" cy="461664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2800" dirty="0" smtClean="0">
                <a:latin typeface="+mn-ea"/>
              </a:rPr>
              <a:t>提升束流功率至</a:t>
            </a:r>
            <a:r>
              <a:rPr lang="en-US" altLang="zh-CN" sz="2800" dirty="0" smtClean="0">
                <a:latin typeface="+mn-ea"/>
              </a:rPr>
              <a:t>50MW</a:t>
            </a:r>
          </a:p>
          <a:p>
            <a:pPr marL="285750" indent="-285750">
              <a:lnSpc>
                <a:spcPct val="150000"/>
              </a:lnSpc>
              <a:buFont typeface="Arial" panose="020B0604020202020204" pitchFamily="34" charset="0"/>
              <a:buChar char="•"/>
            </a:pPr>
            <a:r>
              <a:rPr lang="zh-CN" altLang="en-US" sz="2800" dirty="0" smtClean="0">
                <a:latin typeface="+mn-ea"/>
              </a:rPr>
              <a:t>减小发射度</a:t>
            </a:r>
            <a:endParaRPr lang="en-US" altLang="zh-CN" sz="2800" dirty="0" smtClean="0">
              <a:latin typeface="+mn-ea"/>
            </a:endParaRPr>
          </a:p>
          <a:p>
            <a:pPr marL="285750" indent="-285750">
              <a:lnSpc>
                <a:spcPct val="150000"/>
              </a:lnSpc>
              <a:buFont typeface="Arial" panose="020B0604020202020204" pitchFamily="34" charset="0"/>
              <a:buChar char="•"/>
            </a:pPr>
            <a:r>
              <a:rPr lang="zh-CN" altLang="zh-CN" sz="2800" dirty="0" smtClean="0">
                <a:latin typeface="+mn-ea"/>
                <a:sym typeface="Symbol"/>
              </a:rPr>
              <a:t></a:t>
            </a:r>
            <a:r>
              <a:rPr lang="en-US" altLang="zh-CN" sz="2800" dirty="0" smtClean="0">
                <a:latin typeface="+mn-ea"/>
                <a:sym typeface="Symbol"/>
              </a:rPr>
              <a:t>y</a:t>
            </a:r>
            <a:r>
              <a:rPr lang="zh-CN" altLang="en-US" sz="2800" dirty="0" smtClean="0">
                <a:latin typeface="+mn-ea"/>
                <a:sym typeface="Symbol"/>
              </a:rPr>
              <a:t>* </a:t>
            </a:r>
            <a:r>
              <a:rPr lang="en-US" altLang="zh-CN" sz="2800" dirty="0" smtClean="0">
                <a:latin typeface="+mn-ea"/>
                <a:sym typeface="Symbol"/>
              </a:rPr>
              <a:t>2mm  1mm</a:t>
            </a:r>
          </a:p>
          <a:p>
            <a:pPr marL="285750" indent="-285750">
              <a:lnSpc>
                <a:spcPct val="150000"/>
              </a:lnSpc>
              <a:buFont typeface="Arial" panose="020B0604020202020204" pitchFamily="34" charset="0"/>
              <a:buChar char="•"/>
            </a:pPr>
            <a:r>
              <a:rPr lang="zh-CN" altLang="en-US" sz="2800" dirty="0">
                <a:latin typeface="+mn-ea"/>
              </a:rPr>
              <a:t>扩大束管尺寸</a:t>
            </a:r>
            <a:endParaRPr lang="en-US" altLang="zh-CN" sz="2800" dirty="0">
              <a:latin typeface="+mn-ea"/>
            </a:endParaRPr>
          </a:p>
          <a:p>
            <a:pPr marL="285750" indent="-285750">
              <a:lnSpc>
                <a:spcPct val="150000"/>
              </a:lnSpc>
              <a:buFont typeface="Arial" panose="020B0604020202020204" pitchFamily="34" charset="0"/>
              <a:buChar char="•"/>
            </a:pPr>
            <a:r>
              <a:rPr lang="zh-CN" altLang="en-US" sz="2800" dirty="0">
                <a:latin typeface="+mn-ea"/>
              </a:rPr>
              <a:t>抑制</a:t>
            </a:r>
            <a:r>
              <a:rPr lang="zh-CN" altLang="en-US" sz="2800" dirty="0" smtClean="0">
                <a:latin typeface="+mn-ea"/>
              </a:rPr>
              <a:t>电子云</a:t>
            </a:r>
            <a:endParaRPr lang="en-US" altLang="zh-CN" sz="2800" dirty="0" smtClean="0">
              <a:latin typeface="+mn-ea"/>
              <a:sym typeface="Symbol"/>
            </a:endParaRPr>
          </a:p>
          <a:p>
            <a:pPr marL="285750" indent="-285750">
              <a:lnSpc>
                <a:spcPct val="150000"/>
              </a:lnSpc>
              <a:buFont typeface="Arial" panose="020B0604020202020204" pitchFamily="34" charset="0"/>
              <a:buChar char="•"/>
            </a:pPr>
            <a:r>
              <a:rPr lang="en-US" altLang="zh-CN" sz="2800" dirty="0" smtClean="0">
                <a:latin typeface="+mn-ea"/>
                <a:sym typeface="Symbol"/>
              </a:rPr>
              <a:t>Z</a:t>
            </a:r>
            <a:r>
              <a:rPr lang="zh-CN" altLang="en-US" sz="2800" dirty="0" smtClean="0">
                <a:latin typeface="+mn-ea"/>
                <a:sym typeface="Symbol"/>
              </a:rPr>
              <a:t>能量下更换超导腔，反馈系统</a:t>
            </a:r>
            <a:endParaRPr lang="en-US" altLang="zh-CN" sz="2800" dirty="0" smtClean="0">
              <a:latin typeface="+mn-ea"/>
              <a:sym typeface="Symbol"/>
            </a:endParaRPr>
          </a:p>
          <a:p>
            <a:pPr marL="285750" indent="-285750">
              <a:lnSpc>
                <a:spcPct val="150000"/>
              </a:lnSpc>
              <a:buFont typeface="Arial" panose="020B0604020202020204" pitchFamily="34" charset="0"/>
              <a:buChar char="•"/>
            </a:pPr>
            <a:r>
              <a:rPr lang="en-US" altLang="zh-CN" sz="2800" dirty="0" err="1" smtClean="0">
                <a:latin typeface="+mn-ea"/>
                <a:sym typeface="Symbol"/>
              </a:rPr>
              <a:t>tt</a:t>
            </a:r>
            <a:r>
              <a:rPr lang="zh-CN" altLang="en-US" sz="2800" dirty="0" smtClean="0">
                <a:latin typeface="+mn-ea"/>
                <a:sym typeface="Symbol"/>
              </a:rPr>
              <a:t>能量下更换对撞区超导四极铁</a:t>
            </a:r>
            <a:endParaRPr lang="zh-CN" altLang="en-US" sz="2800" dirty="0">
              <a:latin typeface="+mn-ea"/>
            </a:endParaRPr>
          </a:p>
        </p:txBody>
      </p:sp>
    </p:spTree>
    <p:extLst>
      <p:ext uri="{BB962C8B-B14F-4D97-AF65-F5344CB8AC3E}">
        <p14:creationId xmlns:p14="http://schemas.microsoft.com/office/powerpoint/2010/main" val="3059279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22114"/>
          </a:xfrm>
        </p:spPr>
        <p:txBody>
          <a:bodyPr>
            <a:normAutofit/>
          </a:bodyPr>
          <a:lstStyle/>
          <a:p>
            <a:r>
              <a:rPr lang="zh-CN" altLang="en-US" sz="4000" dirty="0" smtClean="0">
                <a:latin typeface="Times New Roman" panose="02020603050405020304" pitchFamily="18" charset="0"/>
                <a:cs typeface="Times New Roman" panose="02020603050405020304" pitchFamily="18" charset="0"/>
              </a:rPr>
              <a:t>束束模拟检验</a:t>
            </a:r>
            <a:endParaRPr lang="zh-CN" altLang="en-US" sz="4000" dirty="0">
              <a:latin typeface="Times New Roman" panose="02020603050405020304" pitchFamily="18" charset="0"/>
              <a:cs typeface="Times New Roman" panose="02020603050405020304" pitchFamily="18" charset="0"/>
            </a:endParaRPr>
          </a:p>
        </p:txBody>
      </p:sp>
      <p:pic>
        <p:nvPicPr>
          <p:cNvPr id="4" name="图片 3"/>
          <p:cNvPicPr/>
          <p:nvPr/>
        </p:nvPicPr>
        <p:blipFill>
          <a:blip r:embed="rId2"/>
          <a:stretch>
            <a:fillRect/>
          </a:stretch>
        </p:blipFill>
        <p:spPr>
          <a:xfrm>
            <a:off x="5076056" y="4293096"/>
            <a:ext cx="3816424" cy="2232248"/>
          </a:xfrm>
          <a:prstGeom prst="rect">
            <a:avLst/>
          </a:prstGeom>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372694"/>
            <a:ext cx="3876675"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图片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673" y="2069944"/>
            <a:ext cx="3744416" cy="2255160"/>
          </a:xfrm>
          <a:prstGeom prst="rect">
            <a:avLst/>
          </a:prstGeom>
          <a:noFill/>
          <a:extLst>
            <a:ext uri="{909E8E84-426E-40DD-AFC4-6F175D3DCCD1}">
              <a14:hiddenFill xmlns:a14="http://schemas.microsoft.com/office/drawing/2010/main">
                <a:solidFill>
                  <a:srgbClr val="FFFFFF"/>
                </a:solidFill>
              </a14:hiddenFill>
            </a:ext>
          </a:extLst>
        </p:spPr>
      </p:pic>
      <p:pic>
        <p:nvPicPr>
          <p:cNvPr id="9220" name="图片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0758" y="2132856"/>
            <a:ext cx="3699235" cy="21602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TextBox 5"/>
          <p:cNvSpPr txBox="1"/>
          <p:nvPr/>
        </p:nvSpPr>
        <p:spPr>
          <a:xfrm>
            <a:off x="2076945" y="2740278"/>
            <a:ext cx="1080120" cy="369332"/>
          </a:xfrm>
          <a:prstGeom prst="rect">
            <a:avLst/>
          </a:prstGeom>
          <a:noFill/>
        </p:spPr>
        <p:txBody>
          <a:bodyPr wrap="square" rtlCol="0">
            <a:spAutoFit/>
          </a:bodyPr>
          <a:lstStyle/>
          <a:p>
            <a:r>
              <a:rPr lang="en-US" altLang="zh-CN" dirty="0" smtClean="0"/>
              <a:t>H</a:t>
            </a:r>
            <a:endParaRPr lang="zh-CN" altLang="en-US" dirty="0"/>
          </a:p>
        </p:txBody>
      </p:sp>
      <p:sp>
        <p:nvSpPr>
          <p:cNvPr id="7" name="矩形 6"/>
          <p:cNvSpPr/>
          <p:nvPr/>
        </p:nvSpPr>
        <p:spPr>
          <a:xfrm>
            <a:off x="6920375" y="2555612"/>
            <a:ext cx="328936" cy="369332"/>
          </a:xfrm>
          <a:prstGeom prst="rect">
            <a:avLst/>
          </a:prstGeom>
        </p:spPr>
        <p:txBody>
          <a:bodyPr wrap="none">
            <a:spAutoFit/>
          </a:bodyPr>
          <a:lstStyle/>
          <a:p>
            <a:r>
              <a:rPr lang="en-US" altLang="zh-CN" smtClean="0"/>
              <a:t>H</a:t>
            </a:r>
            <a:endParaRPr lang="zh-CN" altLang="en-US" dirty="0"/>
          </a:p>
        </p:txBody>
      </p:sp>
      <p:sp>
        <p:nvSpPr>
          <p:cNvPr id="8" name="矩形 7"/>
          <p:cNvSpPr/>
          <p:nvPr/>
        </p:nvSpPr>
        <p:spPr>
          <a:xfrm>
            <a:off x="2076945" y="4869160"/>
            <a:ext cx="389850" cy="369332"/>
          </a:xfrm>
          <a:prstGeom prst="rect">
            <a:avLst/>
          </a:prstGeom>
        </p:spPr>
        <p:txBody>
          <a:bodyPr wrap="none">
            <a:spAutoFit/>
          </a:bodyPr>
          <a:lstStyle/>
          <a:p>
            <a:r>
              <a:rPr lang="en-US" altLang="zh-CN" dirty="0" smtClean="0"/>
              <a:t>W</a:t>
            </a:r>
            <a:endParaRPr lang="zh-CN" altLang="en-US" dirty="0"/>
          </a:p>
        </p:txBody>
      </p:sp>
      <p:sp>
        <p:nvSpPr>
          <p:cNvPr id="9" name="矩形 8"/>
          <p:cNvSpPr/>
          <p:nvPr/>
        </p:nvSpPr>
        <p:spPr>
          <a:xfrm>
            <a:off x="6819800" y="4869160"/>
            <a:ext cx="292068" cy="369332"/>
          </a:xfrm>
          <a:prstGeom prst="rect">
            <a:avLst/>
          </a:prstGeom>
        </p:spPr>
        <p:txBody>
          <a:bodyPr wrap="none">
            <a:spAutoFit/>
          </a:bodyPr>
          <a:lstStyle/>
          <a:p>
            <a:r>
              <a:rPr lang="en-US" altLang="zh-CN" dirty="0" smtClean="0"/>
              <a:t>Z</a:t>
            </a:r>
            <a:endParaRPr lang="zh-CN" altLang="en-US" dirty="0"/>
          </a:p>
        </p:txBody>
      </p:sp>
      <p:sp>
        <p:nvSpPr>
          <p:cNvPr id="10" name="TextBox 9"/>
          <p:cNvSpPr txBox="1"/>
          <p:nvPr/>
        </p:nvSpPr>
        <p:spPr>
          <a:xfrm>
            <a:off x="508545" y="1268760"/>
            <a:ext cx="8460432" cy="461665"/>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400" dirty="0" smtClean="0"/>
              <a:t>Beam-beam simulations agree well with the parameter design.</a:t>
            </a:r>
            <a:endParaRPr lang="zh-CN" altLang="en-US" sz="2400" dirty="0"/>
          </a:p>
        </p:txBody>
      </p:sp>
    </p:spTree>
    <p:extLst>
      <p:ext uri="{BB962C8B-B14F-4D97-AF65-F5344CB8AC3E}">
        <p14:creationId xmlns:p14="http://schemas.microsoft.com/office/powerpoint/2010/main" val="1507431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1167</TotalTime>
  <Words>4327</Words>
  <Application>Microsoft Office PowerPoint</Application>
  <PresentationFormat>全屏显示(4:3)</PresentationFormat>
  <Paragraphs>870</Paragraphs>
  <Slides>55</Slides>
  <Notes>6</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55</vt:i4>
      </vt:variant>
    </vt:vector>
  </HeadingPairs>
  <TitlesOfParts>
    <vt:vector size="57" baseType="lpstr">
      <vt:lpstr>Office 主题</vt:lpstr>
      <vt:lpstr>Equation</vt:lpstr>
      <vt:lpstr>粒子物理前沿卓越中心2017年度考评报告</vt:lpstr>
      <vt:lpstr>个人简介</vt:lpstr>
      <vt:lpstr>提纲 </vt:lpstr>
      <vt:lpstr>方向一：CEPC总体参数设计</vt:lpstr>
      <vt:lpstr>CEPC  CDR Parameters（y*=2mm）</vt:lpstr>
      <vt:lpstr>CEPC  CDR Parameters（y*=1mm）</vt:lpstr>
      <vt:lpstr>CEPC亮度限制</vt:lpstr>
      <vt:lpstr>进一步提升亮度的途径</vt:lpstr>
      <vt:lpstr>束束模拟检验</vt:lpstr>
      <vt:lpstr>CEPC 不同周长下的亮度潜力</vt:lpstr>
      <vt:lpstr>100km CEPC 不同能量下的亮度潜力 (1mmy+50MW/beam)</vt:lpstr>
      <vt:lpstr>方向二：CEPC动力学孔径优化</vt:lpstr>
      <vt:lpstr>Objective function modification in downhill</vt:lpstr>
      <vt:lpstr>Downhill Simplex modification</vt:lpstr>
      <vt:lpstr>CEPC CDR lattice - arc</vt:lpstr>
      <vt:lpstr>CEPC CDR lattice - IR</vt:lpstr>
      <vt:lpstr>DA optimization</vt:lpstr>
      <vt:lpstr>方向三：CEPC主环新lattice探索</vt:lpstr>
      <vt:lpstr>基于组合铁的新lattice设计</vt:lpstr>
      <vt:lpstr>New lattice with combined D+S</vt:lpstr>
      <vt:lpstr>组合铁方案动力学孔径及六极铁强度</vt:lpstr>
      <vt:lpstr>Alternative 对撞区设计</vt:lpstr>
      <vt:lpstr>主环对撞区新survey设计</vt:lpstr>
      <vt:lpstr>主环新lattice DA 结果</vt:lpstr>
      <vt:lpstr>Z能量下大发射度Lattice设计</vt:lpstr>
      <vt:lpstr>方向四：CEPC tt能量lattice升级改造</vt:lpstr>
      <vt:lpstr>New IR @ ttbar</vt:lpstr>
      <vt:lpstr>Whole ring lattice</vt:lpstr>
      <vt:lpstr>DA without optimization</vt:lpstr>
      <vt:lpstr>DA after optimization</vt:lpstr>
      <vt:lpstr>其他工作</vt:lpstr>
      <vt:lpstr>承担科研项目</vt:lpstr>
      <vt:lpstr>Activities</vt:lpstr>
      <vt:lpstr>文章发表-期刊</vt:lpstr>
      <vt:lpstr>文章发表-会议</vt:lpstr>
      <vt:lpstr>获奖情况</vt:lpstr>
      <vt:lpstr>未来工作设想</vt:lpstr>
      <vt:lpstr>Back up</vt:lpstr>
      <vt:lpstr>Higgs 亮度与交叉角的关系</vt:lpstr>
      <vt:lpstr>Higgs 亮度与对撞点y的关系</vt:lpstr>
      <vt:lpstr>Higgs 亮度与束流功率的关系</vt:lpstr>
      <vt:lpstr>Z luminosity vs. coupling</vt:lpstr>
      <vt:lpstr>Beamstrahlung effect @Higgs</vt:lpstr>
      <vt:lpstr>CEPC amplitude-tune dependence </vt:lpstr>
      <vt:lpstr>Energy acceptance vs. x*</vt:lpstr>
      <vt:lpstr>x* choice – 0.36 m</vt:lpstr>
      <vt:lpstr>Hour glass effect with crab waist collison</vt:lpstr>
      <vt:lpstr>Cross-section for radiative Bhabha scattering</vt:lpstr>
      <vt:lpstr>PowerPoint 演示文稿</vt:lpstr>
      <vt:lpstr>PowerPoint 演示文稿</vt:lpstr>
      <vt:lpstr>Principles for ILC high-lum. mode </vt:lpstr>
      <vt:lpstr>CEPC beam halo due to beam-gas scattering</vt:lpstr>
      <vt:lpstr>CEPC Injector Based on Plasma Wakefield Acceleration</vt:lpstr>
      <vt:lpstr>Positron damping ring design</vt:lpstr>
      <vt:lpstr>Positron compression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粒子物理前沿卓越中心2017年度考评报告</dc:title>
  <dc:creator>Dou</dc:creator>
  <cp:lastModifiedBy>Dou</cp:lastModifiedBy>
  <cp:revision>88</cp:revision>
  <dcterms:created xsi:type="dcterms:W3CDTF">2017-11-28T02:30:21Z</dcterms:created>
  <dcterms:modified xsi:type="dcterms:W3CDTF">2017-11-30T16:57:55Z</dcterms:modified>
</cp:coreProperties>
</file>