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4"/>
  </p:notesMasterIdLst>
  <p:sldIdLst>
    <p:sldId id="601" r:id="rId2"/>
    <p:sldId id="560" r:id="rId3"/>
    <p:sldId id="602" r:id="rId4"/>
    <p:sldId id="604" r:id="rId5"/>
    <p:sldId id="476" r:id="rId6"/>
    <p:sldId id="389" r:id="rId7"/>
    <p:sldId id="618" r:id="rId8"/>
    <p:sldId id="608" r:id="rId9"/>
    <p:sldId id="620" r:id="rId10"/>
    <p:sldId id="609" r:id="rId11"/>
    <p:sldId id="621" r:id="rId12"/>
    <p:sldId id="610" r:id="rId13"/>
    <p:sldId id="611" r:id="rId14"/>
    <p:sldId id="616" r:id="rId15"/>
    <p:sldId id="619" r:id="rId16"/>
    <p:sldId id="615" r:id="rId17"/>
    <p:sldId id="612" r:id="rId18"/>
    <p:sldId id="613" r:id="rId19"/>
    <p:sldId id="614" r:id="rId20"/>
    <p:sldId id="355" r:id="rId21"/>
    <p:sldId id="567" r:id="rId22"/>
    <p:sldId id="606" r:id="rId2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30C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7" autoAdjust="0"/>
    <p:restoredTop sz="94660" autoAdjust="0"/>
  </p:normalViewPr>
  <p:slideViewPr>
    <p:cSldViewPr snapToGrid="0">
      <p:cViewPr varScale="1">
        <p:scale>
          <a:sx n="62" d="100"/>
          <a:sy n="62" d="100"/>
        </p:scale>
        <p:origin x="1278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5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DC4B1-F058-4068-9AB9-DF3C13E863F3}" type="datetimeFigureOut">
              <a:rPr lang="zh-CN" altLang="en-US" smtClean="0"/>
              <a:t>2017/11/11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1845B4-91F0-4146-9491-D088B1DF4D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425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845B4-91F0-4146-9491-D088B1DF4D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411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845B4-91F0-4146-9491-D088B1DF4DF0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882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4AF880-F28A-47BF-8430-9CE6E5E8B41E}" type="slidenum">
              <a:rPr lang="en-US" altLang="zh-CN"/>
              <a:pPr/>
              <a:t>6</a:t>
            </a:fld>
            <a:endParaRPr lang="en-US" altLang="zh-CN"/>
          </a:p>
        </p:txBody>
      </p:sp>
      <p:sp>
        <p:nvSpPr>
          <p:cNvPr id="7170" name="Rectangle 19"/>
          <p:cNvSpPr txBox="1">
            <a:spLocks noGrp="1" noChangeArrowheads="1"/>
          </p:cNvSpPr>
          <p:nvPr/>
        </p:nvSpPr>
        <p:spPr bwMode="auto">
          <a:xfrm>
            <a:off x="3886200" y="8685213"/>
            <a:ext cx="29495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87" tIns="45860" rIns="91387" bIns="45860" anchor="b"/>
          <a:lstStyle>
            <a:lvl1pPr defTabSz="422275"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5015488" indent="-34593213" defTabSz="422275"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47726600" indent="-46882050" defTabSz="422275"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r">
              <a:buSzPct val="45000"/>
            </a:pPr>
            <a:fld id="{D897614A-7B8B-4C43-B0A5-431EEA1D1223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algn="r">
                <a:buSzPct val="45000"/>
              </a:pPr>
              <a:t>6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71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17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68938" cy="4095750"/>
          </a:xfrm>
          <a:noFill/>
        </p:spPr>
        <p:txBody>
          <a:bodyPr wrap="none" lIns="0" tIns="0" rIns="0" bIns="0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F40190-1DBD-406D-8E95-0896F054A0D2}" type="slidenum">
              <a:rPr lang="en-US" altLang="zh-CN"/>
              <a:pPr/>
              <a:t>7</a:t>
            </a:fld>
            <a:endParaRPr lang="en-US" altLang="zh-CN"/>
          </a:p>
        </p:txBody>
      </p:sp>
      <p:sp>
        <p:nvSpPr>
          <p:cNvPr id="9218" name="Rectangle 19"/>
          <p:cNvSpPr txBox="1">
            <a:spLocks noGrp="1" noChangeArrowheads="1"/>
          </p:cNvSpPr>
          <p:nvPr/>
        </p:nvSpPr>
        <p:spPr bwMode="auto">
          <a:xfrm>
            <a:off x="3886200" y="8685213"/>
            <a:ext cx="29495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87" tIns="45860" rIns="91387" bIns="45860" anchor="b"/>
          <a:lstStyle>
            <a:lvl1pPr defTabSz="422275"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5015488" indent="-34593213" defTabSz="422275"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47726600" indent="-46882050" defTabSz="422275"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r">
              <a:buSzPct val="45000"/>
            </a:pPr>
            <a:fld id="{70210D4E-9ACA-44FA-A094-746F41C8D482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algn="r">
                <a:buSzPct val="45000"/>
              </a:pPr>
              <a:t>7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219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922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68938" cy="4095750"/>
          </a:xfrm>
          <a:noFill/>
        </p:spPr>
        <p:txBody>
          <a:bodyPr wrap="none" lIns="0" tIns="0" rIns="0" bIns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8539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721321"/>
          </a:xfrm>
        </p:spPr>
        <p:txBody>
          <a:bodyPr anchor="b"/>
          <a:lstStyle>
            <a:lvl1pPr algn="ctr">
              <a:defRPr sz="4800">
                <a:solidFill>
                  <a:schemeClr val="accent5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315956"/>
            <a:ext cx="6858000" cy="194184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2017/1/24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/>
              <a:t>Status of CEPC-Calo @ HKUST-IAS by H. Yang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2020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2017/1/24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CEPC-Calo @ HKUST-IAS by H. Yang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5094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2017/1/24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CEPC-Calo @ HKUST-IAS by H. Yang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8209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2017/1/24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CEPC-Calo @ HKUST-IAS by H. Yang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063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158876"/>
          </a:xfrm>
        </p:spPr>
        <p:txBody>
          <a:bodyPr anchor="b"/>
          <a:lstStyle>
            <a:lvl1pPr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109776"/>
            <a:ext cx="7886700" cy="19798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2017/1/24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CEPC-Calo @ HKUST-IAS by H. Yang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738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2017/1/24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CEPC-Calo @ HKUST-IAS by H. Yang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478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2017/1/24</a:t>
            </a: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CEPC-Calo @ HKUST-IAS by H. Yang</a:t>
            </a: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405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2017/1/24</a:t>
            </a: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CEPC-Calo @ HKUST-IAS by H. Yang</a:t>
            </a: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0883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2017/1/24</a:t>
            </a: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CEPC-Calo @ HKUST-IAS by H. Yang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988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5328832" cy="53022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987426"/>
            <a:ext cx="2949178" cy="488156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2017/1/24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CEPC-Calo @ HKUST-IAS by H. Yang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437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66" y="349356"/>
            <a:ext cx="5258493" cy="63807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145512"/>
            <a:ext cx="2949178" cy="472347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2017/1/24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CEPC-Calo @ HKUST-IAS by H. Yang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449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231111" y="6250075"/>
            <a:ext cx="8651631" cy="51825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231112" y="241160"/>
            <a:ext cx="8651631" cy="8239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39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76141"/>
            <a:ext cx="7886700" cy="4900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87007" y="636214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bg2"/>
                </a:solidFill>
              </a:defRPr>
            </a:lvl1pPr>
          </a:lstStyle>
          <a:p>
            <a:r>
              <a:rPr lang="en-US" altLang="zh-CN"/>
              <a:t>2017/1/24</a:t>
            </a:r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50" y="636214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bg2"/>
                </a:solidFill>
                <a:ea typeface="微软雅黑" panose="020B0503020204020204" pitchFamily="34" charset="-122"/>
              </a:defRPr>
            </a:lvl1pPr>
          </a:lstStyle>
          <a:p>
            <a:r>
              <a:rPr lang="en-US" altLang="zh-CN"/>
              <a:t>Status of CEPC-Calo @ HKUST-IAS by H. Yang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11799" y="63621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bg2"/>
                </a:solidFill>
              </a:defRPr>
            </a:lvl1pPr>
          </a:lstStyle>
          <a:p>
            <a:fld id="{15A38239-109B-4941-9AB1-9AA364F0AC5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042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baseline="0">
          <a:solidFill>
            <a:schemeClr val="bg1">
              <a:lumMod val="95000"/>
            </a:schemeClr>
          </a:solidFill>
          <a:latin typeface="+mj-lt"/>
          <a:ea typeface="黑体" panose="02010609060101010101" pitchFamily="49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80000"/>
        <a:buFont typeface="Wingdings" panose="05000000000000000000" pitchFamily="2" charset="2"/>
        <a:buChar char="n"/>
        <a:defRPr sz="2800" kern="1200" baseline="0">
          <a:solidFill>
            <a:schemeClr val="accent1">
              <a:lumMod val="50000"/>
            </a:schemeClr>
          </a:solidFill>
          <a:latin typeface="+mn-lt"/>
          <a:ea typeface="黑体" panose="02010609060101010101" pitchFamily="49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60000"/>
        <a:buFont typeface="Wingdings" panose="05000000000000000000" pitchFamily="2" charset="2"/>
        <a:buChar char="p"/>
        <a:defRPr sz="2400" kern="1200" baseline="0">
          <a:solidFill>
            <a:schemeClr val="accent2"/>
          </a:solidFill>
          <a:latin typeface="+mn-lt"/>
          <a:ea typeface="黑体" panose="02010609060101010101" pitchFamily="49" charset="-122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SzPct val="80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SzPct val="80000"/>
        <a:buFont typeface="Wingdings" panose="05000000000000000000" pitchFamily="2" charset="2"/>
        <a:buChar char="n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SzPct val="80000"/>
        <a:buFont typeface="Wingdings" panose="05000000000000000000" pitchFamily="2" charset="2"/>
        <a:buChar char="n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genda.linearcollider.org/event/7799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19221" y="2360433"/>
            <a:ext cx="7772400" cy="846756"/>
          </a:xfrm>
        </p:spPr>
        <p:txBody>
          <a:bodyPr/>
          <a:lstStyle/>
          <a:p>
            <a:r>
              <a:rPr lang="en-US" altLang="zh-CN" sz="4000" b="1" dirty="0">
                <a:solidFill>
                  <a:srgbClr val="FF0000"/>
                </a:solidFill>
                <a:latin typeface="+mn-lt"/>
                <a:ea typeface="华文楷体"/>
              </a:rPr>
              <a:t>Status of CEPC</a:t>
            </a:r>
            <a:r>
              <a:rPr lang="zh-CN" altLang="en-US" sz="4000" b="1" dirty="0">
                <a:solidFill>
                  <a:srgbClr val="FF0000"/>
                </a:solidFill>
                <a:latin typeface="+mn-lt"/>
                <a:ea typeface="华文楷体"/>
              </a:rPr>
              <a:t> </a:t>
            </a:r>
            <a:r>
              <a:rPr lang="en-US" altLang="zh-CN" sz="4000" b="1" dirty="0">
                <a:solidFill>
                  <a:srgbClr val="FF0000"/>
                </a:solidFill>
                <a:latin typeface="+mn-lt"/>
                <a:ea typeface="华文楷体"/>
              </a:rPr>
              <a:t>HCAL CDR</a:t>
            </a:r>
            <a:endParaRPr lang="zh-CN" altLang="en-US" sz="4000" b="1" dirty="0">
              <a:solidFill>
                <a:srgbClr val="FF0000"/>
              </a:solidFill>
              <a:latin typeface="+mn-lt"/>
              <a:ea typeface="华文楷体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84544" y="3475989"/>
            <a:ext cx="7485164" cy="2666219"/>
          </a:xfrm>
        </p:spPr>
        <p:txBody>
          <a:bodyPr>
            <a:noAutofit/>
          </a:bodyPr>
          <a:lstStyle/>
          <a:p>
            <a:r>
              <a:rPr lang="en-US" altLang="zh-CN" b="1" dirty="0">
                <a:solidFill>
                  <a:srgbClr val="030CBD"/>
                </a:solidFill>
                <a:ea typeface="+mn-ea"/>
              </a:rPr>
              <a:t>Tao Hu, </a:t>
            </a:r>
            <a:r>
              <a:rPr lang="en-US" altLang="zh-CN" b="1" dirty="0" err="1">
                <a:solidFill>
                  <a:srgbClr val="030CBD"/>
                </a:solidFill>
                <a:ea typeface="+mn-ea"/>
              </a:rPr>
              <a:t>Jianbei</a:t>
            </a:r>
            <a:r>
              <a:rPr lang="en-US" altLang="zh-CN" b="1" dirty="0">
                <a:solidFill>
                  <a:srgbClr val="030CBD"/>
                </a:solidFill>
                <a:ea typeface="+mn-ea"/>
              </a:rPr>
              <a:t> Liu, Haijun Yang,</a:t>
            </a:r>
            <a:r>
              <a:rPr lang="zh-CN" altLang="en-US" b="1" dirty="0">
                <a:solidFill>
                  <a:srgbClr val="030CBD"/>
                </a:solidFill>
                <a:ea typeface="+mn-ea"/>
              </a:rPr>
              <a:t> </a:t>
            </a:r>
            <a:r>
              <a:rPr lang="en-US" altLang="zh-CN" b="1" dirty="0" err="1">
                <a:solidFill>
                  <a:srgbClr val="030CBD"/>
                </a:solidFill>
                <a:ea typeface="+mn-ea"/>
              </a:rPr>
              <a:t>Boxiang</a:t>
            </a:r>
            <a:r>
              <a:rPr lang="zh-CN" altLang="en-US" b="1" dirty="0">
                <a:solidFill>
                  <a:srgbClr val="030CBD"/>
                </a:solidFill>
                <a:ea typeface="+mn-ea"/>
              </a:rPr>
              <a:t> </a:t>
            </a:r>
            <a:r>
              <a:rPr lang="en-US" altLang="zh-CN" b="1" dirty="0">
                <a:solidFill>
                  <a:srgbClr val="030CBD"/>
                </a:solidFill>
                <a:ea typeface="+mn-ea"/>
              </a:rPr>
              <a:t>Yu</a:t>
            </a:r>
          </a:p>
          <a:p>
            <a:r>
              <a:rPr lang="en-US" altLang="zh-CN" b="1" dirty="0">
                <a:solidFill>
                  <a:srgbClr val="030CBD"/>
                </a:solidFill>
                <a:ea typeface="+mn-ea"/>
              </a:rPr>
              <a:t>For the CEPC-</a:t>
            </a:r>
            <a:r>
              <a:rPr lang="en-US" altLang="zh-CN" b="1" dirty="0" err="1">
                <a:solidFill>
                  <a:srgbClr val="030CBD"/>
                </a:solidFill>
                <a:ea typeface="+mn-ea"/>
              </a:rPr>
              <a:t>Calo</a:t>
            </a:r>
            <a:r>
              <a:rPr lang="en-US" altLang="zh-CN" b="1" dirty="0">
                <a:solidFill>
                  <a:srgbClr val="030CBD"/>
                </a:solidFill>
                <a:ea typeface="+mn-ea"/>
              </a:rPr>
              <a:t> Group</a:t>
            </a:r>
          </a:p>
          <a:p>
            <a:endParaRPr lang="en-US" altLang="zh-CN" b="1" dirty="0">
              <a:solidFill>
                <a:srgbClr val="030CBD"/>
              </a:solidFill>
              <a:ea typeface="+mn-ea"/>
            </a:endParaRPr>
          </a:p>
          <a:p>
            <a:endParaRPr lang="en-US" altLang="zh-CN" b="1" dirty="0">
              <a:solidFill>
                <a:srgbClr val="030CBD"/>
              </a:solidFill>
              <a:ea typeface="+mn-ea"/>
            </a:endParaRPr>
          </a:p>
          <a:p>
            <a:r>
              <a:rPr lang="en-US" altLang="zh-CN" b="1" dirty="0">
                <a:solidFill>
                  <a:srgbClr val="030CBD"/>
                </a:solidFill>
                <a:ea typeface="+mn-ea"/>
              </a:rPr>
              <a:t>CEPC CDR Mini-Review</a:t>
            </a:r>
          </a:p>
          <a:p>
            <a:r>
              <a:rPr lang="en-US" altLang="zh-CN" b="1" dirty="0">
                <a:solidFill>
                  <a:srgbClr val="030CBD"/>
                </a:solidFill>
                <a:ea typeface="+mn-ea"/>
              </a:rPr>
              <a:t>November 11, 2017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44000" cy="213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87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73"/>
    </mc:Choice>
    <mc:Fallback xmlns="">
      <p:transition spd="slow" advTm="1937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E6E34EE-B238-431C-8C4E-F9CEEE4D0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2017/1/24</a:t>
            </a:r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04B48B4-5AE5-4C6E-BCCF-7768017CB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CEPC-Calo @ HKUST-IAS by H. Yang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D1D628-C166-428D-97DA-4FE853A3B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10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7C82688-0AED-4C7F-ADCA-EBCF6CF8B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435" y="1175046"/>
            <a:ext cx="7943584" cy="5034923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D0808C7F-66B6-4680-AFFA-6901702B3277}"/>
              </a:ext>
            </a:extLst>
          </p:cNvPr>
          <p:cNvSpPr txBox="1">
            <a:spLocks/>
          </p:cNvSpPr>
          <p:nvPr/>
        </p:nvSpPr>
        <p:spPr>
          <a:xfrm>
            <a:off x="397204" y="368188"/>
            <a:ext cx="822960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bg1">
                    <a:lumMod val="95000"/>
                  </a:schemeClr>
                </a:solidFill>
                <a:latin typeface="+mj-lt"/>
                <a:ea typeface="黑体" panose="02010609060101010101" pitchFamily="49" charset="-122"/>
                <a:cs typeface="+mj-cs"/>
              </a:defRPr>
            </a:lvl1pPr>
          </a:lstStyle>
          <a:p>
            <a:pPr algn="ctr"/>
            <a:r>
              <a:rPr lang="en-US" altLang="zh-CN" b="1" dirty="0">
                <a:solidFill>
                  <a:schemeClr val="bg1"/>
                </a:solidFill>
                <a:latin typeface="+mn-lt"/>
              </a:rPr>
              <a:t>DHCAL based on THGEM</a:t>
            </a:r>
            <a:endParaRPr lang="zh-CN" altLang="en-US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6091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65C91DC-E11C-4589-A942-9032928DE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2017/1/24</a:t>
            </a:r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BBF6DE1-CE4F-45C6-B173-665E8F29B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CEPC-Calo @ HKUST-IAS by H. Yang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774AC9-28C0-49F8-B40D-0BE3A5541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EBB3E45E-8BB8-494C-B17D-A61E887A21B3}"/>
              </a:ext>
            </a:extLst>
          </p:cNvPr>
          <p:cNvSpPr txBox="1">
            <a:spLocks/>
          </p:cNvSpPr>
          <p:nvPr/>
        </p:nvSpPr>
        <p:spPr>
          <a:xfrm>
            <a:off x="397204" y="368188"/>
            <a:ext cx="822960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bg1">
                    <a:lumMod val="95000"/>
                  </a:schemeClr>
                </a:solidFill>
                <a:latin typeface="+mj-lt"/>
                <a:ea typeface="黑体" panose="02010609060101010101" pitchFamily="49" charset="-122"/>
                <a:cs typeface="+mj-cs"/>
              </a:defRPr>
            </a:lvl1pPr>
          </a:lstStyle>
          <a:p>
            <a:pPr algn="ctr"/>
            <a:r>
              <a:rPr lang="en-US" altLang="zh-CN" b="1" dirty="0">
                <a:solidFill>
                  <a:schemeClr val="bg1"/>
                </a:solidFill>
                <a:latin typeface="+mn-lt"/>
              </a:rPr>
              <a:t>Analog Hadronic Calorimeter</a:t>
            </a:r>
            <a:endParaRPr lang="zh-CN" altLang="en-US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5D3778E-13C7-425C-9950-F03A8B9FD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583" y="1148757"/>
            <a:ext cx="7132756" cy="505174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9F4CE6A-09EB-4EE2-AE5B-91739F77E41C}"/>
              </a:ext>
            </a:extLst>
          </p:cNvPr>
          <p:cNvSpPr txBox="1"/>
          <p:nvPr/>
        </p:nvSpPr>
        <p:spPr>
          <a:xfrm>
            <a:off x="6131858" y="3872753"/>
            <a:ext cx="28123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- 32 super modules</a:t>
            </a:r>
          </a:p>
          <a:p>
            <a:r>
              <a:rPr lang="en-US" sz="2000" b="1" dirty="0"/>
              <a:t>- 40 layers per module</a:t>
            </a:r>
          </a:p>
          <a:p>
            <a:r>
              <a:rPr lang="en-US" sz="2000" b="1" dirty="0"/>
              <a:t>Active layer 4-5mm</a:t>
            </a:r>
          </a:p>
          <a:p>
            <a:r>
              <a:rPr lang="en-US" sz="2000" b="1" dirty="0"/>
              <a:t>Absorber 20mm</a:t>
            </a:r>
          </a:p>
          <a:p>
            <a:r>
              <a:rPr lang="en-US" sz="2000" b="1" dirty="0"/>
              <a:t>Total thickness 100cm</a:t>
            </a:r>
          </a:p>
        </p:txBody>
      </p:sp>
    </p:spTree>
    <p:extLst>
      <p:ext uri="{BB962C8B-B14F-4D97-AF65-F5344CB8AC3E}">
        <p14:creationId xmlns:p14="http://schemas.microsoft.com/office/powerpoint/2010/main" val="2453965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7031E13-A129-4458-8D9E-DF0FEF9B8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2017/1/24</a:t>
            </a:r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7D0EC4B-B7AE-4A33-A909-AF643C41A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CEPC-Calo @ HKUST-IAS by H. Yang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A7DDB0-367A-4923-B879-8DB86D360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1A948B41-3CDA-4A97-AD37-7B36162A63DD}"/>
              </a:ext>
            </a:extLst>
          </p:cNvPr>
          <p:cNvSpPr txBox="1">
            <a:spLocks/>
          </p:cNvSpPr>
          <p:nvPr/>
        </p:nvSpPr>
        <p:spPr>
          <a:xfrm>
            <a:off x="397204" y="368188"/>
            <a:ext cx="822960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bg1">
                    <a:lumMod val="95000"/>
                  </a:schemeClr>
                </a:solidFill>
                <a:latin typeface="+mj-lt"/>
                <a:ea typeface="黑体" panose="02010609060101010101" pitchFamily="49" charset="-122"/>
                <a:cs typeface="+mj-cs"/>
              </a:defRPr>
            </a:lvl1pPr>
          </a:lstStyle>
          <a:p>
            <a:pPr algn="ctr"/>
            <a:r>
              <a:rPr lang="en-US" altLang="zh-CN" b="1" dirty="0">
                <a:solidFill>
                  <a:schemeClr val="bg1"/>
                </a:solidFill>
                <a:latin typeface="+mn-lt"/>
              </a:rPr>
              <a:t>Analog Hadronic Calorimeter</a:t>
            </a:r>
            <a:endParaRPr lang="zh-CN" altLang="en-US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1AB711E-F79B-4BC5-88C2-32F04A6A3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578" y="1114543"/>
            <a:ext cx="7990221" cy="511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60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7019522-72FB-41D7-9577-820790F80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2017/1/24</a:t>
            </a:r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3A77DD2-76CD-4044-B6AC-7F0664B1C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CEPC-Calo @ HKUST-IAS by H. Yang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7ADCACD-7BD2-4D0F-972A-960D3CB5D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06B11B-E99B-4DD8-8744-E25EAC200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43" y="1478303"/>
            <a:ext cx="8059769" cy="50664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DA10EAF-E1EE-4D9A-B18F-2D46E0D2A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05" y="1151518"/>
            <a:ext cx="7583189" cy="2569692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19A810FF-4928-487B-B162-EE15F3EDA626}"/>
              </a:ext>
            </a:extLst>
          </p:cNvPr>
          <p:cNvSpPr txBox="1">
            <a:spLocks/>
          </p:cNvSpPr>
          <p:nvPr/>
        </p:nvSpPr>
        <p:spPr>
          <a:xfrm>
            <a:off x="397204" y="368188"/>
            <a:ext cx="822960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bg1">
                    <a:lumMod val="95000"/>
                  </a:schemeClr>
                </a:solidFill>
                <a:latin typeface="+mj-lt"/>
                <a:ea typeface="黑体" panose="02010609060101010101" pitchFamily="49" charset="-122"/>
                <a:cs typeface="+mj-cs"/>
              </a:defRPr>
            </a:lvl1pPr>
          </a:lstStyle>
          <a:p>
            <a:pPr algn="ctr"/>
            <a:r>
              <a:rPr lang="en-US" altLang="zh-CN" b="1" dirty="0">
                <a:solidFill>
                  <a:schemeClr val="bg1"/>
                </a:solidFill>
                <a:latin typeface="+mn-lt"/>
              </a:rPr>
              <a:t>Analog Hadronic Calorimeter</a:t>
            </a:r>
            <a:endParaRPr lang="zh-CN" altLang="en-US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604214D-9AD6-436F-A802-CEDB6CC6B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2530" y="3933088"/>
            <a:ext cx="3740420" cy="261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37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2F4A81-CBF1-4D4C-A0BD-3722D42E3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kern="0" dirty="0">
                <a:solidFill>
                  <a:schemeClr val="bg1"/>
                </a:solidFill>
                <a:latin typeface="+mn-lt"/>
              </a:rPr>
              <a:t>Join the CALICE Collaboration</a:t>
            </a:r>
            <a:endParaRPr lang="en-US" dirty="0">
              <a:latin typeface="+mn-lt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BD64AE-07B8-4E2C-ABE7-11DDFBDC4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49" y="1214669"/>
            <a:ext cx="8898110" cy="2250830"/>
          </a:xfrm>
        </p:spPr>
        <p:txBody>
          <a:bodyPr>
            <a:normAutofit lnSpcReduction="10000"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 THU and SJTU joined the CALICE Collaboration</a:t>
            </a:r>
          </a:p>
          <a:p>
            <a:r>
              <a:rPr lang="en-US" sz="2200" dirty="0">
                <a:solidFill>
                  <a:schemeClr val="tx1"/>
                </a:solidFill>
              </a:rPr>
              <a:t> Collaborating with Imad </a:t>
            </a:r>
            <a:r>
              <a:rPr lang="en-US" sz="2200" dirty="0" err="1">
                <a:solidFill>
                  <a:schemeClr val="tx1"/>
                </a:solidFill>
              </a:rPr>
              <a:t>Laktineh</a:t>
            </a:r>
            <a:r>
              <a:rPr lang="en-US" sz="2200" dirty="0">
                <a:solidFill>
                  <a:schemeClr val="tx1"/>
                </a:solidFill>
              </a:rPr>
              <a:t> (IPNL) on </a:t>
            </a:r>
            <a:r>
              <a:rPr lang="en-US" altLang="zh-CN" sz="2200" dirty="0">
                <a:solidFill>
                  <a:schemeClr val="tx1"/>
                </a:solidFill>
              </a:rPr>
              <a:t>SDHCAL R&amp;</a:t>
            </a:r>
            <a:r>
              <a:rPr lang="en-US" sz="2200" dirty="0">
                <a:solidFill>
                  <a:schemeClr val="tx1"/>
                </a:solidFill>
              </a:rPr>
              <a:t>D. </a:t>
            </a:r>
          </a:p>
          <a:p>
            <a:r>
              <a:rPr lang="en-US" sz="2200" dirty="0">
                <a:solidFill>
                  <a:schemeClr val="tx1"/>
                </a:solidFill>
              </a:rPr>
              <a:t> We have a joint </a:t>
            </a:r>
            <a:r>
              <a:rPr lang="en-US" sz="2200" dirty="0" err="1">
                <a:solidFill>
                  <a:schemeClr val="tx1"/>
                </a:solidFill>
              </a:rPr>
              <a:t>Ph.D</a:t>
            </a:r>
            <a:r>
              <a:rPr lang="en-US" sz="2200" dirty="0">
                <a:solidFill>
                  <a:schemeClr val="tx1"/>
                </a:solidFill>
              </a:rPr>
              <a:t> student via CSC program</a:t>
            </a:r>
            <a:r>
              <a:rPr lang="zh-CN" altLang="en-US" sz="2200" dirty="0">
                <a:solidFill>
                  <a:schemeClr val="tx1"/>
                </a:solidFill>
              </a:rPr>
              <a:t> </a:t>
            </a:r>
            <a:r>
              <a:rPr lang="en-US" altLang="zh-CN" sz="2200" dirty="0">
                <a:solidFill>
                  <a:schemeClr val="tx1"/>
                </a:solidFill>
              </a:rPr>
              <a:t>(2years)</a:t>
            </a:r>
            <a:r>
              <a:rPr lang="en-US" sz="2200" dirty="0">
                <a:solidFill>
                  <a:schemeClr val="tx1"/>
                </a:solidFill>
              </a:rPr>
              <a:t>. CAN</a:t>
            </a:r>
            <a:r>
              <a:rPr lang="en-US" altLang="zh-CN" sz="2200" dirty="0">
                <a:solidFill>
                  <a:schemeClr val="tx1"/>
                </a:solidFill>
              </a:rPr>
              <a:t>-</a:t>
            </a:r>
            <a:r>
              <a:rPr lang="en-US" sz="2200" dirty="0">
                <a:solidFill>
                  <a:schemeClr val="tx1"/>
                </a:solidFill>
              </a:rPr>
              <a:t>059 about using BDT to improve pi/e/mu separation is under review process.</a:t>
            </a:r>
          </a:p>
          <a:p>
            <a:r>
              <a:rPr lang="en-US" sz="2200" dirty="0">
                <a:solidFill>
                  <a:schemeClr val="tx1"/>
                </a:solidFill>
              </a:rPr>
              <a:t> SJTU will host the CALICE collaboration meeting on Sept. 19-21, 2018. </a:t>
            </a:r>
            <a:r>
              <a:rPr lang="en-US" sz="2200" dirty="0">
                <a:solidFill>
                  <a:schemeClr val="tx1"/>
                </a:solidFill>
                <a:hlinkClick r:id="rId2"/>
              </a:rPr>
              <a:t>https://agenda.linearcollider.org/event/7799/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02D6068-1198-4AF0-BD6D-77A0A65FE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11/8/2017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AC2291-9801-4D66-96A6-891C8725D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International Collaboration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6E0D98-FDB1-4C1A-BFDD-F9BFCAAB7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pPr/>
              <a:t>14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F6B5FA-5CC7-4073-853B-9C9796950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94" y="3543748"/>
            <a:ext cx="3444422" cy="2223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52B9C6E-7651-40A4-B13F-5BEC77E993F8}"/>
              </a:ext>
            </a:extLst>
          </p:cNvPr>
          <p:cNvSpPr txBox="1"/>
          <p:nvPr/>
        </p:nvSpPr>
        <p:spPr>
          <a:xfrm>
            <a:off x="4023361" y="3421872"/>
            <a:ext cx="47309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sz="2000" b="1" dirty="0">
                <a:solidFill>
                  <a:srgbClr val="FF0000"/>
                </a:solidFill>
              </a:rPr>
              <a:t>IHEP and USTC plan to join the CALICE to work on </a:t>
            </a:r>
            <a:r>
              <a:rPr lang="en-US" sz="2000" b="1" dirty="0" err="1">
                <a:solidFill>
                  <a:srgbClr val="FF0000"/>
                </a:solidFill>
              </a:rPr>
              <a:t>ScW</a:t>
            </a:r>
            <a:r>
              <a:rPr lang="en-US" sz="2000" b="1" dirty="0">
                <a:solidFill>
                  <a:srgbClr val="FF0000"/>
                </a:solidFill>
              </a:rPr>
              <a:t> ECAL and AHCAL.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sz="2000" b="1" dirty="0">
                <a:solidFill>
                  <a:srgbClr val="FF0000"/>
                </a:solidFill>
              </a:rPr>
              <a:t>IHEP/USTC/SJTU received MOST grant (2017-2021) for CEPC </a:t>
            </a:r>
            <a:r>
              <a:rPr lang="en-US" sz="2000" b="1" dirty="0" err="1">
                <a:solidFill>
                  <a:srgbClr val="FF0000"/>
                </a:solidFill>
              </a:rPr>
              <a:t>Calo</a:t>
            </a:r>
            <a:r>
              <a:rPr lang="en-US" sz="2000" b="1" dirty="0">
                <a:solidFill>
                  <a:srgbClr val="FF0000"/>
                </a:solidFill>
              </a:rPr>
              <a:t> R&amp;D, we are currently applying for MOST funding (2018-2022)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to build HCAL prototype based on Scintillator + </a:t>
            </a:r>
            <a:r>
              <a:rPr lang="en-US" sz="2000" b="1" dirty="0" err="1">
                <a:solidFill>
                  <a:srgbClr val="FF0000"/>
                </a:solidFill>
              </a:rPr>
              <a:t>SiPM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9541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1E2AAD-CB60-4000-BA13-39622923B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20835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+mn-lt"/>
              </a:rPr>
              <a:t>Some open issues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8B6592-1459-464B-A6D7-77478043D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11/2/2017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8326E44-AD93-4483-8608-1F207601A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CEPC-Calo CDR Update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6164C1-E59F-4F12-8297-2AA028210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pPr/>
              <a:t>15</a:t>
            </a:fld>
            <a:endParaRPr lang="zh-CN" altLang="en-US"/>
          </a:p>
        </p:txBody>
      </p:sp>
      <p:sp>
        <p:nvSpPr>
          <p:cNvPr id="10" name="内容占位符 8">
            <a:extLst>
              <a:ext uri="{FF2B5EF4-FFF2-40B4-BE49-F238E27FC236}">
                <a16:creationId xmlns:a16="http://schemas.microsoft.com/office/drawing/2014/main" id="{55AEC11F-64C7-454B-913D-67A17049B8FE}"/>
              </a:ext>
            </a:extLst>
          </p:cNvPr>
          <p:cNvSpPr txBox="1">
            <a:spLocks/>
          </p:cNvSpPr>
          <p:nvPr/>
        </p:nvSpPr>
        <p:spPr>
          <a:xfrm>
            <a:off x="361149" y="1165179"/>
            <a:ext cx="8513909" cy="269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n"/>
              <a:defRPr sz="2800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p"/>
              <a:defRPr sz="2400" kern="1200" baseline="0">
                <a:solidFill>
                  <a:schemeClr val="accent2"/>
                </a:solidFill>
                <a:latin typeface="+mn-lt"/>
                <a:ea typeface="黑体" panose="02010609060101010101" pitchFamily="49" charset="-122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</a:rPr>
              <a:t>Performance from </a:t>
            </a:r>
            <a:r>
              <a:rPr lang="en-US" sz="2000" dirty="0" err="1">
                <a:solidFill>
                  <a:srgbClr val="FF0000"/>
                </a:solidFill>
              </a:rPr>
              <a:t>SiW</a:t>
            </a:r>
            <a:r>
              <a:rPr lang="en-US" sz="2000" dirty="0">
                <a:solidFill>
                  <a:srgbClr val="FF0000"/>
                </a:solidFill>
              </a:rPr>
              <a:t>-ECAL and SDHCAL combined TB (2017.9)</a:t>
            </a:r>
          </a:p>
          <a:p>
            <a:r>
              <a:rPr lang="en-US" sz="2000" dirty="0">
                <a:solidFill>
                  <a:srgbClr val="FF0000"/>
                </a:solidFill>
              </a:rPr>
              <a:t>Optimization of cell size/layers for CEPC to reduce channels/power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Cooling system, water vs CO2 cooling? Design of low power ASIC, FEE.</a:t>
            </a:r>
          </a:p>
          <a:p>
            <a:r>
              <a:rPr lang="en-US" sz="2000" dirty="0">
                <a:solidFill>
                  <a:srgbClr val="FF0000"/>
                </a:solidFill>
              </a:rPr>
              <a:t>For SDHCAL-RPC, plan to build larger RPC (1x3m2), new gas circulation system, new electronics (HARDROC3), additional timing info? (MRPC).</a:t>
            </a:r>
          </a:p>
          <a:p>
            <a:r>
              <a:rPr lang="en-US" sz="2000" dirty="0">
                <a:solidFill>
                  <a:srgbClr val="FF0000"/>
                </a:solidFill>
              </a:rPr>
              <a:t>For AHCAL based on </a:t>
            </a:r>
            <a:r>
              <a:rPr lang="en-US" sz="2000" dirty="0" err="1">
                <a:solidFill>
                  <a:srgbClr val="FF0000"/>
                </a:solidFill>
              </a:rPr>
              <a:t>Scintillator+SiPM</a:t>
            </a:r>
            <a:r>
              <a:rPr lang="en-US" sz="2000" dirty="0">
                <a:solidFill>
                  <a:srgbClr val="FF0000"/>
                </a:solidFill>
              </a:rPr>
              <a:t>, we plan to build a prototype in next 5 years. How to collaborate within CALICE collaboration.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4F36AA3-B83C-45E0-8367-2CBB1996C789}"/>
              </a:ext>
            </a:extLst>
          </p:cNvPr>
          <p:cNvSpPr/>
          <p:nvPr/>
        </p:nvSpPr>
        <p:spPr>
          <a:xfrm>
            <a:off x="197199" y="4695869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latin typeface="NimbusRomNo9L-Regu"/>
              </a:rPr>
              <a:t>Temperature distribution in an active layer of the SDHCAL operated with no power-pulsing.</a:t>
            </a:r>
          </a:p>
          <a:p>
            <a:r>
              <a:rPr lang="en-US" i="1" dirty="0">
                <a:latin typeface="NimbusRomNo9L-Regu"/>
              </a:rPr>
              <a:t>The cooling system is made of a circulating water inside copper tubes in contact with the</a:t>
            </a:r>
          </a:p>
          <a:p>
            <a:r>
              <a:rPr lang="en-US" i="1" dirty="0">
                <a:latin typeface="NimbusRomNo9L-Regu"/>
              </a:rPr>
              <a:t>ASICs. </a:t>
            </a:r>
            <a:r>
              <a:rPr lang="en-US" i="1" dirty="0">
                <a:latin typeface="Symbol" panose="05050102010706020507" pitchFamily="18" charset="2"/>
              </a:rPr>
              <a:t>D</a:t>
            </a:r>
            <a:r>
              <a:rPr lang="en-US" i="1" dirty="0">
                <a:latin typeface="NimbusRomNo9L-Regu"/>
              </a:rPr>
              <a:t>T ~ 2.6 degrees</a:t>
            </a:r>
            <a:endParaRPr lang="en-US" i="1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DB1F1DB-D1C9-4EF1-864F-D6A81F584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310" y="4160443"/>
            <a:ext cx="4431102" cy="246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21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EDAD296-F4A0-4347-AB5E-1820D1C15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2017/1/24</a:t>
            </a:r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D8249D2-A079-4A35-A191-48D12C2A7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CEPC-Calo @ HKUST-IAS by H. Yang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0D7FC8B-89C6-44D1-A264-FAEFCA7E4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49200D8-1351-4259-BFA4-4BDB47926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302" y="1811292"/>
            <a:ext cx="7244057" cy="4398676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7B955E32-0DC6-4AC4-B865-67790F3B4B23}"/>
              </a:ext>
            </a:extLst>
          </p:cNvPr>
          <p:cNvSpPr txBox="1">
            <a:spLocks/>
          </p:cNvSpPr>
          <p:nvPr/>
        </p:nvSpPr>
        <p:spPr>
          <a:xfrm>
            <a:off x="397204" y="368188"/>
            <a:ext cx="822960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bg1">
                    <a:lumMod val="95000"/>
                  </a:schemeClr>
                </a:solidFill>
                <a:latin typeface="+mj-lt"/>
                <a:ea typeface="黑体" panose="02010609060101010101" pitchFamily="49" charset="-122"/>
                <a:cs typeface="+mj-cs"/>
              </a:defRPr>
            </a:lvl1pPr>
          </a:lstStyle>
          <a:p>
            <a:pPr algn="ctr"/>
            <a:r>
              <a:rPr lang="en-US" altLang="zh-CN" b="1" dirty="0">
                <a:solidFill>
                  <a:schemeClr val="bg1"/>
                </a:solidFill>
                <a:latin typeface="+mn-lt"/>
              </a:rPr>
              <a:t>Dual-readout Calorimeter</a:t>
            </a:r>
            <a:endParaRPr lang="zh-CN" alt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F8F04DF-8618-4B62-92E5-9221E77FAB4B}"/>
              </a:ext>
            </a:extLst>
          </p:cNvPr>
          <p:cNvSpPr txBox="1"/>
          <p:nvPr/>
        </p:nvSpPr>
        <p:spPr>
          <a:xfrm>
            <a:off x="397204" y="1200647"/>
            <a:ext cx="8387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independent sampling of hadronic showers, through scintillator and Cerenkov light </a:t>
            </a:r>
          </a:p>
          <a:p>
            <a:r>
              <a:rPr lang="en-US" dirty="0"/>
              <a:t>Emission, allows to fully reconstruct energy and f</a:t>
            </a:r>
            <a:r>
              <a:rPr lang="en-US" baseline="-25000" dirty="0"/>
              <a:t>em</a:t>
            </a:r>
            <a:r>
              <a:rPr lang="en-US" dirty="0"/>
              <a:t> on event-by-event basis.</a:t>
            </a:r>
          </a:p>
        </p:txBody>
      </p:sp>
    </p:spTree>
    <p:extLst>
      <p:ext uri="{BB962C8B-B14F-4D97-AF65-F5344CB8AC3E}">
        <p14:creationId xmlns:p14="http://schemas.microsoft.com/office/powerpoint/2010/main" val="1987239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DA3D58A-C8E4-4B32-AE42-4D813197E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2017/1/24</a:t>
            </a:r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D96F144-A736-4B0B-8122-381EAD1B7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CEPC-Calo @ HKUST-IAS by H. Yang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5463E63-0C49-48E8-8A71-A0E69CCE4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B5FDD50-FE49-49BA-8E6C-EAE2CC408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57" y="237508"/>
            <a:ext cx="7965293" cy="598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888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97CAAF5-0403-4E48-B5D9-72D31FA10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2017/1/24</a:t>
            </a:r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CDC0AC2-A1F0-4279-B0F1-E7B4B2638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CEPC-Calo @ HKUST-IAS by H. Yang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885AF82-23E9-4278-ACD3-5E29C07FC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18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ADE5B9D-49C2-43C0-801E-3943D8705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73" y="237508"/>
            <a:ext cx="8021935" cy="602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78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604BF6E-94B3-499C-BB40-9938C2A5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2017/1/24</a:t>
            </a:r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BEBCAB1-FDA6-46DD-AF47-6E5EC39E8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CEPC-Calo @ HKUST-IAS by H. Yang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BCEABC5-B7B6-4B50-BE1B-2BAA50587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19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E133D30-26E9-49B1-B135-1B57AB7B8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776" y="245458"/>
            <a:ext cx="7986474" cy="599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029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Requirements for CEPC Detector Design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8433" y="1245981"/>
            <a:ext cx="88719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>
              <a:defRPr sz="2200">
                <a:solidFill>
                  <a:schemeClr val="tx1"/>
                </a:solidFill>
                <a:latin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zh-CN" sz="2800" b="1" dirty="0">
                <a:solidFill>
                  <a:srgbClr val="FF0000"/>
                </a:solidFill>
                <a:latin typeface="Garamond" pitchFamily="18" charset="0"/>
                <a:ea typeface="宋体" charset="-122"/>
              </a:rPr>
              <a:t>Critical Physics Benchmarks for CEPC Detectors design.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2017/1/24</a:t>
            </a:r>
            <a:endParaRPr lang="zh-CN" altLang="en-US"/>
          </a:p>
        </p:txBody>
      </p:sp>
      <p:sp>
        <p:nvSpPr>
          <p:cNvPr id="11" name="内容占位符 2"/>
          <p:cNvSpPr>
            <a:spLocks noGrp="1"/>
          </p:cNvSpPr>
          <p:nvPr>
            <p:ph sz="quarter" idx="1"/>
          </p:nvPr>
        </p:nvSpPr>
        <p:spPr>
          <a:xfrm>
            <a:off x="448797" y="4917663"/>
            <a:ext cx="8157424" cy="93722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Goal: Jet Energy Resolution  3 – 4 % or 30% / √E @ 100GeV</a:t>
            </a:r>
          </a:p>
          <a:p>
            <a:pPr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based on Particle Flow Algorithm (PFA)</a:t>
            </a:r>
            <a:endParaRPr lang="zh-CN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25" y="2337200"/>
            <a:ext cx="7831931" cy="2005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273472" y="3598220"/>
            <a:ext cx="8573645" cy="87877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CEPC-Calo @ HKUST-IAS by H. Yang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69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2"/>
    </mc:Choice>
    <mc:Fallback xmlns="">
      <p:transition spd="slow" advTm="127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latin typeface="+mn-lt"/>
              </a:rPr>
              <a:t>Backup Slides</a:t>
            </a: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A3A2F985-F741-4C69-BA16-052269CCA0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2748" y="1102405"/>
            <a:ext cx="7336599" cy="5083241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2017/1/24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CEPC-Calo @ HKUST-IAS by H. Yang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810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552" y="8962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SiPM</a:t>
            </a:r>
            <a:r>
              <a:rPr lang="en-US" altLang="zh-CN" sz="3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light output</a:t>
            </a:r>
            <a:endParaRPr lang="zh-CN" altLang="en-US" sz="36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1659" y="5220793"/>
            <a:ext cx="7865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</a:rPr>
              <a:t> Photon detection efficiency of 10um SiPM</a:t>
            </a:r>
            <a:r>
              <a:rPr lang="zh-CN" altLang="en-US" sz="2400" b="1" dirty="0">
                <a:solidFill>
                  <a:srgbClr val="0070C0"/>
                </a:solidFill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</a:rPr>
              <a:t>is about </a:t>
            </a:r>
          </a:p>
          <a:p>
            <a:r>
              <a:rPr lang="en-US" altLang="zh-CN" sz="2400" b="1" dirty="0">
                <a:solidFill>
                  <a:srgbClr val="0070C0"/>
                </a:solidFill>
              </a:rPr>
              <a:t>23% photon detection efficiency from the 25um SiPM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91" y="1847580"/>
            <a:ext cx="4139713" cy="269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95292" y="1265038"/>
            <a:ext cx="3827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Light output of 45mm</a:t>
            </a:r>
            <a:r>
              <a:rPr lang="zh-CN" altLang="en-US" b="1" dirty="0"/>
              <a:t> </a:t>
            </a:r>
            <a:r>
              <a:rPr lang="en-US" altLang="zh-CN" b="1" dirty="0"/>
              <a:t>strip coupled with 10um </a:t>
            </a:r>
            <a:r>
              <a:rPr lang="en-US" altLang="zh-CN" b="1" dirty="0" err="1"/>
              <a:t>SiPM</a:t>
            </a:r>
            <a:endParaRPr lang="zh-CN" alt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71600" y="4705313"/>
            <a:ext cx="2901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    Pulse height spectrum</a:t>
            </a:r>
            <a:endParaRPr lang="zh-CN" altLang="en-US" sz="20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739" y="4190583"/>
            <a:ext cx="3600400" cy="90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1271126"/>
            <a:ext cx="3384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/>
              <a:t>SiPM</a:t>
            </a:r>
            <a:r>
              <a:rPr lang="en-US" altLang="zh-CN" b="1" dirty="0"/>
              <a:t> type No.: S12571-010C </a:t>
            </a:r>
            <a:endParaRPr lang="zh-CN" alt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595" y="2045040"/>
            <a:ext cx="365760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2017/1/24</a:t>
            </a: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CEPC-Calo @ HKUST-IAS by H. Yang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517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PFA and Imaging Calorimeter</a:t>
            </a:r>
          </a:p>
        </p:txBody>
      </p:sp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60" y="1114560"/>
            <a:ext cx="7786047" cy="510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2017/1/24</a:t>
            </a:r>
            <a:endParaRPr lang="zh-CN" altLang="en-US"/>
          </a:p>
        </p:txBody>
      </p:sp>
      <p:grpSp>
        <p:nvGrpSpPr>
          <p:cNvPr id="7" name="组合 5"/>
          <p:cNvGrpSpPr>
            <a:grpSpLocks/>
          </p:cNvGrpSpPr>
          <p:nvPr/>
        </p:nvGrpSpPr>
        <p:grpSpPr bwMode="auto">
          <a:xfrm>
            <a:off x="5397489" y="4792300"/>
            <a:ext cx="3617449" cy="1623869"/>
            <a:chOff x="5022849" y="1412655"/>
            <a:chExt cx="3694537" cy="1874614"/>
          </a:xfrm>
        </p:grpSpPr>
        <p:grpSp>
          <p:nvGrpSpPr>
            <p:cNvPr id="8" name="组合 4"/>
            <p:cNvGrpSpPr>
              <a:grpSpLocks/>
            </p:cNvGrpSpPr>
            <p:nvPr/>
          </p:nvGrpSpPr>
          <p:grpSpPr bwMode="auto">
            <a:xfrm>
              <a:off x="5022849" y="1412655"/>
              <a:ext cx="3694537" cy="1874614"/>
              <a:chOff x="5022849" y="1412655"/>
              <a:chExt cx="3694537" cy="1874614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1649" y="1412656"/>
                <a:ext cx="1865737" cy="18746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2849" y="1412655"/>
                <a:ext cx="1828800" cy="18665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矩形 3"/>
              <p:cNvSpPr>
                <a:spLocks noChangeArrowheads="1"/>
              </p:cNvSpPr>
              <p:nvPr/>
            </p:nvSpPr>
            <p:spPr bwMode="auto">
              <a:xfrm>
                <a:off x="5585057" y="2672480"/>
                <a:ext cx="2698282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spcBef>
                    <a:spcPts val="100"/>
                  </a:spcBef>
                  <a:buFontTx/>
                  <a:buNone/>
                </a:pPr>
                <a:r>
                  <a:rPr lang="en-US" altLang="zh-CN" sz="1200">
                    <a:solidFill>
                      <a:schemeClr val="bg1"/>
                    </a:solidFill>
                  </a:rPr>
                  <a:t>Simulation of W, Z reconstructed masses in hadronic mode.</a:t>
                </a:r>
              </a:p>
            </p:txBody>
          </p:sp>
        </p:grp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5431470" y="1530508"/>
              <a:ext cx="135595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zh-CN" sz="2000" dirty="0">
                  <a:solidFill>
                    <a:schemeClr val="bg1"/>
                  </a:solidFill>
                </a:rPr>
                <a:t>60%/</a:t>
              </a:r>
              <a:r>
                <a:rPr lang="en-US" altLang="zh-CN" sz="2000" dirty="0">
                  <a:solidFill>
                    <a:schemeClr val="bg1"/>
                  </a:solidFill>
                  <a:sym typeface="Symbol" panose="05050102010706020507" pitchFamily="18" charset="2"/>
                </a:rPr>
                <a:t>E</a:t>
              </a:r>
              <a:endParaRPr lang="en-US" altLang="zh-CN" sz="20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7324499" y="1530508"/>
              <a:ext cx="135595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zh-CN" sz="2000" dirty="0">
                  <a:solidFill>
                    <a:schemeClr val="bg1"/>
                  </a:solidFill>
                </a:rPr>
                <a:t>30%/</a:t>
              </a:r>
              <a:r>
                <a:rPr lang="en-US" altLang="zh-CN" sz="2000" dirty="0">
                  <a:solidFill>
                    <a:schemeClr val="bg1"/>
                  </a:solidFill>
                  <a:sym typeface="Symbol" panose="05050102010706020507" pitchFamily="18" charset="2"/>
                </a:rPr>
                <a:t>E</a:t>
              </a:r>
              <a:endParaRPr lang="en-US" altLang="zh-CN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CEPC-Calo @ HKUST-IAS by H. Yang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4799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+mn-lt"/>
              </a:rPr>
              <a:t>Calorimeter Options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22837" y="1130145"/>
            <a:ext cx="8691491" cy="2263526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30CBD"/>
                </a:solidFill>
              </a:rPr>
              <a:t> ECAL with Silicon and Tungsten (LLR, France)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30CBD"/>
                </a:solidFill>
              </a:rPr>
              <a:t> ECAL with </a:t>
            </a:r>
            <a:r>
              <a:rPr lang="en-US" altLang="zh-CN" sz="2000" dirty="0" err="1">
                <a:solidFill>
                  <a:srgbClr val="030CBD"/>
                </a:solidFill>
              </a:rPr>
              <a:t>Scintillator+SiPM</a:t>
            </a:r>
            <a:r>
              <a:rPr lang="en-US" altLang="zh-CN" sz="2000" dirty="0">
                <a:solidFill>
                  <a:srgbClr val="030CBD"/>
                </a:solidFill>
              </a:rPr>
              <a:t> and Tungsten (IHEP + USTC)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B050"/>
                </a:solidFill>
              </a:rPr>
              <a:t> SDHCAL with RPC and Stainless Steel (SJTU + IPNL, France)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B050"/>
                </a:solidFill>
              </a:rPr>
              <a:t> HCAL with </a:t>
            </a:r>
            <a:r>
              <a:rPr lang="en-US" altLang="zh-CN" sz="2000" dirty="0" err="1">
                <a:solidFill>
                  <a:srgbClr val="00B050"/>
                </a:solidFill>
              </a:rPr>
              <a:t>ThGEM</a:t>
            </a:r>
            <a:r>
              <a:rPr lang="en-US" altLang="zh-CN" sz="2000" dirty="0">
                <a:solidFill>
                  <a:srgbClr val="00B050"/>
                </a:solidFill>
              </a:rPr>
              <a:t>/GEM and Stainless Steel  (IHEP + UCAS + USTC)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B050"/>
                </a:solidFill>
              </a:rPr>
              <a:t> AHCAL with </a:t>
            </a:r>
            <a:r>
              <a:rPr lang="en-US" altLang="zh-CN" sz="2000" dirty="0" err="1">
                <a:solidFill>
                  <a:srgbClr val="00B050"/>
                </a:solidFill>
              </a:rPr>
              <a:t>Scintillator+SiPM</a:t>
            </a:r>
            <a:r>
              <a:rPr lang="en-US" altLang="zh-CN" sz="2000" dirty="0">
                <a:solidFill>
                  <a:srgbClr val="00B050"/>
                </a:solidFill>
              </a:rPr>
              <a:t> and Stainless Steel (</a:t>
            </a:r>
            <a:r>
              <a:rPr lang="en-US" altLang="zh-CN" sz="2000" dirty="0" err="1">
                <a:solidFill>
                  <a:srgbClr val="00B050"/>
                </a:solidFill>
              </a:rPr>
              <a:t>IHEP+U.Mainz+BNU</a:t>
            </a:r>
            <a:r>
              <a:rPr lang="en-US" altLang="zh-CN" sz="2000" dirty="0">
                <a:solidFill>
                  <a:srgbClr val="00B050"/>
                </a:solidFill>
              </a:rPr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30CBD"/>
                </a:solidFill>
              </a:rPr>
              <a:t> Dual readout calorimeters (INFN, Italy)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11/2/2017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CEPC-Calo CDR Update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pPr/>
              <a:t>3</a:t>
            </a:fld>
            <a:endParaRPr lang="zh-CN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366" y="3236780"/>
            <a:ext cx="4518481" cy="2756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76" y="4038549"/>
            <a:ext cx="2543061" cy="123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"/>
          <p:cNvSpPr/>
          <p:nvPr/>
        </p:nvSpPr>
        <p:spPr>
          <a:xfrm>
            <a:off x="50335" y="5795506"/>
            <a:ext cx="4588144" cy="317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https://twiki.cern.ch/twiki/bin/view/CALICE/CalicePapers</a:t>
            </a:r>
          </a:p>
        </p:txBody>
      </p:sp>
    </p:spTree>
    <p:extLst>
      <p:ext uri="{BB962C8B-B14F-4D97-AF65-F5344CB8AC3E}">
        <p14:creationId xmlns:p14="http://schemas.microsoft.com/office/powerpoint/2010/main" val="304336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82"/>
    </mc:Choice>
    <mc:Fallback xmlns="">
      <p:transition spd="slow" advTm="6178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1E2AAD-CB60-4000-BA13-39622923B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20835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+mn-lt"/>
              </a:rPr>
              <a:t>Outline of CEPC Calorimeters CDR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8B6592-1459-464B-A6D7-77478043D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11/2/2017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8326E44-AD93-4483-8608-1F207601A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CEPC-Calo CDR Update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6164C1-E59F-4F12-8297-2AA028210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pPr/>
              <a:t>4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0441FB8-FF3A-4147-8857-2EA203F2C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268" y="1162694"/>
            <a:ext cx="5609377" cy="4876957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1911C44-52EB-4E54-B4C2-53646458C380}"/>
              </a:ext>
            </a:extLst>
          </p:cNvPr>
          <p:cNvSpPr/>
          <p:nvPr/>
        </p:nvSpPr>
        <p:spPr>
          <a:xfrm>
            <a:off x="1825435" y="2543416"/>
            <a:ext cx="5348083" cy="12448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10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5" descr="Capture d’écran 2016-05-15 à 12.38.53.png">
            <a:extLst>
              <a:ext uri="{FF2B5EF4-FFF2-40B4-BE49-F238E27FC236}">
                <a16:creationId xmlns:a16="http://schemas.microsoft.com/office/drawing/2014/main" id="{028D6EFE-AC07-42B6-A9E9-3A6829906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104" y="3667175"/>
            <a:ext cx="6353589" cy="2750280"/>
          </a:xfrm>
          <a:prstGeom prst="rect">
            <a:avLst/>
          </a:prstGeom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628650" y="365127"/>
            <a:ext cx="7886700" cy="5392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bg1">
                    <a:lumMod val="95000"/>
                  </a:schemeClr>
                </a:solidFill>
                <a:latin typeface="+mj-lt"/>
                <a:ea typeface="黑体" panose="02010609060101010101" pitchFamily="49" charset="-122"/>
                <a:cs typeface="+mj-cs"/>
              </a:defRPr>
            </a:lvl1pPr>
          </a:lstStyle>
          <a:p>
            <a:pPr algn="ctr"/>
            <a:r>
              <a:rPr lang="en-US" altLang="zh-CN" b="1" dirty="0">
                <a:solidFill>
                  <a:schemeClr val="bg1"/>
                </a:solidFill>
                <a:latin typeface="+mn-lt"/>
              </a:rPr>
              <a:t>DHCAL with RPC</a:t>
            </a:r>
            <a:endParaRPr lang="zh-CN" altLang="en-US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2017/1/24</a:t>
            </a:r>
            <a:endParaRPr lang="zh-CN" altLang="en-US"/>
          </a:p>
        </p:txBody>
      </p:sp>
      <p:sp>
        <p:nvSpPr>
          <p:cNvPr id="9" name="Oval 8"/>
          <p:cNvSpPr/>
          <p:nvPr/>
        </p:nvSpPr>
        <p:spPr>
          <a:xfrm>
            <a:off x="4561182" y="5053876"/>
            <a:ext cx="1499191" cy="53162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CEPC-Calo @ HKUST-IAS by H. Yang</a:t>
            </a:r>
            <a:endParaRPr lang="zh-CN" altLang="en-US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6592A06-F219-4C9B-929F-186059813A13}"/>
              </a:ext>
            </a:extLst>
          </p:cNvPr>
          <p:cNvSpPr/>
          <p:nvPr/>
        </p:nvSpPr>
        <p:spPr>
          <a:xfrm>
            <a:off x="3245210" y="1167248"/>
            <a:ext cx="591205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The </a:t>
            </a:r>
            <a:r>
              <a:rPr lang="en-US" b="1" dirty="0">
                <a:latin typeface="Verdana"/>
                <a:cs typeface="Verdana"/>
              </a:rPr>
              <a:t>SDHCAL-GRPC</a:t>
            </a:r>
            <a:r>
              <a:rPr lang="en-US" dirty="0">
                <a:latin typeface="Verdana"/>
                <a:cs typeface="Verdana"/>
              </a:rPr>
              <a:t> is one of the two HCAL options based on PFA and proposed for </a:t>
            </a:r>
            <a:r>
              <a:rPr lang="en-US" b="1" dirty="0">
                <a:latin typeface="Verdana"/>
                <a:cs typeface="Verdana"/>
              </a:rPr>
              <a:t>ILD</a:t>
            </a:r>
            <a:r>
              <a:rPr lang="en-US" dirty="0">
                <a:latin typeface="Verdana"/>
                <a:cs typeface="Verdana"/>
              </a:rPr>
              <a:t>.  Modules are made of 48 RPC chambers (</a:t>
            </a:r>
            <a:r>
              <a:rPr lang="en-US" b="1" dirty="0">
                <a:solidFill>
                  <a:srgbClr val="FF0000"/>
                </a:solidFill>
                <a:latin typeface="Verdana"/>
                <a:cs typeface="Verdana"/>
              </a:rPr>
              <a:t>6λ</a:t>
            </a:r>
            <a:r>
              <a:rPr lang="en-US" b="1" baseline="-25000" dirty="0">
                <a:solidFill>
                  <a:srgbClr val="FF0000"/>
                </a:solidFill>
                <a:latin typeface="Verdana"/>
                <a:cs typeface="Verdana"/>
              </a:rPr>
              <a:t>I</a:t>
            </a:r>
            <a:r>
              <a:rPr lang="en-US" dirty="0">
                <a:latin typeface="Verdana"/>
                <a:cs typeface="Verdana"/>
              </a:rPr>
              <a:t>), equipped with </a:t>
            </a:r>
            <a:r>
              <a:rPr lang="en-US" b="1" dirty="0">
                <a:solidFill>
                  <a:srgbClr val="FF0000"/>
                </a:solidFill>
                <a:latin typeface="Verdana"/>
                <a:cs typeface="Verdana"/>
              </a:rPr>
              <a:t>semi-digital, Hardroc2 </a:t>
            </a:r>
            <a:r>
              <a:rPr lang="en-US" dirty="0">
                <a:latin typeface="Verdana"/>
                <a:cs typeface="Verdana"/>
              </a:rPr>
              <a:t>readout and placed in </a:t>
            </a:r>
            <a:r>
              <a:rPr lang="en-US" b="1" dirty="0">
                <a:solidFill>
                  <a:srgbClr val="FF0000"/>
                </a:solidFill>
                <a:latin typeface="Verdana"/>
                <a:cs typeface="Verdana"/>
              </a:rPr>
              <a:t>self-supporting mechanical </a:t>
            </a:r>
            <a:r>
              <a:rPr lang="en-US" dirty="0">
                <a:latin typeface="Verdana"/>
                <a:cs typeface="Verdana"/>
              </a:rPr>
              <a:t>structure (stainless steel) to serve as absorber.</a:t>
            </a:r>
          </a:p>
          <a:p>
            <a:r>
              <a:rPr lang="en-US" b="1" dirty="0">
                <a:latin typeface="Verdana"/>
                <a:cs typeface="Verdana"/>
              </a:rPr>
              <a:t>Cell size: 1x1 cm</a:t>
            </a:r>
            <a:r>
              <a:rPr lang="en-US" b="1" baseline="30000" dirty="0">
                <a:latin typeface="Verdana"/>
                <a:cs typeface="Verdana"/>
              </a:rPr>
              <a:t>2</a:t>
            </a:r>
            <a:r>
              <a:rPr lang="en-US" b="1" dirty="0">
                <a:latin typeface="Verdana"/>
                <a:cs typeface="Verdana"/>
              </a:rPr>
              <a:t>  </a:t>
            </a:r>
          </a:p>
        </p:txBody>
      </p:sp>
      <p:pic>
        <p:nvPicPr>
          <p:cNvPr id="17" name="Image 3" descr="DHCALview_global.png">
            <a:extLst>
              <a:ext uri="{FF2B5EF4-FFF2-40B4-BE49-F238E27FC236}">
                <a16:creationId xmlns:a16="http://schemas.microsoft.com/office/drawing/2014/main" id="{5C262D9C-797F-4263-902B-012D7299C8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485" y="1123927"/>
            <a:ext cx="2839350" cy="2621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 8" descr="event_display_x1_new.pdf">
            <a:extLst>
              <a:ext uri="{FF2B5EF4-FFF2-40B4-BE49-F238E27FC236}">
                <a16:creationId xmlns:a16="http://schemas.microsoft.com/office/drawing/2014/main" id="{EE77D2A3-AC49-41CB-8752-6365FC0D5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94" y="3596438"/>
            <a:ext cx="2841885" cy="2821362"/>
          </a:xfrm>
          <a:prstGeom prst="rect">
            <a:avLst/>
          </a:prstGeom>
        </p:spPr>
      </p:pic>
      <p:sp>
        <p:nvSpPr>
          <p:cNvPr id="20" name="Oval 8">
            <a:extLst>
              <a:ext uri="{FF2B5EF4-FFF2-40B4-BE49-F238E27FC236}">
                <a16:creationId xmlns:a16="http://schemas.microsoft.com/office/drawing/2014/main" id="{495EFBDB-6B83-479E-B8DB-F8DCF6DCFA0E}"/>
              </a:ext>
            </a:extLst>
          </p:cNvPr>
          <p:cNvSpPr/>
          <p:nvPr/>
        </p:nvSpPr>
        <p:spPr>
          <a:xfrm>
            <a:off x="7488585" y="5039299"/>
            <a:ext cx="1499191" cy="53162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ZoneTexte 7">
            <a:extLst>
              <a:ext uri="{FF2B5EF4-FFF2-40B4-BE49-F238E27FC236}">
                <a16:creationId xmlns:a16="http://schemas.microsoft.com/office/drawing/2014/main" id="{19B7C2D1-2108-4693-B1EC-F929D300C5D0}"/>
              </a:ext>
            </a:extLst>
          </p:cNvPr>
          <p:cNvSpPr txBox="1"/>
          <p:nvPr/>
        </p:nvSpPr>
        <p:spPr>
          <a:xfrm>
            <a:off x="3245210" y="3366363"/>
            <a:ext cx="5678031" cy="369332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GB" b="1" dirty="0">
                <a:solidFill>
                  <a:srgbClr val="FF0000"/>
                </a:solidFill>
              </a:rPr>
              <a:t>Substantial improvement for beam energy &gt;</a:t>
            </a:r>
            <a:r>
              <a:rPr lang="en-GB" b="1" dirty="0">
                <a:solidFill>
                  <a:srgbClr val="FF0000"/>
                </a:solidFill>
                <a:sym typeface="Symbol" panose="05050102010706020507" pitchFamily="18" charset="2"/>
              </a:rPr>
              <a:t> </a:t>
            </a:r>
            <a:r>
              <a:rPr lang="en-GB" b="1" dirty="0">
                <a:solidFill>
                  <a:srgbClr val="FF0000"/>
                </a:solidFill>
              </a:rPr>
              <a:t> 40 GeV</a:t>
            </a:r>
          </a:p>
        </p:txBody>
      </p:sp>
    </p:spTree>
    <p:extLst>
      <p:ext uri="{BB962C8B-B14F-4D97-AF65-F5344CB8AC3E}">
        <p14:creationId xmlns:p14="http://schemas.microsoft.com/office/powerpoint/2010/main" val="632834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ce réservé du numéro de diapositive 4"/>
          <p:cNvSpPr txBox="1">
            <a:spLocks noGrp="1"/>
          </p:cNvSpPr>
          <p:nvPr/>
        </p:nvSpPr>
        <p:spPr bwMode="auto">
          <a:xfrm>
            <a:off x="6553200" y="6248400"/>
            <a:ext cx="2112963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SzPct val="100000"/>
            </a:pPr>
            <a:fld id="{E959AFF9-68BE-4275-8223-A61DE0001208}" type="slidenum">
              <a:rPr lang="en-US">
                <a:solidFill>
                  <a:srgbClr val="000000"/>
                </a:solidFill>
              </a:rPr>
              <a:pPr>
                <a:buSzPct val="100000"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11163" y="993775"/>
            <a:ext cx="76358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SzPct val="100000"/>
            </a:pPr>
            <a:r>
              <a:rPr lang="en-US" sz="2400">
                <a:solidFill>
                  <a:srgbClr val="FFFFFF"/>
                </a:solidFill>
                <a:latin typeface="Verdana" pitchFamily="34" charset="0"/>
              </a:rPr>
              <a:t>Assembling procedure</a:t>
            </a:r>
          </a:p>
        </p:txBody>
      </p:sp>
      <p:sp>
        <p:nvSpPr>
          <p:cNvPr id="5124" name="Text Box 10"/>
          <p:cNvSpPr txBox="1">
            <a:spLocks noChangeArrowheads="1"/>
          </p:cNvSpPr>
          <p:nvPr/>
        </p:nvSpPr>
        <p:spPr bwMode="auto">
          <a:xfrm>
            <a:off x="6046788" y="5029200"/>
            <a:ext cx="18780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SzPct val="100000"/>
            </a:pPr>
            <a:r>
              <a:rPr lang="en-US" sz="1400" b="1">
                <a:solidFill>
                  <a:srgbClr val="FFFFFF"/>
                </a:solidFill>
              </a:rPr>
              <a:t>6mm(active area) + 5mm(steel) = </a:t>
            </a:r>
          </a:p>
          <a:p>
            <a:pPr>
              <a:buSzPct val="100000"/>
            </a:pPr>
            <a:r>
              <a:rPr lang="en-US" sz="1400" b="1">
                <a:solidFill>
                  <a:srgbClr val="FFFFFF"/>
                </a:solidFill>
              </a:rPr>
              <a:t>11 mm thickness</a:t>
            </a:r>
          </a:p>
        </p:txBody>
      </p:sp>
      <p:grpSp>
        <p:nvGrpSpPr>
          <p:cNvPr id="5130" name="Grouper 16"/>
          <p:cNvGrpSpPr>
            <a:grpSpLocks/>
          </p:cNvGrpSpPr>
          <p:nvPr/>
        </p:nvGrpSpPr>
        <p:grpSpPr bwMode="auto">
          <a:xfrm>
            <a:off x="381113" y="1216564"/>
            <a:ext cx="8637428" cy="2438400"/>
            <a:chOff x="28575" y="1398588"/>
            <a:chExt cx="8551152" cy="3639285"/>
          </a:xfrm>
        </p:grpSpPr>
        <p:pic>
          <p:nvPicPr>
            <p:cNvPr id="513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113" y="2757488"/>
              <a:ext cx="7200900" cy="1103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132" name="Text Box 3"/>
            <p:cNvSpPr txBox="1">
              <a:spLocks noChangeArrowheads="1"/>
            </p:cNvSpPr>
            <p:nvPr/>
          </p:nvSpPr>
          <p:spPr bwMode="auto">
            <a:xfrm>
              <a:off x="735013" y="2147888"/>
              <a:ext cx="184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5133" name="Text Box 4"/>
            <p:cNvSpPr txBox="1">
              <a:spLocks noChangeArrowheads="1"/>
            </p:cNvSpPr>
            <p:nvPr/>
          </p:nvSpPr>
          <p:spPr bwMode="auto">
            <a:xfrm>
              <a:off x="666750" y="2286000"/>
              <a:ext cx="2043120" cy="336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en-US" sz="1000">
                  <a:solidFill>
                    <a:srgbClr val="000000"/>
                  </a:solidFill>
                  <a:latin typeface="Verdana" pitchFamily="34" charset="0"/>
                </a:rPr>
                <a:t>PCB support (polycarbonate)</a:t>
              </a:r>
            </a:p>
          </p:txBody>
        </p:sp>
        <p:sp>
          <p:nvSpPr>
            <p:cNvPr id="5134" name="Text Box 5"/>
            <p:cNvSpPr txBox="1">
              <a:spLocks noChangeArrowheads="1"/>
            </p:cNvSpPr>
            <p:nvPr/>
          </p:nvSpPr>
          <p:spPr bwMode="auto">
            <a:xfrm>
              <a:off x="28575" y="1979613"/>
              <a:ext cx="2167979" cy="336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en-US" sz="1000">
                  <a:solidFill>
                    <a:srgbClr val="000000"/>
                  </a:solidFill>
                  <a:latin typeface="Verdana" pitchFamily="34" charset="0"/>
                </a:rPr>
                <a:t>PCB (1.2mm)+ASICs(1.7 mm)</a:t>
              </a:r>
            </a:p>
          </p:txBody>
        </p:sp>
        <p:sp>
          <p:nvSpPr>
            <p:cNvPr id="5135" name="Text Box 6"/>
            <p:cNvSpPr txBox="1">
              <a:spLocks noChangeArrowheads="1"/>
            </p:cNvSpPr>
            <p:nvPr/>
          </p:nvSpPr>
          <p:spPr bwMode="auto">
            <a:xfrm>
              <a:off x="449263" y="1550988"/>
              <a:ext cx="1301480" cy="336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Mylar layer (50</a:t>
              </a:r>
              <a:r>
                <a:rPr lang="el-GR" sz="1000">
                  <a:solidFill>
                    <a:srgbClr val="000000"/>
                  </a:solidFill>
                  <a:latin typeface="Verdana" pitchFamily="34" charset="0"/>
                </a:rPr>
                <a:t>μ</a:t>
              </a: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)</a:t>
              </a:r>
            </a:p>
          </p:txBody>
        </p:sp>
        <p:sp>
          <p:nvSpPr>
            <p:cNvPr id="5136" name="Line 7"/>
            <p:cNvSpPr>
              <a:spLocks noChangeShapeType="1"/>
            </p:cNvSpPr>
            <p:nvPr/>
          </p:nvSpPr>
          <p:spPr bwMode="auto">
            <a:xfrm>
              <a:off x="6659563" y="2492375"/>
              <a:ext cx="865187" cy="504825"/>
            </a:xfrm>
            <a:prstGeom prst="line">
              <a:avLst/>
            </a:prstGeom>
            <a:noFill/>
            <a:ln w="9360">
              <a:solidFill>
                <a:srgbClr val="FF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7" name="Text Box 8"/>
            <p:cNvSpPr txBox="1">
              <a:spLocks noChangeArrowheads="1"/>
            </p:cNvSpPr>
            <p:nvPr/>
          </p:nvSpPr>
          <p:spPr bwMode="auto">
            <a:xfrm>
              <a:off x="5726113" y="1974849"/>
              <a:ext cx="1438049" cy="545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Readout ASIC</a:t>
              </a:r>
            </a:p>
            <a:p>
              <a:pPr>
                <a:buSzPct val="100000"/>
              </a:pP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(Hardroc2, 1.6mm)</a:t>
              </a:r>
            </a:p>
          </p:txBody>
        </p:sp>
        <p:sp>
          <p:nvSpPr>
            <p:cNvPr id="5138" name="Line 9"/>
            <p:cNvSpPr>
              <a:spLocks noChangeShapeType="1"/>
            </p:cNvSpPr>
            <p:nvPr/>
          </p:nvSpPr>
          <p:spPr bwMode="auto">
            <a:xfrm flipH="1">
              <a:off x="4492625" y="1989138"/>
              <a:ext cx="158750" cy="100806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9" name="Text Box 10"/>
            <p:cNvSpPr txBox="1">
              <a:spLocks noChangeArrowheads="1"/>
            </p:cNvSpPr>
            <p:nvPr/>
          </p:nvSpPr>
          <p:spPr bwMode="auto">
            <a:xfrm>
              <a:off x="3925888" y="1700213"/>
              <a:ext cx="1284624" cy="336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PCB interconnect</a:t>
              </a:r>
            </a:p>
          </p:txBody>
        </p:sp>
        <p:sp>
          <p:nvSpPr>
            <p:cNvPr id="5140" name="Text Box 11"/>
            <p:cNvSpPr txBox="1">
              <a:spLocks noChangeArrowheads="1"/>
            </p:cNvSpPr>
            <p:nvPr/>
          </p:nvSpPr>
          <p:spPr bwMode="auto">
            <a:xfrm>
              <a:off x="7418388" y="1398588"/>
              <a:ext cx="1059339" cy="545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Readout pads</a:t>
              </a:r>
            </a:p>
            <a:p>
              <a:pPr>
                <a:buSzPct val="100000"/>
              </a:pP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(1cm x 1cm)</a:t>
              </a:r>
            </a:p>
          </p:txBody>
        </p:sp>
        <p:sp>
          <p:nvSpPr>
            <p:cNvPr id="5141" name="Text Box 12"/>
            <p:cNvSpPr txBox="1">
              <a:spLocks noChangeArrowheads="1"/>
            </p:cNvSpPr>
            <p:nvPr/>
          </p:nvSpPr>
          <p:spPr bwMode="auto">
            <a:xfrm>
              <a:off x="808038" y="4143375"/>
              <a:ext cx="1020830" cy="336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Mylar (175</a:t>
              </a:r>
              <a:r>
                <a:rPr lang="el-GR" sz="1000">
                  <a:solidFill>
                    <a:srgbClr val="000000"/>
                  </a:solidFill>
                  <a:latin typeface="Verdana" pitchFamily="34" charset="0"/>
                </a:rPr>
                <a:t>μ</a:t>
              </a: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)</a:t>
              </a:r>
            </a:p>
          </p:txBody>
        </p:sp>
        <p:sp>
          <p:nvSpPr>
            <p:cNvPr id="5142" name="Text Box 13"/>
            <p:cNvSpPr txBox="1">
              <a:spLocks noChangeArrowheads="1"/>
            </p:cNvSpPr>
            <p:nvPr/>
          </p:nvSpPr>
          <p:spPr bwMode="auto">
            <a:xfrm>
              <a:off x="252413" y="4564063"/>
              <a:ext cx="2009870" cy="336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Glass fiber frame (≈1.2mm)</a:t>
              </a:r>
            </a:p>
          </p:txBody>
        </p:sp>
        <p:sp>
          <p:nvSpPr>
            <p:cNvPr id="5143" name="Text Box 14"/>
            <p:cNvSpPr txBox="1">
              <a:spLocks noChangeArrowheads="1"/>
            </p:cNvSpPr>
            <p:nvPr/>
          </p:nvSpPr>
          <p:spPr bwMode="auto">
            <a:xfrm>
              <a:off x="5940425" y="4005263"/>
              <a:ext cx="1705675" cy="545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Cathode glass (1.1mm)</a:t>
              </a:r>
            </a:p>
            <a:p>
              <a:pPr>
                <a:buSzPct val="100000"/>
              </a:pP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+ resistive coating</a:t>
              </a:r>
            </a:p>
          </p:txBody>
        </p:sp>
        <p:sp>
          <p:nvSpPr>
            <p:cNvPr id="5144" name="Text Box 15"/>
            <p:cNvSpPr txBox="1">
              <a:spLocks noChangeArrowheads="1"/>
            </p:cNvSpPr>
            <p:nvPr/>
          </p:nvSpPr>
          <p:spPr bwMode="auto">
            <a:xfrm>
              <a:off x="7003482" y="4492625"/>
              <a:ext cx="1576245" cy="545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fr-FR" sz="1000" dirty="0">
                  <a:solidFill>
                    <a:srgbClr val="000000"/>
                  </a:solidFill>
                  <a:latin typeface="Verdana" pitchFamily="34" charset="0"/>
                </a:rPr>
                <a:t>Anode glass (0.7mm)</a:t>
              </a:r>
            </a:p>
            <a:p>
              <a:pPr>
                <a:buSzPct val="100000"/>
              </a:pPr>
              <a:r>
                <a:rPr lang="fr-FR" sz="1000" dirty="0">
                  <a:solidFill>
                    <a:srgbClr val="000000"/>
                  </a:solidFill>
                  <a:latin typeface="Verdana" pitchFamily="34" charset="0"/>
                </a:rPr>
                <a:t>+ </a:t>
              </a:r>
              <a:r>
                <a:rPr lang="fr-FR" sz="1000" dirty="0" err="1">
                  <a:solidFill>
                    <a:srgbClr val="000000"/>
                  </a:solidFill>
                  <a:latin typeface="Verdana" pitchFamily="34" charset="0"/>
                </a:rPr>
                <a:t>resistive</a:t>
              </a:r>
              <a:r>
                <a:rPr lang="fr-FR" sz="1000" dirty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  <a:r>
                <a:rPr lang="fr-FR" sz="1000" dirty="0" err="1">
                  <a:solidFill>
                    <a:srgbClr val="000000"/>
                  </a:solidFill>
                  <a:latin typeface="Verdana" pitchFamily="34" charset="0"/>
                </a:rPr>
                <a:t>coating</a:t>
              </a:r>
              <a:endParaRPr lang="fr-FR" sz="10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145" name="Line 16"/>
            <p:cNvSpPr>
              <a:spLocks noChangeShapeType="1"/>
            </p:cNvSpPr>
            <p:nvPr/>
          </p:nvSpPr>
          <p:spPr bwMode="auto">
            <a:xfrm flipH="1" flipV="1">
              <a:off x="2835275" y="3492500"/>
              <a:ext cx="952500" cy="80803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6" name="Text Box 17"/>
            <p:cNvSpPr txBox="1">
              <a:spLocks noChangeArrowheads="1"/>
            </p:cNvSpPr>
            <p:nvPr/>
          </p:nvSpPr>
          <p:spPr bwMode="auto">
            <a:xfrm>
              <a:off x="3060700" y="4286250"/>
              <a:ext cx="2063783" cy="336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Ceramic ball spacer (1.2mm)</a:t>
              </a:r>
            </a:p>
          </p:txBody>
        </p:sp>
        <p:sp>
          <p:nvSpPr>
            <p:cNvPr id="5147" name="Text Box 19"/>
            <p:cNvSpPr txBox="1">
              <a:spLocks noChangeArrowheads="1"/>
            </p:cNvSpPr>
            <p:nvPr/>
          </p:nvSpPr>
          <p:spPr bwMode="auto">
            <a:xfrm>
              <a:off x="4141788" y="3284538"/>
              <a:ext cx="909637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fr-FR" sz="1400">
                  <a:solidFill>
                    <a:srgbClr val="000000"/>
                  </a:solidFill>
                  <a:latin typeface="Verdana" pitchFamily="34" charset="0"/>
                </a:rPr>
                <a:t>Gas gap</a:t>
              </a:r>
            </a:p>
          </p:txBody>
        </p:sp>
        <p:sp>
          <p:nvSpPr>
            <p:cNvPr id="5148" name="Line 21"/>
            <p:cNvSpPr>
              <a:spLocks noChangeShapeType="1"/>
            </p:cNvSpPr>
            <p:nvPr/>
          </p:nvSpPr>
          <p:spPr bwMode="auto">
            <a:xfrm>
              <a:off x="914400" y="1828800"/>
              <a:ext cx="228600" cy="13716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9" name="Line 22"/>
            <p:cNvSpPr>
              <a:spLocks noChangeShapeType="1"/>
            </p:cNvSpPr>
            <p:nvPr/>
          </p:nvSpPr>
          <p:spPr bwMode="auto">
            <a:xfrm>
              <a:off x="1600200" y="2286000"/>
              <a:ext cx="1588" cy="6858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0" name="Line 23"/>
            <p:cNvSpPr>
              <a:spLocks noChangeShapeType="1"/>
            </p:cNvSpPr>
            <p:nvPr/>
          </p:nvSpPr>
          <p:spPr bwMode="auto">
            <a:xfrm>
              <a:off x="3357563" y="2478088"/>
              <a:ext cx="228600" cy="4572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1" name="Line 24"/>
            <p:cNvSpPr>
              <a:spLocks noChangeShapeType="1"/>
            </p:cNvSpPr>
            <p:nvPr/>
          </p:nvSpPr>
          <p:spPr bwMode="auto">
            <a:xfrm flipH="1">
              <a:off x="7537450" y="1792288"/>
              <a:ext cx="469900" cy="13716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2" name="Line 25"/>
            <p:cNvSpPr>
              <a:spLocks noChangeShapeType="1"/>
            </p:cNvSpPr>
            <p:nvPr/>
          </p:nvSpPr>
          <p:spPr bwMode="auto">
            <a:xfrm flipV="1">
              <a:off x="1143000" y="3722688"/>
              <a:ext cx="457200" cy="4699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3" name="Line 26"/>
            <p:cNvSpPr>
              <a:spLocks noChangeShapeType="1"/>
            </p:cNvSpPr>
            <p:nvPr/>
          </p:nvSpPr>
          <p:spPr bwMode="auto">
            <a:xfrm flipV="1">
              <a:off x="457200" y="3422650"/>
              <a:ext cx="685800" cy="11557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4" name="Line 27"/>
            <p:cNvSpPr>
              <a:spLocks noChangeShapeType="1"/>
            </p:cNvSpPr>
            <p:nvPr/>
          </p:nvSpPr>
          <p:spPr bwMode="auto">
            <a:xfrm flipH="1" flipV="1">
              <a:off x="6851650" y="3651250"/>
              <a:ext cx="241300" cy="4699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5" name="Line 28"/>
            <p:cNvSpPr>
              <a:spLocks noChangeShapeType="1"/>
            </p:cNvSpPr>
            <p:nvPr/>
          </p:nvSpPr>
          <p:spPr bwMode="auto">
            <a:xfrm flipH="1" flipV="1">
              <a:off x="7201179" y="3230561"/>
              <a:ext cx="695475" cy="126206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" name="ZoneTexte 43"/>
          <p:cNvSpPr txBox="1">
            <a:spLocks noChangeArrowheads="1"/>
          </p:cNvSpPr>
          <p:nvPr/>
        </p:nvSpPr>
        <p:spPr bwMode="auto">
          <a:xfrm>
            <a:off x="380999" y="3897313"/>
            <a:ext cx="2708461" cy="369332"/>
          </a:xfrm>
          <a:prstGeom prst="rect">
            <a:avLst/>
          </a:prstGeom>
          <a:gradFill rotWithShape="1">
            <a:gsLst>
              <a:gs pos="0">
                <a:srgbClr val="E0FFF4"/>
              </a:gs>
              <a:gs pos="64999">
                <a:srgbClr val="B2FFE3"/>
              </a:gs>
              <a:gs pos="100000">
                <a:srgbClr val="90FFDA"/>
              </a:gs>
            </a:gsLst>
            <a:lin ang="5400000" scaled="1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>
                <a:solidFill>
                  <a:srgbClr val="000000"/>
                </a:solidFill>
              </a:rPr>
              <a:t>Large area </a:t>
            </a:r>
            <a:r>
              <a:rPr lang="en-US" dirty="0" err="1">
                <a:solidFill>
                  <a:srgbClr val="000000"/>
                </a:solidFill>
              </a:rPr>
              <a:t>gRPC</a:t>
            </a:r>
            <a:r>
              <a:rPr lang="en-US" dirty="0">
                <a:solidFill>
                  <a:srgbClr val="000000"/>
                </a:solidFill>
              </a:rPr>
              <a:t>: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5158" name="ZoneTexte 44"/>
          <p:cNvSpPr txBox="1">
            <a:spLocks noChangeArrowheads="1"/>
          </p:cNvSpPr>
          <p:nvPr/>
        </p:nvSpPr>
        <p:spPr bwMode="auto">
          <a:xfrm>
            <a:off x="152400" y="4419600"/>
            <a:ext cx="370674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Negligible dead zone </a:t>
            </a:r>
          </a:p>
          <a:p>
            <a:pPr>
              <a:buClr>
                <a:srgbClr val="000000"/>
              </a:buClr>
              <a:buSzPct val="100000"/>
            </a:pPr>
            <a:r>
              <a:rPr lang="en-US" dirty="0">
                <a:solidFill>
                  <a:srgbClr val="000000"/>
                </a:solidFill>
              </a:rPr>
              <a:t>    (tiny ceramic spacers)</a:t>
            </a:r>
          </a:p>
          <a:p>
            <a:pPr>
              <a:buClr>
                <a:srgbClr val="000000"/>
              </a:buClr>
              <a:buSzPct val="100000"/>
              <a:buFont typeface="Wingdings" pitchFamily="2" charset="2"/>
              <a:buChar char="ü"/>
            </a:pPr>
            <a:r>
              <a:rPr lang="en-US" dirty="0">
                <a:solidFill>
                  <a:srgbClr val="000000"/>
                </a:solidFill>
              </a:rPr>
              <a:t> Large size: 1 </a:t>
            </a:r>
            <a:r>
              <a:rPr lang="en-US" dirty="0">
                <a:solidFill>
                  <a:srgbClr val="000000"/>
                </a:solidFill>
                <a:sym typeface="Symbol"/>
              </a:rPr>
              <a:t></a:t>
            </a:r>
            <a:r>
              <a:rPr lang="en-US" dirty="0">
                <a:solidFill>
                  <a:srgbClr val="000000"/>
                </a:solidFill>
              </a:rPr>
              <a:t> 1 m</a:t>
            </a:r>
            <a:r>
              <a:rPr lang="en-US" baseline="30000" dirty="0">
                <a:solidFill>
                  <a:srgbClr val="000000"/>
                </a:solidFill>
              </a:rPr>
              <a:t>2</a:t>
            </a:r>
          </a:p>
          <a:p>
            <a:pPr>
              <a:buClr>
                <a:srgbClr val="000000"/>
              </a:buClr>
              <a:buSzPct val="100000"/>
              <a:buFont typeface="Wingdings" pitchFamily="2" charset="2"/>
              <a:buChar char="ü"/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Cost effective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pPr>
              <a:buClr>
                <a:srgbClr val="000000"/>
              </a:buClr>
              <a:buSzPct val="100000"/>
              <a:buFont typeface="Wingdings" pitchFamily="2" charset="2"/>
              <a:buChar char="ü"/>
            </a:pPr>
            <a:r>
              <a:rPr lang="en-US" dirty="0">
                <a:solidFill>
                  <a:srgbClr val="000000"/>
                </a:solidFill>
              </a:rPr>
              <a:t> Efficient gas distribution system</a:t>
            </a:r>
          </a:p>
          <a:p>
            <a:pPr marL="285750" indent="-285750">
              <a:buClr>
                <a:srgbClr val="000000"/>
              </a:buClr>
              <a:buSzPct val="100000"/>
              <a:buFont typeface="Wingdings" pitchFamily="2" charset="2"/>
              <a:buChar char="ü"/>
            </a:pPr>
            <a:r>
              <a:rPr lang="en-US" dirty="0">
                <a:solidFill>
                  <a:srgbClr val="000000"/>
                </a:solidFill>
              </a:rPr>
              <a:t>Homogenous resistive coating</a:t>
            </a:r>
          </a:p>
        </p:txBody>
      </p:sp>
      <p:sp>
        <p:nvSpPr>
          <p:cNvPr id="39" name="标题 1"/>
          <p:cNvSpPr txBox="1">
            <a:spLocks/>
          </p:cNvSpPr>
          <p:nvPr/>
        </p:nvSpPr>
        <p:spPr>
          <a:xfrm>
            <a:off x="628650" y="365127"/>
            <a:ext cx="7886700" cy="5392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bg1">
                    <a:lumMod val="95000"/>
                  </a:schemeClr>
                </a:solidFill>
                <a:latin typeface="+mj-lt"/>
                <a:ea typeface="黑体" panose="02010609060101010101" pitchFamily="49" charset="-122"/>
                <a:cs typeface="+mj-cs"/>
              </a:defRPr>
            </a:lvl1pPr>
          </a:lstStyle>
          <a:p>
            <a:pPr algn="ctr"/>
            <a:r>
              <a:rPr lang="en-US" altLang="zh-CN" b="1" dirty="0">
                <a:solidFill>
                  <a:schemeClr val="bg1"/>
                </a:solidFill>
                <a:latin typeface="+mn-lt"/>
              </a:rPr>
              <a:t>Schematic of RPC</a:t>
            </a:r>
            <a:endParaRPr lang="zh-CN" altLang="en-US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2017/1/24</a:t>
            </a:r>
            <a:endParaRPr lang="zh-CN" altLang="en-US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258" y="3842645"/>
            <a:ext cx="2593592" cy="2405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CEPC-Calo @ HKUST-IAS by H. Yang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E4A1330A-BAF9-425F-AAC2-3DCBE72A1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3689" y="3856964"/>
            <a:ext cx="2751852" cy="239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637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"/>
          <p:cNvSpPr txBox="1">
            <a:spLocks noChangeArrowheads="1"/>
          </p:cNvSpPr>
          <p:nvPr/>
        </p:nvSpPr>
        <p:spPr bwMode="auto">
          <a:xfrm>
            <a:off x="411163" y="993775"/>
            <a:ext cx="76358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SzPct val="100000"/>
            </a:pPr>
            <a:r>
              <a:rPr lang="en-US" sz="2400">
                <a:solidFill>
                  <a:srgbClr val="FFFFFF"/>
                </a:solidFill>
                <a:latin typeface="Verdana" pitchFamily="34" charset="0"/>
              </a:rPr>
              <a:t>Assembling procedure</a:t>
            </a:r>
          </a:p>
        </p:txBody>
      </p:sp>
      <p:sp>
        <p:nvSpPr>
          <p:cNvPr id="8195" name="Text Box 10"/>
          <p:cNvSpPr txBox="1">
            <a:spLocks noChangeArrowheads="1"/>
          </p:cNvSpPr>
          <p:nvPr/>
        </p:nvSpPr>
        <p:spPr bwMode="auto">
          <a:xfrm>
            <a:off x="6046788" y="5029200"/>
            <a:ext cx="18780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SzPct val="100000"/>
            </a:pPr>
            <a:r>
              <a:rPr lang="en-US" sz="1400" b="1" dirty="0">
                <a:solidFill>
                  <a:srgbClr val="FFFFFF"/>
                </a:solidFill>
              </a:rPr>
              <a:t>6mm(active area) + 5mm(steel) = </a:t>
            </a:r>
          </a:p>
          <a:p>
            <a:pPr>
              <a:buSzPct val="100000"/>
            </a:pPr>
            <a:r>
              <a:rPr lang="en-US" sz="1400" b="1" dirty="0">
                <a:solidFill>
                  <a:srgbClr val="FFFFFF"/>
                </a:solidFill>
              </a:rPr>
              <a:t>11 mm thickness</a:t>
            </a:r>
          </a:p>
        </p:txBody>
      </p:sp>
      <p:pic>
        <p:nvPicPr>
          <p:cNvPr id="819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95" y="1574732"/>
            <a:ext cx="1979556" cy="1545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8197" name="Group 9"/>
          <p:cNvGrpSpPr>
            <a:grpSpLocks/>
          </p:cNvGrpSpPr>
          <p:nvPr/>
        </p:nvGrpSpPr>
        <p:grpSpPr bwMode="auto">
          <a:xfrm>
            <a:off x="4391983" y="1077958"/>
            <a:ext cx="2735953" cy="2503888"/>
            <a:chOff x="3243" y="28"/>
            <a:chExt cx="1813" cy="2166"/>
          </a:xfrm>
        </p:grpSpPr>
        <p:pic>
          <p:nvPicPr>
            <p:cNvPr id="8198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6" y="360"/>
              <a:ext cx="1510" cy="1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8199" name="Text Box 11"/>
            <p:cNvSpPr txBox="1">
              <a:spLocks noChangeArrowheads="1"/>
            </p:cNvSpPr>
            <p:nvPr/>
          </p:nvSpPr>
          <p:spPr bwMode="auto">
            <a:xfrm>
              <a:off x="4087" y="1944"/>
              <a:ext cx="1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8200" name="Line 12"/>
            <p:cNvSpPr>
              <a:spLocks noChangeShapeType="1"/>
            </p:cNvSpPr>
            <p:nvPr/>
          </p:nvSpPr>
          <p:spPr bwMode="auto">
            <a:xfrm flipH="1">
              <a:off x="3461" y="273"/>
              <a:ext cx="1568" cy="17"/>
            </a:xfrm>
            <a:prstGeom prst="line">
              <a:avLst/>
            </a:prstGeom>
            <a:noFill/>
            <a:ln w="12600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1" name="Text Box 13"/>
            <p:cNvSpPr txBox="1">
              <a:spLocks noChangeArrowheads="1"/>
            </p:cNvSpPr>
            <p:nvPr/>
          </p:nvSpPr>
          <p:spPr bwMode="auto">
            <a:xfrm>
              <a:off x="4010" y="28"/>
              <a:ext cx="594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fr-FR">
                  <a:solidFill>
                    <a:srgbClr val="000000"/>
                  </a:solidFill>
                </a:rPr>
                <a:t>4.7 mm</a:t>
              </a:r>
            </a:p>
          </p:txBody>
        </p:sp>
        <p:grpSp>
          <p:nvGrpSpPr>
            <p:cNvPr id="8202" name="Group 14"/>
            <p:cNvGrpSpPr>
              <a:grpSpLocks/>
            </p:cNvGrpSpPr>
            <p:nvPr/>
          </p:nvGrpSpPr>
          <p:grpSpPr bwMode="auto">
            <a:xfrm>
              <a:off x="3243" y="301"/>
              <a:ext cx="244" cy="1562"/>
              <a:chOff x="3243" y="301"/>
              <a:chExt cx="244" cy="1562"/>
            </a:xfrm>
          </p:grpSpPr>
          <p:sp>
            <p:nvSpPr>
              <p:cNvPr id="8203" name="Line 15"/>
              <p:cNvSpPr>
                <a:spLocks noChangeShapeType="1"/>
              </p:cNvSpPr>
              <p:nvPr/>
            </p:nvSpPr>
            <p:spPr bwMode="auto">
              <a:xfrm flipH="1" flipV="1">
                <a:off x="3475" y="301"/>
                <a:ext cx="12" cy="1562"/>
              </a:xfrm>
              <a:prstGeom prst="line">
                <a:avLst/>
              </a:prstGeom>
              <a:noFill/>
              <a:ln w="12600">
                <a:solidFill>
                  <a:srgbClr val="FF0000"/>
                </a:solidFill>
                <a:miter lim="800000"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4" name="Text Box 16"/>
              <p:cNvSpPr txBox="1">
                <a:spLocks noChangeArrowheads="1"/>
              </p:cNvSpPr>
              <p:nvPr/>
            </p:nvSpPr>
            <p:spPr bwMode="auto">
              <a:xfrm rot="-5400000">
                <a:off x="3082" y="964"/>
                <a:ext cx="554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defTabSz="45720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 defTabSz="45720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>
                  <a:buSzPct val="100000"/>
                </a:pPr>
                <a:r>
                  <a:rPr lang="fr-FR">
                    <a:solidFill>
                      <a:srgbClr val="000000"/>
                    </a:solidFill>
                  </a:rPr>
                  <a:t>4.3mm</a:t>
                </a:r>
              </a:p>
            </p:txBody>
          </p:sp>
        </p:grpSp>
      </p:grpSp>
      <p:pic>
        <p:nvPicPr>
          <p:cNvPr id="820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758" y="1156811"/>
            <a:ext cx="1281112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206" name="Rectangle 25"/>
          <p:cNvSpPr>
            <a:spLocks noChangeArrowheads="1"/>
          </p:cNvSpPr>
          <p:nvPr/>
        </p:nvSpPr>
        <p:spPr bwMode="auto">
          <a:xfrm>
            <a:off x="135575" y="1214438"/>
            <a:ext cx="66294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ASICs : HARDROC2</a:t>
            </a:r>
          </a:p>
          <a:p>
            <a:pPr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64 channels</a:t>
            </a:r>
          </a:p>
          <a:p>
            <a:pPr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Trigger less mode</a:t>
            </a:r>
          </a:p>
          <a:p>
            <a:pPr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Memory depth : 127 events</a:t>
            </a:r>
          </a:p>
          <a:p>
            <a:pPr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3 thresholds</a:t>
            </a:r>
          </a:p>
          <a:p>
            <a:pPr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(115fC, 5pC, 15pC)</a:t>
            </a:r>
          </a:p>
          <a:p>
            <a:pPr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Range: </a:t>
            </a:r>
            <a:r>
              <a:rPr lang="en-US" sz="1600" dirty="0">
                <a:solidFill>
                  <a:srgbClr val="FF0000"/>
                </a:solidFill>
                <a:latin typeface="Verdana" pitchFamily="34" charset="0"/>
              </a:rPr>
              <a:t>10 fC-15 </a:t>
            </a:r>
            <a:r>
              <a:rPr lang="en-US" sz="1600" dirty="0" err="1">
                <a:solidFill>
                  <a:srgbClr val="FF0000"/>
                </a:solidFill>
                <a:latin typeface="Verdana" pitchFamily="34" charset="0"/>
              </a:rPr>
              <a:t>pC</a:t>
            </a:r>
            <a:endParaRPr lang="en-US" sz="1600" dirty="0">
              <a:solidFill>
                <a:srgbClr val="FF0000"/>
              </a:solidFill>
              <a:latin typeface="Verdana" pitchFamily="34" charset="0"/>
            </a:endParaRPr>
          </a:p>
          <a:p>
            <a:pPr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Gain correction </a:t>
            </a:r>
            <a:r>
              <a:rPr lang="en-US" sz="1600" dirty="0">
                <a:solidFill>
                  <a:srgbClr val="000000"/>
                </a:solidFill>
                <a:latin typeface="Wingdings" pitchFamily="2" charset="2"/>
              </a:rPr>
              <a:t>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Verdana" pitchFamily="34" charset="0"/>
              </a:rPr>
              <a:t>uniformity</a:t>
            </a:r>
          </a:p>
        </p:txBody>
      </p:sp>
      <p:sp>
        <p:nvSpPr>
          <p:cNvPr id="27" name="ZoneTexte 26"/>
          <p:cNvSpPr txBox="1">
            <a:spLocks noChangeArrowheads="1"/>
          </p:cNvSpPr>
          <p:nvPr/>
        </p:nvSpPr>
        <p:spPr bwMode="auto">
          <a:xfrm>
            <a:off x="1414934" y="328586"/>
            <a:ext cx="657718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zh-CN" sz="3600" b="1" dirty="0">
                <a:solidFill>
                  <a:schemeClr val="bg1"/>
                </a:solidFill>
                <a:latin typeface="+mn-lt"/>
              </a:rPr>
              <a:t>Readout Electronics for RPC</a:t>
            </a:r>
            <a:endParaRPr lang="fr-FR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208" name="ZoneTexte 27"/>
          <p:cNvSpPr txBox="1">
            <a:spLocks noChangeArrowheads="1"/>
          </p:cNvSpPr>
          <p:nvPr/>
        </p:nvSpPr>
        <p:spPr bwMode="auto">
          <a:xfrm>
            <a:off x="123700" y="3322198"/>
            <a:ext cx="48768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 dirty="0">
                <a:solidFill>
                  <a:srgbClr val="000000"/>
                </a:solidFill>
              </a:rPr>
              <a:t>Printed Circuit Boards (PCB) </a:t>
            </a:r>
            <a:r>
              <a:rPr lang="en-US" dirty="0">
                <a:solidFill>
                  <a:srgbClr val="000000"/>
                </a:solidFill>
              </a:rPr>
              <a:t>were designed to reduce the cross-talk with 8-layer structure and buried </a:t>
            </a:r>
            <a:r>
              <a:rPr lang="en-US" dirty="0" err="1">
                <a:solidFill>
                  <a:srgbClr val="000000"/>
                </a:solidFill>
              </a:rPr>
              <a:t>vias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dirty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>
                <a:solidFill>
                  <a:srgbClr val="000000"/>
                </a:solidFill>
              </a:rPr>
              <a:t>Tiny connectors were used to connect the PCB two by two so the 24X2 ASICs are daisy-chained. 1</a:t>
            </a:r>
            <a:r>
              <a:rPr lang="en-US" dirty="0">
                <a:solidFill>
                  <a:srgbClr val="000000"/>
                </a:solidFill>
                <a:sym typeface="Symbol"/>
              </a:rPr>
              <a:t></a:t>
            </a:r>
            <a:r>
              <a:rPr lang="en-US" dirty="0">
                <a:solidFill>
                  <a:srgbClr val="000000"/>
                </a:solidFill>
              </a:rPr>
              <a:t>1m</a:t>
            </a:r>
            <a:r>
              <a:rPr lang="en-US" baseline="30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 has 6 PCBs and 9216 pads.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dirty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>
                <a:solidFill>
                  <a:srgbClr val="000000"/>
                </a:solidFill>
              </a:rPr>
              <a:t>DAQ board (DIF) was developed to transmit  fast commands and data to/from ASICs.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2017/1/24</a:t>
            </a:r>
            <a:endParaRPr lang="zh-CN" altLang="en-US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495" y="3581846"/>
            <a:ext cx="4094597" cy="2614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CEPC-Calo @ HKUST-IAS by H. Yang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6958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2017/11/6-8</a:t>
            </a:r>
            <a:endParaRPr lang="zh-CN" altLang="en-US"/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628650" y="365127"/>
            <a:ext cx="7886700" cy="5392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bg1">
                    <a:lumMod val="95000"/>
                  </a:schemeClr>
                </a:solidFill>
                <a:latin typeface="+mj-lt"/>
                <a:ea typeface="黑体" panose="02010609060101010101" pitchFamily="49" charset="-122"/>
                <a:cs typeface="+mj-cs"/>
              </a:defRPr>
            </a:lvl1pPr>
          </a:lstStyle>
          <a:p>
            <a:pPr algn="ctr"/>
            <a:r>
              <a:rPr lang="en-US" altLang="zh-CN" b="1" dirty="0">
                <a:solidFill>
                  <a:schemeClr val="bg1"/>
                </a:solidFill>
                <a:latin typeface="+mn-lt"/>
              </a:rPr>
              <a:t>Energy Resolution vs No. of Layers </a:t>
            </a:r>
            <a:endParaRPr lang="zh-CN" altLang="en-US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33" y="1241124"/>
            <a:ext cx="5258717" cy="4960893"/>
          </a:xfrm>
          <a:prstGeom prst="rect">
            <a:avLst/>
          </a:prstGeom>
        </p:spPr>
      </p:pic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CA6F9AF-392F-480D-9AF1-8297ED8E11E0}"/>
              </a:ext>
            </a:extLst>
          </p:cNvPr>
          <p:cNvSpPr txBox="1"/>
          <p:nvPr/>
        </p:nvSpPr>
        <p:spPr>
          <a:xfrm>
            <a:off x="5343277" y="3018079"/>
            <a:ext cx="36775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ym typeface="Wingdings" panose="05000000000000000000" pitchFamily="2" charset="2"/>
              </a:rPr>
              <a:t></a:t>
            </a:r>
            <a:r>
              <a:rPr lang="en-US" sz="2000" b="1" dirty="0"/>
              <a:t>SDHCAL has 48 layers which  </a:t>
            </a:r>
          </a:p>
          <a:p>
            <a:r>
              <a:rPr lang="en-US" sz="2000" b="1" dirty="0"/>
              <a:t>     aims for ILC Detector</a:t>
            </a:r>
          </a:p>
          <a:p>
            <a:r>
              <a:rPr lang="en-US" sz="2000" b="1" dirty="0"/>
              <a:t>     6mm </a:t>
            </a:r>
            <a:r>
              <a:rPr lang="en-US" sz="2000" b="1" dirty="0" err="1"/>
              <a:t>gRPC</a:t>
            </a:r>
            <a:r>
              <a:rPr lang="en-US" sz="2000" b="1" dirty="0"/>
              <a:t> + 20mm absorber</a:t>
            </a:r>
          </a:p>
          <a:p>
            <a:endParaRPr lang="en-US" sz="2000" b="1" dirty="0"/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sz="2000" b="1" dirty="0"/>
              <a:t>Optimization no. of layers for CEPC at 240GeV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en-US" sz="2000" b="1" dirty="0">
                <a:solidFill>
                  <a:srgbClr val="FF0000"/>
                </a:solidFill>
              </a:rPr>
              <a:t>40-layer SDHCAL yields decent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     energy resolution.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D5D7FEA-537E-4318-AFD0-8F19FC95A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277" y="1262231"/>
            <a:ext cx="3542193" cy="159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47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89EE13-C352-4A24-9D9B-82479FC93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C3971D-1C21-4B0B-8B60-03C1C43EE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2017/1/24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A2A615-E3B2-4987-A034-92E3DDD4F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CEPC-Calo @ HKUST-IAS by H. Yang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A0898A-7078-48E2-8A5C-A2FBDD585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753AC0C-31BE-4CD3-8A72-6C2EA58AC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22" y="255855"/>
            <a:ext cx="7962036" cy="597796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B8B0B43-38D1-412B-93E3-1BC7B2A79B15}"/>
              </a:ext>
            </a:extLst>
          </p:cNvPr>
          <p:cNvSpPr/>
          <p:nvPr/>
        </p:nvSpPr>
        <p:spPr>
          <a:xfrm>
            <a:off x="399570" y="4602737"/>
            <a:ext cx="8275703" cy="8452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9081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34092</TotalTime>
  <Words>1121</Words>
  <Application>Microsoft Office PowerPoint</Application>
  <PresentationFormat>全屏显示(4:3)</PresentationFormat>
  <Paragraphs>189</Paragraphs>
  <Slides>22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6" baseType="lpstr">
      <vt:lpstr>微软雅黑</vt:lpstr>
      <vt:lpstr>NimbusRomNo9L-Regu</vt:lpstr>
      <vt:lpstr>黑体</vt:lpstr>
      <vt:lpstr>宋体</vt:lpstr>
      <vt:lpstr>华文楷体</vt:lpstr>
      <vt:lpstr>Arial</vt:lpstr>
      <vt:lpstr>Calibri</vt:lpstr>
      <vt:lpstr>Calibri Light</vt:lpstr>
      <vt:lpstr>Garamond</vt:lpstr>
      <vt:lpstr>Symbol</vt:lpstr>
      <vt:lpstr>Times New Roman</vt:lpstr>
      <vt:lpstr>Verdana</vt:lpstr>
      <vt:lpstr>Wingdings</vt:lpstr>
      <vt:lpstr>Office 主题</vt:lpstr>
      <vt:lpstr>Status of CEPC HCAL CDR</vt:lpstr>
      <vt:lpstr>Requirements for CEPC Detector Design</vt:lpstr>
      <vt:lpstr>Calorimeter Options</vt:lpstr>
      <vt:lpstr>Outline of CEPC Calorimeters CDR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Join the CALICE Collaboration</vt:lpstr>
      <vt:lpstr>Some open issues</vt:lpstr>
      <vt:lpstr>PowerPoint 演示文稿</vt:lpstr>
      <vt:lpstr>PowerPoint 演示文稿</vt:lpstr>
      <vt:lpstr>PowerPoint 演示文稿</vt:lpstr>
      <vt:lpstr>PowerPoint 演示文稿</vt:lpstr>
      <vt:lpstr>Backup Slides</vt:lpstr>
      <vt:lpstr>SiPM light output</vt:lpstr>
      <vt:lpstr>PFA and Imaging Calorimeter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Xun Chen</dc:creator>
  <cp:lastModifiedBy>Haijun Yang</cp:lastModifiedBy>
  <cp:revision>1045</cp:revision>
  <dcterms:created xsi:type="dcterms:W3CDTF">2014-11-06T04:12:04Z</dcterms:created>
  <dcterms:modified xsi:type="dcterms:W3CDTF">2017-11-11T01:27:41Z</dcterms:modified>
</cp:coreProperties>
</file>