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9" r:id="rId6"/>
    <p:sldId id="270" r:id="rId7"/>
    <p:sldId id="265" r:id="rId8"/>
    <p:sldId id="266" r:id="rId9"/>
    <p:sldId id="267" r:id="rId10"/>
    <p:sldId id="259" r:id="rId11"/>
    <p:sldId id="273" r:id="rId12"/>
    <p:sldId id="274" r:id="rId13"/>
    <p:sldId id="275" r:id="rId14"/>
    <p:sldId id="263" r:id="rId15"/>
    <p:sldId id="272" r:id="rId16"/>
    <p:sldId id="271" r:id="rId17"/>
    <p:sldId id="264" r:id="rId18"/>
    <p:sldId id="276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26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75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28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97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02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988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23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00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7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11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80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130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FA332-6CC2-4999-A0C1-F7A7F601885E}" type="datetimeFigureOut">
              <a:rPr lang="zh-CN" altLang="en-US" smtClean="0"/>
              <a:t>2017-11-11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004DF-C44B-412F-BBA3-961DDE9583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27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 smtClean="0"/>
              <a:t>CDR and R&amp;D of CEPC Detector Magnet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 smtClean="0"/>
              <a:t>Ning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Feipeng</a:t>
            </a:r>
            <a:endParaRPr lang="en-US" altLang="zh-CN" dirty="0" smtClean="0"/>
          </a:p>
          <a:p>
            <a:r>
              <a:rPr lang="en-US" altLang="zh-CN" dirty="0" smtClean="0"/>
              <a:t>On behalf of magnet team</a:t>
            </a:r>
          </a:p>
          <a:p>
            <a:r>
              <a:rPr lang="en-US" altLang="zh-CN" dirty="0" smtClean="0"/>
              <a:t>Institute of High Energy Physics</a:t>
            </a:r>
          </a:p>
          <a:p>
            <a:r>
              <a:rPr lang="en-US" altLang="zh-CN" dirty="0" smtClean="0"/>
              <a:t>2017.9.6</a:t>
            </a:r>
            <a:endParaRPr lang="zh-CN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0756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 smtClean="0"/>
              <a:t>Progress </a:t>
            </a:r>
            <a:r>
              <a:rPr lang="en-US" altLang="zh-CN" dirty="0"/>
              <a:t>of the Rutherford cable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81593"/>
            <a:ext cx="11112374" cy="1705226"/>
          </a:xfrm>
        </p:spPr>
        <p:txBody>
          <a:bodyPr/>
          <a:lstStyle/>
          <a:p>
            <a:r>
              <a:rPr lang="en-US" altLang="zh-CN" dirty="0">
                <a:ea typeface="Adobe 黑体 Std R" pitchFamily="34" charset="-122"/>
              </a:rPr>
              <a:t>Development progress of Al-based SC conductors in </a:t>
            </a:r>
            <a:r>
              <a:rPr lang="en-US" altLang="zh-CN" dirty="0" smtClean="0">
                <a:ea typeface="Adobe 黑体 Std R" pitchFamily="34" charset="-122"/>
              </a:rPr>
              <a:t>China</a:t>
            </a:r>
          </a:p>
          <a:p>
            <a:pPr marL="457200" lvl="1" indent="0">
              <a:buNone/>
            </a:pPr>
            <a:r>
              <a:rPr lang="en-US" altLang="zh-CN" dirty="0" smtClean="0"/>
              <a:t>Al-based Superconducting conductor was mainly used for large detector magnets, such as BESIII, CMS. In CEPC Pre-conceptual design report, the detector magnet also adopt Al-based Superconducting conductor.</a:t>
            </a:r>
            <a:endParaRPr lang="zh-CN" alt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899" y="3095282"/>
            <a:ext cx="5040561" cy="322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/>
          <a:stretch/>
        </p:blipFill>
        <p:spPr bwMode="auto">
          <a:xfrm>
            <a:off x="2592671" y="3374370"/>
            <a:ext cx="1403332" cy="2897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421873" y="6323082"/>
            <a:ext cx="8568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Cross sections of Al stabilized and reinforced conductors previously used and will be used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0945640" y="46084"/>
            <a:ext cx="11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Zhao Ling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4358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9547" y="396883"/>
            <a:ext cx="10515600" cy="1325563"/>
          </a:xfrm>
        </p:spPr>
        <p:txBody>
          <a:bodyPr/>
          <a:lstStyle/>
          <a:p>
            <a:r>
              <a:rPr lang="en-US" altLang="zh-CN" dirty="0"/>
              <a:t>Progress </a:t>
            </a:r>
            <a:r>
              <a:rPr lang="en-US" altLang="zh-CN" dirty="0" smtClean="0"/>
              <a:t>of </a:t>
            </a:r>
            <a:r>
              <a:rPr lang="en-US" altLang="zh-CN" dirty="0"/>
              <a:t>the Rutherford cable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29227" y="835764"/>
            <a:ext cx="3641465" cy="27310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186" y="1614507"/>
            <a:ext cx="4072413" cy="305431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9226" y="3666915"/>
            <a:ext cx="3641465" cy="273109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7751" y="4798923"/>
            <a:ext cx="7303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2015.6</a:t>
            </a:r>
            <a:r>
              <a:rPr lang="zh-CN" altLang="en-US" sz="2400" dirty="0" smtClean="0"/>
              <a:t>，</a:t>
            </a:r>
            <a:r>
              <a:rPr lang="en-US" altLang="zh-CN" sz="2400" dirty="0"/>
              <a:t>C</a:t>
            </a:r>
            <a:r>
              <a:rPr lang="en-US" altLang="zh-CN" sz="2400" dirty="0" smtClean="0"/>
              <a:t>ooperation agreement with </a:t>
            </a:r>
            <a:r>
              <a:rPr lang="en-US" altLang="zh-CN" sz="2400" dirty="0" err="1" smtClean="0"/>
              <a:t>Toly</a:t>
            </a:r>
            <a:r>
              <a:rPr lang="en-US" altLang="zh-CN" sz="2400" dirty="0" smtClean="0"/>
              <a:t> Electric and began the development of Rutherford cable.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400" dirty="0" smtClean="0"/>
              <a:t> </a:t>
            </a:r>
            <a:r>
              <a:rPr lang="en-US" altLang="zh-CN" sz="2400" dirty="0" smtClean="0"/>
              <a:t>New cabling machine  and tension control system of strands  were put into use this year.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/>
          <a:srcRect l="23611" t="9533" r="28625" b="28428"/>
          <a:stretch/>
        </p:blipFill>
        <p:spPr>
          <a:xfrm>
            <a:off x="107751" y="1614508"/>
            <a:ext cx="4055807" cy="329235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631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6" r="16675"/>
          <a:stretch/>
        </p:blipFill>
        <p:spPr bwMode="auto">
          <a:xfrm>
            <a:off x="2277664" y="2051463"/>
            <a:ext cx="1234132" cy="307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2039064" y="5384061"/>
            <a:ext cx="22783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0.727mm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time:2015.7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9"/>
          <a:stretch/>
        </p:blipFill>
        <p:spPr bwMode="auto">
          <a:xfrm>
            <a:off x="340264" y="2059122"/>
            <a:ext cx="1127364" cy="307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矩形 6"/>
          <p:cNvSpPr/>
          <p:nvPr/>
        </p:nvSpPr>
        <p:spPr>
          <a:xfrm>
            <a:off x="54242" y="5368121"/>
            <a:ext cx="2689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1.0mm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Materiel: Copper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time:2015.5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71826" y="5368121"/>
            <a:ext cx="3001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0.727mm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time:2015.8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3" r="960" b="22286"/>
          <a:stretch/>
        </p:blipFill>
        <p:spPr>
          <a:xfrm rot="5400000">
            <a:off x="3312404" y="3038661"/>
            <a:ext cx="3072556" cy="1072708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2039064" y="42554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dirty="0"/>
              <a:t>Progress </a:t>
            </a:r>
            <a:r>
              <a:rPr lang="en-US" altLang="zh-CN" dirty="0" smtClean="0"/>
              <a:t>of </a:t>
            </a:r>
            <a:r>
              <a:rPr lang="en-US" altLang="zh-CN" dirty="0"/>
              <a:t>the </a:t>
            </a:r>
            <a:r>
              <a:rPr lang="en-US" altLang="zh-CN" dirty="0" smtClean="0"/>
              <a:t>Rutherford cable</a:t>
            </a:r>
            <a:endParaRPr lang="zh-CN" altLang="en-US" dirty="0"/>
          </a:p>
        </p:txBody>
      </p:sp>
      <p:sp>
        <p:nvSpPr>
          <p:cNvPr id="5" name="右箭头 4"/>
          <p:cNvSpPr/>
          <p:nvPr/>
        </p:nvSpPr>
        <p:spPr>
          <a:xfrm>
            <a:off x="1467893" y="3634768"/>
            <a:ext cx="792087" cy="270077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3590365" y="3657333"/>
            <a:ext cx="720079" cy="270077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/>
          <a:srcRect l="14245" r="5163"/>
          <a:stretch/>
        </p:blipFill>
        <p:spPr>
          <a:xfrm>
            <a:off x="6105116" y="2038737"/>
            <a:ext cx="3259568" cy="303456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472048" y="5339582"/>
            <a:ext cx="3001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1.2mm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time:2016.2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右箭头 16"/>
          <p:cNvSpPr/>
          <p:nvPr/>
        </p:nvSpPr>
        <p:spPr>
          <a:xfrm>
            <a:off x="5385037" y="3663989"/>
            <a:ext cx="720079" cy="270077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9459643" y="3610300"/>
            <a:ext cx="253324" cy="224141"/>
          </a:xfrm>
          <a:prstGeom prst="rightArrow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840101" y="5033452"/>
            <a:ext cx="20777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altLang="zh-CN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1.2mm</a:t>
            </a: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Nb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zh-CN" sz="1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Tangle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17.32</a:t>
            </a: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》100m</a:t>
            </a:r>
          </a:p>
          <a:p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RRR</a:t>
            </a:r>
            <a:r>
              <a:rPr lang="zh-CN" altLang="en-US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》100</a:t>
            </a:r>
            <a:endParaRPr lang="en-US" altLang="zh-CN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time:2016.5</a:t>
            </a:r>
            <a:endParaRPr lang="zh-CN" alt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52714" y="2012519"/>
            <a:ext cx="2299243" cy="298557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6975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2032" y="87212"/>
            <a:ext cx="10515600" cy="928318"/>
          </a:xfrm>
        </p:spPr>
        <p:txBody>
          <a:bodyPr/>
          <a:lstStyle/>
          <a:p>
            <a:pPr algn="ctr"/>
            <a:r>
              <a:rPr lang="en-US" altLang="zh-CN" dirty="0" smtClean="0"/>
              <a:t>Insert progress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2032" y="1140270"/>
            <a:ext cx="9887173" cy="1651076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dirty="0"/>
              <a:t>Completed </a:t>
            </a:r>
            <a:r>
              <a:rPr lang="en-US" altLang="zh-CN" dirty="0" smtClean="0"/>
              <a:t>two </a:t>
            </a:r>
            <a:r>
              <a:rPr lang="en-US" altLang="zh-CN" dirty="0"/>
              <a:t>rounds of </a:t>
            </a:r>
            <a:r>
              <a:rPr lang="en-US" altLang="zh-CN" dirty="0" smtClean="0"/>
              <a:t>insert process: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Hollow </a:t>
            </a:r>
            <a:r>
              <a:rPr lang="en-US" altLang="zh-CN" dirty="0"/>
              <a:t>aluminum </a:t>
            </a:r>
            <a:r>
              <a:rPr lang="en-US" altLang="zh-CN" dirty="0" smtClean="0"/>
              <a:t>alloy,</a:t>
            </a:r>
            <a:r>
              <a:rPr lang="en-US" altLang="zh-CN" dirty="0"/>
              <a:t> Aluminum alloy + copper cable</a:t>
            </a:r>
          </a:p>
          <a:p>
            <a:r>
              <a:rPr lang="en-US" altLang="zh-CN" dirty="0" smtClean="0"/>
              <a:t>Result: Depression </a:t>
            </a:r>
            <a:r>
              <a:rPr lang="en-US" altLang="zh-CN" dirty="0"/>
              <a:t>in the middle </a:t>
            </a:r>
            <a:r>
              <a:rPr lang="en-US" altLang="zh-CN" dirty="0" smtClean="0"/>
              <a:t>and the tooling </a:t>
            </a:r>
            <a:r>
              <a:rPr lang="en-US" altLang="zh-CN" dirty="0"/>
              <a:t>needs to be </a:t>
            </a:r>
            <a:r>
              <a:rPr lang="en-US" altLang="zh-CN" dirty="0" smtClean="0"/>
              <a:t>improved.(2016.4)</a:t>
            </a:r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     The strands of the cable are separate after the tooling improvement.</a:t>
            </a:r>
          </a:p>
          <a:p>
            <a:r>
              <a:rPr lang="en-US" altLang="zh-CN" dirty="0" smtClean="0"/>
              <a:t>There is a </a:t>
            </a:r>
            <a:r>
              <a:rPr lang="en-US" altLang="zh-CN" dirty="0"/>
              <a:t>great </a:t>
            </a:r>
            <a:r>
              <a:rPr lang="en-US" altLang="zh-CN" dirty="0" smtClean="0"/>
              <a:t>improvement. But the shear stress is 8 MPa, is not reach 20 MPa.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3936" t="18080" r="21954" b="45908"/>
          <a:stretch/>
        </p:blipFill>
        <p:spPr bwMode="auto">
          <a:xfrm>
            <a:off x="232032" y="2865658"/>
            <a:ext cx="2388198" cy="283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/>
          <a:srcRect l="22893" t="36846" r="26298" b="34898"/>
          <a:stretch/>
        </p:blipFill>
        <p:spPr>
          <a:xfrm>
            <a:off x="3194709" y="3063421"/>
            <a:ext cx="2140772" cy="8928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/>
          <a:srcRect l="13552" t="31440" r="6956" b="14735"/>
          <a:stretch/>
        </p:blipFill>
        <p:spPr>
          <a:xfrm>
            <a:off x="3133493" y="4208124"/>
            <a:ext cx="3431689" cy="1742739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>
            <a:off x="2620230" y="4208124"/>
            <a:ext cx="513263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354106" y="5943908"/>
            <a:ext cx="259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2016.1</a:t>
            </a:r>
          </a:p>
          <a:p>
            <a:r>
              <a:rPr lang="en-US" altLang="zh-CN" dirty="0" smtClean="0"/>
              <a:t>Hollow </a:t>
            </a:r>
            <a:r>
              <a:rPr lang="en-US" altLang="zh-CN" dirty="0"/>
              <a:t>aluminum </a:t>
            </a:r>
            <a:r>
              <a:rPr lang="en-US" altLang="zh-CN" dirty="0" smtClean="0"/>
              <a:t>alloy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076537" y="6131276"/>
            <a:ext cx="3069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2016.2</a:t>
            </a:r>
            <a:r>
              <a:rPr lang="en-US" altLang="zh-CN" dirty="0"/>
              <a:t> </a:t>
            </a:r>
            <a:endParaRPr lang="zh-CN" altLang="en-US" dirty="0"/>
          </a:p>
          <a:p>
            <a:r>
              <a:rPr lang="en-US" altLang="zh-CN" dirty="0" smtClean="0"/>
              <a:t>Aluminum alloy + copper cable</a:t>
            </a:r>
          </a:p>
        </p:txBody>
      </p:sp>
      <p:sp>
        <p:nvSpPr>
          <p:cNvPr id="5" name="椭圆 4"/>
          <p:cNvSpPr/>
          <p:nvPr/>
        </p:nvSpPr>
        <p:spPr>
          <a:xfrm>
            <a:off x="3966921" y="2938680"/>
            <a:ext cx="596348" cy="1089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59282" y="5869262"/>
            <a:ext cx="2452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2016.5~6</a:t>
            </a:r>
            <a:r>
              <a:rPr lang="zh-CN" altLang="en-US" b="1" dirty="0" smtClean="0"/>
              <a:t>：</a:t>
            </a:r>
            <a:endParaRPr lang="en-US" altLang="zh-CN" b="1" dirty="0" smtClean="0"/>
          </a:p>
          <a:p>
            <a:r>
              <a:rPr lang="en-US" altLang="zh-CN" dirty="0"/>
              <a:t>Aluminum alloy + copper </a:t>
            </a:r>
            <a:r>
              <a:rPr lang="en-US" altLang="zh-CN" dirty="0" smtClean="0"/>
              <a:t>cable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/>
          <a:srcRect l="30992" t="30548" r="20211" b="12076"/>
          <a:stretch/>
        </p:blipFill>
        <p:spPr>
          <a:xfrm>
            <a:off x="6736832" y="2865658"/>
            <a:ext cx="1920242" cy="3010444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7517296" y="3668213"/>
            <a:ext cx="347559" cy="1398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0744339" y="-4207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Ling Zhao</a:t>
            </a:r>
            <a:endParaRPr lang="zh-CN" altLang="en-US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/>
          <a:srcRect l="15123" t="31604" r="29889" b="30192"/>
          <a:stretch/>
        </p:blipFill>
        <p:spPr>
          <a:xfrm rot="5400000">
            <a:off x="8738812" y="3713119"/>
            <a:ext cx="2192679" cy="85690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/>
          <a:srcRect t="31115" r="11408" b="23807"/>
          <a:stretch/>
        </p:blipFill>
        <p:spPr>
          <a:xfrm rot="16200000">
            <a:off x="8943001" y="3279940"/>
            <a:ext cx="4433692" cy="126898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100882" y="6220573"/>
            <a:ext cx="3091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/>
              <a:t>2016.8</a:t>
            </a:r>
            <a:r>
              <a:rPr lang="zh-CN" altLang="en-US" b="1" dirty="0" smtClean="0"/>
              <a:t>：</a:t>
            </a:r>
            <a:endParaRPr lang="en-US" altLang="zh-CN" b="1" dirty="0"/>
          </a:p>
          <a:p>
            <a:r>
              <a:rPr lang="en-US" altLang="zh-CN" dirty="0"/>
              <a:t>Aluminum alloy + copper cable</a:t>
            </a:r>
          </a:p>
        </p:txBody>
      </p:sp>
    </p:spTree>
    <p:extLst>
      <p:ext uri="{BB962C8B-B14F-4D97-AF65-F5344CB8AC3E}">
        <p14:creationId xmlns:p14="http://schemas.microsoft.com/office/powerpoint/2010/main" val="2525165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灯片编号占位符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fld id="{C6F15B4C-9F85-4884-820F-78737202FA37}" type="slidenum">
              <a:rPr lang="zh-CN" altLang="en-US" smtClean="0">
                <a:solidFill>
                  <a:srgbClr val="898989"/>
                </a:solidFill>
              </a:rPr>
              <a:pPr/>
              <a:t>14</a:t>
            </a:fld>
            <a:endParaRPr lang="zh-CN" altLang="en-US" dirty="0" smtClean="0">
              <a:solidFill>
                <a:srgbClr val="898989"/>
              </a:solidFill>
            </a:endParaRPr>
          </a:p>
        </p:txBody>
      </p:sp>
      <p:sp>
        <p:nvSpPr>
          <p:cNvPr id="8200" name="Rectangle 5"/>
          <p:cNvSpPr>
            <a:spLocks noChangeArrowheads="1"/>
          </p:cNvSpPr>
          <p:nvPr/>
        </p:nvSpPr>
        <p:spPr bwMode="auto">
          <a:xfrm>
            <a:off x="778598" y="1362494"/>
            <a:ext cx="1077362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  <a:tabLst>
                <a:tab pos="266700" algn="l"/>
              </a:tabLst>
            </a:pPr>
            <a:r>
              <a:rPr kumimoji="1" lang="en-US" altLang="zh-CN" sz="2800" dirty="0">
                <a:ea typeface="楷体_GB2312" pitchFamily="49" charset="-122"/>
                <a:cs typeface="Times New Roman" pitchFamily="18" charset="0"/>
              </a:rPr>
              <a:t>Shear strength test between aluminum alloy and copper cable</a:t>
            </a:r>
          </a:p>
          <a:p>
            <a:pPr marL="914400" lvl="1" indent="-457200">
              <a:buFont typeface="Wingdings" panose="05000000000000000000" pitchFamily="2" charset="2"/>
              <a:buChar char="ü"/>
              <a:tabLst>
                <a:tab pos="266700" algn="l"/>
              </a:tabLst>
            </a:pPr>
            <a:r>
              <a:rPr lang="en-US" altLang="zh-CN" sz="2000" dirty="0"/>
              <a:t>The shear strength is larger than the </a:t>
            </a:r>
            <a:r>
              <a:rPr lang="en-US" altLang="zh-CN" sz="2000" dirty="0">
                <a:solidFill>
                  <a:srgbClr val="FF0000"/>
                </a:solidFill>
              </a:rPr>
              <a:t>required (20MPa) </a:t>
            </a:r>
            <a:r>
              <a:rPr lang="en-US" altLang="zh-CN" sz="2000" dirty="0"/>
              <a:t>in the latest test.  We used 99.99% aluminum material to improve the shear strength.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15669" y="2743231"/>
            <a:ext cx="2689527" cy="1854149"/>
            <a:chOff x="635160" y="2895599"/>
            <a:chExt cx="2689527" cy="185414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2"/>
            <a:srcRect l="15123" t="31604" r="29889" b="30192"/>
            <a:stretch/>
          </p:blipFill>
          <p:spPr>
            <a:xfrm>
              <a:off x="809743" y="2895599"/>
              <a:ext cx="2340360" cy="914623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3"/>
            <a:srcRect t="31115" r="11408" b="23807"/>
            <a:stretch/>
          </p:blipFill>
          <p:spPr>
            <a:xfrm>
              <a:off x="635160" y="3979971"/>
              <a:ext cx="2689527" cy="769777"/>
            </a:xfrm>
            <a:prstGeom prst="rect">
              <a:avLst/>
            </a:prstGeom>
          </p:spPr>
        </p:pic>
      </p:grpSp>
      <p:sp>
        <p:nvSpPr>
          <p:cNvPr id="31" name="右箭头 30"/>
          <p:cNvSpPr/>
          <p:nvPr/>
        </p:nvSpPr>
        <p:spPr>
          <a:xfrm>
            <a:off x="6165410" y="3499872"/>
            <a:ext cx="1163608" cy="397266"/>
          </a:xfrm>
          <a:prstGeom prst="rightArrow">
            <a:avLst>
              <a:gd name="adj1" fmla="val 50000"/>
              <a:gd name="adj2" fmla="val 1363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7823035" y="3910610"/>
            <a:ext cx="2659224" cy="1898496"/>
            <a:chOff x="5629869" y="2726362"/>
            <a:chExt cx="2659224" cy="189849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520138" y="2891665"/>
              <a:ext cx="878928" cy="2587457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9869" y="2726362"/>
              <a:ext cx="2659224" cy="924267"/>
            </a:xfrm>
            <a:prstGeom prst="rect">
              <a:avLst/>
            </a:prstGeom>
          </p:spPr>
        </p:pic>
      </p:grpSp>
      <p:sp>
        <p:nvSpPr>
          <p:cNvPr id="33" name="矩形 32"/>
          <p:cNvSpPr/>
          <p:nvPr/>
        </p:nvSpPr>
        <p:spPr>
          <a:xfrm>
            <a:off x="3711700" y="2918206"/>
            <a:ext cx="22070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Strand diameter 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1.2mm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:</a:t>
            </a:r>
            <a:r>
              <a:rPr lang="en-US" altLang="zh-CN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COPPER+Al</a:t>
            </a:r>
            <a:endParaRPr lang="en-US" altLang="zh-CN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Length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1m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time:2016.8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Shear strength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copper &amp;Al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）：</a:t>
            </a:r>
            <a:r>
              <a:rPr lang="en-US" altLang="zh-CN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8.85 MPa</a:t>
            </a:r>
            <a:endParaRPr lang="zh-CN" alt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742026" y="2726256"/>
            <a:ext cx="2541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Dimensions: 15*4.7mm</a:t>
            </a:r>
            <a:r>
              <a:rPr lang="en-US" altLang="zh-CN" sz="12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COPPER+Al</a:t>
            </a:r>
            <a:r>
              <a:rPr lang="en-US" altLang="zh-C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(99% purity)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time:2017.4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Shear strength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COPPER &amp;Al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）：</a:t>
            </a:r>
            <a:r>
              <a:rPr lang="en-US" altLang="zh-CN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MPa</a:t>
            </a:r>
            <a:endParaRPr lang="zh-CN" alt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New Magnet\EMuS magnet\2017-EMus进展报告会\绞缆拉力测试 (4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7" t="12201" r="7523" b="5111"/>
          <a:stretch/>
        </p:blipFill>
        <p:spPr bwMode="auto">
          <a:xfrm>
            <a:off x="3416308" y="5011854"/>
            <a:ext cx="200344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New Magnet\EMuS magnet\2017-EMus进展报告会\绞缆拉力测试 (1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7" y="5022843"/>
            <a:ext cx="2097583" cy="157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36"/>
          <p:cNvSpPr/>
          <p:nvPr/>
        </p:nvSpPr>
        <p:spPr>
          <a:xfrm>
            <a:off x="5500757" y="5096263"/>
            <a:ext cx="22412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Dimensions: 15*4.7mm</a:t>
            </a:r>
            <a:r>
              <a:rPr lang="en-US" altLang="zh-CN" sz="12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Number of strands 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Materiel </a:t>
            </a:r>
            <a:r>
              <a:rPr lang="en-US" altLang="zh-CN" sz="12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zh-C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COPPER+Al</a:t>
            </a:r>
            <a:r>
              <a:rPr lang="en-US" altLang="zh-CN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(99.99% purity)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Complete time:2017.8</a:t>
            </a:r>
          </a:p>
          <a:p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Shear strength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（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COPPER &amp;Al</a:t>
            </a:r>
            <a:r>
              <a:rPr lang="zh-CN" alt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）：</a:t>
            </a:r>
            <a:r>
              <a:rPr lang="en-US" altLang="zh-CN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en-US" altLang="zh-CN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35MPa</a:t>
            </a:r>
            <a:endParaRPr lang="zh-CN" alt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直角上箭头 6"/>
          <p:cNvSpPr/>
          <p:nvPr/>
        </p:nvSpPr>
        <p:spPr>
          <a:xfrm rot="16200000" flipH="1">
            <a:off x="8060113" y="5412798"/>
            <a:ext cx="608061" cy="1470560"/>
          </a:xfrm>
          <a:prstGeom prst="bentUpArrow">
            <a:avLst>
              <a:gd name="adj1" fmla="val 25000"/>
              <a:gd name="adj2" fmla="val 25000"/>
              <a:gd name="adj3" fmla="val 44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087880" y="413994"/>
            <a:ext cx="774051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 smtClean="0"/>
              <a:t>Progress </a:t>
            </a:r>
            <a:r>
              <a:rPr lang="en-US" altLang="zh-CN" sz="4400" dirty="0"/>
              <a:t>of the Rutherford cable </a:t>
            </a:r>
            <a:endParaRPr lang="zh-CN" altLang="en-US" sz="4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10945640" y="46084"/>
            <a:ext cx="115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Zhao Ling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5138784"/>
      </p:ext>
    </p:extLst>
  </p:cSld>
  <p:clrMapOvr>
    <a:masterClrMapping/>
  </p:clrMapOvr>
  <p:transition spd="slow" advTm="5198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59395"/>
            <a:ext cx="10515600" cy="1325563"/>
          </a:xfrm>
        </p:spPr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Cryogenic Design</a:t>
            </a:r>
            <a:endParaRPr lang="zh-CN" altLang="en-US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410" y="2009729"/>
            <a:ext cx="3144590" cy="46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34200" y="2471648"/>
            <a:ext cx="368933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The coils will be cooled by conductive method.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A </a:t>
            </a:r>
            <a:r>
              <a:rPr lang="en-US" altLang="zh-CN" sz="2400" dirty="0"/>
              <a:t>thermal siphon principle experiment platform was built based on liquid nitrogen</a:t>
            </a:r>
            <a:r>
              <a:rPr lang="en-US" altLang="zh-CN" sz="2400" dirty="0" smtClean="0"/>
              <a:t>. </a:t>
            </a:r>
            <a:endParaRPr lang="en-US" altLang="zh-CN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10370634" y="46084"/>
            <a:ext cx="1732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Meifen</a:t>
            </a:r>
            <a:r>
              <a:rPr lang="en-US" altLang="zh-CN" dirty="0" smtClean="0"/>
              <a:t> Wang</a:t>
            </a:r>
            <a:endParaRPr lang="zh-CN" altLang="en-US" dirty="0"/>
          </a:p>
        </p:txBody>
      </p:sp>
      <p:pic>
        <p:nvPicPr>
          <p:cNvPr id="7" name="图片 2" descr="虹吸回路图示-中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837" y="1383446"/>
            <a:ext cx="4358463" cy="5223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8036461" y="4105275"/>
            <a:ext cx="1511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Liquid helium line</a:t>
            </a:r>
            <a:endParaRPr lang="zh-CN" altLang="en-US" sz="14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4232989" y="3152775"/>
            <a:ext cx="18630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 smtClean="0"/>
              <a:t>Liquid/Gas helium line</a:t>
            </a:r>
            <a:endParaRPr lang="zh-CN" altLang="en-US" sz="1400" b="1" dirty="0"/>
          </a:p>
        </p:txBody>
      </p:sp>
      <p:sp>
        <p:nvSpPr>
          <p:cNvPr id="10" name="矩形 9"/>
          <p:cNvSpPr/>
          <p:nvPr/>
        </p:nvSpPr>
        <p:spPr>
          <a:xfrm>
            <a:off x="4280277" y="1890207"/>
            <a:ext cx="13811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2B2B2B"/>
                </a:solidFill>
                <a:ea typeface="宋体" panose="02010600030101010101" pitchFamily="2" charset="-122"/>
              </a:rPr>
              <a:t>phase separator</a:t>
            </a:r>
            <a:endParaRPr lang="zh-CN" altLang="en-US" sz="1400" b="1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1518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144000" y="46084"/>
            <a:ext cx="295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Baotang</a:t>
            </a:r>
            <a:r>
              <a:rPr lang="en-US" altLang="zh-CN" dirty="0" smtClean="0"/>
              <a:t> Zhang, </a:t>
            </a:r>
            <a:r>
              <a:rPr lang="en-US" altLang="zh-CN" dirty="0" err="1" smtClean="0"/>
              <a:t>Meifen</a:t>
            </a:r>
            <a:r>
              <a:rPr lang="en-US" altLang="zh-CN" dirty="0" smtClean="0"/>
              <a:t> Wang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370" y="2796521"/>
            <a:ext cx="4697086" cy="352538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9024096" y="2259061"/>
            <a:ext cx="2470150" cy="3958590"/>
            <a:chOff x="5444552" y="2140044"/>
            <a:chExt cx="2470150" cy="3958590"/>
          </a:xfrm>
        </p:grpSpPr>
        <p:pic>
          <p:nvPicPr>
            <p:cNvPr id="7" name="内容占位符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192" y="2140044"/>
              <a:ext cx="1794510" cy="3958590"/>
            </a:xfrm>
            <a:prstGeom prst="rect">
              <a:avLst/>
            </a:prstGeom>
          </p:spPr>
        </p:pic>
        <p:cxnSp>
          <p:nvCxnSpPr>
            <p:cNvPr id="8" name="直接箭头连接符 7"/>
            <p:cNvCxnSpPr/>
            <p:nvPr/>
          </p:nvCxnSpPr>
          <p:spPr>
            <a:xfrm flipV="1">
              <a:off x="6216077" y="2707099"/>
              <a:ext cx="303530" cy="531495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5444552" y="3229704"/>
              <a:ext cx="1276985" cy="2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G-M </a:t>
              </a:r>
              <a:r>
                <a:rPr lang="en-US" altLang="zh-CN" sz="1200" dirty="0" err="1"/>
                <a:t>cryocooler</a:t>
              </a:r>
              <a:endParaRPr lang="en-US" altLang="zh-CN" sz="1200" dirty="0"/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V="1">
              <a:off x="6886002" y="5034374"/>
              <a:ext cx="480695" cy="34163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0"/>
            <p:cNvSpPr txBox="1"/>
            <p:nvPr/>
          </p:nvSpPr>
          <p:spPr>
            <a:xfrm>
              <a:off x="6038912" y="5483319"/>
              <a:ext cx="1521460" cy="276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 err="1">
                  <a:solidFill>
                    <a:srgbClr val="FFFF00"/>
                  </a:solidFill>
                </a:rPr>
                <a:t>Thermosyphon</a:t>
              </a:r>
              <a:r>
                <a:rPr lang="en-US" altLang="zh-CN" sz="1200" dirty="0">
                  <a:solidFill>
                    <a:srgbClr val="FFFF00"/>
                  </a:solidFill>
                </a:rPr>
                <a:t> loop</a:t>
              </a:r>
            </a:p>
          </p:txBody>
        </p:sp>
      </p:grpSp>
      <p:sp>
        <p:nvSpPr>
          <p:cNvPr id="13" name="矩形 12"/>
          <p:cNvSpPr/>
          <p:nvPr/>
        </p:nvSpPr>
        <p:spPr>
          <a:xfrm>
            <a:off x="88818" y="1586741"/>
            <a:ext cx="107947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A thermal siphon principle experiment platform </a:t>
            </a:r>
            <a:r>
              <a:rPr lang="en-US" altLang="zh-CN" sz="2400" dirty="0" smtClean="0"/>
              <a:t>based </a:t>
            </a:r>
            <a:r>
              <a:rPr lang="en-US" altLang="zh-CN" sz="2400" dirty="0"/>
              <a:t>on liquid helium.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479708" y="6428306"/>
            <a:ext cx="24523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Fig.2 </a:t>
            </a:r>
            <a:r>
              <a:rPr lang="en-US" altLang="zh-CN" sz="1400" dirty="0"/>
              <a:t>Experimental apparatus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715746" y="6427234"/>
            <a:ext cx="3308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Fig.1. </a:t>
            </a:r>
            <a:r>
              <a:rPr lang="zh-CN" altLang="en-US" sz="1400" dirty="0"/>
              <a:t>Schematic of the </a:t>
            </a:r>
            <a:r>
              <a:rPr lang="zh-CN" altLang="en-US" sz="1400" dirty="0" smtClean="0"/>
              <a:t>circu</a:t>
            </a:r>
            <a:r>
              <a:rPr lang="en-US" altLang="zh-CN" sz="1400" dirty="0" smtClean="0"/>
              <a:t>it</a:t>
            </a:r>
            <a:r>
              <a:rPr lang="zh-CN" altLang="en-US" sz="1400" dirty="0" smtClean="0"/>
              <a:t> loop</a:t>
            </a:r>
            <a:endParaRPr lang="zh-CN" altLang="en-US" sz="1400" dirty="0"/>
          </a:p>
        </p:txBody>
      </p:sp>
      <p:sp>
        <p:nvSpPr>
          <p:cNvPr id="3" name="矩形 2"/>
          <p:cNvSpPr/>
          <p:nvPr/>
        </p:nvSpPr>
        <p:spPr>
          <a:xfrm>
            <a:off x="217916" y="2667696"/>
            <a:ext cx="48399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uilding a two-phase natural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loop, helium was used as the working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nvestigate the heat and mass transfer characteristics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experimentally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Obtain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profile with heat flux and critical heat flux(CHF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modelling of mass flow rate in a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thermal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siphon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60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29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zh-CN" altLang="en-US" dirty="0"/>
          </a:p>
          <a:p>
            <a:r>
              <a:rPr lang="en-US" altLang="zh-CN" sz="3400" dirty="0" smtClean="0"/>
              <a:t>Several </a:t>
            </a:r>
            <a:r>
              <a:rPr lang="en-US" altLang="zh-CN" sz="3400" dirty="0"/>
              <a:t>designs have been completed on the requirements of different central field and different thickness of yokes, compared the key parameters such as homogeneity/stray field/cost etc. </a:t>
            </a:r>
          </a:p>
          <a:p>
            <a:r>
              <a:rPr lang="en-US" altLang="zh-CN" sz="3400" dirty="0" smtClean="0"/>
              <a:t>Some </a:t>
            </a:r>
            <a:r>
              <a:rPr lang="en-US" altLang="zh-CN" sz="3400" dirty="0"/>
              <a:t>progress in the development of specific LTS superconductor, thermal siphon cooling </a:t>
            </a:r>
          </a:p>
          <a:p>
            <a:r>
              <a:rPr lang="en-US" altLang="zh-CN" sz="3400" dirty="0" smtClean="0"/>
              <a:t>HTS </a:t>
            </a:r>
            <a:r>
              <a:rPr lang="en-US" altLang="zh-CN" sz="3400" dirty="0"/>
              <a:t>option was initially proposed </a:t>
            </a:r>
          </a:p>
          <a:p>
            <a:r>
              <a:rPr lang="en-US" altLang="zh-CN" sz="3400" dirty="0" smtClean="0"/>
              <a:t>We </a:t>
            </a:r>
            <a:r>
              <a:rPr lang="en-US" altLang="zh-CN" sz="3400" dirty="0"/>
              <a:t>keep iron yoke structure as the default option in the CDR, and the Active Shielding scenario as an candidate option </a:t>
            </a:r>
            <a:endParaRPr lang="en-US" altLang="zh-CN" sz="3400" dirty="0" smtClean="0"/>
          </a:p>
          <a:p>
            <a:endParaRPr lang="en-US" altLang="zh-CN" dirty="0"/>
          </a:p>
          <a:p>
            <a:pPr marL="0" indent="0">
              <a:buNone/>
            </a:pPr>
            <a:r>
              <a:rPr lang="en-US" altLang="zh-CN" sz="3400" b="1" dirty="0"/>
              <a:t>Next Steps </a:t>
            </a:r>
            <a:endParaRPr lang="en-US" altLang="zh-CN" sz="3400" b="1" dirty="0" smtClean="0"/>
          </a:p>
          <a:p>
            <a:endParaRPr lang="en-US" altLang="zh-CN" sz="3200" dirty="0"/>
          </a:p>
          <a:p>
            <a:r>
              <a:rPr lang="en-US" altLang="zh-CN" sz="3200" b="1" dirty="0" smtClean="0"/>
              <a:t>1</a:t>
            </a:r>
            <a:r>
              <a:rPr lang="en-US" altLang="zh-CN" sz="3200" b="1" dirty="0"/>
              <a:t>. Further development of long Al-based </a:t>
            </a:r>
            <a:r>
              <a:rPr lang="en-US" altLang="zh-CN" sz="3200" b="1" dirty="0" err="1"/>
              <a:t>NbTi</a:t>
            </a:r>
            <a:r>
              <a:rPr lang="en-US" altLang="zh-CN" sz="3200" b="1" dirty="0"/>
              <a:t> conductor (&gt;100m, RRR/</a:t>
            </a:r>
            <a:r>
              <a:rPr lang="en-US" altLang="zh-CN" sz="3200" b="1" dirty="0" err="1"/>
              <a:t>Ic</a:t>
            </a:r>
            <a:r>
              <a:rPr lang="en-US" altLang="zh-CN" sz="3200" b="1" dirty="0"/>
              <a:t> measurement) </a:t>
            </a:r>
            <a:endParaRPr lang="en-US" altLang="zh-CN" sz="3200" dirty="0"/>
          </a:p>
          <a:p>
            <a:r>
              <a:rPr lang="en-US" altLang="zh-CN" sz="3200" b="1" dirty="0" smtClean="0"/>
              <a:t>2</a:t>
            </a:r>
            <a:r>
              <a:rPr lang="en-US" altLang="zh-CN" sz="3200" b="1" dirty="0"/>
              <a:t>. Study of thermal siphon cooling system </a:t>
            </a:r>
            <a:endParaRPr lang="en-US" altLang="zh-CN" sz="3200" dirty="0"/>
          </a:p>
          <a:p>
            <a:r>
              <a:rPr lang="en-US" altLang="zh-CN" sz="3200" b="1" dirty="0" smtClean="0"/>
              <a:t>3</a:t>
            </a:r>
            <a:r>
              <a:rPr lang="en-US" altLang="zh-CN" sz="3200" b="1" dirty="0"/>
              <a:t>. Study of HTS option 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11897199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863252" y="1918352"/>
            <a:ext cx="10515600" cy="2891643"/>
          </a:xfrm>
        </p:spPr>
        <p:txBody>
          <a:bodyPr>
            <a:normAutofit/>
          </a:bodyPr>
          <a:lstStyle/>
          <a:p>
            <a:pPr algn="ctr"/>
            <a:r>
              <a:rPr lang="en-US" altLang="zh-CN" sz="8000" b="1" dirty="0" smtClean="0"/>
              <a:t>Thanks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sz="3200" dirty="0" err="1" smtClean="0"/>
              <a:t>Ning</a:t>
            </a:r>
            <a:r>
              <a:rPr lang="en-US" altLang="zh-CN" sz="3200" dirty="0" smtClean="0"/>
              <a:t> </a:t>
            </a:r>
            <a:r>
              <a:rPr lang="en-US" altLang="zh-CN" sz="3200" dirty="0" err="1" smtClean="0"/>
              <a:t>Feipeng</a:t>
            </a:r>
            <a:r>
              <a:rPr lang="en-US" altLang="zh-CN" sz="3200" dirty="0" smtClean="0"/>
              <a:t/>
            </a:r>
            <a:br>
              <a:rPr lang="en-US" altLang="zh-CN" sz="3200" dirty="0" smtClean="0"/>
            </a:br>
            <a:r>
              <a:rPr lang="en-US" altLang="zh-CN" sz="3200" dirty="0" smtClean="0"/>
              <a:t>ningfp@ihep.ac.cn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5842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1, CDR of the magnet</a:t>
            </a:r>
          </a:p>
          <a:p>
            <a:r>
              <a:rPr lang="en-US" altLang="zh-CN" dirty="0" smtClean="0"/>
              <a:t>2, R&amp;D progress</a:t>
            </a:r>
          </a:p>
          <a:p>
            <a:r>
              <a:rPr lang="en-US" altLang="zh-CN" dirty="0" smtClean="0"/>
              <a:t>3, Future plan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0208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CDR of the magnet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86711"/>
          </a:xfrm>
        </p:spPr>
        <p:txBody>
          <a:bodyPr/>
          <a:lstStyle/>
          <a:p>
            <a:r>
              <a:rPr lang="en-US" altLang="zh-CN" dirty="0" smtClean="0"/>
              <a:t>From Pre CDR to CDR</a:t>
            </a: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576" y="2512336"/>
            <a:ext cx="2600325" cy="2286000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4401"/>
            <a:ext cx="5316701" cy="6400800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164593" y="3320357"/>
            <a:ext cx="1711105" cy="488887"/>
          </a:xfrm>
          <a:prstGeom prst="rightArrow">
            <a:avLst>
              <a:gd name="adj1" fmla="val 50000"/>
              <a:gd name="adj2" fmla="val 12037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089458" y="5421691"/>
            <a:ext cx="215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10 pages to 36 pages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280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Main changes between Pre CDR and CDR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The central magnetic field: </a:t>
            </a:r>
            <a:r>
              <a:rPr lang="en-US" altLang="zh-CN" dirty="0" smtClean="0">
                <a:solidFill>
                  <a:srgbClr val="FF0000"/>
                </a:solidFill>
              </a:rPr>
              <a:t>3.5T         3T</a:t>
            </a:r>
            <a:endParaRPr lang="en-US" altLang="zh-CN" dirty="0" smtClean="0"/>
          </a:p>
          <a:p>
            <a:r>
              <a:rPr lang="en-US" altLang="zh-CN" dirty="0" smtClean="0"/>
              <a:t>Add two chapters:</a:t>
            </a:r>
          </a:p>
          <a:p>
            <a:pPr lvl="1"/>
            <a:r>
              <a:rPr lang="en-US" altLang="zh-CN" dirty="0" smtClean="0"/>
              <a:t>HTS plan options</a:t>
            </a:r>
          </a:p>
          <a:p>
            <a:pPr lvl="1"/>
            <a:r>
              <a:rPr lang="en-US" altLang="zh-CN" dirty="0"/>
              <a:t>Active shielding </a:t>
            </a:r>
            <a:r>
              <a:rPr lang="en-US" altLang="zh-CN" dirty="0" smtClean="0"/>
              <a:t>Scenario</a:t>
            </a:r>
          </a:p>
          <a:p>
            <a:r>
              <a:rPr lang="en-US" altLang="zh-CN" dirty="0" smtClean="0"/>
              <a:t>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sections add more details.</a:t>
            </a:r>
            <a:endParaRPr lang="zh-CN" altLang="en-US" dirty="0"/>
          </a:p>
        </p:txBody>
      </p:sp>
      <p:cxnSp>
        <p:nvCxnSpPr>
          <p:cNvPr id="5" name="直接箭头连接符 4"/>
          <p:cNvCxnSpPr/>
          <p:nvPr/>
        </p:nvCxnSpPr>
        <p:spPr>
          <a:xfrm>
            <a:off x="5748950" y="2046083"/>
            <a:ext cx="588476" cy="90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10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Magnetic Field Requirements and Design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8459507"/>
              </p:ext>
            </p:extLst>
          </p:nvPr>
        </p:nvGraphicFramePr>
        <p:xfrm>
          <a:off x="304801" y="3274218"/>
          <a:ext cx="5321299" cy="256778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701404"/>
                <a:gridCol w="638496"/>
                <a:gridCol w="2164125"/>
                <a:gridCol w="817274"/>
              </a:tblGrid>
              <a:tr h="570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The solenoid central field (T)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Working current (kA)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15779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0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Maximum field on conductor (T)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3.485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Total ampere-turns of the solenoid (MAt)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20.323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0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Coil inner radius (mm)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3600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Inductance (H)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10.46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06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Coil outer radius (mm)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3900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Stored energy (GJ)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1.3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853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Coil length (mm)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>
                          <a:effectLst/>
                        </a:rPr>
                        <a:t>7600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Cable length (km)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0" dirty="0">
                          <a:effectLst/>
                        </a:rPr>
                        <a:t>30.35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图片 5" descr="C:\Users\ning\Desktop\file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578" y="2019300"/>
            <a:ext cx="5725525" cy="43066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7841514" y="6325980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Field map of the magnet (T)</a:t>
            </a:r>
            <a:r>
              <a:rPr lang="en-US" altLang="zh-CN" kern="0" dirty="0">
                <a:solidFill>
                  <a:srgbClr val="000000"/>
                </a:solidFill>
                <a:latin typeface="NimbusRomNo9L-Regu"/>
                <a:cs typeface="NimbusRomNo9L-Regu"/>
              </a:rPr>
              <a:t> 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166975" y="1885434"/>
            <a:ext cx="4665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parameters of the solenoid coil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87924" y="2541845"/>
            <a:ext cx="4776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/>
              <a:t>The central magnetic field</a:t>
            </a:r>
            <a:r>
              <a:rPr lang="en-US" altLang="zh-CN" sz="2000" dirty="0" smtClean="0"/>
              <a:t>: From </a:t>
            </a:r>
            <a:r>
              <a:rPr lang="en-US" altLang="zh-CN" sz="2000" dirty="0">
                <a:solidFill>
                  <a:srgbClr val="FF0000"/>
                </a:solidFill>
              </a:rPr>
              <a:t>3.5T  </a:t>
            </a:r>
            <a:r>
              <a:rPr lang="en-US" altLang="zh-CN" sz="2000" dirty="0" smtClean="0"/>
              <a:t>to </a:t>
            </a:r>
            <a:r>
              <a:rPr lang="en-US" altLang="zh-CN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3T</a:t>
            </a:r>
            <a:endParaRPr lang="en-US" altLang="zh-CN" sz="2000" dirty="0"/>
          </a:p>
        </p:txBody>
      </p:sp>
      <p:sp>
        <p:nvSpPr>
          <p:cNvPr id="10" name="文本框 9"/>
          <p:cNvSpPr txBox="1"/>
          <p:nvPr/>
        </p:nvSpPr>
        <p:spPr>
          <a:xfrm>
            <a:off x="10547286" y="46084"/>
            <a:ext cx="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Feipeng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9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The Magnetic Field Requirements and Design</a:t>
            </a:r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5454956"/>
              </p:ext>
            </p:extLst>
          </p:nvPr>
        </p:nvGraphicFramePr>
        <p:xfrm>
          <a:off x="7085012" y="1795662"/>
          <a:ext cx="4268788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5336"/>
                <a:gridCol w="1436726"/>
                <a:gridCol w="1436726"/>
              </a:tblGrid>
              <a:tr h="24003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Stray field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 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003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50</a:t>
                      </a:r>
                      <a:r>
                        <a:rPr lang="en-US" sz="1600" kern="100" baseline="0" dirty="0" smtClean="0">
                          <a:effectLst/>
                        </a:rPr>
                        <a:t> </a:t>
                      </a:r>
                      <a:r>
                        <a:rPr lang="en-US" sz="1600" kern="100" dirty="0" err="1" smtClean="0">
                          <a:effectLst/>
                        </a:rPr>
                        <a:t>Gs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R direction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13.6 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39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Z direction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15.8 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003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100 Gs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R direction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10 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003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Z direction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11.6 m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7124700" y="3659167"/>
            <a:ext cx="4586287" cy="3026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551656" y="1795662"/>
                <a:ext cx="6096000" cy="121167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266700"/>
                <a:r>
                  <a:rPr lang="en-US" altLang="zh-CN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non-uniformity of Tracking Volume (diameter 3.62m, length 4.7m) is 9.11%. </a:t>
                </a:r>
                <a:endParaRPr lang="zh-CN" altLang="zh-CN" kern="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NimbusRomNo9L-Regu"/>
                            </a:rPr>
                          </m:ctrlPr>
                        </m:sSubPr>
                        <m:e>
                          <m:r>
                            <a:rPr lang="en-US" altLang="zh-CN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NimbusRomNo9L-Regu"/>
                            </a:rPr>
                            <m:t>𝐵</m:t>
                          </m:r>
                        </m:e>
                        <m:sub>
                          <m:r>
                            <a:rPr lang="en-US" altLang="zh-CN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NimbusRomNo9L-Regu"/>
                            </a:rPr>
                            <m:t>𝑝</m:t>
                          </m:r>
                        </m:sub>
                      </m:sSub>
                      <m:r>
                        <a:rPr lang="en-US" altLang="zh-CN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NimbusRomNo9L-Regu"/>
                        </a:rPr>
                        <m:t>=</m:t>
                      </m:r>
                      <m:f>
                        <m:fPr>
                          <m:ctrlPr>
                            <a:rPr lang="zh-CN" altLang="zh-CN" i="1" ker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NimbusRomNo9L-Regu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NimbusRomNo9L-Regu"/>
                                </a:rPr>
                              </m:ctrlPr>
                            </m:sSubPr>
                            <m:e>
                              <m:r>
                                <a:rPr lang="en-US" altLang="zh-CN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NimbusRomNo9L-Regu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NimbusRomNo9L-Regu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en-US" altLang="zh-CN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NimbusRomNo9L-Regu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zh-CN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NimbusRomNo9L-Regu"/>
                                </a:rPr>
                              </m:ctrlPr>
                            </m:sSubPr>
                            <m:e>
                              <m:r>
                                <a:rPr lang="en-US" altLang="zh-CN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NimbusRomNo9L-Regu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NimbusRomNo9L-Regu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zh-CN" i="1" ker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NimbusRomNo9L-Regu"/>
                                </a:rPr>
                              </m:ctrlPr>
                            </m:sSubPr>
                            <m:e>
                              <m:r>
                                <a:rPr lang="en-US" altLang="zh-CN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NimbusRomNo9L-Regu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CN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NimbusRomNo9L-Regu"/>
                                </a:rPr>
                                <m:t>𝑐𝑒𝑛𝑡𝑒𝑟</m:t>
                              </m:r>
                            </m:sub>
                          </m:sSub>
                        </m:den>
                      </m:f>
                      <m:r>
                        <a:rPr lang="en-US" altLang="zh-CN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NimbusRomNo9L-Regu"/>
                        </a:rPr>
                        <m:t>=9.11%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656" y="1795662"/>
                <a:ext cx="6096000" cy="1211678"/>
              </a:xfrm>
              <a:prstGeom prst="rect">
                <a:avLst/>
              </a:prstGeom>
              <a:blipFill rotWithShape="0">
                <a:blip r:embed="rId3"/>
                <a:stretch>
                  <a:fillRect l="-800" t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60" y="3047266"/>
            <a:ext cx="4292096" cy="322873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51656" y="631592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magnetic 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distribution of the Tracking Volume.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1086416" y="590667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2.8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4742508" y="590667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3.0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6647656" y="5977374"/>
            <a:ext cx="5544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</a:rPr>
              <a:t>Stray field distribution outside the magnet (the field is given in T)</a:t>
            </a:r>
            <a:endParaRPr lang="zh-CN" altLang="en-US" sz="1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10547286" y="46084"/>
            <a:ext cx="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Feipeng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9750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 smtClean="0"/>
              <a:t>HTS option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3399" y="1825625"/>
            <a:ext cx="1094044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Compared with </a:t>
            </a:r>
            <a:r>
              <a:rPr lang="en-US" altLang="zh-CN" dirty="0" smtClean="0"/>
              <a:t>low </a:t>
            </a:r>
            <a:r>
              <a:rPr lang="en-US" altLang="zh-CN" dirty="0"/>
              <a:t>temperature </a:t>
            </a:r>
            <a:r>
              <a:rPr lang="en-US" altLang="zh-CN" dirty="0" smtClean="0"/>
              <a:t>superconducting (LTS), </a:t>
            </a:r>
            <a:r>
              <a:rPr lang="en-US" altLang="zh-CN" dirty="0"/>
              <a:t>the high temperature </a:t>
            </a:r>
            <a:r>
              <a:rPr lang="en-US" altLang="zh-CN" dirty="0" smtClean="0"/>
              <a:t>superconducting (HTS) </a:t>
            </a:r>
            <a:r>
              <a:rPr lang="en-US" altLang="zh-CN" dirty="0"/>
              <a:t>detector has the following </a:t>
            </a:r>
            <a:r>
              <a:rPr lang="en-US" altLang="zh-CN" dirty="0" smtClean="0"/>
              <a:t>highlights:</a:t>
            </a:r>
          </a:p>
          <a:p>
            <a:r>
              <a:rPr lang="en-US" altLang="zh-CN" dirty="0" smtClean="0"/>
              <a:t>1. Three </a:t>
            </a:r>
            <a:r>
              <a:rPr lang="en-US" altLang="zh-CN" dirty="0"/>
              <a:t>HTS supplier existed in </a:t>
            </a:r>
            <a:r>
              <a:rPr lang="en-US" altLang="zh-CN" dirty="0" smtClean="0"/>
              <a:t>China;</a:t>
            </a:r>
          </a:p>
          <a:p>
            <a:r>
              <a:rPr lang="en-US" altLang="zh-CN" dirty="0" smtClean="0"/>
              <a:t>2. It </a:t>
            </a:r>
            <a:r>
              <a:rPr lang="en-US" altLang="zh-CN" dirty="0"/>
              <a:t>is possible HTS cost 10 times cheaper in 5 </a:t>
            </a:r>
            <a:r>
              <a:rPr lang="en-US" altLang="zh-CN" dirty="0" smtClean="0"/>
              <a:t>years; </a:t>
            </a:r>
            <a:endParaRPr lang="zh-CN" altLang="en-US" dirty="0"/>
          </a:p>
          <a:p>
            <a:r>
              <a:rPr lang="en-US" altLang="zh-CN" dirty="0"/>
              <a:t>3. Working at a relatively high temperature (20 K), cooling get easier </a:t>
            </a:r>
            <a:r>
              <a:rPr lang="en-US" altLang="zh-CN" dirty="0" smtClean="0"/>
              <a:t>;</a:t>
            </a:r>
            <a:endParaRPr lang="zh-CN" altLang="en-US" dirty="0"/>
          </a:p>
          <a:p>
            <a:r>
              <a:rPr lang="en-US" altLang="zh-CN" dirty="0"/>
              <a:t>4. More stability, HTS magnet not easy to quench </a:t>
            </a:r>
            <a:r>
              <a:rPr lang="en-US" altLang="zh-CN" dirty="0" smtClean="0"/>
              <a:t>;</a:t>
            </a:r>
            <a:endParaRPr lang="zh-CN" altLang="en-US" dirty="0"/>
          </a:p>
          <a:p>
            <a:r>
              <a:rPr lang="en-US" altLang="zh-CN" dirty="0"/>
              <a:t>5. Cost maybe comparable with the LTS magnet especially in the case of active shielding design(without iron yoke) </a:t>
            </a:r>
            <a:r>
              <a:rPr lang="en-US" altLang="zh-CN" dirty="0" smtClean="0"/>
              <a:t>;</a:t>
            </a:r>
            <a:endParaRPr lang="zh-CN" altLang="en-US" dirty="0"/>
          </a:p>
          <a:p>
            <a:r>
              <a:rPr lang="en-US" altLang="zh-CN" dirty="0"/>
              <a:t>6. Push the development of full HTS high field solenoid magnet .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0547286" y="46084"/>
            <a:ext cx="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Feipeng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299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HTS </a:t>
            </a:r>
            <a:r>
              <a:rPr lang="en-US" altLang="zh-CN" dirty="0" smtClean="0"/>
              <a:t>option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005595"/>
            <a:ext cx="8623586" cy="1736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498" y="2280287"/>
            <a:ext cx="1721603" cy="146131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330200" y="1573530"/>
            <a:ext cx="5935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Which conductor is suitable for CEPC detector magnet?</a:t>
            </a:r>
            <a:endParaRPr lang="zh-CN" altLang="en-US" sz="2000" dirty="0"/>
          </a:p>
        </p:txBody>
      </p:sp>
      <p:sp>
        <p:nvSpPr>
          <p:cNvPr id="7" name="矩形 6"/>
          <p:cNvSpPr/>
          <p:nvPr/>
        </p:nvSpPr>
        <p:spPr>
          <a:xfrm>
            <a:off x="9256350" y="1973640"/>
            <a:ext cx="1697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HTS stack cable</a:t>
            </a:r>
            <a:endParaRPr lang="zh-CN" altLang="en-US" dirty="0"/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294860"/>
              </p:ext>
            </p:extLst>
          </p:nvPr>
        </p:nvGraphicFramePr>
        <p:xfrm>
          <a:off x="177801" y="4393886"/>
          <a:ext cx="6489701" cy="17068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17921"/>
                <a:gridCol w="609227"/>
                <a:gridCol w="1784533"/>
                <a:gridCol w="1678020"/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Central magnetic field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 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Working current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7970 A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Maximum vertical field on cable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2.7 T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Ampere-turns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20*10</a:t>
                      </a:r>
                      <a:r>
                        <a:rPr lang="en-US" sz="1600" kern="100" baseline="30000">
                          <a:effectLst/>
                        </a:rPr>
                        <a:t>6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Inner diameter of coil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3.6 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Inductance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38.36 H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Outer diameter of coil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3.7 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Stored energy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1.2 GJ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Length of the coil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7.5 m</a:t>
                      </a:r>
                      <a:endParaRPr lang="zh-CN" sz="1600" kern="10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Operating temperature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effectLst/>
                        </a:rPr>
                        <a:t>20 </a:t>
                      </a:r>
                      <a:r>
                        <a:rPr lang="en-US" sz="1600" kern="100" dirty="0">
                          <a:effectLst/>
                        </a:rPr>
                        <a:t>K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0" y="3872154"/>
            <a:ext cx="6141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 Parameters of CEPC detector </a:t>
            </a:r>
            <a:r>
              <a:rPr lang="en-US" altLang="zh-CN" dirty="0" smtClean="0">
                <a:latin typeface="Times New Roman" panose="02020603050405020304" pitchFamily="18" charset="0"/>
              </a:rPr>
              <a:t>magnet based on </a:t>
            </a:r>
            <a:r>
              <a:rPr lang="en-US" altLang="zh-CN" dirty="0" smtClean="0">
                <a:latin typeface="Times New Roman" panose="02020603050405020304" pitchFamily="18" charset="0"/>
              </a:rPr>
              <a:t>HTS stack </a:t>
            </a:r>
            <a:r>
              <a:rPr lang="en-US" altLang="zh-CN" dirty="0" smtClean="0">
                <a:latin typeface="Times New Roman" panose="02020603050405020304" pitchFamily="18" charset="0"/>
              </a:rPr>
              <a:t>cable: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6921500" y="4331197"/>
            <a:ext cx="49657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20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</a:t>
            </a:r>
            <a:r>
              <a:rPr lang="en-US" altLang="zh-CN" sz="2000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of HTS </a:t>
            </a:r>
            <a:r>
              <a:rPr lang="en-US" altLang="zh-CN" sz="2000" b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plan:</a:t>
            </a:r>
            <a:endParaRPr lang="zh-CN" altLang="zh-CN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I) YBCO cable research. Select proper HTS cable or develop new cable for large detector magnet.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II) Study 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quench detection, transmission and protection of the HTS coil.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altLang="zh-CN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III) </a:t>
            </a:r>
            <a:r>
              <a:rPr lang="en-US" altLang="zh-CN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HTS coil development.</a:t>
            </a:r>
            <a:endParaRPr lang="zh-CN" altLang="zh-CN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547286" y="46084"/>
            <a:ext cx="155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Ning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Feipeng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0362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Active shielding Scenario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7020" y="1584559"/>
            <a:ext cx="10515600" cy="4351338"/>
          </a:xfrm>
        </p:spPr>
        <p:txBody>
          <a:bodyPr/>
          <a:lstStyle/>
          <a:p>
            <a:r>
              <a:rPr lang="en-US" altLang="zh-CN" sz="2000" dirty="0"/>
              <a:t>The active shielding design has been applied widely for commercial MRI magnets. Comparing to the one solenoid and yoke design, this design achieves a similar performance while being much lighter and more compact, which has been improved by FCC previous studies </a:t>
            </a:r>
            <a:r>
              <a:rPr lang="en-US" altLang="zh-CN" sz="2000" dirty="0" smtClean="0"/>
              <a:t>.</a:t>
            </a:r>
          </a:p>
          <a:p>
            <a:r>
              <a:rPr lang="en-US" altLang="zh-CN" sz="2000" dirty="0"/>
              <a:t>The main solenoid provides 5 T central field over an obstruction-free room temperature bore of 7.2 m and a length of 7.6 m. The outer solenoid provides -2 T central field, with a radius of 6.5 m and a length of 10 m. </a:t>
            </a:r>
            <a:endParaRPr lang="zh-CN" altLang="en-US" sz="2000" dirty="0"/>
          </a:p>
        </p:txBody>
      </p:sp>
      <p:pic>
        <p:nvPicPr>
          <p:cNvPr id="4" name="图片 3" descr="C:\Users\lenovo\Desktop\Sketch figure of Active Shielding Magne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7" y="3650664"/>
            <a:ext cx="5640040" cy="22852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/>
          <p:cNvSpPr/>
          <p:nvPr/>
        </p:nvSpPr>
        <p:spPr>
          <a:xfrm>
            <a:off x="0" y="605699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kern="0" dirty="0">
                <a:latin typeface="Calibri" panose="020F0502020204030204" pitchFamily="34" charset="0"/>
                <a:ea typeface="Times-Roman"/>
                <a:cs typeface="Times-Roman"/>
              </a:rPr>
              <a:t>Sketch figure for the half cross section of the active shielding magnet, with the available areas for </a:t>
            </a:r>
            <a:r>
              <a:rPr lang="en-US" altLang="zh-CN" kern="0" dirty="0" err="1">
                <a:latin typeface="Calibri" panose="020F0502020204030204" pitchFamily="34" charset="0"/>
                <a:ea typeface="Times-Roman"/>
                <a:cs typeface="Times-Roman"/>
              </a:rPr>
              <a:t>muon</a:t>
            </a:r>
            <a:r>
              <a:rPr lang="en-US" altLang="zh-CN" kern="0" dirty="0">
                <a:latin typeface="Calibri" panose="020F0502020204030204" pitchFamily="34" charset="0"/>
                <a:ea typeface="Times-Roman"/>
                <a:cs typeface="Times-Roman"/>
              </a:rPr>
              <a:t> chambers.</a:t>
            </a:r>
            <a:endParaRPr lang="zh-CN" altLang="en-US" dirty="0"/>
          </a:p>
        </p:txBody>
      </p:sp>
      <p:pic>
        <p:nvPicPr>
          <p:cNvPr id="6" name="图片 5" descr="C:\Users\lenovo\Desktop\Field Map of The Active Shielding Magne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570" y="3650664"/>
            <a:ext cx="5239363" cy="27294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6992955" y="6488668"/>
            <a:ext cx="3988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0" dirty="0">
                <a:latin typeface="Calibri" panose="020F0502020204030204" pitchFamily="34" charset="0"/>
                <a:ea typeface="Times-Roman"/>
                <a:cs typeface="Times-Roman"/>
              </a:rPr>
              <a:t>Field map of the active shielding magnet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0981546" y="46084"/>
            <a:ext cx="1121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Zhao Wei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484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1221</Words>
  <Application>Microsoft Office PowerPoint</Application>
  <PresentationFormat>宽屏</PresentationFormat>
  <Paragraphs>211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Adobe 黑体 Std R</vt:lpstr>
      <vt:lpstr>NimbusRomNo9L-Regu</vt:lpstr>
      <vt:lpstr>Times-Roman</vt:lpstr>
      <vt:lpstr>楷体_GB2312</vt:lpstr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CDR and R&amp;D of CEPC Detector Magnet</vt:lpstr>
      <vt:lpstr>outline</vt:lpstr>
      <vt:lpstr>CDR of the magnet</vt:lpstr>
      <vt:lpstr>Main changes between Pre CDR and CDR</vt:lpstr>
      <vt:lpstr>The Magnetic Field Requirements and Design</vt:lpstr>
      <vt:lpstr>The Magnetic Field Requirements and Design</vt:lpstr>
      <vt:lpstr>HTS option</vt:lpstr>
      <vt:lpstr>HTS option</vt:lpstr>
      <vt:lpstr>Active shielding Scenario</vt:lpstr>
      <vt:lpstr>Progress of the Rutherford cable </vt:lpstr>
      <vt:lpstr>Progress of the Rutherford cable</vt:lpstr>
      <vt:lpstr>Progress of the Rutherford cable</vt:lpstr>
      <vt:lpstr>Insert progress </vt:lpstr>
      <vt:lpstr>PowerPoint 演示文稿</vt:lpstr>
      <vt:lpstr>Magnet Cryogenic Design</vt:lpstr>
      <vt:lpstr>Magnet Cryogenic Design</vt:lpstr>
      <vt:lpstr>Summary</vt:lpstr>
      <vt:lpstr>Thanks Ning Feipeng ningfp@ihep.ac.cn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CDR and R&amp;D of CEPC Detector Magnet</dc:title>
  <dc:creator>unknown</dc:creator>
  <cp:lastModifiedBy>unknown</cp:lastModifiedBy>
  <cp:revision>59</cp:revision>
  <dcterms:created xsi:type="dcterms:W3CDTF">2017-10-27T01:36:03Z</dcterms:created>
  <dcterms:modified xsi:type="dcterms:W3CDTF">2017-11-11T03:28:31Z</dcterms:modified>
</cp:coreProperties>
</file>