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33" r:id="rId3"/>
    <p:sldId id="332" r:id="rId4"/>
    <p:sldId id="331" r:id="rId5"/>
    <p:sldId id="318" r:id="rId6"/>
    <p:sldId id="328" r:id="rId7"/>
    <p:sldId id="345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30" r:id="rId16"/>
    <p:sldId id="334" r:id="rId17"/>
    <p:sldId id="326" r:id="rId18"/>
    <p:sldId id="290" r:id="rId19"/>
    <p:sldId id="346" r:id="rId20"/>
  </p:sldIdLst>
  <p:sldSz cx="9144000" cy="6858000" type="screen4x3"/>
  <p:notesSz cx="6858000" cy="9144000"/>
  <p:defaultTextStyle>
    <a:lvl1pPr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1pPr>
    <a:lvl2pPr indent="4572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2pPr>
    <a:lvl3pPr indent="9144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3pPr>
    <a:lvl4pPr indent="13716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4pPr>
    <a:lvl5pPr indent="18288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5pPr>
    <a:lvl6pPr indent="22860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6pPr>
    <a:lvl7pPr indent="27432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7pPr>
    <a:lvl8pPr indent="32004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8pPr>
    <a:lvl9pPr indent="36576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  <a:srgbClr val="D49BC1"/>
    <a:srgbClr val="12B7E8"/>
    <a:srgbClr val="D49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8"/>
    <p:restoredTop sz="82465"/>
  </p:normalViewPr>
  <p:slideViewPr>
    <p:cSldViewPr snapToGrid="0" snapToObjects="1">
      <p:cViewPr>
        <p:scale>
          <a:sx n="110" d="100"/>
          <a:sy n="110" d="100"/>
        </p:scale>
        <p:origin x="1856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EF998-4634-9B4E-8F6A-79F7613CEF17}" type="datetimeFigureOut">
              <a:rPr lang="en-US" smtClean="0"/>
              <a:pPr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418C6-DA5C-1340-A09B-FB441C4DDC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an honor for me to be here today</a:t>
            </a:r>
            <a:r>
              <a:rPr lang="en-US" baseline="0" dirty="0" smtClean="0"/>
              <a:t> and to be able to share some ideas I have with my old colleagues.  I became fascinated five years ago with the suggestion </a:t>
            </a:r>
            <a:r>
              <a:rPr lang="mr-IN" baseline="0" dirty="0" smtClean="0"/>
              <a:t>–</a:t>
            </a:r>
            <a:r>
              <a:rPr lang="en-US" baseline="0" dirty="0" smtClean="0"/>
              <a:t> I believe</a:t>
            </a:r>
          </a:p>
          <a:p>
            <a:r>
              <a:rPr lang="en-US" baseline="0" dirty="0" smtClean="0"/>
              <a:t>from </a:t>
            </a:r>
            <a:r>
              <a:rPr lang="en-US" baseline="0" dirty="0" err="1" smtClean="0"/>
              <a:t>Yifang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of building a collider that encircled a city.  And I hope that vision becomes a reality.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8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technical challenges of precision timing with crystals is to maximize the photon flux.  One doesn’t wait for the exponential decay of the light from a signal, we</a:t>
            </a:r>
          </a:p>
          <a:p>
            <a:r>
              <a:rPr lang="en-US" baseline="0" dirty="0" smtClean="0"/>
              <a:t>care only about the step function of light flux relative to the dark count rate </a:t>
            </a:r>
            <a:r>
              <a:rPr lang="mr-IN" baseline="0" dirty="0" smtClean="0"/>
              <a:t>–</a:t>
            </a:r>
            <a:r>
              <a:rPr lang="en-US" baseline="0" dirty="0" smtClean="0"/>
              <a:t> and apply thresholds within the first 20 </a:t>
            </a:r>
            <a:r>
              <a:rPr lang="en-US" baseline="0" dirty="0" err="1" smtClean="0"/>
              <a:t>pe</a:t>
            </a:r>
            <a:r>
              <a:rPr lang="en-US" baseline="0" dirty="0" smtClean="0"/>
              <a:t> recorded by our photodetectors.  That imposes</a:t>
            </a:r>
          </a:p>
          <a:p>
            <a:r>
              <a:rPr lang="en-US" baseline="0" dirty="0" smtClean="0"/>
              <a:t>a minimum flux rate for the timing precision and beyond having bright crystals we have to be clever and efficient about how we collect light.</a:t>
            </a:r>
          </a:p>
          <a:p>
            <a:r>
              <a:rPr lang="en-US" baseline="0" dirty="0" smtClean="0"/>
              <a:t>These are views of the micro-structure of </a:t>
            </a:r>
            <a:r>
              <a:rPr lang="en-US" baseline="0" dirty="0" err="1" smtClean="0"/>
              <a:t>SiPMs</a:t>
            </a:r>
            <a:r>
              <a:rPr lang="en-US" baseline="0" dirty="0" smtClean="0"/>
              <a:t> for different features sizes and one of the features of these detectors is that each individual SPAD needs it’s own bias</a:t>
            </a:r>
          </a:p>
          <a:p>
            <a:r>
              <a:rPr lang="en-US" baseline="0" dirty="0" smtClean="0"/>
              <a:t>line and quench resistor and that blocks photosensitivity.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Technological</a:t>
            </a:r>
            <a:r>
              <a:rPr lang="en-US" baseline="0" dirty="0" smtClean="0"/>
              <a:t> development </a:t>
            </a:r>
            <a:r>
              <a:rPr lang="mr-IN" baseline="0" dirty="0" smtClean="0"/>
              <a:t>–</a:t>
            </a:r>
            <a:r>
              <a:rPr lang="en-US" baseline="0" dirty="0" smtClean="0"/>
              <a:t> when involving timing impacts</a:t>
            </a:r>
            <a:endParaRPr lang="en-US" dirty="0" smtClean="0"/>
          </a:p>
          <a:p>
            <a:r>
              <a:rPr lang="en-US" dirty="0" smtClean="0"/>
              <a:t>LIDAR</a:t>
            </a:r>
          </a:p>
          <a:p>
            <a:r>
              <a:rPr lang="en-US" dirty="0" smtClean="0"/>
              <a:t>and</a:t>
            </a:r>
            <a:r>
              <a:rPr lang="en-US" baseline="0" dirty="0" smtClean="0"/>
              <a:t> TOFPET medical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4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19200" y="3886200"/>
            <a:ext cx="6858000" cy="1238250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lang="en-US" sz="3200" smtClean="0">
                <a:uFill>
                  <a:solidFill/>
                </a:uFill>
              </a:rPr>
              <a:t>Click to edit Master title style</a:t>
            </a:r>
            <a:endParaRPr sz="3200">
              <a:uFill>
                <a:solidFill/>
              </a:uFill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19200" y="5124450"/>
            <a:ext cx="6858000" cy="173355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marL="0" indent="4572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2pPr>
            <a:lvl3pPr marL="0" indent="9144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3pPr>
            <a:lvl4pPr marL="0" indent="13716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 marL="0" indent="18288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Fifth level</a:t>
            </a:r>
            <a:endParaRPr sz="24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6152" y="6355079"/>
            <a:ext cx="1219201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16" name="Shape 16"/>
          <p:cNvSpPr/>
          <p:nvPr/>
        </p:nvSpPr>
        <p:spPr>
          <a:xfrm>
            <a:off x="904875" y="3648075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914400" y="5048250"/>
            <a:ext cx="7315200" cy="835224"/>
          </a:xfrm>
          <a:prstGeom prst="rect">
            <a:avLst/>
          </a:prstGeom>
          <a:ln w="6350" cap="rnd">
            <a:solidFill>
              <a:srgbClr val="9FB8CD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904875" y="3648075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914400" y="5048250"/>
            <a:ext cx="228600" cy="835224"/>
          </a:xfrm>
          <a:prstGeom prst="rect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1261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Fifth level</a:t>
            </a:r>
            <a:endParaRPr sz="2600">
              <a:uFill>
                <a:solidFill/>
              </a:uFill>
            </a:endParaRP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95" name="Shape 95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 flipH="1">
            <a:off x="6556322" y="276506"/>
            <a:ext cx="1" cy="5852162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hape 76"/>
          <p:cNvSpPr>
            <a:spLocks noGrp="1"/>
          </p:cNvSpPr>
          <p:nvPr>
            <p:ph type="sldNum" sz="quarter" idx="2"/>
          </p:nvPr>
        </p:nvSpPr>
        <p:spPr>
          <a:xfrm>
            <a:off x="685800" y="6481019"/>
            <a:ext cx="1143000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3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57200" y="0"/>
            <a:ext cx="8603170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 smtClean="0">
                <a:solidFill>
                  <a:srgbClr val="941100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 dirty="0">
              <a:solidFill>
                <a:srgbClr val="941100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457200" y="1064580"/>
            <a:ext cx="4294109" cy="538220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</a:defRPr>
            </a:lvl1pPr>
            <a:lvl2pPr marL="560566" indent="-286246">
              <a:defRPr sz="2400">
                <a:solidFill>
                  <a:srgbClr val="011993"/>
                </a:solidFill>
              </a:defRPr>
            </a:lvl2pPr>
            <a:lvl3pPr marL="868680" indent="-274320">
              <a:defRPr sz="2400"/>
            </a:lvl3pPr>
            <a:lvl4pPr marL="1173480" indent="-304800">
              <a:defRPr sz="2400"/>
            </a:lvl4pPr>
            <a:lvl5pPr marL="1485900" indent="-342900">
              <a:defRPr sz="2400"/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Fifth level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985412" y="6498632"/>
            <a:ext cx="517317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43" name="Shape 43"/>
          <p:cNvSpPr/>
          <p:nvPr/>
        </p:nvSpPr>
        <p:spPr>
          <a:xfrm>
            <a:off x="7351200" y="6498632"/>
            <a:ext cx="160530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" name="Shape 41"/>
          <p:cNvSpPr>
            <a:spLocks noGrp="1"/>
          </p:cNvSpPr>
          <p:nvPr>
            <p:ph type="body" idx="10"/>
          </p:nvPr>
        </p:nvSpPr>
        <p:spPr>
          <a:xfrm>
            <a:off x="4751309" y="1068156"/>
            <a:ext cx="4282778" cy="538220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</a:defRPr>
            </a:lvl1pPr>
            <a:lvl2pPr marL="560566" indent="-286246">
              <a:defRPr sz="2400">
                <a:solidFill>
                  <a:srgbClr val="011993"/>
                </a:solidFill>
              </a:defRPr>
            </a:lvl2pPr>
            <a:lvl3pPr marL="868680" indent="-274320">
              <a:defRPr sz="2400"/>
            </a:lvl3pPr>
            <a:lvl4pPr marL="1173480" indent="-304800">
              <a:defRPr sz="2400"/>
            </a:lvl4pPr>
            <a:lvl5pPr marL="1485900" indent="-342900">
              <a:defRPr sz="2400"/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 smtClean="0">
                <a:solidFill>
                  <a:srgbClr val="008F00"/>
                </a:solidFill>
                <a:uFill>
                  <a:solidFill/>
                </a:uFill>
              </a:rPr>
              <a:t>Fifth level</a:t>
            </a:r>
            <a:endParaRPr sz="2400"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782341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bg>
      <p:bgPr>
        <a:solidFill>
          <a:srgbClr val="4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295400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smtClean="0"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rPr>
              <a:t>Click to edit Master title style</a:t>
            </a:r>
            <a:endParaRPr sz="3200">
              <a:solidFill>
                <a:srgbClr val="DDE9EC"/>
              </a:solidFill>
              <a:uFill>
                <a:solidFill>
                  <a:srgbClr val="DDE9EC"/>
                </a:solidFill>
              </a:uFill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259080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27432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594359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86868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14300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069847" y="6355079"/>
            <a:ext cx="1520953" cy="307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48" name="Shape 48"/>
          <p:cNvSpPr/>
          <p:nvPr/>
        </p:nvSpPr>
        <p:spPr>
          <a:xfrm>
            <a:off x="914400" y="2819400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914400" y="2819400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1648" cy="526181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Fifth level</a:t>
            </a:r>
            <a:endParaRPr sz="2600" dirty="0">
              <a:uFill>
                <a:solidFill/>
              </a:u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57200" y="59681"/>
            <a:ext cx="8229600" cy="947438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457200" y="1007118"/>
            <a:ext cx="4040188" cy="96455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27432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594359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86868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14300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smtClean="0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smtClean="0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smtClean="0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smtClean="0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smtClean="0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Fifth level</a:t>
            </a:r>
            <a:endParaRPr sz="2400" b="1">
              <a:solidFill>
                <a:srgbClr val="9FB8CD"/>
              </a:solidFill>
              <a:uFill>
                <a:solidFill>
                  <a:srgbClr val="9FB8CD"/>
                </a:solidFill>
              </a:uFill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61" name="Shape 61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2" name="Shape 72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6324600" y="0"/>
            <a:ext cx="2514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000" b="1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2000" b="1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24600" y="1219200"/>
            <a:ext cx="2514600" cy="5638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1pPr>
            <a:lvl2pPr marL="0" indent="27432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2pPr>
            <a:lvl3pPr marL="0" indent="594359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3pPr>
            <a:lvl4pPr marL="0" indent="86868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4pPr>
            <a:lvl5pPr marL="0" indent="114300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Fifth level</a:t>
            </a:r>
            <a:endParaRPr sz="16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77" name="Shape 7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6178800" y="307339"/>
            <a:ext cx="1" cy="603504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bg>
      <p:bgPr>
        <a:solidFill>
          <a:srgbClr val="4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484756"/>
            <a:ext cx="8229600" cy="706888"/>
          </a:xfrm>
          <a:prstGeom prst="rect">
            <a:avLst/>
          </a:prstGeom>
          <a:ln w="9525">
            <a:solidFill>
              <a:srgbClr val="727CA3"/>
            </a:solidFill>
            <a:round/>
          </a:ln>
        </p:spPr>
        <p:txBody>
          <a:bodyPr anchor="ctr"/>
          <a:lstStyle>
            <a:lvl1pPr algn="r"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57200" y="1191643"/>
            <a:ext cx="8229600" cy="588514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94360" indent="-32004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-32004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24280" indent="-35560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98600" indent="-35560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84" name="Shape 84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457200" y="500856"/>
            <a:ext cx="182881" cy="68580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smtClean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 smtClean="0">
                <a:uFill>
                  <a:solidFill/>
                </a:uFill>
              </a:rPr>
              <a:t>Fifth level</a:t>
            </a:r>
            <a:endParaRPr sz="2600">
              <a:uFill>
                <a:solidFill/>
              </a:uFill>
            </a:endParaRP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440399"/>
            <a:ext cx="9180002" cy="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-1" y="1029600"/>
            <a:ext cx="9180002" cy="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 rot="5400000">
            <a:off x="498132" y="6592144"/>
            <a:ext cx="190850" cy="120316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 flipH="1">
            <a:off x="416767" y="-1"/>
            <a:ext cx="45720" cy="6858002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79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85800" y="6481019"/>
            <a:ext cx="1143000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l"/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</p:sldLayoutIdLst>
  <p:transition spd="med"/>
  <p:hf hdr="0" ftr="0" dt="0"/>
  <p:txStyles>
    <p:titleStyle>
      <a:lvl1pPr eaLnBrk="1" hangingPunct="1">
        <a:defRPr sz="3200">
          <a:solidFill>
            <a:srgbClr val="800000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1pPr>
      <a:lvl2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2pPr>
      <a:lvl3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3pPr>
      <a:lvl4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4pPr>
      <a:lvl5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5pPr>
      <a:lvl6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6pPr>
      <a:lvl7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7pPr>
      <a:lvl8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8pPr>
      <a:lvl9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9pPr>
    </p:titleStyle>
    <p:bodyStyle>
      <a:lvl1pPr marL="274320" indent="-27432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600" b="1">
          <a:solidFill>
            <a:srgbClr val="008000"/>
          </a:solidFill>
          <a:uFill>
            <a:solidFill/>
          </a:uFill>
          <a:latin typeface="+mn-lt"/>
          <a:ea typeface="+mn-ea"/>
          <a:cs typeface="+mn-cs"/>
          <a:sym typeface="Helvetica"/>
        </a:defRPr>
      </a:lvl1pPr>
      <a:lvl2pPr marL="584420" indent="-31010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400">
          <a:solidFill>
            <a:srgbClr val="000090"/>
          </a:solidFill>
          <a:uFill>
            <a:solidFill/>
          </a:uFill>
          <a:latin typeface="+mn-lt"/>
          <a:ea typeface="+mn-ea"/>
          <a:cs typeface="+mn-cs"/>
          <a:sym typeface="Helvetica"/>
        </a:defRPr>
      </a:lvl2pPr>
      <a:lvl3pPr marL="891540" indent="-29718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400">
          <a:uFill>
            <a:solidFill/>
          </a:uFill>
          <a:latin typeface="+mn-lt"/>
          <a:ea typeface="+mn-ea"/>
          <a:cs typeface="+mn-cs"/>
          <a:sym typeface="Helvetica"/>
        </a:defRPr>
      </a:lvl3pPr>
      <a:lvl4pPr marL="1198880" indent="-330200" eaLnBrk="1" hangingPunct="1">
        <a:spcBef>
          <a:spcPts val="600"/>
        </a:spcBef>
        <a:buClr>
          <a:srgbClr val="727CA3"/>
        </a:buClr>
        <a:buSzPct val="70000"/>
        <a:buFont typeface="Wingdings 3"/>
        <a:buChar char="◻"/>
        <a:defRPr sz="2400">
          <a:uFill>
            <a:solidFill/>
          </a:uFill>
          <a:latin typeface="+mn-lt"/>
          <a:ea typeface="+mn-ea"/>
          <a:cs typeface="+mn-cs"/>
          <a:sym typeface="Helvetica"/>
        </a:defRPr>
      </a:lvl4pPr>
      <a:lvl5pPr marL="1514475" indent="-371475" eaLnBrk="1" hangingPunct="1">
        <a:spcBef>
          <a:spcPts val="600"/>
        </a:spcBef>
        <a:buClr>
          <a:srgbClr val="727CA3"/>
        </a:buClr>
        <a:buSzPct val="70000"/>
        <a:buFont typeface="Wingdings 3"/>
        <a:buChar char="◻"/>
        <a:defRPr sz="2400">
          <a:uFill>
            <a:solidFill/>
          </a:uFill>
          <a:latin typeface="+mn-lt"/>
          <a:ea typeface="+mn-ea"/>
          <a:cs typeface="+mn-cs"/>
          <a:sym typeface="Helvetica"/>
        </a:defRPr>
      </a:lvl5pPr>
      <a:lvl6pPr marL="1760220" indent="-297180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6pPr>
      <a:lvl7pPr marL="1985554" indent="-339634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7pPr>
      <a:lvl8pPr marL="2168434" indent="-339634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8pPr>
      <a:lvl9pPr marL="2407920" indent="-396240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9pPr>
    </p:bodyStyle>
    <p:otherStyle>
      <a:lvl1pPr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1pPr>
      <a:lvl2pPr indent="4572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2pPr>
      <a:lvl3pPr indent="9144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3pPr>
      <a:lvl4pPr indent="13716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4pPr>
      <a:lvl5pPr indent="18288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5pPr>
      <a:lvl6pPr indent="22860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6pPr>
      <a:lvl7pPr indent="27432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7pPr>
      <a:lvl8pPr indent="32004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8pPr>
      <a:lvl9pPr indent="36576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31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tiff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635" y="3532913"/>
            <a:ext cx="7169729" cy="1431631"/>
          </a:xfrm>
        </p:spPr>
        <p:txBody>
          <a:bodyPr>
            <a:normAutofit/>
          </a:bodyPr>
          <a:lstStyle/>
          <a:p>
            <a:r>
              <a:rPr lang="en-US" dirty="0" smtClean="0"/>
              <a:t>New Ideas about Calorimetry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0635" y="5124450"/>
            <a:ext cx="7026566" cy="801788"/>
          </a:xfrm>
        </p:spPr>
        <p:txBody>
          <a:bodyPr>
            <a:normAutofit/>
          </a:bodyPr>
          <a:lstStyle/>
          <a:p>
            <a:r>
              <a:rPr lang="en-US" dirty="0" smtClean="0"/>
              <a:t>Chris Tully</a:t>
            </a:r>
          </a:p>
          <a:p>
            <a:r>
              <a:rPr lang="en-US" b="0" dirty="0" smtClean="0"/>
              <a:t>(Princeton University)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3740" y="4256660"/>
            <a:ext cx="606351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November 12-14, 2018</a:t>
            </a:r>
          </a:p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Institute of High Energy Physics, Beijing, </a:t>
            </a:r>
            <a:r>
              <a:rPr lang="en-US" sz="2000" dirty="0" smtClean="0">
                <a:latin typeface="Bookman Old Style" charset="0"/>
                <a:ea typeface="Bookman Old Style" charset="0"/>
                <a:cs typeface="Bookman Old Style" charset="0"/>
              </a:rPr>
              <a:t>China</a:t>
            </a:r>
            <a:endParaRPr lang="en-US" sz="2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9547" b="2491"/>
          <a:stretch/>
        </p:blipFill>
        <p:spPr>
          <a:xfrm>
            <a:off x="225705" y="347049"/>
            <a:ext cx="4340832" cy="2902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8487" t="14914" r="3453" b="46966"/>
          <a:stretch/>
        </p:blipFill>
        <p:spPr>
          <a:xfrm>
            <a:off x="4566536" y="347049"/>
            <a:ext cx="4345969" cy="29024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5806" y="2430377"/>
            <a:ext cx="232210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Low Mass Gas Tracking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High Resolution Calorimetry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6638" y="2430377"/>
            <a:ext cx="23605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Full Silicon Tracker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High Granularity Calorimeter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12664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0CE8FF-7F95-664F-B748-942C3B8834F8}"/>
              </a:ext>
            </a:extLst>
          </p:cNvPr>
          <p:cNvSpPr txBox="1"/>
          <p:nvPr/>
        </p:nvSpPr>
        <p:spPr>
          <a:xfrm>
            <a:off x="515742" y="1571041"/>
            <a:ext cx="1663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SiPM</a:t>
            </a:r>
            <a:r>
              <a:rPr lang="en-US" sz="1800" dirty="0"/>
              <a:t> PDE micro-scanner</a:t>
            </a:r>
          </a:p>
          <a:p>
            <a:r>
              <a:rPr lang="en-US" sz="1800" dirty="0"/>
              <a:t>(15 micron)</a:t>
            </a:r>
          </a:p>
          <a:p>
            <a:endParaRPr lang="en-US" sz="1800" dirty="0"/>
          </a:p>
          <a:p>
            <a:r>
              <a:rPr lang="en-US" sz="1800" dirty="0"/>
              <a:t>TIFR Group</a:t>
            </a:r>
          </a:p>
          <a:p>
            <a:r>
              <a:rPr lang="en-US" sz="1800" dirty="0"/>
              <a:t>S. </a:t>
            </a:r>
            <a:r>
              <a:rPr lang="en-US" sz="1800" dirty="0" err="1"/>
              <a:t>Dugad</a:t>
            </a:r>
            <a:endParaRPr lang="en-US" sz="1800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="" xmlns:a16="http://schemas.microsoft.com/office/drawing/2014/main" id="{328F7EFB-3208-F947-9D1E-59743D317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4174" r="57641" b="45450"/>
          <a:stretch/>
        </p:blipFill>
        <p:spPr>
          <a:xfrm>
            <a:off x="2195963" y="1567978"/>
            <a:ext cx="2842993" cy="20192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68D5B87-3C12-384F-B252-553775F3EACF}"/>
              </a:ext>
            </a:extLst>
          </p:cNvPr>
          <p:cNvCxnSpPr/>
          <p:nvPr/>
        </p:nvCxnSpPr>
        <p:spPr>
          <a:xfrm flipH="1">
            <a:off x="7181160" y="1937062"/>
            <a:ext cx="152212" cy="87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778DBE5-FA9E-0C44-B1A6-60BE15E75B40}"/>
              </a:ext>
            </a:extLst>
          </p:cNvPr>
          <p:cNvSpPr txBox="1"/>
          <p:nvPr/>
        </p:nvSpPr>
        <p:spPr>
          <a:xfrm>
            <a:off x="688675" y="4233180"/>
            <a:ext cx="363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Increase Photo Detection Efficiency by adding a metalized mini Winston Cones on top of </a:t>
            </a:r>
            <a:r>
              <a:rPr lang="en-US" sz="1800" dirty="0" err="1"/>
              <a:t>SiPM</a:t>
            </a:r>
            <a:r>
              <a:rPr lang="en-US" sz="1800" dirty="0"/>
              <a:t> array.</a:t>
            </a:r>
          </a:p>
        </p:txBody>
      </p:sp>
      <p:pic>
        <p:nvPicPr>
          <p:cNvPr id="23" name="Content Placeholder 5">
            <a:extLst>
              <a:ext uri="{FF2B5EF4-FFF2-40B4-BE49-F238E27FC236}">
                <a16:creationId xmlns="" xmlns:a16="http://schemas.microsoft.com/office/drawing/2014/main" id="{42ACF282-3CB5-1A47-B771-E964CD6F8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2" t="15308" r="7754" b="44911"/>
          <a:stretch/>
        </p:blipFill>
        <p:spPr>
          <a:xfrm>
            <a:off x="5811394" y="1567978"/>
            <a:ext cx="2467098" cy="206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1093C7CC-CA0C-9B4C-AE5A-43E27094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64" y="3956262"/>
            <a:ext cx="3867150" cy="1362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CD8DD9F-C839-7B4D-859A-1AD204A9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0" y="65905"/>
            <a:ext cx="6202294" cy="994172"/>
          </a:xfrm>
        </p:spPr>
        <p:txBody>
          <a:bodyPr/>
          <a:lstStyle/>
          <a:p>
            <a:r>
              <a:rPr lang="en-US" dirty="0" smtClean="0"/>
              <a:t>Winston Cone on each SPAD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74448-7DAF-C445-922F-74B2E66B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42" y="190980"/>
            <a:ext cx="7886700" cy="799583"/>
          </a:xfrm>
        </p:spPr>
        <p:txBody>
          <a:bodyPr/>
          <a:lstStyle/>
          <a:p>
            <a:r>
              <a:rPr lang="en-US" dirty="0"/>
              <a:t>Fabrication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476DF9-530C-DC45-B0BA-87DDDAF5B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97" y="1139700"/>
            <a:ext cx="5341946" cy="4351458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1.Heidelberg greyscale Photolithography Writing</a:t>
            </a:r>
          </a:p>
          <a:p>
            <a:pPr lvl="1"/>
            <a:r>
              <a:rPr lang="en-US" sz="1500" dirty="0"/>
              <a:t>By BMP and DXF flies </a:t>
            </a:r>
          </a:p>
          <a:p>
            <a:r>
              <a:rPr lang="en-US" sz="1800" dirty="0"/>
              <a:t>2. Transfer Winston cones pattern to PDMS </a:t>
            </a:r>
          </a:p>
          <a:p>
            <a:pPr lvl="1"/>
            <a:r>
              <a:rPr lang="en-US" sz="1500" dirty="0"/>
              <a:t>Spin coat PDMS first time (20um)</a:t>
            </a:r>
          </a:p>
          <a:p>
            <a:pPr lvl="1"/>
            <a:r>
              <a:rPr lang="en-US" sz="1500" dirty="0"/>
              <a:t>Dissolve photoresist</a:t>
            </a:r>
          </a:p>
          <a:p>
            <a:pPr lvl="1"/>
            <a:r>
              <a:rPr lang="en-US" sz="1500" dirty="0"/>
              <a:t>Transfer on glass carrier slides </a:t>
            </a:r>
          </a:p>
          <a:p>
            <a:pPr lvl="1"/>
            <a:r>
              <a:rPr lang="en-US" sz="1500" dirty="0"/>
              <a:t>Cr metal coating as a sacrificial layer</a:t>
            </a:r>
          </a:p>
          <a:p>
            <a:pPr lvl="1"/>
            <a:r>
              <a:rPr lang="en-US" sz="1500" dirty="0"/>
              <a:t>Spin coat PDMS second time</a:t>
            </a:r>
          </a:p>
          <a:p>
            <a:pPr lvl="1"/>
            <a:r>
              <a:rPr lang="en-US" sz="1500" dirty="0"/>
              <a:t>Transfer on a Si or glass substrate</a:t>
            </a:r>
            <a:endParaRPr lang="en-US" sz="1800" dirty="0"/>
          </a:p>
          <a:p>
            <a:r>
              <a:rPr lang="en-US" sz="1800" dirty="0"/>
              <a:t>3. Deposit the Al reflective metal layer on Winston cones structures by Sputter </a:t>
            </a:r>
          </a:p>
          <a:p>
            <a:r>
              <a:rPr lang="en-US" sz="1800" dirty="0"/>
              <a:t>4. Laser dicing tool to drill holes in the bottom center of Winston cone to create opening windows for </a:t>
            </a:r>
            <a:r>
              <a:rPr lang="en-US" sz="1800" dirty="0" err="1"/>
              <a:t>SiPM</a:t>
            </a:r>
            <a:endParaRPr lang="en-US" sz="1800" dirty="0"/>
          </a:p>
          <a:p>
            <a:r>
              <a:rPr lang="en-US" sz="1800" dirty="0"/>
              <a:t>5. Transfer on target substrates</a:t>
            </a:r>
          </a:p>
          <a:p>
            <a:r>
              <a:rPr lang="en-US" sz="1800" dirty="0"/>
              <a:t>6. Fill the Winston cones by </a:t>
            </a:r>
            <a:r>
              <a:rPr lang="en-US" sz="1800" dirty="0" err="1"/>
              <a:t>Parylene</a:t>
            </a:r>
            <a:r>
              <a:rPr lang="en-US" sz="1800" dirty="0"/>
              <a:t> (reflective index     1.65-1.7)  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96AE0C48-D917-AD45-B507-3D3EA1B5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099" y="5665921"/>
            <a:ext cx="2074013" cy="859504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54EF93F9-F9C5-A947-9120-8E5C6B71FCA2}"/>
              </a:ext>
            </a:extLst>
          </p:cNvPr>
          <p:cNvGrpSpPr/>
          <p:nvPr/>
        </p:nvGrpSpPr>
        <p:grpSpPr>
          <a:xfrm>
            <a:off x="5515432" y="1102159"/>
            <a:ext cx="3066229" cy="5062280"/>
            <a:chOff x="6998953" y="48751"/>
            <a:chExt cx="4088305" cy="6749707"/>
          </a:xfrm>
        </p:grpSpPr>
        <p:grpSp>
          <p:nvGrpSpPr>
            <p:cNvPr id="77" name="Group 76">
              <a:extLst>
                <a:ext uri="{FF2B5EF4-FFF2-40B4-BE49-F238E27FC236}">
                  <a16:creationId xmlns="" xmlns:a16="http://schemas.microsoft.com/office/drawing/2014/main" id="{260F71A9-1146-1D4B-9390-31C80EFA416C}"/>
                </a:ext>
              </a:extLst>
            </p:cNvPr>
            <p:cNvGrpSpPr/>
            <p:nvPr/>
          </p:nvGrpSpPr>
          <p:grpSpPr>
            <a:xfrm>
              <a:off x="7893337" y="4855895"/>
              <a:ext cx="2756384" cy="1356190"/>
              <a:chOff x="7584171" y="5657800"/>
              <a:chExt cx="3288781" cy="135619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2E91507B-714B-DB47-897E-1E65407C3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4171" y="5657800"/>
                <a:ext cx="3288781" cy="1356190"/>
              </a:xfrm>
              <a:prstGeom prst="rect">
                <a:avLst/>
              </a:prstGeom>
            </p:spPr>
          </p:pic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5E3B76E5-7460-8D4C-B7F3-0FB6C4F3434C}"/>
                  </a:ext>
                </a:extLst>
              </p:cNvPr>
              <p:cNvSpPr/>
              <p:nvPr/>
            </p:nvSpPr>
            <p:spPr>
              <a:xfrm>
                <a:off x="7714593" y="6405411"/>
                <a:ext cx="2860951" cy="23648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838F9B35-8C0A-B449-AEB0-BD0EA70D94CD}"/>
                </a:ext>
              </a:extLst>
            </p:cNvPr>
            <p:cNvGrpSpPr/>
            <p:nvPr/>
          </p:nvGrpSpPr>
          <p:grpSpPr>
            <a:xfrm>
              <a:off x="6998953" y="48751"/>
              <a:ext cx="4088305" cy="5373921"/>
              <a:chOff x="6879320" y="92376"/>
              <a:chExt cx="5002462" cy="610888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="" xmlns:a16="http://schemas.microsoft.com/office/drawing/2014/main" id="{5E97349F-224C-7448-A662-976C0A75B07E}"/>
                  </a:ext>
                </a:extLst>
              </p:cNvPr>
              <p:cNvGrpSpPr/>
              <p:nvPr/>
            </p:nvGrpSpPr>
            <p:grpSpPr>
              <a:xfrm>
                <a:off x="7973331" y="1629667"/>
                <a:ext cx="3453992" cy="1305996"/>
                <a:chOff x="8014108" y="1564204"/>
                <a:chExt cx="3453992" cy="1305996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="" xmlns:a16="http://schemas.microsoft.com/office/drawing/2014/main" id="{C1E34575-71A1-5440-8F59-42718BBFE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11578" y="1564204"/>
                  <a:ext cx="2716022" cy="1134215"/>
                </a:xfrm>
                <a:prstGeom prst="rect">
                  <a:avLst/>
                </a:prstGeom>
              </p:spPr>
            </p:pic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FBC07EB2-9A01-6C47-B32C-EE8DBC87C66C}"/>
                    </a:ext>
                  </a:extLst>
                </p:cNvPr>
                <p:cNvSpPr/>
                <p:nvPr/>
              </p:nvSpPr>
              <p:spPr>
                <a:xfrm>
                  <a:off x="8014108" y="2387600"/>
                  <a:ext cx="3453992" cy="482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8F7215F1-7FC9-9245-BE5D-54CAA5EB2D60}"/>
                  </a:ext>
                </a:extLst>
              </p:cNvPr>
              <p:cNvGrpSpPr/>
              <p:nvPr/>
            </p:nvGrpSpPr>
            <p:grpSpPr>
              <a:xfrm>
                <a:off x="6879320" y="92376"/>
                <a:ext cx="4280397" cy="1538940"/>
                <a:chOff x="7165883" y="471071"/>
                <a:chExt cx="4838883" cy="220681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2E3E4B37-892D-7040-B379-B1CB5351C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15733" y="900672"/>
                  <a:ext cx="3127549" cy="1484719"/>
                </a:xfrm>
                <a:prstGeom prst="rect">
                  <a:avLst/>
                </a:prstGeom>
              </p:spPr>
            </p:pic>
            <p:cxnSp>
              <p:nvCxnSpPr>
                <p:cNvPr id="6" name="Straight Arrow Connector 5">
                  <a:extLst>
                    <a:ext uri="{FF2B5EF4-FFF2-40B4-BE49-F238E27FC236}">
                      <a16:creationId xmlns="" xmlns:a16="http://schemas.microsoft.com/office/drawing/2014/main" id="{C25B14E6-10BE-FE4D-A632-F40C8654A2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0374" y="925913"/>
                  <a:ext cx="63347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>
                  <a:extLst>
                    <a:ext uri="{FF2B5EF4-FFF2-40B4-BE49-F238E27FC236}">
                      <a16:creationId xmlns="" xmlns:a16="http://schemas.microsoft.com/office/drawing/2014/main" id="{A41787B7-E033-7F4F-AF41-F2C73239B9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5160" y="900672"/>
                  <a:ext cx="0" cy="597622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="" xmlns:a16="http://schemas.microsoft.com/office/drawing/2014/main" id="{A28365A2-0B8D-6E4C-BF78-E866386D42F4}"/>
                    </a:ext>
                  </a:extLst>
                </p:cNvPr>
                <p:cNvSpPr txBox="1"/>
                <p:nvPr/>
              </p:nvSpPr>
              <p:spPr>
                <a:xfrm>
                  <a:off x="8191269" y="471071"/>
                  <a:ext cx="2729296" cy="5518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/>
                    <a:t>12um&lt;L(Top)&lt;15um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3F8742AC-7461-A14F-B442-D4613CABC7F9}"/>
                    </a:ext>
                  </a:extLst>
                </p:cNvPr>
                <p:cNvSpPr txBox="1"/>
                <p:nvPr/>
              </p:nvSpPr>
              <p:spPr>
                <a:xfrm>
                  <a:off x="10009173" y="1584574"/>
                  <a:ext cx="1729409" cy="903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/>
                    <a:t>Si</a:t>
                  </a:r>
                </a:p>
                <a:p>
                  <a:endParaRPr lang="en-US" sz="1050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7ECBEECD-526A-6E48-92D8-10C613B71AB3}"/>
                    </a:ext>
                  </a:extLst>
                </p:cNvPr>
                <p:cNvSpPr/>
                <p:nvPr/>
              </p:nvSpPr>
              <p:spPr>
                <a:xfrm>
                  <a:off x="7165883" y="934968"/>
                  <a:ext cx="1585265" cy="5518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50" dirty="0"/>
                    <a:t>Photoresist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02A875BE-E0C2-2247-B84C-6869CFB5C15A}"/>
                    </a:ext>
                  </a:extLst>
                </p:cNvPr>
                <p:cNvSpPr/>
                <p:nvPr/>
              </p:nvSpPr>
              <p:spPr>
                <a:xfrm>
                  <a:off x="8705160" y="2041950"/>
                  <a:ext cx="3299606" cy="6359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="" xmlns:a16="http://schemas.microsoft.com/office/drawing/2014/main" id="{DC2F5EC6-708C-194A-A432-CCBC3847A4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5602" y="1234003"/>
                <a:ext cx="0" cy="365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50FFC5C5-4D85-5F4A-93DC-1364EB816053}"/>
                  </a:ext>
                </a:extLst>
              </p:cNvPr>
              <p:cNvSpPr txBox="1"/>
              <p:nvPr/>
            </p:nvSpPr>
            <p:spPr>
              <a:xfrm>
                <a:off x="7256175" y="1198391"/>
                <a:ext cx="2329427" cy="41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Spin coat PDMS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="" xmlns:a16="http://schemas.microsoft.com/office/drawing/2014/main" id="{B2F137C0-F5C9-7E47-85BE-9C5ACE088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5861" y="3449099"/>
                <a:ext cx="0" cy="365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9F6A49FA-8FA3-EF41-AEDB-BD27848C149C}"/>
                  </a:ext>
                </a:extLst>
              </p:cNvPr>
              <p:cNvSpPr txBox="1"/>
              <p:nvPr/>
            </p:nvSpPr>
            <p:spPr>
              <a:xfrm>
                <a:off x="7267072" y="3435497"/>
                <a:ext cx="4614710" cy="699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Cr metal deposition   </a:t>
                </a:r>
              </a:p>
              <a:p>
                <a:r>
                  <a:rPr lang="en-US" sz="1200" dirty="0"/>
                  <a:t>spin coat PDMS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253782C-2F0D-6048-8EF1-9E4F98190D50}"/>
                  </a:ext>
                </a:extLst>
              </p:cNvPr>
              <p:cNvSpPr txBox="1"/>
              <p:nvPr/>
            </p:nvSpPr>
            <p:spPr>
              <a:xfrm>
                <a:off x="8197731" y="1536843"/>
                <a:ext cx="1387872" cy="41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PDMS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5D6B8470-7C6B-D643-A6B8-2A65392B085E}"/>
                  </a:ext>
                </a:extLst>
              </p:cNvPr>
              <p:cNvGrpSpPr/>
              <p:nvPr/>
            </p:nvGrpSpPr>
            <p:grpSpPr>
              <a:xfrm>
                <a:off x="8197138" y="2670185"/>
                <a:ext cx="2899790" cy="1182029"/>
                <a:chOff x="8197138" y="2670185"/>
                <a:chExt cx="2899790" cy="1182029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="" xmlns:a16="http://schemas.microsoft.com/office/drawing/2014/main" id="{E8E1F131-9BDC-5642-A005-FDE2D339E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97730" y="2670185"/>
                  <a:ext cx="2899198" cy="623155"/>
                </a:xfrm>
                <a:prstGeom prst="rect">
                  <a:avLst/>
                </a:prstGeom>
              </p:spPr>
            </p:pic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0EBD48E7-AB87-654B-9D6D-A816C0B5DE8D}"/>
                    </a:ext>
                  </a:extLst>
                </p:cNvPr>
                <p:cNvSpPr/>
                <p:nvPr/>
              </p:nvSpPr>
              <p:spPr>
                <a:xfrm>
                  <a:off x="8197138" y="3275080"/>
                  <a:ext cx="2899198" cy="1898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="" xmlns:a16="http://schemas.microsoft.com/office/drawing/2014/main" id="{59A8CF7B-47D1-5C46-A351-E220D341F0B5}"/>
                    </a:ext>
                  </a:extLst>
                </p:cNvPr>
                <p:cNvSpPr txBox="1"/>
                <p:nvPr/>
              </p:nvSpPr>
              <p:spPr>
                <a:xfrm>
                  <a:off x="9362031" y="3152475"/>
                  <a:ext cx="838618" cy="6997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Glass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EB35518A-935C-A745-924B-9A644EC70ADF}"/>
                  </a:ext>
                </a:extLst>
              </p:cNvPr>
              <p:cNvGrpSpPr/>
              <p:nvPr/>
            </p:nvGrpSpPr>
            <p:grpSpPr>
              <a:xfrm>
                <a:off x="8197138" y="3831528"/>
                <a:ext cx="2899198" cy="1104796"/>
                <a:chOff x="8197138" y="4022028"/>
                <a:chExt cx="2899198" cy="1104796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="" xmlns:a16="http://schemas.microsoft.com/office/drawing/2014/main" id="{060979FA-47EA-8D42-975B-65C3696982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97138" y="4022028"/>
                  <a:ext cx="2899198" cy="698499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68B85B83-7115-154C-9387-4FE33200AE8A}"/>
                    </a:ext>
                  </a:extLst>
                </p:cNvPr>
                <p:cNvSpPr/>
                <p:nvPr/>
              </p:nvSpPr>
              <p:spPr>
                <a:xfrm>
                  <a:off x="8197138" y="4530271"/>
                  <a:ext cx="2899198" cy="18983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="" xmlns:a16="http://schemas.microsoft.com/office/drawing/2014/main" id="{2BFA33D7-BE47-7148-957D-8CE9A27DC67B}"/>
                    </a:ext>
                  </a:extLst>
                </p:cNvPr>
                <p:cNvSpPr txBox="1"/>
                <p:nvPr/>
              </p:nvSpPr>
              <p:spPr>
                <a:xfrm>
                  <a:off x="9362031" y="4427085"/>
                  <a:ext cx="838618" cy="6997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Glass</a:t>
                  </a: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D697659A-CB84-A849-9279-2C2F78ACDAF2}"/>
                  </a:ext>
                </a:extLst>
              </p:cNvPr>
              <p:cNvSpPr txBox="1"/>
              <p:nvPr/>
            </p:nvSpPr>
            <p:spPr>
              <a:xfrm>
                <a:off x="7226030" y="2452401"/>
                <a:ext cx="3331272" cy="41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Dissolve photoresist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="" xmlns:a16="http://schemas.microsoft.com/office/drawing/2014/main" id="{EEB22223-90E2-314F-A693-D7ED69BA7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5861" y="2490973"/>
                <a:ext cx="0" cy="365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A751AB3C-5927-BD4D-BBD8-2D2375A0DADE}"/>
                  </a:ext>
                </a:extLst>
              </p:cNvPr>
              <p:cNvGrpSpPr/>
              <p:nvPr/>
            </p:nvGrpSpPr>
            <p:grpSpPr>
              <a:xfrm>
                <a:off x="7382294" y="4481849"/>
                <a:ext cx="3800418" cy="1131618"/>
                <a:chOff x="7382294" y="4537082"/>
                <a:chExt cx="3800418" cy="1131618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="" xmlns:a16="http://schemas.microsoft.com/office/drawing/2014/main" id="{34FAE965-CCD0-E046-B395-C8A9A4DBE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46904" y="4608363"/>
                  <a:ext cx="3035808" cy="1031324"/>
                </a:xfrm>
                <a:prstGeom prst="rect">
                  <a:avLst/>
                </a:prstGeom>
              </p:spPr>
            </p:pic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4FFEEF8F-B0D0-5B48-8AA7-2DBD88B0424B}"/>
                    </a:ext>
                  </a:extLst>
                </p:cNvPr>
                <p:cNvSpPr txBox="1"/>
                <p:nvPr/>
              </p:nvSpPr>
              <p:spPr>
                <a:xfrm>
                  <a:off x="7382294" y="4537082"/>
                  <a:ext cx="1645983" cy="6997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Al deposition</a:t>
                  </a:r>
                </a:p>
              </p:txBody>
            </p:sp>
            <p:cxnSp>
              <p:nvCxnSpPr>
                <p:cNvPr id="65" name="Straight Arrow Connector 64">
                  <a:extLst>
                    <a:ext uri="{FF2B5EF4-FFF2-40B4-BE49-F238E27FC236}">
                      <a16:creationId xmlns="" xmlns:a16="http://schemas.microsoft.com/office/drawing/2014/main" id="{A7E48786-4342-4B42-A3F3-5EB2162E2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49086" y="4592571"/>
                  <a:ext cx="0" cy="3657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8E09CD64-6E09-B840-8EBA-80C582953DBE}"/>
                    </a:ext>
                  </a:extLst>
                </p:cNvPr>
                <p:cNvSpPr/>
                <p:nvPr/>
              </p:nvSpPr>
              <p:spPr>
                <a:xfrm>
                  <a:off x="8199552" y="5478860"/>
                  <a:ext cx="2899198" cy="1898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="" xmlns:a16="http://schemas.microsoft.com/office/drawing/2014/main" id="{FB808C90-C605-C24B-9F5D-899296FFFB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6823" y="5612498"/>
                <a:ext cx="0" cy="365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20A5814E-C774-1D48-A937-8B341348B861}"/>
                  </a:ext>
                </a:extLst>
              </p:cNvPr>
              <p:cNvSpPr txBox="1"/>
              <p:nvPr/>
            </p:nvSpPr>
            <p:spPr>
              <a:xfrm>
                <a:off x="7376706" y="5501521"/>
                <a:ext cx="2937082" cy="699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Laser drill windows</a:t>
                </a:r>
              </a:p>
              <a:p>
                <a:r>
                  <a:rPr lang="en-US" sz="1200" dirty="0"/>
                  <a:t>Transfer on targets </a:t>
                </a: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="" xmlns:a16="http://schemas.microsoft.com/office/drawing/2014/main" id="{00B02135-CB88-3A48-A5C0-B4BDE0F636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6662" y="5817521"/>
              <a:ext cx="0" cy="321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C19D73CB-1298-8D43-B85A-3D2C67453E0E}"/>
                </a:ext>
              </a:extLst>
            </p:cNvPr>
            <p:cNvSpPr/>
            <p:nvPr/>
          </p:nvSpPr>
          <p:spPr>
            <a:xfrm>
              <a:off x="7982590" y="6561975"/>
              <a:ext cx="2397812" cy="2364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6C26C58B-F9A9-474E-B961-98BEDA5E0E9B}"/>
                </a:ext>
              </a:extLst>
            </p:cNvPr>
            <p:cNvSpPr txBox="1"/>
            <p:nvPr/>
          </p:nvSpPr>
          <p:spPr>
            <a:xfrm>
              <a:off x="7546529" y="5839989"/>
              <a:ext cx="134425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Fill </a:t>
              </a:r>
              <a:r>
                <a:rPr lang="en-US" sz="1050" dirty="0" err="1"/>
                <a:t>Parylene</a:t>
              </a:r>
              <a:endParaRPr lang="en-US" sz="1050" dirty="0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8377D594-D124-8545-9618-331271AAE0C5}"/>
              </a:ext>
            </a:extLst>
          </p:cNvPr>
          <p:cNvSpPr txBox="1"/>
          <p:nvPr/>
        </p:nvSpPr>
        <p:spPr>
          <a:xfrm>
            <a:off x="6934305" y="5232600"/>
            <a:ext cx="6862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7C09CBB1-4648-9D4D-844D-C8239C138BDB}"/>
              </a:ext>
            </a:extLst>
          </p:cNvPr>
          <p:cNvSpPr txBox="1"/>
          <p:nvPr/>
        </p:nvSpPr>
        <p:spPr>
          <a:xfrm>
            <a:off x="6967518" y="5943137"/>
            <a:ext cx="6862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281469DC-2CA7-B44B-A278-C0314ADB44B7}"/>
              </a:ext>
            </a:extLst>
          </p:cNvPr>
          <p:cNvSpPr txBox="1"/>
          <p:nvPr/>
        </p:nvSpPr>
        <p:spPr>
          <a:xfrm>
            <a:off x="6987539" y="4545632"/>
            <a:ext cx="5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Glass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8269C935-73E3-AB4E-9338-71158B86389B}"/>
              </a:ext>
            </a:extLst>
          </p:cNvPr>
          <p:cNvSpPr txBox="1"/>
          <p:nvPr/>
        </p:nvSpPr>
        <p:spPr>
          <a:xfrm>
            <a:off x="8323705" y="1208043"/>
            <a:ext cx="5751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46C4DD0D-1136-814D-BE73-CE08068D2416}"/>
              </a:ext>
            </a:extLst>
          </p:cNvPr>
          <p:cNvSpPr txBox="1"/>
          <p:nvPr/>
        </p:nvSpPr>
        <p:spPr>
          <a:xfrm>
            <a:off x="8259242" y="2085786"/>
            <a:ext cx="704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1F74E8C0-65C9-6447-B0C6-6E5BB66FFEDD}"/>
              </a:ext>
            </a:extLst>
          </p:cNvPr>
          <p:cNvSpPr txBox="1"/>
          <p:nvPr/>
        </p:nvSpPr>
        <p:spPr>
          <a:xfrm>
            <a:off x="8329119" y="4240901"/>
            <a:ext cx="659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3</a:t>
            </a:r>
          </a:p>
          <a:p>
            <a:endParaRPr lang="en-US" sz="1050" dirty="0"/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972A30DE-4833-3340-8C99-E9F132E20547}"/>
              </a:ext>
            </a:extLst>
          </p:cNvPr>
          <p:cNvSpPr txBox="1"/>
          <p:nvPr/>
        </p:nvSpPr>
        <p:spPr>
          <a:xfrm>
            <a:off x="8329118" y="4950509"/>
            <a:ext cx="7152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4</a:t>
            </a:r>
          </a:p>
          <a:p>
            <a:endParaRPr lang="en-US" sz="1050" dirty="0"/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36F6A114-4689-8E4B-BCAD-3C98AE849500}"/>
              </a:ext>
            </a:extLst>
          </p:cNvPr>
          <p:cNvSpPr txBox="1"/>
          <p:nvPr/>
        </p:nvSpPr>
        <p:spPr>
          <a:xfrm>
            <a:off x="8345042" y="5660117"/>
            <a:ext cx="5825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5</a:t>
            </a:r>
          </a:p>
        </p:txBody>
      </p:sp>
    </p:spTree>
    <p:extLst>
      <p:ext uri="{BB962C8B-B14F-4D97-AF65-F5344CB8AC3E}">
        <p14:creationId xmlns:p14="http://schemas.microsoft.com/office/powerpoint/2010/main" val="11225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ECFF86-8213-084B-AF5F-B952BE17ADE0}"/>
              </a:ext>
            </a:extLst>
          </p:cNvPr>
          <p:cNvSpPr txBox="1"/>
          <p:nvPr/>
        </p:nvSpPr>
        <p:spPr>
          <a:xfrm>
            <a:off x="485314" y="305969"/>
            <a:ext cx="3944192" cy="69014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Greyscale Writing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CD69F0-A922-2642-8CA1-FEFDCBB72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0664" r="4" b="10009"/>
          <a:stretch/>
        </p:blipFill>
        <p:spPr>
          <a:xfrm>
            <a:off x="152026" y="1663300"/>
            <a:ext cx="1891322" cy="1500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ED7D23-DCA2-2C49-9C23-C24941828921}"/>
              </a:ext>
            </a:extLst>
          </p:cNvPr>
          <p:cNvSpPr txBox="1"/>
          <p:nvPr/>
        </p:nvSpPr>
        <p:spPr>
          <a:xfrm>
            <a:off x="152026" y="1386398"/>
            <a:ext cx="9708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BMP image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5652F9F-EEAF-9340-9136-2AA1A045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86123" y="503729"/>
            <a:ext cx="1562100" cy="3819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0D5AE0E-5EB0-2646-B0A5-589A0BB7BD40}"/>
              </a:ext>
            </a:extLst>
          </p:cNvPr>
          <p:cNvSpPr txBox="1"/>
          <p:nvPr/>
        </p:nvSpPr>
        <p:spPr>
          <a:xfrm>
            <a:off x="2395078" y="1373381"/>
            <a:ext cx="17011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DXF </a:t>
            </a:r>
            <a:r>
              <a:rPr lang="en-US" sz="1050" dirty="0" err="1"/>
              <a:t>greyalue</a:t>
            </a:r>
            <a:r>
              <a:rPr lang="en-US" sz="1050" dirty="0"/>
              <a:t> file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237AC2-84B0-194D-9112-8A37384E9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2" y="3632242"/>
            <a:ext cx="2140527" cy="18411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4DC4E06-B1F6-5746-8434-F734902707BD}"/>
              </a:ext>
            </a:extLst>
          </p:cNvPr>
          <p:cNvSpPr txBox="1"/>
          <p:nvPr/>
        </p:nvSpPr>
        <p:spPr>
          <a:xfrm>
            <a:off x="152026" y="3313937"/>
            <a:ext cx="16025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Greyscale writing: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22A08FD-7887-F74A-9D53-8454DE9EF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077" y="3737410"/>
            <a:ext cx="2335946" cy="1677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EB9FFC7-8481-F04B-AE8C-4CEF7F2CD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521" y="3737410"/>
            <a:ext cx="2236721" cy="1677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0C594F1-04B5-DE41-9CC2-773FEAF46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36" y="3737410"/>
            <a:ext cx="2156885" cy="16774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BA9E64D-DAF1-4146-A860-65E1C4E62881}"/>
              </a:ext>
            </a:extLst>
          </p:cNvPr>
          <p:cNvSpPr txBox="1"/>
          <p:nvPr/>
        </p:nvSpPr>
        <p:spPr>
          <a:xfrm>
            <a:off x="2395077" y="3313937"/>
            <a:ext cx="19334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SEM of grayscale writing</a:t>
            </a:r>
          </a:p>
        </p:txBody>
      </p:sp>
    </p:spTree>
    <p:extLst>
      <p:ext uri="{BB962C8B-B14F-4D97-AF65-F5344CB8AC3E}">
        <p14:creationId xmlns:p14="http://schemas.microsoft.com/office/powerpoint/2010/main" val="12360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7DE5A3-43B7-B34D-9F84-B310133C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82" y="316423"/>
            <a:ext cx="7886700" cy="719261"/>
          </a:xfrm>
        </p:spPr>
        <p:txBody>
          <a:bodyPr/>
          <a:lstStyle/>
          <a:p>
            <a:r>
              <a:rPr lang="en-US" dirty="0"/>
              <a:t>SEM images of Greyscale Writing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1527A531-7E5C-D14F-9402-8EA506FE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78" y="2026742"/>
            <a:ext cx="2513200" cy="180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AB9075-1C06-3B4D-8A02-7CF56968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13" y="2026744"/>
            <a:ext cx="2513197" cy="1804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2A3B38-7F9E-6648-B772-542F89261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091" y="2026742"/>
            <a:ext cx="2513198" cy="1804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57930A-B87E-B44F-820D-C0305CAF1BE8}"/>
              </a:ext>
            </a:extLst>
          </p:cNvPr>
          <p:cNvSpPr txBox="1"/>
          <p:nvPr/>
        </p:nvSpPr>
        <p:spPr>
          <a:xfrm>
            <a:off x="0" y="1409987"/>
            <a:ext cx="6092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Greyscale writing tests by different laser parameters: Intensity, Filter and Focus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="" xmlns:a16="http://schemas.microsoft.com/office/drawing/2014/main" id="{E876EE5B-3749-AA4F-B0EF-855BE2158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45700" y="4114730"/>
            <a:ext cx="2455379" cy="1763205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4A97111-1762-6A40-86C7-5F5947CC5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25" y="4114730"/>
            <a:ext cx="2455379" cy="1763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C323AB-C56E-D546-8406-2BB9D5783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093" y="4087573"/>
            <a:ext cx="2493197" cy="1790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2CF3CD-77D7-6E43-B195-E83BD824D724}"/>
              </a:ext>
            </a:extLst>
          </p:cNvPr>
          <p:cNvSpPr txBox="1"/>
          <p:nvPr/>
        </p:nvSpPr>
        <p:spPr>
          <a:xfrm>
            <a:off x="114457" y="2018781"/>
            <a:ext cx="623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SEM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CDD494-5A17-4544-8630-0818E671E8B3}"/>
              </a:ext>
            </a:extLst>
          </p:cNvPr>
          <p:cNvSpPr txBox="1"/>
          <p:nvPr/>
        </p:nvSpPr>
        <p:spPr>
          <a:xfrm>
            <a:off x="114458" y="4138868"/>
            <a:ext cx="623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SEM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891464-DE28-9445-AF3E-6D69F6ABEA3A}"/>
              </a:ext>
            </a:extLst>
          </p:cNvPr>
          <p:cNvSpPr txBox="1"/>
          <p:nvPr/>
        </p:nvSpPr>
        <p:spPr>
          <a:xfrm>
            <a:off x="755724" y="1743482"/>
            <a:ext cx="106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Top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847D904-5CC2-BA44-83F5-55A6D9D4EA4D}"/>
              </a:ext>
            </a:extLst>
          </p:cNvPr>
          <p:cNvSpPr txBox="1"/>
          <p:nvPr/>
        </p:nvSpPr>
        <p:spPr>
          <a:xfrm>
            <a:off x="3465093" y="1743482"/>
            <a:ext cx="21192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View of the stage tilted 60</a:t>
            </a:r>
            <a:r>
              <a:rPr lang="en-US" sz="1050" baseline="300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63EA3F-85B2-F145-9AB7-DE1C682987F3}"/>
              </a:ext>
            </a:extLst>
          </p:cNvPr>
          <p:cNvSpPr txBox="1"/>
          <p:nvPr/>
        </p:nvSpPr>
        <p:spPr>
          <a:xfrm>
            <a:off x="6245700" y="1743482"/>
            <a:ext cx="16546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Cross-section View</a:t>
            </a:r>
          </a:p>
        </p:txBody>
      </p:sp>
    </p:spTree>
    <p:extLst>
      <p:ext uri="{BB962C8B-B14F-4D97-AF65-F5344CB8AC3E}">
        <p14:creationId xmlns:p14="http://schemas.microsoft.com/office/powerpoint/2010/main" val="3446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D95C78-9256-F442-A787-B973296B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55" y="270562"/>
            <a:ext cx="7886700" cy="714777"/>
          </a:xfrm>
        </p:spPr>
        <p:txBody>
          <a:bodyPr/>
          <a:lstStyle/>
          <a:p>
            <a:r>
              <a:rPr lang="en-US" dirty="0"/>
              <a:t>SEM images with n-over20 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A2F607-398D-C54D-A48C-B0765554F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893" y="1367178"/>
            <a:ext cx="2913343" cy="2092069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2A579D-DD35-F14C-9319-33A2051A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026" y="1347107"/>
            <a:ext cx="2941293" cy="2112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B1E7F4-4EDA-DE44-8650-22854C351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746" y="3630747"/>
            <a:ext cx="2941293" cy="2112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C7DEC72-1439-7146-B25B-64E71F013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894" y="3630748"/>
            <a:ext cx="2941292" cy="211213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A20C0E7-4D5E-C844-BCAC-E9AD76B81188}"/>
              </a:ext>
            </a:extLst>
          </p:cNvPr>
          <p:cNvCxnSpPr/>
          <p:nvPr/>
        </p:nvCxnSpPr>
        <p:spPr>
          <a:xfrm>
            <a:off x="4168239" y="2442606"/>
            <a:ext cx="676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BFCFE52D-B450-F743-B107-C9006F150F11}"/>
              </a:ext>
            </a:extLst>
          </p:cNvPr>
          <p:cNvCxnSpPr/>
          <p:nvPr/>
        </p:nvCxnSpPr>
        <p:spPr>
          <a:xfrm>
            <a:off x="4168239" y="4649932"/>
            <a:ext cx="676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90CC6C-7ECC-D549-80AE-6E0B4ACA3E27}"/>
              </a:ext>
            </a:extLst>
          </p:cNvPr>
          <p:cNvSpPr txBox="1"/>
          <p:nvPr/>
        </p:nvSpPr>
        <p:spPr>
          <a:xfrm>
            <a:off x="4166129" y="2165607"/>
            <a:ext cx="8637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Tilt 45</a:t>
            </a:r>
            <a:r>
              <a:rPr lang="en-US" sz="1050" baseline="30000" dirty="0"/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989D6DE-E5F2-BE41-8167-71FFC348029A}"/>
              </a:ext>
            </a:extLst>
          </p:cNvPr>
          <p:cNvSpPr txBox="1"/>
          <p:nvPr/>
        </p:nvSpPr>
        <p:spPr>
          <a:xfrm>
            <a:off x="4239490" y="4372933"/>
            <a:ext cx="8637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Tilt 45</a:t>
            </a:r>
            <a:r>
              <a:rPr lang="en-US" sz="1050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32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and Packing Density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686800" cy="5791200"/>
          </a:xfrm>
        </p:spPr>
        <p:txBody>
          <a:bodyPr/>
          <a:lstStyle/>
          <a:p>
            <a:r>
              <a:rPr lang="en-US" dirty="0" smtClean="0"/>
              <a:t>Large pixel count w/ large gain leads to current output limitations for large area devices</a:t>
            </a:r>
          </a:p>
          <a:p>
            <a:pPr lvl="1"/>
            <a:r>
              <a:rPr lang="en-US" dirty="0" smtClean="0"/>
              <a:t>Multiple analog outputs per device</a:t>
            </a:r>
          </a:p>
          <a:p>
            <a:pPr lvl="2"/>
            <a:r>
              <a:rPr lang="en-US" dirty="0" smtClean="0"/>
              <a:t>Regional lumped analog sums - split </a:t>
            </a:r>
            <a:r>
              <a:rPr lang="en-US" dirty="0"/>
              <a:t>output currents per region and sum (</a:t>
            </a:r>
            <a:r>
              <a:rPr lang="en-US" sz="2000" dirty="0"/>
              <a:t>1/128, 1/32,1/8,1/2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Multi-gain </a:t>
            </a:r>
            <a:r>
              <a:rPr lang="en-US" dirty="0"/>
              <a:t>SPADs (</a:t>
            </a:r>
            <a:r>
              <a:rPr lang="en-US" sz="1800" dirty="0"/>
              <a:t>5, 15, 50μm</a:t>
            </a:r>
            <a:r>
              <a:rPr lang="en-US" dirty="0"/>
              <a:t>)</a:t>
            </a:r>
            <a:r>
              <a:rPr lang="en-US" dirty="0" smtClean="0"/>
              <a:t> for different cell sizes and fill factors </a:t>
            </a:r>
            <a:r>
              <a:rPr lang="mr-IN" dirty="0" smtClean="0"/>
              <a:t>–</a:t>
            </a:r>
            <a:r>
              <a:rPr lang="en-US" dirty="0" smtClean="0"/>
              <a:t> dynamic range built into SPAD layout</a:t>
            </a:r>
          </a:p>
          <a:p>
            <a:pPr lvl="1"/>
            <a:r>
              <a:rPr lang="en-US" dirty="0" smtClean="0"/>
              <a:t>On-chip ADC with regional </a:t>
            </a:r>
            <a:r>
              <a:rPr lang="en-US" dirty="0" err="1" smtClean="0"/>
              <a:t>serializers</a:t>
            </a:r>
            <a:endParaRPr lang="en-US" dirty="0" smtClean="0"/>
          </a:p>
          <a:p>
            <a:pPr lvl="1"/>
            <a:r>
              <a:rPr lang="en-US" dirty="0" smtClean="0"/>
              <a:t>Commercial market for LIDAR advances is growing rapidly </a:t>
            </a:r>
            <a:r>
              <a:rPr lang="mr-IN" dirty="0" smtClean="0"/>
              <a:t>–</a:t>
            </a:r>
            <a:r>
              <a:rPr lang="en-US" dirty="0" smtClean="0"/>
              <a:t> many new developments expected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9266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Advances in </a:t>
            </a:r>
            <a:r>
              <a:rPr lang="en-US" dirty="0" err="1" smtClean="0"/>
              <a:t>SiPMs</a:t>
            </a:r>
            <a:r>
              <a:rPr lang="en-US" dirty="0" smtClean="0"/>
              <a:t> (included in CDR)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066800"/>
            <a:ext cx="4006993" cy="5791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EQR-</a:t>
            </a:r>
            <a:r>
              <a:rPr lang="en-US" sz="2400" dirty="0" err="1" smtClean="0"/>
              <a:t>SiPM</a:t>
            </a:r>
            <a:r>
              <a:rPr lang="en-US" sz="2400" dirty="0" smtClean="0"/>
              <a:t> from Novel Device Laboratory (NDL, China)</a:t>
            </a:r>
          </a:p>
          <a:p>
            <a:pPr lvl="1"/>
            <a:r>
              <a:rPr lang="en-US" sz="2200" dirty="0" smtClean="0"/>
              <a:t>Possibilities to further develop new structures for CEPC</a:t>
            </a:r>
          </a:p>
          <a:p>
            <a:endParaRPr lang="en-US" dirty="0"/>
          </a:p>
          <a:p>
            <a:r>
              <a:rPr lang="en-US" dirty="0" smtClean="0"/>
              <a:t>Backside Illumination (</a:t>
            </a:r>
            <a:r>
              <a:rPr lang="en-US" dirty="0" err="1" smtClean="0"/>
              <a:t>LFoundry</a:t>
            </a:r>
            <a:r>
              <a:rPr lang="en-US" dirty="0"/>
              <a:t> </a:t>
            </a:r>
            <a:r>
              <a:rPr lang="en-US" dirty="0" smtClean="0"/>
              <a:t>subs. SMIC)</a:t>
            </a:r>
          </a:p>
          <a:p>
            <a:pPr lvl="1"/>
            <a:r>
              <a:rPr lang="en-US" dirty="0" smtClean="0"/>
              <a:t>Higher PDE</a:t>
            </a:r>
          </a:p>
          <a:p>
            <a:pPr lvl="1"/>
            <a:r>
              <a:rPr lang="en-US" dirty="0" smtClean="0"/>
              <a:t>Integrated CMOS on back of each SPAD</a:t>
            </a:r>
          </a:p>
          <a:p>
            <a:pPr lvl="1"/>
            <a:r>
              <a:rPr lang="en-US" dirty="0" smtClean="0"/>
              <a:t>Adjustable fill-factor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87" y="1066800"/>
            <a:ext cx="4233510" cy="2337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92" y="3803002"/>
            <a:ext cx="4525701" cy="21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28" y="1912563"/>
            <a:ext cx="7083552" cy="4285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Front-end Engineering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494" y="1066800"/>
            <a:ext cx="8773610" cy="5791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~6 M channels w/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cooling and highly granular total absorption technology w/ precision timing (sampling fraction O(1))</a:t>
            </a:r>
          </a:p>
          <a:p>
            <a:pPr lvl="1"/>
            <a:r>
              <a:rPr lang="en-US" sz="2000" dirty="0" smtClean="0"/>
              <a:t>Example layout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17</a:t>
            </a:fld>
            <a:endParaRPr lang="uk-UA"/>
          </a:p>
        </p:txBody>
      </p:sp>
      <p:cxnSp>
        <p:nvCxnSpPr>
          <p:cNvPr id="112" name="Elbow Connector 111"/>
          <p:cNvCxnSpPr/>
          <p:nvPr/>
        </p:nvCxnSpPr>
        <p:spPr>
          <a:xfrm>
            <a:off x="4872942" y="5289630"/>
            <a:ext cx="2729475" cy="1384882"/>
          </a:xfrm>
          <a:prstGeom prst="bentConnector3">
            <a:avLst>
              <a:gd name="adj1" fmla="val 9714"/>
            </a:avLst>
          </a:prstGeom>
          <a:noFill/>
          <a:ln w="19050" cap="flat">
            <a:solidFill>
              <a:srgbClr val="727CA3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Elbow Connector 114"/>
          <p:cNvCxnSpPr/>
          <p:nvPr/>
        </p:nvCxnSpPr>
        <p:spPr>
          <a:xfrm rot="16200000" flipH="1">
            <a:off x="6369635" y="5276394"/>
            <a:ext cx="1333394" cy="1132169"/>
          </a:xfrm>
          <a:prstGeom prst="bentConnector3">
            <a:avLst>
              <a:gd name="adj1" fmla="val 102952"/>
            </a:avLst>
          </a:prstGeom>
          <a:noFill/>
          <a:ln w="19050" cap="flat">
            <a:solidFill>
              <a:srgbClr val="727CA3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8" name="TextBox 127"/>
          <p:cNvSpPr txBox="1"/>
          <p:nvPr/>
        </p:nvSpPr>
        <p:spPr>
          <a:xfrm>
            <a:off x="6740036" y="4849370"/>
            <a:ext cx="2358575" cy="193899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</a:rPr>
              <a:t>High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</a:rPr>
              <a:t>Resolution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</a:rPr>
              <a:t>w/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</a:rPr>
              <a:t>4D Granular</a:t>
            </a:r>
            <a:endParaRPr kumimoji="0" lang="en-US" sz="2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sym typeface="Helvetica"/>
              </a:rPr>
              <a:t>DATA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874">
            <a:off x="1955629" y="3304572"/>
            <a:ext cx="1266988" cy="30180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874">
            <a:off x="692843" y="3128292"/>
            <a:ext cx="1275636" cy="303869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85475" y="6014317"/>
            <a:ext cx="2358575" cy="830995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</a:rPr>
              <a:t>Front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sym typeface="Helvetica"/>
              </a:rPr>
              <a:t>Timing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sym typeface="Helvetica"/>
              </a:rPr>
              <a:t> Layer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7842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Resolution and Photon Counting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860420" cy="5791200"/>
          </a:xfrm>
        </p:spPr>
        <p:txBody>
          <a:bodyPr/>
          <a:lstStyle/>
          <a:p>
            <a:r>
              <a:rPr lang="en-US" dirty="0" smtClean="0"/>
              <a:t>EM Resolution also improves angular measurements and resolves N</a:t>
            </a:r>
            <a:r>
              <a:rPr lang="en-US" i="1" dirty="0" smtClean="0">
                <a:solidFill>
                  <a:srgbClr val="FF0000"/>
                </a:solidFill>
              </a:rPr>
              <a:t>𝛄</a:t>
            </a:r>
            <a:r>
              <a:rPr lang="en-US" dirty="0" smtClean="0"/>
              <a:t> counting</a:t>
            </a:r>
          </a:p>
          <a:p>
            <a:r>
              <a:rPr lang="en-US" dirty="0" smtClean="0"/>
              <a:t>Recoil photons (~8% of full √s collision rate) </a:t>
            </a:r>
          </a:p>
          <a:p>
            <a:pPr lvl="2"/>
            <a:r>
              <a:rPr lang="en-US" dirty="0" smtClean="0"/>
              <a:t>New Physics Searches and Neutrino Counting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18</a:t>
            </a:fld>
            <a:endParaRPr lang="en-US"/>
          </a:p>
        </p:txBody>
      </p:sp>
      <p:pic>
        <p:nvPicPr>
          <p:cNvPr id="5" name="Picture 4" descr="l3phot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0" y="2829884"/>
            <a:ext cx="4082923" cy="3651148"/>
          </a:xfrm>
          <a:prstGeom prst="rect">
            <a:avLst/>
          </a:prstGeom>
        </p:spPr>
      </p:pic>
      <p:pic>
        <p:nvPicPr>
          <p:cNvPr id="6" name="Picture 5" descr="l3neutrino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344" y="2876916"/>
            <a:ext cx="5101806" cy="3571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11" y="2911641"/>
            <a:ext cx="2819400" cy="1460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9277" y="3391590"/>
            <a:ext cx="146289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Improved Syst.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(A. </a:t>
            </a: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Blondel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152" y="6381814"/>
            <a:ext cx="816184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 smtClean="0"/>
              <a:t>E. </a:t>
            </a:r>
            <a:r>
              <a:rPr lang="en-US" dirty="0" err="1" smtClean="0"/>
              <a:t>Bartos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“2γ</a:t>
            </a:r>
            <a:r>
              <a:rPr lang="en-US" b="1" dirty="0"/>
              <a:t> and </a:t>
            </a:r>
            <a:r>
              <a:rPr lang="en-US" dirty="0"/>
              <a:t>3γ</a:t>
            </a:r>
            <a:r>
              <a:rPr lang="en-US" b="1" dirty="0"/>
              <a:t> annihilation as calibration processes for high energy </a:t>
            </a:r>
            <a:r>
              <a:rPr lang="en-US" dirty="0" err="1"/>
              <a:t>e+e</a:t>
            </a:r>
            <a:r>
              <a:rPr lang="en-US" dirty="0"/>
              <a:t>−</a:t>
            </a:r>
            <a:r>
              <a:rPr lang="en-US" b="1" dirty="0"/>
              <a:t> </a:t>
            </a:r>
            <a:r>
              <a:rPr lang="en-US" b="1" dirty="0" smtClean="0"/>
              <a:t>colliders,”</a:t>
            </a:r>
          </a:p>
          <a:p>
            <a:pPr algn="l" rtl="0" latinLnBrk="1" hangingPunct="0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arxiv.org</a:t>
            </a:r>
            <a:r>
              <a:rPr lang="en-US" dirty="0"/>
              <a:t>/abs/0801.1592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is in our hands</a:t>
            </a:r>
          </a:p>
          <a:p>
            <a:pPr lvl="1"/>
            <a:r>
              <a:rPr lang="en-US" dirty="0" smtClean="0"/>
              <a:t>Assess the physics performance goals</a:t>
            </a:r>
          </a:p>
          <a:p>
            <a:pPr lvl="2"/>
            <a:r>
              <a:rPr lang="en-US" dirty="0" smtClean="0"/>
              <a:t>Z Jet resolution not limited by EM resolution</a:t>
            </a:r>
          </a:p>
          <a:p>
            <a:pPr lvl="2"/>
            <a:r>
              <a:rPr lang="en-US" dirty="0" err="1" smtClean="0"/>
              <a:t>Z</a:t>
            </a:r>
            <a:r>
              <a:rPr lang="en-US" dirty="0" err="1" smtClean="0">
                <a:sym typeface="Wingdings"/>
              </a:rPr>
              <a:t>e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recoil resolution w/ </a:t>
            </a:r>
            <a:r>
              <a:rPr lang="en-US" dirty="0" err="1" smtClean="0">
                <a:sym typeface="Wingdings"/>
              </a:rPr>
              <a:t>Brem</a:t>
            </a:r>
            <a:r>
              <a:rPr lang="en-US" dirty="0" smtClean="0">
                <a:sym typeface="Wingdings"/>
              </a:rPr>
              <a:t>. 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ecovery methods</a:t>
            </a:r>
          </a:p>
          <a:p>
            <a:pPr lvl="2"/>
            <a:r>
              <a:rPr lang="en-US" dirty="0" smtClean="0">
                <a:sym typeface="Wingdings"/>
              </a:rPr>
              <a:t>Counting statistics for PFA shower separation</a:t>
            </a:r>
          </a:p>
          <a:p>
            <a:pPr lvl="2"/>
            <a:r>
              <a:rPr lang="en-US" dirty="0" smtClean="0">
                <a:sym typeface="Wingdings"/>
              </a:rPr>
              <a:t>Photon counting with high fidelity/angular resolution</a:t>
            </a:r>
            <a:endParaRPr lang="en-US" dirty="0"/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development with vendors is an active area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arge area </a:t>
            </a:r>
            <a:r>
              <a:rPr lang="en-US" dirty="0" err="1" smtClean="0"/>
              <a:t>photodetection</a:t>
            </a:r>
            <a:r>
              <a:rPr lang="en-US" dirty="0"/>
              <a:t> </a:t>
            </a:r>
            <a:r>
              <a:rPr lang="en-US" dirty="0" smtClean="0"/>
              <a:t>methods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igh dynamic range for calorimeters</a:t>
            </a:r>
          </a:p>
          <a:p>
            <a:pPr lvl="2"/>
            <a:r>
              <a:rPr lang="en-US" dirty="0" smtClean="0"/>
              <a:t>Dedicated front timing layers</a:t>
            </a:r>
          </a:p>
          <a:p>
            <a:pPr lvl="1"/>
            <a:r>
              <a:rPr lang="en-US" dirty="0" smtClean="0"/>
              <a:t>Applications across particle physics and beyond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80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Balancing Jets and EM particle resolutions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490030" cy="5791200"/>
          </a:xfrm>
        </p:spPr>
        <p:txBody>
          <a:bodyPr/>
          <a:lstStyle/>
          <a:p>
            <a:r>
              <a:rPr lang="en-US" dirty="0" smtClean="0"/>
              <a:t>For HZ production, all Z recoils matter</a:t>
            </a:r>
          </a:p>
          <a:p>
            <a:pPr lvl="1"/>
            <a:r>
              <a:rPr lang="en-US" dirty="0" smtClean="0"/>
              <a:t>~70% of Z decay are hadronic</a:t>
            </a:r>
          </a:p>
          <a:p>
            <a:r>
              <a:rPr lang="en-US" dirty="0" smtClean="0"/>
              <a:t>Particle Flow Principle</a:t>
            </a:r>
          </a:p>
          <a:p>
            <a:pPr lvl="1"/>
            <a:r>
              <a:rPr lang="en-US" dirty="0" smtClean="0"/>
              <a:t>Optimal use of measurement information applied to each reconstructed particle</a:t>
            </a:r>
          </a:p>
          <a:p>
            <a:pPr lvl="2"/>
            <a:r>
              <a:rPr lang="en-US" dirty="0" smtClean="0"/>
              <a:t>Charged hadrons (~65%)</a:t>
            </a:r>
          </a:p>
          <a:p>
            <a:pPr lvl="3"/>
            <a:r>
              <a:rPr lang="en-US" dirty="0" smtClean="0">
                <a:sym typeface="Wingdings"/>
              </a:rPr>
              <a:t>Replaced by track (~0.1%)</a:t>
            </a:r>
          </a:p>
          <a:p>
            <a:pPr lvl="2"/>
            <a:r>
              <a:rPr lang="en-US" dirty="0" smtClean="0">
                <a:sym typeface="Wingdings"/>
              </a:rPr>
              <a:t>Neutral hadron (~10%)</a:t>
            </a:r>
          </a:p>
          <a:p>
            <a:pPr lvl="3"/>
            <a:r>
              <a:rPr lang="en-US" dirty="0" smtClean="0">
                <a:sym typeface="Wingdings"/>
              </a:rPr>
              <a:t>HCAL (~45%/√E)</a:t>
            </a:r>
          </a:p>
          <a:p>
            <a:pPr lvl="2"/>
            <a:r>
              <a:rPr lang="en-US" dirty="0" smtClean="0">
                <a:sym typeface="Wingdings"/>
              </a:rPr>
              <a:t>Photons/EM (~25%)</a:t>
            </a:r>
          </a:p>
          <a:p>
            <a:pPr lvl="3"/>
            <a:r>
              <a:rPr lang="en-US" dirty="0" smtClean="0">
                <a:sym typeface="Wingdings"/>
              </a:rPr>
              <a:t>ECAL (~15%/√E)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2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27" y="2941332"/>
            <a:ext cx="3646025" cy="3094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444" y="6085617"/>
            <a:ext cx="7131117" cy="52321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Z Jets ~ 3.5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- 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5.5% (Limited by HCAL 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&amp; EM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0214" y="4584843"/>
            <a:ext cx="14324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sz="2400" dirty="0" smtClean="0">
                <a:solidFill>
                  <a:srgbClr val="0432FF"/>
                </a:solidFill>
                <a:sym typeface="Wingdings"/>
              </a:rPr>
              <a:t>~4.5%/√</a:t>
            </a:r>
            <a:r>
              <a:rPr lang="en-US" sz="2400" dirty="0">
                <a:solidFill>
                  <a:srgbClr val="0432FF"/>
                </a:solidFill>
                <a:sym typeface="Wingdings"/>
              </a:rPr>
              <a:t>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0214" y="5468094"/>
            <a:ext cx="14324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sz="2400" dirty="0" smtClean="0">
                <a:solidFill>
                  <a:srgbClr val="0432FF"/>
                </a:solidFill>
                <a:sym typeface="Wingdings"/>
              </a:rPr>
              <a:t>~3.8%/</a:t>
            </a:r>
            <a:r>
              <a:rPr lang="en-US" sz="2400" dirty="0">
                <a:solidFill>
                  <a:srgbClr val="0432FF"/>
                </a:solidFill>
                <a:sym typeface="Wingdings"/>
              </a:rPr>
              <a:t>√E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105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Electron should be done well at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3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" y="1628830"/>
            <a:ext cx="4075638" cy="3952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1628830"/>
            <a:ext cx="4075638" cy="3952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480" y="5550561"/>
            <a:ext cx="6268701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Not yet there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Wingdings"/>
              </a:rPr>
              <a:t>w/ CDR reference design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aseline="0" dirty="0" smtClean="0">
                <a:solidFill>
                  <a:srgbClr val="000000"/>
                </a:solidFill>
                <a:sym typeface="Wingdings"/>
              </a:rPr>
              <a:t>(needs </a:t>
            </a:r>
            <a:r>
              <a:rPr lang="en-US" sz="2800" baseline="0" dirty="0" err="1" smtClean="0">
                <a:solidFill>
                  <a:srgbClr val="000000"/>
                </a:solidFill>
                <a:sym typeface="Wingdings"/>
              </a:rPr>
              <a:t>Brem</a:t>
            </a: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. </a:t>
            </a:r>
            <a:r>
              <a:rPr lang="en-US" sz="2800" dirty="0">
                <a:solidFill>
                  <a:srgbClr val="000000"/>
                </a:solidFill>
                <a:sym typeface="Wingdings"/>
              </a:rPr>
              <a:t>r</a:t>
            </a: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ecovery w/ EM res.)</a:t>
            </a:r>
          </a:p>
          <a:p>
            <a:pPr rtl="0" latinLnBrk="1" hangingPunct="0"/>
            <a:r>
              <a:rPr lang="en-US" sz="2800" dirty="0" smtClean="0">
                <a:solidFill>
                  <a:srgbClr val="0432FF"/>
                </a:solidFill>
                <a:sym typeface="Wingdings"/>
              </a:rPr>
              <a:t>~2-4%*15%/</a:t>
            </a:r>
            <a:r>
              <a:rPr lang="en-US" sz="2800" dirty="0">
                <a:solidFill>
                  <a:srgbClr val="0432FF"/>
                </a:solidFill>
                <a:sym typeface="Wingdings"/>
              </a:rPr>
              <a:t>√</a:t>
            </a:r>
            <a:r>
              <a:rPr lang="en-US" sz="2800" dirty="0" smtClean="0">
                <a:solidFill>
                  <a:srgbClr val="0432FF"/>
                </a:solidFill>
                <a:sym typeface="Wingdings"/>
              </a:rPr>
              <a:t>E  ~0.3-0.6%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1793" y="2810546"/>
            <a:ext cx="18107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From track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648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Regimes of EM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4</a:t>
            </a:fld>
            <a:endParaRPr lang="uk-UA" dirty="0"/>
          </a:p>
        </p:txBody>
      </p:sp>
      <p:pic>
        <p:nvPicPr>
          <p:cNvPr id="5" name="Picture 6" descr="sampres.png"/>
          <p:cNvPicPr>
            <a:picLocks noChangeAspect="1"/>
          </p:cNvPicPr>
          <p:nvPr/>
        </p:nvPicPr>
        <p:blipFill>
          <a:blip r:embed="rId4"/>
          <a:srcRect l="1196" b="10332"/>
          <a:stretch>
            <a:fillRect/>
          </a:stretch>
        </p:blipFill>
        <p:spPr bwMode="auto">
          <a:xfrm>
            <a:off x="2209800" y="2601409"/>
            <a:ext cx="5205413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43000"/>
            <a:ext cx="8229600" cy="20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74320" indent="-27432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600" b="1">
                <a:solidFill>
                  <a:srgbClr val="00800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84420" indent="-31010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400">
                <a:solidFill>
                  <a:srgbClr val="00009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891540" indent="-29718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8880" indent="-330200" eaLnBrk="1" hangingPunct="1">
              <a:spcBef>
                <a:spcPts val="600"/>
              </a:spcBef>
              <a:buClr>
                <a:srgbClr val="727CA3"/>
              </a:buClr>
              <a:buSzPct val="70000"/>
              <a:buFont typeface="Wingdings 3"/>
              <a:buChar char="◻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514475" indent="-371475" eaLnBrk="1" hangingPunct="1">
              <a:spcBef>
                <a:spcPts val="600"/>
              </a:spcBef>
              <a:buClr>
                <a:srgbClr val="727CA3"/>
              </a:buClr>
              <a:buSzPct val="70000"/>
              <a:buFont typeface="Wingdings 3"/>
              <a:buChar char="◻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60220" indent="-297180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1985554" indent="-339634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168434" indent="-339634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407920" indent="-396240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914400"/>
            <a:r>
              <a:rPr lang="en-US" sz="2400" dirty="0" smtClean="0">
                <a:solidFill>
                  <a:srgbClr val="0000FF"/>
                </a:solidFill>
              </a:rPr>
              <a:t>For EM showers in a sampling calorimeter, the energy resolution is dominated by the sampling fluctuations: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56962"/>
              </p:ext>
            </p:extLst>
          </p:nvPr>
        </p:nvGraphicFramePr>
        <p:xfrm>
          <a:off x="685800" y="2068009"/>
          <a:ext cx="793908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5" imgW="3378200" imgH="266700" progId="Equation.3">
                  <p:embed/>
                </p:oleObj>
              </mc:Choice>
              <mc:Fallback>
                <p:oleObj name="Equation" r:id="rId5" imgW="3378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68009"/>
                        <a:ext cx="7939088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rot="10800000">
            <a:off x="2590800" y="5420809"/>
            <a:ext cx="1143000" cy="1588"/>
          </a:xfrm>
          <a:prstGeom prst="line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098632"/>
              </p:ext>
            </p:extLst>
          </p:nvPr>
        </p:nvGraphicFramePr>
        <p:xfrm>
          <a:off x="3657600" y="5878009"/>
          <a:ext cx="2362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7" imgW="1181100" imgH="254000" progId="Equation.3">
                  <p:embed/>
                </p:oleObj>
              </mc:Choice>
              <mc:Fallback>
                <p:oleObj name="Equation" r:id="rId7" imgW="1181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878009"/>
                        <a:ext cx="23622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4"/>
          <p:cNvSpPr txBox="1">
            <a:spLocks noChangeArrowheads="1"/>
          </p:cNvSpPr>
          <p:nvPr/>
        </p:nvSpPr>
        <p:spPr bwMode="auto">
          <a:xfrm rot="16200000">
            <a:off x="441325" y="3988884"/>
            <a:ext cx="2932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(</a:t>
            </a:r>
            <a:r>
              <a:rPr lang="en-US" sz="2400">
                <a:latin typeface="Symbol" pitchFamily="-106" charset="2"/>
              </a:rPr>
              <a:t>s</a:t>
            </a:r>
            <a:r>
              <a:rPr lang="en-US" sz="2400" i="1" baseline="-25000">
                <a:latin typeface="Symbol" pitchFamily="-106" charset="2"/>
              </a:rPr>
              <a:t>E </a:t>
            </a:r>
            <a:r>
              <a:rPr lang="en-US" sz="2400"/>
              <a:t>/</a:t>
            </a:r>
            <a:r>
              <a:rPr lang="en-US" sz="2400" i="1"/>
              <a:t>E</a:t>
            </a:r>
            <a:r>
              <a:rPr lang="en-US" sz="2400"/>
              <a:t>)</a:t>
            </a:r>
            <a:r>
              <a:rPr lang="en-US" sz="2400" i="1" baseline="-25000"/>
              <a:t>EM</a:t>
            </a:r>
            <a:r>
              <a:rPr lang="en-US" sz="2400"/>
              <a:t> *√</a:t>
            </a:r>
            <a:r>
              <a:rPr lang="en-US" sz="2400" i="1"/>
              <a:t>E</a:t>
            </a:r>
            <a:r>
              <a:rPr lang="en-US" sz="2400"/>
              <a:t> [%]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315200" y="4277809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(Courtesy of R. </a:t>
            </a:r>
            <a:r>
              <a:rPr lang="en-US" dirty="0" err="1"/>
              <a:t>Wigmans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2982409"/>
            <a:ext cx="27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Si-W 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300m</a:t>
            </a:r>
            <a:r>
              <a:rPr lang="en-US" dirty="0" smtClean="0">
                <a:solidFill>
                  <a:srgbClr val="FF0000"/>
                </a:solidFill>
              </a:rPr>
              <a:t>m - HGC)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5130" y="2601409"/>
            <a:ext cx="27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Si-W 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100m</a:t>
            </a:r>
            <a:r>
              <a:rPr lang="en-US" dirty="0" smtClean="0">
                <a:solidFill>
                  <a:srgbClr val="FF0000"/>
                </a:solidFill>
              </a:rPr>
              <a:t>m - HGC)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503980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Homogeneous crystals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22781" y="2416227"/>
            <a:ext cx="2361236" cy="891251"/>
            <a:chOff x="5522781" y="2416227"/>
            <a:chExt cx="2361236" cy="891251"/>
          </a:xfrm>
        </p:grpSpPr>
        <p:sp>
          <p:nvSpPr>
            <p:cNvPr id="16" name="Oval 15"/>
            <p:cNvSpPr/>
            <p:nvPr/>
          </p:nvSpPr>
          <p:spPr>
            <a:xfrm rot="19690475">
              <a:off x="5522781" y="2416227"/>
              <a:ext cx="2361236" cy="891251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420818">
              <a:off x="6216773" y="2559207"/>
              <a:ext cx="100123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>
                    <a:solidFill>
                      <a:srgbClr val="464653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Silicon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43681" y="3309393"/>
            <a:ext cx="2815668" cy="1500422"/>
            <a:chOff x="4143681" y="3309393"/>
            <a:chExt cx="2815668" cy="1500422"/>
          </a:xfrm>
        </p:grpSpPr>
        <p:sp>
          <p:nvSpPr>
            <p:cNvPr id="19" name="Oval 18"/>
            <p:cNvSpPr/>
            <p:nvPr/>
          </p:nvSpPr>
          <p:spPr>
            <a:xfrm rot="19690475">
              <a:off x="4143681" y="3309393"/>
              <a:ext cx="2361236" cy="891251"/>
            </a:xfrm>
            <a:prstGeom prst="ellipse">
              <a:avLst/>
            </a:prstGeom>
            <a:noFill/>
            <a:ln w="19050" cap="flat">
              <a:solidFill>
                <a:srgbClr val="FFC000"/>
              </a:solidFill>
              <a:prstDash val="solid"/>
              <a:round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9420818">
              <a:off x="4951429" y="3978820"/>
              <a:ext cx="2007920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rgbClr val="FFC000"/>
                  </a:solidFill>
                </a:rPr>
                <a:t>Plastic/Quartz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rgbClr val="FFC000"/>
                  </a:solidFill>
                </a:rPr>
                <a:t>Fiber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464653"/>
                  </a:solidFill>
                </a:uFill>
                <a:sym typeface="Helvetic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01962" y="3708846"/>
            <a:ext cx="2538931" cy="1517646"/>
            <a:chOff x="2501962" y="3708846"/>
            <a:chExt cx="2538931" cy="1517646"/>
          </a:xfrm>
        </p:grpSpPr>
        <p:sp>
          <p:nvSpPr>
            <p:cNvPr id="21" name="Oval 20"/>
            <p:cNvSpPr/>
            <p:nvPr/>
          </p:nvSpPr>
          <p:spPr>
            <a:xfrm rot="19690475">
              <a:off x="2679657" y="4335241"/>
              <a:ext cx="2361236" cy="891251"/>
            </a:xfrm>
            <a:prstGeom prst="ellips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420818">
              <a:off x="2501962" y="3708846"/>
              <a:ext cx="1668082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rgbClr val="00B050"/>
                  </a:solidFill>
                </a:rPr>
                <a:t>Segmented</a:t>
              </a:r>
              <a:endParaRPr lang="en-US" sz="2400" dirty="0">
                <a:solidFill>
                  <a:srgbClr val="00B05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solidFill>
                    <a:srgbClr val="00B050"/>
                  </a:solidFill>
                </a:rPr>
                <a:t>Crystal?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>
                  <a:solidFill>
                    <a:srgbClr val="464653"/>
                  </a:solidFill>
                </a:uFill>
                <a:sym typeface="Helvetica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166470" y="3243545"/>
            <a:ext cx="17690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X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(Si)/X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(W)=27</a:t>
            </a:r>
            <a:endParaRPr kumimoji="0" lang="en-US" sz="1800" b="1" i="0" u="none" strike="noStrike" cap="none" spc="0" normalizeH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013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Capabilities of High Granularity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8"/>
          <a:stretch/>
        </p:blipFill>
        <p:spPr>
          <a:xfrm>
            <a:off x="4826640" y="1085550"/>
            <a:ext cx="3289459" cy="2581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9"/>
          <a:stretch/>
        </p:blipFill>
        <p:spPr>
          <a:xfrm>
            <a:off x="4769438" y="4294208"/>
            <a:ext cx="3317086" cy="2563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2"/>
          <a:stretch/>
        </p:blipFill>
        <p:spPr>
          <a:xfrm>
            <a:off x="439835" y="1441735"/>
            <a:ext cx="3138025" cy="4764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0249" y="3377960"/>
            <a:ext cx="171136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CO</a:t>
            </a:r>
            <a:r>
              <a:rPr kumimoji="0" lang="en-US" sz="2400" b="1" i="0" u="none" strike="noStrike" cap="none" spc="0" normalizeH="0" baseline="-2500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(-35 C)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6600" y="3509340"/>
            <a:ext cx="562740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Fluctuations driven by counting statistics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(one event can look like many)</a:t>
            </a:r>
          </a:p>
        </p:txBody>
      </p:sp>
    </p:spTree>
    <p:extLst>
      <p:ext uri="{BB962C8B-B14F-4D97-AF65-F5344CB8AC3E}">
        <p14:creationId xmlns:p14="http://schemas.microsoft.com/office/powerpoint/2010/main" val="25727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44" y="4628523"/>
            <a:ext cx="2352355" cy="1789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Small Crystal Geometries </a:t>
            </a:r>
            <a:r>
              <a:rPr lang="en-US" smtClean="0"/>
              <a:t>for Timing Detectors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Tiles and Bars (few mm thick w/ area of ~1cm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Single layer ~500,000 channels</a:t>
            </a:r>
          </a:p>
          <a:p>
            <a:pPr lvl="1"/>
            <a:r>
              <a:rPr lang="en-US" dirty="0" smtClean="0"/>
              <a:t>Stereo readout for bars (L/R) ~25ps timing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9" b="12902"/>
          <a:stretch/>
        </p:blipFill>
        <p:spPr>
          <a:xfrm>
            <a:off x="4606724" y="2442255"/>
            <a:ext cx="4294208" cy="2172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b="12901"/>
          <a:stretch/>
        </p:blipFill>
        <p:spPr>
          <a:xfrm>
            <a:off x="312516" y="2429095"/>
            <a:ext cx="4294208" cy="2186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782" y="4176720"/>
            <a:ext cx="8686801" cy="2369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</a:rPr>
              <a:t>Fully segmented crystal EM calorimeter:</a:t>
            </a:r>
          </a:p>
          <a:p>
            <a:pPr marL="342900" indent="-342900" algn="l" rtl="0" latinLnBrk="1" hangingPunct="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Low occupancy timing </a:t>
            </a:r>
            <a:r>
              <a:rPr lang="en-US" sz="2400" dirty="0">
                <a:solidFill>
                  <a:srgbClr val="000000"/>
                </a:solidFill>
              </a:rPr>
              <a:t>layer timing for ~</a:t>
            </a:r>
            <a:r>
              <a:rPr lang="en-US" sz="2400" dirty="0" smtClean="0">
                <a:solidFill>
                  <a:srgbClr val="000000"/>
                </a:solidFill>
              </a:rPr>
              <a:t>1 </a:t>
            </a:r>
            <a:r>
              <a:rPr lang="en-US" sz="2400" dirty="0">
                <a:solidFill>
                  <a:srgbClr val="000000"/>
                </a:solidFill>
              </a:rPr>
              <a:t>X</a:t>
            </a:r>
            <a:r>
              <a:rPr lang="nb-NO" sz="2400" dirty="0" smtClean="0">
                <a:solidFill>
                  <a:srgbClr val="000000"/>
                </a:solidFill>
              </a:rPr>
              <a:t>0</a:t>
            </a:r>
          </a:p>
          <a:p>
            <a:pPr marL="342900" indent="-342900" algn="l" rtl="0" latinLnBrk="1" hangingPunct="0">
              <a:buFontTx/>
              <a:buChar char="-"/>
            </a:pPr>
            <a:r>
              <a:rPr lang="nb-NO" sz="2400" dirty="0" err="1" smtClean="0">
                <a:solidFill>
                  <a:srgbClr val="000000"/>
                </a:solidFill>
              </a:rPr>
              <a:t>Transverse</a:t>
            </a:r>
            <a:r>
              <a:rPr lang="nb-NO" sz="2400" dirty="0" smtClean="0">
                <a:solidFill>
                  <a:srgbClr val="000000"/>
                </a:solidFill>
              </a:rPr>
              <a:t> </a:t>
            </a:r>
            <a:r>
              <a:rPr lang="nb-NO" sz="2400" dirty="0" err="1" smtClean="0">
                <a:solidFill>
                  <a:srgbClr val="000000"/>
                </a:solidFill>
              </a:rPr>
              <a:t>orientation</a:t>
            </a:r>
            <a:r>
              <a:rPr lang="nb-NO" sz="2400" dirty="0">
                <a:solidFill>
                  <a:srgbClr val="000000"/>
                </a:solidFill>
              </a:rPr>
              <a:t> </a:t>
            </a:r>
            <a:r>
              <a:rPr lang="nb-NO" sz="2400" dirty="0" smtClean="0">
                <a:solidFill>
                  <a:srgbClr val="000000"/>
                </a:solidFill>
              </a:rPr>
              <a:t>w/ stereo </a:t>
            </a:r>
            <a:r>
              <a:rPr lang="nb-NO" sz="2400" dirty="0" err="1" smtClean="0">
                <a:solidFill>
                  <a:srgbClr val="000000"/>
                </a:solidFill>
              </a:rPr>
              <a:t>readout</a:t>
            </a:r>
            <a:endParaRPr lang="en-US" sz="2400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00"/>
                </a:solidFill>
              </a:rPr>
              <a:t>U</a:t>
            </a:r>
            <a:r>
              <a:rPr lang="en-US" sz="2400" dirty="0" smtClean="0">
                <a:solidFill>
                  <a:srgbClr val="000000"/>
                </a:solidFill>
              </a:rPr>
              <a:t>ltra-high </a:t>
            </a:r>
            <a:r>
              <a:rPr lang="en-US" sz="2400" dirty="0" smtClean="0">
                <a:solidFill>
                  <a:srgbClr val="000000"/>
                </a:solidFill>
              </a:rPr>
              <a:t>EM resolution (~5%/√</a:t>
            </a:r>
            <a:r>
              <a:rPr lang="en-US" sz="2400" dirty="0" smtClean="0">
                <a:solidFill>
                  <a:srgbClr val="000000"/>
                </a:solidFill>
              </a:rPr>
              <a:t>E)</a:t>
            </a:r>
          </a:p>
          <a:p>
            <a:pPr marL="342900" indent="-342900" algn="l" rtl="0" latinLnBrk="1" hangingPunct="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Pointing geometry (fine transverse granularity)</a:t>
            </a:r>
          </a:p>
          <a:p>
            <a:pPr marL="342900" indent="-342900" algn="l" rtl="0" latinLnBrk="1" hangingPunct="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5-10cm 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bars of ~1cm</a:t>
            </a:r>
            <a:r>
              <a:rPr lang="en-US" sz="24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area for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~20 </a:t>
            </a:r>
            <a:r>
              <a:rPr lang="en-US" sz="2400" dirty="0" smtClean="0">
                <a:solidFill>
                  <a:srgbClr val="000000"/>
                </a:solidFill>
              </a:rPr>
              <a:t>X</a:t>
            </a:r>
            <a:r>
              <a:rPr lang="nb-NO" sz="2400" dirty="0" smtClean="0">
                <a:solidFill>
                  <a:srgbClr val="000000"/>
                </a:solidFill>
              </a:rPr>
              <a:t>0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5257" y="5402478"/>
            <a:ext cx="182357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Yuexin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Wang (poster)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7603" y="6423941"/>
            <a:ext cx="731225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Still w/ PFA capabilities? Or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with S/</a:t>
            </a:r>
            <a:r>
              <a:rPr lang="en-US" sz="2400" dirty="0" smtClean="0">
                <a:solidFill>
                  <a:srgbClr val="0432FF"/>
                </a:solidFill>
              </a:rPr>
              <a:t>C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432FF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crystal fibers?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1351" y="3040393"/>
            <a:ext cx="10348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smtClean="0">
                <a:solidFill>
                  <a:schemeClr val="bg1"/>
                </a:solidFill>
              </a:rPr>
              <a:t>3x3x50mm</a:t>
            </a:r>
            <a:r>
              <a:rPr lang="en-US" baseline="30000" smtClean="0">
                <a:solidFill>
                  <a:schemeClr val="bg1"/>
                </a:solidFill>
              </a:rPr>
              <a:t>3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145" y="3040393"/>
            <a:ext cx="11342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x10x10</a:t>
            </a:r>
            <a:r>
              <a:rPr lang="en-US" dirty="0" smtClean="0">
                <a:solidFill>
                  <a:schemeClr val="bg1"/>
                </a:solidFill>
              </a:rPr>
              <a:t>mm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8833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MTD Tray Assembly (Concept)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7</a:t>
            </a:fld>
            <a:endParaRPr lang="uk-UA"/>
          </a:p>
        </p:txBody>
      </p:sp>
      <p:pic>
        <p:nvPicPr>
          <p:cNvPr id="5" name="Assemblagg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21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51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Silicon Photomultiplier (</a:t>
            </a:r>
            <a:r>
              <a:rPr lang="en-US" dirty="0" err="1" smtClean="0"/>
              <a:t>SiPM</a:t>
            </a:r>
            <a:r>
              <a:rPr lang="en-US" dirty="0" smtClean="0"/>
              <a:t>) Cells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490030" cy="5791200"/>
          </a:xfrm>
        </p:spPr>
        <p:txBody>
          <a:bodyPr/>
          <a:lstStyle/>
          <a:p>
            <a:r>
              <a:rPr lang="en-US" dirty="0" smtClean="0"/>
              <a:t>Typical dynamic range customization for </a:t>
            </a:r>
            <a:r>
              <a:rPr lang="en-US" dirty="0" err="1" smtClean="0"/>
              <a:t>SiPM</a:t>
            </a:r>
            <a:endParaRPr lang="en-US" dirty="0" smtClean="0"/>
          </a:p>
          <a:p>
            <a:pPr lvl="1"/>
            <a:r>
              <a:rPr lang="en-US" dirty="0" smtClean="0"/>
              <a:t>More (small) SPADS  to count more photons (50</a:t>
            </a:r>
            <a:r>
              <a:rPr lang="en-US" dirty="0" smtClean="0">
                <a:sym typeface="Wingdings"/>
              </a:rPr>
              <a:t>15μm)</a:t>
            </a:r>
            <a:endParaRPr lang="en-US" dirty="0" smtClean="0"/>
          </a:p>
          <a:p>
            <a:pPr lvl="1"/>
            <a:r>
              <a:rPr lang="en-US" dirty="0" smtClean="0"/>
              <a:t>Bright crystal (LYSO, GAGG) and high </a:t>
            </a:r>
            <a:r>
              <a:rPr lang="en-US" dirty="0" err="1" smtClean="0"/>
              <a:t>photodetection</a:t>
            </a:r>
            <a:r>
              <a:rPr lang="en-US" dirty="0" smtClean="0"/>
              <a:t> efficiency (PDE) and light collection efficiency (LCE)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8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73" y="2832250"/>
            <a:ext cx="5199927" cy="402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629" y="3266079"/>
            <a:ext cx="3340015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Currently: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Large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device ~6x6mm</a:t>
            </a:r>
            <a:r>
              <a:rPr kumimoji="0" lang="en-US" sz="2000" b="0" i="0" u="none" strike="noStrike" cap="none" spc="0" normalizeH="0" baseline="30000" dirty="0" smtClean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2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CMS MTD ~4.5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of </a:t>
            </a:r>
            <a:r>
              <a:rPr lang="en-US" sz="2000" dirty="0" err="1" smtClean="0"/>
              <a:t>SiPMs</a:t>
            </a:r>
            <a:endParaRPr lang="en-US" sz="2000" dirty="0" smtClean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(of 3x3mm</a:t>
            </a:r>
            <a:r>
              <a:rPr lang="en-US" sz="2000" baseline="30000" dirty="0" smtClean="0"/>
              <a:t>2</a:t>
            </a:r>
            <a:r>
              <a:rPr lang="en-US" sz="2000" dirty="0"/>
              <a:t>)</a:t>
            </a:r>
            <a:endParaRPr lang="en-US" sz="2000" dirty="0" smtClean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Segmented Crystal ECAL: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~200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of crystal surface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(3-4 layers)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Which </a:t>
            </a:r>
            <a:r>
              <a:rPr lang="en-US" sz="2000" dirty="0" err="1" smtClean="0"/>
              <a:t>SiPM</a:t>
            </a:r>
            <a:r>
              <a:rPr lang="en-US" sz="2000" dirty="0" smtClean="0"/>
              <a:t> device?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9668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8DD9F-C839-7B4D-859A-1AD204A9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69" y="65905"/>
            <a:ext cx="7313799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 </a:t>
            </a:r>
            <a:r>
              <a:rPr lang="en-US" smtClean="0"/>
              <a:t>Area Light Collection Techniques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7820A51-FBAF-6A42-8833-B31EE4CE1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228" y="1677417"/>
            <a:ext cx="4046537" cy="201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CBEED3-3765-2945-BCAF-061D7933AB9F}"/>
              </a:ext>
            </a:extLst>
          </p:cNvPr>
          <p:cNvSpPr txBox="1"/>
          <p:nvPr/>
        </p:nvSpPr>
        <p:spPr>
          <a:xfrm>
            <a:off x="514545" y="2336439"/>
            <a:ext cx="412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Winston Cone is a light collector in the shape of an off-axis parabola of revolution with a reflective inner surface.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2787680-16BD-E149-897F-4CD65E42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828" y="3687960"/>
            <a:ext cx="2415941" cy="1894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706018-287C-754B-BA09-9F3176569E63}"/>
              </a:ext>
            </a:extLst>
          </p:cNvPr>
          <p:cNvSpPr txBox="1"/>
          <p:nvPr/>
        </p:nvSpPr>
        <p:spPr>
          <a:xfrm>
            <a:off x="514544" y="4305301"/>
            <a:ext cx="465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SiPM</a:t>
            </a:r>
            <a:r>
              <a:rPr lang="en-US" sz="1800" dirty="0"/>
              <a:t>: Each SPAD (</a:t>
            </a:r>
            <a:r>
              <a:rPr lang="en-US" sz="1800" dirty="0" smtClean="0"/>
              <a:t>15μm x 15μm</a:t>
            </a:r>
            <a:r>
              <a:rPr lang="en-US" sz="1800" dirty="0"/>
              <a:t>)</a:t>
            </a:r>
          </a:p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F0138E-EF0E-6E46-92B2-794C877DD51F}"/>
              </a:ext>
            </a:extLst>
          </p:cNvPr>
          <p:cNvSpPr txBox="1"/>
          <p:nvPr/>
        </p:nvSpPr>
        <p:spPr>
          <a:xfrm>
            <a:off x="5425994" y="5686425"/>
            <a:ext cx="2314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Optical image: 100X</a:t>
            </a:r>
          </a:p>
        </p:txBody>
      </p:sp>
    </p:spTree>
    <p:extLst>
      <p:ext uri="{BB962C8B-B14F-4D97-AF65-F5344CB8AC3E}">
        <p14:creationId xmlns:p14="http://schemas.microsoft.com/office/powerpoint/2010/main" val="12590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Default">
      <a:dk1>
        <a:srgbClr val="464653"/>
      </a:dk1>
      <a:lt1>
        <a:srgbClr val="FFFFFF"/>
      </a:lt1>
      <a:dk2>
        <a:srgbClr val="A7A7A7"/>
      </a:dk2>
      <a:lt2>
        <a:srgbClr val="535353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rgbClr val="727CA3"/>
          </a:solidFill>
          <a:prstDash val="solid"/>
          <a:round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727CA3"/>
          </a:solidFill>
          <a:prstDash val="solid"/>
          <a:round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4653"/>
            </a:solidFill>
            <a:effectLst/>
            <a:uFill>
              <a:solidFill>
                <a:srgbClr val="464653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20856</TotalTime>
  <Words>1228</Words>
  <Application>Microsoft Macintosh PowerPoint</Application>
  <PresentationFormat>On-screen Show (4:3)</PresentationFormat>
  <Paragraphs>210</Paragraphs>
  <Slides>19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Avenir Roman</vt:lpstr>
      <vt:lpstr>Bookman Old Style</vt:lpstr>
      <vt:lpstr>Calibri</vt:lpstr>
      <vt:lpstr>Gill Sans MT</vt:lpstr>
      <vt:lpstr>Helvetica</vt:lpstr>
      <vt:lpstr>Mangal</vt:lpstr>
      <vt:lpstr>Symbol</vt:lpstr>
      <vt:lpstr>Wingdings</vt:lpstr>
      <vt:lpstr>Wingdings 3</vt:lpstr>
      <vt:lpstr>Default Theme</vt:lpstr>
      <vt:lpstr>Equation</vt:lpstr>
      <vt:lpstr>New Ideas about Calorimetry</vt:lpstr>
      <vt:lpstr>Balancing Jets and EM particle resolutions</vt:lpstr>
      <vt:lpstr>Electron should be done well at e+e- Collider</vt:lpstr>
      <vt:lpstr>Three Regimes of EM Resolution</vt:lpstr>
      <vt:lpstr>Imaging Capabilities of High Granularity</vt:lpstr>
      <vt:lpstr>Small Crystal Geometries for Timing Detectors</vt:lpstr>
      <vt:lpstr>CMS MTD Tray Assembly (Concept)</vt:lpstr>
      <vt:lpstr>Silicon Photomultiplier (SiPM) Cells</vt:lpstr>
      <vt:lpstr>Large Area Light Collection Techniques</vt:lpstr>
      <vt:lpstr>Winston Cone on each SPAD</vt:lpstr>
      <vt:lpstr>Fabrication Process</vt:lpstr>
      <vt:lpstr>PowerPoint Presentation</vt:lpstr>
      <vt:lpstr>SEM images of Greyscale Writing</vt:lpstr>
      <vt:lpstr>SEM images with n-over20 writing</vt:lpstr>
      <vt:lpstr>Dynamic Range and Packing Density</vt:lpstr>
      <vt:lpstr>New Advances in SiPMs (included in CDR)</vt:lpstr>
      <vt:lpstr>Front-end Engineering</vt:lpstr>
      <vt:lpstr>EM Resolution and Photon Counting</vt:lpstr>
      <vt:lpstr>Future</vt:lpstr>
    </vt:vector>
  </TitlesOfParts>
  <Company>INFN and Università di Milano Bicocca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Beam Fast Timing</dc:title>
  <dc:creator>Tommaso Tabarelli de Fatis</dc:creator>
  <cp:lastModifiedBy>Christopher G. Tully</cp:lastModifiedBy>
  <cp:revision>216</cp:revision>
  <cp:lastPrinted>2018-07-01T22:53:32Z</cp:lastPrinted>
  <dcterms:created xsi:type="dcterms:W3CDTF">2016-01-17T23:27:33Z</dcterms:created>
  <dcterms:modified xsi:type="dcterms:W3CDTF">2018-11-12T23:34:56Z</dcterms:modified>
</cp:coreProperties>
</file>