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9" r:id="rId1"/>
  </p:sldMasterIdLst>
  <p:notesMasterIdLst>
    <p:notesMasterId r:id="rId21"/>
  </p:notesMasterIdLst>
  <p:handoutMasterIdLst>
    <p:handoutMasterId r:id="rId22"/>
  </p:handoutMasterIdLst>
  <p:sldIdLst>
    <p:sldId id="346" r:id="rId2"/>
    <p:sldId id="345" r:id="rId3"/>
    <p:sldId id="409" r:id="rId4"/>
    <p:sldId id="412" r:id="rId5"/>
    <p:sldId id="413" r:id="rId6"/>
    <p:sldId id="416" r:id="rId7"/>
    <p:sldId id="417" r:id="rId8"/>
    <p:sldId id="418" r:id="rId9"/>
    <p:sldId id="420" r:id="rId10"/>
    <p:sldId id="425" r:id="rId11"/>
    <p:sldId id="419" r:id="rId12"/>
    <p:sldId id="426" r:id="rId13"/>
    <p:sldId id="428" r:id="rId14"/>
    <p:sldId id="427" r:id="rId15"/>
    <p:sldId id="430" r:id="rId16"/>
    <p:sldId id="429" r:id="rId17"/>
    <p:sldId id="431" r:id="rId18"/>
    <p:sldId id="432" r:id="rId19"/>
    <p:sldId id="359" r:id="rId20"/>
  </p:sldIdLst>
  <p:sldSz cx="9144000" cy="6858000" type="screen4x3"/>
  <p:notesSz cx="6797675" cy="99266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5pPr>
    <a:lvl6pPr marL="2286000" algn="l" defTabSz="914400" rtl="0" eaLnBrk="1" latinLnBrk="0" hangingPunct="1"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6pPr>
    <a:lvl7pPr marL="2743200" algn="l" defTabSz="914400" rtl="0" eaLnBrk="1" latinLnBrk="0" hangingPunct="1"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7pPr>
    <a:lvl8pPr marL="3200400" algn="l" defTabSz="914400" rtl="0" eaLnBrk="1" latinLnBrk="0" hangingPunct="1"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8pPr>
    <a:lvl9pPr marL="3657600" algn="l" defTabSz="914400" rtl="0" eaLnBrk="1" latinLnBrk="0" hangingPunct="1"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33CC"/>
    <a:srgbClr val="C3C3EB"/>
    <a:srgbClr val="FFFFCC"/>
    <a:srgbClr val="FF0066"/>
    <a:srgbClr val="CCFF99"/>
    <a:srgbClr val="FFCC00"/>
    <a:srgbClr val="FF9966"/>
    <a:srgbClr val="CCEC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7" autoAdjust="0"/>
    <p:restoredTop sz="99265" autoAdjust="0"/>
  </p:normalViewPr>
  <p:slideViewPr>
    <p:cSldViewPr>
      <p:cViewPr varScale="1">
        <p:scale>
          <a:sx n="112" d="100"/>
          <a:sy n="112" d="100"/>
        </p:scale>
        <p:origin x="960" y="108"/>
      </p:cViewPr>
      <p:guideLst>
        <p:guide orient="horz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028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4" y="1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913DB623-E4F1-4968-96A3-99CF94D33F45}" type="datetimeFigureOut">
              <a:rPr lang="zh-CN" altLang="en-US"/>
              <a:pPr>
                <a:defRPr/>
              </a:pPr>
              <a:t>2018-11-13</a:t>
            </a:fld>
            <a:endParaRPr lang="en-US" altLang="zh-CN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4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524E0D12-1631-4688-BDBA-B625EE6F83C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7979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fld id="{61FFC5FB-8FAD-4A82-A31A-6D07400DB7BC}" type="datetimeFigureOut">
              <a:rPr lang="zh-CN" altLang="en-US"/>
              <a:pPr>
                <a:defRPr/>
              </a:pPr>
              <a:t>2018-11-13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fld id="{9EBC002A-B0FF-4AB1-B1B7-F9D4F086109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60914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高能所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6000" b="1"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6E63E-8F84-4652-8FB1-FF44450FEA66}" type="datetime1">
              <a:rPr lang="zh-CN" altLang="en-US"/>
              <a:pPr>
                <a:defRPr/>
              </a:pPr>
              <a:t>2018-11-13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2"/>
          </p:nvPr>
        </p:nvSpPr>
        <p:spPr>
          <a:xfrm>
            <a:off x="1979712" y="4581525"/>
            <a:ext cx="4968552" cy="792163"/>
          </a:xfrm>
        </p:spPr>
        <p:txBody>
          <a:bodyPr/>
          <a:lstStyle>
            <a:lvl1pPr algn="ctr">
              <a:buNone/>
              <a:defRPr>
                <a:latin typeface="+mn-lt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2FB9D-30A9-4BE6-B289-DEFC83ECD8DC}" type="datetime1">
              <a:rPr lang="zh-CN" altLang="en-US"/>
              <a:pPr>
                <a:defRPr/>
              </a:pPr>
              <a:t>2018-11-13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B8559-02A1-4B24-86EC-BE3DB242B9D9}" type="datetime1">
              <a:rPr lang="zh-CN" altLang="en-US"/>
              <a:pPr>
                <a:defRPr/>
              </a:pPr>
              <a:t>2018-11-13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A0C16-74D8-4C89-8613-5E45EB8B4208}" type="datetime1">
              <a:rPr lang="zh-CN" altLang="en-US"/>
              <a:pPr>
                <a:defRPr/>
              </a:pPr>
              <a:t>2018-11-13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53752"/>
            <a:ext cx="7139136" cy="854968"/>
          </a:xfrm>
        </p:spPr>
        <p:txBody>
          <a:bodyPr/>
          <a:lstStyle>
            <a:lvl1pPr>
              <a:defRPr sz="2800">
                <a:latin typeface="+mj-lt"/>
              </a:defRPr>
            </a:lvl1pPr>
          </a:lstStyle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067" y="1313991"/>
            <a:ext cx="8229600" cy="4525963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D1267-7E2F-4700-9C61-E44B3548C528}" type="datetime1">
              <a:rPr lang="zh-CN" altLang="en-US"/>
              <a:pPr>
                <a:defRPr/>
              </a:pPr>
              <a:t>2018-11-13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139136" cy="854968"/>
          </a:xfrm>
        </p:spPr>
        <p:txBody>
          <a:bodyPr/>
          <a:lstStyle>
            <a:lvl1pPr algn="r">
              <a:defRPr sz="2400">
                <a:solidFill>
                  <a:srgbClr val="0070C0"/>
                </a:solidFill>
                <a:latin typeface="+mj-lt"/>
              </a:defRPr>
            </a:lvl1pPr>
          </a:lstStyle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563" y="1345431"/>
            <a:ext cx="8229600" cy="4525963"/>
          </a:xfr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D1267-7E2F-4700-9C61-E44B3548C528}" type="datetime1">
              <a:rPr lang="zh-CN" altLang="en-US"/>
              <a:pPr>
                <a:defRPr/>
              </a:pPr>
              <a:t>2018-11-13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1027400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A3148-A2A2-499D-8AD4-A42AA392E762}" type="datetime1">
              <a:rPr lang="zh-CN" altLang="en-US"/>
              <a:pPr>
                <a:defRPr/>
              </a:pPr>
              <a:t>2018-11-13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3C93E-36B2-40C1-B7AC-83420700120D}" type="datetime1">
              <a:rPr lang="zh-CN" altLang="en-US"/>
              <a:pPr>
                <a:defRPr/>
              </a:pPr>
              <a:t>2018-11-13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F64D9-8DB8-45C9-BE2D-5E39827271F5}" type="datetime1">
              <a:rPr lang="zh-CN" altLang="en-US"/>
              <a:pPr>
                <a:defRPr/>
              </a:pPr>
              <a:t>2018-11-13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5AF6A-52DC-4802-83F2-94AEEBC406E5}" type="datetime1">
              <a:rPr lang="zh-CN" altLang="en-US"/>
              <a:pPr>
                <a:defRPr/>
              </a:pPr>
              <a:t>2018-11-13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16514-12AA-447E-822F-DD9EDA71C173}" type="datetime1">
              <a:rPr lang="zh-CN" altLang="en-US"/>
              <a:pPr>
                <a:defRPr/>
              </a:pPr>
              <a:t>2018-11-13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35B66-8F1E-468F-A06B-AB51DFF38B68}" type="datetime1">
              <a:rPr lang="zh-CN" altLang="en-US"/>
              <a:pPr>
                <a:defRPr/>
              </a:pPr>
              <a:t>2018-11-13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3648" y="53752"/>
            <a:ext cx="713913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endParaRPr lang="zh-CN" altLang="en-US" dirty="0" smtClean="0"/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pPr>
              <a:defRPr/>
            </a:pPr>
            <a:fld id="{1DFA9564-8B1D-46BF-A8FC-7DF2AC969463}" type="datetime1">
              <a:rPr lang="zh-CN" altLang="en-US"/>
              <a:pPr>
                <a:defRPr/>
              </a:pPr>
              <a:t>2018-11-13</a:t>
            </a:fld>
            <a:endParaRPr lang="en-US" altLang="zh-CN"/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矩形 9"/>
          <p:cNvSpPr/>
          <p:nvPr userDrawn="1"/>
        </p:nvSpPr>
        <p:spPr bwMode="auto">
          <a:xfrm>
            <a:off x="0" y="6669360"/>
            <a:ext cx="9144000" cy="188640"/>
          </a:xfrm>
          <a:prstGeom prst="rect">
            <a:avLst/>
          </a:prstGeom>
          <a:solidFill>
            <a:srgbClr val="C3C3E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华文中宋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64"/>
            <a:ext cx="1403302" cy="102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1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</p:sldLayoutIdLst>
  <p:transition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cap="none" spc="0">
          <a:ln w="19050">
            <a:solidFill>
              <a:schemeClr val="tx2">
                <a:tint val="1000"/>
              </a:schemeClr>
            </a:solidFill>
            <a:prstDash val="solid"/>
          </a:ln>
          <a:solidFill>
            <a:srgbClr val="FF0000"/>
          </a:solidFill>
          <a:effectLst>
            <a:outerShdw blurRad="50000" dist="50800" dir="7500000" algn="tl">
              <a:srgbClr val="000000">
                <a:shade val="5000"/>
                <a:alpha val="35000"/>
              </a:srgbClr>
            </a:outerShdw>
          </a:effectLst>
          <a:latin typeface="微软雅黑" pitchFamily="34" charset="-122"/>
          <a:ea typeface="微软雅黑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B0F0"/>
        </a:buClr>
        <a:buSzPct val="90000"/>
        <a:buFont typeface="Wingdings" pitchFamily="2" charset="2"/>
        <a:buChar char="n"/>
        <a:defRPr sz="2800">
          <a:solidFill>
            <a:srgbClr val="003399"/>
          </a:solidFill>
          <a:latin typeface="微软雅黑" pitchFamily="34" charset="-122"/>
          <a:ea typeface="微软雅黑" pitchFamily="34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B050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latin typeface="微软雅黑" pitchFamily="34" charset="-122"/>
          <a:ea typeface="微软雅黑" pitchFamily="34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99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3399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z="4400" dirty="0" smtClean="0"/>
              <a:t>Progress and plans, </a:t>
            </a:r>
            <a:br>
              <a:rPr lang="en-US" altLang="zh-CN" sz="4400" dirty="0" smtClean="0"/>
            </a:br>
            <a:r>
              <a:rPr lang="en-US" altLang="zh-CN" sz="4400" dirty="0" smtClean="0"/>
              <a:t>Mechanics system of CEPC</a:t>
            </a:r>
            <a:endParaRPr lang="zh-CN" altLang="en-US" sz="440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1331640" y="4581525"/>
            <a:ext cx="6480720" cy="792163"/>
          </a:xfrm>
        </p:spPr>
        <p:txBody>
          <a:bodyPr/>
          <a:lstStyle/>
          <a:p>
            <a:r>
              <a:rPr lang="en-US" altLang="zh-CN" sz="2000" dirty="0" err="1" smtClean="0"/>
              <a:t>Haijing</a:t>
            </a:r>
            <a:r>
              <a:rPr lang="en-US" altLang="zh-CN" sz="2000" dirty="0" smtClean="0"/>
              <a:t> Wang</a:t>
            </a:r>
          </a:p>
          <a:p>
            <a:r>
              <a:rPr lang="en-US" altLang="zh-CN" sz="2000" dirty="0" smtClean="0"/>
              <a:t>On behalf of mechanics group</a:t>
            </a:r>
          </a:p>
          <a:p>
            <a:r>
              <a:rPr lang="en-US" altLang="zh-CN" sz="2000" dirty="0" smtClean="0"/>
              <a:t>November 12-14, 2018, IHEP</a:t>
            </a:r>
          </a:p>
          <a:p>
            <a:r>
              <a:rPr lang="en-US" altLang="zh-CN" sz="2000" dirty="0" smtClean="0"/>
              <a:t>The 2018 International Workshop on High Energy circular Electron Positron Collider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24744"/>
            <a:ext cx="7200000" cy="2970977"/>
          </a:xfrm>
          <a:prstGeom prst="rect">
            <a:avLst/>
          </a:prstGeom>
        </p:spPr>
      </p:pic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139136" cy="854968"/>
          </a:xfrm>
        </p:spPr>
        <p:txBody>
          <a:bodyPr/>
          <a:lstStyle/>
          <a:p>
            <a:r>
              <a:rPr lang="en-US" altLang="zh-CN" dirty="0" smtClean="0"/>
              <a:t>Equipment layout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3140968"/>
            <a:ext cx="5040000" cy="33499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27584" y="1340768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eaLnBrk="0" hangingPunct="0">
              <a:spcBef>
                <a:spcPct val="20000"/>
              </a:spcBef>
              <a:buClr>
                <a:srgbClr val="00B0F0"/>
              </a:buClr>
              <a:buSzPct val="90000"/>
              <a:buFont typeface="Wingdings" pitchFamily="2" charset="2"/>
              <a:buChar char="n"/>
            </a:pPr>
            <a:r>
              <a:rPr lang="en-US" altLang="zh-CN" sz="2000" b="0" dirty="0">
                <a:solidFill>
                  <a:srgbClr val="003399"/>
                </a:solidFill>
                <a:latin typeface="+mn-lt"/>
                <a:ea typeface="微软雅黑" pitchFamily="34" charset="-122"/>
              </a:rPr>
              <a:t>Arc section </a:t>
            </a:r>
            <a:r>
              <a:rPr lang="en-US" altLang="zh-CN" sz="2000" b="0" dirty="0" smtClean="0">
                <a:solidFill>
                  <a:srgbClr val="003399"/>
                </a:solidFill>
                <a:latin typeface="+mn-lt"/>
                <a:ea typeface="微软雅黑" pitchFamily="34" charset="-122"/>
              </a:rPr>
              <a:t>layout: 2D and 3D model</a:t>
            </a:r>
            <a:endParaRPr lang="zh-CN" altLang="en-US" sz="2000" b="0" dirty="0">
              <a:solidFill>
                <a:srgbClr val="003399"/>
              </a:solidFill>
              <a:latin typeface="+mn-lt"/>
              <a:ea typeface="微软雅黑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920" y="4095721"/>
            <a:ext cx="3600000" cy="251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567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Equipment layout</a:t>
            </a:r>
            <a:endParaRPr lang="zh-CN" altLang="en-US" dirty="0"/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411536" y="962132"/>
            <a:ext cx="8229600" cy="4525963"/>
          </a:xfrm>
        </p:spPr>
        <p:txBody>
          <a:bodyPr/>
          <a:lstStyle/>
          <a:p>
            <a:r>
              <a:rPr lang="en-US" altLang="zh-CN" dirty="0" smtClean="0"/>
              <a:t>Primary design of tunnel mockup (Arc section)</a:t>
            </a:r>
          </a:p>
          <a:p>
            <a:pPr lvl="1"/>
            <a:r>
              <a:rPr lang="en-GB" altLang="zh-CN" dirty="0" smtClean="0"/>
              <a:t>Interface checking of the equipment placement, installation, </a:t>
            </a:r>
            <a:r>
              <a:rPr lang="en-GB" altLang="zh-CN" dirty="0"/>
              <a:t>alignment and </a:t>
            </a:r>
            <a:r>
              <a:rPr lang="en-GB" altLang="zh-CN" dirty="0" smtClean="0"/>
              <a:t>transportation.</a:t>
            </a:r>
            <a:endParaRPr lang="zh-CN" altLang="zh-CN" dirty="0"/>
          </a:p>
          <a:p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492896"/>
            <a:ext cx="6419850" cy="4162425"/>
          </a:xfrm>
          <a:prstGeom prst="rect">
            <a:avLst/>
          </a:prstGeom>
        </p:spPr>
      </p:pic>
      <p:cxnSp>
        <p:nvCxnSpPr>
          <p:cNvPr id="10" name="直接箭头连接符 9"/>
          <p:cNvCxnSpPr/>
          <p:nvPr/>
        </p:nvCxnSpPr>
        <p:spPr bwMode="auto">
          <a:xfrm flipH="1">
            <a:off x="5045621" y="4286077"/>
            <a:ext cx="1583891" cy="216024"/>
          </a:xfrm>
          <a:prstGeom prst="straightConnector1">
            <a:avLst/>
          </a:prstGeom>
          <a:solidFill>
            <a:srgbClr val="FF0000"/>
          </a:solidFill>
          <a:ln w="9525" cap="flat" cmpd="sng" algn="ctr">
            <a:solidFill>
              <a:srgbClr val="FF0066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文本框 10"/>
          <p:cNvSpPr txBox="1"/>
          <p:nvPr/>
        </p:nvSpPr>
        <p:spPr>
          <a:xfrm>
            <a:off x="6629509" y="4029300"/>
            <a:ext cx="2016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0070C0"/>
                </a:solidFill>
              </a:rPr>
              <a:t>Booster dipole magnet and their supports</a:t>
            </a:r>
            <a:endParaRPr lang="zh-CN" altLang="en-US" sz="1400" dirty="0">
              <a:solidFill>
                <a:srgbClr val="0070C0"/>
              </a:solidFill>
            </a:endParaRPr>
          </a:p>
        </p:txBody>
      </p:sp>
      <p:cxnSp>
        <p:nvCxnSpPr>
          <p:cNvPr id="12" name="直接箭头连接符 11"/>
          <p:cNvCxnSpPr>
            <a:stCxn id="13" idx="1"/>
          </p:cNvCxnSpPr>
          <p:nvPr/>
        </p:nvCxnSpPr>
        <p:spPr bwMode="auto">
          <a:xfrm flipH="1" flipV="1">
            <a:off x="5303074" y="5653663"/>
            <a:ext cx="1584176" cy="117592"/>
          </a:xfrm>
          <a:prstGeom prst="straightConnector1">
            <a:avLst/>
          </a:prstGeom>
          <a:solidFill>
            <a:srgbClr val="FF0000"/>
          </a:solidFill>
          <a:ln w="9525" cap="flat" cmpd="sng" algn="ctr">
            <a:solidFill>
              <a:srgbClr val="FF0066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文本框 12"/>
          <p:cNvSpPr txBox="1"/>
          <p:nvPr/>
        </p:nvSpPr>
        <p:spPr>
          <a:xfrm>
            <a:off x="6887250" y="5509645"/>
            <a:ext cx="2016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0070C0"/>
                </a:solidFill>
              </a:rPr>
              <a:t>Collider dipole magnet and their supports</a:t>
            </a:r>
            <a:endParaRPr lang="zh-CN" altLang="en-US" sz="1400" dirty="0">
              <a:solidFill>
                <a:srgbClr val="0070C0"/>
              </a:solidFill>
            </a:endParaRPr>
          </a:p>
        </p:txBody>
      </p:sp>
      <p:cxnSp>
        <p:nvCxnSpPr>
          <p:cNvPr id="14" name="直接箭头连接符 13"/>
          <p:cNvCxnSpPr/>
          <p:nvPr/>
        </p:nvCxnSpPr>
        <p:spPr bwMode="auto">
          <a:xfrm>
            <a:off x="1445221" y="3926037"/>
            <a:ext cx="1656184" cy="576064"/>
          </a:xfrm>
          <a:prstGeom prst="straightConnector1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直接箭头连接符 14"/>
          <p:cNvCxnSpPr/>
          <p:nvPr/>
        </p:nvCxnSpPr>
        <p:spPr bwMode="auto">
          <a:xfrm>
            <a:off x="1445221" y="3926037"/>
            <a:ext cx="1584176" cy="1296144"/>
          </a:xfrm>
          <a:prstGeom prst="straightConnector1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直接箭头连接符 15"/>
          <p:cNvCxnSpPr/>
          <p:nvPr/>
        </p:nvCxnSpPr>
        <p:spPr bwMode="auto">
          <a:xfrm flipV="1">
            <a:off x="1445220" y="3778512"/>
            <a:ext cx="1527386" cy="147525"/>
          </a:xfrm>
          <a:prstGeom prst="straightConnector1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直接箭头连接符 16"/>
          <p:cNvCxnSpPr/>
          <p:nvPr/>
        </p:nvCxnSpPr>
        <p:spPr bwMode="auto">
          <a:xfrm>
            <a:off x="1436327" y="3225113"/>
            <a:ext cx="2331224" cy="229222"/>
          </a:xfrm>
          <a:prstGeom prst="straightConnector1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文本框 17"/>
          <p:cNvSpPr txBox="1"/>
          <p:nvPr/>
        </p:nvSpPr>
        <p:spPr>
          <a:xfrm>
            <a:off x="149077" y="3670359"/>
            <a:ext cx="1476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0070C0"/>
                </a:solidFill>
              </a:rPr>
              <a:t>Equipment for SPPC</a:t>
            </a:r>
            <a:endParaRPr lang="zh-CN" altLang="en-US" sz="1400" dirty="0">
              <a:solidFill>
                <a:srgbClr val="0070C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11560" y="3019441"/>
            <a:ext cx="942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0070C0"/>
                </a:solidFill>
              </a:rPr>
              <a:t>Air duct</a:t>
            </a:r>
            <a:endParaRPr lang="zh-CN" altLang="en-U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6330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Linac</a:t>
            </a:r>
            <a:r>
              <a:rPr lang="en-US" altLang="zh-CN" dirty="0" smtClean="0"/>
              <a:t>: 3D Model assembly of different accelerating tubes, wave guides, </a:t>
            </a:r>
            <a:r>
              <a:rPr lang="en-US" altLang="zh-CN" dirty="0" err="1" smtClean="0"/>
              <a:t>bunchers</a:t>
            </a:r>
            <a:r>
              <a:rPr lang="en-US" altLang="zh-CN" dirty="0" smtClean="0"/>
              <a:t>…</a:t>
            </a:r>
            <a:endParaRPr lang="zh-CN" altLang="en-US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139136" cy="854968"/>
          </a:xfrm>
        </p:spPr>
        <p:txBody>
          <a:bodyPr/>
          <a:lstStyle/>
          <a:p>
            <a:r>
              <a:rPr lang="en-US" altLang="zh-CN" dirty="0" smtClean="0"/>
              <a:t>Equipment layout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420888"/>
            <a:ext cx="1800000" cy="33528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2070651"/>
            <a:ext cx="2880000" cy="405333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2985" y="2276872"/>
            <a:ext cx="2880000" cy="410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47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Equipment layout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2563" y="1345431"/>
            <a:ext cx="8229600" cy="499393"/>
          </a:xfrm>
        </p:spPr>
        <p:txBody>
          <a:bodyPr/>
          <a:lstStyle/>
          <a:p>
            <a:r>
              <a:rPr lang="en-US" altLang="zh-CN" dirty="0" smtClean="0"/>
              <a:t>Draft layout design at MDI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2563" y="2852936"/>
            <a:ext cx="4320000" cy="322517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068960"/>
            <a:ext cx="4320000" cy="254335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99592" y="5917886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0070C0"/>
                </a:solidFill>
              </a:rPr>
              <a:t>Scheme 1: small yoke</a:t>
            </a:r>
            <a:endParaRPr lang="zh-CN" altLang="en-US" sz="1600" dirty="0">
              <a:solidFill>
                <a:srgbClr val="0070C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579632" y="6078110"/>
            <a:ext cx="2016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0070C0"/>
                </a:solidFill>
              </a:rPr>
              <a:t>Scheme </a:t>
            </a:r>
            <a:r>
              <a:rPr lang="en-US" altLang="zh-CN" sz="1600" dirty="0" smtClean="0">
                <a:solidFill>
                  <a:srgbClr val="0070C0"/>
                </a:solidFill>
              </a:rPr>
              <a:t>2: </a:t>
            </a:r>
            <a:r>
              <a:rPr lang="en-US" altLang="zh-CN" sz="1600" dirty="0" smtClean="0">
                <a:solidFill>
                  <a:srgbClr val="0070C0"/>
                </a:solidFill>
              </a:rPr>
              <a:t>big yoke</a:t>
            </a:r>
            <a:endParaRPr lang="zh-CN" altLang="en-US" sz="1600" dirty="0">
              <a:solidFill>
                <a:srgbClr val="0070C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31645" y="2512780"/>
            <a:ext cx="655979" cy="307777"/>
          </a:xfrm>
          <a:prstGeom prst="rec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tx1"/>
                </a:solidFill>
              </a:rPr>
              <a:t>Yoke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416779" y="2451225"/>
            <a:ext cx="1151648" cy="523220"/>
          </a:xfrm>
          <a:prstGeom prst="rec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tx1"/>
                </a:solidFill>
              </a:rPr>
              <a:t>Solenoid in detector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53461" y="2512780"/>
            <a:ext cx="598259" cy="307777"/>
          </a:xfrm>
          <a:prstGeom prst="rec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tx1"/>
                </a:solidFill>
              </a:rPr>
              <a:t>IP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641887" y="2451225"/>
            <a:ext cx="1374602" cy="523220"/>
          </a:xfrm>
          <a:prstGeom prst="rec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tx1"/>
                </a:solidFill>
              </a:rPr>
              <a:t>SC magnets in Accelerator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932087" y="3250613"/>
            <a:ext cx="900579" cy="523220"/>
          </a:xfrm>
          <a:prstGeom prst="rec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altLang="zh-CN" sz="1400" dirty="0"/>
              <a:t>Support </a:t>
            </a:r>
            <a:r>
              <a:rPr lang="en-US" altLang="zh-CN" sz="1400" dirty="0" smtClean="0"/>
              <a:t>system</a:t>
            </a:r>
            <a:endParaRPr lang="zh-CN" altLang="en-US" sz="1400" dirty="0"/>
          </a:p>
        </p:txBody>
      </p:sp>
      <p:cxnSp>
        <p:nvCxnSpPr>
          <p:cNvPr id="15" name="直接连接符 14"/>
          <p:cNvCxnSpPr>
            <a:stCxn id="9" idx="2"/>
          </p:cNvCxnSpPr>
          <p:nvPr/>
        </p:nvCxnSpPr>
        <p:spPr bwMode="auto">
          <a:xfrm>
            <a:off x="859635" y="2820557"/>
            <a:ext cx="255981" cy="336344"/>
          </a:xfrm>
          <a:prstGeom prst="line">
            <a:avLst/>
          </a:prstGeom>
          <a:solidFill>
            <a:srgbClr val="FF0000"/>
          </a:solidFill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直接连接符 16"/>
          <p:cNvCxnSpPr>
            <a:stCxn id="11" idx="2"/>
          </p:cNvCxnSpPr>
          <p:nvPr/>
        </p:nvCxnSpPr>
        <p:spPr bwMode="auto">
          <a:xfrm>
            <a:off x="1752591" y="2820557"/>
            <a:ext cx="326162" cy="1688563"/>
          </a:xfrm>
          <a:prstGeom prst="line">
            <a:avLst/>
          </a:prstGeom>
          <a:solidFill>
            <a:srgbClr val="FF0000"/>
          </a:solidFill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直接连接符 19"/>
          <p:cNvCxnSpPr>
            <a:stCxn id="10" idx="2"/>
          </p:cNvCxnSpPr>
          <p:nvPr/>
        </p:nvCxnSpPr>
        <p:spPr bwMode="auto">
          <a:xfrm flipH="1">
            <a:off x="2511881" y="2974445"/>
            <a:ext cx="480722" cy="340876"/>
          </a:xfrm>
          <a:prstGeom prst="line">
            <a:avLst/>
          </a:prstGeom>
          <a:solidFill>
            <a:srgbClr val="FF0000"/>
          </a:solidFill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直接连接符 21"/>
          <p:cNvCxnSpPr/>
          <p:nvPr/>
        </p:nvCxnSpPr>
        <p:spPr bwMode="auto">
          <a:xfrm flipH="1">
            <a:off x="3019636" y="2988729"/>
            <a:ext cx="759534" cy="1520391"/>
          </a:xfrm>
          <a:prstGeom prst="line">
            <a:avLst/>
          </a:prstGeom>
          <a:solidFill>
            <a:srgbClr val="FF0000"/>
          </a:solidFill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直接连接符 23"/>
          <p:cNvCxnSpPr>
            <a:stCxn id="13" idx="2"/>
          </p:cNvCxnSpPr>
          <p:nvPr/>
        </p:nvCxnSpPr>
        <p:spPr bwMode="auto">
          <a:xfrm flipH="1">
            <a:off x="3899315" y="3773833"/>
            <a:ext cx="483062" cy="951311"/>
          </a:xfrm>
          <a:prstGeom prst="line">
            <a:avLst/>
          </a:prstGeom>
          <a:solidFill>
            <a:srgbClr val="FF0000"/>
          </a:solidFill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514010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Support system of MDI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2563" y="1345431"/>
            <a:ext cx="8229600" cy="931441"/>
          </a:xfrm>
        </p:spPr>
        <p:txBody>
          <a:bodyPr/>
          <a:lstStyle/>
          <a:p>
            <a:r>
              <a:rPr lang="en-US" altLang="zh-CN" dirty="0" smtClean="0"/>
              <a:t>Adjustment mechanism: push-pull bolts for horizontal, wedge jacks for vertical.</a:t>
            </a:r>
          </a:p>
          <a:p>
            <a:r>
              <a:rPr lang="en-US" altLang="zh-CN" dirty="0" smtClean="0"/>
              <a:t>Movement mechanism: tracks &amp; screw rod for baseline, tracks &amp; pinions also under consideration.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361" y="3264079"/>
            <a:ext cx="7200000" cy="283191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001356" y="3264079"/>
            <a:ext cx="1360849" cy="338554"/>
          </a:xfrm>
          <a:prstGeom prst="rec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tx1"/>
                </a:solidFill>
              </a:rPr>
              <a:t>SC magnets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476658" y="3140968"/>
            <a:ext cx="1399771" cy="584775"/>
          </a:xfrm>
          <a:prstGeom prst="rec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tx1"/>
                </a:solidFill>
              </a:rPr>
              <a:t>Support </a:t>
            </a:r>
            <a:r>
              <a:rPr lang="en-US" altLang="zh-CN" sz="1600" dirty="0" smtClean="0">
                <a:solidFill>
                  <a:schemeClr val="tx1"/>
                </a:solidFill>
              </a:rPr>
              <a:t>for SC magnets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601923" y="2848580"/>
            <a:ext cx="1450987" cy="584775"/>
          </a:xfrm>
          <a:prstGeom prst="rec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tx1"/>
                </a:solidFill>
              </a:rPr>
              <a:t>Adjustment mechanism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270332" y="3130582"/>
            <a:ext cx="1738219" cy="584775"/>
          </a:xfrm>
          <a:prstGeom prst="rec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tx1"/>
                </a:solidFill>
              </a:rPr>
              <a:t>Movement mechanism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980601" y="6229487"/>
            <a:ext cx="1239193" cy="338554"/>
          </a:xfrm>
          <a:prstGeom prst="rec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tx1"/>
                </a:solidFill>
              </a:rPr>
              <a:t>Pedestal 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/>
        </p:nvCxnSpPr>
        <p:spPr bwMode="auto">
          <a:xfrm flipH="1">
            <a:off x="2468433" y="3602633"/>
            <a:ext cx="179106" cy="813574"/>
          </a:xfrm>
          <a:prstGeom prst="line">
            <a:avLst/>
          </a:prstGeom>
          <a:solidFill>
            <a:srgbClr val="FF0000"/>
          </a:solidFill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直接连接符 12"/>
          <p:cNvCxnSpPr/>
          <p:nvPr/>
        </p:nvCxnSpPr>
        <p:spPr bwMode="auto">
          <a:xfrm>
            <a:off x="4087699" y="3736130"/>
            <a:ext cx="324950" cy="392045"/>
          </a:xfrm>
          <a:prstGeom prst="line">
            <a:avLst/>
          </a:prstGeom>
          <a:solidFill>
            <a:srgbClr val="FF0000"/>
          </a:solidFill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直接连接符 14"/>
          <p:cNvCxnSpPr>
            <a:stCxn id="7" idx="2"/>
          </p:cNvCxnSpPr>
          <p:nvPr/>
        </p:nvCxnSpPr>
        <p:spPr bwMode="auto">
          <a:xfrm flipH="1">
            <a:off x="6014178" y="3433355"/>
            <a:ext cx="313239" cy="1291323"/>
          </a:xfrm>
          <a:prstGeom prst="line">
            <a:avLst/>
          </a:prstGeom>
          <a:solidFill>
            <a:srgbClr val="FF0000"/>
          </a:solidFill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直接连接符 16"/>
          <p:cNvCxnSpPr>
            <a:stCxn id="8" idx="2"/>
          </p:cNvCxnSpPr>
          <p:nvPr/>
        </p:nvCxnSpPr>
        <p:spPr bwMode="auto">
          <a:xfrm flipH="1">
            <a:off x="7568792" y="3715357"/>
            <a:ext cx="570650" cy="976018"/>
          </a:xfrm>
          <a:prstGeom prst="line">
            <a:avLst/>
          </a:prstGeom>
          <a:solidFill>
            <a:srgbClr val="FF0000"/>
          </a:solidFill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直接连接符 18"/>
          <p:cNvCxnSpPr>
            <a:stCxn id="9" idx="0"/>
          </p:cNvCxnSpPr>
          <p:nvPr/>
        </p:nvCxnSpPr>
        <p:spPr bwMode="auto">
          <a:xfrm flipV="1">
            <a:off x="4600198" y="5856367"/>
            <a:ext cx="404232" cy="373120"/>
          </a:xfrm>
          <a:prstGeom prst="line">
            <a:avLst/>
          </a:prstGeom>
          <a:solidFill>
            <a:srgbClr val="FF0000"/>
          </a:solidFill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57" y="4728885"/>
            <a:ext cx="3600000" cy="1787324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336960" y="6398764"/>
            <a:ext cx="3328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tx1"/>
                </a:solidFill>
              </a:rPr>
              <a:t>Tracks &amp; pinions from </a:t>
            </a:r>
            <a:r>
              <a:rPr lang="en-US" altLang="zh-CN" sz="1400" dirty="0" err="1" smtClean="0">
                <a:solidFill>
                  <a:schemeClr val="tx1"/>
                </a:solidFill>
              </a:rPr>
              <a:t>HepcoMotion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402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Support system of MDI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TDR plan</a:t>
            </a:r>
          </a:p>
          <a:p>
            <a:pPr lvl="1"/>
            <a:r>
              <a:rPr lang="en-US" altLang="zh-CN" dirty="0"/>
              <a:t>Design the structure for </a:t>
            </a:r>
            <a:r>
              <a:rPr lang="en-US" altLang="zh-CN" dirty="0" smtClean="0"/>
              <a:t>SC magnets </a:t>
            </a:r>
            <a:r>
              <a:rPr lang="en-US" altLang="zh-CN" dirty="0"/>
              <a:t>support and adjustment scheme.</a:t>
            </a:r>
          </a:p>
          <a:p>
            <a:pPr lvl="1"/>
            <a:r>
              <a:rPr lang="en-US" altLang="zh-CN" dirty="0"/>
              <a:t>Design the long distance movement mechanism with high precision.</a:t>
            </a:r>
          </a:p>
          <a:p>
            <a:pPr lvl="1"/>
            <a:r>
              <a:rPr lang="en-US" altLang="zh-CN" dirty="0"/>
              <a:t>Do the FEA and structure optimization, especially for the natural frequency and displacement, to meet the physical requirement</a:t>
            </a:r>
            <a:r>
              <a:rPr lang="en-US" altLang="zh-CN" dirty="0" smtClean="0"/>
              <a:t>.</a:t>
            </a:r>
          </a:p>
          <a:p>
            <a:pPr lvl="1"/>
            <a:r>
              <a:rPr lang="en-US" altLang="zh-CN" dirty="0" smtClean="0"/>
              <a:t>Design the assembly process of relative devices at MDI.</a:t>
            </a:r>
            <a:endParaRPr lang="en-US" altLang="zh-CN" dirty="0"/>
          </a:p>
          <a:p>
            <a:pPr lvl="1"/>
            <a:r>
              <a:rPr lang="en-GB" altLang="zh-CN" dirty="0"/>
              <a:t>Fabrication and test.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397831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/>
          <p:nvPr/>
        </p:nvPicPr>
        <p:blipFill>
          <a:blip r:embed="rId2"/>
          <a:stretch>
            <a:fillRect/>
          </a:stretch>
        </p:blipFill>
        <p:spPr>
          <a:xfrm>
            <a:off x="4181415" y="3447332"/>
            <a:ext cx="4319905" cy="32029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Movable collimators</a:t>
            </a:r>
            <a:endParaRPr lang="zh-CN" altLang="en-US" dirty="0"/>
          </a:p>
        </p:txBody>
      </p:sp>
      <p:pic>
        <p:nvPicPr>
          <p:cNvPr id="8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852" y="1523223"/>
            <a:ext cx="2880000" cy="2166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8"/>
          <p:cNvSpPr txBox="1"/>
          <p:nvPr/>
        </p:nvSpPr>
        <p:spPr>
          <a:xfrm>
            <a:off x="5628234" y="3566093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tx1"/>
                </a:solidFill>
              </a:rPr>
              <a:t>Collimator of PEPII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pic>
        <p:nvPicPr>
          <p:cNvPr id="10" name="内容占位符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44064" y="3719982"/>
            <a:ext cx="1800000" cy="2309541"/>
          </a:xfrm>
        </p:spPr>
      </p:pic>
      <p:pic>
        <p:nvPicPr>
          <p:cNvPr id="11" name="图片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09"/>
          <a:stretch/>
        </p:blipFill>
        <p:spPr bwMode="auto">
          <a:xfrm>
            <a:off x="1087483" y="1614911"/>
            <a:ext cx="3240000" cy="1797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1"/>
          <p:cNvSpPr txBox="1"/>
          <p:nvPr/>
        </p:nvSpPr>
        <p:spPr>
          <a:xfrm>
            <a:off x="1690016" y="3412205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tx1"/>
                </a:solidFill>
              </a:rPr>
              <a:t>Collimator of SKEKB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259632" y="6052182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tx1"/>
                </a:solidFill>
              </a:rPr>
              <a:t>Collimator of LEP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995936" y="6388431"/>
            <a:ext cx="339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tx1"/>
                </a:solidFill>
              </a:rPr>
              <a:t>Sketch of movable collimator of CEPC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16" name="内容占位符 2"/>
          <p:cNvSpPr txBox="1">
            <a:spLocks/>
          </p:cNvSpPr>
          <p:nvPr/>
        </p:nvSpPr>
        <p:spPr bwMode="auto">
          <a:xfrm>
            <a:off x="323528" y="908720"/>
            <a:ext cx="8363272" cy="371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90000"/>
              <a:buFont typeface="Wingdings" pitchFamily="2" charset="2"/>
              <a:buChar char="n"/>
              <a:defRPr sz="2000">
                <a:solidFill>
                  <a:srgbClr val="003399"/>
                </a:solidFill>
                <a:latin typeface="+mn-lt"/>
                <a:ea typeface="微软雅黑" pitchFamily="34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itchFamily="2" charset="2"/>
              <a:buChar char="l"/>
              <a:defRPr sz="1800">
                <a:solidFill>
                  <a:schemeClr val="tx1"/>
                </a:solidFill>
                <a:latin typeface="+mn-lt"/>
                <a:ea typeface="微软雅黑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33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b="0" kern="0" dirty="0" smtClean="0"/>
              <a:t>Two types of collimators.</a:t>
            </a:r>
          </a:p>
          <a:p>
            <a:pPr lvl="1"/>
            <a:r>
              <a:rPr lang="en-US" altLang="zh-CN" b="0" kern="0" dirty="0" smtClean="0"/>
              <a:t>Movable and fixed. TDR stage mainly focus on movable collimators.</a:t>
            </a:r>
          </a:p>
        </p:txBody>
      </p:sp>
    </p:spTree>
    <p:extLst>
      <p:ext uri="{BB962C8B-B14F-4D97-AF65-F5344CB8AC3E}">
        <p14:creationId xmlns:p14="http://schemas.microsoft.com/office/powerpoint/2010/main" val="3230488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Movable collimators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TDR plans:</a:t>
            </a:r>
            <a:endParaRPr lang="zh-CN" altLang="zh-CN" dirty="0"/>
          </a:p>
          <a:p>
            <a:pPr lvl="1"/>
            <a:r>
              <a:rPr lang="en-GB" altLang="zh-CN" dirty="0"/>
              <a:t>Design the collimators with simple and flexible </a:t>
            </a:r>
            <a:r>
              <a:rPr lang="en-GB" altLang="zh-CN" dirty="0" smtClean="0"/>
              <a:t>structure.</a:t>
            </a:r>
            <a:endParaRPr lang="zh-CN" altLang="zh-CN" dirty="0"/>
          </a:p>
          <a:p>
            <a:pPr lvl="1"/>
            <a:r>
              <a:rPr lang="en-GB" altLang="zh-CN" dirty="0"/>
              <a:t>Design the inner section of the collimator according to the physical requirements. Optimize the profile to obtain low impedance</a:t>
            </a:r>
            <a:r>
              <a:rPr lang="en-GB" altLang="zh-CN" dirty="0" smtClean="0"/>
              <a:t>.</a:t>
            </a:r>
          </a:p>
          <a:p>
            <a:pPr lvl="1"/>
            <a:r>
              <a:rPr lang="en-GB" altLang="zh-CN" dirty="0" smtClean="0"/>
              <a:t>Calculate </a:t>
            </a:r>
            <a:r>
              <a:rPr lang="en-GB" altLang="zh-CN" dirty="0"/>
              <a:t>the thermal and mechanical stress and optimize the structure and materials to improve performance. </a:t>
            </a:r>
            <a:endParaRPr lang="en-GB" altLang="zh-CN" dirty="0" smtClean="0"/>
          </a:p>
          <a:p>
            <a:pPr lvl="1"/>
            <a:r>
              <a:rPr lang="en-GB" altLang="zh-CN" dirty="0" smtClean="0"/>
              <a:t>Fabrication and test.</a:t>
            </a:r>
            <a:endParaRPr lang="zh-CN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12714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7139136" cy="854968"/>
          </a:xfrm>
        </p:spPr>
        <p:txBody>
          <a:bodyPr/>
          <a:lstStyle/>
          <a:p>
            <a:r>
              <a:rPr lang="en-US" altLang="zh-CN" dirty="0" smtClean="0"/>
              <a:t>Summary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/>
          <a:lstStyle/>
          <a:p>
            <a:r>
              <a:rPr lang="en-US" altLang="zh-CN" dirty="0" smtClean="0"/>
              <a:t>Primary design of supports for typical magnets and accelerating tubes have been done, and is on-going for other devices and refining. The primary 3D model layout has been done for some typical equipment, and will be updated according to the design progress.</a:t>
            </a:r>
          </a:p>
          <a:p>
            <a:r>
              <a:rPr lang="en-US" altLang="zh-CN" dirty="0" smtClean="0"/>
              <a:t>The in-depth study for support system of MDI and movable collimators will be done in the future.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55635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z="4800" dirty="0" smtClean="0"/>
              <a:t>Thanks for your attention!</a:t>
            </a:r>
            <a:endParaRPr lang="zh-CN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0507710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63688" y="53752"/>
            <a:ext cx="6480720" cy="1143000"/>
          </a:xfrm>
        </p:spPr>
        <p:txBody>
          <a:bodyPr/>
          <a:lstStyle/>
          <a:p>
            <a:pPr algn="l"/>
            <a:r>
              <a:rPr lang="en-US" altLang="zh-CN" sz="3600" dirty="0" smtClean="0"/>
              <a:t>outline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568" y="1628800"/>
            <a:ext cx="8229600" cy="4525963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altLang="zh-CN" dirty="0" smtClean="0"/>
              <a:t>Progress and Plans</a:t>
            </a:r>
          </a:p>
          <a:p>
            <a:pPr lvl="1">
              <a:lnSpc>
                <a:spcPts val="3500"/>
              </a:lnSpc>
            </a:pPr>
            <a:r>
              <a:rPr lang="en-US" altLang="zh-CN" dirty="0" smtClean="0"/>
              <a:t>Regular supports</a:t>
            </a:r>
          </a:p>
          <a:p>
            <a:pPr lvl="1">
              <a:lnSpc>
                <a:spcPts val="3500"/>
              </a:lnSpc>
            </a:pPr>
            <a:r>
              <a:rPr lang="en-US" altLang="zh-CN" dirty="0" smtClean="0"/>
              <a:t>Transport vehicles </a:t>
            </a:r>
          </a:p>
          <a:p>
            <a:pPr lvl="1">
              <a:lnSpc>
                <a:spcPts val="3500"/>
              </a:lnSpc>
            </a:pPr>
            <a:r>
              <a:rPr lang="en-US" altLang="zh-CN" dirty="0" smtClean="0"/>
              <a:t>Equipment layout</a:t>
            </a:r>
          </a:p>
          <a:p>
            <a:pPr lvl="1">
              <a:lnSpc>
                <a:spcPts val="3500"/>
              </a:lnSpc>
            </a:pPr>
            <a:r>
              <a:rPr lang="en-US" altLang="zh-CN" dirty="0" smtClean="0"/>
              <a:t>Support system of MDI</a:t>
            </a:r>
          </a:p>
          <a:p>
            <a:pPr lvl="1">
              <a:lnSpc>
                <a:spcPts val="3500"/>
              </a:lnSpc>
            </a:pPr>
            <a:r>
              <a:rPr lang="en-US" altLang="zh-CN" dirty="0" smtClean="0"/>
              <a:t>Movable collimators</a:t>
            </a:r>
          </a:p>
          <a:p>
            <a:pPr>
              <a:lnSpc>
                <a:spcPts val="3500"/>
              </a:lnSpc>
            </a:pPr>
            <a:r>
              <a:rPr lang="en-US" altLang="zh-CN" dirty="0" smtClean="0"/>
              <a:t>Summary 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Regular supports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106148"/>
            <a:ext cx="8229600" cy="4525963"/>
          </a:xfrm>
        </p:spPr>
        <p:txBody>
          <a:bodyPr/>
          <a:lstStyle/>
          <a:p>
            <a:r>
              <a:rPr lang="en-US" altLang="zh-CN" dirty="0"/>
              <a:t>CEPC is composed by the </a:t>
            </a:r>
            <a:r>
              <a:rPr lang="en-US" altLang="zh-CN" dirty="0">
                <a:solidFill>
                  <a:srgbClr val="FF0000"/>
                </a:solidFill>
              </a:rPr>
              <a:t>double ring Collider, the Booster, the </a:t>
            </a:r>
            <a:r>
              <a:rPr lang="en-US" altLang="zh-CN" dirty="0" err="1">
                <a:solidFill>
                  <a:srgbClr val="FF0000"/>
                </a:solidFill>
              </a:rPr>
              <a:t>Linac</a:t>
            </a:r>
            <a:r>
              <a:rPr lang="en-US" altLang="zh-CN" dirty="0">
                <a:solidFill>
                  <a:srgbClr val="FF0000"/>
                </a:solidFill>
              </a:rPr>
              <a:t> and Transport lines</a:t>
            </a:r>
            <a:r>
              <a:rPr lang="en-US" altLang="zh-CN" dirty="0" smtClean="0"/>
              <a:t>.</a:t>
            </a:r>
          </a:p>
          <a:p>
            <a:r>
              <a:rPr lang="en-US" altLang="zh-CN" dirty="0" smtClean="0"/>
              <a:t>Over 80% of the length is covered by magnets of about 138 types, each magnet needs to be supported.</a:t>
            </a:r>
          </a:p>
          <a:p>
            <a:r>
              <a:rPr lang="en-US" altLang="zh-CN" dirty="0" smtClean="0"/>
              <a:t>Accelerating tubes, vacuum tubes, instruments…, all need supports.</a:t>
            </a:r>
          </a:p>
          <a:p>
            <a:r>
              <a:rPr lang="en-US" altLang="zh-CN" dirty="0"/>
              <a:t>Aims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Simple &amp; flexible structure: </a:t>
            </a:r>
            <a:r>
              <a:rPr lang="en-US" altLang="zh-CN" dirty="0"/>
              <a:t>plates or standard elements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Small deformation &amp; good stability: </a:t>
            </a:r>
            <a:r>
              <a:rPr lang="en-US" altLang="zh-CN" dirty="0"/>
              <a:t>multi-point support, optimization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Low cost: </a:t>
            </a:r>
            <a:r>
              <a:rPr lang="en-US" altLang="zh-CN" dirty="0"/>
              <a:t>concrete or steel frames, adjusted manually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98" b="15471"/>
          <a:stretch/>
        </p:blipFill>
        <p:spPr>
          <a:xfrm>
            <a:off x="27579" y="4306971"/>
            <a:ext cx="5400000" cy="25514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187" y="4450987"/>
            <a:ext cx="4320000" cy="204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658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4678289" y="3789040"/>
            <a:ext cx="4320480" cy="2664296"/>
            <a:chOff x="3131840" y="4725144"/>
            <a:chExt cx="3247791" cy="1859516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31840" y="4725144"/>
              <a:ext cx="2160000" cy="1859516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5405264" y="5209636"/>
              <a:ext cx="9257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solidFill>
                    <a:schemeClr val="tx1"/>
                  </a:solidFill>
                </a:rPr>
                <a:t>Booster</a:t>
              </a:r>
              <a:endParaRPr lang="zh-CN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453871" y="5924019"/>
              <a:ext cx="9257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solidFill>
                    <a:schemeClr val="tx1"/>
                  </a:solidFill>
                </a:rPr>
                <a:t>Collider</a:t>
              </a:r>
              <a:endParaRPr lang="zh-CN" alt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 bwMode="auto">
            <a:xfrm flipV="1">
              <a:off x="4644008" y="5378913"/>
              <a:ext cx="845974" cy="210328"/>
            </a:xfrm>
            <a:prstGeom prst="line">
              <a:avLst/>
            </a:prstGeom>
            <a:solidFill>
              <a:srgbClr val="FF0000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直接连接符 12"/>
            <p:cNvCxnSpPr/>
            <p:nvPr/>
          </p:nvCxnSpPr>
          <p:spPr bwMode="auto">
            <a:xfrm>
              <a:off x="4644008" y="6093296"/>
              <a:ext cx="809970" cy="0"/>
            </a:xfrm>
            <a:prstGeom prst="line">
              <a:avLst/>
            </a:prstGeom>
            <a:solidFill>
              <a:srgbClr val="FF0000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8945" y="1106276"/>
            <a:ext cx="4525103" cy="4525963"/>
          </a:xfrm>
        </p:spPr>
        <p:txBody>
          <a:bodyPr/>
          <a:lstStyle/>
          <a:p>
            <a:r>
              <a:rPr lang="en-US" altLang="zh-CN" dirty="0"/>
              <a:t>Adjusting methods</a:t>
            </a:r>
          </a:p>
          <a:p>
            <a:pPr lvl="1"/>
            <a:r>
              <a:rPr lang="en-US" altLang="zh-CN" dirty="0"/>
              <a:t>Bolts &amp; push-pull </a:t>
            </a:r>
            <a:r>
              <a:rPr lang="en-US" altLang="zh-CN" dirty="0" smtClean="0"/>
              <a:t>bolts    </a:t>
            </a:r>
          </a:p>
          <a:p>
            <a:pPr marL="457200" lvl="1" indent="0">
              <a:buNone/>
            </a:pP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    simple </a:t>
            </a:r>
            <a:r>
              <a:rPr lang="en-US" altLang="zh-CN" dirty="0">
                <a:solidFill>
                  <a:srgbClr val="FF0000"/>
                </a:solidFill>
              </a:rPr>
              <a:t>and low </a:t>
            </a:r>
            <a:r>
              <a:rPr lang="en-US" altLang="zh-CN" dirty="0" smtClean="0">
                <a:solidFill>
                  <a:srgbClr val="FF0000"/>
                </a:solidFill>
              </a:rPr>
              <a:t>cost</a:t>
            </a:r>
          </a:p>
          <a:p>
            <a:pPr marL="342900" lvl="1" indent="-342900">
              <a:buClr>
                <a:srgbClr val="00B0F0"/>
              </a:buClr>
              <a:buSzPct val="90000"/>
              <a:buFont typeface="Wingdings" pitchFamily="2" charset="2"/>
              <a:buChar char="n"/>
            </a:pPr>
            <a:r>
              <a:rPr lang="en-US" altLang="zh-CN" sz="2000" dirty="0">
                <a:solidFill>
                  <a:srgbClr val="003399"/>
                </a:solidFill>
                <a:cs typeface="+mn-cs"/>
              </a:rPr>
              <a:t>Adjusting </a:t>
            </a:r>
            <a:r>
              <a:rPr lang="en-US" altLang="zh-CN" sz="2000" dirty="0" smtClean="0">
                <a:solidFill>
                  <a:srgbClr val="003399"/>
                </a:solidFill>
                <a:cs typeface="+mn-cs"/>
              </a:rPr>
              <a:t>ranges</a:t>
            </a:r>
          </a:p>
          <a:p>
            <a:pPr marL="342900" lvl="1" indent="-342900">
              <a:buClr>
                <a:srgbClr val="00B0F0"/>
              </a:buClr>
              <a:buSzPct val="90000"/>
              <a:buFont typeface="Wingdings" pitchFamily="2" charset="2"/>
              <a:buChar char="n"/>
            </a:pPr>
            <a:endParaRPr lang="en-US" altLang="zh-CN" sz="2000" dirty="0">
              <a:solidFill>
                <a:srgbClr val="003399"/>
              </a:solidFill>
              <a:cs typeface="+mn-cs"/>
            </a:endParaRPr>
          </a:p>
          <a:p>
            <a:pPr marL="342900" lvl="1" indent="-342900">
              <a:buClr>
                <a:srgbClr val="00B0F0"/>
              </a:buClr>
              <a:buSzPct val="90000"/>
              <a:buFont typeface="Wingdings" pitchFamily="2" charset="2"/>
              <a:buChar char="n"/>
            </a:pPr>
            <a:endParaRPr lang="en-US" altLang="zh-CN" sz="2000" dirty="0" smtClean="0">
              <a:solidFill>
                <a:srgbClr val="003399"/>
              </a:solidFill>
              <a:cs typeface="+mn-cs"/>
            </a:endParaRPr>
          </a:p>
          <a:p>
            <a:pPr marL="0" lvl="1" indent="0">
              <a:buClr>
                <a:srgbClr val="00B0F0"/>
              </a:buClr>
              <a:buSzPct val="90000"/>
              <a:buNone/>
            </a:pPr>
            <a:endParaRPr lang="en-US" altLang="zh-CN" sz="1400" dirty="0">
              <a:solidFill>
                <a:srgbClr val="003399"/>
              </a:solidFill>
              <a:cs typeface="+mn-cs"/>
            </a:endParaRPr>
          </a:p>
          <a:p>
            <a:r>
              <a:rPr lang="en-US" altLang="zh-CN" dirty="0" smtClean="0"/>
              <a:t>Support </a:t>
            </a:r>
            <a:r>
              <a:rPr lang="en-US" altLang="zh-CN" dirty="0"/>
              <a:t>method</a:t>
            </a:r>
          </a:p>
          <a:p>
            <a:pPr lvl="1"/>
            <a:r>
              <a:rPr lang="en-US" altLang="zh-CN" dirty="0"/>
              <a:t>Magnets in Collider, </a:t>
            </a:r>
            <a:r>
              <a:rPr lang="en-US" altLang="zh-CN" dirty="0" err="1"/>
              <a:t>Linac</a:t>
            </a:r>
            <a:r>
              <a:rPr lang="en-US" altLang="zh-CN" dirty="0"/>
              <a:t>, Damping Ring: supported </a:t>
            </a:r>
            <a:r>
              <a:rPr lang="en-US" altLang="zh-CN" dirty="0">
                <a:solidFill>
                  <a:srgbClr val="FF0000"/>
                </a:solidFill>
              </a:rPr>
              <a:t>to the </a:t>
            </a:r>
            <a:r>
              <a:rPr lang="en-US" altLang="zh-CN" dirty="0" smtClean="0">
                <a:solidFill>
                  <a:srgbClr val="FF0000"/>
                </a:solidFill>
              </a:rPr>
              <a:t>ground by concrete.</a:t>
            </a:r>
            <a:endParaRPr lang="en-US" altLang="zh-CN" dirty="0">
              <a:solidFill>
                <a:srgbClr val="FF0000"/>
              </a:solidFill>
            </a:endParaRPr>
          </a:p>
          <a:p>
            <a:pPr lvl="1"/>
            <a:r>
              <a:rPr lang="en-US" altLang="zh-CN" dirty="0"/>
              <a:t>Magnets in Booster: hanged </a:t>
            </a:r>
            <a:r>
              <a:rPr lang="en-US" altLang="zh-CN" dirty="0">
                <a:solidFill>
                  <a:srgbClr val="FF0000"/>
                </a:solidFill>
              </a:rPr>
              <a:t>on the wall of the </a:t>
            </a:r>
            <a:r>
              <a:rPr lang="en-US" altLang="zh-CN" dirty="0" smtClean="0">
                <a:solidFill>
                  <a:srgbClr val="FF0000"/>
                </a:solidFill>
              </a:rPr>
              <a:t>tunnel by steel frame</a:t>
            </a:r>
            <a:endParaRPr lang="en-US" altLang="zh-CN" dirty="0">
              <a:solidFill>
                <a:srgbClr val="FF0000"/>
              </a:solidFill>
            </a:endParaRPr>
          </a:p>
          <a:p>
            <a:pPr lvl="1"/>
            <a:r>
              <a:rPr lang="en-US" altLang="zh-CN" dirty="0"/>
              <a:t>Magnets in Transport Line: due to the location of the magnet</a:t>
            </a:r>
          </a:p>
          <a:p>
            <a:pPr marL="342900" lvl="1" indent="-342900">
              <a:buClr>
                <a:srgbClr val="00B0F0"/>
              </a:buClr>
              <a:buSzPct val="90000"/>
              <a:buFont typeface="Wingdings" pitchFamily="2" charset="2"/>
              <a:buChar char="n"/>
            </a:pPr>
            <a:endParaRPr lang="en-US" altLang="zh-CN" sz="2000" dirty="0">
              <a:solidFill>
                <a:srgbClr val="003399"/>
              </a:solidFill>
              <a:cs typeface="+mn-cs"/>
            </a:endParaRPr>
          </a:p>
          <a:p>
            <a:pPr marL="457200" lvl="1" indent="0">
              <a:buNone/>
            </a:pPr>
            <a:endParaRPr lang="en-US" altLang="zh-CN" dirty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139136" cy="854968"/>
          </a:xfrm>
        </p:spPr>
        <p:txBody>
          <a:bodyPr/>
          <a:lstStyle/>
          <a:p>
            <a:r>
              <a:rPr lang="en-US" altLang="zh-CN" dirty="0" smtClean="0"/>
              <a:t>Regular supports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2842" y="1052736"/>
            <a:ext cx="2160000" cy="2316522"/>
          </a:xfrm>
          <a:prstGeom prst="rect">
            <a:avLst/>
          </a:prstGeom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74188"/>
              </p:ext>
            </p:extLst>
          </p:nvPr>
        </p:nvGraphicFramePr>
        <p:xfrm>
          <a:off x="916097" y="2214211"/>
          <a:ext cx="5328591" cy="1043688"/>
        </p:xfrm>
        <a:graphic>
          <a:graphicData uri="http://schemas.openxmlformats.org/drawingml/2006/table">
            <a:tbl>
              <a:tblPr firstRow="1" bandCol="1">
                <a:tableStyleId>{21E4AEA4-8DFA-4A89-87EB-49C32662AFE0}</a:tableStyleId>
              </a:tblPr>
              <a:tblGrid>
                <a:gridCol w="792088"/>
                <a:gridCol w="1512168"/>
                <a:gridCol w="1512168"/>
                <a:gridCol w="1512167"/>
              </a:tblGrid>
              <a:tr h="44898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altLang="zh-CN" sz="1600" dirty="0" smtClean="0">
                          <a:effectLst/>
                        </a:rPr>
                        <a:t>Range of adjustment</a:t>
                      </a:r>
                      <a:endParaRPr lang="zh-CN" altLang="zh-CN" sz="1600" dirty="0" smtClean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600" dirty="0" smtClean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/>
                </a:tc>
              </a:tr>
              <a:tr h="692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X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≥±20 mm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US" sz="1600" dirty="0" err="1">
                          <a:effectLst/>
                        </a:rPr>
                        <a:t>Δθx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≥±10 mrad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/>
                </a:tc>
              </a:tr>
              <a:tr h="692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Y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≥±30 mm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US" sz="1600" dirty="0" err="1">
                          <a:effectLst/>
                        </a:rPr>
                        <a:t>Δθy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≥±10 </a:t>
                      </a:r>
                      <a:r>
                        <a:rPr lang="en-US" sz="1600" dirty="0" err="1">
                          <a:effectLst/>
                        </a:rPr>
                        <a:t>mrad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/>
                </a:tc>
              </a:tr>
              <a:tr h="692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Z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≥±20 mm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US" sz="1600" dirty="0" err="1">
                          <a:effectLst/>
                        </a:rPr>
                        <a:t>Δθz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≥±10 </a:t>
                      </a:r>
                      <a:r>
                        <a:rPr lang="en-US" sz="1600" dirty="0" err="1">
                          <a:effectLst/>
                        </a:rPr>
                        <a:t>mrad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10887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>
            <a:grpSpLocks noChangeAspect="1"/>
          </p:cNvGrpSpPr>
          <p:nvPr/>
        </p:nvGrpSpPr>
        <p:grpSpPr>
          <a:xfrm>
            <a:off x="755576" y="4077072"/>
            <a:ext cx="7200000" cy="2559280"/>
            <a:chOff x="885264" y="1911275"/>
            <a:chExt cx="7642010" cy="2716395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09073" y="1911275"/>
              <a:ext cx="3218201" cy="25200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5264" y="2082271"/>
              <a:ext cx="3600000" cy="2545399"/>
            </a:xfrm>
            <a:prstGeom prst="rect">
              <a:avLst/>
            </a:prstGeom>
          </p:spPr>
        </p:pic>
        <p:cxnSp>
          <p:nvCxnSpPr>
            <p:cNvPr id="8" name="直接箭头连接符 7"/>
            <p:cNvCxnSpPr/>
            <p:nvPr/>
          </p:nvCxnSpPr>
          <p:spPr bwMode="auto">
            <a:xfrm flipH="1">
              <a:off x="2955198" y="2690589"/>
              <a:ext cx="973300" cy="72009"/>
            </a:xfrm>
            <a:prstGeom prst="straightConnector1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9" name="文本框 8"/>
            <p:cNvSpPr txBox="1"/>
            <p:nvPr/>
          </p:nvSpPr>
          <p:spPr>
            <a:xfrm>
              <a:off x="3636471" y="2367424"/>
              <a:ext cx="15836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dirty="0" smtClean="0">
                  <a:solidFill>
                    <a:schemeClr val="tx1"/>
                  </a:solidFill>
                </a:rPr>
                <a:t>Mounting plate</a:t>
              </a: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直接箭头连接符 9"/>
            <p:cNvCxnSpPr/>
            <p:nvPr/>
          </p:nvCxnSpPr>
          <p:spPr bwMode="auto">
            <a:xfrm flipH="1" flipV="1">
              <a:off x="3347864" y="3121033"/>
              <a:ext cx="541723" cy="361645"/>
            </a:xfrm>
            <a:prstGeom prst="straightConnector1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1" name="文本框 10"/>
            <p:cNvSpPr txBox="1"/>
            <p:nvPr/>
          </p:nvSpPr>
          <p:spPr>
            <a:xfrm>
              <a:off x="3792489" y="3121033"/>
              <a:ext cx="14418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dirty="0" smtClean="0">
                  <a:solidFill>
                    <a:schemeClr val="tx1"/>
                  </a:solidFill>
                </a:rPr>
                <a:t>Adjusting mechanism</a:t>
              </a: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直接箭头连接符 11"/>
            <p:cNvCxnSpPr/>
            <p:nvPr/>
          </p:nvCxnSpPr>
          <p:spPr bwMode="auto">
            <a:xfrm flipH="1" flipV="1">
              <a:off x="3171222" y="3842718"/>
              <a:ext cx="718365" cy="216024"/>
            </a:xfrm>
            <a:prstGeom prst="straightConnector1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3" name="文本框 12"/>
            <p:cNvSpPr txBox="1"/>
            <p:nvPr/>
          </p:nvSpPr>
          <p:spPr>
            <a:xfrm>
              <a:off x="3764325" y="3856213"/>
              <a:ext cx="1729036" cy="686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dirty="0" smtClean="0">
                  <a:solidFill>
                    <a:schemeClr val="tx1"/>
                  </a:solidFill>
                </a:rPr>
                <a:t>Pedestal </a:t>
              </a:r>
            </a:p>
            <a:p>
              <a:r>
                <a:rPr lang="en-US" altLang="zh-CN" sz="1800" dirty="0" smtClean="0">
                  <a:solidFill>
                    <a:schemeClr val="tx1"/>
                  </a:solidFill>
                </a:rPr>
                <a:t>or steel frame</a:t>
              </a: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直接箭头连接符 13"/>
            <p:cNvCxnSpPr/>
            <p:nvPr/>
          </p:nvCxnSpPr>
          <p:spPr bwMode="auto">
            <a:xfrm flipV="1">
              <a:off x="4973216" y="2403058"/>
              <a:ext cx="967250" cy="287532"/>
            </a:xfrm>
            <a:prstGeom prst="straightConnector1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" name="直接箭头连接符 14"/>
            <p:cNvCxnSpPr/>
            <p:nvPr/>
          </p:nvCxnSpPr>
          <p:spPr bwMode="auto">
            <a:xfrm flipV="1">
              <a:off x="5104382" y="2987579"/>
              <a:ext cx="836084" cy="367392"/>
            </a:xfrm>
            <a:prstGeom prst="straightConnector1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" name="直接箭头连接符 15"/>
            <p:cNvCxnSpPr/>
            <p:nvPr/>
          </p:nvCxnSpPr>
          <p:spPr bwMode="auto">
            <a:xfrm flipV="1">
              <a:off x="5052809" y="3699213"/>
              <a:ext cx="1043912" cy="373024"/>
            </a:xfrm>
            <a:prstGeom prst="straightConnector1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7" name="文本框 16"/>
            <p:cNvSpPr txBox="1"/>
            <p:nvPr/>
          </p:nvSpPr>
          <p:spPr>
            <a:xfrm>
              <a:off x="2018235" y="4214188"/>
              <a:ext cx="1618236" cy="35933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solidFill>
                    <a:schemeClr val="tx1"/>
                  </a:solidFill>
                </a:rPr>
                <a:t>Main support</a:t>
              </a:r>
              <a:endParaRPr lang="zh-CN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569177" y="4247202"/>
              <a:ext cx="2118231" cy="35933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solidFill>
                    <a:schemeClr val="tx1"/>
                  </a:solidFill>
                </a:rPr>
                <a:t>Auxiliary support</a:t>
              </a:r>
              <a:endParaRPr lang="zh-CN" alt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Magnet supports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163862"/>
            <a:ext cx="8229600" cy="4525963"/>
          </a:xfrm>
        </p:spPr>
        <p:txBody>
          <a:bodyPr/>
          <a:lstStyle/>
          <a:p>
            <a:r>
              <a:rPr lang="en-US" altLang="zh-CN" dirty="0" smtClean="0"/>
              <a:t>Supports for dipoles </a:t>
            </a:r>
            <a:endParaRPr lang="en-US" altLang="zh-CN" dirty="0"/>
          </a:p>
          <a:p>
            <a:pPr lvl="1"/>
            <a:r>
              <a:rPr lang="en-US" altLang="zh-CN" dirty="0" smtClean="0"/>
              <a:t>Four supporting points: </a:t>
            </a:r>
            <a:r>
              <a:rPr lang="en-US" altLang="zh-CN" dirty="0">
                <a:solidFill>
                  <a:srgbClr val="FF0000"/>
                </a:solidFill>
              </a:rPr>
              <a:t>Response Surface design </a:t>
            </a:r>
            <a:r>
              <a:rPr lang="en-US" altLang="zh-CN" dirty="0"/>
              <a:t>&amp; </a:t>
            </a:r>
            <a:r>
              <a:rPr lang="en-US" altLang="zh-CN" dirty="0">
                <a:solidFill>
                  <a:srgbClr val="FF0000"/>
                </a:solidFill>
              </a:rPr>
              <a:t>Theoretical calculation </a:t>
            </a:r>
            <a:r>
              <a:rPr lang="en-US" altLang="zh-CN" dirty="0"/>
              <a:t>using </a:t>
            </a:r>
            <a:r>
              <a:rPr lang="en-US" altLang="zh-CN" dirty="0" smtClean="0"/>
              <a:t>MATLAB for the distribution.</a:t>
            </a:r>
          </a:p>
          <a:p>
            <a:pPr lvl="1"/>
            <a:r>
              <a:rPr lang="en-US" altLang="zh-CN" dirty="0" smtClean="0"/>
              <a:t>Main support: 6 DOFs; Auxiliary support: 1 DOFs.</a:t>
            </a:r>
            <a:endParaRPr lang="zh-CN" altLang="en-US" dirty="0"/>
          </a:p>
        </p:txBody>
      </p:sp>
      <p:pic>
        <p:nvPicPr>
          <p:cNvPr id="20" name="图片 19" descr="E:\小论文\ipac2017\preliminary design of magnet support system for CEPC\图片\受力图.PN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04" y="2438825"/>
            <a:ext cx="360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图片 20" descr="E:\小论文\ipac2017\preliminary design of magnet support system for CEPC\图片\dflection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9"/>
          <a:stretch/>
        </p:blipFill>
        <p:spPr bwMode="auto">
          <a:xfrm>
            <a:off x="5097144" y="2493466"/>
            <a:ext cx="3599815" cy="18630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71495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Supports in Booster</a:t>
            </a:r>
          </a:p>
          <a:p>
            <a:pPr lvl="1"/>
            <a:r>
              <a:rPr lang="en-US" altLang="zh-CN" dirty="0"/>
              <a:t>Magnets in Booster: 2.4 meters above the Collider</a:t>
            </a:r>
          </a:p>
          <a:p>
            <a:pPr lvl="1"/>
            <a:r>
              <a:rPr lang="en-US" altLang="zh-CN" dirty="0"/>
              <a:t>Topology optimization is used </a:t>
            </a:r>
          </a:p>
          <a:p>
            <a:pPr lvl="2"/>
            <a:r>
              <a:rPr lang="en-US" altLang="zh-CN" sz="1800" dirty="0"/>
              <a:t>Aim: minimum degree of flexibility (best static stability)</a:t>
            </a:r>
          </a:p>
          <a:p>
            <a:pPr lvl="2"/>
            <a:r>
              <a:rPr lang="en-US" altLang="zh-CN" sz="1800" dirty="0"/>
              <a:t>Steel frame is designed vertical due to the results</a:t>
            </a:r>
          </a:p>
          <a:p>
            <a:endParaRPr lang="zh-CN" altLang="en-US" dirty="0"/>
          </a:p>
        </p:txBody>
      </p:sp>
      <p:pic>
        <p:nvPicPr>
          <p:cNvPr id="4" name="图片 3" descr="E:\CEPC\机械系统文档文件\CDR\cepc cdr文档撰写\CDR edited180425\10_percent_toplot.bmp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2976"/>
            <a:ext cx="4320000" cy="3126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 descr="H:\CEPC\3D_opt\3D_staticopt\7_percent_toplot_1.bmp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131" y="3212976"/>
            <a:ext cx="4320000" cy="313045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139136" cy="854968"/>
          </a:xfrm>
        </p:spPr>
        <p:txBody>
          <a:bodyPr/>
          <a:lstStyle/>
          <a:p>
            <a:r>
              <a:rPr lang="en-US" altLang="zh-CN" dirty="0" smtClean="0"/>
              <a:t>Magnet supports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488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604399" y="2690590"/>
            <a:ext cx="946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图需换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950" y="950825"/>
            <a:ext cx="5400000" cy="285854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149080"/>
            <a:ext cx="3600000" cy="24897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3284" y="3517812"/>
            <a:ext cx="3600000" cy="312098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333652" y="1908512"/>
            <a:ext cx="3200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0070C0"/>
                </a:solidFill>
              </a:rPr>
              <a:t>Dipole in Collider and its support</a:t>
            </a:r>
            <a:r>
              <a:rPr lang="zh-CN" altLang="en-US" sz="1600" dirty="0" smtClean="0">
                <a:solidFill>
                  <a:srgbClr val="0070C0"/>
                </a:solidFill>
              </a:rPr>
              <a:t>：</a:t>
            </a:r>
            <a:endParaRPr lang="en-US" altLang="zh-CN" sz="1600" dirty="0" smtClean="0">
              <a:solidFill>
                <a:srgbClr val="0070C0"/>
              </a:solidFill>
            </a:endParaRPr>
          </a:p>
          <a:p>
            <a:r>
              <a:rPr lang="en-US" altLang="zh-CN" sz="1600" dirty="0" smtClean="0">
                <a:solidFill>
                  <a:srgbClr val="0070C0"/>
                </a:solidFill>
              </a:rPr>
              <a:t>4 support points</a:t>
            </a:r>
            <a:r>
              <a:rPr lang="zh-CN" altLang="en-US" sz="1600" dirty="0" smtClean="0">
                <a:solidFill>
                  <a:srgbClr val="0070C0"/>
                </a:solidFill>
              </a:rPr>
              <a:t>，</a:t>
            </a:r>
            <a:r>
              <a:rPr lang="en-US" altLang="zh-CN" sz="1600" dirty="0" smtClean="0">
                <a:solidFill>
                  <a:srgbClr val="0070C0"/>
                </a:solidFill>
              </a:rPr>
              <a:t>5670mm</a:t>
            </a:r>
            <a:endParaRPr lang="zh-CN" altLang="en-US" sz="1600" dirty="0">
              <a:solidFill>
                <a:srgbClr val="0070C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31281" y="3716832"/>
            <a:ext cx="3753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0070C0"/>
                </a:solidFill>
              </a:rPr>
              <a:t>Quadrupole in Collider and its support</a:t>
            </a:r>
            <a:r>
              <a:rPr lang="zh-CN" altLang="en-US" sz="1600" dirty="0" smtClean="0">
                <a:solidFill>
                  <a:srgbClr val="0070C0"/>
                </a:solidFill>
              </a:rPr>
              <a:t>：</a:t>
            </a:r>
            <a:endParaRPr lang="en-US" altLang="zh-CN" sz="1600" dirty="0" smtClean="0">
              <a:solidFill>
                <a:srgbClr val="0070C0"/>
              </a:solidFill>
            </a:endParaRPr>
          </a:p>
          <a:p>
            <a:r>
              <a:rPr lang="en-US" altLang="zh-CN" sz="1600" dirty="0" smtClean="0">
                <a:solidFill>
                  <a:srgbClr val="0070C0"/>
                </a:solidFill>
              </a:rPr>
              <a:t>2 support points</a:t>
            </a:r>
            <a:r>
              <a:rPr lang="zh-CN" altLang="en-US" sz="1600" dirty="0" smtClean="0">
                <a:solidFill>
                  <a:srgbClr val="0070C0"/>
                </a:solidFill>
              </a:rPr>
              <a:t>，</a:t>
            </a:r>
            <a:r>
              <a:rPr lang="en-US" altLang="zh-CN" sz="1600" dirty="0" smtClean="0">
                <a:solidFill>
                  <a:srgbClr val="0070C0"/>
                </a:solidFill>
              </a:rPr>
              <a:t>2000mm</a:t>
            </a:r>
            <a:endParaRPr lang="zh-CN" altLang="en-US" sz="1600" dirty="0">
              <a:solidFill>
                <a:srgbClr val="0070C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000731" y="3394448"/>
            <a:ext cx="3725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 smtClean="0">
                <a:solidFill>
                  <a:srgbClr val="0070C0"/>
                </a:solidFill>
              </a:rPr>
              <a:t>Sextupole</a:t>
            </a:r>
            <a:r>
              <a:rPr lang="en-US" altLang="zh-CN" sz="1600" dirty="0" smtClean="0">
                <a:solidFill>
                  <a:srgbClr val="0070C0"/>
                </a:solidFill>
              </a:rPr>
              <a:t> in Collider and its support</a:t>
            </a:r>
            <a:r>
              <a:rPr lang="zh-CN" altLang="en-US" sz="1600" dirty="0" smtClean="0">
                <a:solidFill>
                  <a:srgbClr val="0070C0"/>
                </a:solidFill>
              </a:rPr>
              <a:t>：</a:t>
            </a:r>
            <a:endParaRPr lang="en-US" altLang="zh-CN" sz="1600" dirty="0" smtClean="0">
              <a:solidFill>
                <a:srgbClr val="0070C0"/>
              </a:solidFill>
            </a:endParaRPr>
          </a:p>
          <a:p>
            <a:r>
              <a:rPr lang="en-US" altLang="zh-CN" sz="1600" dirty="0" smtClean="0">
                <a:solidFill>
                  <a:srgbClr val="0070C0"/>
                </a:solidFill>
              </a:rPr>
              <a:t>2 support points</a:t>
            </a:r>
            <a:r>
              <a:rPr lang="zh-CN" altLang="en-US" sz="1600" dirty="0" smtClean="0">
                <a:solidFill>
                  <a:srgbClr val="0070C0"/>
                </a:solidFill>
              </a:rPr>
              <a:t>，</a:t>
            </a:r>
            <a:r>
              <a:rPr lang="en-US" altLang="zh-CN" sz="1600" dirty="0" smtClean="0">
                <a:solidFill>
                  <a:srgbClr val="0070C0"/>
                </a:solidFill>
              </a:rPr>
              <a:t>1400mm</a:t>
            </a:r>
            <a:endParaRPr lang="zh-CN" altLang="en-US" sz="1600" dirty="0">
              <a:solidFill>
                <a:srgbClr val="0070C0"/>
              </a:solidFill>
            </a:endParaRPr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139136" cy="854968"/>
          </a:xfrm>
        </p:spPr>
        <p:txBody>
          <a:bodyPr/>
          <a:lstStyle/>
          <a:p>
            <a:r>
              <a:rPr lang="en-US" altLang="zh-CN" dirty="0" smtClean="0"/>
              <a:t>Magnet supports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898542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216" y="1124744"/>
            <a:ext cx="4320000" cy="191702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8117" y="1313991"/>
            <a:ext cx="2880000" cy="330318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64264" y="589887"/>
            <a:ext cx="3374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0070C0"/>
                </a:solidFill>
              </a:rPr>
              <a:t>Dipole in Booster and its support</a:t>
            </a:r>
            <a:r>
              <a:rPr lang="zh-CN" altLang="en-US" sz="1600" dirty="0" smtClean="0">
                <a:solidFill>
                  <a:srgbClr val="0070C0"/>
                </a:solidFill>
              </a:rPr>
              <a:t>：</a:t>
            </a:r>
            <a:endParaRPr lang="en-US" altLang="zh-CN" sz="1600" dirty="0" smtClean="0">
              <a:solidFill>
                <a:srgbClr val="0070C0"/>
              </a:solidFill>
            </a:endParaRPr>
          </a:p>
          <a:p>
            <a:r>
              <a:rPr lang="en-US" altLang="zh-CN" sz="1600" dirty="0" smtClean="0">
                <a:solidFill>
                  <a:srgbClr val="0070C0"/>
                </a:solidFill>
              </a:rPr>
              <a:t>4 support points</a:t>
            </a:r>
            <a:r>
              <a:rPr lang="zh-CN" altLang="en-US" sz="1600" dirty="0" smtClean="0">
                <a:solidFill>
                  <a:srgbClr val="0070C0"/>
                </a:solidFill>
              </a:rPr>
              <a:t>，</a:t>
            </a:r>
            <a:r>
              <a:rPr lang="en-US" altLang="zh-CN" sz="1600" dirty="0" smtClean="0">
                <a:solidFill>
                  <a:srgbClr val="0070C0"/>
                </a:solidFill>
              </a:rPr>
              <a:t>5445mm</a:t>
            </a:r>
            <a:endParaRPr lang="zh-CN" altLang="en-US" sz="1600" dirty="0">
              <a:solidFill>
                <a:srgbClr val="0070C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530016" y="768426"/>
            <a:ext cx="3583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0070C0"/>
                </a:solidFill>
              </a:rPr>
              <a:t>Quadrupole in Booster and its support</a:t>
            </a:r>
            <a:r>
              <a:rPr lang="zh-CN" altLang="en-US" sz="1600" dirty="0" smtClean="0">
                <a:solidFill>
                  <a:srgbClr val="0070C0"/>
                </a:solidFill>
              </a:rPr>
              <a:t>：</a:t>
            </a:r>
            <a:endParaRPr lang="en-US" altLang="zh-CN" sz="1600" dirty="0" smtClean="0">
              <a:solidFill>
                <a:srgbClr val="0070C0"/>
              </a:solidFill>
            </a:endParaRPr>
          </a:p>
          <a:p>
            <a:r>
              <a:rPr lang="en-US" altLang="zh-CN" sz="1600" dirty="0" smtClean="0">
                <a:solidFill>
                  <a:srgbClr val="0070C0"/>
                </a:solidFill>
              </a:rPr>
              <a:t>2 support points</a:t>
            </a:r>
            <a:r>
              <a:rPr lang="zh-CN" altLang="en-US" sz="1600" dirty="0" smtClean="0">
                <a:solidFill>
                  <a:srgbClr val="0070C0"/>
                </a:solidFill>
              </a:rPr>
              <a:t>，</a:t>
            </a:r>
            <a:r>
              <a:rPr lang="en-US" altLang="zh-CN" sz="1600" dirty="0" smtClean="0">
                <a:solidFill>
                  <a:srgbClr val="0070C0"/>
                </a:solidFill>
              </a:rPr>
              <a:t>940 mm</a:t>
            </a:r>
            <a:endParaRPr lang="zh-CN" altLang="en-US" sz="1600" dirty="0">
              <a:solidFill>
                <a:srgbClr val="0070C0"/>
              </a:solidFill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139136" cy="854968"/>
          </a:xfrm>
        </p:spPr>
        <p:txBody>
          <a:bodyPr/>
          <a:lstStyle/>
          <a:p>
            <a:r>
              <a:rPr lang="en-US" altLang="zh-CN" dirty="0" smtClean="0"/>
              <a:t>Magnet supports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563" y="3244834"/>
            <a:ext cx="4320000" cy="26580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835696" y="5598482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0070C0"/>
                </a:solidFill>
              </a:defRPr>
            </a:lvl1pPr>
          </a:lstStyle>
          <a:p>
            <a:r>
              <a:rPr lang="en-US" altLang="zh-CN" dirty="0"/>
              <a:t>Accelerating </a:t>
            </a:r>
            <a:r>
              <a:rPr lang="en-US" altLang="zh-CN" dirty="0" smtClean="0"/>
              <a:t>tube in </a:t>
            </a:r>
            <a:r>
              <a:rPr lang="en-US" altLang="zh-CN" dirty="0" err="1" smtClean="0"/>
              <a:t>Linac</a:t>
            </a:r>
            <a:r>
              <a:rPr lang="en-US" altLang="zh-CN" dirty="0" smtClean="0"/>
              <a:t> and its support:</a:t>
            </a:r>
          </a:p>
          <a:p>
            <a:r>
              <a:rPr lang="en-US" altLang="zh-CN" dirty="0"/>
              <a:t>2 support points</a:t>
            </a:r>
            <a:r>
              <a:rPr lang="zh-CN" altLang="en-US" dirty="0" smtClean="0"/>
              <a:t>，</a:t>
            </a:r>
            <a:r>
              <a:rPr lang="en-US" altLang="zh-CN" dirty="0" smtClean="0"/>
              <a:t>3000 mm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69139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Transport vehicles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441863"/>
            <a:ext cx="3600000" cy="23936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427609"/>
            <a:ext cx="3600000" cy="2379352"/>
          </a:xfrm>
          <a:prstGeom prst="rect">
            <a:avLst/>
          </a:prstGeom>
        </p:spPr>
      </p:pic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472563" y="1345431"/>
            <a:ext cx="8229600" cy="4525963"/>
          </a:xfrm>
        </p:spPr>
        <p:txBody>
          <a:bodyPr/>
          <a:lstStyle/>
          <a:p>
            <a:r>
              <a:rPr lang="en-US" altLang="zh-CN" dirty="0" smtClean="0"/>
              <a:t>Two types of vehicles</a:t>
            </a:r>
            <a:endParaRPr lang="en-US" altLang="zh-CN" dirty="0"/>
          </a:p>
          <a:p>
            <a:pPr lvl="1"/>
            <a:r>
              <a:rPr lang="en-US" altLang="zh-CN" dirty="0" smtClean="0"/>
              <a:t>One for “long” magnets and the other for “short” magnets.</a:t>
            </a:r>
          </a:p>
          <a:p>
            <a:pPr lvl="1"/>
            <a:r>
              <a:rPr lang="en-US" altLang="zh-CN" sz="1800" dirty="0" smtClean="0"/>
              <a:t>Transport, adjustment (horizontal and vertical)</a:t>
            </a:r>
          </a:p>
          <a:p>
            <a:pPr lvl="1"/>
            <a:r>
              <a:rPr lang="en-US" altLang="zh-CN" dirty="0" smtClean="0"/>
              <a:t>Uneven ground is considered.</a:t>
            </a:r>
            <a:endParaRPr lang="en-US" altLang="zh-CN" sz="1800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09498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5F5F5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CECFF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588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华文中宋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5F5F5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CECFF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588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华文中宋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14525</TotalTime>
  <Words>786</Words>
  <Application>Microsoft Office PowerPoint</Application>
  <PresentationFormat>全屏显示(4:3)</PresentationFormat>
  <Paragraphs>140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MS Mincho</vt:lpstr>
      <vt:lpstr>黑体</vt:lpstr>
      <vt:lpstr>华文中宋</vt:lpstr>
      <vt:lpstr>宋体</vt:lpstr>
      <vt:lpstr>微软雅黑</vt:lpstr>
      <vt:lpstr>Arial</vt:lpstr>
      <vt:lpstr>Calibri</vt:lpstr>
      <vt:lpstr>Tahoma</vt:lpstr>
      <vt:lpstr>Times New Roman</vt:lpstr>
      <vt:lpstr>Wingdings</vt:lpstr>
      <vt:lpstr>自定义设计方案</vt:lpstr>
      <vt:lpstr>Progress and plans,  Mechanics system of CEPC</vt:lpstr>
      <vt:lpstr>outline</vt:lpstr>
      <vt:lpstr>Regular supports</vt:lpstr>
      <vt:lpstr>Regular supports</vt:lpstr>
      <vt:lpstr>Magnet supports</vt:lpstr>
      <vt:lpstr>Magnet supports</vt:lpstr>
      <vt:lpstr>Magnet supports</vt:lpstr>
      <vt:lpstr>Magnet supports</vt:lpstr>
      <vt:lpstr>Transport vehicles</vt:lpstr>
      <vt:lpstr>Equipment layout</vt:lpstr>
      <vt:lpstr>Equipment layout</vt:lpstr>
      <vt:lpstr>Equipment layout</vt:lpstr>
      <vt:lpstr>Equipment layout</vt:lpstr>
      <vt:lpstr>Support system of MDI</vt:lpstr>
      <vt:lpstr>Support system of MDI</vt:lpstr>
      <vt:lpstr>Movable collimators</vt:lpstr>
      <vt:lpstr>Movable collimators</vt:lpstr>
      <vt:lpstr>Summary </vt:lpstr>
      <vt:lpstr>Thanks for your attention!</vt:lpstr>
    </vt:vector>
  </TitlesOfParts>
  <Company>MC SYSTEM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MC SYSTEM</dc:creator>
  <cp:lastModifiedBy>unknown</cp:lastModifiedBy>
  <cp:revision>1102</cp:revision>
  <cp:lastPrinted>2018-11-11T04:41:19Z</cp:lastPrinted>
  <dcterms:created xsi:type="dcterms:W3CDTF">2010-03-12T08:32:26Z</dcterms:created>
  <dcterms:modified xsi:type="dcterms:W3CDTF">2018-11-13T00:32:37Z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TC100690452052</vt:lpwstr>
  </property>
</Properties>
</file>