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390" r:id="rId2"/>
    <p:sldId id="259" r:id="rId3"/>
    <p:sldId id="423" r:id="rId4"/>
    <p:sldId id="392" r:id="rId5"/>
    <p:sldId id="391" r:id="rId6"/>
    <p:sldId id="412" r:id="rId7"/>
    <p:sldId id="393" r:id="rId8"/>
    <p:sldId id="395" r:id="rId9"/>
    <p:sldId id="411" r:id="rId10"/>
    <p:sldId id="424" r:id="rId11"/>
    <p:sldId id="323" r:id="rId12"/>
    <p:sldId id="326" r:id="rId13"/>
    <p:sldId id="443" r:id="rId14"/>
    <p:sldId id="444" r:id="rId15"/>
    <p:sldId id="430" r:id="rId16"/>
    <p:sldId id="429" r:id="rId17"/>
    <p:sldId id="421" r:id="rId18"/>
    <p:sldId id="373" r:id="rId19"/>
    <p:sldId id="372" r:id="rId20"/>
    <p:sldId id="426" r:id="rId21"/>
    <p:sldId id="420" r:id="rId22"/>
    <p:sldId id="422" r:id="rId23"/>
    <p:sldId id="427" r:id="rId24"/>
    <p:sldId id="398" r:id="rId25"/>
    <p:sldId id="400" r:id="rId26"/>
    <p:sldId id="396" r:id="rId27"/>
    <p:sldId id="397" r:id="rId28"/>
    <p:sldId id="413" r:id="rId29"/>
    <p:sldId id="406" r:id="rId30"/>
    <p:sldId id="418" r:id="rId31"/>
    <p:sldId id="445" r:id="rId32"/>
    <p:sldId id="439" r:id="rId33"/>
    <p:sldId id="440" r:id="rId34"/>
    <p:sldId id="446" r:id="rId35"/>
    <p:sldId id="441" r:id="rId36"/>
    <p:sldId id="428" r:id="rId37"/>
    <p:sldId id="342" r:id="rId38"/>
    <p:sldId id="347" r:id="rId39"/>
    <p:sldId id="416" r:id="rId40"/>
    <p:sldId id="415" r:id="rId41"/>
    <p:sldId id="431" r:id="rId42"/>
    <p:sldId id="432" r:id="rId43"/>
    <p:sldId id="433" r:id="rId44"/>
    <p:sldId id="434" r:id="rId45"/>
    <p:sldId id="435" r:id="rId46"/>
    <p:sldId id="436" r:id="rId47"/>
    <p:sldId id="437" r:id="rId48"/>
    <p:sldId id="438" r:id="rId4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8006"/>
    <a:srgbClr val="FFFF00"/>
    <a:srgbClr val="2593F3"/>
    <a:srgbClr val="95C5DE"/>
    <a:srgbClr val="92D1E0"/>
    <a:srgbClr val="DCB834"/>
    <a:srgbClr val="FB978D"/>
    <a:srgbClr val="F5A3A3"/>
    <a:srgbClr val="E2C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4" autoAdjust="0"/>
    <p:restoredTop sz="94630" autoAdjust="0"/>
  </p:normalViewPr>
  <p:slideViewPr>
    <p:cSldViewPr>
      <p:cViewPr>
        <p:scale>
          <a:sx n="60" d="100"/>
          <a:sy n="60" d="100"/>
        </p:scale>
        <p:origin x="-1052" y="-224"/>
      </p:cViewPr>
      <p:guideLst>
        <p:guide orient="horz" pos="206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4655D5C-3E2F-4AD2-9E90-D6F714A5E458}" type="datetimeFigureOut">
              <a:rPr lang="en-GB" smtClean="0"/>
              <a:t>11/11/2018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4C73992-CCCB-4153-8A30-E43EB876E7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38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D0228-BB61-40C2-BD8F-6D458FEDA81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3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Check with Katsunobu to</a:t>
            </a:r>
            <a:r>
              <a:rPr lang="de-AT" baseline="0" dirty="0" smtClean="0"/>
              <a:t> have latest layout.</a:t>
            </a:r>
          </a:p>
          <a:p>
            <a:r>
              <a:rPr lang="de-AT" baseline="0" dirty="0" smtClean="0"/>
              <a:t>Check with detector people if 9 m offset is acceptable for ee detector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941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3992-CCCB-4153-8A30-E43EB876E7F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080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3992-CCCB-4153-8A30-E43EB876E7F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254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36A42-879C-43C1-BC97-764A03B9F965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3992-CCCB-4153-8A30-E43EB876E7FB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54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2D95-7BA0-4262-BA13-D796A9C7D41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17" descr="unigelogo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38397" y="0"/>
            <a:ext cx="727075" cy="727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416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887794" y="110614"/>
            <a:ext cx="6837106" cy="740942"/>
          </a:xfrm>
          <a:prstGeom prst="rect">
            <a:avLst/>
          </a:prstGeom>
        </p:spPr>
        <p:txBody>
          <a:bodyPr vert="horz" lIns="61183" tIns="30591" rIns="61183" bIns="30591"/>
          <a:lstStyle>
            <a:lvl1pPr marL="0" indent="0" algn="l">
              <a:buFontTx/>
              <a:buNone/>
              <a:defRPr sz="4000" b="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" y="1094683"/>
            <a:ext cx="8275320" cy="50450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84" y="174050"/>
            <a:ext cx="1620000" cy="67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099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887794" y="110614"/>
            <a:ext cx="6837106" cy="740942"/>
          </a:xfrm>
          <a:prstGeom prst="rect">
            <a:avLst/>
          </a:prstGeom>
        </p:spPr>
        <p:txBody>
          <a:bodyPr vert="horz" lIns="61183" tIns="30591" rIns="61183" bIns="30591"/>
          <a:lstStyle>
            <a:lvl1pPr marL="0" indent="0" algn="l">
              <a:buFontTx/>
              <a:buNone/>
              <a:defRPr sz="4000" b="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" y="1094683"/>
            <a:ext cx="8275320" cy="50450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84" y="174050"/>
            <a:ext cx="1620000" cy="67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587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18 Nov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41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724B9-D0C7-401C-8FC1-80AC7519116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1800" y="6381328"/>
            <a:ext cx="3464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36" y="33184"/>
            <a:ext cx="1355598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9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8" r:id="rId3"/>
    <p:sldLayoutId id="2147483679" r:id="rId4"/>
    <p:sldLayoutId id="2147483680" r:id="rId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dico.cern.ch/event/656491/" TargetMode="External"/><Relationship Id="rId5" Type="http://schemas.openxmlformats.org/officeDocument/2006/relationships/hyperlink" Target="https://indico.cern.ch/event/618254/" TargetMode="External"/><Relationship Id="rId4" Type="http://schemas.openxmlformats.org/officeDocument/2006/relationships/hyperlink" Target="https://indico.cern.ch/event/550509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erncourier.com/cern-thinks-bigge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606.09408v1.pdf" TargetMode="External"/><Relationship Id="rId2" Type="http://schemas.openxmlformats.org/officeDocument/2006/relationships/hyperlink" Target="https://arxiv.org/pdf/1607.01831v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hyperlink" Target="https://arxiv.org/abs/1605.01389" TargetMode="External"/><Relationship Id="rId4" Type="http://schemas.openxmlformats.org/officeDocument/2006/relationships/hyperlink" Target="https://arxiv.org/abs/1606.00947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5" descr="DSCF42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496" y="-109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A25DB464-E875-4487-9518-D45C3C90006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2295" name="Oval 16"/>
          <p:cNvSpPr>
            <a:spLocks noChangeArrowheads="1"/>
          </p:cNvSpPr>
          <p:nvPr/>
        </p:nvSpPr>
        <p:spPr bwMode="auto">
          <a:xfrm>
            <a:off x="1828800" y="4154488"/>
            <a:ext cx="2819400" cy="552450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2296" name="Freeform 17"/>
          <p:cNvSpPr>
            <a:spLocks/>
          </p:cNvSpPr>
          <p:nvPr/>
        </p:nvSpPr>
        <p:spPr bwMode="auto">
          <a:xfrm>
            <a:off x="0" y="4114800"/>
            <a:ext cx="5029200" cy="990600"/>
          </a:xfrm>
          <a:custGeom>
            <a:avLst/>
            <a:gdLst>
              <a:gd name="T0" fmla="*/ 0 w 3168"/>
              <a:gd name="T1" fmla="*/ 2147483647 h 624"/>
              <a:gd name="T2" fmla="*/ 2147483647 w 3168"/>
              <a:gd name="T3" fmla="*/ 2147483647 h 624"/>
              <a:gd name="T4" fmla="*/ 2147483647 w 3168"/>
              <a:gd name="T5" fmla="*/ 2147483647 h 624"/>
              <a:gd name="T6" fmla="*/ 2147483647 w 3168"/>
              <a:gd name="T7" fmla="*/ 2147483647 h 624"/>
              <a:gd name="T8" fmla="*/ 2147483647 w 3168"/>
              <a:gd name="T9" fmla="*/ 0 h 624"/>
              <a:gd name="T10" fmla="*/ 2147483647 w 3168"/>
              <a:gd name="T11" fmla="*/ 2147483647 h 624"/>
              <a:gd name="T12" fmla="*/ 2147483647 w 3168"/>
              <a:gd name="T13" fmla="*/ 2147483647 h 624"/>
              <a:gd name="T14" fmla="*/ 2147483647 w 3168"/>
              <a:gd name="T15" fmla="*/ 2147483647 h 624"/>
              <a:gd name="T16" fmla="*/ 2147483647 w 3168"/>
              <a:gd name="T17" fmla="*/ 2147483647 h 624"/>
              <a:gd name="T18" fmla="*/ 2147483647 w 3168"/>
              <a:gd name="T19" fmla="*/ 2147483647 h 624"/>
              <a:gd name="T20" fmla="*/ 2147483647 w 3168"/>
              <a:gd name="T21" fmla="*/ 2147483647 h 624"/>
              <a:gd name="T22" fmla="*/ 2147483647 w 3168"/>
              <a:gd name="T23" fmla="*/ 2147483647 h 624"/>
              <a:gd name="T24" fmla="*/ 2147483647 w 3168"/>
              <a:gd name="T25" fmla="*/ 2147483647 h 624"/>
              <a:gd name="T26" fmla="*/ 2147483647 w 3168"/>
              <a:gd name="T27" fmla="*/ 2147483647 h 6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168"/>
              <a:gd name="T43" fmla="*/ 0 h 624"/>
              <a:gd name="T44" fmla="*/ 3168 w 3168"/>
              <a:gd name="T45" fmla="*/ 624 h 6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168" h="624">
                <a:moveTo>
                  <a:pt x="0" y="156"/>
                </a:moveTo>
                <a:cubicBezTo>
                  <a:pt x="55" y="145"/>
                  <a:pt x="214" y="108"/>
                  <a:pt x="333" y="87"/>
                </a:cubicBezTo>
                <a:cubicBezTo>
                  <a:pt x="452" y="66"/>
                  <a:pt x="591" y="46"/>
                  <a:pt x="714" y="33"/>
                </a:cubicBezTo>
                <a:cubicBezTo>
                  <a:pt x="837" y="20"/>
                  <a:pt x="958" y="12"/>
                  <a:pt x="1071" y="6"/>
                </a:cubicBezTo>
                <a:cubicBezTo>
                  <a:pt x="1184" y="0"/>
                  <a:pt x="1274" y="0"/>
                  <a:pt x="1392" y="0"/>
                </a:cubicBezTo>
                <a:cubicBezTo>
                  <a:pt x="1510" y="0"/>
                  <a:pt x="1661" y="0"/>
                  <a:pt x="1782" y="6"/>
                </a:cubicBezTo>
                <a:cubicBezTo>
                  <a:pt x="1903" y="12"/>
                  <a:pt x="1976" y="17"/>
                  <a:pt x="2118" y="36"/>
                </a:cubicBezTo>
                <a:cubicBezTo>
                  <a:pt x="2260" y="55"/>
                  <a:pt x="2494" y="89"/>
                  <a:pt x="2637" y="123"/>
                </a:cubicBezTo>
                <a:cubicBezTo>
                  <a:pt x="2780" y="157"/>
                  <a:pt x="2896" y="205"/>
                  <a:pt x="2976" y="240"/>
                </a:cubicBezTo>
                <a:cubicBezTo>
                  <a:pt x="3056" y="275"/>
                  <a:pt x="3088" y="304"/>
                  <a:pt x="3120" y="336"/>
                </a:cubicBezTo>
                <a:cubicBezTo>
                  <a:pt x="3152" y="368"/>
                  <a:pt x="3168" y="400"/>
                  <a:pt x="3168" y="432"/>
                </a:cubicBezTo>
                <a:cubicBezTo>
                  <a:pt x="3168" y="464"/>
                  <a:pt x="3139" y="503"/>
                  <a:pt x="3120" y="528"/>
                </a:cubicBezTo>
                <a:cubicBezTo>
                  <a:pt x="3101" y="553"/>
                  <a:pt x="3078" y="566"/>
                  <a:pt x="3054" y="582"/>
                </a:cubicBezTo>
                <a:cubicBezTo>
                  <a:pt x="3030" y="598"/>
                  <a:pt x="2989" y="617"/>
                  <a:pt x="2976" y="624"/>
                </a:cubicBezTo>
              </a:path>
            </a:pathLst>
          </a:custGeom>
          <a:noFill/>
          <a:ln w="2857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297" name="Oval 20"/>
          <p:cNvSpPr>
            <a:spLocks noChangeArrowheads="1"/>
          </p:cNvSpPr>
          <p:nvPr/>
        </p:nvSpPr>
        <p:spPr bwMode="auto">
          <a:xfrm>
            <a:off x="4571998" y="4191000"/>
            <a:ext cx="342900" cy="95250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36512" y="6525344"/>
            <a:ext cx="2133600" cy="365125"/>
          </a:xfrm>
          <a:noFill/>
        </p:spPr>
        <p:txBody>
          <a:bodyPr/>
          <a:lstStyle/>
          <a:p>
            <a:pPr>
              <a:defRPr/>
            </a:pPr>
            <a:fld id="{A0A432EF-6BD0-48FC-9402-DF386DC66126}" type="datetime1">
              <a:rPr lang="en-GB" sz="1050" smtClean="0">
                <a:solidFill>
                  <a:srgbClr val="0000FF"/>
                </a:solidFill>
              </a:rPr>
              <a:t>11/11/2018</a:t>
            </a:fld>
            <a:endParaRPr lang="en-US" sz="1050" dirty="0">
              <a:solidFill>
                <a:srgbClr val="0000FF"/>
              </a:solidFill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 rot="21357406">
            <a:off x="1776969" y="2982299"/>
            <a:ext cx="9080994" cy="1321243"/>
          </a:xfrm>
          <a:custGeom>
            <a:avLst/>
            <a:gdLst>
              <a:gd name="connsiteX0" fmla="*/ 0 w 8555347"/>
              <a:gd name="connsiteY0" fmla="*/ 867326 h 1734652"/>
              <a:gd name="connsiteX1" fmla="*/ 4277674 w 8555347"/>
              <a:gd name="connsiteY1" fmla="*/ 0 h 1734652"/>
              <a:gd name="connsiteX2" fmla="*/ 8555348 w 8555347"/>
              <a:gd name="connsiteY2" fmla="*/ 867326 h 1734652"/>
              <a:gd name="connsiteX3" fmla="*/ 4277674 w 8555347"/>
              <a:gd name="connsiteY3" fmla="*/ 1734652 h 1734652"/>
              <a:gd name="connsiteX4" fmla="*/ 0 w 8555347"/>
              <a:gd name="connsiteY4" fmla="*/ 867326 h 1734652"/>
              <a:gd name="connsiteX0" fmla="*/ 0 w 8555348"/>
              <a:gd name="connsiteY0" fmla="*/ 884144 h 1751470"/>
              <a:gd name="connsiteX1" fmla="*/ 4277674 w 8555348"/>
              <a:gd name="connsiteY1" fmla="*/ 16818 h 1751470"/>
              <a:gd name="connsiteX2" fmla="*/ 8555348 w 8555348"/>
              <a:gd name="connsiteY2" fmla="*/ 884144 h 1751470"/>
              <a:gd name="connsiteX3" fmla="*/ 4277674 w 8555348"/>
              <a:gd name="connsiteY3" fmla="*/ 1751470 h 1751470"/>
              <a:gd name="connsiteX4" fmla="*/ 0 w 8555348"/>
              <a:gd name="connsiteY4" fmla="*/ 884144 h 1751470"/>
              <a:gd name="connsiteX0" fmla="*/ 20137 w 8575485"/>
              <a:gd name="connsiteY0" fmla="*/ 747410 h 1614736"/>
              <a:gd name="connsiteX1" fmla="*/ 3228864 w 8575485"/>
              <a:gd name="connsiteY1" fmla="*/ 21752 h 1614736"/>
              <a:gd name="connsiteX2" fmla="*/ 8575485 w 8575485"/>
              <a:gd name="connsiteY2" fmla="*/ 747410 h 1614736"/>
              <a:gd name="connsiteX3" fmla="*/ 4297811 w 8575485"/>
              <a:gd name="connsiteY3" fmla="*/ 1614736 h 1614736"/>
              <a:gd name="connsiteX4" fmla="*/ 20137 w 8575485"/>
              <a:gd name="connsiteY4" fmla="*/ 747410 h 1614736"/>
              <a:gd name="connsiteX0" fmla="*/ 19741 w 8575089"/>
              <a:gd name="connsiteY0" fmla="*/ 776741 h 1644067"/>
              <a:gd name="connsiteX1" fmla="*/ 3228468 w 8575089"/>
              <a:gd name="connsiteY1" fmla="*/ 51083 h 1644067"/>
              <a:gd name="connsiteX2" fmla="*/ 8575089 w 8575089"/>
              <a:gd name="connsiteY2" fmla="*/ 776741 h 1644067"/>
              <a:gd name="connsiteX3" fmla="*/ 4297415 w 8575089"/>
              <a:gd name="connsiteY3" fmla="*/ 1644067 h 1644067"/>
              <a:gd name="connsiteX4" fmla="*/ 19741 w 8575089"/>
              <a:gd name="connsiteY4" fmla="*/ 776741 h 1644067"/>
              <a:gd name="connsiteX0" fmla="*/ 19359 w 8574707"/>
              <a:gd name="connsiteY0" fmla="*/ 726116 h 1593442"/>
              <a:gd name="connsiteX1" fmla="*/ 3228086 w 8574707"/>
              <a:gd name="connsiteY1" fmla="*/ 458 h 1593442"/>
              <a:gd name="connsiteX2" fmla="*/ 8574707 w 8574707"/>
              <a:gd name="connsiteY2" fmla="*/ 726116 h 1593442"/>
              <a:gd name="connsiteX3" fmla="*/ 4297033 w 8574707"/>
              <a:gd name="connsiteY3" fmla="*/ 1593442 h 1593442"/>
              <a:gd name="connsiteX4" fmla="*/ 19359 w 8574707"/>
              <a:gd name="connsiteY4" fmla="*/ 726116 h 1593442"/>
              <a:gd name="connsiteX0" fmla="*/ 19359 w 8701063"/>
              <a:gd name="connsiteY0" fmla="*/ 745105 h 1612431"/>
              <a:gd name="connsiteX1" fmla="*/ 3228086 w 8701063"/>
              <a:gd name="connsiteY1" fmla="*/ 19447 h 1612431"/>
              <a:gd name="connsiteX2" fmla="*/ 7181053 w 8701063"/>
              <a:gd name="connsiteY2" fmla="*/ 254000 h 1612431"/>
              <a:gd name="connsiteX3" fmla="*/ 8574707 w 8701063"/>
              <a:gd name="connsiteY3" fmla="*/ 745105 h 1612431"/>
              <a:gd name="connsiteX4" fmla="*/ 4297033 w 8701063"/>
              <a:gd name="connsiteY4" fmla="*/ 1612431 h 1612431"/>
              <a:gd name="connsiteX5" fmla="*/ 19359 w 8701063"/>
              <a:gd name="connsiteY5" fmla="*/ 745105 h 1612431"/>
              <a:gd name="connsiteX0" fmla="*/ 108482 w 8790186"/>
              <a:gd name="connsiteY0" fmla="*/ 745105 h 1612431"/>
              <a:gd name="connsiteX1" fmla="*/ 1448925 w 8790186"/>
              <a:gd name="connsiteY1" fmla="*/ 125212 h 1612431"/>
              <a:gd name="connsiteX2" fmla="*/ 3317209 w 8790186"/>
              <a:gd name="connsiteY2" fmla="*/ 19447 h 1612431"/>
              <a:gd name="connsiteX3" fmla="*/ 7270176 w 8790186"/>
              <a:gd name="connsiteY3" fmla="*/ 254000 h 1612431"/>
              <a:gd name="connsiteX4" fmla="*/ 8663830 w 8790186"/>
              <a:gd name="connsiteY4" fmla="*/ 745105 h 1612431"/>
              <a:gd name="connsiteX5" fmla="*/ 4386156 w 8790186"/>
              <a:gd name="connsiteY5" fmla="*/ 1612431 h 1612431"/>
              <a:gd name="connsiteX6" fmla="*/ 108482 w 8790186"/>
              <a:gd name="connsiteY6" fmla="*/ 745105 h 1612431"/>
              <a:gd name="connsiteX0" fmla="*/ 166021 w 8847725"/>
              <a:gd name="connsiteY0" fmla="*/ 648832 h 1516158"/>
              <a:gd name="connsiteX1" fmla="*/ 1506464 w 8847725"/>
              <a:gd name="connsiteY1" fmla="*/ 28939 h 1516158"/>
              <a:gd name="connsiteX2" fmla="*/ 7327715 w 8847725"/>
              <a:gd name="connsiteY2" fmla="*/ 157727 h 1516158"/>
              <a:gd name="connsiteX3" fmla="*/ 8721369 w 8847725"/>
              <a:gd name="connsiteY3" fmla="*/ 648832 h 1516158"/>
              <a:gd name="connsiteX4" fmla="*/ 4443695 w 8847725"/>
              <a:gd name="connsiteY4" fmla="*/ 1516158 h 1516158"/>
              <a:gd name="connsiteX5" fmla="*/ 166021 w 8847725"/>
              <a:gd name="connsiteY5" fmla="*/ 648832 h 1516158"/>
              <a:gd name="connsiteX0" fmla="*/ 7326609 w 8846619"/>
              <a:gd name="connsiteY0" fmla="*/ 37580 h 1396011"/>
              <a:gd name="connsiteX1" fmla="*/ 8720263 w 8846619"/>
              <a:gd name="connsiteY1" fmla="*/ 528685 h 1396011"/>
              <a:gd name="connsiteX2" fmla="*/ 4442589 w 8846619"/>
              <a:gd name="connsiteY2" fmla="*/ 1396011 h 1396011"/>
              <a:gd name="connsiteX3" fmla="*/ 164915 w 8846619"/>
              <a:gd name="connsiteY3" fmla="*/ 528685 h 1396011"/>
              <a:gd name="connsiteX4" fmla="*/ 1596798 w 8846619"/>
              <a:gd name="connsiteY4" fmla="*/ 232 h 1396011"/>
              <a:gd name="connsiteX0" fmla="*/ 7420708 w 8940718"/>
              <a:gd name="connsiteY0" fmla="*/ 50440 h 1408871"/>
              <a:gd name="connsiteX1" fmla="*/ 8814362 w 8940718"/>
              <a:gd name="connsiteY1" fmla="*/ 541545 h 1408871"/>
              <a:gd name="connsiteX2" fmla="*/ 4536688 w 8940718"/>
              <a:gd name="connsiteY2" fmla="*/ 1408871 h 1408871"/>
              <a:gd name="connsiteX3" fmla="*/ 259014 w 8940718"/>
              <a:gd name="connsiteY3" fmla="*/ 541545 h 1408871"/>
              <a:gd name="connsiteX4" fmla="*/ 1291652 w 8940718"/>
              <a:gd name="connsiteY4" fmla="*/ 213 h 1408871"/>
              <a:gd name="connsiteX0" fmla="*/ 7430567 w 8950577"/>
              <a:gd name="connsiteY0" fmla="*/ 50405 h 1408983"/>
              <a:gd name="connsiteX1" fmla="*/ 8824221 w 8950577"/>
              <a:gd name="connsiteY1" fmla="*/ 541510 h 1408983"/>
              <a:gd name="connsiteX2" fmla="*/ 4546547 w 8950577"/>
              <a:gd name="connsiteY2" fmla="*/ 1408836 h 1408983"/>
              <a:gd name="connsiteX3" fmla="*/ 255994 w 8950577"/>
              <a:gd name="connsiteY3" fmla="*/ 605905 h 1408983"/>
              <a:gd name="connsiteX4" fmla="*/ 1301511 w 8950577"/>
              <a:gd name="connsiteY4" fmla="*/ 178 h 1408983"/>
              <a:gd name="connsiteX0" fmla="*/ 7453401 w 8973411"/>
              <a:gd name="connsiteY0" fmla="*/ 50402 h 1370351"/>
              <a:gd name="connsiteX1" fmla="*/ 8847055 w 8973411"/>
              <a:gd name="connsiteY1" fmla="*/ 541507 h 1370351"/>
              <a:gd name="connsiteX2" fmla="*/ 4878473 w 8973411"/>
              <a:gd name="connsiteY2" fmla="*/ 1370196 h 1370351"/>
              <a:gd name="connsiteX3" fmla="*/ 278828 w 8973411"/>
              <a:gd name="connsiteY3" fmla="*/ 605902 h 1370351"/>
              <a:gd name="connsiteX4" fmla="*/ 1324345 w 8973411"/>
              <a:gd name="connsiteY4" fmla="*/ 175 h 1370351"/>
              <a:gd name="connsiteX0" fmla="*/ 7475289 w 8995299"/>
              <a:gd name="connsiteY0" fmla="*/ 50398 h 1305970"/>
              <a:gd name="connsiteX1" fmla="*/ 8868943 w 8995299"/>
              <a:gd name="connsiteY1" fmla="*/ 541503 h 1305970"/>
              <a:gd name="connsiteX2" fmla="*/ 5196575 w 8995299"/>
              <a:gd name="connsiteY2" fmla="*/ 1305798 h 1305970"/>
              <a:gd name="connsiteX3" fmla="*/ 300716 w 8995299"/>
              <a:gd name="connsiteY3" fmla="*/ 605898 h 1305970"/>
              <a:gd name="connsiteX4" fmla="*/ 1346233 w 8995299"/>
              <a:gd name="connsiteY4" fmla="*/ 171 h 1305970"/>
              <a:gd name="connsiteX0" fmla="*/ 7475289 w 8995299"/>
              <a:gd name="connsiteY0" fmla="*/ 50398 h 1317417"/>
              <a:gd name="connsiteX1" fmla="*/ 8868943 w 8995299"/>
              <a:gd name="connsiteY1" fmla="*/ 541503 h 1317417"/>
              <a:gd name="connsiteX2" fmla="*/ 5196575 w 8995299"/>
              <a:gd name="connsiteY2" fmla="*/ 1305798 h 1317417"/>
              <a:gd name="connsiteX3" fmla="*/ 300716 w 8995299"/>
              <a:gd name="connsiteY3" fmla="*/ 605898 h 1317417"/>
              <a:gd name="connsiteX4" fmla="*/ 1346233 w 8995299"/>
              <a:gd name="connsiteY4" fmla="*/ 171 h 1317417"/>
              <a:gd name="connsiteX0" fmla="*/ 7560984 w 9080994"/>
              <a:gd name="connsiteY0" fmla="*/ 50515 h 1321243"/>
              <a:gd name="connsiteX1" fmla="*/ 8954638 w 9080994"/>
              <a:gd name="connsiteY1" fmla="*/ 541620 h 1321243"/>
              <a:gd name="connsiteX2" fmla="*/ 5282270 w 9080994"/>
              <a:gd name="connsiteY2" fmla="*/ 1305915 h 1321243"/>
              <a:gd name="connsiteX3" fmla="*/ 386411 w 9080994"/>
              <a:gd name="connsiteY3" fmla="*/ 606015 h 1321243"/>
              <a:gd name="connsiteX4" fmla="*/ 1431928 w 9080994"/>
              <a:gd name="connsiteY4" fmla="*/ 288 h 132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0994" h="1321243">
                <a:moveTo>
                  <a:pt x="7560984" y="50515"/>
                </a:moveTo>
                <a:cubicBezTo>
                  <a:pt x="8452087" y="171458"/>
                  <a:pt x="9435308" y="315215"/>
                  <a:pt x="8954638" y="541620"/>
                </a:cubicBezTo>
                <a:cubicBezTo>
                  <a:pt x="8473968" y="768025"/>
                  <a:pt x="7470162" y="1205031"/>
                  <a:pt x="5282270" y="1305915"/>
                </a:cubicBezTo>
                <a:cubicBezTo>
                  <a:pt x="3094378" y="1406799"/>
                  <a:pt x="1221318" y="991045"/>
                  <a:pt x="386411" y="606015"/>
                </a:cubicBezTo>
                <a:cubicBezTo>
                  <a:pt x="-448496" y="220985"/>
                  <a:pt x="146872" y="-9301"/>
                  <a:pt x="1431928" y="288"/>
                </a:cubicBezTo>
              </a:path>
            </a:pathLst>
          </a:custGeom>
          <a:noFill/>
          <a:ln w="2857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889" y="260648"/>
            <a:ext cx="831062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4000" b="1" dirty="0" smtClean="0">
                <a:solidFill>
                  <a:prstClr val="black"/>
                </a:solidFill>
              </a:rPr>
              <a:t> </a:t>
            </a:r>
            <a:r>
              <a:rPr lang="fr-CH" sz="4000" b="1" dirty="0" err="1" smtClean="0">
                <a:solidFill>
                  <a:prstClr val="black"/>
                </a:solidFill>
              </a:rPr>
              <a:t>Status</a:t>
            </a:r>
            <a:r>
              <a:rPr lang="fr-CH" sz="4000" b="1" dirty="0" smtClean="0">
                <a:solidFill>
                  <a:prstClr val="black"/>
                </a:solidFill>
              </a:rPr>
              <a:t> of FCC-</a:t>
            </a:r>
            <a:r>
              <a:rPr lang="fr-CH" sz="4000" b="1" dirty="0" err="1" smtClean="0">
                <a:solidFill>
                  <a:prstClr val="black"/>
                </a:solidFill>
              </a:rPr>
              <a:t>ee</a:t>
            </a:r>
            <a:endParaRPr lang="fr-CH" sz="4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2107" y="6623774"/>
            <a:ext cx="12923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i="1" dirty="0" smtClean="0">
                <a:solidFill>
                  <a:srgbClr val="4F81BD">
                    <a:lumMod val="75000"/>
                  </a:srgbClr>
                </a:solidFill>
              </a:rPr>
              <a:t>Photo </a:t>
            </a:r>
            <a:r>
              <a:rPr lang="fr-CH" sz="1100" i="1" dirty="0">
                <a:solidFill>
                  <a:srgbClr val="4F81BD">
                    <a:lumMod val="75000"/>
                  </a:srgbClr>
                </a:solidFill>
              </a:rPr>
              <a:t>J. </a:t>
            </a:r>
            <a:r>
              <a:rPr lang="fr-CH" sz="1100" i="1" dirty="0" err="1">
                <a:solidFill>
                  <a:srgbClr val="4F81BD">
                    <a:lumMod val="75000"/>
                  </a:srgbClr>
                </a:solidFill>
              </a:rPr>
              <a:t>Wenninger</a:t>
            </a:r>
            <a:endParaRPr lang="fr-CH" sz="1100" i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651" y="6084585"/>
            <a:ext cx="4298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prstClr val="black"/>
                </a:solidFill>
              </a:rPr>
              <a:t>Alain </a:t>
            </a:r>
            <a:r>
              <a:rPr lang="fr-CH" sz="1400" b="1" dirty="0" smtClean="0">
                <a:solidFill>
                  <a:prstClr val="black"/>
                </a:solidFill>
              </a:rPr>
              <a:t>Blondel, </a:t>
            </a:r>
            <a:r>
              <a:rPr lang="fr-CH" sz="1400" b="1" dirty="0" smtClean="0">
                <a:solidFill>
                  <a:prstClr val="black"/>
                </a:solidFill>
              </a:rPr>
              <a:t>   </a:t>
            </a:r>
            <a:r>
              <a:rPr lang="fr-CH" sz="1400" b="1" dirty="0" err="1">
                <a:solidFill>
                  <a:prstClr val="black"/>
                </a:solidFill>
              </a:rPr>
              <a:t>University</a:t>
            </a:r>
            <a:r>
              <a:rPr lang="fr-CH" sz="1400" b="1" dirty="0">
                <a:solidFill>
                  <a:prstClr val="black"/>
                </a:solidFill>
              </a:rPr>
              <a:t> of </a:t>
            </a:r>
            <a:r>
              <a:rPr lang="fr-CH" sz="1400" b="1" dirty="0" smtClean="0">
                <a:solidFill>
                  <a:prstClr val="black"/>
                </a:solidFill>
              </a:rPr>
              <a:t>Geneva</a:t>
            </a:r>
          </a:p>
          <a:p>
            <a:r>
              <a:rPr lang="fr-CH" b="1" dirty="0" err="1" smtClean="0">
                <a:solidFill>
                  <a:prstClr val="black"/>
                </a:solidFill>
              </a:rPr>
              <a:t>with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many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thanks</a:t>
            </a:r>
            <a:r>
              <a:rPr lang="fr-CH" b="1" dirty="0" smtClean="0">
                <a:solidFill>
                  <a:prstClr val="black"/>
                </a:solidFill>
              </a:rPr>
              <a:t> to the FCC </a:t>
            </a:r>
            <a:r>
              <a:rPr lang="fr-CH" b="1" dirty="0" err="1" smtClean="0">
                <a:solidFill>
                  <a:prstClr val="black"/>
                </a:solidFill>
              </a:rPr>
              <a:t>collaborators</a:t>
            </a:r>
            <a:r>
              <a:rPr lang="fr-CH" b="1" dirty="0" smtClean="0">
                <a:solidFill>
                  <a:prstClr val="black"/>
                </a:solidFill>
              </a:rPr>
              <a:t>!</a:t>
            </a:r>
            <a:endParaRPr lang="fr-CH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5181440"/>
            <a:ext cx="391947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1" dirty="0" smtClean="0"/>
              <a:t>           </a:t>
            </a:r>
            <a:r>
              <a:rPr lang="fr-CH" sz="1600" b="1" dirty="0" err="1" smtClean="0"/>
              <a:t>see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recent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metings</a:t>
            </a:r>
            <a:r>
              <a:rPr lang="fr-CH" sz="1600" b="1" dirty="0" smtClean="0"/>
              <a:t>: </a:t>
            </a:r>
            <a:br>
              <a:rPr lang="fr-CH" sz="1600" b="1" dirty="0" smtClean="0"/>
            </a:br>
            <a:r>
              <a:rPr lang="fr-CH" sz="1600" b="1" dirty="0" smtClean="0"/>
              <a:t>FCC </a:t>
            </a:r>
            <a:r>
              <a:rPr lang="fr-CH" sz="1600" b="1" dirty="0" err="1" smtClean="0"/>
              <a:t>physics</a:t>
            </a:r>
            <a:r>
              <a:rPr lang="fr-CH" sz="1600" b="1" dirty="0" smtClean="0"/>
              <a:t> workshops                  </a:t>
            </a:r>
          </a:p>
          <a:p>
            <a:r>
              <a:rPr lang="fr-CH" sz="1600" b="1" dirty="0" smtClean="0"/>
              <a:t>2017  </a:t>
            </a:r>
            <a:r>
              <a:rPr lang="fr-CH" sz="1600" dirty="0" smtClean="0">
                <a:solidFill>
                  <a:srgbClr val="FF0000"/>
                </a:solidFill>
                <a:hlinkClick r:id="rId4"/>
              </a:rPr>
              <a:t>https</a:t>
            </a:r>
            <a:r>
              <a:rPr lang="fr-CH" sz="1600" dirty="0">
                <a:solidFill>
                  <a:srgbClr val="FF0000"/>
                </a:solidFill>
                <a:hlinkClick r:id="rId4"/>
              </a:rPr>
              <a:t>://indico.cern.ch/event/550509</a:t>
            </a:r>
            <a:r>
              <a:rPr lang="fr-CH" sz="1600" dirty="0" smtClean="0">
                <a:hlinkClick r:id="rId4"/>
              </a:rPr>
              <a:t>/</a:t>
            </a:r>
            <a:r>
              <a:rPr lang="fr-CH" sz="1600" dirty="0" smtClean="0"/>
              <a:t> </a:t>
            </a:r>
          </a:p>
          <a:p>
            <a:r>
              <a:rPr lang="fr-CH" sz="1600" b="1" dirty="0" smtClean="0"/>
              <a:t>2018</a:t>
            </a:r>
            <a:r>
              <a:rPr lang="fr-CH" sz="1600" dirty="0" smtClean="0"/>
              <a:t> </a:t>
            </a:r>
            <a:r>
              <a:rPr lang="fr-CH" sz="1600" dirty="0" smtClean="0">
                <a:hlinkClick r:id="rId5"/>
              </a:rPr>
              <a:t>https</a:t>
            </a:r>
            <a:r>
              <a:rPr lang="fr-CH" sz="1600" dirty="0">
                <a:hlinkClick r:id="rId5"/>
              </a:rPr>
              <a:t>://indico.cern.ch/event/618254</a:t>
            </a:r>
            <a:r>
              <a:rPr lang="fr-CH" sz="1600" dirty="0" smtClean="0">
                <a:hlinkClick r:id="rId5"/>
              </a:rPr>
              <a:t>/</a:t>
            </a:r>
            <a:r>
              <a:rPr lang="fr-CH" sz="1600" dirty="0" smtClean="0"/>
              <a:t>   </a:t>
            </a:r>
          </a:p>
          <a:p>
            <a:r>
              <a:rPr lang="fr-CH" sz="1600" b="1" dirty="0" smtClean="0"/>
              <a:t>FCC </a:t>
            </a:r>
            <a:r>
              <a:rPr lang="fr-CH" sz="1600" b="1" dirty="0" err="1" smtClean="0"/>
              <a:t>week</a:t>
            </a:r>
            <a:r>
              <a:rPr lang="fr-CH" sz="1600" b="1" dirty="0" smtClean="0"/>
              <a:t> in Amsterdam</a:t>
            </a:r>
          </a:p>
          <a:p>
            <a:r>
              <a:rPr lang="fr-CH" sz="1600" dirty="0">
                <a:hlinkClick r:id="rId6"/>
              </a:rPr>
              <a:t>https://indico.cern.ch/event/656491</a:t>
            </a:r>
            <a:r>
              <a:rPr lang="fr-CH" sz="1600" dirty="0" smtClean="0">
                <a:hlinkClick r:id="rId6"/>
              </a:rPr>
              <a:t>/</a:t>
            </a:r>
            <a:r>
              <a:rPr lang="fr-CH" sz="1600" dirty="0" smtClean="0"/>
              <a:t> </a:t>
            </a:r>
            <a:endParaRPr lang="fr-CH" b="1" dirty="0" smtClean="0"/>
          </a:p>
          <a:p>
            <a:r>
              <a:rPr lang="fr-CH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45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322" y="1643056"/>
            <a:ext cx="520039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FCC-</a:t>
            </a:r>
            <a:r>
              <a:rPr lang="en-GB" b="1" dirty="0" err="1" smtClean="0"/>
              <a:t>ee</a:t>
            </a:r>
            <a:r>
              <a:rPr lang="en-GB" b="1" dirty="0" smtClean="0"/>
              <a:t> baseline design choices </a:t>
            </a:r>
            <a:endParaRPr lang="en-GB" b="1" dirty="0"/>
          </a:p>
          <a:p>
            <a:r>
              <a:rPr lang="en-GB" dirty="0" smtClean="0"/>
              <a:t>-- </a:t>
            </a:r>
            <a:r>
              <a:rPr lang="en-GB" b="1" dirty="0" smtClean="0"/>
              <a:t>Follows </a:t>
            </a:r>
            <a:r>
              <a:rPr lang="en-GB" b="1" dirty="0"/>
              <a:t>footprint of FCC-</a:t>
            </a:r>
            <a:r>
              <a:rPr lang="en-GB" b="1" dirty="0" err="1"/>
              <a:t>hh</a:t>
            </a:r>
            <a:r>
              <a:rPr lang="en-GB" b="1" dirty="0"/>
              <a:t>, except around IPs </a:t>
            </a:r>
            <a:endParaRPr lang="en-GB" b="1" dirty="0" smtClean="0"/>
          </a:p>
          <a:p>
            <a:r>
              <a:rPr lang="fr-CH" b="1" dirty="0" smtClean="0"/>
              <a:t>-- </a:t>
            </a:r>
            <a:r>
              <a:rPr lang="en-GB" b="1" dirty="0"/>
              <a:t>~100 </a:t>
            </a:r>
            <a:r>
              <a:rPr lang="en-GB" b="1" dirty="0" smtClean="0"/>
              <a:t>km to </a:t>
            </a:r>
            <a:r>
              <a:rPr lang="en-GB" b="1" dirty="0" err="1" smtClean="0"/>
              <a:t>reach</a:t>
            </a:r>
            <a:r>
              <a:rPr lang="en-GB" b="1" dirty="0" err="1" smtClean="0">
                <a:sym typeface="Symbol"/>
              </a:rPr>
              <a:t>tt</a:t>
            </a:r>
            <a:r>
              <a:rPr lang="en-GB" b="1" dirty="0" smtClean="0">
                <a:sym typeface="Symbol"/>
              </a:rPr>
              <a:t>  production</a:t>
            </a:r>
            <a:endParaRPr lang="en-GB" b="1" dirty="0" smtClean="0"/>
          </a:p>
          <a:p>
            <a:r>
              <a:rPr lang="en-GB" b="1" dirty="0" smtClean="0"/>
              <a:t>-- Double </a:t>
            </a:r>
            <a:r>
              <a:rPr lang="en-GB" b="1" dirty="0"/>
              <a:t>ring (e+, e-) collider, </a:t>
            </a:r>
            <a:r>
              <a:rPr lang="en-GB" b="1" dirty="0" smtClean="0"/>
              <a:t>multi-bunch</a:t>
            </a:r>
          </a:p>
          <a:p>
            <a:r>
              <a:rPr lang="fr-CH" b="1" dirty="0" smtClean="0"/>
              <a:t>-- </a:t>
            </a:r>
            <a:r>
              <a:rPr lang="en-GB" b="1" dirty="0" smtClean="0"/>
              <a:t>Top-up </a:t>
            </a:r>
            <a:r>
              <a:rPr lang="en-GB" b="1" dirty="0"/>
              <a:t>injection </a:t>
            </a:r>
            <a:r>
              <a:rPr lang="en-GB" b="1" dirty="0" smtClean="0"/>
              <a:t>for </a:t>
            </a:r>
            <a:r>
              <a:rPr lang="en-GB" b="1" dirty="0"/>
              <a:t>high </a:t>
            </a:r>
            <a:r>
              <a:rPr lang="en-GB" b="1" dirty="0" smtClean="0"/>
              <a:t>efficiency</a:t>
            </a:r>
            <a:endParaRPr lang="en-GB" b="1" dirty="0"/>
          </a:p>
          <a:p>
            <a:r>
              <a:rPr lang="en-GB" dirty="0"/>
              <a:t> </a:t>
            </a:r>
            <a:r>
              <a:rPr lang="en-GB" dirty="0" smtClean="0"/>
              <a:t>       </a:t>
            </a:r>
            <a:r>
              <a:rPr lang="en-GB" dirty="0" smtClean="0">
                <a:sym typeface="Wingdings" panose="05000000000000000000" pitchFamily="2" charset="2"/>
              </a:rPr>
              <a:t> high-energy injector  </a:t>
            </a:r>
            <a:r>
              <a:rPr lang="en-GB" dirty="0" smtClean="0"/>
              <a:t>in </a:t>
            </a:r>
            <a:r>
              <a:rPr lang="en-GB" dirty="0"/>
              <a:t>collider tunnel</a:t>
            </a:r>
          </a:p>
          <a:p>
            <a:r>
              <a:rPr lang="en-GB" b="1" dirty="0" smtClean="0"/>
              <a:t>-- Crab-waist </a:t>
            </a:r>
            <a:r>
              <a:rPr lang="en-GB" b="1" dirty="0"/>
              <a:t>optics</a:t>
            </a:r>
            <a:r>
              <a:rPr lang="en-GB" dirty="0"/>
              <a:t> to maximize </a:t>
            </a:r>
            <a:r>
              <a:rPr lang="en-GB" dirty="0" smtClean="0"/>
              <a:t>luminosity  @Z, W, H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dirty="0"/>
              <a:t> </a:t>
            </a:r>
            <a:r>
              <a:rPr lang="en-GB" dirty="0" smtClean="0"/>
              <a:t>30 </a:t>
            </a:r>
            <a:r>
              <a:rPr lang="en-GB" dirty="0" err="1" smtClean="0"/>
              <a:t>mrad</a:t>
            </a:r>
            <a:r>
              <a:rPr lang="en-GB" dirty="0" smtClean="0"/>
              <a:t> crossing angle</a:t>
            </a:r>
            <a:endParaRPr lang="en-GB" dirty="0"/>
          </a:p>
          <a:p>
            <a:r>
              <a:rPr lang="en-GB" b="1" dirty="0" smtClean="0"/>
              <a:t>-- Asymmetric </a:t>
            </a:r>
            <a:r>
              <a:rPr lang="en-GB" b="1" dirty="0"/>
              <a:t>interaction region layout and optics</a:t>
            </a:r>
          </a:p>
          <a:p>
            <a:r>
              <a:rPr lang="en-GB" dirty="0"/>
              <a:t> </a:t>
            </a:r>
            <a:r>
              <a:rPr lang="en-GB" dirty="0" smtClean="0"/>
              <a:t>   Limits </a:t>
            </a:r>
            <a:r>
              <a:rPr lang="en-GB" dirty="0"/>
              <a:t>synchrotron radiation in the </a:t>
            </a:r>
            <a:r>
              <a:rPr lang="en-GB" dirty="0" smtClean="0"/>
              <a:t>detector</a:t>
            </a:r>
          </a:p>
          <a:p>
            <a:r>
              <a:rPr lang="en-GB" b="1" dirty="0" smtClean="0"/>
              <a:t>-- Two </a:t>
            </a:r>
            <a:r>
              <a:rPr lang="en-GB" b="1" dirty="0"/>
              <a:t>interaction points (IP) in A and G</a:t>
            </a:r>
          </a:p>
          <a:p>
            <a:r>
              <a:rPr lang="en-GB" dirty="0"/>
              <a:t> </a:t>
            </a:r>
            <a:r>
              <a:rPr lang="en-GB" dirty="0" smtClean="0"/>
              <a:t>    4 IPs to be studied  -- major layout changes. </a:t>
            </a:r>
          </a:p>
          <a:p>
            <a:r>
              <a:rPr lang="en-GB" b="1" dirty="0" smtClean="0"/>
              <a:t>-- </a:t>
            </a:r>
            <a:r>
              <a:rPr lang="en-GB" b="1" dirty="0"/>
              <a:t>50 MW/beam</a:t>
            </a:r>
            <a:r>
              <a:rPr lang="en-GB" b="1" dirty="0" smtClean="0"/>
              <a:t> </a:t>
            </a:r>
            <a:r>
              <a:rPr lang="en-GB" b="1" dirty="0"/>
              <a:t>Synchrotron </a:t>
            </a:r>
            <a:r>
              <a:rPr lang="en-GB" b="1" dirty="0" smtClean="0"/>
              <a:t> Radiation </a:t>
            </a:r>
            <a:r>
              <a:rPr lang="en-GB" b="1" dirty="0"/>
              <a:t>power </a:t>
            </a:r>
            <a:r>
              <a:rPr lang="en-GB" b="1" dirty="0" smtClean="0"/>
              <a:t>:</a:t>
            </a:r>
            <a:endParaRPr lang="en-GB" b="1" dirty="0"/>
          </a:p>
          <a:p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dirty="0"/>
              <a:t>a</a:t>
            </a:r>
            <a:r>
              <a:rPr lang="en-GB" dirty="0" smtClean="0"/>
              <a:t>t all energies</a:t>
            </a:r>
          </a:p>
          <a:p>
            <a:r>
              <a:rPr lang="fr-CH" b="1" dirty="0" smtClean="0"/>
              <a:t>-- </a:t>
            </a:r>
            <a:r>
              <a:rPr lang="fr-CH" b="1" dirty="0" err="1"/>
              <a:t>C</a:t>
            </a:r>
            <a:r>
              <a:rPr lang="fr-CH" b="1" dirty="0" err="1" smtClean="0"/>
              <a:t>ontinuous</a:t>
            </a:r>
            <a:r>
              <a:rPr lang="fr-CH" b="1" dirty="0" smtClean="0"/>
              <a:t> E</a:t>
            </a:r>
            <a:r>
              <a:rPr lang="fr-CH" b="1" baseline="-25000" dirty="0" smtClean="0"/>
              <a:t>CM</a:t>
            </a:r>
            <a:r>
              <a:rPr lang="fr-CH" b="1" dirty="0" smtClean="0"/>
              <a:t> calibration </a:t>
            </a:r>
            <a:r>
              <a:rPr lang="fr-CH" b="1" dirty="0"/>
              <a:t>at Z and W  </a:t>
            </a:r>
            <a:r>
              <a:rPr lang="fr-CH" b="1" dirty="0" smtClean="0"/>
              <a:t>(100 </a:t>
            </a:r>
            <a:r>
              <a:rPr lang="fr-CH" b="1" dirty="0" err="1" smtClean="0"/>
              <a:t>keV</a:t>
            </a:r>
            <a:r>
              <a:rPr lang="fr-CH" b="1" dirty="0" smtClean="0"/>
              <a:t>)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     </a:t>
            </a:r>
            <a:r>
              <a:rPr lang="fr-CH" dirty="0" err="1" smtClean="0"/>
              <a:t>based</a:t>
            </a:r>
            <a:r>
              <a:rPr lang="fr-CH" dirty="0" smtClean="0"/>
              <a:t> on </a:t>
            </a:r>
            <a:r>
              <a:rPr lang="fr-CH" dirty="0" err="1" smtClean="0"/>
              <a:t>resonant</a:t>
            </a:r>
            <a:r>
              <a:rPr lang="fr-CH" dirty="0" smtClean="0"/>
              <a:t> transverse </a:t>
            </a:r>
            <a:r>
              <a:rPr lang="fr-CH" dirty="0" err="1" smtClean="0"/>
              <a:t>depolarization</a:t>
            </a:r>
            <a:r>
              <a:rPr lang="fr-CH" dirty="0" smtClean="0"/>
              <a:t> </a:t>
            </a:r>
          </a:p>
          <a:p>
            <a:r>
              <a:rPr lang="fr-CH" dirty="0" smtClean="0"/>
              <a:t>     </a:t>
            </a:r>
            <a:r>
              <a:rPr lang="fr-CH" dirty="0" err="1" smtClean="0"/>
              <a:t>polarimeter</a:t>
            </a:r>
            <a:r>
              <a:rPr lang="fr-CH" dirty="0" smtClean="0"/>
              <a:t>,  </a:t>
            </a:r>
            <a:r>
              <a:rPr lang="fr-CH" dirty="0" err="1" smtClean="0"/>
              <a:t>wigglers</a:t>
            </a:r>
            <a:r>
              <a:rPr lang="fr-CH" dirty="0" smtClean="0"/>
              <a:t>, RF kicker</a:t>
            </a:r>
          </a:p>
          <a:p>
            <a:r>
              <a:rPr lang="fr-CH" dirty="0"/>
              <a:t> </a:t>
            </a:r>
            <a:r>
              <a:rPr lang="fr-CH" dirty="0" smtClean="0"/>
              <a:t>    </a:t>
            </a:r>
            <a:r>
              <a:rPr lang="fr-CH" dirty="0" err="1" smtClean="0"/>
              <a:t>Only</a:t>
            </a:r>
            <a:r>
              <a:rPr lang="fr-CH" dirty="0" smtClean="0"/>
              <a:t> one RF section at </a:t>
            </a:r>
            <a:r>
              <a:rPr lang="fr-CH" dirty="0" err="1" smtClean="0"/>
              <a:t>these</a:t>
            </a:r>
            <a:r>
              <a:rPr lang="fr-CH" dirty="0" smtClean="0"/>
              <a:t> </a:t>
            </a:r>
            <a:r>
              <a:rPr lang="fr-CH" dirty="0" err="1" smtClean="0"/>
              <a:t>energies</a:t>
            </a:r>
            <a:r>
              <a:rPr lang="fr-CH" dirty="0" smtClean="0"/>
              <a:t>.     </a:t>
            </a:r>
            <a:endParaRPr lang="en-GB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655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2"/>
          <a:stretch/>
        </p:blipFill>
        <p:spPr bwMode="auto">
          <a:xfrm>
            <a:off x="5076056" y="2747473"/>
            <a:ext cx="4252038" cy="374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70360" y="620688"/>
            <a:ext cx="11721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dirty="0" err="1" smtClean="0"/>
              <a:t>Dec</a:t>
            </a:r>
            <a:r>
              <a:rPr lang="fr-CH" dirty="0" smtClean="0"/>
              <a:t>. 2011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876256" y="3632359"/>
            <a:ext cx="107971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dirty="0" err="1" smtClean="0"/>
              <a:t>Nov</a:t>
            </a:r>
            <a:r>
              <a:rPr lang="fr-CH" dirty="0" smtClean="0"/>
              <a:t> 2018</a:t>
            </a:r>
            <a:endParaRPr lang="en-GB" dirty="0"/>
          </a:p>
        </p:txBody>
      </p:sp>
      <p:sp>
        <p:nvSpPr>
          <p:cNvPr id="15" name="Right Arrow 14"/>
          <p:cNvSpPr/>
          <p:nvPr/>
        </p:nvSpPr>
        <p:spPr>
          <a:xfrm rot="2688846">
            <a:off x="4272260" y="1126524"/>
            <a:ext cx="2741098" cy="14487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b="1" dirty="0" smtClean="0">
                <a:solidFill>
                  <a:srgbClr val="C00000"/>
                </a:solidFill>
              </a:rPr>
              <a:t>Design </a:t>
            </a:r>
            <a:r>
              <a:rPr lang="fr-CH" sz="2400" b="1" dirty="0" err="1" smtClean="0">
                <a:solidFill>
                  <a:srgbClr val="C00000"/>
                </a:solidFill>
              </a:rPr>
              <a:t>Study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2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00192" y="291382"/>
            <a:ext cx="1341649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CH" sz="3200" b="1" dirty="0" smtClean="0"/>
              <a:t>FCC-</a:t>
            </a:r>
            <a:r>
              <a:rPr lang="fr-CH" sz="3200" b="1" dirty="0" err="1" smtClean="0"/>
              <a:t>ee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78400" y="1374207"/>
            <a:ext cx="101181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CH" b="1" dirty="0" smtClean="0"/>
              <a:t>LEPx10</a:t>
            </a:r>
            <a:r>
              <a:rPr lang="fr-CH" b="1" baseline="30000" dirty="0" smtClean="0"/>
              <a:t>5</a:t>
            </a:r>
            <a:r>
              <a:rPr lang="fr-CH" b="1" dirty="0" smtClean="0"/>
              <a:t>!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907704" y="375047"/>
            <a:ext cx="2586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/>
              <a:t>Z       WW    HZ     tt </a:t>
            </a:r>
            <a:endParaRPr lang="en-GB" sz="24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081747" y="801380"/>
            <a:ext cx="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915816" y="778871"/>
            <a:ext cx="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63888" y="795639"/>
            <a:ext cx="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11960" y="780712"/>
            <a:ext cx="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5390" y="4625471"/>
            <a:ext cx="1882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Event </a:t>
            </a:r>
            <a:r>
              <a:rPr lang="fr-CH" sz="2000" b="1" dirty="0" err="1">
                <a:solidFill>
                  <a:prstClr val="black"/>
                </a:solidFill>
              </a:rPr>
              <a:t>statistics</a:t>
            </a:r>
            <a:r>
              <a:rPr lang="fr-CH" sz="2000" b="1" dirty="0">
                <a:solidFill>
                  <a:prstClr val="black"/>
                </a:solidFill>
              </a:rPr>
              <a:t> 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496" y="5025581"/>
            <a:ext cx="6383863" cy="1323439"/>
          </a:xfrm>
          <a:prstGeom prst="rect">
            <a:avLst/>
          </a:prstGeom>
          <a:solidFill>
            <a:srgbClr val="E5F3EE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Z </a:t>
            </a:r>
            <a:r>
              <a:rPr lang="fr-CH" sz="2000" b="1" dirty="0" err="1">
                <a:solidFill>
                  <a:prstClr val="black"/>
                </a:solidFill>
              </a:rPr>
              <a:t>peak</a:t>
            </a:r>
            <a:r>
              <a:rPr lang="fr-CH" sz="2000" b="1" dirty="0">
                <a:solidFill>
                  <a:prstClr val="black"/>
                </a:solidFill>
              </a:rPr>
              <a:t>                    </a:t>
            </a:r>
            <a:r>
              <a:rPr lang="fr-CH" sz="2000" b="1" dirty="0" err="1">
                <a:solidFill>
                  <a:prstClr val="black"/>
                </a:solidFill>
              </a:rPr>
              <a:t>E</a:t>
            </a:r>
            <a:r>
              <a:rPr lang="fr-CH" sz="2000" b="1" baseline="-25000" dirty="0" err="1">
                <a:solidFill>
                  <a:prstClr val="black"/>
                </a:solidFill>
              </a:rPr>
              <a:t>cm</a:t>
            </a:r>
            <a:r>
              <a:rPr lang="fr-CH" sz="2000" b="1" dirty="0">
                <a:solidFill>
                  <a:prstClr val="black"/>
                </a:solidFill>
              </a:rPr>
              <a:t> :   91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            5 10</a:t>
            </a:r>
            <a:r>
              <a:rPr lang="fr-CH" sz="2000" b="1" baseline="30000" dirty="0">
                <a:solidFill>
                  <a:prstClr val="black"/>
                </a:solidFill>
              </a:rPr>
              <a:t>12    </a:t>
            </a:r>
            <a:r>
              <a:rPr lang="fr-CH" sz="2000" b="1" dirty="0" err="1">
                <a:solidFill>
                  <a:prstClr val="black"/>
                </a:solidFill>
              </a:rPr>
              <a:t>e+e</a:t>
            </a:r>
            <a:r>
              <a:rPr lang="fr-CH" sz="2000" b="1" dirty="0">
                <a:solidFill>
                  <a:prstClr val="black"/>
                </a:solidFill>
              </a:rPr>
              <a:t>- 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r-CH" sz="2000" b="1" baseline="30000" dirty="0">
                <a:solidFill>
                  <a:prstClr val="black"/>
                </a:solidFill>
                <a:sym typeface="Wingdings" panose="05000000000000000000" pitchFamily="2" charset="2"/>
              </a:rPr>
              <a:t>   </a:t>
            </a:r>
            <a:r>
              <a:rPr lang="fr-CH" sz="2000" b="1" dirty="0">
                <a:solidFill>
                  <a:prstClr val="black"/>
                </a:solidFill>
              </a:rPr>
              <a:t>Z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WW </a:t>
            </a:r>
            <a:r>
              <a:rPr lang="fr-CH" sz="2000" b="1" dirty="0" err="1">
                <a:solidFill>
                  <a:prstClr val="black"/>
                </a:solidFill>
              </a:rPr>
              <a:t>threshold</a:t>
            </a:r>
            <a:r>
              <a:rPr lang="fr-CH" sz="2000" b="1" dirty="0">
                <a:solidFill>
                  <a:prstClr val="black"/>
                </a:solidFill>
              </a:rPr>
              <a:t>     </a:t>
            </a:r>
            <a:r>
              <a:rPr lang="fr-CH" sz="2000" b="1" dirty="0" err="1">
                <a:solidFill>
                  <a:prstClr val="black"/>
                </a:solidFill>
              </a:rPr>
              <a:t>E</a:t>
            </a:r>
            <a:r>
              <a:rPr lang="fr-CH" sz="2000" b="1" baseline="-25000" dirty="0" err="1">
                <a:solidFill>
                  <a:prstClr val="black"/>
                </a:solidFill>
              </a:rPr>
              <a:t>cm</a:t>
            </a:r>
            <a:r>
              <a:rPr lang="fr-CH" sz="2000" b="1" dirty="0">
                <a:solidFill>
                  <a:prstClr val="black"/>
                </a:solidFill>
              </a:rPr>
              <a:t> : 161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               10</a:t>
            </a:r>
            <a:r>
              <a:rPr lang="fr-CH" sz="2000" b="1" baseline="30000" dirty="0">
                <a:solidFill>
                  <a:prstClr val="black"/>
                </a:solidFill>
              </a:rPr>
              <a:t>8       </a:t>
            </a:r>
            <a:r>
              <a:rPr lang="fr-CH" sz="2000" b="1" dirty="0" err="1">
                <a:solidFill>
                  <a:prstClr val="black"/>
                </a:solidFill>
              </a:rPr>
              <a:t>e+e</a:t>
            </a:r>
            <a:r>
              <a:rPr lang="fr-CH" sz="2000" b="1" dirty="0">
                <a:solidFill>
                  <a:prstClr val="black"/>
                </a:solidFill>
              </a:rPr>
              <a:t>- 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r-CH" sz="2000" b="1" baseline="30000" dirty="0">
                <a:solidFill>
                  <a:prstClr val="black"/>
                </a:solidFill>
                <a:sym typeface="Wingdings" panose="05000000000000000000" pitchFamily="2" charset="2"/>
              </a:rPr>
              <a:t>   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WW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  ZH </a:t>
            </a:r>
            <a:r>
              <a:rPr lang="fr-CH" sz="2000" b="1" dirty="0" err="1">
                <a:solidFill>
                  <a:prstClr val="black"/>
                </a:solidFill>
                <a:sym typeface="Wingdings" panose="05000000000000000000" pitchFamily="2" charset="2"/>
              </a:rPr>
              <a:t>threshold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        </a:t>
            </a:r>
            <a:r>
              <a:rPr lang="fr-CH" sz="2000" b="1" dirty="0" err="1">
                <a:solidFill>
                  <a:prstClr val="black"/>
                </a:solidFill>
              </a:rPr>
              <a:t>E</a:t>
            </a:r>
            <a:r>
              <a:rPr lang="fr-CH" sz="2000" b="1" baseline="-25000" dirty="0" err="1">
                <a:solidFill>
                  <a:prstClr val="black"/>
                </a:solidFill>
              </a:rPr>
              <a:t>cm</a:t>
            </a:r>
            <a:r>
              <a:rPr lang="fr-CH" sz="2000" b="1" dirty="0">
                <a:solidFill>
                  <a:prstClr val="black"/>
                </a:solidFill>
              </a:rPr>
              <a:t> : 240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               10</a:t>
            </a:r>
            <a:r>
              <a:rPr lang="fr-CH" sz="2000" b="1" baseline="30000" dirty="0">
                <a:solidFill>
                  <a:prstClr val="black"/>
                </a:solidFill>
              </a:rPr>
              <a:t>6       </a:t>
            </a:r>
            <a:r>
              <a:rPr lang="fr-CH" sz="2000" b="1" dirty="0" err="1">
                <a:solidFill>
                  <a:prstClr val="black"/>
                </a:solidFill>
              </a:rPr>
              <a:t>e+e</a:t>
            </a:r>
            <a:r>
              <a:rPr lang="fr-CH" sz="2000" b="1" dirty="0">
                <a:solidFill>
                  <a:prstClr val="black"/>
                </a:solidFill>
              </a:rPr>
              <a:t>- 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r-CH" sz="2000" b="1" baseline="30000" dirty="0">
                <a:solidFill>
                  <a:prstClr val="black"/>
                </a:solidFill>
                <a:sym typeface="Wingdings" panose="05000000000000000000" pitchFamily="2" charset="2"/>
              </a:rPr>
              <a:t>   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ZH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sym typeface="Symbol"/>
              </a:rPr>
              <a:t>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tt  </a:t>
            </a:r>
            <a:r>
              <a:rPr lang="fr-CH" sz="2000" b="1" dirty="0" err="1">
                <a:solidFill>
                  <a:prstClr val="black"/>
                </a:solidFill>
                <a:sym typeface="Wingdings" panose="05000000000000000000" pitchFamily="2" charset="2"/>
              </a:rPr>
              <a:t>threshold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         </a:t>
            </a:r>
            <a:r>
              <a:rPr lang="fr-CH" sz="2000" b="1" dirty="0" err="1">
                <a:solidFill>
                  <a:prstClr val="black"/>
                </a:solidFill>
              </a:rPr>
              <a:t>E</a:t>
            </a:r>
            <a:r>
              <a:rPr lang="fr-CH" sz="2000" b="1" baseline="-25000" dirty="0" err="1">
                <a:solidFill>
                  <a:prstClr val="black"/>
                </a:solidFill>
              </a:rPr>
              <a:t>cm</a:t>
            </a:r>
            <a:r>
              <a:rPr lang="fr-CH" sz="2000" b="1" dirty="0">
                <a:solidFill>
                  <a:prstClr val="black"/>
                </a:solidFill>
              </a:rPr>
              <a:t> : 350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               10</a:t>
            </a:r>
            <a:r>
              <a:rPr lang="fr-CH" sz="2000" b="1" baseline="30000" dirty="0">
                <a:solidFill>
                  <a:prstClr val="black"/>
                </a:solidFill>
              </a:rPr>
              <a:t>6       </a:t>
            </a:r>
            <a:r>
              <a:rPr lang="fr-CH" sz="2000" b="1" dirty="0" err="1">
                <a:solidFill>
                  <a:prstClr val="black"/>
                </a:solidFill>
              </a:rPr>
              <a:t>e+e</a:t>
            </a:r>
            <a:r>
              <a:rPr lang="fr-CH" sz="2000" b="1" dirty="0">
                <a:solidFill>
                  <a:prstClr val="black"/>
                </a:solidFill>
              </a:rPr>
              <a:t>- 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r-CH" sz="2000" b="1" dirty="0">
                <a:solidFill>
                  <a:prstClr val="black"/>
                </a:solidFill>
                <a:sym typeface="Symbol"/>
              </a:rPr>
              <a:t>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tt</a:t>
            </a:r>
            <a:endParaRPr lang="fr-CH" sz="2000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44208" y="5036689"/>
            <a:ext cx="142333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LEP x 10</a:t>
            </a:r>
            <a:r>
              <a:rPr lang="fr-CH" sz="2000" b="1" baseline="30000" dirty="0">
                <a:solidFill>
                  <a:prstClr val="black"/>
                </a:solidFill>
              </a:rPr>
              <a:t>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LEP x 2.10</a:t>
            </a:r>
            <a:r>
              <a:rPr lang="fr-CH" sz="2000" b="1" baseline="30000" dirty="0">
                <a:solidFill>
                  <a:prstClr val="black"/>
                </a:solidFill>
              </a:rPr>
              <a:t>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Never </a:t>
            </a:r>
            <a:r>
              <a:rPr lang="fr-CH" sz="2000" b="1" dirty="0" err="1">
                <a:solidFill>
                  <a:prstClr val="black"/>
                </a:solidFill>
              </a:rPr>
              <a:t>done</a:t>
            </a:r>
            <a:endParaRPr lang="fr-CH" sz="2000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Never </a:t>
            </a:r>
            <a:r>
              <a:rPr lang="fr-CH" sz="2000" b="1" dirty="0" err="1">
                <a:solidFill>
                  <a:prstClr val="black"/>
                </a:solidFill>
              </a:rPr>
              <a:t>done</a:t>
            </a:r>
            <a:endParaRPr lang="fr-CH" sz="20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4890" y="5048364"/>
            <a:ext cx="1130181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CH" sz="2000" dirty="0" smtClean="0"/>
              <a:t>  100 </a:t>
            </a:r>
            <a:r>
              <a:rPr lang="fr-CH" sz="2000" dirty="0" err="1" smtClean="0"/>
              <a:t>keV</a:t>
            </a:r>
            <a:endParaRPr lang="fr-CH" sz="2000" dirty="0" smtClean="0"/>
          </a:p>
          <a:p>
            <a:r>
              <a:rPr lang="fr-CH" sz="2000" dirty="0"/>
              <a:t> </a:t>
            </a:r>
            <a:r>
              <a:rPr lang="fr-CH" sz="2000" dirty="0" smtClean="0"/>
              <a:t> 300 </a:t>
            </a:r>
            <a:r>
              <a:rPr lang="fr-CH" sz="2000" dirty="0" err="1" smtClean="0"/>
              <a:t>keV</a:t>
            </a:r>
            <a:endParaRPr lang="fr-CH" sz="2000" dirty="0" smtClean="0"/>
          </a:p>
          <a:p>
            <a:r>
              <a:rPr lang="fr-CH" sz="2000" dirty="0"/>
              <a:t> </a:t>
            </a:r>
            <a:r>
              <a:rPr lang="fr-CH" sz="2000" dirty="0" smtClean="0"/>
              <a:t>   1 MeV</a:t>
            </a:r>
          </a:p>
          <a:p>
            <a:r>
              <a:rPr lang="fr-CH" sz="2000" dirty="0"/>
              <a:t> </a:t>
            </a:r>
            <a:r>
              <a:rPr lang="fr-CH" sz="2000" dirty="0" smtClean="0"/>
              <a:t>   2 MeV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84368" y="4654877"/>
            <a:ext cx="119673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b="1" dirty="0"/>
              <a:t>E</a:t>
            </a:r>
            <a:r>
              <a:rPr lang="fr-CH" b="1" baseline="-25000" dirty="0"/>
              <a:t>CM</a:t>
            </a:r>
            <a:r>
              <a:rPr lang="fr-CH" b="1" dirty="0"/>
              <a:t> </a:t>
            </a:r>
            <a:r>
              <a:rPr lang="fr-CH" b="1" dirty="0" err="1" smtClean="0"/>
              <a:t>errors</a:t>
            </a:r>
            <a:r>
              <a:rPr lang="fr-CH" b="1" dirty="0" smtClean="0"/>
              <a:t>:</a:t>
            </a:r>
            <a:endParaRPr lang="fr-CH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619672" y="6444044"/>
            <a:ext cx="663252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b="1" dirty="0"/>
              <a:t> </a:t>
            </a:r>
            <a:r>
              <a:rPr lang="fr-CH" b="1" dirty="0" smtClean="0"/>
              <a:t> </a:t>
            </a:r>
            <a:r>
              <a:rPr lang="fr-CH" b="1" dirty="0"/>
              <a:t>G</a:t>
            </a:r>
            <a:r>
              <a:rPr lang="fr-CH" b="1" dirty="0" smtClean="0"/>
              <a:t>reat </a:t>
            </a:r>
            <a:r>
              <a:rPr lang="fr-CH" b="1" dirty="0" err="1" smtClean="0"/>
              <a:t>energy</a:t>
            </a:r>
            <a:r>
              <a:rPr lang="fr-CH" b="1" dirty="0" smtClean="0"/>
              <a:t> range for the </a:t>
            </a:r>
            <a:r>
              <a:rPr lang="fr-CH" b="1" dirty="0" err="1" smtClean="0"/>
              <a:t>heavy</a:t>
            </a:r>
            <a:r>
              <a:rPr lang="fr-CH" b="1" dirty="0" smtClean="0"/>
              <a:t> </a:t>
            </a:r>
            <a:r>
              <a:rPr lang="fr-CH" b="1" dirty="0" err="1" smtClean="0"/>
              <a:t>particles</a:t>
            </a:r>
            <a:r>
              <a:rPr lang="fr-CH" b="1" dirty="0" smtClean="0"/>
              <a:t> of the Standard Model. </a:t>
            </a:r>
            <a:endParaRPr lang="en-GB" b="1" dirty="0"/>
          </a:p>
        </p:txBody>
      </p: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69" y="945396"/>
            <a:ext cx="6192859" cy="370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2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8864"/>
            <a:ext cx="8384530" cy="2393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23273"/>
            <a:ext cx="2133600" cy="365125"/>
          </a:xfrm>
        </p:spPr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71800" y="6448251"/>
            <a:ext cx="3464024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23273"/>
            <a:ext cx="2133600" cy="365125"/>
          </a:xfrm>
        </p:spPr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0585" y="27054"/>
            <a:ext cx="395640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400" b="1" dirty="0" smtClean="0"/>
              <a:t>IMPLEMENTATION – </a:t>
            </a:r>
            <a:r>
              <a:rPr lang="fr-CH" sz="2400" b="1" dirty="0" err="1" smtClean="0"/>
              <a:t>Run</a:t>
            </a:r>
            <a:r>
              <a:rPr lang="fr-CH" sz="2400" b="1" dirty="0" smtClean="0"/>
              <a:t> Plan</a:t>
            </a:r>
            <a:endParaRPr lang="en-GB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609" y="0"/>
            <a:ext cx="3707903" cy="1940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9977" y="4746738"/>
            <a:ext cx="801823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1200" b="1" dirty="0" smtClean="0"/>
              <a:t>Z </a:t>
            </a:r>
            <a:r>
              <a:rPr lang="fr-CH" sz="1200" b="1" dirty="0">
                <a:solidFill>
                  <a:srgbClr val="FF0000"/>
                </a:solidFill>
              </a:rPr>
              <a:t>150 </a:t>
            </a:r>
            <a:r>
              <a:rPr lang="fr-CH" sz="1200" b="1" dirty="0" smtClean="0">
                <a:solidFill>
                  <a:srgbClr val="FF0000"/>
                </a:solidFill>
              </a:rPr>
              <a:t>ab</a:t>
            </a:r>
            <a:r>
              <a:rPr lang="fr-CH" sz="1200" b="1" baseline="30000" dirty="0" smtClean="0">
                <a:solidFill>
                  <a:srgbClr val="FF0000"/>
                </a:solidFill>
              </a:rPr>
              <a:t>-1</a:t>
            </a:r>
            <a:endParaRPr lang="en-GB" sz="1200" b="1" baseline="30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4210" y="4758100"/>
            <a:ext cx="1157561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r-CH" sz="1200" b="1" dirty="0" smtClean="0"/>
              <a:t>ZH </a:t>
            </a:r>
            <a:r>
              <a:rPr lang="fr-CH" sz="1200" b="1" dirty="0" err="1" smtClean="0"/>
              <a:t>thresh</a:t>
            </a:r>
            <a:r>
              <a:rPr lang="fr-CH" sz="1200" b="1" dirty="0" smtClean="0"/>
              <a:t> </a:t>
            </a:r>
            <a:r>
              <a:rPr lang="fr-CH" sz="1200" b="1" dirty="0" smtClean="0">
                <a:solidFill>
                  <a:srgbClr val="FF0000"/>
                </a:solidFill>
              </a:rPr>
              <a:t>5ab</a:t>
            </a:r>
            <a:r>
              <a:rPr lang="fr-CH" sz="1200" b="1" baseline="30000" dirty="0" smtClean="0">
                <a:solidFill>
                  <a:srgbClr val="FF0000"/>
                </a:solidFill>
              </a:rPr>
              <a:t>-1</a:t>
            </a:r>
            <a:endParaRPr lang="en-GB" sz="1200" b="1" baseline="30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6062" y="4740339"/>
            <a:ext cx="1732654" cy="276999"/>
          </a:xfrm>
          <a:prstGeom prst="rect">
            <a:avLst/>
          </a:prstGeom>
          <a:solidFill>
            <a:srgbClr val="95C5DE"/>
          </a:solidFill>
        </p:spPr>
        <p:txBody>
          <a:bodyPr wrap="none" rtlCol="0">
            <a:spAutoFit/>
          </a:bodyPr>
          <a:lstStyle/>
          <a:p>
            <a:r>
              <a:rPr lang="fr-CH" sz="1200" b="1" dirty="0" smtClean="0"/>
              <a:t>tt </a:t>
            </a:r>
            <a:r>
              <a:rPr lang="fr-CH" sz="1200" b="1" dirty="0" err="1" smtClean="0"/>
              <a:t>thresh</a:t>
            </a:r>
            <a:r>
              <a:rPr lang="fr-CH" sz="1200" b="1" dirty="0" smtClean="0"/>
              <a:t> + tt 365 </a:t>
            </a:r>
            <a:r>
              <a:rPr lang="fr-CH" sz="1200" b="1" dirty="0" smtClean="0">
                <a:solidFill>
                  <a:srgbClr val="FF0000"/>
                </a:solidFill>
              </a:rPr>
              <a:t>1.5ab</a:t>
            </a:r>
            <a:r>
              <a:rPr lang="fr-CH" sz="1200" b="1" baseline="30000" dirty="0" smtClean="0">
                <a:solidFill>
                  <a:srgbClr val="FF0000"/>
                </a:solidFill>
              </a:rPr>
              <a:t>-1</a:t>
            </a:r>
            <a:endParaRPr lang="en-GB" sz="1200" b="1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40" y="4736177"/>
            <a:ext cx="793807" cy="276999"/>
          </a:xfrm>
          <a:prstGeom prst="rect">
            <a:avLst/>
          </a:prstGeom>
          <a:solidFill>
            <a:srgbClr val="FB978D">
              <a:alpha val="46000"/>
            </a:srgbClr>
          </a:solidFill>
        </p:spPr>
        <p:txBody>
          <a:bodyPr wrap="none" rtlCol="0">
            <a:spAutoFit/>
          </a:bodyPr>
          <a:lstStyle/>
          <a:p>
            <a:r>
              <a:rPr lang="fr-CH" sz="1200" b="1" dirty="0" smtClean="0"/>
              <a:t>W </a:t>
            </a:r>
            <a:r>
              <a:rPr lang="fr-CH" sz="1200" b="1" dirty="0" smtClean="0">
                <a:solidFill>
                  <a:srgbClr val="FF0000"/>
                </a:solidFill>
              </a:rPr>
              <a:t>10 ab</a:t>
            </a:r>
            <a:r>
              <a:rPr lang="fr-CH" sz="1200" b="1" baseline="30000" dirty="0" smtClean="0">
                <a:solidFill>
                  <a:srgbClr val="FF0000"/>
                </a:solidFill>
              </a:rPr>
              <a:t>-1</a:t>
            </a:r>
            <a:endParaRPr lang="en-GB" sz="1200" b="1" baseline="30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3298" y="692696"/>
            <a:ext cx="842400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b="1" kern="0" dirty="0">
                <a:solidFill>
                  <a:srgbClr val="FF0000"/>
                </a:solidFill>
                <a:cs typeface="Calibri" pitchFamily="34" charset="0"/>
              </a:rPr>
              <a:t>Three sets of RF cavities </a:t>
            </a:r>
            <a:r>
              <a:rPr lang="en-GB" b="1" kern="0" dirty="0" smtClean="0">
                <a:solidFill>
                  <a:srgbClr val="FF0000"/>
                </a:solidFill>
                <a:cs typeface="Calibri" pitchFamily="34" charset="0"/>
              </a:rPr>
              <a:t>for </a:t>
            </a:r>
            <a:r>
              <a:rPr lang="en-GB" b="1" kern="0" dirty="0" err="1" smtClean="0">
                <a:solidFill>
                  <a:srgbClr val="FF0000"/>
                </a:solidFill>
                <a:cs typeface="Calibri" pitchFamily="34" charset="0"/>
              </a:rPr>
              <a:t>FCCee</a:t>
            </a:r>
            <a:r>
              <a:rPr lang="en-GB" b="1" kern="0" dirty="0" smtClean="0">
                <a:solidFill>
                  <a:srgbClr val="FF0000"/>
                </a:solidFill>
                <a:cs typeface="Calibri" pitchFamily="34" charset="0"/>
              </a:rPr>
              <a:t> &amp; Booster:</a:t>
            </a:r>
            <a:endParaRPr lang="en-GB" b="1" kern="0" dirty="0">
              <a:solidFill>
                <a:srgbClr val="FF0000"/>
              </a:solidFill>
              <a:cs typeface="Calibri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GB" b="1" kern="0" dirty="0" smtClean="0">
                <a:cs typeface="Calibri" pitchFamily="34" charset="0"/>
              </a:rPr>
              <a:t>-- high </a:t>
            </a:r>
            <a:r>
              <a:rPr lang="en-GB" b="1" kern="0" dirty="0">
                <a:cs typeface="Calibri" pitchFamily="34" charset="0"/>
              </a:rPr>
              <a:t>intensity (Z, </a:t>
            </a:r>
            <a:r>
              <a:rPr lang="en-GB" b="1" kern="0" dirty="0" smtClean="0">
                <a:cs typeface="Calibri" pitchFamily="34" charset="0"/>
              </a:rPr>
              <a:t>FCC-</a:t>
            </a:r>
            <a:r>
              <a:rPr lang="en-GB" b="1" kern="0" dirty="0" err="1" smtClean="0">
                <a:cs typeface="Calibri" pitchFamily="34" charset="0"/>
              </a:rPr>
              <a:t>hh</a:t>
            </a:r>
            <a:r>
              <a:rPr lang="en-GB" b="1" kern="0" dirty="0">
                <a:cs typeface="Calibri" pitchFamily="34" charset="0"/>
              </a:rPr>
              <a:t>): </a:t>
            </a:r>
            <a:endParaRPr lang="en-GB" b="1" kern="0" dirty="0" smtClean="0">
              <a:cs typeface="Calibri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GB" b="1" kern="0" dirty="0" smtClean="0">
                <a:solidFill>
                  <a:srgbClr val="FF0000"/>
                </a:solidFill>
                <a:cs typeface="Calibri" pitchFamily="34" charset="0"/>
              </a:rPr>
              <a:t>400 </a:t>
            </a:r>
            <a:r>
              <a:rPr lang="en-GB" b="1" kern="0" dirty="0">
                <a:solidFill>
                  <a:srgbClr val="FF0000"/>
                </a:solidFill>
                <a:cs typeface="Calibri" pitchFamily="34" charset="0"/>
              </a:rPr>
              <a:t>MHz mono-cell </a:t>
            </a:r>
            <a:r>
              <a:rPr lang="en-GB" b="1" kern="0" dirty="0" smtClean="0">
                <a:solidFill>
                  <a:srgbClr val="FF0000"/>
                </a:solidFill>
                <a:cs typeface="Calibri" pitchFamily="34" charset="0"/>
              </a:rPr>
              <a:t>cavities,</a:t>
            </a:r>
            <a:endParaRPr lang="en-GB" b="1" kern="0" dirty="0">
              <a:cs typeface="Calibri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GB" b="1" kern="0" dirty="0" smtClean="0">
                <a:cs typeface="Calibri" pitchFamily="34" charset="0"/>
              </a:rPr>
              <a:t>-- high </a:t>
            </a:r>
            <a:r>
              <a:rPr lang="en-GB" b="1" kern="0" dirty="0">
                <a:cs typeface="Calibri" pitchFamily="34" charset="0"/>
              </a:rPr>
              <a:t>energy </a:t>
            </a:r>
            <a:r>
              <a:rPr lang="en-GB" b="1" kern="0" dirty="0" smtClean="0">
                <a:cs typeface="Calibri" pitchFamily="34" charset="0"/>
              </a:rPr>
              <a:t>(W, H</a:t>
            </a:r>
            <a:r>
              <a:rPr lang="en-GB" b="1" kern="0" dirty="0">
                <a:cs typeface="Calibri" pitchFamily="34" charset="0"/>
              </a:rPr>
              <a:t>, </a:t>
            </a:r>
            <a:r>
              <a:rPr lang="en-GB" b="1" kern="0" dirty="0" err="1" smtClean="0">
                <a:cs typeface="Calibri" pitchFamily="34" charset="0"/>
              </a:rPr>
              <a:t>tt</a:t>
            </a:r>
            <a:r>
              <a:rPr lang="en-GB" b="1" kern="0" dirty="0">
                <a:cs typeface="Calibri" pitchFamily="34" charset="0"/>
              </a:rPr>
              <a:t>): </a:t>
            </a:r>
            <a:endParaRPr lang="en-GB" b="1" kern="0" dirty="0" smtClean="0">
              <a:cs typeface="Calibri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GB" b="1" kern="0" dirty="0" smtClean="0">
                <a:solidFill>
                  <a:srgbClr val="FF0000"/>
                </a:solidFill>
                <a:cs typeface="Calibri" pitchFamily="34" charset="0"/>
              </a:rPr>
              <a:t>400 </a:t>
            </a:r>
            <a:r>
              <a:rPr lang="en-GB" b="1" kern="0" dirty="0">
                <a:solidFill>
                  <a:srgbClr val="FF0000"/>
                </a:solidFill>
                <a:cs typeface="Calibri" pitchFamily="34" charset="0"/>
              </a:rPr>
              <a:t>MHz </a:t>
            </a:r>
            <a:r>
              <a:rPr lang="en-GB" b="1" kern="0" dirty="0">
                <a:solidFill>
                  <a:srgbClr val="FF0000"/>
                </a:solidFill>
                <a:cs typeface="Calibri" pitchFamily="34" charset="0"/>
              </a:rPr>
              <a:t>4</a:t>
            </a:r>
            <a:r>
              <a:rPr lang="en-GB" b="1" kern="0" dirty="0" smtClean="0">
                <a:solidFill>
                  <a:srgbClr val="FF0000"/>
                </a:solidFill>
                <a:cs typeface="Calibri" pitchFamily="34" charset="0"/>
              </a:rPr>
              <a:t>-cell </a:t>
            </a:r>
            <a:r>
              <a:rPr lang="en-GB" b="1" kern="0" dirty="0" smtClean="0">
                <a:solidFill>
                  <a:srgbClr val="FF0000"/>
                </a:solidFill>
                <a:cs typeface="Calibri" pitchFamily="34" charset="0"/>
              </a:rPr>
              <a:t>cavities</a:t>
            </a:r>
            <a:r>
              <a:rPr lang="en-GB" b="1" kern="0" dirty="0" smtClean="0">
                <a:cs typeface="Calibri" pitchFamily="34" charset="0"/>
              </a:rPr>
              <a:t>, </a:t>
            </a:r>
            <a:endParaRPr lang="en-GB" b="1" kern="0" dirty="0">
              <a:cs typeface="Calibri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GB" b="1" kern="0" dirty="0" smtClean="0">
                <a:cs typeface="Calibri" pitchFamily="34" charset="0"/>
              </a:rPr>
              <a:t>-- booster </a:t>
            </a:r>
            <a:r>
              <a:rPr lang="en-GB" b="1" kern="0" dirty="0">
                <a:cs typeface="Calibri" pitchFamily="34" charset="0"/>
              </a:rPr>
              <a:t>and </a:t>
            </a:r>
            <a:r>
              <a:rPr lang="en-GB" b="1" kern="0" dirty="0" err="1" smtClean="0">
                <a:cs typeface="Calibri" pitchFamily="34" charset="0"/>
              </a:rPr>
              <a:t>tt</a:t>
            </a:r>
            <a:r>
              <a:rPr lang="en-GB" b="1" kern="0" dirty="0" smtClean="0">
                <a:cs typeface="Calibri" pitchFamily="34" charset="0"/>
              </a:rPr>
              <a:t> -dedicated: </a:t>
            </a:r>
          </a:p>
          <a:p>
            <a:pPr>
              <a:spcBef>
                <a:spcPts val="600"/>
              </a:spcBef>
              <a:defRPr/>
            </a:pPr>
            <a:r>
              <a:rPr lang="en-GB" b="1" kern="0" dirty="0" smtClean="0">
                <a:solidFill>
                  <a:srgbClr val="FF0000"/>
                </a:solidFill>
                <a:cs typeface="Calibri" pitchFamily="34" charset="0"/>
              </a:rPr>
              <a:t>800 </a:t>
            </a:r>
            <a:r>
              <a:rPr lang="en-GB" b="1" kern="0" dirty="0">
                <a:solidFill>
                  <a:srgbClr val="FF0000"/>
                </a:solidFill>
                <a:cs typeface="Calibri" pitchFamily="34" charset="0"/>
              </a:rPr>
              <a:t>MHz </a:t>
            </a:r>
            <a:r>
              <a:rPr lang="en-GB" b="1" kern="0" dirty="0">
                <a:solidFill>
                  <a:srgbClr val="FF0000"/>
                </a:solidFill>
                <a:cs typeface="Calibri" pitchFamily="34" charset="0"/>
              </a:rPr>
              <a:t>4</a:t>
            </a:r>
            <a:r>
              <a:rPr lang="en-GB" b="1" kern="0" dirty="0" smtClean="0">
                <a:solidFill>
                  <a:srgbClr val="FF0000"/>
                </a:solidFill>
                <a:cs typeface="Calibri" pitchFamily="34" charset="0"/>
              </a:rPr>
              <a:t>-cell </a:t>
            </a:r>
            <a:r>
              <a:rPr lang="en-GB" b="1" kern="0" dirty="0">
                <a:solidFill>
                  <a:srgbClr val="FF0000"/>
                </a:solidFill>
                <a:cs typeface="Calibri" pitchFamily="34" charset="0"/>
              </a:rPr>
              <a:t>cavities </a:t>
            </a:r>
            <a:endParaRPr lang="en-GB" b="1" kern="0" dirty="0" smtClean="0">
              <a:solidFill>
                <a:srgbClr val="FF0000"/>
              </a:solidFill>
              <a:cs typeface="Calibri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GB" b="1" kern="0" dirty="0" smtClean="0">
                <a:cs typeface="Calibri" pitchFamily="34" charset="0"/>
              </a:rPr>
              <a:t>-- </a:t>
            </a:r>
            <a:r>
              <a:rPr lang="en-GB" b="1" kern="0" dirty="0">
                <a:cs typeface="Calibri" pitchFamily="34" charset="0"/>
              </a:rPr>
              <a:t>RF distribution </a:t>
            </a:r>
            <a:r>
              <a:rPr lang="en-GB" b="1" kern="0" dirty="0" smtClean="0">
                <a:cs typeface="Calibri" pitchFamily="34" charset="0"/>
              </a:rPr>
              <a:t>system, </a:t>
            </a:r>
            <a:r>
              <a:rPr lang="en-GB" b="1" kern="0" dirty="0">
                <a:cs typeface="Calibri" pitchFamily="34" charset="0"/>
              </a:rPr>
              <a:t>h</a:t>
            </a:r>
            <a:r>
              <a:rPr lang="en-GB" b="1" kern="0" dirty="0" smtClean="0">
                <a:cs typeface="Calibri" pitchFamily="34" charset="0"/>
              </a:rPr>
              <a:t>igh </a:t>
            </a:r>
            <a:r>
              <a:rPr lang="en-GB" b="1" kern="0" dirty="0">
                <a:cs typeface="Calibri" pitchFamily="34" charset="0"/>
              </a:rPr>
              <a:t>efficiency  adaptable</a:t>
            </a:r>
          </a:p>
          <a:p>
            <a:pPr>
              <a:spcBef>
                <a:spcPts val="600"/>
              </a:spcBef>
              <a:defRPr/>
            </a:pPr>
            <a:r>
              <a:rPr lang="en-GB" b="1" kern="0" dirty="0" smtClean="0">
                <a:cs typeface="Calibri" pitchFamily="34" charset="0"/>
              </a:rPr>
              <a:t>100MW, 400MHz 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32048" y="5082852"/>
            <a:ext cx="9180512" cy="1126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49752" y="3839587"/>
            <a:ext cx="2764175" cy="33855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CH" sz="1600" b="1" dirty="0" smtClean="0"/>
              <a:t>indicative:   total ~15 </a:t>
            </a:r>
            <a:r>
              <a:rPr lang="fr-CH" sz="1600" b="1" dirty="0" err="1" smtClean="0"/>
              <a:t>years</a:t>
            </a:r>
            <a:r>
              <a:rPr lang="fr-CH" sz="1600" b="1" dirty="0" smtClean="0"/>
              <a:t>     </a:t>
            </a:r>
            <a:endParaRPr lang="en-GB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065066" y="5085184"/>
            <a:ext cx="634726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1200" b="1" dirty="0" smtClean="0"/>
              <a:t>4 </a:t>
            </a:r>
            <a:r>
              <a:rPr lang="fr-CH" sz="1200" b="1" dirty="0" err="1" smtClean="0"/>
              <a:t>years</a:t>
            </a:r>
            <a:endParaRPr lang="en-GB" sz="1200" b="1" baseline="30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63810" y="5067642"/>
            <a:ext cx="425116" cy="276999"/>
          </a:xfrm>
          <a:prstGeom prst="rect">
            <a:avLst/>
          </a:prstGeom>
          <a:solidFill>
            <a:srgbClr val="FB978D"/>
          </a:solidFill>
        </p:spPr>
        <p:txBody>
          <a:bodyPr wrap="none" rtlCol="0">
            <a:spAutoFit/>
          </a:bodyPr>
          <a:lstStyle/>
          <a:p>
            <a:r>
              <a:rPr lang="fr-CH" sz="1200" b="1" dirty="0"/>
              <a:t>2</a:t>
            </a:r>
            <a:r>
              <a:rPr lang="fr-CH" sz="1200" b="1" dirty="0" smtClean="0"/>
              <a:t> </a:t>
            </a:r>
            <a:r>
              <a:rPr lang="fr-CH" sz="1200" b="1" dirty="0" err="1" smtClean="0"/>
              <a:t>yr</a:t>
            </a:r>
            <a:endParaRPr lang="en-GB" sz="1200" b="1" baseline="30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90503" y="5057157"/>
            <a:ext cx="1057918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r-CH" sz="1200" b="1" dirty="0" smtClean="0"/>
              <a:t>  3 </a:t>
            </a:r>
            <a:r>
              <a:rPr lang="fr-CH" sz="1200" b="1" dirty="0" err="1" smtClean="0"/>
              <a:t>years</a:t>
            </a:r>
            <a:r>
              <a:rPr lang="fr-CH" sz="1200" b="1" dirty="0" smtClean="0"/>
              <a:t>          </a:t>
            </a:r>
            <a:endParaRPr lang="en-GB" sz="1200" b="1" baseline="30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19977" y="5054832"/>
            <a:ext cx="634726" cy="276999"/>
          </a:xfrm>
          <a:prstGeom prst="rect">
            <a:avLst/>
          </a:prstGeom>
          <a:solidFill>
            <a:srgbClr val="2593F3"/>
          </a:solidFill>
        </p:spPr>
        <p:txBody>
          <a:bodyPr wrap="none" rtlCol="0">
            <a:spAutoFit/>
          </a:bodyPr>
          <a:lstStyle/>
          <a:p>
            <a:r>
              <a:rPr lang="fr-CH" sz="1200" b="1" dirty="0" smtClean="0"/>
              <a:t>5 </a:t>
            </a:r>
            <a:r>
              <a:rPr lang="fr-CH" sz="1200" b="1" dirty="0" err="1" smtClean="0"/>
              <a:t>years</a:t>
            </a:r>
            <a:endParaRPr lang="en-GB" sz="1200" b="1" baseline="30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4293096"/>
            <a:ext cx="151216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b="1" dirty="0" smtClean="0"/>
              <a:t>      HL-LHC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97" y="1069832"/>
            <a:ext cx="1465503" cy="195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5335" y="6455077"/>
            <a:ext cx="380585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kern="0" dirty="0">
                <a:cs typeface="Calibri" pitchFamily="34" charset="0"/>
              </a:rPr>
              <a:t>-- Installation as LEP ( ≈30 CM/winter)</a:t>
            </a:r>
          </a:p>
          <a:p>
            <a:endParaRPr lang="en-GB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229" y="1989863"/>
            <a:ext cx="3608555" cy="199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52079" y="6455076"/>
            <a:ext cx="313579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b="1" kern="0" dirty="0">
                <a:cs typeface="Calibri" pitchFamily="34" charset="0"/>
                <a:sym typeface="Wingdings" panose="05000000000000000000" pitchFamily="2" charset="2"/>
              </a:rPr>
              <a:t> </a:t>
            </a:r>
            <a:r>
              <a:rPr lang="fr-CH" b="1" kern="0" dirty="0">
                <a:cs typeface="Calibri" pitchFamily="34" charset="0"/>
              </a:rPr>
              <a:t>Spreads the </a:t>
            </a:r>
            <a:r>
              <a:rPr lang="fr-CH" b="1" kern="0" dirty="0" err="1">
                <a:cs typeface="Calibri" pitchFamily="34" charset="0"/>
              </a:rPr>
              <a:t>funding</a:t>
            </a:r>
            <a:r>
              <a:rPr lang="fr-CH" b="1" kern="0" dirty="0">
                <a:cs typeface="Calibri" pitchFamily="34" charset="0"/>
              </a:rPr>
              <a:t> profile </a:t>
            </a:r>
            <a:endParaRPr lang="en-GB" b="1" kern="0" dirty="0"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4008864"/>
            <a:ext cx="258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800kHz prototype at JLAB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9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771800" y="6381352"/>
            <a:ext cx="3464024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2126340"/>
            <a:ext cx="7632848" cy="466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3848" y="116656"/>
            <a:ext cx="569739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400" b="1" dirty="0" err="1"/>
              <a:t>D</a:t>
            </a:r>
            <a:r>
              <a:rPr lang="fr-CH" sz="2400" b="1" dirty="0" err="1" smtClean="0"/>
              <a:t>etailed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layout</a:t>
            </a:r>
            <a:r>
              <a:rPr lang="fr-CH" sz="2400" b="1" dirty="0" smtClean="0"/>
              <a:t> of the Interaction </a:t>
            </a:r>
            <a:r>
              <a:rPr lang="fr-CH" sz="2400" b="1" dirty="0" err="1" smtClean="0"/>
              <a:t>Region</a:t>
            </a:r>
            <a:r>
              <a:rPr lang="fr-CH" sz="2400" b="1" dirty="0" smtClean="0"/>
              <a:t>  </a:t>
            </a:r>
            <a:endParaRPr lang="en-GB" sz="2400" b="1" dirty="0" err="1" smtClean="0"/>
          </a:p>
        </p:txBody>
      </p:sp>
      <p:sp>
        <p:nvSpPr>
          <p:cNvPr id="7" name="TextBox 6"/>
          <p:cNvSpPr txBox="1"/>
          <p:nvPr/>
        </p:nvSpPr>
        <p:spPr>
          <a:xfrm>
            <a:off x="5715315" y="1584824"/>
            <a:ext cx="348608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Beam</a:t>
            </a:r>
            <a:r>
              <a:rPr lang="fr-CH" sz="1800" dirty="0" smtClean="0">
                <a:latin typeface="+mn-lt"/>
              </a:rPr>
              <a:t> pipe radius at IP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15mm </a:t>
            </a:r>
            <a:r>
              <a:rPr lang="fr-CH" sz="1800" dirty="0" smtClean="0">
                <a:latin typeface="+mn-lt"/>
                <a:sym typeface="Wingdings" panose="05000000000000000000" pitchFamily="2" charset="2"/>
              </a:rPr>
              <a:t> </a:t>
            </a:r>
            <a:endParaRPr lang="en-GB" sz="1800" dirty="0" err="1" smtClean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860044" y="1988840"/>
            <a:ext cx="1512169" cy="20882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creenShot 2016-04-05 8.51.34 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96" y="-1"/>
            <a:ext cx="3024336" cy="21168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5059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71800" y="6381352"/>
            <a:ext cx="3464024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8879" y="116632"/>
            <a:ext cx="2904962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/>
            <a:r>
              <a:rPr lang="fr-CH" sz="2800" b="1" dirty="0">
                <a:solidFill>
                  <a:prstClr val="black"/>
                </a:solidFill>
              </a:rPr>
              <a:t>FCC-</a:t>
            </a:r>
            <a:r>
              <a:rPr lang="fr-CH" sz="2800" b="1" dirty="0" err="1">
                <a:solidFill>
                  <a:prstClr val="black"/>
                </a:solidFill>
              </a:rPr>
              <a:t>ee</a:t>
            </a:r>
            <a:r>
              <a:rPr lang="fr-CH" sz="2800" b="1" dirty="0">
                <a:solidFill>
                  <a:prstClr val="black"/>
                </a:solidFill>
              </a:rPr>
              <a:t> Detectors</a:t>
            </a:r>
            <a:endParaRPr lang="fr-CH" sz="8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166" y="1090609"/>
            <a:ext cx="614277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Two</a:t>
            </a:r>
            <a:r>
              <a:rPr lang="fr-CH" dirty="0" smtClean="0"/>
              <a:t> </a:t>
            </a:r>
            <a:r>
              <a:rPr lang="fr-CH" dirty="0" err="1" smtClean="0"/>
              <a:t>integration</a:t>
            </a:r>
            <a:r>
              <a:rPr lang="fr-CH" dirty="0" smtClean="0"/>
              <a:t>, performance and </a:t>
            </a:r>
            <a:r>
              <a:rPr lang="fr-CH" dirty="0" err="1" smtClean="0"/>
              <a:t>cost</a:t>
            </a:r>
            <a:r>
              <a:rPr lang="fr-CH" dirty="0" smtClean="0"/>
              <a:t> </a:t>
            </a:r>
            <a:r>
              <a:rPr lang="fr-CH" dirty="0" err="1" smtClean="0"/>
              <a:t>estimates</a:t>
            </a:r>
            <a:r>
              <a:rPr lang="fr-CH" dirty="0" smtClean="0"/>
              <a:t> </a:t>
            </a:r>
            <a:r>
              <a:rPr lang="fr-CH" dirty="0" err="1" smtClean="0"/>
              <a:t>ongoing</a:t>
            </a:r>
            <a:r>
              <a:rPr lang="fr-CH" dirty="0" smtClean="0"/>
              <a:t>:</a:t>
            </a:r>
          </a:p>
          <a:p>
            <a:r>
              <a:rPr lang="fr-CH" dirty="0"/>
              <a:t> </a:t>
            </a:r>
            <a:r>
              <a:rPr lang="fr-CH" dirty="0" smtClean="0"/>
              <a:t>   -- </a:t>
            </a:r>
            <a:r>
              <a:rPr lang="fr-CH" dirty="0" err="1" smtClean="0"/>
              <a:t>Linear</a:t>
            </a:r>
            <a:r>
              <a:rPr lang="fr-CH" dirty="0" smtClean="0"/>
              <a:t> </a:t>
            </a:r>
            <a:r>
              <a:rPr lang="fr-CH" dirty="0" err="1" smtClean="0"/>
              <a:t>Collider</a:t>
            </a:r>
            <a:r>
              <a:rPr lang="fr-CH" dirty="0" smtClean="0"/>
              <a:t> Detector group at CERN has </a:t>
            </a:r>
            <a:r>
              <a:rPr lang="fr-CH" dirty="0" err="1" smtClean="0"/>
              <a:t>undertaken</a:t>
            </a:r>
            <a:r>
              <a:rPr lang="fr-CH" dirty="0" smtClean="0"/>
              <a:t> the </a:t>
            </a:r>
            <a:r>
              <a:rPr lang="fr-CH" dirty="0" err="1" smtClean="0"/>
              <a:t>adaption</a:t>
            </a:r>
            <a:r>
              <a:rPr lang="fr-CH" dirty="0" smtClean="0"/>
              <a:t> of </a:t>
            </a:r>
          </a:p>
          <a:p>
            <a:r>
              <a:rPr lang="fr-CH" dirty="0"/>
              <a:t> </a:t>
            </a:r>
            <a:r>
              <a:rPr lang="fr-CH" dirty="0" smtClean="0"/>
              <a:t>        CLIC-SID detector for FCC-</a:t>
            </a:r>
            <a:r>
              <a:rPr lang="fr-CH" dirty="0" err="1" smtClean="0"/>
              <a:t>ee</a:t>
            </a:r>
            <a:r>
              <a:rPr lang="fr-CH" dirty="0" smtClean="0"/>
              <a:t> </a:t>
            </a:r>
          </a:p>
          <a:p>
            <a:r>
              <a:rPr lang="fr-CH" dirty="0" smtClean="0"/>
              <a:t>     -- </a:t>
            </a:r>
            <a:r>
              <a:rPr lang="fr-CH" dirty="0"/>
              <a:t> </a:t>
            </a:r>
            <a:r>
              <a:rPr lang="fr-CH" dirty="0" smtClean="0"/>
              <a:t>IDEA</a:t>
            </a:r>
            <a:r>
              <a:rPr lang="fr-CH" dirty="0" smtClean="0"/>
              <a:t>, detector </a:t>
            </a:r>
            <a:r>
              <a:rPr lang="fr-CH" dirty="0" err="1" smtClean="0"/>
              <a:t>specifically</a:t>
            </a:r>
            <a:r>
              <a:rPr lang="fr-CH" dirty="0" smtClean="0"/>
              <a:t> </a:t>
            </a:r>
            <a:r>
              <a:rPr lang="fr-CH" dirty="0" err="1" smtClean="0"/>
              <a:t>designed</a:t>
            </a:r>
            <a:r>
              <a:rPr lang="fr-CH" dirty="0" smtClean="0"/>
              <a:t> for FCC-</a:t>
            </a:r>
            <a:r>
              <a:rPr lang="fr-CH" dirty="0" err="1" smtClean="0"/>
              <a:t>ee</a:t>
            </a:r>
            <a:r>
              <a:rPr lang="fr-CH" dirty="0" smtClean="0"/>
              <a:t> (and CEPC) </a:t>
            </a:r>
          </a:p>
          <a:p>
            <a:r>
              <a:rPr lang="fr-CH" dirty="0"/>
              <a:t> </a:t>
            </a:r>
            <a:r>
              <a:rPr lang="fr-CH" dirty="0" smtClean="0"/>
              <a:t>             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" y="2496054"/>
            <a:ext cx="8999857" cy="290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11251" y="3068984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smtClean="0"/>
              <a:t>MAPS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8913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8" y="903767"/>
            <a:ext cx="8887608" cy="50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26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-27384"/>
            <a:ext cx="8623300" cy="102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59"/>
          <a:stretch/>
        </p:blipFill>
        <p:spPr bwMode="auto">
          <a:xfrm>
            <a:off x="260350" y="2276872"/>
            <a:ext cx="8623300" cy="490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96" y="116632"/>
            <a:ext cx="1470659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from</a:t>
            </a:r>
            <a:r>
              <a:rPr lang="fr-CH" b="1" dirty="0" smtClean="0"/>
              <a:t> the CDR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2815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08" y="1556792"/>
            <a:ext cx="9171208" cy="310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4797152"/>
            <a:ext cx="1470659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from</a:t>
            </a:r>
            <a:r>
              <a:rPr lang="fr-CH" b="1" dirty="0" smtClean="0"/>
              <a:t> the CDR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703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E056-C649-4BA7-9645-6388197973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81101"/>
            <a:ext cx="9144000" cy="1061829"/>
            <a:chOff x="0" y="-20538"/>
            <a:chExt cx="9144000" cy="796372"/>
          </a:xfrm>
        </p:grpSpPr>
        <p:sp>
          <p:nvSpPr>
            <p:cNvPr id="4" name="TextBox 3"/>
            <p:cNvSpPr txBox="1"/>
            <p:nvPr/>
          </p:nvSpPr>
          <p:spPr>
            <a:xfrm>
              <a:off x="0" y="-20538"/>
              <a:ext cx="9144000" cy="79637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fr-CH" sz="8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fr-CH" sz="2400" b="1" dirty="0" smtClean="0">
                  <a:solidFill>
                    <a:prstClr val="black"/>
                  </a:solidFill>
                </a:rPr>
                <a:t>FCC-</a:t>
              </a:r>
              <a:r>
                <a:rPr lang="fr-CH" sz="2400" b="1" dirty="0" err="1" smtClean="0">
                  <a:solidFill>
                    <a:prstClr val="black"/>
                  </a:solidFill>
                </a:rPr>
                <a:t>ee</a:t>
              </a:r>
              <a:r>
                <a:rPr lang="fr-CH" sz="2400" b="1" dirty="0" smtClean="0">
                  <a:solidFill>
                    <a:prstClr val="black"/>
                  </a:solidFill>
                </a:rPr>
                <a:t> </a:t>
              </a:r>
              <a:r>
                <a:rPr lang="fr-CH" sz="2400" b="1" dirty="0" err="1">
                  <a:solidFill>
                    <a:prstClr val="black"/>
                  </a:solidFill>
                </a:rPr>
                <a:t>discovery</a:t>
              </a:r>
              <a:r>
                <a:rPr lang="fr-CH" sz="2400" b="1" dirty="0">
                  <a:solidFill>
                    <a:prstClr val="black"/>
                  </a:solidFill>
                </a:rPr>
                <a:t> </a:t>
              </a:r>
              <a:r>
                <a:rPr lang="fr-CH" sz="2400" b="1" dirty="0" err="1" smtClean="0">
                  <a:solidFill>
                    <a:prstClr val="black"/>
                  </a:solidFill>
                </a:rPr>
                <a:t>potential</a:t>
              </a:r>
              <a:endParaRPr lang="fr-CH" sz="2400" b="1" dirty="0" smtClean="0">
                <a:solidFill>
                  <a:prstClr val="black"/>
                </a:solidFill>
              </a:endParaRPr>
            </a:p>
            <a:p>
              <a:pPr algn="ctr"/>
              <a:endParaRPr lang="fr-CH" sz="24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fr-CH" sz="700" b="1" dirty="0" smtClean="0">
                  <a:solidFill>
                    <a:prstClr val="black"/>
                  </a:solidFill>
                </a:rPr>
                <a:t> </a:t>
              </a:r>
              <a:endParaRPr lang="fr-CH" sz="700" b="1" dirty="0">
                <a:solidFill>
                  <a:prstClr val="black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0538"/>
              <a:ext cx="1763688" cy="7375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-19501" y="692696"/>
            <a:ext cx="9777228" cy="618630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i="1" dirty="0" err="1" smtClean="0">
                <a:solidFill>
                  <a:srgbClr val="9BBB59">
                    <a:lumMod val="75000"/>
                  </a:srgbClr>
                </a:solidFill>
              </a:rPr>
              <a:t>Today</a:t>
            </a:r>
            <a:r>
              <a:rPr lang="fr-CH" b="1" i="1" dirty="0" smtClean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fr-CH" b="1" i="1" dirty="0" err="1" smtClean="0">
                <a:solidFill>
                  <a:srgbClr val="9BBB59">
                    <a:lumMod val="75000"/>
                  </a:srgbClr>
                </a:solidFill>
              </a:rPr>
              <a:t>we</a:t>
            </a:r>
            <a:r>
              <a:rPr lang="fr-CH" b="1" i="1" dirty="0" smtClean="0">
                <a:solidFill>
                  <a:srgbClr val="9BBB59">
                    <a:lumMod val="75000"/>
                  </a:srgbClr>
                </a:solidFill>
              </a:rPr>
              <a:t> do not know how nature </a:t>
            </a:r>
            <a:r>
              <a:rPr lang="fr-CH" b="1" i="1" dirty="0" err="1" smtClean="0">
                <a:solidFill>
                  <a:srgbClr val="9BBB59">
                    <a:lumMod val="75000"/>
                  </a:srgbClr>
                </a:solidFill>
              </a:rPr>
              <a:t>will</a:t>
            </a:r>
            <a:r>
              <a:rPr lang="fr-CH" b="1" i="1" dirty="0" smtClean="0">
                <a:solidFill>
                  <a:srgbClr val="9BBB59">
                    <a:lumMod val="75000"/>
                  </a:srgbClr>
                </a:solidFill>
              </a:rPr>
              <a:t> surprise us. A </a:t>
            </a:r>
            <a:r>
              <a:rPr lang="fr-CH" b="1" i="1" dirty="0">
                <a:solidFill>
                  <a:srgbClr val="9BBB59">
                    <a:lumMod val="75000"/>
                  </a:srgbClr>
                </a:solidFill>
              </a:rPr>
              <a:t>few </a:t>
            </a:r>
            <a:r>
              <a:rPr lang="fr-CH" b="1" i="1" dirty="0" err="1">
                <a:solidFill>
                  <a:srgbClr val="9BBB59">
                    <a:lumMod val="75000"/>
                  </a:srgbClr>
                </a:solidFill>
              </a:rPr>
              <a:t>things</a:t>
            </a:r>
            <a:r>
              <a:rPr lang="fr-CH" b="1" i="1" dirty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fr-CH" b="1" i="1" dirty="0" err="1">
                <a:solidFill>
                  <a:srgbClr val="9BBB59">
                    <a:lumMod val="75000"/>
                  </a:srgbClr>
                </a:solidFill>
              </a:rPr>
              <a:t>that</a:t>
            </a:r>
            <a:r>
              <a:rPr lang="fr-CH" b="1" i="1" dirty="0">
                <a:solidFill>
                  <a:srgbClr val="9BBB59">
                    <a:lumMod val="75000"/>
                  </a:srgbClr>
                </a:solidFill>
              </a:rPr>
              <a:t> FCC-</a:t>
            </a:r>
            <a:r>
              <a:rPr lang="fr-CH" b="1" i="1" dirty="0" err="1">
                <a:solidFill>
                  <a:srgbClr val="9BBB59">
                    <a:lumMod val="75000"/>
                  </a:srgbClr>
                </a:solidFill>
              </a:rPr>
              <a:t>ee</a:t>
            </a:r>
            <a:r>
              <a:rPr lang="fr-CH" b="1" i="1" dirty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fr-CH" b="1" i="1" dirty="0" err="1">
                <a:solidFill>
                  <a:srgbClr val="9BBB59">
                    <a:lumMod val="75000"/>
                  </a:srgbClr>
                </a:solidFill>
              </a:rPr>
              <a:t>could</a:t>
            </a:r>
            <a:r>
              <a:rPr lang="fr-CH" b="1" i="1" dirty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fr-CH" b="1" i="1" dirty="0" err="1">
                <a:solidFill>
                  <a:srgbClr val="9BBB59">
                    <a:lumMod val="75000"/>
                  </a:srgbClr>
                </a:solidFill>
              </a:rPr>
              <a:t>discover</a:t>
            </a:r>
            <a:r>
              <a:rPr lang="fr-CH" b="1" i="1" dirty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fr-CH" b="1" i="1" dirty="0" smtClean="0">
                <a:solidFill>
                  <a:srgbClr val="9BBB59">
                    <a:lumMod val="75000"/>
                  </a:srgbClr>
                </a:solidFill>
              </a:rPr>
              <a:t>: </a:t>
            </a:r>
            <a:endParaRPr lang="fr-CH" b="1" i="1" dirty="0">
              <a:solidFill>
                <a:srgbClr val="9BBB59">
                  <a:lumMod val="75000"/>
                </a:srgb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EXPLORE  </a:t>
            </a:r>
            <a:r>
              <a:rPr lang="fr-CH" b="1" dirty="0" smtClean="0">
                <a:solidFill>
                  <a:prstClr val="black"/>
                </a:solidFill>
              </a:rPr>
              <a:t>10-100 </a:t>
            </a:r>
            <a:r>
              <a:rPr lang="fr-CH" b="1" dirty="0" err="1">
                <a:solidFill>
                  <a:prstClr val="black"/>
                </a:solidFill>
              </a:rPr>
              <a:t>TeV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energy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scale</a:t>
            </a:r>
            <a:r>
              <a:rPr lang="fr-CH" b="1" dirty="0">
                <a:solidFill>
                  <a:prstClr val="black"/>
                </a:solidFill>
              </a:rPr>
              <a:t> (and </a:t>
            </a:r>
            <a:r>
              <a:rPr lang="fr-CH" b="1" dirty="0" err="1">
                <a:solidFill>
                  <a:prstClr val="black"/>
                </a:solidFill>
              </a:rPr>
              <a:t>beyond</a:t>
            </a:r>
            <a:r>
              <a:rPr lang="fr-CH" b="1" dirty="0">
                <a:solidFill>
                  <a:prstClr val="black"/>
                </a:solidFill>
              </a:rPr>
              <a:t>) </a:t>
            </a:r>
            <a:r>
              <a:rPr lang="fr-CH" b="1" dirty="0" err="1">
                <a:solidFill>
                  <a:prstClr val="black"/>
                </a:solidFill>
              </a:rPr>
              <a:t>with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Precision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Measurements</a:t>
            </a:r>
            <a:r>
              <a:rPr lang="fr-CH" b="1" dirty="0">
                <a:solidFill>
                  <a:prstClr val="black"/>
                </a:solidFill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i="1" dirty="0" smtClean="0">
                <a:solidFill>
                  <a:srgbClr val="00B050"/>
                </a:solidFill>
              </a:rPr>
              <a:t>(stat 300…)</a:t>
            </a:r>
            <a:endParaRPr lang="fr-CH" b="1" i="1" dirty="0">
              <a:solidFill>
                <a:srgbClr val="00B05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-- ~20-50 </a:t>
            </a:r>
            <a:r>
              <a:rPr lang="fr-CH" b="1" dirty="0" err="1">
                <a:solidFill>
                  <a:prstClr val="black"/>
                </a:solidFill>
              </a:rPr>
              <a:t>fold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improved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precision</a:t>
            </a:r>
            <a:r>
              <a:rPr lang="fr-CH" b="1" dirty="0">
                <a:solidFill>
                  <a:prstClr val="black"/>
                </a:solidFill>
              </a:rPr>
              <a:t> on </a:t>
            </a:r>
            <a:r>
              <a:rPr lang="fr-CH" b="1" dirty="0" err="1">
                <a:solidFill>
                  <a:prstClr val="black"/>
                </a:solidFill>
              </a:rPr>
              <a:t>many</a:t>
            </a:r>
            <a:r>
              <a:rPr lang="fr-CH" b="1" dirty="0">
                <a:solidFill>
                  <a:prstClr val="black"/>
                </a:solidFill>
              </a:rPr>
              <a:t> EW </a:t>
            </a:r>
            <a:r>
              <a:rPr lang="fr-CH" b="1" dirty="0" err="1">
                <a:solidFill>
                  <a:prstClr val="black"/>
                </a:solidFill>
              </a:rPr>
              <a:t>quantities</a:t>
            </a:r>
            <a:r>
              <a:rPr lang="fr-CH" b="1" dirty="0">
                <a:solidFill>
                  <a:prstClr val="black"/>
                </a:solidFill>
              </a:rPr>
              <a:t>    (</a:t>
            </a:r>
            <a:r>
              <a:rPr lang="fr-CH" b="1" dirty="0" err="1">
                <a:solidFill>
                  <a:prstClr val="black"/>
                </a:solidFill>
              </a:rPr>
              <a:t>equiv</a:t>
            </a:r>
            <a:r>
              <a:rPr lang="fr-CH" b="1" dirty="0">
                <a:solidFill>
                  <a:prstClr val="black"/>
                </a:solidFill>
              </a:rPr>
              <a:t>. to factor 5-7 in mass)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              </a:t>
            </a:r>
            <a:r>
              <a:rPr lang="fr-CH" b="1" dirty="0" err="1">
                <a:solidFill>
                  <a:prstClr val="black"/>
                </a:solidFill>
              </a:rPr>
              <a:t>m</a:t>
            </a:r>
            <a:r>
              <a:rPr lang="fr-CH" b="1" baseline="-25000" dirty="0" err="1">
                <a:solidFill>
                  <a:prstClr val="black"/>
                </a:solidFill>
              </a:rPr>
              <a:t>Z</a:t>
            </a:r>
            <a:r>
              <a:rPr lang="fr-CH" b="1" baseline="-25000" dirty="0">
                <a:solidFill>
                  <a:prstClr val="black"/>
                </a:solidFill>
              </a:rPr>
              <a:t>,</a:t>
            </a:r>
            <a:r>
              <a:rPr lang="fr-CH" b="1" dirty="0">
                <a:solidFill>
                  <a:prstClr val="black"/>
                </a:solidFill>
              </a:rPr>
              <a:t>  m</a:t>
            </a:r>
            <a:r>
              <a:rPr lang="fr-CH" b="1" baseline="-25000" dirty="0">
                <a:solidFill>
                  <a:prstClr val="black"/>
                </a:solidFill>
              </a:rPr>
              <a:t>W</a:t>
            </a:r>
            <a:r>
              <a:rPr lang="fr-CH" b="1" dirty="0">
                <a:solidFill>
                  <a:prstClr val="black"/>
                </a:solidFill>
              </a:rPr>
              <a:t>, </a:t>
            </a:r>
            <a:r>
              <a:rPr lang="fr-CH" b="1" dirty="0" err="1">
                <a:solidFill>
                  <a:prstClr val="black"/>
                </a:solidFill>
              </a:rPr>
              <a:t>m</a:t>
            </a:r>
            <a:r>
              <a:rPr lang="fr-CH" b="1" baseline="-25000" dirty="0" err="1">
                <a:solidFill>
                  <a:prstClr val="black"/>
                </a:solidFill>
              </a:rPr>
              <a:t>top</a:t>
            </a:r>
            <a:r>
              <a:rPr lang="fr-CH" b="1" dirty="0">
                <a:solidFill>
                  <a:prstClr val="black"/>
                </a:solidFill>
              </a:rPr>
              <a:t> , sin</a:t>
            </a:r>
            <a:r>
              <a:rPr lang="fr-CH" b="1" baseline="30000" dirty="0">
                <a:solidFill>
                  <a:prstClr val="black"/>
                </a:solidFill>
              </a:rPr>
              <a:t>2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</a:t>
            </a:r>
            <a:r>
              <a:rPr lang="fr-CH" b="1" baseline="-25000" dirty="0" err="1">
                <a:solidFill>
                  <a:prstClr val="black"/>
                </a:solidFill>
              </a:rPr>
              <a:t>w</a:t>
            </a:r>
            <a:r>
              <a:rPr lang="fr-CH" b="1" baseline="30000" dirty="0" err="1">
                <a:solidFill>
                  <a:prstClr val="black"/>
                </a:solidFill>
              </a:rPr>
              <a:t>eff</a:t>
            </a:r>
            <a:r>
              <a:rPr lang="fr-CH" b="1" dirty="0">
                <a:solidFill>
                  <a:prstClr val="black"/>
                </a:solidFill>
              </a:rPr>
              <a:t> , R</a:t>
            </a:r>
            <a:r>
              <a:rPr lang="fr-CH" b="1" baseline="-25000" dirty="0">
                <a:solidFill>
                  <a:prstClr val="black"/>
                </a:solidFill>
              </a:rPr>
              <a:t>b </a:t>
            </a:r>
            <a:r>
              <a:rPr lang="fr-CH" b="1" dirty="0">
                <a:solidFill>
                  <a:prstClr val="black"/>
                </a:solidFill>
              </a:rPr>
              <a:t>, 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</a:t>
            </a:r>
            <a:r>
              <a:rPr lang="fr-CH" b="1" baseline="-25000" dirty="0">
                <a:solidFill>
                  <a:prstClr val="black"/>
                </a:solidFill>
                <a:sym typeface="Symbol"/>
              </a:rPr>
              <a:t>QED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 (</a:t>
            </a:r>
            <a:r>
              <a:rPr lang="fr-CH" b="1" dirty="0" err="1">
                <a:solidFill>
                  <a:prstClr val="black"/>
                </a:solidFill>
                <a:sym typeface="Symbol"/>
              </a:rPr>
              <a:t>m</a:t>
            </a:r>
            <a:r>
              <a:rPr lang="fr-CH" b="1" baseline="-25000" dirty="0" err="1">
                <a:solidFill>
                  <a:prstClr val="black"/>
                </a:solidFill>
                <a:sym typeface="Symbol"/>
              </a:rPr>
              <a:t>z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) </a:t>
            </a:r>
            <a:r>
              <a:rPr lang="fr-CH" b="1" baseline="-25000" dirty="0">
                <a:solidFill>
                  <a:prstClr val="black"/>
                </a:solidFill>
                <a:sym typeface="Symbol"/>
              </a:rPr>
              <a:t>s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 (</a:t>
            </a:r>
            <a:r>
              <a:rPr lang="fr-CH" b="1" dirty="0" err="1" smtClean="0">
                <a:solidFill>
                  <a:prstClr val="black"/>
                </a:solidFill>
                <a:sym typeface="Symbol"/>
              </a:rPr>
              <a:t>m</a:t>
            </a:r>
            <a:r>
              <a:rPr lang="fr-CH" b="1" baseline="-25000" dirty="0" err="1" smtClean="0">
                <a:solidFill>
                  <a:prstClr val="black"/>
                </a:solidFill>
                <a:sym typeface="Symbol"/>
              </a:rPr>
              <a:t>z</a:t>
            </a:r>
            <a:r>
              <a:rPr lang="fr-CH" b="1" baseline="-2500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m</a:t>
            </a:r>
            <a:r>
              <a:rPr lang="fr-CH" b="1" baseline="-25000" dirty="0" smtClean="0">
                <a:solidFill>
                  <a:prstClr val="black"/>
                </a:solidFill>
                <a:sym typeface="Symbol"/>
              </a:rPr>
              <a:t>W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m</a:t>
            </a:r>
            <a:r>
              <a:rPr lang="fr-CH" b="1" baseline="-25000" dirty="0" smtClean="0">
                <a:solidFill>
                  <a:prstClr val="black"/>
                </a:solidFill>
                <a:sym typeface="Symbol"/>
              </a:rPr>
              <a:t>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), </a:t>
            </a:r>
            <a:r>
              <a:rPr lang="fr-CH" b="1" dirty="0" err="1">
                <a:solidFill>
                  <a:prstClr val="black"/>
                </a:solidFill>
                <a:sym typeface="Symbol"/>
              </a:rPr>
              <a:t>Higgs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and 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top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quark </a:t>
            </a:r>
            <a:r>
              <a:rPr lang="fr-CH" b="1" dirty="0" err="1" smtClean="0">
                <a:solidFill>
                  <a:prstClr val="black"/>
                </a:solidFill>
                <a:sym typeface="Symbol"/>
              </a:rPr>
              <a:t>couplings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 </a:t>
            </a:r>
            <a:endParaRPr lang="fr-CH" b="1" dirty="0">
              <a:solidFill>
                <a:prstClr val="black"/>
              </a:solidFill>
              <a:sym typeface="Symbo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i="1" dirty="0">
                <a:solidFill>
                  <a:prstClr val="black"/>
                </a:solidFill>
                <a:sym typeface="Symbol"/>
              </a:rPr>
              <a:t> </a:t>
            </a:r>
            <a:r>
              <a:rPr lang="fr-CH" i="1" dirty="0" smtClean="0">
                <a:solidFill>
                  <a:prstClr val="black"/>
                </a:solidFill>
                <a:sym typeface="Symbol"/>
              </a:rPr>
              <a:t>             </a:t>
            </a:r>
            <a:r>
              <a:rPr lang="fr-CH" i="1" dirty="0" err="1" smtClean="0">
                <a:solidFill>
                  <a:srgbClr val="00B050"/>
                </a:solidFill>
                <a:sym typeface="Symbol"/>
              </a:rPr>
              <a:t>possibly</a:t>
            </a:r>
            <a:r>
              <a:rPr lang="fr-CH" i="1" dirty="0" smtClean="0">
                <a:solidFill>
                  <a:srgbClr val="00B050"/>
                </a:solidFill>
                <a:sym typeface="Symbol"/>
              </a:rPr>
              <a:t> 5 </a:t>
            </a:r>
            <a:r>
              <a:rPr lang="fr-CH" i="1" dirty="0" err="1" smtClean="0">
                <a:solidFill>
                  <a:srgbClr val="00B050"/>
                </a:solidFill>
                <a:sym typeface="Symbol"/>
              </a:rPr>
              <a:t>discovery</a:t>
            </a:r>
            <a:r>
              <a:rPr lang="fr-CH" i="1" dirty="0" smtClean="0">
                <a:solidFill>
                  <a:srgbClr val="00B050"/>
                </a:solidFill>
                <a:sym typeface="Symbol"/>
              </a:rPr>
              <a:t> of </a:t>
            </a:r>
            <a:r>
              <a:rPr lang="fr-CH" i="1" dirty="0" err="1" smtClean="0">
                <a:solidFill>
                  <a:srgbClr val="00B050"/>
                </a:solidFill>
                <a:sym typeface="Symbol"/>
              </a:rPr>
              <a:t>Higgs</a:t>
            </a:r>
            <a:r>
              <a:rPr lang="fr-CH" i="1" dirty="0" smtClean="0">
                <a:solidFill>
                  <a:srgbClr val="00B050"/>
                </a:solidFill>
                <a:sym typeface="Symbol"/>
              </a:rPr>
              <a:t> self </a:t>
            </a:r>
            <a:r>
              <a:rPr lang="fr-CH" i="1" dirty="0" err="1" smtClean="0">
                <a:solidFill>
                  <a:srgbClr val="00B050"/>
                </a:solidFill>
                <a:sym typeface="Symbol"/>
              </a:rPr>
              <a:t>coupling</a:t>
            </a:r>
            <a:endParaRPr lang="fr-CH" i="1" dirty="0" smtClean="0">
              <a:solidFill>
                <a:srgbClr val="00B050"/>
              </a:solidFill>
              <a:sym typeface="Symbo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DISCOVER a violation of </a:t>
            </a:r>
            <a:r>
              <a:rPr lang="fr-CH" b="1" dirty="0" err="1">
                <a:solidFill>
                  <a:prstClr val="black"/>
                </a:solidFill>
              </a:rPr>
              <a:t>flavour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conservation or </a:t>
            </a:r>
            <a:r>
              <a:rPr lang="fr-CH" b="1" dirty="0" err="1" smtClean="0">
                <a:solidFill>
                  <a:prstClr val="black"/>
                </a:solidFill>
              </a:rPr>
              <a:t>universality</a:t>
            </a:r>
            <a:r>
              <a:rPr lang="fr-CH" b="1" dirty="0" smtClean="0">
                <a:solidFill>
                  <a:prstClr val="black"/>
                </a:solidFill>
              </a:rPr>
              <a:t> and </a:t>
            </a:r>
            <a:r>
              <a:rPr lang="fr-CH" b="1" dirty="0" err="1" smtClean="0">
                <a:solidFill>
                  <a:prstClr val="black"/>
                </a:solidFill>
              </a:rPr>
              <a:t>unitarity</a:t>
            </a:r>
            <a:r>
              <a:rPr lang="fr-CH" b="1" dirty="0" smtClean="0">
                <a:solidFill>
                  <a:prstClr val="black"/>
                </a:solidFill>
              </a:rPr>
              <a:t> of PMNS @10</a:t>
            </a:r>
            <a:r>
              <a:rPr lang="fr-CH" b="1" baseline="30000" dirty="0" smtClean="0">
                <a:solidFill>
                  <a:prstClr val="black"/>
                </a:solidFill>
              </a:rPr>
              <a:t>-5</a:t>
            </a:r>
            <a:endParaRPr lang="fr-CH" b="1" baseline="3000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          --  ex FCNC  (Z --&gt; 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</a:t>
            </a:r>
            <a:r>
              <a:rPr lang="fr-CH" b="1" dirty="0">
                <a:solidFill>
                  <a:prstClr val="black"/>
                </a:solidFill>
              </a:rPr>
              <a:t> , e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) 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>
                <a:solidFill>
                  <a:prstClr val="black"/>
                </a:solidFill>
              </a:rPr>
              <a:t>in 5 10</a:t>
            </a:r>
            <a:r>
              <a:rPr lang="fr-CH" b="1" baseline="30000" dirty="0">
                <a:solidFill>
                  <a:prstClr val="black"/>
                </a:solidFill>
              </a:rPr>
              <a:t>12</a:t>
            </a:r>
            <a:r>
              <a:rPr lang="fr-CH" b="1" dirty="0">
                <a:solidFill>
                  <a:prstClr val="black"/>
                </a:solidFill>
              </a:rPr>
              <a:t>  Z </a:t>
            </a:r>
            <a:r>
              <a:rPr lang="fr-CH" b="1" dirty="0" err="1" smtClean="0">
                <a:solidFill>
                  <a:prstClr val="black"/>
                </a:solidFill>
              </a:rPr>
              <a:t>decays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 and 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 BR in 2 10</a:t>
            </a:r>
            <a:r>
              <a:rPr lang="fr-CH" b="1" baseline="30000" dirty="0" smtClean="0">
                <a:solidFill>
                  <a:prstClr val="black"/>
                </a:solidFill>
                <a:sym typeface="Symbol"/>
              </a:rPr>
              <a:t>11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 Z</a:t>
            </a:r>
            <a:r>
              <a:rPr lang="fr-CH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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 </a:t>
            </a:r>
            <a:endParaRPr lang="fr-CH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                   + </a:t>
            </a:r>
            <a:r>
              <a:rPr lang="fr-CH" b="1" dirty="0" err="1">
                <a:solidFill>
                  <a:prstClr val="black"/>
                </a:solidFill>
              </a:rPr>
              <a:t>flavour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physics</a:t>
            </a:r>
            <a:r>
              <a:rPr lang="fr-CH" b="1" dirty="0">
                <a:solidFill>
                  <a:prstClr val="black"/>
                </a:solidFill>
              </a:rPr>
              <a:t> (10</a:t>
            </a:r>
            <a:r>
              <a:rPr lang="fr-CH" b="1" baseline="30000" dirty="0">
                <a:solidFill>
                  <a:prstClr val="black"/>
                </a:solidFill>
              </a:rPr>
              <a:t>12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bb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events</a:t>
            </a:r>
            <a:r>
              <a:rPr lang="fr-CH" b="1" dirty="0">
                <a:solidFill>
                  <a:prstClr val="black"/>
                </a:solidFill>
              </a:rPr>
              <a:t>)     </a:t>
            </a:r>
            <a:r>
              <a:rPr lang="fr-CH" b="1" dirty="0" smtClean="0">
                <a:solidFill>
                  <a:prstClr val="black"/>
                </a:solidFill>
              </a:rPr>
              <a:t>(</a:t>
            </a:r>
            <a:r>
              <a:rPr lang="fr-CH" b="1" dirty="0" err="1" smtClean="0">
                <a:solidFill>
                  <a:prstClr val="black"/>
                </a:solidFill>
              </a:rPr>
              <a:t>B</a:t>
            </a:r>
            <a:r>
              <a:rPr lang="fr-CH" b="1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s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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 etc..)</a:t>
            </a:r>
            <a:r>
              <a:rPr lang="fr-CH" b="1" dirty="0" smtClean="0">
                <a:solidFill>
                  <a:prstClr val="black"/>
                </a:solidFill>
              </a:rPr>
              <a:t>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DISCOVER </a:t>
            </a:r>
            <a:r>
              <a:rPr lang="fr-CH" b="1" dirty="0" err="1">
                <a:solidFill>
                  <a:prstClr val="black"/>
                </a:solidFill>
              </a:rPr>
              <a:t>dark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matter</a:t>
            </a:r>
            <a:r>
              <a:rPr lang="fr-CH" b="1" dirty="0">
                <a:solidFill>
                  <a:prstClr val="black"/>
                </a:solidFill>
              </a:rPr>
              <a:t> as «invisible </a:t>
            </a:r>
            <a:r>
              <a:rPr lang="fr-CH" b="1" dirty="0" err="1">
                <a:solidFill>
                  <a:prstClr val="black"/>
                </a:solidFill>
              </a:rPr>
              <a:t>decay</a:t>
            </a:r>
            <a:r>
              <a:rPr lang="fr-CH" b="1" dirty="0">
                <a:solidFill>
                  <a:prstClr val="black"/>
                </a:solidFill>
              </a:rPr>
              <a:t>» of H or Z  </a:t>
            </a:r>
            <a:r>
              <a:rPr lang="fr-CH" b="1" dirty="0" smtClean="0">
                <a:solidFill>
                  <a:prstClr val="black"/>
                </a:solidFill>
              </a:rPr>
              <a:t>(or in LHC </a:t>
            </a:r>
            <a:r>
              <a:rPr lang="fr-CH" b="1" dirty="0" err="1" smtClean="0">
                <a:solidFill>
                  <a:prstClr val="black"/>
                </a:solidFill>
              </a:rPr>
              <a:t>loopholes</a:t>
            </a:r>
            <a:r>
              <a:rPr lang="fr-CH" b="1" dirty="0" smtClean="0">
                <a:solidFill>
                  <a:prstClr val="black"/>
                </a:solidFill>
              </a:rPr>
              <a:t>)  </a:t>
            </a:r>
            <a:endParaRPr lang="fr-CH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DISCOVER </a:t>
            </a:r>
            <a:r>
              <a:rPr lang="fr-CH" b="1" dirty="0" err="1">
                <a:solidFill>
                  <a:prstClr val="black"/>
                </a:solidFill>
              </a:rPr>
              <a:t>very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weakly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coupled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particle</a:t>
            </a:r>
            <a:r>
              <a:rPr lang="fr-CH" b="1" dirty="0">
                <a:solidFill>
                  <a:prstClr val="black"/>
                </a:solidFill>
              </a:rPr>
              <a:t> in 5-100 </a:t>
            </a:r>
            <a:r>
              <a:rPr lang="fr-CH" b="1" dirty="0" err="1">
                <a:solidFill>
                  <a:prstClr val="black"/>
                </a:solidFill>
              </a:rPr>
              <a:t>GeV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energy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scale</a:t>
            </a:r>
            <a:r>
              <a:rPr lang="fr-CH" b="1" dirty="0">
                <a:solidFill>
                  <a:prstClr val="black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                   </a:t>
            </a:r>
            <a:r>
              <a:rPr lang="fr-CH" b="1" dirty="0" err="1">
                <a:solidFill>
                  <a:prstClr val="black"/>
                </a:solidFill>
              </a:rPr>
              <a:t>such</a:t>
            </a:r>
            <a:r>
              <a:rPr lang="fr-CH" b="1" dirty="0">
                <a:solidFill>
                  <a:prstClr val="black"/>
                </a:solidFill>
              </a:rPr>
              <a:t> as: Right-</a:t>
            </a:r>
            <a:r>
              <a:rPr lang="fr-CH" b="1" dirty="0" err="1">
                <a:solidFill>
                  <a:prstClr val="black"/>
                </a:solidFill>
              </a:rPr>
              <a:t>Handed</a:t>
            </a:r>
            <a:r>
              <a:rPr lang="fr-CH" b="1" dirty="0">
                <a:solidFill>
                  <a:prstClr val="black"/>
                </a:solidFill>
              </a:rPr>
              <a:t> neutrinos,  </a:t>
            </a:r>
            <a:r>
              <a:rPr lang="fr-CH" b="1" dirty="0" err="1">
                <a:solidFill>
                  <a:prstClr val="black"/>
                </a:solidFill>
              </a:rPr>
              <a:t>Dark</a:t>
            </a:r>
            <a:r>
              <a:rPr lang="fr-CH" b="1" dirty="0">
                <a:solidFill>
                  <a:prstClr val="black"/>
                </a:solidFill>
              </a:rPr>
              <a:t> Photons etc</a:t>
            </a:r>
            <a:r>
              <a:rPr lang="fr-CH" b="1" dirty="0" smtClean="0">
                <a:solidFill>
                  <a:prstClr val="black"/>
                </a:solidFill>
              </a:rPr>
              <a:t>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prstClr val="black"/>
                </a:solidFill>
              </a:rPr>
              <a:t>+ and </a:t>
            </a:r>
            <a:r>
              <a:rPr lang="fr-CH" b="1" dirty="0" err="1" smtClean="0">
                <a:solidFill>
                  <a:prstClr val="black"/>
                </a:solidFill>
              </a:rPr>
              <a:t>many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opportunities</a:t>
            </a:r>
            <a:r>
              <a:rPr lang="fr-CH" b="1" dirty="0" smtClean="0">
                <a:solidFill>
                  <a:prstClr val="black"/>
                </a:solidFill>
              </a:rPr>
              <a:t> in – </a:t>
            </a:r>
            <a:r>
              <a:rPr lang="fr-CH" b="1" dirty="0" err="1" smtClean="0">
                <a:solidFill>
                  <a:prstClr val="black"/>
                </a:solidFill>
              </a:rPr>
              <a:t>e.g</a:t>
            </a:r>
            <a:r>
              <a:rPr lang="fr-CH" b="1" dirty="0" smtClean="0">
                <a:solidFill>
                  <a:prstClr val="black"/>
                </a:solidFill>
              </a:rPr>
              <a:t>.  QCD          (H</a:t>
            </a:r>
            <a:r>
              <a:rPr lang="fr-CH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fr-CH" b="1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gg</a:t>
            </a:r>
            <a:r>
              <a:rPr lang="fr-CH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) </a:t>
            </a:r>
            <a:r>
              <a:rPr lang="fr-CH" b="1" dirty="0" smtClean="0">
                <a:solidFill>
                  <a:prstClr val="black"/>
                </a:solidFill>
              </a:rPr>
              <a:t> etc….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srgbClr val="FF0000"/>
                </a:solidFill>
              </a:rPr>
              <a:t>NB </a:t>
            </a:r>
            <a:r>
              <a:rPr lang="fr-CH" b="1" dirty="0">
                <a:solidFill>
                  <a:srgbClr val="FF0000"/>
                </a:solidFill>
              </a:rPr>
              <a:t>N</a:t>
            </a:r>
            <a:r>
              <a:rPr lang="fr-CH" b="1" dirty="0" smtClean="0">
                <a:solidFill>
                  <a:srgbClr val="FF0000"/>
                </a:solidFill>
              </a:rPr>
              <a:t>ot </a:t>
            </a:r>
            <a:r>
              <a:rPr lang="fr-CH" b="1" dirty="0" err="1" smtClean="0">
                <a:solidFill>
                  <a:srgbClr val="FF0000"/>
                </a:solidFill>
              </a:rPr>
              <a:t>only</a:t>
            </a:r>
            <a:r>
              <a:rPr lang="fr-CH" b="1" dirty="0" smtClean="0">
                <a:solidFill>
                  <a:srgbClr val="FF0000"/>
                </a:solidFill>
              </a:rPr>
              <a:t> a «</a:t>
            </a:r>
            <a:r>
              <a:rPr lang="fr-CH" b="1" dirty="0" err="1" smtClean="0">
                <a:solidFill>
                  <a:srgbClr val="FF0000"/>
                </a:solidFill>
              </a:rPr>
              <a:t>Higgs</a:t>
            </a:r>
            <a:r>
              <a:rPr lang="fr-CH" b="1" dirty="0" smtClean="0">
                <a:solidFill>
                  <a:srgbClr val="FF0000"/>
                </a:solidFill>
              </a:rPr>
              <a:t> </a:t>
            </a:r>
            <a:r>
              <a:rPr lang="fr-CH" b="1" dirty="0" err="1" smtClean="0">
                <a:solidFill>
                  <a:srgbClr val="FF0000"/>
                </a:solidFill>
              </a:rPr>
              <a:t>Factory</a:t>
            </a:r>
            <a:r>
              <a:rPr lang="fr-CH" b="1" dirty="0" smtClean="0">
                <a:solidFill>
                  <a:srgbClr val="FF0000"/>
                </a:solidFill>
              </a:rPr>
              <a:t>», «Z </a:t>
            </a:r>
            <a:r>
              <a:rPr lang="fr-CH" b="1" dirty="0" err="1" smtClean="0">
                <a:solidFill>
                  <a:srgbClr val="FF0000"/>
                </a:solidFill>
              </a:rPr>
              <a:t>factory</a:t>
            </a:r>
            <a:r>
              <a:rPr lang="fr-CH" b="1" dirty="0" smtClean="0">
                <a:solidFill>
                  <a:srgbClr val="FF0000"/>
                </a:solidFill>
              </a:rPr>
              <a:t>» and «top» are important for ‘</a:t>
            </a:r>
            <a:r>
              <a:rPr lang="fr-CH" b="1" dirty="0" err="1" smtClean="0">
                <a:solidFill>
                  <a:srgbClr val="FF0000"/>
                </a:solidFill>
              </a:rPr>
              <a:t>discovery</a:t>
            </a:r>
            <a:r>
              <a:rPr lang="fr-CH" b="1" dirty="0" smtClean="0">
                <a:solidFill>
                  <a:srgbClr val="FF0000"/>
                </a:solidFill>
              </a:rPr>
              <a:t> </a:t>
            </a:r>
            <a:r>
              <a:rPr lang="fr-CH" b="1" dirty="0" err="1" smtClean="0">
                <a:solidFill>
                  <a:srgbClr val="FF0000"/>
                </a:solidFill>
              </a:rPr>
              <a:t>potential</a:t>
            </a:r>
            <a:r>
              <a:rPr lang="fr-CH" b="1" dirty="0" smtClean="0">
                <a:solidFill>
                  <a:srgbClr val="FF0000"/>
                </a:solidFill>
              </a:rPr>
              <a:t>’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      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en-GB" dirty="0"/>
              <a:t>“First Look at the Physics Case of TLEP”, JHEP 1401 (2014) </a:t>
            </a:r>
            <a:r>
              <a:rPr lang="en-GB" dirty="0" smtClean="0"/>
              <a:t>164</a:t>
            </a:r>
            <a:r>
              <a:rPr lang="fr-CH" b="1" dirty="0" smtClean="0">
                <a:solidFill>
                  <a:prstClr val="black"/>
                </a:solidFill>
              </a:rPr>
              <a:t>         </a:t>
            </a:r>
            <a:r>
              <a:rPr lang="fr-CH" b="1" dirty="0" smtClean="0"/>
              <a:t>CDR </a:t>
            </a:r>
            <a:r>
              <a:rPr lang="fr-CH" b="1" dirty="0" err="1" smtClean="0"/>
              <a:t>frozen</a:t>
            </a:r>
            <a:r>
              <a:rPr lang="fr-CH" b="1" dirty="0" smtClean="0"/>
              <a:t> </a:t>
            </a:r>
            <a:r>
              <a:rPr lang="fr-CH" b="1" dirty="0" err="1" smtClean="0"/>
              <a:t>today</a:t>
            </a:r>
            <a:r>
              <a:rPr lang="fr-CH" b="1" dirty="0" smtClean="0">
                <a:solidFill>
                  <a:prstClr val="black"/>
                </a:solidFill>
              </a:rPr>
              <a:t>                               </a:t>
            </a:r>
            <a:endParaRPr lang="fr-CH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" t="33451" r="28515" b="-8815"/>
          <a:stretch/>
        </p:blipFill>
        <p:spPr bwMode="auto">
          <a:xfrm>
            <a:off x="-12049" y="1052735"/>
            <a:ext cx="8134150" cy="520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620688"/>
            <a:ext cx="809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«First look of the </a:t>
            </a:r>
            <a:r>
              <a:rPr lang="fr-CH" dirty="0" err="1" smtClean="0"/>
              <a:t>physics</a:t>
            </a:r>
            <a:r>
              <a:rPr lang="fr-CH" dirty="0" smtClean="0"/>
              <a:t> case of TLEP» (original </a:t>
            </a:r>
            <a:r>
              <a:rPr lang="fr-CH" dirty="0" err="1" smtClean="0"/>
              <a:t>name</a:t>
            </a:r>
            <a:r>
              <a:rPr lang="fr-CH" dirty="0" smtClean="0"/>
              <a:t> of FCC-</a:t>
            </a:r>
            <a:r>
              <a:rPr lang="fr-CH" dirty="0" err="1" smtClean="0"/>
              <a:t>ee</a:t>
            </a:r>
            <a:r>
              <a:rPr lang="fr-CH" dirty="0" smtClean="0"/>
              <a:t>):  451 </a:t>
            </a:r>
            <a:r>
              <a:rPr lang="fr-CH" dirty="0" err="1" smtClean="0"/>
              <a:t>quotes</a:t>
            </a:r>
            <a:r>
              <a:rPr lang="fr-CH" dirty="0" smtClean="0"/>
              <a:t> </a:t>
            </a:r>
            <a:r>
              <a:rPr lang="fr-CH" dirty="0" err="1" smtClean="0"/>
              <a:t>today</a:t>
            </a:r>
            <a:r>
              <a:rPr lang="fr-CH" dirty="0" smtClean="0"/>
              <a:t> 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225231" y="5805264"/>
            <a:ext cx="384271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b="1" dirty="0" smtClean="0"/>
              <a:t>Much more </a:t>
            </a:r>
            <a:r>
              <a:rPr lang="fr-CH" b="1" dirty="0" err="1" smtClean="0"/>
              <a:t>than</a:t>
            </a:r>
            <a:r>
              <a:rPr lang="fr-CH" b="1" dirty="0" smtClean="0"/>
              <a:t> a </a:t>
            </a:r>
            <a:r>
              <a:rPr lang="fr-CH" b="1" dirty="0" err="1" smtClean="0"/>
              <a:t>Higgs</a:t>
            </a:r>
            <a:r>
              <a:rPr lang="fr-CH" b="1" dirty="0" smtClean="0"/>
              <a:t> </a:t>
            </a:r>
            <a:r>
              <a:rPr lang="fr-CH" b="1" dirty="0" err="1" smtClean="0"/>
              <a:t>factory</a:t>
            </a:r>
            <a:r>
              <a:rPr lang="fr-CH" b="1" dirty="0" smtClean="0"/>
              <a:t>!</a:t>
            </a:r>
            <a:endParaRPr lang="en-GB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16928" r="37180" b="-1"/>
          <a:stretch/>
        </p:blipFill>
        <p:spPr bwMode="auto">
          <a:xfrm>
            <a:off x="3635896" y="1052736"/>
            <a:ext cx="6599582" cy="569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15350" r="52355" b="-4187"/>
          <a:stretch/>
        </p:blipFill>
        <p:spPr bwMode="auto">
          <a:xfrm>
            <a:off x="4378556" y="805354"/>
            <a:ext cx="5114261" cy="609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47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3"/>
          <a:stretch/>
        </p:blipFill>
        <p:spPr>
          <a:xfrm>
            <a:off x="4355976" y="933276"/>
            <a:ext cx="4896000" cy="5184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" y="9946"/>
            <a:ext cx="9143999" cy="923330"/>
          </a:xfrm>
          <a:prstGeom prst="rect">
            <a:avLst/>
          </a:prstGeom>
          <a:solidFill>
            <a:srgbClr val="002060"/>
          </a:solidFill>
        </p:spPr>
        <p:txBody>
          <a:bodyPr wrap="square" t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dirty="0" smtClean="0">
                <a:solidFill>
                  <a:srgbClr val="FFFF00"/>
                </a:solidFill>
                <a:latin typeface="Arial"/>
                <a:cs typeface="Calibri" pitchFamily="34" charset="0"/>
              </a:rPr>
              <a:t>The Future 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Calibri" pitchFamily="34" charset="0"/>
              </a:rPr>
              <a:t>Circular Colliders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Calibri" pitchFamily="34" charset="0"/>
              </a:rPr>
              <a:t>CDR and cost review to appear Q4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Calibri" pitchFamily="34" charset="0"/>
              </a:rPr>
              <a:t> 2018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Calibri" pitchFamily="34" charset="0"/>
              </a:rPr>
              <a:t>for ESU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72679"/>
            <a:ext cx="4644008" cy="51398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2000" b="1" kern="0" dirty="0" smtClean="0">
                <a:latin typeface="Arial"/>
                <a:cs typeface="Calibri" pitchFamily="34" charset="0"/>
              </a:rPr>
              <a:t>International collaboration to Study Colliders fitting in a new ~100 km infrastructure, fitting in the </a:t>
            </a:r>
            <a:r>
              <a:rPr lang="en-US" sz="2000" b="1" i="1" kern="0" dirty="0" err="1" smtClean="0">
                <a:latin typeface="Arial"/>
                <a:cs typeface="Calibri" pitchFamily="34" charset="0"/>
              </a:rPr>
              <a:t>Genevois</a:t>
            </a:r>
            <a:endParaRPr lang="en-US" sz="2000" b="1" i="1" kern="0" dirty="0" smtClean="0">
              <a:latin typeface="Arial"/>
              <a:cs typeface="Calibri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i="1" kern="0" dirty="0" smtClean="0">
                <a:solidFill>
                  <a:srgbClr val="C00000"/>
                </a:solidFill>
                <a:latin typeface="Arial"/>
                <a:cs typeface="Calibri" pitchFamily="34" charset="0"/>
              </a:rPr>
              <a:t>Ultimate goal: </a:t>
            </a:r>
            <a:br>
              <a:rPr lang="en-US" sz="2000" b="1" i="1" kern="0" dirty="0" smtClean="0">
                <a:solidFill>
                  <a:srgbClr val="C00000"/>
                </a:solidFill>
                <a:latin typeface="Arial"/>
                <a:cs typeface="Calibri" pitchFamily="34" charset="0"/>
              </a:rPr>
            </a:br>
            <a:r>
              <a:rPr lang="en-US" sz="2000" b="1" i="1" kern="0" dirty="0" smtClean="0">
                <a:solidFill>
                  <a:srgbClr val="C00000"/>
                </a:solidFill>
                <a:latin typeface="Arial"/>
                <a:cs typeface="Calibri" pitchFamily="34" charset="0"/>
              </a:rPr>
              <a:t>100 </a:t>
            </a:r>
            <a:r>
              <a:rPr lang="en-US" sz="2000" b="1" i="1" kern="0" dirty="0" err="1" smtClean="0">
                <a:solidFill>
                  <a:srgbClr val="C00000"/>
                </a:solidFill>
                <a:latin typeface="Arial"/>
                <a:cs typeface="Calibri" pitchFamily="34" charset="0"/>
              </a:rPr>
              <a:t>TeV</a:t>
            </a:r>
            <a:r>
              <a:rPr lang="en-US" sz="2000" b="1" i="1" kern="0" dirty="0" smtClean="0">
                <a:solidFill>
                  <a:srgbClr val="C00000"/>
                </a:solidFill>
                <a:latin typeface="Arial"/>
                <a:cs typeface="Calibri" pitchFamily="34" charset="0"/>
              </a:rPr>
              <a:t> pp</a:t>
            </a:r>
            <a:r>
              <a:rPr lang="en-US" sz="2000" b="1" kern="0" dirty="0" smtClean="0">
                <a:solidFill>
                  <a:srgbClr val="C00000"/>
                </a:solidFill>
                <a:latin typeface="Arial"/>
                <a:cs typeface="Calibri" pitchFamily="34" charset="0"/>
              </a:rPr>
              <a:t>-collider (</a:t>
            </a:r>
            <a:r>
              <a:rPr lang="en-US" sz="2000" b="1" i="1" kern="0" dirty="0" smtClean="0">
                <a:solidFill>
                  <a:srgbClr val="C00000"/>
                </a:solidFill>
                <a:latin typeface="Arial"/>
                <a:cs typeface="Calibri" pitchFamily="34" charset="0"/>
              </a:rPr>
              <a:t>FCC-</a:t>
            </a:r>
            <a:r>
              <a:rPr lang="en-US" sz="2000" b="1" i="1" kern="0" dirty="0" err="1" smtClean="0">
                <a:solidFill>
                  <a:srgbClr val="C00000"/>
                </a:solidFill>
                <a:latin typeface="Arial"/>
                <a:cs typeface="Calibri" pitchFamily="34" charset="0"/>
              </a:rPr>
              <a:t>hh</a:t>
            </a:r>
            <a:r>
              <a:rPr lang="en-US" sz="2000" b="1" kern="0" dirty="0" smtClean="0">
                <a:solidFill>
                  <a:srgbClr val="C00000"/>
                </a:solidFill>
                <a:latin typeface="Arial"/>
                <a:cs typeface="Calibri" pitchFamily="34" charset="0"/>
              </a:rPr>
              <a:t>) </a:t>
            </a:r>
          </a:p>
          <a:p>
            <a:pPr>
              <a:spcBef>
                <a:spcPts val="1200"/>
              </a:spcBef>
              <a:defRPr/>
            </a:pPr>
            <a:r>
              <a:rPr lang="en-US" sz="2000" kern="0" dirty="0" smtClean="0">
                <a:solidFill>
                  <a:srgbClr val="FF0000"/>
                </a:solidFill>
                <a:latin typeface="Arial"/>
                <a:cs typeface="Calibri" pitchFamily="34" charset="0"/>
                <a:sym typeface="Wingdings" panose="05000000000000000000" pitchFamily="2" charset="2"/>
              </a:rPr>
              <a:t> </a:t>
            </a:r>
            <a:r>
              <a:rPr lang="en-US" sz="2000" kern="0" dirty="0" smtClean="0">
                <a:solidFill>
                  <a:srgbClr val="FF0000"/>
                </a:solidFill>
                <a:latin typeface="Arial"/>
                <a:cs typeface="Calibri" pitchFamily="34" charset="0"/>
              </a:rPr>
              <a:t>defining infrastructure requirements </a:t>
            </a:r>
            <a:endParaRPr lang="en-US" sz="2000" b="1" i="1" kern="0" dirty="0" smtClean="0">
              <a:solidFill>
                <a:srgbClr val="0000FF"/>
              </a:solidFill>
              <a:latin typeface="Arial"/>
              <a:cs typeface="Calibri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sz="2000" b="1" i="1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Two possible first steps: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i="1" kern="0" dirty="0" err="1" smtClean="0">
                <a:solidFill>
                  <a:srgbClr val="0000FF"/>
                </a:solidFill>
                <a:latin typeface="Arial"/>
                <a:cs typeface="Calibri" pitchFamily="34" charset="0"/>
              </a:rPr>
              <a:t>e</a:t>
            </a:r>
            <a:r>
              <a:rPr lang="en-US" sz="2000" b="1" kern="0" baseline="30000" dirty="0" err="1" smtClean="0">
                <a:solidFill>
                  <a:srgbClr val="0000FF"/>
                </a:solidFill>
                <a:latin typeface="Arial"/>
                <a:cs typeface="Calibri" pitchFamily="34" charset="0"/>
              </a:rPr>
              <a:t>+</a:t>
            </a:r>
            <a:r>
              <a:rPr lang="en-US" sz="2000" b="1" i="1" kern="0" dirty="0" err="1" smtClean="0">
                <a:solidFill>
                  <a:srgbClr val="0000FF"/>
                </a:solidFill>
                <a:latin typeface="Arial"/>
                <a:cs typeface="Calibri" pitchFamily="34" charset="0"/>
              </a:rPr>
              <a:t>e</a:t>
            </a:r>
            <a:r>
              <a:rPr lang="en-US" sz="2000" b="1" kern="0" baseline="3000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-</a:t>
            </a:r>
            <a:r>
              <a:rPr lang="en-US" sz="2000" b="1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 </a:t>
            </a:r>
            <a:r>
              <a:rPr lang="en-US" sz="2000" b="1" kern="0" dirty="0">
                <a:solidFill>
                  <a:srgbClr val="0000FF"/>
                </a:solidFill>
                <a:latin typeface="Arial"/>
                <a:cs typeface="Calibri" pitchFamily="34" charset="0"/>
              </a:rPr>
              <a:t>collider </a:t>
            </a:r>
            <a:r>
              <a:rPr lang="en-US" sz="2000" b="1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(</a:t>
            </a:r>
            <a:r>
              <a:rPr lang="en-US" sz="2000" b="1" i="1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FCC-</a:t>
            </a:r>
            <a:r>
              <a:rPr lang="en-US" sz="2000" b="1" i="1" kern="0" dirty="0" err="1" smtClean="0">
                <a:solidFill>
                  <a:srgbClr val="0000FF"/>
                </a:solidFill>
                <a:latin typeface="Arial"/>
                <a:cs typeface="Calibri" pitchFamily="34" charset="0"/>
              </a:rPr>
              <a:t>ee</a:t>
            </a:r>
            <a:r>
              <a:rPr lang="en-US" sz="2000" b="1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) </a:t>
            </a:r>
            <a:r>
              <a:rPr lang="en-US" sz="2000" b="1" kern="0" dirty="0">
                <a:solidFill>
                  <a:srgbClr val="0000FF"/>
                </a:solidFill>
                <a:latin typeface="Arial"/>
                <a:cs typeface="Calibri" pitchFamily="34" charset="0"/>
              </a:rPr>
              <a:t/>
            </a:r>
            <a:br>
              <a:rPr lang="en-US" sz="2000" b="1" kern="0" dirty="0">
                <a:solidFill>
                  <a:srgbClr val="0000FF"/>
                </a:solidFill>
                <a:latin typeface="Arial"/>
                <a:cs typeface="Calibri" pitchFamily="34" charset="0"/>
              </a:rPr>
            </a:br>
            <a:r>
              <a:rPr lang="en-US" b="1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High </a:t>
            </a:r>
            <a:r>
              <a:rPr lang="en-US" b="1" kern="0" dirty="0" err="1" smtClean="0">
                <a:solidFill>
                  <a:srgbClr val="0000FF"/>
                </a:solidFill>
                <a:latin typeface="Arial"/>
                <a:cs typeface="Calibri" pitchFamily="34" charset="0"/>
              </a:rPr>
              <a:t>Lumi</a:t>
            </a:r>
            <a:r>
              <a:rPr lang="en-US" b="1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, E</a:t>
            </a:r>
            <a:r>
              <a:rPr lang="en-US" b="1" kern="0" baseline="-2500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CM</a:t>
            </a:r>
            <a:r>
              <a:rPr lang="en-US" b="1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 =90-400 GeV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i="1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HE-LHC</a:t>
            </a:r>
            <a:r>
              <a:rPr lang="en-US" sz="2000" i="1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 </a:t>
            </a:r>
            <a:r>
              <a:rPr lang="en-US" sz="2000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 </a:t>
            </a:r>
            <a:r>
              <a:rPr lang="en-US" sz="2000" b="1" kern="0" dirty="0" smtClean="0">
                <a:solidFill>
                  <a:srgbClr val="0000FF"/>
                </a:solidFill>
                <a:latin typeface="Arial"/>
                <a:cs typeface="Calibri" pitchFamily="34" charset="0"/>
              </a:rPr>
              <a:t>16T </a:t>
            </a:r>
            <a:r>
              <a:rPr lang="en-US" sz="2000" b="1" kern="0" dirty="0" smtClean="0">
                <a:solidFill>
                  <a:srgbClr val="0000FF"/>
                </a:solidFill>
                <a:latin typeface="Arial"/>
                <a:cs typeface="Calibri" pitchFamily="34" charset="0"/>
                <a:sym typeface="Symbol"/>
              </a:rPr>
              <a:t></a:t>
            </a:r>
            <a:r>
              <a:rPr lang="en-US" sz="2000" b="1" kern="0" dirty="0" smtClean="0">
                <a:solidFill>
                  <a:srgbClr val="0000FF"/>
                </a:solidFill>
                <a:latin typeface="Arial"/>
                <a:cs typeface="Calibri" pitchFamily="34" charset="0"/>
                <a:sym typeface="Wingdings" panose="05000000000000000000" pitchFamily="2" charset="2"/>
              </a:rPr>
              <a:t> </a:t>
            </a:r>
            <a:r>
              <a:rPr lang="en-US" sz="2000" b="1" kern="0" dirty="0" smtClean="0">
                <a:solidFill>
                  <a:srgbClr val="0000FF"/>
                </a:solidFill>
                <a:latin typeface="Arial"/>
                <a:cs typeface="Calibri" pitchFamily="34" charset="0"/>
                <a:sym typeface="Wingdings" panose="05000000000000000000" pitchFamily="2" charset="2"/>
              </a:rPr>
              <a:t>27 </a:t>
            </a:r>
            <a:r>
              <a:rPr lang="en-US" sz="2000" b="1" kern="0" dirty="0" err="1" smtClean="0">
                <a:solidFill>
                  <a:srgbClr val="0000FF"/>
                </a:solidFill>
                <a:latin typeface="Arial"/>
                <a:cs typeface="Calibri" pitchFamily="34" charset="0"/>
                <a:sym typeface="Wingdings" panose="05000000000000000000" pitchFamily="2" charset="2"/>
              </a:rPr>
              <a:t>TeV</a:t>
            </a:r>
            <a:r>
              <a:rPr lang="en-US" sz="2000" b="1" kern="0" dirty="0" smtClean="0">
                <a:solidFill>
                  <a:srgbClr val="0000FF"/>
                </a:solidFill>
                <a:latin typeface="Arial"/>
                <a:cs typeface="Calibri" pitchFamily="34" charset="0"/>
                <a:sym typeface="Wingdings" panose="05000000000000000000" pitchFamily="2" charset="2"/>
              </a:rPr>
              <a:t> </a:t>
            </a:r>
            <a:br>
              <a:rPr lang="en-US" sz="2000" b="1" kern="0" dirty="0" smtClean="0">
                <a:solidFill>
                  <a:srgbClr val="0000FF"/>
                </a:solidFill>
                <a:latin typeface="Arial"/>
                <a:cs typeface="Calibri" pitchFamily="34" charset="0"/>
                <a:sym typeface="Wingdings" panose="05000000000000000000" pitchFamily="2" charset="2"/>
              </a:rPr>
            </a:br>
            <a:r>
              <a:rPr lang="en-US" sz="2000" b="1" kern="0" dirty="0" smtClean="0">
                <a:solidFill>
                  <a:srgbClr val="0000FF"/>
                </a:solidFill>
                <a:latin typeface="Arial"/>
                <a:cs typeface="Calibri" pitchFamily="34" charset="0"/>
                <a:sym typeface="Wingdings" panose="05000000000000000000" pitchFamily="2" charset="2"/>
              </a:rPr>
              <a:t>in LEP/LHC tunnel</a:t>
            </a:r>
          </a:p>
          <a:p>
            <a:pPr>
              <a:spcBef>
                <a:spcPts val="1200"/>
              </a:spcBef>
              <a:defRPr/>
            </a:pPr>
            <a:r>
              <a:rPr lang="en-US" sz="2000" b="1" kern="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Calibri" pitchFamily="34" charset="0"/>
                <a:sym typeface="Wingdings" panose="05000000000000000000" pitchFamily="2" charset="2"/>
              </a:rPr>
              <a:t>Possible addition:</a:t>
            </a:r>
            <a:endParaRPr lang="en-US" sz="2000" b="1" kern="0" dirty="0" smtClean="0">
              <a:solidFill>
                <a:schemeClr val="accent5">
                  <a:lumMod val="75000"/>
                </a:schemeClr>
              </a:solidFill>
              <a:latin typeface="Arial"/>
              <a:cs typeface="Calibri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i="1" kern="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Calibri" pitchFamily="34" charset="0"/>
              </a:rPr>
              <a:t>p-e</a:t>
            </a:r>
            <a:r>
              <a:rPr lang="en-US" sz="2000" b="1" kern="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Calibri" pitchFamily="34" charset="0"/>
              </a:rPr>
              <a:t> (</a:t>
            </a:r>
            <a:r>
              <a:rPr lang="en-US" sz="2000" b="1" i="1" kern="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Calibri" pitchFamily="34" charset="0"/>
              </a:rPr>
              <a:t>FCC-he</a:t>
            </a:r>
            <a:r>
              <a:rPr lang="en-US" sz="2000" b="1" kern="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Calibri" pitchFamily="34" charset="0"/>
              </a:rPr>
              <a:t>) option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1760" y="2020778"/>
            <a:ext cx="2088232" cy="40011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B2B2B2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~16 T </a:t>
            </a:r>
            <a:r>
              <a:rPr kumimoji="0" lang="fr-CH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sym typeface="Symbol"/>
              </a:rPr>
              <a:t>magnets</a:t>
            </a:r>
            <a:endParaRPr kumimoji="0" lang="fr-CH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sym typeface="Symbo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79D4-7C1C-420B-BCF4-016F0487C0E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4588" y="4077072"/>
            <a:ext cx="4067946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b="1" dirty="0"/>
              <a:t>T</a:t>
            </a:r>
            <a:r>
              <a:rPr lang="fr-CH" b="1" dirty="0" smtClean="0"/>
              <a:t>he </a:t>
            </a:r>
            <a:r>
              <a:rPr lang="fr-CH" b="1" dirty="0" err="1" smtClean="0"/>
              <a:t>way</a:t>
            </a:r>
            <a:r>
              <a:rPr lang="fr-CH" b="1" dirty="0" smtClean="0"/>
              <a:t> by FCC-</a:t>
            </a:r>
            <a:r>
              <a:rPr lang="fr-CH" b="1" dirty="0" err="1" smtClean="0"/>
              <a:t>ee</a:t>
            </a:r>
            <a:r>
              <a:rPr lang="fr-CH" b="1" dirty="0" smtClean="0"/>
              <a:t> </a:t>
            </a:r>
            <a:r>
              <a:rPr lang="fr-CH" b="1" dirty="0" err="1" smtClean="0"/>
              <a:t>is</a:t>
            </a:r>
            <a:r>
              <a:rPr lang="fr-CH" b="1" dirty="0" smtClean="0"/>
              <a:t> the </a:t>
            </a:r>
            <a:r>
              <a:rPr lang="fr-CH" b="1" dirty="0" err="1" smtClean="0"/>
              <a:t>fastest</a:t>
            </a:r>
            <a:r>
              <a:rPr lang="fr-CH" b="1" dirty="0" smtClean="0"/>
              <a:t> </a:t>
            </a:r>
            <a:r>
              <a:rPr lang="fr-CH" b="1" dirty="0" smtClean="0"/>
              <a:t>and </a:t>
            </a:r>
            <a:r>
              <a:rPr lang="fr-CH" b="1" dirty="0" err="1" smtClean="0"/>
              <a:t>cheapest</a:t>
            </a:r>
            <a:r>
              <a:rPr lang="fr-CH" b="1" dirty="0" smtClean="0"/>
              <a:t> </a:t>
            </a:r>
            <a:r>
              <a:rPr lang="fr-CH" b="1" dirty="0" err="1" smtClean="0"/>
              <a:t>way</a:t>
            </a:r>
            <a:r>
              <a:rPr lang="fr-CH" b="1" dirty="0" smtClean="0"/>
              <a:t> to 100 </a:t>
            </a:r>
            <a:r>
              <a:rPr lang="fr-CH" b="1" dirty="0" err="1" smtClean="0"/>
              <a:t>TeV</a:t>
            </a:r>
            <a:r>
              <a:rPr lang="fr-CH" b="1" dirty="0"/>
              <a:t>,</a:t>
            </a:r>
            <a:endParaRPr lang="fr-CH" b="1" dirty="0" smtClean="0"/>
          </a:p>
          <a:p>
            <a:r>
              <a:rPr lang="fr-CH" b="1" dirty="0" err="1" smtClean="0"/>
              <a:t>also</a:t>
            </a:r>
            <a:r>
              <a:rPr lang="fr-CH" b="1" dirty="0" smtClean="0"/>
              <a:t> </a:t>
            </a:r>
            <a:r>
              <a:rPr lang="fr-CH" b="1" dirty="0" err="1" smtClean="0"/>
              <a:t>produces</a:t>
            </a:r>
            <a:r>
              <a:rPr lang="fr-CH" b="1" dirty="0" smtClean="0"/>
              <a:t> the </a:t>
            </a:r>
            <a:r>
              <a:rPr lang="fr-CH" b="1" dirty="0" err="1" smtClean="0"/>
              <a:t>most</a:t>
            </a:r>
            <a:r>
              <a:rPr lang="fr-CH" b="1" dirty="0" smtClean="0"/>
              <a:t> </a:t>
            </a:r>
            <a:r>
              <a:rPr lang="fr-CH" b="1" dirty="0" err="1" smtClean="0"/>
              <a:t>physics</a:t>
            </a:r>
            <a:r>
              <a:rPr lang="fr-CH" b="1" dirty="0" smtClean="0"/>
              <a:t>.</a:t>
            </a:r>
            <a:r>
              <a:rPr lang="fr-CH" b="1" dirty="0"/>
              <a:t> </a:t>
            </a:r>
            <a:endParaRPr lang="fr-CH" b="1" dirty="0"/>
          </a:p>
          <a:p>
            <a:r>
              <a:rPr lang="fr-CH" b="1" dirty="0" err="1" smtClean="0"/>
              <a:t>Preferred</a:t>
            </a:r>
            <a:r>
              <a:rPr lang="fr-CH" b="1" dirty="0" smtClean="0"/>
              <a:t> scenario  </a:t>
            </a:r>
            <a:r>
              <a:rPr lang="fr-CH" b="1" dirty="0" err="1" smtClean="0"/>
              <a:t>presented</a:t>
            </a:r>
            <a:r>
              <a:rPr lang="fr-CH" b="1" dirty="0" smtClean="0"/>
              <a:t>  in CDR.</a:t>
            </a:r>
            <a:endParaRPr lang="fr-CH" b="1" dirty="0" smtClean="0"/>
          </a:p>
          <a:p>
            <a:r>
              <a:rPr lang="fr-CH" sz="1600" b="1" dirty="0">
                <a:hlinkClick r:id="rId3"/>
              </a:rPr>
              <a:t>https://cerncourier.com/cern-thinks-bigger</a:t>
            </a:r>
            <a:r>
              <a:rPr lang="fr-CH" sz="1600" b="1" dirty="0" smtClean="0">
                <a:hlinkClick r:id="rId3"/>
              </a:rPr>
              <a:t>/</a:t>
            </a:r>
            <a:r>
              <a:rPr lang="fr-CH" sz="1600" b="1" dirty="0" smtClean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6947" y="5842337"/>
            <a:ext cx="301011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Its</a:t>
            </a:r>
            <a:r>
              <a:rPr lang="fr-CH" dirty="0" smtClean="0"/>
              <a:t> </a:t>
            </a:r>
            <a:r>
              <a:rPr lang="fr-CH" dirty="0" err="1" smtClean="0"/>
              <a:t>also</a:t>
            </a:r>
            <a:r>
              <a:rPr lang="fr-CH" dirty="0" smtClean="0"/>
              <a:t> a good </a:t>
            </a:r>
            <a:r>
              <a:rPr lang="fr-CH" dirty="0" err="1" smtClean="0"/>
              <a:t>start</a:t>
            </a:r>
            <a:r>
              <a:rPr lang="fr-CH" dirty="0" smtClean="0"/>
              <a:t> for a </a:t>
            </a:r>
            <a:r>
              <a:rPr lang="fr-CH" dirty="0" smtClean="0">
                <a:sym typeface="Symbol"/>
              </a:rPr>
              <a:t>C!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00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" y="791280"/>
            <a:ext cx="9144000" cy="584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332656"/>
            <a:ext cx="342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u="sng" dirty="0" smtClean="0"/>
              <a:t>A </a:t>
            </a:r>
            <a:r>
              <a:rPr lang="fr-CH" u="sng" dirty="0" err="1" smtClean="0"/>
              <a:t>sample</a:t>
            </a:r>
            <a:r>
              <a:rPr lang="fr-CH" u="sng" dirty="0" smtClean="0"/>
              <a:t> </a:t>
            </a:r>
            <a:r>
              <a:rPr lang="fr-CH" dirty="0" smtClean="0"/>
              <a:t>of </a:t>
            </a:r>
            <a:r>
              <a:rPr lang="fr-CH" dirty="0" err="1" smtClean="0"/>
              <a:t>precision</a:t>
            </a:r>
            <a:r>
              <a:rPr lang="fr-CH" dirty="0" smtClean="0"/>
              <a:t> observables.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4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540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96" y="1844824"/>
            <a:ext cx="22380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u="sng" dirty="0" smtClean="0"/>
              <a:t>table </a:t>
            </a:r>
            <a:r>
              <a:rPr lang="fr-CH" u="sng" dirty="0" err="1" smtClean="0"/>
              <a:t>from</a:t>
            </a:r>
            <a:r>
              <a:rPr lang="fr-CH" u="sng" dirty="0" smtClean="0"/>
              <a:t> the CDR</a:t>
            </a:r>
          </a:p>
          <a:p>
            <a:r>
              <a:rPr lang="fr-CH" dirty="0" smtClean="0"/>
              <a:t>simulations </a:t>
            </a:r>
            <a:r>
              <a:rPr lang="fr-CH" dirty="0" err="1" smtClean="0"/>
              <a:t>reveal</a:t>
            </a:r>
            <a:endParaRPr lang="fr-CH" dirty="0"/>
          </a:p>
          <a:p>
            <a:r>
              <a:rPr lang="fr-CH" dirty="0" err="1" smtClean="0"/>
              <a:t>experimentation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very</a:t>
            </a:r>
            <a:r>
              <a:rPr lang="fr-CH" dirty="0" smtClean="0"/>
              <a:t> clean  </a:t>
            </a:r>
          </a:p>
          <a:p>
            <a:r>
              <a:rPr lang="fr-CH" dirty="0" smtClean="0"/>
              <a:t>-- </a:t>
            </a:r>
            <a:r>
              <a:rPr lang="fr-CH" dirty="0" err="1" smtClean="0"/>
              <a:t>vtx</a:t>
            </a:r>
            <a:r>
              <a:rPr lang="fr-CH" dirty="0" smtClean="0"/>
              <a:t> detector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brought</a:t>
            </a:r>
            <a:r>
              <a:rPr lang="fr-CH" dirty="0" smtClean="0"/>
              <a:t> close to IR</a:t>
            </a:r>
          </a:p>
          <a:p>
            <a:r>
              <a:rPr lang="fr-CH" dirty="0" smtClean="0"/>
              <a:t>to d=1.2cm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3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7"/>
            <a:ext cx="89696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211960" y="5517232"/>
            <a:ext cx="0" cy="7920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72000" y="5517232"/>
            <a:ext cx="0" cy="7920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377756" y="5517232"/>
            <a:ext cx="0" cy="7920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550735" y="5517232"/>
            <a:ext cx="0" cy="7920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24936" y="2743830"/>
            <a:ext cx="4319772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fr-CH" sz="2000" b="1" dirty="0" smtClean="0">
                <a:solidFill>
                  <a:srgbClr val="2593F3"/>
                </a:solidFill>
              </a:rPr>
              <a:t>scan </a:t>
            </a:r>
            <a:r>
              <a:rPr lang="fr-CH" sz="2000" b="1" dirty="0" smtClean="0">
                <a:solidFill>
                  <a:srgbClr val="2593F3"/>
                </a:solidFill>
              </a:rPr>
              <a:t>points : ‘</a:t>
            </a:r>
            <a:r>
              <a:rPr lang="fr-CH" sz="2000" b="1" dirty="0" err="1" smtClean="0">
                <a:solidFill>
                  <a:srgbClr val="2593F3"/>
                </a:solidFill>
              </a:rPr>
              <a:t>peak</a:t>
            </a:r>
            <a:r>
              <a:rPr lang="fr-CH" sz="2000" b="1" dirty="0" smtClean="0">
                <a:solidFill>
                  <a:srgbClr val="2593F3"/>
                </a:solidFill>
              </a:rPr>
              <a:t>’ -4  ‘</a:t>
            </a:r>
            <a:r>
              <a:rPr lang="fr-CH" sz="2000" b="1" dirty="0" err="1" smtClean="0">
                <a:solidFill>
                  <a:srgbClr val="2593F3"/>
                </a:solidFill>
              </a:rPr>
              <a:t>peak</a:t>
            </a:r>
            <a:r>
              <a:rPr lang="fr-CH" sz="2000" b="1" dirty="0" smtClean="0">
                <a:solidFill>
                  <a:srgbClr val="2593F3"/>
                </a:solidFill>
              </a:rPr>
              <a:t>’  ‘</a:t>
            </a:r>
            <a:r>
              <a:rPr lang="fr-CH" sz="2000" b="1" dirty="0" err="1" smtClean="0">
                <a:solidFill>
                  <a:srgbClr val="2593F3"/>
                </a:solidFill>
              </a:rPr>
              <a:t>peak</a:t>
            </a:r>
            <a:r>
              <a:rPr lang="fr-CH" sz="2000" b="1" dirty="0" smtClean="0">
                <a:solidFill>
                  <a:srgbClr val="2593F3"/>
                </a:solidFill>
              </a:rPr>
              <a:t>’ +4</a:t>
            </a:r>
            <a:endParaRPr lang="en-GB" sz="2000" b="1" dirty="0">
              <a:solidFill>
                <a:srgbClr val="2593F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3134699"/>
            <a:ext cx="1793761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measurement</a:t>
            </a:r>
            <a:r>
              <a:rPr lang="fr-CH" dirty="0" smtClean="0"/>
              <a:t> of </a:t>
            </a:r>
          </a:p>
          <a:p>
            <a:r>
              <a:rPr lang="fr-CH" dirty="0" smtClean="0">
                <a:sym typeface="Symbol"/>
              </a:rPr>
              <a:t></a:t>
            </a:r>
            <a:r>
              <a:rPr lang="fr-CH" baseline="-25000" dirty="0" smtClean="0">
                <a:sym typeface="Symbol"/>
              </a:rPr>
              <a:t>QED</a:t>
            </a:r>
            <a:r>
              <a:rPr lang="fr-CH" dirty="0" smtClean="0">
                <a:sym typeface="Symbol"/>
              </a:rPr>
              <a:t> (</a:t>
            </a:r>
            <a:r>
              <a:rPr lang="fr-CH" dirty="0" err="1" smtClean="0">
                <a:sym typeface="Symbol"/>
              </a:rPr>
              <a:t>m</a:t>
            </a:r>
            <a:r>
              <a:rPr lang="fr-CH" baseline="-25000" dirty="0" err="1" smtClean="0">
                <a:sym typeface="Symbol"/>
              </a:rPr>
              <a:t>Z</a:t>
            </a:r>
            <a:r>
              <a:rPr lang="fr-CH" baseline="-25000" dirty="0">
                <a:sym typeface="Symbol"/>
              </a:rPr>
              <a:t> </a:t>
            </a:r>
            <a:r>
              <a:rPr lang="fr-CH" dirty="0" smtClean="0">
                <a:sym typeface="Symbol"/>
              </a:rPr>
              <a:t>)</a:t>
            </a:r>
            <a:r>
              <a:rPr lang="fr-CH" baseline="-25000" dirty="0" smtClean="0">
                <a:sym typeface="Symbol"/>
              </a:rPr>
              <a:t> 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from</a:t>
            </a:r>
            <a:r>
              <a:rPr lang="fr-CH" dirty="0" smtClean="0">
                <a:sym typeface="Symbol"/>
              </a:rPr>
              <a:t> </a:t>
            </a:r>
          </a:p>
          <a:p>
            <a:r>
              <a:rPr lang="fr-CH" dirty="0" smtClean="0">
                <a:sym typeface="Symbol"/>
              </a:rPr>
              <a:t>Z- </a:t>
            </a:r>
            <a:r>
              <a:rPr lang="fr-CH" dirty="0" err="1" smtClean="0">
                <a:sym typeface="Symbol"/>
              </a:rPr>
              <a:t>interference</a:t>
            </a:r>
            <a:endParaRPr lang="fr-CH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589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4" y="1124744"/>
            <a:ext cx="9139673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18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5CAD-1B0E-4651-A26F-A76642DC624C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11.11.2018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24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106" y="1229832"/>
            <a:ext cx="838825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3600" b="1" dirty="0" smtClean="0">
                <a:solidFill>
                  <a:prstClr val="black"/>
                </a:solidFill>
                <a:latin typeface="Calibri"/>
              </a:rPr>
              <a:t>HIGGS FACTORY </a:t>
            </a:r>
          </a:p>
          <a:p>
            <a:pPr algn="ctr"/>
            <a:endParaRPr lang="fr-CH" sz="2000" b="1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Higgs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provides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 a 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very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 good 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reason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why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we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need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 a lepton (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e+e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</a:rPr>
              <a:t>- or </a:t>
            </a:r>
            <a:r>
              <a:rPr lang="fr-CH" sz="2000" b="1" dirty="0" smtClean="0">
                <a:solidFill>
                  <a:prstClr val="black"/>
                </a:solidFill>
                <a:latin typeface="Calibri"/>
                <a:sym typeface="Symbol"/>
              </a:rPr>
              <a:t>) </a:t>
            </a:r>
            <a:r>
              <a:rPr lang="fr-CH" sz="2000" b="1" dirty="0" err="1" smtClean="0">
                <a:solidFill>
                  <a:prstClr val="black"/>
                </a:solidFill>
                <a:latin typeface="Calibri"/>
              </a:rPr>
              <a:t>collider</a:t>
            </a:r>
            <a:endParaRPr lang="en-US" sz="2000" b="1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1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38"/>
            <a:ext cx="9144000" cy="390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73052" y="4026202"/>
            <a:ext cx="85979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solidFill>
                <a:srgbClr val="000000"/>
              </a:solidFill>
              <a:latin typeface="Comic Sans MS"/>
            </a:endParaRPr>
          </a:p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several tens of Million Higgs already produced…  &gt; than most Higgs factory projects</a:t>
            </a:r>
            <a:r>
              <a:rPr lang="en-US" sz="1800" dirty="0" smtClean="0">
                <a:solidFill>
                  <a:srgbClr val="000000"/>
                </a:solidFill>
                <a:latin typeface="Comic Sans MS"/>
              </a:rPr>
              <a:t>.</a:t>
            </a:r>
          </a:p>
          <a:p>
            <a:endParaRPr lang="fr-CH" sz="1600" dirty="0" smtClean="0">
              <a:solidFill>
                <a:srgbClr val="0033CC"/>
              </a:solidFill>
            </a:endParaRPr>
          </a:p>
          <a:p>
            <a:endParaRPr lang="fr-CH" sz="1600" baseline="30000" dirty="0">
              <a:solidFill>
                <a:srgbClr val="0033CC"/>
              </a:solidFill>
              <a:sym typeface="Symbol"/>
            </a:endParaRPr>
          </a:p>
          <a:p>
            <a:endParaRPr lang="fr-CH" sz="1600" baseline="30000" dirty="0" smtClean="0">
              <a:solidFill>
                <a:srgbClr val="0033CC"/>
              </a:solidFill>
              <a:sym typeface="Symbol"/>
            </a:endParaRPr>
          </a:p>
          <a:p>
            <a:endParaRPr lang="fr-CH" sz="1600" baseline="30000" dirty="0">
              <a:solidFill>
                <a:srgbClr val="0033CC"/>
              </a:solidFill>
              <a:sym typeface="Symbol"/>
            </a:endParaRPr>
          </a:p>
          <a:p>
            <a:endParaRPr lang="fr-CH" sz="1600" dirty="0" smtClean="0">
              <a:solidFill>
                <a:srgbClr val="0033CC"/>
              </a:solidFill>
              <a:sym typeface="Symbol"/>
            </a:endParaRPr>
          </a:p>
          <a:p>
            <a:endParaRPr lang="fr-CH" sz="1600" dirty="0">
              <a:solidFill>
                <a:srgbClr val="0033CC"/>
              </a:solidFill>
              <a:sym typeface="Symbol"/>
            </a:endParaRPr>
          </a:p>
          <a:p>
            <a:endParaRPr lang="fr-CH" sz="1600" dirty="0" smtClean="0">
              <a:solidFill>
                <a:srgbClr val="0033CC"/>
              </a:solidFill>
              <a:sym typeface="Symbol"/>
            </a:endParaRPr>
          </a:p>
          <a:p>
            <a:r>
              <a:rPr lang="fr-CH" sz="1600" dirty="0" err="1" smtClean="0">
                <a:solidFill>
                  <a:srgbClr val="0033CC"/>
                </a:solidFill>
                <a:latin typeface="+mn-lt"/>
                <a:sym typeface="Symbol"/>
              </a:rPr>
              <a:t>difficult</a:t>
            </a:r>
            <a:r>
              <a:rPr lang="fr-CH" sz="1600" dirty="0" smtClean="0">
                <a:solidFill>
                  <a:srgbClr val="0033CC"/>
                </a:solidFill>
                <a:latin typeface="+mn-lt"/>
                <a:sym typeface="Symbol"/>
              </a:rPr>
              <a:t> to </a:t>
            </a:r>
            <a:r>
              <a:rPr lang="fr-CH" sz="1600" dirty="0" err="1" smtClean="0">
                <a:solidFill>
                  <a:srgbClr val="0033CC"/>
                </a:solidFill>
                <a:latin typeface="+mn-lt"/>
                <a:sym typeface="Symbol"/>
              </a:rPr>
              <a:t>extract</a:t>
            </a:r>
            <a:r>
              <a:rPr lang="fr-CH" sz="1600" dirty="0" smtClean="0">
                <a:solidFill>
                  <a:srgbClr val="0033CC"/>
                </a:solidFill>
                <a:latin typeface="+mn-lt"/>
                <a:sym typeface="Symbol"/>
              </a:rPr>
              <a:t> the </a:t>
            </a:r>
            <a:r>
              <a:rPr lang="fr-CH" sz="1600" dirty="0" err="1" smtClean="0">
                <a:solidFill>
                  <a:srgbClr val="0033CC"/>
                </a:solidFill>
                <a:latin typeface="+mn-lt"/>
                <a:sym typeface="Symbol"/>
              </a:rPr>
              <a:t>couplings</a:t>
            </a:r>
            <a:r>
              <a:rPr lang="fr-CH" sz="1600" dirty="0" smtClean="0">
                <a:solidFill>
                  <a:srgbClr val="0033CC"/>
                </a:solidFill>
                <a:latin typeface="+mn-lt"/>
                <a:sym typeface="Symbol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latin typeface="+mn-lt"/>
                <a:sym typeface="Symbol"/>
              </a:rPr>
              <a:t>because</a:t>
            </a:r>
            <a:r>
              <a:rPr lang="fr-CH" sz="1600" dirty="0">
                <a:solidFill>
                  <a:srgbClr val="0033CC"/>
                </a:solidFill>
                <a:latin typeface="+mn-lt"/>
                <a:sym typeface="Symbol"/>
              </a:rPr>
              <a:t> </a:t>
            </a:r>
            <a:r>
              <a:rPr lang="fr-CH" sz="1600" baseline="-25000" dirty="0" err="1">
                <a:solidFill>
                  <a:srgbClr val="0033CC"/>
                </a:solidFill>
                <a:latin typeface="+mn-lt"/>
                <a:sym typeface="Symbol"/>
              </a:rPr>
              <a:t>prod</a:t>
            </a:r>
            <a:r>
              <a:rPr lang="fr-CH" sz="1600" dirty="0">
                <a:solidFill>
                  <a:srgbClr val="0033CC"/>
                </a:solidFill>
                <a:latin typeface="+mn-lt"/>
                <a:sym typeface="Symbol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latin typeface="+mn-lt"/>
                <a:sym typeface="Symbol"/>
              </a:rPr>
              <a:t>uncertain</a:t>
            </a:r>
            <a:r>
              <a:rPr lang="fr-CH" sz="1600" dirty="0" smtClean="0">
                <a:solidFill>
                  <a:srgbClr val="0033CC"/>
                </a:solidFill>
                <a:latin typeface="+mn-lt"/>
                <a:sym typeface="Symbol"/>
              </a:rPr>
              <a:t>  </a:t>
            </a:r>
            <a:r>
              <a:rPr lang="fr-CH" sz="1600" dirty="0">
                <a:solidFill>
                  <a:srgbClr val="0033CC"/>
                </a:solidFill>
                <a:latin typeface="+mn-lt"/>
                <a:sym typeface="Symbol"/>
              </a:rPr>
              <a:t> </a:t>
            </a:r>
            <a:r>
              <a:rPr lang="fr-CH" sz="1600" dirty="0" smtClean="0">
                <a:solidFill>
                  <a:srgbClr val="0033CC"/>
                </a:solidFill>
                <a:latin typeface="+mn-lt"/>
                <a:sym typeface="Symbol"/>
              </a:rPr>
              <a:t>and </a:t>
            </a:r>
            <a:r>
              <a:rPr lang="fr-CH" sz="1600" dirty="0">
                <a:solidFill>
                  <a:srgbClr val="0033CC"/>
                </a:solidFill>
                <a:latin typeface="+mn-lt"/>
                <a:sym typeface="Symbol"/>
              </a:rPr>
              <a:t></a:t>
            </a:r>
            <a:r>
              <a:rPr lang="fr-CH" sz="1600" baseline="-25000" dirty="0">
                <a:solidFill>
                  <a:srgbClr val="0033CC"/>
                </a:solidFill>
                <a:latin typeface="+mn-lt"/>
                <a:sym typeface="Symbol"/>
              </a:rPr>
              <a:t>H</a:t>
            </a:r>
            <a:r>
              <a:rPr lang="fr-CH" sz="1600" dirty="0">
                <a:solidFill>
                  <a:srgbClr val="0033CC"/>
                </a:solidFill>
                <a:latin typeface="+mn-lt"/>
                <a:sym typeface="Symbol"/>
              </a:rPr>
              <a:t> </a:t>
            </a:r>
            <a:r>
              <a:rPr lang="fr-CH" sz="1600" dirty="0" smtClean="0">
                <a:solidFill>
                  <a:srgbClr val="0033CC"/>
                </a:solidFill>
                <a:latin typeface="+mn-lt"/>
                <a:sym typeface="Symbol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latin typeface="+mn-lt"/>
                <a:sym typeface="Symbol"/>
              </a:rPr>
              <a:t>is</a:t>
            </a:r>
            <a:r>
              <a:rPr lang="fr-CH" sz="1600" dirty="0" smtClean="0">
                <a:solidFill>
                  <a:srgbClr val="0033CC"/>
                </a:solidFill>
                <a:latin typeface="+mn-lt"/>
                <a:sym typeface="Symbol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latin typeface="+mn-lt"/>
                <a:sym typeface="Symbol"/>
              </a:rPr>
              <a:t>unknown</a:t>
            </a:r>
            <a:r>
              <a:rPr lang="fr-CH" sz="1600" dirty="0" smtClean="0">
                <a:solidFill>
                  <a:srgbClr val="0033CC"/>
                </a:solidFill>
                <a:latin typeface="+mn-lt"/>
                <a:sym typeface="Symbol"/>
              </a:rPr>
              <a:t>  (invisible </a:t>
            </a:r>
            <a:r>
              <a:rPr lang="fr-CH" sz="1600" dirty="0" err="1" smtClean="0">
                <a:solidFill>
                  <a:srgbClr val="0033CC"/>
                </a:solidFill>
                <a:latin typeface="+mn-lt"/>
                <a:sym typeface="Symbol"/>
              </a:rPr>
              <a:t>channels</a:t>
            </a:r>
            <a:r>
              <a:rPr lang="fr-CH" sz="1600" dirty="0" smtClean="0">
                <a:solidFill>
                  <a:srgbClr val="0033CC"/>
                </a:solidFill>
                <a:latin typeface="+mn-lt"/>
                <a:sym typeface="Symbol"/>
              </a:rPr>
              <a:t>) </a:t>
            </a:r>
            <a:r>
              <a:rPr lang="fr-CH" sz="1600" dirty="0" smtClean="0">
                <a:solidFill>
                  <a:srgbClr val="0033CC"/>
                </a:solidFill>
                <a:latin typeface="+mn-lt"/>
                <a:sym typeface="Wingdings" panose="05000000000000000000" pitchFamily="2" charset="2"/>
              </a:rPr>
              <a:t> must do </a:t>
            </a:r>
            <a:r>
              <a:rPr lang="fr-CH" sz="1600" dirty="0" err="1" smtClean="0">
                <a:solidFill>
                  <a:srgbClr val="0033CC"/>
                </a:solidFill>
                <a:latin typeface="+mn-lt"/>
                <a:sym typeface="Wingdings" panose="05000000000000000000" pitchFamily="2" charset="2"/>
              </a:rPr>
              <a:t>physics</a:t>
            </a:r>
            <a:r>
              <a:rPr lang="fr-CH" sz="1600" dirty="0" smtClean="0">
                <a:solidFill>
                  <a:srgbClr val="0033CC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CH" sz="1600" dirty="0" err="1" smtClean="0">
                <a:solidFill>
                  <a:srgbClr val="0033CC"/>
                </a:solidFill>
                <a:latin typeface="+mn-lt"/>
                <a:sym typeface="Wingdings" panose="05000000000000000000" pitchFamily="2" charset="2"/>
              </a:rPr>
              <a:t>with</a:t>
            </a:r>
            <a:r>
              <a:rPr lang="fr-CH" sz="1600" dirty="0" smtClean="0">
                <a:solidFill>
                  <a:srgbClr val="0033CC"/>
                </a:solidFill>
                <a:latin typeface="+mn-lt"/>
                <a:sym typeface="Wingdings" panose="05000000000000000000" pitchFamily="2" charset="2"/>
              </a:rPr>
              <a:t> ratios.</a:t>
            </a:r>
            <a:endParaRPr lang="fr-CH" sz="1600" dirty="0" smtClean="0">
              <a:solidFill>
                <a:srgbClr val="0033CC"/>
              </a:solidFill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2197" y="4757724"/>
            <a:ext cx="5057347" cy="1092607"/>
            <a:chOff x="342197" y="4757724"/>
            <a:chExt cx="5057347" cy="1092607"/>
          </a:xfrm>
        </p:grpSpPr>
        <p:sp>
          <p:nvSpPr>
            <p:cNvPr id="2" name="TextBox 1"/>
            <p:cNvSpPr txBox="1"/>
            <p:nvPr/>
          </p:nvSpPr>
          <p:spPr>
            <a:xfrm>
              <a:off x="342197" y="4757724"/>
              <a:ext cx="5057347" cy="109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800" dirty="0">
                  <a:solidFill>
                    <a:srgbClr val="0033CC"/>
                  </a:solidFill>
                  <a:latin typeface="+mn-lt"/>
                  <a:sym typeface="Symbol"/>
                </a:rPr>
                <a:t></a:t>
              </a:r>
              <a:r>
                <a:rPr lang="fr-CH" sz="2800" baseline="-25000" dirty="0" err="1">
                  <a:solidFill>
                    <a:srgbClr val="0033CC"/>
                  </a:solidFill>
                  <a:latin typeface="+mn-lt"/>
                  <a:sym typeface="Symbol"/>
                </a:rPr>
                <a:t>i</a:t>
              </a:r>
              <a:r>
                <a:rPr lang="fr-CH" sz="2800" baseline="-25000" dirty="0" err="1">
                  <a:solidFill>
                    <a:srgbClr val="0033CC"/>
                  </a:solidFill>
                  <a:latin typeface="+mn-lt"/>
                  <a:sym typeface="Wingdings" pitchFamily="2" charset="2"/>
                </a:rPr>
                <a:t>f</a:t>
              </a:r>
              <a:r>
                <a:rPr lang="fr-CH" sz="2800" baseline="-25000" dirty="0">
                  <a:solidFill>
                    <a:srgbClr val="0033CC"/>
                  </a:solidFill>
                  <a:latin typeface="+mn-lt"/>
                  <a:sym typeface="Wingdings" pitchFamily="2" charset="2"/>
                </a:rPr>
                <a:t> </a:t>
              </a:r>
              <a:r>
                <a:rPr lang="fr-CH" sz="2800" dirty="0">
                  <a:solidFill>
                    <a:srgbClr val="0033CC"/>
                  </a:solidFill>
                  <a:latin typeface="+mn-lt"/>
                  <a:sym typeface="Symbol"/>
                </a:rPr>
                <a:t> </a:t>
              </a:r>
              <a:r>
                <a:rPr lang="fr-CH" sz="2800" baseline="30000" dirty="0" err="1">
                  <a:solidFill>
                    <a:srgbClr val="0033CC"/>
                  </a:solidFill>
                  <a:latin typeface="+mn-lt"/>
                  <a:sym typeface="Symbol"/>
                </a:rPr>
                <a:t>observed</a:t>
              </a:r>
              <a:r>
                <a:rPr lang="fr-CH" sz="2800" baseline="30000" dirty="0">
                  <a:solidFill>
                    <a:srgbClr val="0033CC"/>
                  </a:solidFill>
                  <a:latin typeface="+mn-lt"/>
                  <a:sym typeface="Symbol"/>
                </a:rPr>
                <a:t>   </a:t>
              </a:r>
              <a:r>
                <a:rPr lang="fr-CH" sz="2800" dirty="0">
                  <a:solidFill>
                    <a:srgbClr val="0033CC"/>
                  </a:solidFill>
                  <a:latin typeface="+mn-lt"/>
                  <a:sym typeface="Symbol"/>
                </a:rPr>
                <a:t> </a:t>
              </a:r>
              <a:r>
                <a:rPr lang="fr-CH" sz="2800" baseline="-25000" dirty="0" err="1">
                  <a:solidFill>
                    <a:srgbClr val="0033CC"/>
                  </a:solidFill>
                  <a:latin typeface="+mn-lt"/>
                  <a:sym typeface="Symbol"/>
                </a:rPr>
                <a:t>prod</a:t>
              </a:r>
              <a:r>
                <a:rPr lang="fr-CH" sz="2800" dirty="0">
                  <a:solidFill>
                    <a:srgbClr val="0033CC"/>
                  </a:solidFill>
                  <a:latin typeface="+mn-lt"/>
                  <a:sym typeface="Symbol"/>
                </a:rPr>
                <a:t>  (</a:t>
              </a:r>
              <a:r>
                <a:rPr lang="fr-CH" sz="2800" dirty="0" err="1">
                  <a:solidFill>
                    <a:srgbClr val="0033CC"/>
                  </a:solidFill>
                  <a:latin typeface="+mn-lt"/>
                  <a:sym typeface="Symbol"/>
                </a:rPr>
                <a:t>g</a:t>
              </a:r>
              <a:r>
                <a:rPr lang="fr-CH" sz="2800" baseline="-25000" dirty="0" err="1">
                  <a:solidFill>
                    <a:srgbClr val="0033CC"/>
                  </a:solidFill>
                  <a:latin typeface="+mn-lt"/>
                  <a:sym typeface="Symbol"/>
                </a:rPr>
                <a:t>Hi</a:t>
              </a:r>
              <a:r>
                <a:rPr lang="fr-CH" sz="2800" dirty="0">
                  <a:solidFill>
                    <a:srgbClr val="0033CC"/>
                  </a:solidFill>
                  <a:latin typeface="+mn-lt"/>
                  <a:sym typeface="Symbol"/>
                </a:rPr>
                <a:t> )</a:t>
              </a:r>
              <a:r>
                <a:rPr lang="fr-CH" sz="2800" baseline="30000" dirty="0">
                  <a:solidFill>
                    <a:srgbClr val="0033CC"/>
                  </a:solidFill>
                  <a:latin typeface="+mn-lt"/>
                  <a:sym typeface="Symbol"/>
                </a:rPr>
                <a:t>2</a:t>
              </a:r>
              <a:r>
                <a:rPr lang="fr-CH" sz="2800" dirty="0">
                  <a:solidFill>
                    <a:srgbClr val="0033CC"/>
                  </a:solidFill>
                  <a:latin typeface="+mn-lt"/>
                  <a:sym typeface="Symbol"/>
                </a:rPr>
                <a:t>(</a:t>
              </a:r>
              <a:r>
                <a:rPr lang="fr-CH" sz="2800" dirty="0" err="1">
                  <a:solidFill>
                    <a:srgbClr val="0033CC"/>
                  </a:solidFill>
                  <a:latin typeface="+mn-lt"/>
                  <a:sym typeface="Symbol"/>
                </a:rPr>
                <a:t>g</a:t>
              </a:r>
              <a:r>
                <a:rPr lang="fr-CH" sz="2800" baseline="-25000" dirty="0" err="1">
                  <a:solidFill>
                    <a:srgbClr val="0033CC"/>
                  </a:solidFill>
                  <a:latin typeface="+mn-lt"/>
                  <a:sym typeface="Symbol"/>
                </a:rPr>
                <a:t>Hf</a:t>
              </a:r>
              <a:r>
                <a:rPr lang="fr-CH" sz="2800" dirty="0">
                  <a:solidFill>
                    <a:srgbClr val="0033CC"/>
                  </a:solidFill>
                  <a:latin typeface="+mn-lt"/>
                  <a:sym typeface="Symbol"/>
                </a:rPr>
                <a:t>)</a:t>
              </a:r>
              <a:r>
                <a:rPr lang="fr-CH" sz="2800" baseline="30000" dirty="0">
                  <a:solidFill>
                    <a:srgbClr val="0033CC"/>
                  </a:solidFill>
                  <a:latin typeface="+mn-lt"/>
                  <a:sym typeface="Symbol"/>
                </a:rPr>
                <a:t>2      </a:t>
              </a:r>
            </a:p>
            <a:p>
              <a:endParaRPr lang="fr-CH" sz="700" dirty="0" smtClean="0">
                <a:latin typeface="+mn-lt"/>
              </a:endParaRPr>
            </a:p>
            <a:p>
              <a:r>
                <a:rPr lang="fr-CH" sz="2800" dirty="0" smtClean="0">
                  <a:latin typeface="+mn-lt"/>
                </a:rPr>
                <a:t>                                             </a:t>
              </a:r>
              <a:r>
                <a:rPr lang="fr-CH" sz="2800" dirty="0" smtClean="0">
                  <a:solidFill>
                    <a:srgbClr val="0033CC"/>
                  </a:solidFill>
                  <a:latin typeface="+mn-lt"/>
                  <a:sym typeface="Symbol"/>
                </a:rPr>
                <a:t></a:t>
              </a:r>
              <a:r>
                <a:rPr lang="fr-CH" sz="2800" baseline="-25000" dirty="0">
                  <a:solidFill>
                    <a:srgbClr val="0033CC"/>
                  </a:solidFill>
                  <a:latin typeface="+mn-lt"/>
                  <a:sym typeface="Symbol"/>
                </a:rPr>
                <a:t>H</a:t>
              </a:r>
              <a:endParaRPr lang="en-GB" sz="2800" dirty="0" smtClean="0">
                <a:latin typeface="+mn-lt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3419108" y="5334035"/>
              <a:ext cx="1406571" cy="0"/>
            </a:xfrm>
            <a:prstGeom prst="line">
              <a:avLst/>
            </a:prstGeom>
            <a:noFill/>
            <a:ln w="38100" cap="flat" cmpd="sng" algn="ctr">
              <a:solidFill>
                <a:srgbClr val="1F419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273052" y="3764592"/>
            <a:ext cx="5088252" cy="523220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800" kern="0" dirty="0" smtClean="0">
                <a:solidFill>
                  <a:prstClr val="black"/>
                </a:solidFill>
                <a:latin typeface="Calibri"/>
              </a:rPr>
              <a:t>THE LHC </a:t>
            </a:r>
            <a:r>
              <a:rPr lang="fr-CH" sz="2800" kern="0" dirty="0" err="1" smtClean="0">
                <a:solidFill>
                  <a:prstClr val="black"/>
                </a:solidFill>
                <a:latin typeface="Calibri"/>
              </a:rPr>
              <a:t>is</a:t>
            </a:r>
            <a:r>
              <a:rPr lang="fr-CH" sz="2800" kern="0" dirty="0" smtClean="0">
                <a:solidFill>
                  <a:prstClr val="black"/>
                </a:solidFill>
                <a:latin typeface="Calibri"/>
              </a:rPr>
              <a:t> a </a:t>
            </a:r>
            <a:r>
              <a:rPr lang="fr-CH" sz="2800" kern="0" dirty="0" err="1" smtClean="0">
                <a:solidFill>
                  <a:prstClr val="black"/>
                </a:solidFill>
                <a:latin typeface="Calibri"/>
              </a:rPr>
              <a:t>Higgs</a:t>
            </a:r>
            <a:r>
              <a:rPr lang="fr-CH" sz="2800" kern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CH" sz="2800" kern="0" dirty="0" err="1" smtClean="0">
                <a:solidFill>
                  <a:prstClr val="black"/>
                </a:solidFill>
                <a:latin typeface="Calibri"/>
              </a:rPr>
              <a:t>Factory</a:t>
            </a:r>
            <a:r>
              <a:rPr lang="fr-CH" sz="2800" kern="0" dirty="0" smtClean="0">
                <a:solidFill>
                  <a:prstClr val="black"/>
                </a:solidFill>
                <a:latin typeface="Calibri"/>
              </a:rPr>
              <a:t>…BUT</a:t>
            </a:r>
            <a:endParaRPr lang="en-US" sz="2800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3096" y="4757724"/>
            <a:ext cx="3933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n-lt"/>
              </a:rPr>
              <a:t>relative </a:t>
            </a:r>
            <a:r>
              <a:rPr lang="fr-CH" sz="2000" dirty="0" err="1" smtClean="0">
                <a:latin typeface="+mn-lt"/>
              </a:rPr>
              <a:t>error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scales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with</a:t>
            </a:r>
            <a:endParaRPr lang="fr-CH" sz="2000" dirty="0" smtClean="0">
              <a:latin typeface="+mn-lt"/>
            </a:endParaRPr>
          </a:p>
          <a:p>
            <a:r>
              <a:rPr lang="fr-CH" sz="2000" dirty="0" smtClean="0">
                <a:latin typeface="+mn-lt"/>
              </a:rPr>
              <a:t>1/</a:t>
            </a:r>
            <a:r>
              <a:rPr lang="fr-CH" sz="2000" dirty="0" err="1" smtClean="0">
                <a:latin typeface="+mn-lt"/>
              </a:rPr>
              <a:t>purity</a:t>
            </a:r>
            <a:r>
              <a:rPr lang="fr-CH" sz="2000" dirty="0" smtClean="0">
                <a:latin typeface="+mn-lt"/>
              </a:rPr>
              <a:t> and 1/</a:t>
            </a:r>
            <a:r>
              <a:rPr lang="fr-CH" sz="2000" dirty="0" smtClean="0">
                <a:latin typeface="+mn-lt"/>
                <a:sym typeface="Symbol"/>
              </a:rPr>
              <a:t></a:t>
            </a:r>
            <a:r>
              <a:rPr lang="fr-CH" sz="2000" dirty="0" err="1" smtClean="0">
                <a:latin typeface="+mn-lt"/>
              </a:rPr>
              <a:t>efficiency</a:t>
            </a:r>
            <a:r>
              <a:rPr lang="fr-CH" sz="2000" dirty="0">
                <a:latin typeface="+mn-lt"/>
              </a:rPr>
              <a:t> </a:t>
            </a:r>
            <a:r>
              <a:rPr lang="fr-CH" sz="2000" dirty="0" smtClean="0">
                <a:latin typeface="+mn-lt"/>
              </a:rPr>
              <a:t>of signal</a:t>
            </a:r>
            <a:endParaRPr lang="en-GB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67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243408"/>
            <a:ext cx="8229600" cy="1143000"/>
          </a:xfrm>
        </p:spPr>
        <p:txBody>
          <a:bodyPr/>
          <a:lstStyle/>
          <a:p>
            <a:r>
              <a:rPr lang="en-GB" dirty="0" smtClean="0"/>
              <a:t>Higgs production mechanism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25529"/>
            <a:ext cx="8432800" cy="1295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/>
              <a:t>“</a:t>
            </a:r>
            <a:r>
              <a:rPr lang="en-GB" sz="2000" dirty="0" err="1" smtClean="0"/>
              <a:t>higgstrahlung</a:t>
            </a:r>
            <a:r>
              <a:rPr lang="en-GB" sz="2000" dirty="0" smtClean="0"/>
              <a:t>” process close to threshold</a:t>
            </a:r>
          </a:p>
          <a:p>
            <a:pPr>
              <a:buNone/>
            </a:pPr>
            <a:r>
              <a:rPr lang="en-GB" sz="2000" dirty="0" smtClean="0"/>
              <a:t>Production </a:t>
            </a:r>
            <a:r>
              <a:rPr lang="en-GB" sz="2000" dirty="0" err="1" smtClean="0"/>
              <a:t>xsection</a:t>
            </a:r>
            <a:r>
              <a:rPr lang="en-GB" sz="2000" dirty="0" smtClean="0"/>
              <a:t> has a maximum at near threshold ~200 fb</a:t>
            </a:r>
          </a:p>
          <a:p>
            <a:pPr>
              <a:buNone/>
            </a:pPr>
            <a:r>
              <a:rPr lang="en-GB" sz="2000" dirty="0" smtClean="0">
                <a:solidFill>
                  <a:srgbClr val="C00000"/>
                </a:solidFill>
              </a:rPr>
              <a:t>            10</a:t>
            </a:r>
            <a:r>
              <a:rPr lang="en-GB" sz="2000" baseline="30000" dirty="0" smtClean="0">
                <a:solidFill>
                  <a:srgbClr val="C00000"/>
                </a:solidFill>
              </a:rPr>
              <a:t>34</a:t>
            </a:r>
            <a:r>
              <a:rPr lang="en-GB" sz="2000" dirty="0" smtClean="0">
                <a:solidFill>
                  <a:srgbClr val="C00000"/>
                </a:solidFill>
              </a:rPr>
              <a:t>/cm</a:t>
            </a:r>
            <a:r>
              <a:rPr lang="en-GB" sz="2000" baseline="30000" dirty="0" smtClean="0">
                <a:solidFill>
                  <a:srgbClr val="C00000"/>
                </a:solidFill>
              </a:rPr>
              <a:t>2</a:t>
            </a:r>
            <a:r>
              <a:rPr lang="en-GB" sz="2000" dirty="0" smtClean="0">
                <a:solidFill>
                  <a:srgbClr val="C00000"/>
                </a:solidFill>
              </a:rPr>
              <a:t>/s </a:t>
            </a:r>
            <a:r>
              <a:rPr lang="en-GB" sz="2000" dirty="0" smtClean="0">
                <a:solidFill>
                  <a:srgbClr val="C00000"/>
                </a:solidFill>
                <a:sym typeface="Wingdings" pitchFamily="2" charset="2"/>
              </a:rPr>
              <a:t>  20’000 HZ events per year.</a:t>
            </a:r>
            <a:r>
              <a:rPr lang="en-GB" sz="2000" dirty="0" smtClean="0">
                <a:sym typeface="Wingdings" pitchFamily="2" charset="2"/>
              </a:rPr>
              <a:t> </a:t>
            </a:r>
            <a:endParaRPr lang="en-GB" sz="20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294967295"/>
          </p:nvPr>
        </p:nvSpPr>
        <p:spPr>
          <a:xfrm>
            <a:off x="152400" y="6324600"/>
            <a:ext cx="533400" cy="361950"/>
          </a:xfrm>
          <a:prstGeom prst="rect">
            <a:avLst/>
          </a:prstGeo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Date Placeholder 42"/>
          <p:cNvSpPr>
            <a:spLocks noGrp="1"/>
          </p:cNvSpPr>
          <p:nvPr>
            <p:ph type="dt" sz="half" idx="4294967295"/>
          </p:nvPr>
        </p:nvSpPr>
        <p:spPr>
          <a:xfrm>
            <a:off x="0" y="6356374"/>
            <a:ext cx="2133600" cy="365125"/>
          </a:xfrm>
        </p:spPr>
        <p:txBody>
          <a:bodyPr/>
          <a:lstStyle/>
          <a:p>
            <a:fld id="{996A1D97-7A03-4B59-AC40-54397FE41CDA}" type="datetime1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11.11.2018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03767" y="3066016"/>
            <a:ext cx="914400" cy="1828800"/>
          </a:xfrm>
          <a:custGeom>
            <a:avLst/>
            <a:gdLst>
              <a:gd name="connsiteX0" fmla="*/ 0 w 914400"/>
              <a:gd name="connsiteY0" fmla="*/ 0 h 1828800"/>
              <a:gd name="connsiteX1" fmla="*/ 914400 w 914400"/>
              <a:gd name="connsiteY1" fmla="*/ 903768 h 1828800"/>
              <a:gd name="connsiteX2" fmla="*/ 0 w 9144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1828800">
                <a:moveTo>
                  <a:pt x="0" y="0"/>
                </a:moveTo>
                <a:lnTo>
                  <a:pt x="914400" y="903768"/>
                </a:lnTo>
                <a:lnTo>
                  <a:pt x="0" y="182880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732581" y="3060700"/>
            <a:ext cx="925033" cy="9090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43000" y="458472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e</a:t>
            </a:r>
            <a:r>
              <a:rPr lang="en-GB" sz="2000" baseline="30000" dirty="0" smtClean="0">
                <a:solidFill>
                  <a:prstClr val="black"/>
                </a:solidFill>
              </a:rPr>
              <a:t>+</a:t>
            </a:r>
            <a:endParaRPr lang="en-GB" sz="2000" baseline="300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306072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e</a:t>
            </a:r>
            <a:r>
              <a:rPr lang="en-GB" sz="2000" baseline="30000" dirty="0" smtClean="0">
                <a:solidFill>
                  <a:prstClr val="black"/>
                </a:solidFill>
              </a:rPr>
              <a:t>-</a:t>
            </a:r>
            <a:endParaRPr lang="en-GB" sz="2000" baseline="300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7116" y="3594100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Z*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452019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Z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3060727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H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5778500"/>
            <a:ext cx="8856984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3CC"/>
                </a:solidFill>
              </a:rPr>
              <a:t>For a Higgs of 125GeV, a centre of mass energy of 240-250 GeV is optimal</a:t>
            </a:r>
          </a:p>
          <a:p>
            <a:r>
              <a:rPr lang="en-GB" dirty="0" smtClean="0">
                <a:solidFill>
                  <a:srgbClr val="0033CC"/>
                </a:solidFill>
                <a:sym typeface="Wingdings" pitchFamily="2" charset="2"/>
              </a:rPr>
              <a:t> kinematical constraint near threshold for high precision in mass, width, selection purity </a:t>
            </a:r>
            <a:endParaRPr lang="en-GB" dirty="0">
              <a:solidFill>
                <a:srgbClr val="0033CC"/>
              </a:solidFill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1828800" y="3930799"/>
            <a:ext cx="914400" cy="76200"/>
            <a:chOff x="0" y="4336312"/>
            <a:chExt cx="5486400" cy="1864240"/>
          </a:xfrm>
        </p:grpSpPr>
        <p:grpSp>
          <p:nvGrpSpPr>
            <p:cNvPr id="5" name="Group 12"/>
            <p:cNvGrpSpPr/>
            <p:nvPr/>
          </p:nvGrpSpPr>
          <p:grpSpPr>
            <a:xfrm>
              <a:off x="0" y="4336312"/>
              <a:ext cx="2743200" cy="1857152"/>
              <a:chOff x="0" y="4336312"/>
              <a:chExt cx="7315200" cy="1857152"/>
            </a:xfrm>
          </p:grpSpPr>
          <p:grpSp>
            <p:nvGrpSpPr>
              <p:cNvPr id="6" name="Group 8"/>
              <p:cNvGrpSpPr/>
              <p:nvPr/>
            </p:nvGrpSpPr>
            <p:grpSpPr>
              <a:xfrm>
                <a:off x="0" y="4336312"/>
                <a:ext cx="3657600" cy="1850064"/>
                <a:chOff x="0" y="4336312"/>
                <a:chExt cx="7315200" cy="1850064"/>
              </a:xfrm>
            </p:grpSpPr>
            <p:sp>
              <p:nvSpPr>
                <p:cNvPr id="34" name="Freeform 5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6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" name="Group 9"/>
              <p:cNvGrpSpPr/>
              <p:nvPr/>
            </p:nvGrpSpPr>
            <p:grpSpPr>
              <a:xfrm>
                <a:off x="3657600" y="4343400"/>
                <a:ext cx="3657600" cy="1850064"/>
                <a:chOff x="0" y="4336312"/>
                <a:chExt cx="7315200" cy="1850064"/>
              </a:xfrm>
            </p:grpSpPr>
            <p:sp>
              <p:nvSpPr>
                <p:cNvPr id="32" name="Freeform 10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11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9" name="Group 13"/>
            <p:cNvGrpSpPr/>
            <p:nvPr/>
          </p:nvGrpSpPr>
          <p:grpSpPr>
            <a:xfrm>
              <a:off x="2743200" y="4343400"/>
              <a:ext cx="2743200" cy="1857152"/>
              <a:chOff x="0" y="4336312"/>
              <a:chExt cx="7315200" cy="1857152"/>
            </a:xfrm>
          </p:grpSpPr>
          <p:grpSp>
            <p:nvGrpSpPr>
              <p:cNvPr id="11" name="Group 8"/>
              <p:cNvGrpSpPr/>
              <p:nvPr/>
            </p:nvGrpSpPr>
            <p:grpSpPr>
              <a:xfrm>
                <a:off x="0" y="4336312"/>
                <a:ext cx="3657600" cy="1850064"/>
                <a:chOff x="0" y="4336312"/>
                <a:chExt cx="7315200" cy="1850064"/>
              </a:xfrm>
            </p:grpSpPr>
            <p:sp>
              <p:nvSpPr>
                <p:cNvPr id="28" name="Freeform 27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>
                <a:off x="3657600" y="4343400"/>
                <a:ext cx="3657600" cy="1850064"/>
                <a:chOff x="0" y="4336312"/>
                <a:chExt cx="7315200" cy="1850064"/>
              </a:xfrm>
            </p:grpSpPr>
            <p:sp>
              <p:nvSpPr>
                <p:cNvPr id="26" name="Freeform 25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13" name="Group 97"/>
          <p:cNvGrpSpPr/>
          <p:nvPr/>
        </p:nvGrpSpPr>
        <p:grpSpPr>
          <a:xfrm>
            <a:off x="3367556" y="3694455"/>
            <a:ext cx="770481" cy="1828800"/>
            <a:chOff x="3367555" y="4062755"/>
            <a:chExt cx="770481" cy="1828800"/>
          </a:xfrm>
        </p:grpSpPr>
        <p:grpSp>
          <p:nvGrpSpPr>
            <p:cNvPr id="20" name="Group 65"/>
            <p:cNvGrpSpPr/>
            <p:nvPr/>
          </p:nvGrpSpPr>
          <p:grpSpPr>
            <a:xfrm rot="2700000">
              <a:off x="2491255" y="4939055"/>
              <a:ext cx="1828800" cy="76200"/>
              <a:chOff x="914400" y="2438400"/>
              <a:chExt cx="1828800" cy="76200"/>
            </a:xfrm>
          </p:grpSpPr>
          <p:grpSp>
            <p:nvGrpSpPr>
              <p:cNvPr id="21" name="Group 36"/>
              <p:cNvGrpSpPr/>
              <p:nvPr/>
            </p:nvGrpSpPr>
            <p:grpSpPr>
              <a:xfrm>
                <a:off x="914400" y="2438400"/>
                <a:ext cx="914400" cy="76200"/>
                <a:chOff x="0" y="4336312"/>
                <a:chExt cx="5486400" cy="1864240"/>
              </a:xfrm>
            </p:grpSpPr>
            <p:grpSp>
              <p:nvGrpSpPr>
                <p:cNvPr id="22" name="Group 12"/>
                <p:cNvGrpSpPr/>
                <p:nvPr/>
              </p:nvGrpSpPr>
              <p:grpSpPr>
                <a:xfrm>
                  <a:off x="0" y="4336312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23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95" name="Freeform 5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6" name="Freeform 6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4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93" name="Freeform 1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" name="Freeform 1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5" name="Group 13"/>
                <p:cNvGrpSpPr/>
                <p:nvPr/>
              </p:nvGrpSpPr>
              <p:grpSpPr>
                <a:xfrm>
                  <a:off x="2743200" y="4343400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30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0" name="Freeform 89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31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7" name="Freeform 86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8" name="Freeform 87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6" name="Group 51"/>
              <p:cNvGrpSpPr/>
              <p:nvPr/>
            </p:nvGrpSpPr>
            <p:grpSpPr>
              <a:xfrm>
                <a:off x="1828800" y="2438400"/>
                <a:ext cx="914400" cy="76200"/>
                <a:chOff x="0" y="4336312"/>
                <a:chExt cx="5486400" cy="1864240"/>
              </a:xfrm>
            </p:grpSpPr>
            <p:grpSp>
              <p:nvGrpSpPr>
                <p:cNvPr id="37" name="Group 12"/>
                <p:cNvGrpSpPr/>
                <p:nvPr/>
              </p:nvGrpSpPr>
              <p:grpSpPr>
                <a:xfrm>
                  <a:off x="0" y="4336312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38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1" name="Freeform 5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2" name="Freeform 6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39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9" name="Freeform 1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0" name="Freeform 1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0" name="Group 13"/>
                <p:cNvGrpSpPr/>
                <p:nvPr/>
              </p:nvGrpSpPr>
              <p:grpSpPr>
                <a:xfrm>
                  <a:off x="2743200" y="4343400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41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5" name="Freeform 74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6" name="Freeform 75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42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3" name="Freeform 72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4" name="Freeform 73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97" name="Rectangle 96"/>
            <p:cNvSpPr/>
            <p:nvPr/>
          </p:nvSpPr>
          <p:spPr>
            <a:xfrm rot="2700000">
              <a:off x="3560957" y="5291963"/>
              <a:ext cx="762000" cy="3921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813313" y="2984500"/>
            <a:ext cx="32522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smtClean="0">
                <a:solidFill>
                  <a:prstClr val="black"/>
                </a:solidFill>
                <a:latin typeface="Calibri"/>
              </a:rPr>
              <a:t>Z – </a:t>
            </a:r>
            <a:r>
              <a:rPr lang="fr-CH" sz="3200" dirty="0" err="1" smtClean="0">
                <a:solidFill>
                  <a:prstClr val="black"/>
                </a:solidFill>
                <a:latin typeface="Calibri"/>
              </a:rPr>
              <a:t>tagging</a:t>
            </a:r>
            <a:r>
              <a:rPr lang="fr-CH" sz="32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fr-CH" sz="3200" dirty="0" smtClean="0">
                <a:solidFill>
                  <a:prstClr val="black"/>
                </a:solidFill>
                <a:latin typeface="Calibri"/>
              </a:rPr>
              <a:t>   by </a:t>
            </a:r>
            <a:r>
              <a:rPr lang="fr-CH" sz="3200" dirty="0" err="1" smtClean="0">
                <a:solidFill>
                  <a:prstClr val="black"/>
                </a:solidFill>
                <a:latin typeface="Calibri"/>
              </a:rPr>
              <a:t>missing</a:t>
            </a:r>
            <a:r>
              <a:rPr lang="fr-CH" sz="3200" dirty="0" smtClean="0">
                <a:solidFill>
                  <a:prstClr val="black"/>
                </a:solidFill>
                <a:latin typeface="Calibri"/>
              </a:rPr>
              <a:t> mass</a:t>
            </a:r>
            <a:r>
              <a:rPr lang="fr-CH" sz="18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800" dirty="0" err="1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3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833675" y="853137"/>
            <a:ext cx="914400" cy="1828800"/>
          </a:xfrm>
          <a:custGeom>
            <a:avLst/>
            <a:gdLst>
              <a:gd name="connsiteX0" fmla="*/ 0 w 914400"/>
              <a:gd name="connsiteY0" fmla="*/ 0 h 1828800"/>
              <a:gd name="connsiteX1" fmla="*/ 914400 w 914400"/>
              <a:gd name="connsiteY1" fmla="*/ 903768 h 1828800"/>
              <a:gd name="connsiteX2" fmla="*/ 0 w 9144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1828800">
                <a:moveTo>
                  <a:pt x="0" y="0"/>
                </a:moveTo>
                <a:lnTo>
                  <a:pt x="914400" y="903768"/>
                </a:lnTo>
                <a:lnTo>
                  <a:pt x="0" y="182880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2662477" y="847821"/>
            <a:ext cx="925033" cy="9090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72908" y="2371824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  <a:r>
              <a:rPr lang="en-GB" baseline="30000" dirty="0" smtClean="0"/>
              <a:t>+</a:t>
            </a:r>
            <a:endParaRPr lang="en-GB" baseline="30000" dirty="0"/>
          </a:p>
        </p:txBody>
      </p:sp>
      <p:sp>
        <p:nvSpPr>
          <p:cNvPr id="33" name="TextBox 32"/>
          <p:cNvSpPr txBox="1"/>
          <p:nvPr/>
        </p:nvSpPr>
        <p:spPr>
          <a:xfrm>
            <a:off x="1149108" y="847824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r>
              <a:rPr lang="en-GB" baseline="30000" dirty="0" smtClean="0"/>
              <a:t>-</a:t>
            </a:r>
            <a:endParaRPr lang="en-GB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2037023" y="1381222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Z*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2977908" y="230729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2977909" y="847824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</a:t>
            </a:r>
            <a:endParaRPr lang="en-GB" dirty="0"/>
          </a:p>
        </p:txBody>
      </p:sp>
      <p:grpSp>
        <p:nvGrpSpPr>
          <p:cNvPr id="2" name="Group 20"/>
          <p:cNvGrpSpPr/>
          <p:nvPr/>
        </p:nvGrpSpPr>
        <p:grpSpPr>
          <a:xfrm>
            <a:off x="1758708" y="1717920"/>
            <a:ext cx="914400" cy="76200"/>
            <a:chOff x="0" y="4336312"/>
            <a:chExt cx="5486400" cy="1864240"/>
          </a:xfrm>
        </p:grpSpPr>
        <p:grpSp>
          <p:nvGrpSpPr>
            <p:cNvPr id="3" name="Group 12"/>
            <p:cNvGrpSpPr/>
            <p:nvPr/>
          </p:nvGrpSpPr>
          <p:grpSpPr>
            <a:xfrm>
              <a:off x="0" y="4336312"/>
              <a:ext cx="2743200" cy="1857152"/>
              <a:chOff x="0" y="4336312"/>
              <a:chExt cx="7315200" cy="1857152"/>
            </a:xfrm>
          </p:grpSpPr>
          <p:grpSp>
            <p:nvGrpSpPr>
              <p:cNvPr id="4" name="Group 8"/>
              <p:cNvGrpSpPr/>
              <p:nvPr/>
            </p:nvGrpSpPr>
            <p:grpSpPr>
              <a:xfrm>
                <a:off x="0" y="4336312"/>
                <a:ext cx="3657600" cy="1850064"/>
                <a:chOff x="0" y="4336312"/>
                <a:chExt cx="7315200" cy="1850064"/>
              </a:xfrm>
            </p:grpSpPr>
            <p:sp>
              <p:nvSpPr>
                <p:cNvPr id="50" name="Freeform 5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Freeform 6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" name="Group 9"/>
              <p:cNvGrpSpPr/>
              <p:nvPr/>
            </p:nvGrpSpPr>
            <p:grpSpPr>
              <a:xfrm>
                <a:off x="3657600" y="4343400"/>
                <a:ext cx="3657600" cy="1850064"/>
                <a:chOff x="0" y="4336312"/>
                <a:chExt cx="7315200" cy="1850064"/>
              </a:xfrm>
            </p:grpSpPr>
            <p:sp>
              <p:nvSpPr>
                <p:cNvPr id="48" name="Freeform 10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Freeform 11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" name="Group 13"/>
            <p:cNvGrpSpPr/>
            <p:nvPr/>
          </p:nvGrpSpPr>
          <p:grpSpPr>
            <a:xfrm>
              <a:off x="2743200" y="4343400"/>
              <a:ext cx="2743200" cy="1857152"/>
              <a:chOff x="0" y="4336312"/>
              <a:chExt cx="7315200" cy="1857152"/>
            </a:xfrm>
          </p:grpSpPr>
          <p:grpSp>
            <p:nvGrpSpPr>
              <p:cNvPr id="7" name="Group 8"/>
              <p:cNvGrpSpPr/>
              <p:nvPr/>
            </p:nvGrpSpPr>
            <p:grpSpPr>
              <a:xfrm>
                <a:off x="0" y="4336312"/>
                <a:ext cx="3657600" cy="1850064"/>
                <a:chOff x="0" y="4336312"/>
                <a:chExt cx="7315200" cy="1850064"/>
              </a:xfrm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" name="Group 9"/>
              <p:cNvGrpSpPr/>
              <p:nvPr/>
            </p:nvGrpSpPr>
            <p:grpSpPr>
              <a:xfrm>
                <a:off x="3657600" y="4343400"/>
                <a:ext cx="3657600" cy="1850064"/>
                <a:chOff x="0" y="4336312"/>
                <a:chExt cx="7315200" cy="1850064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0" y="4336312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3657600" y="4343400"/>
                  <a:ext cx="3657600" cy="1842976"/>
                </a:xfrm>
                <a:custGeom>
                  <a:avLst/>
                  <a:gdLst>
                    <a:gd name="connsiteX0" fmla="*/ 0 w 3657600"/>
                    <a:gd name="connsiteY0" fmla="*/ 905539 h 1842976"/>
                    <a:gd name="connsiteX1" fmla="*/ 914400 w 3657600"/>
                    <a:gd name="connsiteY1" fmla="*/ 1772 h 1842976"/>
                    <a:gd name="connsiteX2" fmla="*/ 1839433 w 3657600"/>
                    <a:gd name="connsiteY2" fmla="*/ 916172 h 1842976"/>
                    <a:gd name="connsiteX3" fmla="*/ 2753833 w 3657600"/>
                    <a:gd name="connsiteY3" fmla="*/ 1841204 h 1842976"/>
                    <a:gd name="connsiteX4" fmla="*/ 3657600 w 3657600"/>
                    <a:gd name="connsiteY4" fmla="*/ 905539 h 1842976"/>
                    <a:gd name="connsiteX5" fmla="*/ 3657600 w 3657600"/>
                    <a:gd name="connsiteY5" fmla="*/ 905539 h 184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57600" h="1842976">
                      <a:moveTo>
                        <a:pt x="0" y="905539"/>
                      </a:moveTo>
                      <a:cubicBezTo>
                        <a:pt x="303914" y="452769"/>
                        <a:pt x="607828" y="0"/>
                        <a:pt x="914400" y="1772"/>
                      </a:cubicBezTo>
                      <a:cubicBezTo>
                        <a:pt x="1220972" y="3544"/>
                        <a:pt x="1532861" y="609600"/>
                        <a:pt x="1839433" y="916172"/>
                      </a:cubicBezTo>
                      <a:cubicBezTo>
                        <a:pt x="2146005" y="1222744"/>
                        <a:pt x="2450805" y="1842976"/>
                        <a:pt x="2753833" y="1841204"/>
                      </a:cubicBezTo>
                      <a:cubicBezTo>
                        <a:pt x="3056861" y="1839432"/>
                        <a:pt x="3657600" y="905539"/>
                        <a:pt x="3657600" y="905539"/>
                      </a:cubicBezTo>
                      <a:lnTo>
                        <a:pt x="3657600" y="905539"/>
                      </a:ln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9" name="Group 97"/>
          <p:cNvGrpSpPr/>
          <p:nvPr/>
        </p:nvGrpSpPr>
        <p:grpSpPr>
          <a:xfrm>
            <a:off x="3297463" y="1456184"/>
            <a:ext cx="770481" cy="1828800"/>
            <a:chOff x="3367555" y="4062755"/>
            <a:chExt cx="770481" cy="1828800"/>
          </a:xfrm>
        </p:grpSpPr>
        <p:grpSp>
          <p:nvGrpSpPr>
            <p:cNvPr id="10" name="Group 65"/>
            <p:cNvGrpSpPr/>
            <p:nvPr/>
          </p:nvGrpSpPr>
          <p:grpSpPr>
            <a:xfrm rot="2700000">
              <a:off x="2491255" y="4939055"/>
              <a:ext cx="1828800" cy="76200"/>
              <a:chOff x="914400" y="2438400"/>
              <a:chExt cx="1828800" cy="76200"/>
            </a:xfrm>
          </p:grpSpPr>
          <p:grpSp>
            <p:nvGrpSpPr>
              <p:cNvPr id="11" name="Group 36"/>
              <p:cNvGrpSpPr/>
              <p:nvPr/>
            </p:nvGrpSpPr>
            <p:grpSpPr>
              <a:xfrm>
                <a:off x="914400" y="2438400"/>
                <a:ext cx="914400" cy="76200"/>
                <a:chOff x="0" y="4336312"/>
                <a:chExt cx="5486400" cy="1864240"/>
              </a:xfrm>
            </p:grpSpPr>
            <p:grpSp>
              <p:nvGrpSpPr>
                <p:cNvPr id="12" name="Group 12"/>
                <p:cNvGrpSpPr/>
                <p:nvPr/>
              </p:nvGrpSpPr>
              <p:grpSpPr>
                <a:xfrm>
                  <a:off x="0" y="4336312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13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3" name="Freeform 5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4" name="Freeform 6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4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81" name="Freeform 1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2" name="Freeform 1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15" name="Group 13"/>
                <p:cNvGrpSpPr/>
                <p:nvPr/>
              </p:nvGrpSpPr>
              <p:grpSpPr>
                <a:xfrm>
                  <a:off x="2743200" y="4343400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16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7" name="Freeform 76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8" name="Freeform 77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7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75" name="Freeform 74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6" name="Freeform 75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  <p:grpSp>
            <p:nvGrpSpPr>
              <p:cNvPr id="18" name="Group 51"/>
              <p:cNvGrpSpPr/>
              <p:nvPr/>
            </p:nvGrpSpPr>
            <p:grpSpPr>
              <a:xfrm>
                <a:off x="1828800" y="2438400"/>
                <a:ext cx="914400" cy="76200"/>
                <a:chOff x="0" y="4336312"/>
                <a:chExt cx="5486400" cy="1864240"/>
              </a:xfrm>
            </p:grpSpPr>
            <p:grpSp>
              <p:nvGrpSpPr>
                <p:cNvPr id="19" name="Group 12"/>
                <p:cNvGrpSpPr/>
                <p:nvPr/>
              </p:nvGrpSpPr>
              <p:grpSpPr>
                <a:xfrm>
                  <a:off x="0" y="4336312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20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69" name="Freeform 5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0" name="Freeform 6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1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67" name="Freeform 1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8" name="Freeform 1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22" name="Group 13"/>
                <p:cNvGrpSpPr/>
                <p:nvPr/>
              </p:nvGrpSpPr>
              <p:grpSpPr>
                <a:xfrm>
                  <a:off x="2743200" y="4343400"/>
                  <a:ext cx="2743200" cy="1857152"/>
                  <a:chOff x="0" y="4336312"/>
                  <a:chExt cx="7315200" cy="1857152"/>
                </a:xfrm>
              </p:grpSpPr>
              <p:grpSp>
                <p:nvGrpSpPr>
                  <p:cNvPr id="23" name="Group 8"/>
                  <p:cNvGrpSpPr/>
                  <p:nvPr/>
                </p:nvGrpSpPr>
                <p:grpSpPr>
                  <a:xfrm>
                    <a:off x="0" y="4336312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63" name="Freeform 62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4" name="Freeform 63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4" name="Group 9"/>
                  <p:cNvGrpSpPr/>
                  <p:nvPr/>
                </p:nvGrpSpPr>
                <p:grpSpPr>
                  <a:xfrm>
                    <a:off x="3657600" y="4343400"/>
                    <a:ext cx="3657600" cy="1850064"/>
                    <a:chOff x="0" y="4336312"/>
                    <a:chExt cx="7315200" cy="1850064"/>
                  </a:xfrm>
                </p:grpSpPr>
                <p:sp>
                  <p:nvSpPr>
                    <p:cNvPr id="61" name="Freeform 60"/>
                    <p:cNvSpPr/>
                    <p:nvPr/>
                  </p:nvSpPr>
                  <p:spPr>
                    <a:xfrm>
                      <a:off x="0" y="4336312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2" name="Freeform 61"/>
                    <p:cNvSpPr/>
                    <p:nvPr/>
                  </p:nvSpPr>
                  <p:spPr>
                    <a:xfrm>
                      <a:off x="3657600" y="4343400"/>
                      <a:ext cx="3657600" cy="1842976"/>
                    </a:xfrm>
                    <a:custGeom>
                      <a:avLst/>
                      <a:gdLst>
                        <a:gd name="connsiteX0" fmla="*/ 0 w 3657600"/>
                        <a:gd name="connsiteY0" fmla="*/ 905539 h 1842976"/>
                        <a:gd name="connsiteX1" fmla="*/ 914400 w 3657600"/>
                        <a:gd name="connsiteY1" fmla="*/ 1772 h 1842976"/>
                        <a:gd name="connsiteX2" fmla="*/ 1839433 w 3657600"/>
                        <a:gd name="connsiteY2" fmla="*/ 916172 h 1842976"/>
                        <a:gd name="connsiteX3" fmla="*/ 2753833 w 3657600"/>
                        <a:gd name="connsiteY3" fmla="*/ 1841204 h 1842976"/>
                        <a:gd name="connsiteX4" fmla="*/ 3657600 w 3657600"/>
                        <a:gd name="connsiteY4" fmla="*/ 905539 h 1842976"/>
                        <a:gd name="connsiteX5" fmla="*/ 3657600 w 3657600"/>
                        <a:gd name="connsiteY5" fmla="*/ 905539 h 18429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657600" h="1842976">
                          <a:moveTo>
                            <a:pt x="0" y="905539"/>
                          </a:moveTo>
                          <a:cubicBezTo>
                            <a:pt x="303914" y="452769"/>
                            <a:pt x="607828" y="0"/>
                            <a:pt x="914400" y="1772"/>
                          </a:cubicBezTo>
                          <a:cubicBezTo>
                            <a:pt x="1220972" y="3544"/>
                            <a:pt x="1532861" y="609600"/>
                            <a:pt x="1839433" y="916172"/>
                          </a:cubicBezTo>
                          <a:cubicBezTo>
                            <a:pt x="2146005" y="1222744"/>
                            <a:pt x="2450805" y="1842976"/>
                            <a:pt x="2753833" y="1841204"/>
                          </a:cubicBezTo>
                          <a:cubicBezTo>
                            <a:pt x="3056861" y="1839432"/>
                            <a:pt x="3657600" y="905539"/>
                            <a:pt x="3657600" y="905539"/>
                          </a:cubicBezTo>
                          <a:lnTo>
                            <a:pt x="3657600" y="905539"/>
                          </a:lnTo>
                        </a:path>
                      </a:pathLst>
                    </a:cu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</p:grpSp>
        <p:sp>
          <p:nvSpPr>
            <p:cNvPr id="54" name="Rectangle 53"/>
            <p:cNvSpPr/>
            <p:nvPr/>
          </p:nvSpPr>
          <p:spPr>
            <a:xfrm rot="2700000">
              <a:off x="3560957" y="5291963"/>
              <a:ext cx="762000" cy="3921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339288" y="0"/>
            <a:ext cx="6855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err="1" smtClean="0">
                <a:solidFill>
                  <a:srgbClr val="C00000"/>
                </a:solidFill>
                <a:latin typeface="+mn-lt"/>
              </a:rPr>
              <a:t>e+e</a:t>
            </a:r>
            <a:r>
              <a:rPr lang="fr-CH" sz="3200" dirty="0" smtClean="0">
                <a:solidFill>
                  <a:srgbClr val="C00000"/>
                </a:solidFill>
                <a:latin typeface="+mn-lt"/>
              </a:rPr>
              <a:t>- : Z – </a:t>
            </a:r>
            <a:r>
              <a:rPr lang="fr-CH" sz="3200" dirty="0" err="1" smtClean="0">
                <a:solidFill>
                  <a:srgbClr val="C00000"/>
                </a:solidFill>
                <a:latin typeface="+mn-lt"/>
              </a:rPr>
              <a:t>tagging</a:t>
            </a:r>
            <a:r>
              <a:rPr lang="fr-CH" sz="3200" dirty="0" smtClean="0">
                <a:solidFill>
                  <a:srgbClr val="C00000"/>
                </a:solidFill>
                <a:latin typeface="+mn-lt"/>
              </a:rPr>
              <a:t>  by </a:t>
            </a:r>
            <a:r>
              <a:rPr lang="fr-CH" sz="3200" dirty="0" err="1" smtClean="0">
                <a:solidFill>
                  <a:srgbClr val="C00000"/>
                </a:solidFill>
                <a:latin typeface="+mn-lt"/>
              </a:rPr>
              <a:t>missing</a:t>
            </a:r>
            <a:r>
              <a:rPr lang="fr-CH" sz="3200" dirty="0" smtClean="0">
                <a:solidFill>
                  <a:srgbClr val="C00000"/>
                </a:solidFill>
                <a:latin typeface="+mn-lt"/>
              </a:rPr>
              <a:t> mass</a:t>
            </a:r>
            <a:r>
              <a:rPr lang="fr-CH" sz="1800" dirty="0" smtClean="0">
                <a:solidFill>
                  <a:srgbClr val="C00000"/>
                </a:solidFill>
                <a:latin typeface="+mn-lt"/>
              </a:rPr>
              <a:t> </a:t>
            </a:r>
            <a:endParaRPr lang="en-US" sz="1800" dirty="0" err="1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578775" y="548680"/>
            <a:ext cx="4392421" cy="22159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total rate                            </a:t>
            </a:r>
            <a:r>
              <a:rPr lang="fr-CH" sz="1800" dirty="0" smtClean="0">
                <a:latin typeface="+mn-lt"/>
                <a:sym typeface="Symbol"/>
              </a:rPr>
              <a:t> g</a:t>
            </a:r>
            <a:r>
              <a:rPr lang="fr-CH" sz="1800" baseline="-25000" dirty="0" smtClean="0">
                <a:latin typeface="+mn-lt"/>
                <a:sym typeface="Symbol"/>
              </a:rPr>
              <a:t>HZZ</a:t>
            </a:r>
            <a:r>
              <a:rPr lang="fr-CH" sz="1800" baseline="30000" dirty="0" smtClean="0">
                <a:latin typeface="+mn-lt"/>
                <a:sym typeface="Symbol"/>
              </a:rPr>
              <a:t>2</a:t>
            </a:r>
          </a:p>
          <a:p>
            <a:r>
              <a:rPr lang="fr-CH" sz="1800" dirty="0" smtClean="0">
                <a:latin typeface="+mn-lt"/>
                <a:sym typeface="Symbol"/>
              </a:rPr>
              <a:t>ZZZ final state                    </a:t>
            </a:r>
            <a:r>
              <a:rPr lang="fr-CH" sz="1800" dirty="0" smtClean="0">
                <a:sym typeface="Symbol"/>
              </a:rPr>
              <a:t> g</a:t>
            </a:r>
            <a:r>
              <a:rPr lang="fr-CH" sz="1800" baseline="-25000" dirty="0" smtClean="0">
                <a:sym typeface="Symbol"/>
              </a:rPr>
              <a:t>HZZ</a:t>
            </a:r>
            <a:r>
              <a:rPr lang="fr-CH" sz="1800" baseline="30000" dirty="0" smtClean="0">
                <a:sym typeface="Symbol"/>
              </a:rPr>
              <a:t>4</a:t>
            </a:r>
            <a:r>
              <a:rPr lang="fr-CH" sz="1800" dirty="0" smtClean="0">
                <a:sym typeface="Symbol"/>
              </a:rPr>
              <a:t>/ </a:t>
            </a:r>
            <a:r>
              <a:rPr lang="fr-CH" sz="1800" baseline="-25000" dirty="0" smtClean="0">
                <a:sym typeface="Symbol"/>
              </a:rPr>
              <a:t>H</a:t>
            </a:r>
            <a:endParaRPr lang="fr-CH" sz="1800" dirty="0" smtClean="0">
              <a:sym typeface="Symbol"/>
            </a:endParaRPr>
          </a:p>
          <a:p>
            <a:pPr marL="285750" indent="-285750">
              <a:buFont typeface="Wingdings" pitchFamily="2" charset="2"/>
              <a:buChar char="è"/>
            </a:pPr>
            <a:r>
              <a:rPr lang="fr-CH" sz="1800" b="1" dirty="0" err="1" smtClean="0">
                <a:solidFill>
                  <a:schemeClr val="accent2"/>
                </a:solidFill>
                <a:sym typeface="Wingdings" pitchFamily="2" charset="2"/>
              </a:rPr>
              <a:t>measure</a:t>
            </a:r>
            <a:r>
              <a:rPr lang="fr-CH" sz="1800" b="1" dirty="0" smtClean="0">
                <a:solidFill>
                  <a:schemeClr val="accent2"/>
                </a:solidFill>
                <a:sym typeface="Wingdings" pitchFamily="2" charset="2"/>
              </a:rPr>
              <a:t> total </a:t>
            </a:r>
            <a:r>
              <a:rPr lang="fr-CH" sz="1800" b="1" dirty="0" err="1" smtClean="0">
                <a:solidFill>
                  <a:schemeClr val="accent2"/>
                </a:solidFill>
                <a:sym typeface="Wingdings" pitchFamily="2" charset="2"/>
              </a:rPr>
              <a:t>width</a:t>
            </a:r>
            <a:r>
              <a:rPr lang="fr-CH" sz="1800" b="1" dirty="0" smtClean="0">
                <a:solidFill>
                  <a:schemeClr val="accent2"/>
                </a:solidFill>
                <a:sym typeface="Wingdings" pitchFamily="2" charset="2"/>
              </a:rPr>
              <a:t>          </a:t>
            </a:r>
            <a:r>
              <a:rPr lang="fr-CH" sz="1800" b="1" dirty="0" smtClean="0">
                <a:solidFill>
                  <a:schemeClr val="accent2"/>
                </a:solidFill>
                <a:sym typeface="Symbol"/>
              </a:rPr>
              <a:t></a:t>
            </a:r>
            <a:r>
              <a:rPr lang="fr-CH" sz="1800" b="1" baseline="-25000" dirty="0" smtClean="0">
                <a:solidFill>
                  <a:schemeClr val="accent2"/>
                </a:solidFill>
                <a:sym typeface="Symbol"/>
              </a:rPr>
              <a:t>H</a:t>
            </a:r>
          </a:p>
          <a:p>
            <a:endParaRPr lang="fr-CH" sz="1800" baseline="-25000" dirty="0" smtClean="0">
              <a:solidFill>
                <a:schemeClr val="accent2"/>
              </a:solidFill>
              <a:sym typeface="Symbol"/>
            </a:endParaRPr>
          </a:p>
          <a:p>
            <a:r>
              <a:rPr lang="fr-CH" b="1" dirty="0" err="1" smtClean="0">
                <a:sym typeface="Symbol"/>
              </a:rPr>
              <a:t>g</a:t>
            </a:r>
            <a:r>
              <a:rPr lang="fr-CH" b="1" baseline="-25000" dirty="0" err="1" smtClean="0">
                <a:sym typeface="Symbol"/>
              </a:rPr>
              <a:t>HZZ</a:t>
            </a:r>
            <a:r>
              <a:rPr lang="fr-CH" b="1" baseline="-25000" dirty="0" smtClean="0">
                <a:sym typeface="Symbol"/>
              </a:rPr>
              <a:t>  </a:t>
            </a:r>
            <a:r>
              <a:rPr lang="fr-CH" b="1" dirty="0" smtClean="0">
                <a:sym typeface="Symbol"/>
              </a:rPr>
              <a:t>to 0.2% </a:t>
            </a:r>
            <a:r>
              <a:rPr lang="fr-CH" dirty="0" smtClean="0">
                <a:solidFill>
                  <a:schemeClr val="accent2"/>
                </a:solidFill>
                <a:sym typeface="Symbol"/>
              </a:rPr>
              <a:t>and </a:t>
            </a:r>
            <a:r>
              <a:rPr lang="fr-CH" sz="1800" dirty="0" err="1" smtClean="0">
                <a:solidFill>
                  <a:schemeClr val="accent2"/>
                </a:solidFill>
                <a:sym typeface="Symbol"/>
              </a:rPr>
              <a:t>many</a:t>
            </a:r>
            <a:r>
              <a:rPr lang="fr-CH" sz="1800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fr-CH" sz="1800" dirty="0" err="1" smtClean="0">
                <a:solidFill>
                  <a:schemeClr val="accent2"/>
                </a:solidFill>
                <a:sym typeface="Symbol"/>
              </a:rPr>
              <a:t>other</a:t>
            </a:r>
            <a:r>
              <a:rPr lang="fr-CH" sz="1800" dirty="0" smtClean="0">
                <a:solidFill>
                  <a:schemeClr val="accent2"/>
                </a:solidFill>
                <a:sym typeface="Symbol"/>
              </a:rPr>
              <a:t> partial </a:t>
            </a:r>
            <a:r>
              <a:rPr lang="fr-CH" sz="1800" dirty="0" err="1" smtClean="0">
                <a:solidFill>
                  <a:schemeClr val="accent2"/>
                </a:solidFill>
                <a:sym typeface="Symbol"/>
              </a:rPr>
              <a:t>widths</a:t>
            </a:r>
            <a:r>
              <a:rPr lang="fr-CH" sz="1800" dirty="0" smtClean="0">
                <a:solidFill>
                  <a:schemeClr val="accent2"/>
                </a:solidFill>
                <a:sym typeface="Symbol"/>
              </a:rPr>
              <a:t> </a:t>
            </a:r>
          </a:p>
          <a:p>
            <a:r>
              <a:rPr lang="fr-CH" sz="1800" dirty="0" err="1" smtClean="0">
                <a:latin typeface="+mn-lt"/>
                <a:sym typeface="Symbol"/>
              </a:rPr>
              <a:t>empty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recoil</a:t>
            </a:r>
            <a:r>
              <a:rPr lang="fr-CH" sz="1800" dirty="0" smtClean="0">
                <a:latin typeface="+mn-lt"/>
                <a:sym typeface="Symbol"/>
              </a:rPr>
              <a:t> = invisible </a:t>
            </a:r>
            <a:r>
              <a:rPr lang="fr-CH" sz="1800" dirty="0" err="1" smtClean="0">
                <a:latin typeface="+mn-lt"/>
                <a:sym typeface="Symbol"/>
              </a:rPr>
              <a:t>width</a:t>
            </a:r>
            <a:endParaRPr lang="fr-CH" sz="1800" dirty="0" smtClean="0">
              <a:latin typeface="+mn-lt"/>
              <a:sym typeface="Symbol"/>
            </a:endParaRPr>
          </a:p>
          <a:p>
            <a:r>
              <a:rPr lang="fr-CH" sz="1800" dirty="0" smtClean="0">
                <a:latin typeface="+mn-lt"/>
                <a:sym typeface="Symbol"/>
              </a:rPr>
              <a:t>‘</a:t>
            </a:r>
            <a:r>
              <a:rPr lang="fr-CH" sz="1800" dirty="0" err="1" smtClean="0">
                <a:latin typeface="+mn-lt"/>
                <a:sym typeface="Symbol"/>
              </a:rPr>
              <a:t>funny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recoil</a:t>
            </a:r>
            <a:r>
              <a:rPr lang="fr-CH" sz="1800" dirty="0" smtClean="0">
                <a:latin typeface="+mn-lt"/>
                <a:sym typeface="Symbol"/>
              </a:rPr>
              <a:t>’ = </a:t>
            </a:r>
            <a:r>
              <a:rPr lang="fr-CH" sz="1800" dirty="0" err="1" smtClean="0">
                <a:latin typeface="+mn-lt"/>
                <a:sym typeface="Symbol"/>
              </a:rPr>
              <a:t>exotic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Higgs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decay</a:t>
            </a:r>
            <a:endParaRPr lang="fr-CH" sz="1800" dirty="0" smtClean="0">
              <a:latin typeface="+mn-lt"/>
              <a:sym typeface="Symbol"/>
            </a:endParaRPr>
          </a:p>
          <a:p>
            <a:r>
              <a:rPr lang="fr-CH" sz="1800" dirty="0" err="1" smtClean="0">
                <a:latin typeface="+mn-lt"/>
                <a:sym typeface="Symbol"/>
              </a:rPr>
              <a:t>easy</a:t>
            </a:r>
            <a:r>
              <a:rPr lang="fr-CH" sz="1800" dirty="0" smtClean="0">
                <a:latin typeface="+mn-lt"/>
                <a:sym typeface="Symbol"/>
              </a:rPr>
              <a:t> control </a:t>
            </a:r>
            <a:r>
              <a:rPr lang="fr-CH" sz="1800" dirty="0" err="1" smtClean="0">
                <a:latin typeface="+mn-lt"/>
                <a:sym typeface="Symbol"/>
              </a:rPr>
              <a:t>below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dirty="0" err="1" smtClean="0">
                <a:latin typeface="+mn-lt"/>
                <a:sym typeface="Symbol"/>
              </a:rPr>
              <a:t>theshold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r>
              <a:rPr lang="fr-CH" sz="1800" baseline="-25000" dirty="0" smtClean="0">
                <a:latin typeface="+mn-lt"/>
                <a:sym typeface="Wingdings" pitchFamily="2" charset="2"/>
              </a:rPr>
              <a:t> </a:t>
            </a:r>
            <a:r>
              <a:rPr lang="fr-CH" sz="1800" dirty="0" smtClean="0">
                <a:latin typeface="+mn-lt"/>
                <a:sym typeface="Symbol"/>
              </a:rPr>
              <a:t> </a:t>
            </a:r>
            <a:endParaRPr lang="en-US" sz="1800" dirty="0" err="1" smtClean="0">
              <a:latin typeface="+mn-lt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6029"/>
            <a:ext cx="8208912" cy="373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8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36404"/>
            <a:ext cx="7848872" cy="475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30789"/>
            <a:ext cx="522835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err="1" smtClean="0"/>
              <a:t>Higgs</a:t>
            </a:r>
            <a:r>
              <a:rPr lang="fr-CH" dirty="0" smtClean="0"/>
              <a:t> self-</a:t>
            </a:r>
            <a:r>
              <a:rPr lang="fr-CH" dirty="0" err="1" smtClean="0"/>
              <a:t>coupling</a:t>
            </a:r>
            <a:r>
              <a:rPr lang="fr-CH" dirty="0" smtClean="0"/>
              <a:t>   </a:t>
            </a:r>
            <a:r>
              <a:rPr lang="fr-CH" dirty="0" smtClean="0">
                <a:sym typeface="Symbol"/>
              </a:rPr>
              <a:t></a:t>
            </a:r>
            <a:r>
              <a:rPr lang="fr-CH" baseline="-25000" dirty="0" smtClean="0">
                <a:sym typeface="Symbol"/>
              </a:rPr>
              <a:t>H      </a:t>
            </a:r>
            <a:r>
              <a:rPr lang="fr-CH" dirty="0" smtClean="0">
                <a:sym typeface="Symbol"/>
              </a:rPr>
              <a:t>(How H, W, Z </a:t>
            </a:r>
            <a:r>
              <a:rPr lang="fr-CH" dirty="0" err="1" smtClean="0">
                <a:sym typeface="Symbol"/>
              </a:rPr>
              <a:t>get</a:t>
            </a:r>
            <a:r>
              <a:rPr lang="fr-CH" dirty="0" smtClean="0">
                <a:sym typeface="Symbol"/>
              </a:rPr>
              <a:t> masses…)  </a:t>
            </a:r>
            <a:r>
              <a:rPr lang="fr-CH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72426" y="548680"/>
            <a:ext cx="7561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The FCC-</a:t>
            </a:r>
            <a:r>
              <a:rPr lang="fr-CH" b="1" dirty="0" err="1" smtClean="0"/>
              <a:t>ee</a:t>
            </a:r>
            <a:r>
              <a:rPr lang="fr-CH" b="1" dirty="0" smtClean="0"/>
              <a:t> </a:t>
            </a:r>
            <a:r>
              <a:rPr lang="fr-CH" b="1" dirty="0" err="1" smtClean="0"/>
              <a:t>does</a:t>
            </a:r>
            <a:r>
              <a:rPr lang="fr-CH" b="1" dirty="0" smtClean="0"/>
              <a:t> not </a:t>
            </a:r>
            <a:r>
              <a:rPr lang="fr-CH" b="1" dirty="0" err="1" smtClean="0"/>
              <a:t>produce</a:t>
            </a:r>
            <a:r>
              <a:rPr lang="fr-CH" b="1" dirty="0" smtClean="0"/>
              <a:t> pairs of </a:t>
            </a:r>
            <a:r>
              <a:rPr lang="fr-CH" b="1" dirty="0" err="1" smtClean="0"/>
              <a:t>Higgses</a:t>
            </a:r>
            <a:r>
              <a:rPr lang="fr-CH" b="1" dirty="0" smtClean="0"/>
              <a:t> </a:t>
            </a:r>
            <a:r>
              <a:rPr lang="fr-CH" b="1" dirty="0" err="1" smtClean="0"/>
              <a:t>from</a:t>
            </a:r>
            <a:r>
              <a:rPr lang="fr-CH" b="1" dirty="0" smtClean="0"/>
              <a:t> </a:t>
            </a:r>
            <a:r>
              <a:rPr lang="fr-CH" b="1" dirty="0" err="1" smtClean="0"/>
              <a:t>which</a:t>
            </a:r>
            <a:r>
              <a:rPr lang="fr-CH" b="1" dirty="0" smtClean="0"/>
              <a:t> one </a:t>
            </a:r>
            <a:r>
              <a:rPr lang="fr-CH" b="1" dirty="0" err="1" smtClean="0"/>
              <a:t>can</a:t>
            </a:r>
            <a:r>
              <a:rPr lang="fr-CH" b="1" dirty="0" smtClean="0"/>
              <a:t> </a:t>
            </a:r>
            <a:r>
              <a:rPr lang="fr-CH" b="1" dirty="0" err="1" smtClean="0"/>
              <a:t>extract</a:t>
            </a:r>
            <a:r>
              <a:rPr lang="fr-CH" b="1" dirty="0" smtClean="0"/>
              <a:t> </a:t>
            </a:r>
            <a:r>
              <a:rPr lang="fr-CH" b="1" dirty="0">
                <a:sym typeface="Symbol"/>
              </a:rPr>
              <a:t></a:t>
            </a:r>
            <a:r>
              <a:rPr lang="fr-CH" b="1" baseline="-25000" dirty="0" smtClean="0">
                <a:sym typeface="Symbol"/>
              </a:rPr>
              <a:t>H  </a:t>
            </a:r>
            <a:r>
              <a:rPr lang="fr-CH" b="1" dirty="0" smtClean="0">
                <a:sym typeface="Symbol"/>
              </a:rPr>
              <a:t> </a:t>
            </a:r>
          </a:p>
          <a:p>
            <a:r>
              <a:rPr lang="fr-CH" b="1" dirty="0" smtClean="0">
                <a:sym typeface="Symbol"/>
              </a:rPr>
              <a:t>but the ZH cross-section </a:t>
            </a:r>
            <a:r>
              <a:rPr lang="fr-CH" b="1" dirty="0" err="1" smtClean="0">
                <a:sym typeface="Symbol"/>
              </a:rPr>
              <a:t>receives</a:t>
            </a:r>
            <a:r>
              <a:rPr lang="fr-CH" b="1" dirty="0" smtClean="0">
                <a:sym typeface="Symbol"/>
              </a:rPr>
              <a:t> a </a:t>
            </a:r>
            <a:r>
              <a:rPr lang="fr-CH" b="1" dirty="0" err="1" smtClean="0">
                <a:sym typeface="Symbol"/>
              </a:rPr>
              <a:t>E</a:t>
            </a:r>
            <a:r>
              <a:rPr lang="fr-CH" b="1" baseline="-25000" dirty="0" err="1" smtClean="0">
                <a:sym typeface="Symbol"/>
              </a:rPr>
              <a:t>cm</a:t>
            </a:r>
            <a:r>
              <a:rPr lang="fr-CH" b="1" baseline="-25000" dirty="0" smtClean="0">
                <a:sym typeface="Symbol"/>
              </a:rPr>
              <a:t> </a:t>
            </a:r>
            <a:r>
              <a:rPr lang="fr-CH" b="1" dirty="0" smtClean="0">
                <a:sym typeface="Symbol"/>
              </a:rPr>
              <a:t>- </a:t>
            </a:r>
            <a:r>
              <a:rPr lang="fr-CH" b="1" dirty="0" err="1" smtClean="0">
                <a:sym typeface="Symbol"/>
              </a:rPr>
              <a:t>dependent</a:t>
            </a:r>
            <a:r>
              <a:rPr lang="fr-CH" b="1" dirty="0" smtClean="0">
                <a:sym typeface="Symbol"/>
              </a:rPr>
              <a:t> correction </a:t>
            </a:r>
            <a:r>
              <a:rPr lang="fr-CH" b="1" dirty="0" err="1" smtClean="0">
                <a:sym typeface="Symbol"/>
              </a:rPr>
              <a:t>from</a:t>
            </a:r>
            <a:r>
              <a:rPr lang="fr-CH" b="1" dirty="0" smtClean="0">
                <a:sym typeface="Symbol"/>
              </a:rPr>
              <a:t> </a:t>
            </a:r>
            <a:r>
              <a:rPr lang="fr-CH" b="1" dirty="0" err="1" smtClean="0">
                <a:sym typeface="Symbol"/>
              </a:rPr>
              <a:t>it</a:t>
            </a:r>
            <a:r>
              <a:rPr lang="fr-CH" b="1" dirty="0" smtClean="0">
                <a:sym typeface="Symbol"/>
              </a:rPr>
              <a:t>. </a:t>
            </a:r>
            <a:r>
              <a:rPr lang="fr-CH" b="1" dirty="0" smtClean="0"/>
              <a:t> 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46218" y="4797152"/>
            <a:ext cx="3497782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dirty="0" err="1" smtClean="0"/>
              <a:t>investigating</a:t>
            </a:r>
            <a:r>
              <a:rPr lang="fr-CH" dirty="0" smtClean="0"/>
              <a:t> </a:t>
            </a:r>
            <a:r>
              <a:rPr lang="fr-CH" dirty="0" err="1" smtClean="0"/>
              <a:t>now</a:t>
            </a:r>
            <a:r>
              <a:rPr lang="fr-CH" dirty="0" smtClean="0"/>
              <a:t> : the </a:t>
            </a:r>
            <a:r>
              <a:rPr lang="fr-CH" dirty="0" err="1" smtClean="0"/>
              <a:t>possibility</a:t>
            </a:r>
            <a:endParaRPr lang="fr-CH" dirty="0" smtClean="0"/>
          </a:p>
          <a:p>
            <a:r>
              <a:rPr lang="fr-CH" dirty="0" smtClean="0"/>
              <a:t>of </a:t>
            </a:r>
            <a:r>
              <a:rPr lang="fr-CH" dirty="0" err="1" smtClean="0"/>
              <a:t>reaching</a:t>
            </a:r>
            <a:r>
              <a:rPr lang="fr-CH" dirty="0" smtClean="0"/>
              <a:t> </a:t>
            </a:r>
            <a:r>
              <a:rPr lang="fr-CH" b="1" dirty="0" smtClean="0"/>
              <a:t>5</a:t>
            </a:r>
            <a:r>
              <a:rPr lang="fr-CH" b="1" dirty="0" smtClean="0">
                <a:sym typeface="Symbol"/>
              </a:rPr>
              <a:t></a:t>
            </a:r>
            <a:r>
              <a:rPr lang="fr-CH" dirty="0" smtClean="0"/>
              <a:t>  observation of </a:t>
            </a:r>
          </a:p>
          <a:p>
            <a:r>
              <a:rPr lang="fr-CH" dirty="0" err="1" smtClean="0"/>
              <a:t>Higgs</a:t>
            </a:r>
            <a:r>
              <a:rPr lang="fr-CH" dirty="0" smtClean="0"/>
              <a:t> self </a:t>
            </a:r>
            <a:r>
              <a:rPr lang="fr-CH" dirty="0" err="1" smtClean="0"/>
              <a:t>coupling</a:t>
            </a:r>
            <a:r>
              <a:rPr lang="fr-CH" dirty="0" smtClean="0"/>
              <a:t> at FCC-</a:t>
            </a:r>
            <a:r>
              <a:rPr lang="fr-CH" dirty="0" err="1" smtClean="0"/>
              <a:t>ee</a:t>
            </a:r>
            <a:r>
              <a:rPr lang="fr-CH" dirty="0" smtClean="0"/>
              <a:t>: </a:t>
            </a:r>
          </a:p>
          <a:p>
            <a:r>
              <a:rPr lang="fr-CH" u="sng" dirty="0" err="1" smtClean="0"/>
              <a:t>need</a:t>
            </a:r>
            <a:r>
              <a:rPr lang="fr-CH" dirty="0" smtClean="0"/>
              <a:t> 4 detectors </a:t>
            </a:r>
          </a:p>
          <a:p>
            <a:r>
              <a:rPr lang="fr-CH" dirty="0"/>
              <a:t> </a:t>
            </a:r>
            <a:r>
              <a:rPr lang="fr-CH" dirty="0" smtClean="0"/>
              <a:t>   + </a:t>
            </a:r>
            <a:r>
              <a:rPr lang="fr-CH" dirty="0" err="1" smtClean="0"/>
              <a:t>recast</a:t>
            </a:r>
            <a:r>
              <a:rPr lang="fr-CH" dirty="0" smtClean="0"/>
              <a:t> of running scenario</a:t>
            </a:r>
            <a:endParaRPr lang="fr-CH" b="1" dirty="0" smtClean="0"/>
          </a:p>
          <a:p>
            <a:r>
              <a:rPr lang="fr-CH" b="1" dirty="0" smtClean="0"/>
              <a:t>«Beyond the </a:t>
            </a:r>
            <a:r>
              <a:rPr lang="fr-CH" b="1" dirty="0" err="1" smtClean="0"/>
              <a:t>baseline</a:t>
            </a:r>
            <a:r>
              <a:rPr lang="fr-CH" b="1" dirty="0" smtClean="0"/>
              <a:t>»</a:t>
            </a:r>
          </a:p>
          <a:p>
            <a:r>
              <a:rPr lang="en-GB" b="1" dirty="0" smtClean="0"/>
              <a:t>arXiv:1809.10041v1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9824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18 Nov 2015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720717" cy="590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8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723" y="764704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First ideas in 2010-11   Study </a:t>
            </a:r>
            <a:r>
              <a:rPr lang="en-GB" dirty="0"/>
              <a:t>kicked off in </a:t>
            </a:r>
            <a:r>
              <a:rPr lang="en-GB" dirty="0" smtClean="0"/>
              <a:t>2014 </a:t>
            </a:r>
            <a:endParaRPr lang="fr-CH" dirty="0" smtClean="0"/>
          </a:p>
          <a:p>
            <a:r>
              <a:rPr lang="fr-CH" dirty="0" err="1" smtClean="0"/>
              <a:t>Draft</a:t>
            </a:r>
            <a:r>
              <a:rPr lang="fr-CH" dirty="0" smtClean="0"/>
              <a:t> CDR </a:t>
            </a:r>
            <a:r>
              <a:rPr lang="fr-CH" dirty="0" err="1" smtClean="0"/>
              <a:t>circulating</a:t>
            </a:r>
            <a:r>
              <a:rPr lang="fr-CH" dirty="0" smtClean="0"/>
              <a:t> for </a:t>
            </a:r>
            <a:r>
              <a:rPr lang="fr-CH" dirty="0" err="1" smtClean="0"/>
              <a:t>authorship</a:t>
            </a:r>
            <a:r>
              <a:rPr lang="fr-CH" dirty="0" smtClean="0"/>
              <a:t> and last  </a:t>
            </a:r>
            <a:r>
              <a:rPr lang="fr-CH" dirty="0" err="1" smtClean="0"/>
              <a:t>substantial</a:t>
            </a:r>
            <a:r>
              <a:rPr lang="fr-CH" dirty="0" smtClean="0"/>
              <a:t> </a:t>
            </a:r>
            <a:r>
              <a:rPr lang="fr-CH" dirty="0" err="1" smtClean="0"/>
              <a:t>comments</a:t>
            </a:r>
            <a:endParaRPr lang="en-GB" dirty="0" smtClean="0"/>
          </a:p>
          <a:p>
            <a:r>
              <a:rPr lang="en-GB" b="1" u="sng" dirty="0" smtClean="0">
                <a:solidFill>
                  <a:srgbClr val="C00000"/>
                </a:solidFill>
              </a:rPr>
              <a:t>CDR Publication date : 10/12/2018 </a:t>
            </a:r>
            <a:r>
              <a:rPr lang="en-GB" b="1" u="sng" dirty="0">
                <a:solidFill>
                  <a:srgbClr val="C00000"/>
                </a:solidFill>
              </a:rPr>
              <a:t>for </a:t>
            </a:r>
            <a:r>
              <a:rPr lang="en-GB" b="1" u="sng" dirty="0" smtClean="0">
                <a:solidFill>
                  <a:srgbClr val="C00000"/>
                </a:solidFill>
              </a:rPr>
              <a:t>ESPP Update</a:t>
            </a:r>
            <a:endParaRPr lang="en-GB" b="1" u="sng" dirty="0">
              <a:solidFill>
                <a:srgbClr val="C00000"/>
              </a:solidFill>
            </a:endParaRPr>
          </a:p>
          <a:p>
            <a:r>
              <a:rPr lang="en-GB" dirty="0"/>
              <a:t> </a:t>
            </a:r>
            <a:r>
              <a:rPr lang="en-GB" dirty="0" smtClean="0"/>
              <a:t>    Vol.1 </a:t>
            </a:r>
            <a:r>
              <a:rPr lang="en-GB" dirty="0"/>
              <a:t>: Physics Opportunities</a:t>
            </a:r>
          </a:p>
          <a:p>
            <a:r>
              <a:rPr lang="en-GB" dirty="0"/>
              <a:t> </a:t>
            </a:r>
            <a:r>
              <a:rPr lang="en-GB" dirty="0" smtClean="0"/>
              <a:t>    Vol.2 </a:t>
            </a:r>
            <a:r>
              <a:rPr lang="en-GB" dirty="0"/>
              <a:t>: The lepton collider (FCC-</a:t>
            </a:r>
            <a:r>
              <a:rPr lang="en-GB" dirty="0" err="1"/>
              <a:t>ee</a:t>
            </a:r>
            <a:r>
              <a:rPr lang="en-GB" dirty="0"/>
              <a:t>)</a:t>
            </a:r>
          </a:p>
          <a:p>
            <a:r>
              <a:rPr lang="en-GB" dirty="0"/>
              <a:t> </a:t>
            </a:r>
            <a:r>
              <a:rPr lang="en-GB" dirty="0" smtClean="0"/>
              <a:t>    Vol.3 </a:t>
            </a:r>
            <a:r>
              <a:rPr lang="en-GB" dirty="0"/>
              <a:t>: The hadron collider (</a:t>
            </a:r>
            <a:r>
              <a:rPr lang="en-GB" dirty="0" smtClean="0"/>
              <a:t>FCC-</a:t>
            </a:r>
            <a:r>
              <a:rPr lang="en-GB" dirty="0" err="1" smtClean="0"/>
              <a:t>hh</a:t>
            </a:r>
            <a:r>
              <a:rPr lang="en-GB" dirty="0" smtClean="0"/>
              <a:t>)  (includes e-h option)</a:t>
            </a:r>
          </a:p>
          <a:p>
            <a:r>
              <a:rPr lang="fr-CH" dirty="0"/>
              <a:t> </a:t>
            </a:r>
            <a:r>
              <a:rPr lang="fr-CH" dirty="0" smtClean="0"/>
              <a:t>    Vol.4:  HE-LHC</a:t>
            </a:r>
            <a:endParaRPr lang="en-GB" dirty="0" smtClean="0"/>
          </a:p>
          <a:p>
            <a:r>
              <a:rPr lang="en-GB" b="1" dirty="0" smtClean="0">
                <a:solidFill>
                  <a:srgbClr val="C00000"/>
                </a:solidFill>
              </a:rPr>
              <a:t>Common </a:t>
            </a:r>
            <a:r>
              <a:rPr lang="en-GB" b="1" dirty="0">
                <a:solidFill>
                  <a:srgbClr val="C00000"/>
                </a:solidFill>
              </a:rPr>
              <a:t>~100 km infrastructure @ CERN</a:t>
            </a:r>
          </a:p>
          <a:p>
            <a:r>
              <a:rPr lang="en-GB" dirty="0"/>
              <a:t> </a:t>
            </a:r>
            <a:r>
              <a:rPr lang="en-GB" dirty="0" smtClean="0"/>
              <a:t>     Civil </a:t>
            </a:r>
            <a:r>
              <a:rPr lang="en-GB" dirty="0"/>
              <a:t>engineering, electricity, cooling, </a:t>
            </a:r>
            <a:r>
              <a:rPr lang="en-GB" dirty="0" smtClean="0"/>
              <a:t>ventilation, cryogenics</a:t>
            </a:r>
          </a:p>
          <a:p>
            <a:r>
              <a:rPr lang="en-GB" dirty="0"/>
              <a:t> </a:t>
            </a:r>
            <a:r>
              <a:rPr lang="en-GB" dirty="0" smtClean="0"/>
              <a:t>     R&amp;D </a:t>
            </a:r>
            <a:r>
              <a:rPr lang="en-GB" dirty="0"/>
              <a:t>for </a:t>
            </a:r>
            <a:r>
              <a:rPr lang="en-GB" dirty="0" smtClean="0"/>
              <a:t>SC magnets </a:t>
            </a:r>
            <a:r>
              <a:rPr lang="en-GB" dirty="0"/>
              <a:t>(up to </a:t>
            </a:r>
            <a:r>
              <a:rPr lang="en-GB" dirty="0" smtClean="0"/>
              <a:t>highest affordable field)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smtClean="0"/>
              <a:t>         To </a:t>
            </a:r>
            <a:r>
              <a:rPr lang="en-GB" dirty="0"/>
              <a:t>be approved and initiated a.s.a.p.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Staged </a:t>
            </a:r>
            <a:r>
              <a:rPr lang="en-GB" b="1" dirty="0">
                <a:solidFill>
                  <a:srgbClr val="C00000"/>
                </a:solidFill>
              </a:rPr>
              <a:t>approach for collider and physics</a:t>
            </a:r>
          </a:p>
          <a:p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 smtClean="0">
                <a:solidFill>
                  <a:srgbClr val="00B050"/>
                </a:solidFill>
              </a:rPr>
              <a:t>       </a:t>
            </a:r>
            <a:r>
              <a:rPr lang="en-GB" b="1" dirty="0" smtClean="0">
                <a:solidFill>
                  <a:srgbClr val="FF0000"/>
                </a:solidFill>
              </a:rPr>
              <a:t>1</a:t>
            </a:r>
            <a:r>
              <a:rPr lang="en-GB" b="1" baseline="30000" dirty="0" smtClean="0">
                <a:solidFill>
                  <a:srgbClr val="FF0000"/>
                </a:solidFill>
              </a:rPr>
              <a:t>st</a:t>
            </a:r>
            <a:r>
              <a:rPr lang="en-GB" b="1" dirty="0" smtClean="0">
                <a:solidFill>
                  <a:srgbClr val="FF0000"/>
                </a:solidFill>
              </a:rPr>
              <a:t> step:  </a:t>
            </a:r>
            <a:r>
              <a:rPr lang="en-GB" dirty="0" smtClean="0"/>
              <a:t>high-luminosity and precision  </a:t>
            </a:r>
            <a:r>
              <a:rPr lang="en-GB" dirty="0" err="1" smtClean="0"/>
              <a:t>e+e</a:t>
            </a:r>
            <a:r>
              <a:rPr lang="en-GB" dirty="0" smtClean="0"/>
              <a:t>- </a:t>
            </a:r>
            <a:r>
              <a:rPr lang="en-GB" dirty="0"/>
              <a:t>collider </a:t>
            </a:r>
            <a:r>
              <a:rPr lang="en-GB" b="1" dirty="0">
                <a:solidFill>
                  <a:srgbClr val="FF0000"/>
                </a:solidFill>
              </a:rPr>
              <a:t>(FCC-</a:t>
            </a:r>
            <a:r>
              <a:rPr lang="en-GB" b="1" dirty="0" err="1">
                <a:solidFill>
                  <a:srgbClr val="FF0000"/>
                </a:solidFill>
              </a:rPr>
              <a:t>ee</a:t>
            </a:r>
            <a:r>
              <a:rPr lang="en-GB" b="1" dirty="0">
                <a:solidFill>
                  <a:srgbClr val="FF0000"/>
                </a:solidFill>
              </a:rPr>
              <a:t>)</a:t>
            </a:r>
          </a:p>
          <a:p>
            <a:r>
              <a:rPr lang="en-GB" dirty="0" smtClean="0"/>
              <a:t>                  </a:t>
            </a:r>
            <a:r>
              <a:rPr lang="en-GB" dirty="0"/>
              <a:t>Phase A: 88 → 240 GeV (Z, W, Higgs)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Phase </a:t>
            </a:r>
            <a:r>
              <a:rPr lang="en-GB" dirty="0"/>
              <a:t>B: 345 → 365 GeV (Higgs, top</a:t>
            </a:r>
            <a:r>
              <a:rPr lang="en-GB" dirty="0" smtClean="0"/>
              <a:t>) (significant RF upgrade)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smtClean="0"/>
              <a:t>       </a:t>
            </a:r>
            <a:r>
              <a:rPr lang="en-GB" b="1" dirty="0" smtClean="0">
                <a:solidFill>
                  <a:srgbClr val="FF0000"/>
                </a:solidFill>
              </a:rPr>
              <a:t>2</a:t>
            </a:r>
            <a:r>
              <a:rPr lang="en-GB" b="1" baseline="30000" dirty="0" smtClean="0">
                <a:solidFill>
                  <a:srgbClr val="FF0000"/>
                </a:solidFill>
              </a:rPr>
              <a:t>nd</a:t>
            </a:r>
            <a:r>
              <a:rPr lang="en-GB" b="1" dirty="0" smtClean="0">
                <a:solidFill>
                  <a:srgbClr val="FF0000"/>
                </a:solidFill>
              </a:rPr>
              <a:t>  </a:t>
            </a:r>
            <a:r>
              <a:rPr lang="en-GB" b="1" dirty="0">
                <a:solidFill>
                  <a:srgbClr val="FF0000"/>
                </a:solidFill>
              </a:rPr>
              <a:t>step </a:t>
            </a:r>
            <a:r>
              <a:rPr lang="en-GB" dirty="0"/>
              <a:t>: high-energy pp collider (</a:t>
            </a:r>
            <a:r>
              <a:rPr lang="en-GB" b="1" dirty="0">
                <a:solidFill>
                  <a:srgbClr val="FF0000"/>
                </a:solidFill>
              </a:rPr>
              <a:t>FCC-</a:t>
            </a:r>
            <a:r>
              <a:rPr lang="en-GB" b="1" dirty="0" err="1">
                <a:solidFill>
                  <a:srgbClr val="FF0000"/>
                </a:solidFill>
              </a:rPr>
              <a:t>hh</a:t>
            </a:r>
            <a:r>
              <a:rPr lang="en-GB" dirty="0"/>
              <a:t>, 100 </a:t>
            </a:r>
            <a:r>
              <a:rPr lang="en-GB" dirty="0" smtClean="0"/>
              <a:t>- </a:t>
            </a:r>
            <a:r>
              <a:rPr lang="en-GB" dirty="0"/>
              <a:t>150 </a:t>
            </a:r>
            <a:r>
              <a:rPr lang="en-GB" dirty="0" err="1" smtClean="0"/>
              <a:t>TeV</a:t>
            </a:r>
            <a:r>
              <a:rPr lang="en-GB" dirty="0" smtClean="0"/>
              <a:t>?) e-p </a:t>
            </a:r>
            <a:r>
              <a:rPr lang="en-GB" dirty="0"/>
              <a:t>option (FCC-eh)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C00000"/>
                </a:solidFill>
              </a:rPr>
              <a:t>At  </a:t>
            </a:r>
            <a:r>
              <a:rPr lang="en-GB" b="1" dirty="0">
                <a:solidFill>
                  <a:srgbClr val="C00000"/>
                </a:solidFill>
              </a:rPr>
              <a:t>least 60 years</a:t>
            </a:r>
            <a:r>
              <a:rPr lang="en-GB" dirty="0"/>
              <a:t> of  </a:t>
            </a:r>
            <a:r>
              <a:rPr lang="en-GB" dirty="0" smtClean="0"/>
              <a:t>the most sensitive  and versatile search  for solutions to the mysteries of Universe (BAU, Dark matter &amp; Energy, Neutrino masses, Flavour etc.)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733676" y="18519"/>
            <a:ext cx="367664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3600" b="1" dirty="0" err="1" smtClean="0"/>
              <a:t>Status</a:t>
            </a:r>
            <a:r>
              <a:rPr lang="fr-CH" sz="3600" b="1" dirty="0" smtClean="0"/>
              <a:t> of FCC  CDR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1016" y="6211669"/>
            <a:ext cx="914501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b="1" kern="0" dirty="0" smtClean="0">
                <a:latin typeface="Arial"/>
                <a:cs typeface="Calibri" pitchFamily="34" charset="0"/>
              </a:rPr>
              <a:t>From European Strategy </a:t>
            </a:r>
            <a:r>
              <a:rPr lang="en-US" b="1" kern="0" dirty="0">
                <a:latin typeface="Arial"/>
                <a:cs typeface="Calibri" pitchFamily="34" charset="0"/>
              </a:rPr>
              <a:t>in </a:t>
            </a:r>
            <a:r>
              <a:rPr lang="en-US" b="1" kern="0" dirty="0" smtClean="0">
                <a:latin typeface="Arial"/>
                <a:cs typeface="Calibri" pitchFamily="34" charset="0"/>
              </a:rPr>
              <a:t>2013: “ambitious post-LHC accelerator project” </a:t>
            </a:r>
            <a:br>
              <a:rPr lang="en-US" b="1" kern="0" dirty="0" smtClean="0">
                <a:latin typeface="Arial"/>
                <a:cs typeface="Calibri" pitchFamily="34" charset="0"/>
              </a:rPr>
            </a:br>
            <a:endParaRPr lang="en-US" b="1" kern="0" dirty="0">
              <a:latin typeface="Arial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37" y="819770"/>
            <a:ext cx="672465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67705"/>
            <a:ext cx="2895600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6799" y="4628699"/>
            <a:ext cx="6400800" cy="1384995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latin typeface="+mn-lt"/>
              </a:rPr>
              <a:t>Conclusion from Precision Calculations Mini-Workshop in January 2018: </a:t>
            </a:r>
          </a:p>
          <a:p>
            <a:pPr algn="just"/>
            <a:r>
              <a:rPr lang="en-US" sz="1400" b="1" dirty="0" smtClean="0">
                <a:solidFill>
                  <a:srgbClr val="009900"/>
                </a:solidFill>
                <a:latin typeface="+mn-lt"/>
              </a:rPr>
              <a:t>The </a:t>
            </a:r>
            <a:r>
              <a:rPr lang="en-US" sz="1400" b="1" dirty="0">
                <a:solidFill>
                  <a:srgbClr val="009900"/>
                </a:solidFill>
                <a:latin typeface="+mn-lt"/>
              </a:rPr>
              <a:t>necessary theoretical work is doable in 5-10 years perspective, due to </a:t>
            </a:r>
            <a:r>
              <a:rPr lang="en-US" sz="1400" b="1" dirty="0" smtClean="0">
                <a:solidFill>
                  <a:srgbClr val="009900"/>
                </a:solidFill>
                <a:latin typeface="+mn-lt"/>
              </a:rPr>
              <a:t>steady progress </a:t>
            </a:r>
            <a:r>
              <a:rPr lang="en-US" sz="1400" b="1" dirty="0">
                <a:solidFill>
                  <a:srgbClr val="009900"/>
                </a:solidFill>
                <a:latin typeface="+mn-lt"/>
              </a:rPr>
              <a:t>in methods and tools, including the recent </a:t>
            </a:r>
            <a:r>
              <a:rPr lang="en-US" sz="1400" b="1" dirty="0" smtClean="0">
                <a:solidFill>
                  <a:srgbClr val="009900"/>
                </a:solidFill>
                <a:latin typeface="+mn-lt"/>
              </a:rPr>
              <a:t>completion </a:t>
            </a:r>
            <a:r>
              <a:rPr lang="en-US" sz="1400" b="1" dirty="0">
                <a:solidFill>
                  <a:srgbClr val="009900"/>
                </a:solidFill>
                <a:latin typeface="+mn-lt"/>
              </a:rPr>
              <a:t>of NNLO SM corrections </a:t>
            </a:r>
            <a:r>
              <a:rPr lang="en-US" sz="1400" b="1" dirty="0" smtClean="0">
                <a:solidFill>
                  <a:srgbClr val="009900"/>
                </a:solidFill>
                <a:latin typeface="+mn-lt"/>
              </a:rPr>
              <a:t>to EWPOS. 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This statement is conditional to a strong 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support by the funding 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agencies 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and the overall community. Appropriate 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financial support 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and training programs 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for these precision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 calculations 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are mandatory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.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7575" y="1619672"/>
            <a:ext cx="14036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J. De Blas, Jan. 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0136" y="552872"/>
            <a:ext cx="16639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w/o theory uncertainties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863133"/>
            <a:ext cx="14285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w</a:t>
            </a:r>
            <a:r>
              <a:rPr lang="en-US" sz="1100" dirty="0" smtClean="0"/>
              <a:t>ith current </a:t>
            </a:r>
          </a:p>
          <a:p>
            <a:pPr algn="ctr"/>
            <a:r>
              <a:rPr lang="en-US" sz="1100" dirty="0"/>
              <a:t>t</a:t>
            </a:r>
            <a:r>
              <a:rPr lang="en-US" sz="1100" dirty="0" smtClean="0"/>
              <a:t>heory uncertainties</a:t>
            </a:r>
            <a:endParaRPr lang="en-US" sz="11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3275856" y="1155893"/>
            <a:ext cx="672480" cy="13370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3203848" y="814482"/>
            <a:ext cx="529139" cy="7423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 rot="16200000">
            <a:off x="1570818" y="536558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Symbol" charset="2"/>
                <a:cs typeface="Symbol" charset="2"/>
              </a:rPr>
              <a:t>L</a:t>
            </a:r>
            <a:r>
              <a:rPr lang="en-US" sz="1200" b="1" dirty="0" smtClean="0"/>
              <a:t> </a:t>
            </a:r>
            <a:r>
              <a:rPr lang="en-US" sz="1200" b="1" dirty="0" smtClean="0">
                <a:latin typeface="+mn-lt"/>
              </a:rPr>
              <a:t>(</a:t>
            </a:r>
            <a:r>
              <a:rPr lang="en-US" sz="1200" b="1" dirty="0" err="1" smtClean="0">
                <a:latin typeface="+mn-lt"/>
              </a:rPr>
              <a:t>TeV</a:t>
            </a:r>
            <a:r>
              <a:rPr lang="en-US" sz="1200" b="1" dirty="0" smtClean="0">
                <a:latin typeface="+mn-lt"/>
              </a:rPr>
              <a:t>)</a:t>
            </a:r>
            <a:endParaRPr lang="en-US" sz="12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6737" y="6013694"/>
            <a:ext cx="7314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Several</a:t>
            </a:r>
            <a:r>
              <a:rPr lang="fr-CH" b="1" dirty="0" smtClean="0"/>
              <a:t> </a:t>
            </a:r>
            <a:r>
              <a:rPr lang="fr-CH" b="1" dirty="0" err="1" smtClean="0"/>
              <a:t>EFTs</a:t>
            </a:r>
            <a:r>
              <a:rPr lang="fr-CH" b="1" dirty="0" smtClean="0"/>
              <a:t>  </a:t>
            </a:r>
            <a:r>
              <a:rPr lang="fr-CH" b="1" dirty="0" err="1" smtClean="0"/>
              <a:t>will</a:t>
            </a:r>
            <a:r>
              <a:rPr lang="fr-CH" b="1" dirty="0" smtClean="0"/>
              <a:t> </a:t>
            </a:r>
            <a:r>
              <a:rPr lang="fr-CH" b="1" dirty="0" err="1" smtClean="0"/>
              <a:t>achieve</a:t>
            </a:r>
            <a:r>
              <a:rPr lang="fr-CH" b="1" dirty="0" smtClean="0"/>
              <a:t> </a:t>
            </a:r>
            <a:r>
              <a:rPr lang="fr-CH" b="1" dirty="0" err="1" smtClean="0"/>
              <a:t>sensitivity</a:t>
            </a:r>
            <a:r>
              <a:rPr lang="fr-CH" b="1" dirty="0" smtClean="0"/>
              <a:t> </a:t>
            </a:r>
            <a:r>
              <a:rPr lang="fr-CH" b="1" dirty="0" err="1" smtClean="0"/>
              <a:t>exceeding</a:t>
            </a:r>
            <a:r>
              <a:rPr lang="fr-CH" b="1" dirty="0" smtClean="0"/>
              <a:t> 50 </a:t>
            </a:r>
            <a:r>
              <a:rPr lang="fr-CH" b="1" dirty="0" err="1" smtClean="0"/>
              <a:t>TeV</a:t>
            </a:r>
            <a:r>
              <a:rPr lang="fr-CH" b="1" dirty="0" smtClean="0"/>
              <a:t> (</a:t>
            </a:r>
            <a:r>
              <a:rPr lang="fr-CH" b="1" dirty="0" err="1" smtClean="0"/>
              <a:t>decoupling</a:t>
            </a:r>
            <a:r>
              <a:rPr lang="fr-CH" b="1" dirty="0" smtClean="0"/>
              <a:t> </a:t>
            </a:r>
            <a:r>
              <a:rPr lang="fr-CH" b="1" dirty="0" err="1" smtClean="0"/>
              <a:t>physics</a:t>
            </a:r>
            <a:r>
              <a:rPr lang="fr-CH" b="1" dirty="0" smtClean="0"/>
              <a:t>!) </a:t>
            </a:r>
          </a:p>
          <a:p>
            <a:r>
              <a:rPr lang="fr-CH" dirty="0"/>
              <a:t> </a:t>
            </a:r>
            <a:r>
              <a:rPr lang="fr-CH" dirty="0" smtClean="0"/>
              <a:t>          </a:t>
            </a:r>
            <a:r>
              <a:rPr lang="fr-CH" dirty="0" err="1" smtClean="0"/>
              <a:t>junction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FCC-</a:t>
            </a:r>
            <a:r>
              <a:rPr lang="fr-CH" dirty="0" err="1" smtClean="0"/>
              <a:t>hh</a:t>
            </a:r>
            <a:r>
              <a:rPr lang="fr-CH" dirty="0" smtClean="0"/>
              <a:t> </a:t>
            </a:r>
            <a:r>
              <a:rPr lang="fr-CH" dirty="0" err="1" smtClean="0"/>
              <a:t>EFTs</a:t>
            </a:r>
            <a:r>
              <a:rPr lang="fr-CH" dirty="0" smtClean="0"/>
              <a:t> </a:t>
            </a:r>
            <a:r>
              <a:rPr lang="fr-CH" dirty="0" err="1" smtClean="0"/>
              <a:t>under</a:t>
            </a:r>
            <a:r>
              <a:rPr lang="fr-CH" dirty="0" smtClean="0"/>
              <a:t> </a:t>
            </a:r>
            <a:r>
              <a:rPr lang="fr-CH" dirty="0" err="1" smtClean="0"/>
              <a:t>progress</a:t>
            </a:r>
            <a:r>
              <a:rPr lang="fr-CH" dirty="0" smtClean="0"/>
              <a:t> by Jorge de </a:t>
            </a:r>
            <a:r>
              <a:rPr lang="fr-CH" dirty="0" err="1" smtClean="0"/>
              <a:t>Blas</a:t>
            </a:r>
            <a:r>
              <a:rPr lang="fr-CH" dirty="0" smtClean="0"/>
              <a:t>   </a:t>
            </a:r>
            <a:r>
              <a:rPr lang="fr-CH" dirty="0" smtClean="0">
                <a:sym typeface="Wingdings" panose="05000000000000000000" pitchFamily="2" charset="2"/>
              </a:rPr>
              <a:t> CDR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870409" y="79187"/>
            <a:ext cx="130330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many</a:t>
            </a:r>
            <a:r>
              <a:rPr lang="fr-CH" b="1" dirty="0" smtClean="0"/>
              <a:t> </a:t>
            </a:r>
            <a:r>
              <a:rPr lang="fr-CH" b="1" dirty="0" err="1" smtClean="0"/>
              <a:t>EFTs</a:t>
            </a:r>
            <a:r>
              <a:rPr lang="fr-CH" b="1" dirty="0" smtClean="0"/>
              <a:t> !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6300192" y="5733256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1809.01830 </a:t>
            </a:r>
          </a:p>
        </p:txBody>
      </p:sp>
    </p:spTree>
    <p:extLst>
      <p:ext uri="{BB962C8B-B14F-4D97-AF65-F5344CB8AC3E}">
        <p14:creationId xmlns:p14="http://schemas.microsoft.com/office/powerpoint/2010/main" val="24193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9525" cy="642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6513" y="-4737"/>
            <a:ext cx="925603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4800" b="1" dirty="0" smtClean="0">
                <a:solidFill>
                  <a:schemeClr val="tx2"/>
                </a:solidFill>
              </a:rPr>
              <a:t> </a:t>
            </a:r>
            <a:r>
              <a:rPr lang="fr-CH" sz="3200" b="1" dirty="0" smtClean="0">
                <a:solidFill>
                  <a:schemeClr val="tx2">
                    <a:lumMod val="75000"/>
                  </a:schemeClr>
                </a:solidFill>
              </a:rPr>
              <a:t>(Beyond the </a:t>
            </a:r>
            <a:r>
              <a:rPr lang="fr-CH" sz="3200" b="1" dirty="0" err="1" smtClean="0">
                <a:solidFill>
                  <a:schemeClr val="tx2">
                    <a:lumMod val="75000"/>
                  </a:schemeClr>
                </a:solidFill>
              </a:rPr>
              <a:t>baseline</a:t>
            </a:r>
            <a:r>
              <a:rPr lang="fr-CH" sz="32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fr-CH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CH" sz="3600" b="1" dirty="0" err="1" smtClean="0">
                <a:solidFill>
                  <a:schemeClr val="tx2">
                    <a:lumMod val="75000"/>
                  </a:schemeClr>
                </a:solidFill>
              </a:rPr>
              <a:t>electron</a:t>
            </a:r>
            <a:r>
              <a:rPr lang="fr-CH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CH" sz="3600" b="1" dirty="0" err="1" smtClean="0">
                <a:solidFill>
                  <a:schemeClr val="tx2">
                    <a:lumMod val="75000"/>
                  </a:schemeClr>
                </a:solidFill>
              </a:rPr>
              <a:t>Yukawa</a:t>
            </a:r>
            <a:r>
              <a:rPr lang="fr-CH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CH" sz="3600" b="1" dirty="0" err="1" smtClean="0">
                <a:solidFill>
                  <a:schemeClr val="tx2">
                    <a:lumMod val="75000"/>
                  </a:schemeClr>
                </a:solidFill>
              </a:rPr>
              <a:t>coupling</a:t>
            </a:r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4142" y="332656"/>
            <a:ext cx="621420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3200" b="1" dirty="0" smtClean="0"/>
              <a:t>Direct </a:t>
            </a:r>
            <a:r>
              <a:rPr lang="fr-CH" sz="3200" b="1" dirty="0" err="1" smtClean="0"/>
              <a:t>discovery</a:t>
            </a:r>
            <a:r>
              <a:rPr lang="fr-CH" sz="3200" b="1" dirty="0" smtClean="0"/>
              <a:t> of </a:t>
            </a:r>
            <a:r>
              <a:rPr lang="fr-CH" sz="3200" b="1" dirty="0" err="1" smtClean="0"/>
              <a:t>Very</a:t>
            </a:r>
            <a:r>
              <a:rPr lang="fr-CH" sz="3200" b="1" dirty="0" smtClean="0"/>
              <a:t> rare </a:t>
            </a:r>
            <a:r>
              <a:rPr lang="fr-CH" sz="3200" b="1" dirty="0" err="1" smtClean="0"/>
              <a:t>events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8" y="1052736"/>
            <a:ext cx="44386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99113"/>
            <a:ext cx="6629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078" y="2204864"/>
            <a:ext cx="422537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0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87" y="908720"/>
            <a:ext cx="853458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0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8" y="332656"/>
            <a:ext cx="8849451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1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51" y="0"/>
            <a:ext cx="9148651" cy="685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4651" y="3150258"/>
            <a:ext cx="1552315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chemeClr val="tx2">
                    <a:lumMod val="75000"/>
                  </a:schemeClr>
                </a:solidFill>
              </a:rPr>
              <a:t>EWPO</a:t>
            </a:r>
          </a:p>
          <a:p>
            <a:r>
              <a:rPr lang="fr-CH" b="1" dirty="0" err="1">
                <a:solidFill>
                  <a:schemeClr val="tx2">
                    <a:lumMod val="75000"/>
                  </a:schemeClr>
                </a:solidFill>
              </a:rPr>
              <a:t>sensitivity</a:t>
            </a:r>
            <a:r>
              <a:rPr lang="fr-CH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fr-CH" b="1" dirty="0" smtClean="0">
                <a:solidFill>
                  <a:schemeClr val="tx2">
                    <a:lumMod val="75000"/>
                  </a:schemeClr>
                </a:solidFill>
              </a:rPr>
              <a:t>up to </a:t>
            </a:r>
            <a:r>
              <a:rPr lang="fr-CH" b="1" dirty="0" err="1" smtClean="0">
                <a:solidFill>
                  <a:schemeClr val="tx2">
                    <a:lumMod val="75000"/>
                  </a:schemeClr>
                </a:solidFill>
              </a:rPr>
              <a:t>very</a:t>
            </a:r>
            <a:r>
              <a:rPr lang="fr-CH" b="1" dirty="0" smtClean="0">
                <a:solidFill>
                  <a:schemeClr val="tx2">
                    <a:lumMod val="75000"/>
                  </a:schemeClr>
                </a:solidFill>
              </a:rPr>
              <a:t> high mass </a:t>
            </a:r>
            <a:r>
              <a:rPr lang="fr-CH" b="1" dirty="0" err="1" smtClean="0">
                <a:solidFill>
                  <a:schemeClr val="tx2">
                    <a:lumMod val="75000"/>
                  </a:schemeClr>
                </a:solidFill>
              </a:rPr>
              <a:t>scales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47664" y="3501008"/>
            <a:ext cx="792088" cy="110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47664" y="3611923"/>
            <a:ext cx="792088" cy="393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95736" y="0"/>
            <a:ext cx="6251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err="1" smtClean="0">
                <a:solidFill>
                  <a:srgbClr val="FFFF00"/>
                </a:solidFill>
              </a:rPr>
              <a:t>Another</a:t>
            </a:r>
            <a:r>
              <a:rPr lang="fr-CH" b="1" dirty="0" smtClean="0">
                <a:solidFill>
                  <a:srgbClr val="FFFF00"/>
                </a:solidFill>
              </a:rPr>
              <a:t> </a:t>
            </a:r>
            <a:r>
              <a:rPr lang="fr-CH" b="1" dirty="0" err="1" smtClean="0">
                <a:solidFill>
                  <a:srgbClr val="FFFF00"/>
                </a:solidFill>
              </a:rPr>
              <a:t>example</a:t>
            </a:r>
            <a:r>
              <a:rPr lang="fr-CH" b="1" dirty="0" smtClean="0">
                <a:solidFill>
                  <a:srgbClr val="FFFF00"/>
                </a:solidFill>
              </a:rPr>
              <a:t> of </a:t>
            </a:r>
            <a:r>
              <a:rPr lang="fr-CH" b="1" dirty="0" err="1" smtClean="0">
                <a:solidFill>
                  <a:srgbClr val="FFFF00"/>
                </a:solidFill>
              </a:rPr>
              <a:t>Synergy</a:t>
            </a:r>
            <a:r>
              <a:rPr lang="fr-CH" b="1" dirty="0" smtClean="0">
                <a:solidFill>
                  <a:srgbClr val="FFFF00"/>
                </a:solidFill>
              </a:rPr>
              <a:t> and </a:t>
            </a:r>
            <a:r>
              <a:rPr lang="fr-CH" b="1" dirty="0" err="1" smtClean="0">
                <a:solidFill>
                  <a:srgbClr val="FFFF00"/>
                </a:solidFill>
              </a:rPr>
              <a:t>complementarity</a:t>
            </a:r>
            <a:endParaRPr lang="fr-CH" b="1" dirty="0" smtClean="0">
              <a:solidFill>
                <a:srgbClr val="FFFF00"/>
              </a:solidFill>
            </a:endParaRPr>
          </a:p>
          <a:p>
            <a:r>
              <a:rPr lang="fr-CH" b="1" dirty="0" err="1" smtClean="0">
                <a:solidFill>
                  <a:srgbClr val="FFFF00"/>
                </a:solidFill>
              </a:rPr>
              <a:t>while</a:t>
            </a:r>
            <a:r>
              <a:rPr lang="fr-CH" b="1" dirty="0" smtClean="0">
                <a:solidFill>
                  <a:srgbClr val="FFFF00"/>
                </a:solidFill>
              </a:rPr>
              <a:t> </a:t>
            </a:r>
            <a:r>
              <a:rPr lang="fr-CH" b="1" dirty="0" err="1" smtClean="0">
                <a:solidFill>
                  <a:srgbClr val="FFFF00"/>
                </a:solidFill>
              </a:rPr>
              <a:t>ee</a:t>
            </a:r>
            <a:r>
              <a:rPr lang="fr-CH" b="1" dirty="0" smtClean="0">
                <a:solidFill>
                  <a:srgbClr val="FFFF00"/>
                </a:solidFill>
              </a:rPr>
              <a:t> </a:t>
            </a:r>
            <a:r>
              <a:rPr lang="fr-CH" b="1" dirty="0" err="1" smtClean="0">
                <a:solidFill>
                  <a:srgbClr val="FFFF00"/>
                </a:solidFill>
              </a:rPr>
              <a:t>covers</a:t>
            </a:r>
            <a:r>
              <a:rPr lang="fr-CH" b="1" dirty="0" smtClean="0">
                <a:solidFill>
                  <a:srgbClr val="FFFF00"/>
                </a:solidFill>
              </a:rPr>
              <a:t> a large part of </a:t>
            </a:r>
            <a:r>
              <a:rPr lang="fr-CH" b="1" dirty="0" err="1" smtClean="0">
                <a:solidFill>
                  <a:srgbClr val="FFFF00"/>
                </a:solidFill>
              </a:rPr>
              <a:t>space</a:t>
            </a:r>
            <a:r>
              <a:rPr lang="fr-CH" b="1" dirty="0" smtClean="0">
                <a:solidFill>
                  <a:srgbClr val="FFFF00"/>
                </a:solidFill>
              </a:rPr>
              <a:t> </a:t>
            </a:r>
            <a:r>
              <a:rPr lang="fr-CH" b="1" dirty="0" err="1" smtClean="0">
                <a:solidFill>
                  <a:srgbClr val="FFFF00"/>
                </a:solidFill>
              </a:rPr>
              <a:t>very</a:t>
            </a:r>
            <a:r>
              <a:rPr lang="fr-CH" b="1" dirty="0" smtClean="0">
                <a:solidFill>
                  <a:srgbClr val="FFFF00"/>
                </a:solidFill>
              </a:rPr>
              <a:t> </a:t>
            </a:r>
            <a:r>
              <a:rPr lang="fr-CH" b="1" dirty="0" err="1" smtClean="0">
                <a:solidFill>
                  <a:srgbClr val="FFFF00"/>
                </a:solidFill>
              </a:rPr>
              <a:t>cleanly</a:t>
            </a:r>
            <a:r>
              <a:rPr lang="fr-CH" b="1" dirty="0" smtClean="0">
                <a:solidFill>
                  <a:srgbClr val="FFFF00"/>
                </a:solidFill>
              </a:rPr>
              <a:t> , </a:t>
            </a:r>
          </a:p>
          <a:p>
            <a:r>
              <a:rPr lang="fr-CH" b="1" dirty="0" err="1" smtClean="0">
                <a:solidFill>
                  <a:srgbClr val="FFFF00"/>
                </a:solidFill>
              </a:rPr>
              <a:t>its</a:t>
            </a:r>
            <a:r>
              <a:rPr lang="fr-CH" b="1" dirty="0" smtClean="0">
                <a:solidFill>
                  <a:srgbClr val="FFFF00"/>
                </a:solidFill>
              </a:rPr>
              <a:t> </a:t>
            </a:r>
            <a:r>
              <a:rPr lang="fr-CH" b="1" dirty="0" err="1" smtClean="0">
                <a:solidFill>
                  <a:srgbClr val="FFFF00"/>
                </a:solidFill>
              </a:rPr>
              <a:t>either</a:t>
            </a:r>
            <a:r>
              <a:rPr lang="fr-CH" b="1" dirty="0" smtClean="0">
                <a:solidFill>
                  <a:srgbClr val="FFFF00"/>
                </a:solidFill>
              </a:rPr>
              <a:t> ‘white’ in lepton </a:t>
            </a:r>
            <a:r>
              <a:rPr lang="fr-CH" b="1" dirty="0" err="1" smtClean="0">
                <a:solidFill>
                  <a:srgbClr val="FFFF00"/>
                </a:solidFill>
              </a:rPr>
              <a:t>flavour</a:t>
            </a:r>
            <a:r>
              <a:rPr lang="fr-CH" b="1" dirty="0" smtClean="0">
                <a:solidFill>
                  <a:srgbClr val="FFFF00"/>
                </a:solidFill>
              </a:rPr>
              <a:t>  or the </a:t>
            </a:r>
            <a:r>
              <a:rPr lang="fr-CH" b="1" dirty="0" err="1" smtClean="0">
                <a:solidFill>
                  <a:srgbClr val="FFFF00"/>
                </a:solidFill>
              </a:rPr>
              <a:t>result</a:t>
            </a:r>
            <a:r>
              <a:rPr lang="fr-CH" b="1" dirty="0" smtClean="0">
                <a:solidFill>
                  <a:srgbClr val="FFFF00"/>
                </a:solidFill>
              </a:rPr>
              <a:t> of </a:t>
            </a:r>
            <a:r>
              <a:rPr lang="fr-CH" b="1" dirty="0" err="1" smtClean="0">
                <a:solidFill>
                  <a:srgbClr val="FFFF00"/>
                </a:solidFill>
              </a:rPr>
              <a:t>EWPOs</a:t>
            </a:r>
            <a:r>
              <a:rPr lang="fr-CH" b="1" dirty="0" smtClean="0">
                <a:solidFill>
                  <a:srgbClr val="FFFF00"/>
                </a:solidFill>
              </a:rPr>
              <a:t> </a:t>
            </a:r>
            <a:r>
              <a:rPr lang="fr-CH" b="1" dirty="0" err="1" smtClean="0">
                <a:solidFill>
                  <a:srgbClr val="FFFF00"/>
                </a:solidFill>
              </a:rPr>
              <a:t>etc</a:t>
            </a:r>
            <a:r>
              <a:rPr lang="fr-CH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fr-CH" b="1" dirty="0" smtClean="0">
                <a:solidFill>
                  <a:srgbClr val="FFFF00"/>
                </a:solidFill>
              </a:rPr>
              <a:t>Observation at FCC –</a:t>
            </a:r>
            <a:r>
              <a:rPr lang="fr-CH" b="1" dirty="0" err="1" smtClean="0">
                <a:solidFill>
                  <a:srgbClr val="FFFF00"/>
                </a:solidFill>
              </a:rPr>
              <a:t>hh</a:t>
            </a:r>
            <a:r>
              <a:rPr lang="fr-CH" b="1" dirty="0" smtClean="0">
                <a:solidFill>
                  <a:srgbClr val="FFFF00"/>
                </a:solidFill>
              </a:rPr>
              <a:t> or eh </a:t>
            </a:r>
            <a:r>
              <a:rPr lang="fr-CH" b="1" dirty="0" err="1" smtClean="0">
                <a:solidFill>
                  <a:srgbClr val="FFFF00"/>
                </a:solidFill>
              </a:rPr>
              <a:t>would</a:t>
            </a:r>
            <a:r>
              <a:rPr lang="fr-CH" b="1" dirty="0" smtClean="0">
                <a:solidFill>
                  <a:srgbClr val="FFFF00"/>
                </a:solidFill>
              </a:rPr>
              <a:t> test </a:t>
            </a:r>
            <a:r>
              <a:rPr lang="fr-CH" b="1" dirty="0" err="1" smtClean="0">
                <a:solidFill>
                  <a:srgbClr val="FFFF00"/>
                </a:solidFill>
              </a:rPr>
              <a:t>flavour</a:t>
            </a:r>
            <a:r>
              <a:rPr lang="fr-CH" b="1" dirty="0">
                <a:solidFill>
                  <a:srgbClr val="FFFF00"/>
                </a:solidFill>
              </a:rPr>
              <a:t> </a:t>
            </a:r>
            <a:r>
              <a:rPr lang="fr-CH" b="1" dirty="0" err="1" smtClean="0">
                <a:solidFill>
                  <a:srgbClr val="FFFF00"/>
                </a:solidFill>
              </a:rPr>
              <a:t>mixing</a:t>
            </a:r>
            <a:r>
              <a:rPr lang="fr-CH" b="1" dirty="0" smtClean="0">
                <a:solidFill>
                  <a:srgbClr val="FFFF00"/>
                </a:solidFill>
              </a:rPr>
              <a:t> matrix!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7436" y="6546830"/>
            <a:ext cx="7228582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CH" sz="1600" dirty="0" err="1" smtClean="0"/>
              <a:t>detailed</a:t>
            </a:r>
            <a:r>
              <a:rPr lang="fr-CH" sz="1600" dirty="0" smtClean="0"/>
              <a:t> </a:t>
            </a:r>
            <a:r>
              <a:rPr lang="fr-CH" sz="1600" dirty="0" err="1" smtClean="0"/>
              <a:t>study</a:t>
            </a:r>
            <a:r>
              <a:rPr lang="fr-CH" sz="1600" dirty="0" smtClean="0"/>
              <a:t> </a:t>
            </a:r>
            <a:r>
              <a:rPr lang="fr-CH" sz="1600" dirty="0" err="1" smtClean="0"/>
              <a:t>required</a:t>
            </a:r>
            <a:r>
              <a:rPr lang="fr-CH" sz="1600" dirty="0" smtClean="0"/>
              <a:t> for all </a:t>
            </a:r>
            <a:r>
              <a:rPr lang="fr-CH" sz="1600" dirty="0" err="1" smtClean="0"/>
              <a:t>FCCs</a:t>
            </a:r>
            <a:r>
              <a:rPr lang="fr-CH" sz="1600" dirty="0" smtClean="0"/>
              <a:t> – </a:t>
            </a:r>
            <a:r>
              <a:rPr lang="fr-CH" sz="1600" dirty="0" err="1" smtClean="0"/>
              <a:t>especially</a:t>
            </a:r>
            <a:r>
              <a:rPr lang="fr-CH" sz="1600" dirty="0" smtClean="0"/>
              <a:t> FCC-</a:t>
            </a:r>
            <a:r>
              <a:rPr lang="fr-CH" sz="1600" dirty="0" err="1" smtClean="0"/>
              <a:t>hh</a:t>
            </a:r>
            <a:r>
              <a:rPr lang="fr-CH" sz="1600" dirty="0" smtClean="0"/>
              <a:t> to </a:t>
            </a:r>
            <a:r>
              <a:rPr lang="fr-CH" sz="1600" dirty="0" err="1" smtClean="0"/>
              <a:t>understand</a:t>
            </a:r>
            <a:r>
              <a:rPr lang="fr-CH" sz="1600" dirty="0" smtClean="0"/>
              <a:t> </a:t>
            </a:r>
            <a:r>
              <a:rPr lang="fr-CH" sz="1600" dirty="0" err="1" smtClean="0"/>
              <a:t>feasibility</a:t>
            </a:r>
            <a:r>
              <a:rPr lang="fr-CH" sz="1600" dirty="0" smtClean="0"/>
              <a:t> at all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806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4836" y="2992150"/>
            <a:ext cx="363432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3200" b="1" dirty="0" smtClean="0"/>
              <a:t>COMPLEMENTARITY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59492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5" y="48052"/>
            <a:ext cx="5127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/>
              <a:t>PHYSICS COMPLEMENTARITY</a:t>
            </a:r>
            <a:endParaRPr lang="en-GB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0737" y="1239074"/>
            <a:ext cx="884248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Higgs</a:t>
            </a:r>
            <a:r>
              <a:rPr lang="fr-CH" b="1" dirty="0" smtClean="0"/>
              <a:t> </a:t>
            </a:r>
            <a:r>
              <a:rPr lang="fr-CH" b="1" dirty="0" err="1" smtClean="0"/>
              <a:t>Physics</a:t>
            </a:r>
            <a:r>
              <a:rPr lang="fr-CH" b="1" dirty="0" smtClean="0"/>
              <a:t>    </a:t>
            </a:r>
            <a:r>
              <a:rPr lang="fr-CH" dirty="0" smtClean="0"/>
              <a:t>-- </a:t>
            </a:r>
            <a:r>
              <a:rPr lang="fr-CH" dirty="0" err="1" smtClean="0"/>
              <a:t>ee</a:t>
            </a:r>
            <a:r>
              <a:rPr lang="fr-CH" dirty="0" smtClean="0"/>
              <a:t> </a:t>
            </a:r>
            <a:r>
              <a:rPr lang="fr-CH" dirty="0" smtClean="0">
                <a:sym typeface="Wingdings" panose="05000000000000000000" pitchFamily="2" charset="2"/>
              </a:rPr>
              <a:t> ZH fixes </a:t>
            </a:r>
            <a:r>
              <a:rPr lang="fr-CH" dirty="0" err="1" smtClean="0">
                <a:sym typeface="Wingdings" panose="05000000000000000000" pitchFamily="2" charset="2"/>
              </a:rPr>
              <a:t>Higgs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width</a:t>
            </a:r>
            <a:r>
              <a:rPr lang="fr-CH" dirty="0" smtClean="0">
                <a:sym typeface="Wingdings" panose="05000000000000000000" pitchFamily="2" charset="2"/>
              </a:rPr>
              <a:t> and HZZ </a:t>
            </a:r>
            <a:r>
              <a:rPr lang="fr-CH" dirty="0" err="1" smtClean="0">
                <a:sym typeface="Wingdings" panose="05000000000000000000" pitchFamily="2" charset="2"/>
              </a:rPr>
              <a:t>coupling</a:t>
            </a:r>
            <a:r>
              <a:rPr lang="fr-CH" dirty="0" smtClean="0">
                <a:sym typeface="Wingdings" panose="05000000000000000000" pitchFamily="2" charset="2"/>
              </a:rPr>
              <a:t> , (and </a:t>
            </a:r>
            <a:r>
              <a:rPr lang="fr-CH" dirty="0" err="1" smtClean="0">
                <a:sym typeface="Wingdings" panose="05000000000000000000" pitchFamily="2" charset="2"/>
              </a:rPr>
              <a:t>many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others</a:t>
            </a:r>
            <a:r>
              <a:rPr lang="fr-CH" dirty="0" smtClean="0">
                <a:sym typeface="Wingdings" panose="05000000000000000000" pitchFamily="2" charset="2"/>
              </a:rPr>
              <a:t>)</a:t>
            </a:r>
          </a:p>
          <a:p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                         --  FCC-</a:t>
            </a:r>
            <a:r>
              <a:rPr lang="fr-CH" dirty="0" err="1" smtClean="0">
                <a:sym typeface="Wingdings" panose="05000000000000000000" pitchFamily="2" charset="2"/>
              </a:rPr>
              <a:t>hh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gives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huge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statistics</a:t>
            </a:r>
            <a:r>
              <a:rPr lang="fr-CH" dirty="0" smtClean="0">
                <a:sym typeface="Wingdings" panose="05000000000000000000" pitchFamily="2" charset="2"/>
              </a:rPr>
              <a:t> of HH </a:t>
            </a:r>
            <a:r>
              <a:rPr lang="fr-CH" dirty="0" err="1" smtClean="0">
                <a:sym typeface="Wingdings" panose="05000000000000000000" pitchFamily="2" charset="2"/>
              </a:rPr>
              <a:t>events</a:t>
            </a:r>
            <a:r>
              <a:rPr lang="fr-CH" dirty="0" smtClean="0">
                <a:sym typeface="Wingdings" panose="05000000000000000000" pitchFamily="2" charset="2"/>
              </a:rPr>
              <a:t>  for </a:t>
            </a:r>
            <a:r>
              <a:rPr lang="fr-CH" dirty="0" err="1" smtClean="0">
                <a:sym typeface="Wingdings" panose="05000000000000000000" pitchFamily="2" charset="2"/>
              </a:rPr>
              <a:t>Higgs</a:t>
            </a:r>
            <a:r>
              <a:rPr lang="fr-CH" dirty="0" smtClean="0">
                <a:sym typeface="Wingdings" panose="05000000000000000000" pitchFamily="2" charset="2"/>
              </a:rPr>
              <a:t> self-</a:t>
            </a:r>
            <a:r>
              <a:rPr lang="fr-CH" dirty="0" err="1" smtClean="0">
                <a:sym typeface="Wingdings" panose="05000000000000000000" pitchFamily="2" charset="2"/>
              </a:rPr>
              <a:t>coupling</a:t>
            </a:r>
            <a:r>
              <a:rPr lang="fr-CH" dirty="0" smtClean="0">
                <a:sym typeface="Wingdings" panose="05000000000000000000" pitchFamily="2" charset="2"/>
              </a:rPr>
              <a:t> and </a:t>
            </a:r>
            <a:r>
              <a:rPr lang="fr-CH" dirty="0" err="1" smtClean="0">
                <a:sym typeface="Wingdings" panose="05000000000000000000" pitchFamily="2" charset="2"/>
              </a:rPr>
              <a:t>ttH</a:t>
            </a:r>
            <a:endParaRPr lang="fr-CH" dirty="0" smtClean="0">
              <a:sym typeface="Wingdings" panose="05000000000000000000" pitchFamily="2" charset="2"/>
            </a:endParaRPr>
          </a:p>
          <a:p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                               and rare </a:t>
            </a:r>
            <a:r>
              <a:rPr lang="fr-CH" dirty="0" err="1" smtClean="0">
                <a:sym typeface="Wingdings" panose="05000000000000000000" pitchFamily="2" charset="2"/>
              </a:rPr>
              <a:t>decays</a:t>
            </a:r>
            <a:r>
              <a:rPr lang="fr-CH" dirty="0" smtClean="0">
                <a:sym typeface="Wingdings" panose="05000000000000000000" pitchFamily="2" charset="2"/>
              </a:rPr>
              <a:t>, </a:t>
            </a:r>
            <a:r>
              <a:rPr lang="fr-CH" dirty="0" err="1" smtClean="0">
                <a:sym typeface="Wingdings" panose="05000000000000000000" pitchFamily="2" charset="2"/>
              </a:rPr>
              <a:t>including</a:t>
            </a:r>
            <a:r>
              <a:rPr lang="fr-CH" dirty="0" smtClean="0">
                <a:sym typeface="Wingdings" panose="05000000000000000000" pitchFamily="2" charset="2"/>
              </a:rPr>
              <a:t> invisible.  </a:t>
            </a:r>
            <a:endParaRPr lang="fr-CH" dirty="0" smtClean="0"/>
          </a:p>
          <a:p>
            <a:endParaRPr lang="fr-CH" dirty="0" smtClean="0"/>
          </a:p>
          <a:p>
            <a:r>
              <a:rPr lang="fr-CH" b="1" dirty="0" err="1"/>
              <a:t>Search</a:t>
            </a:r>
            <a:r>
              <a:rPr lang="fr-CH" b="1" dirty="0"/>
              <a:t> for Heavy </a:t>
            </a:r>
            <a:r>
              <a:rPr lang="fr-CH" b="1" dirty="0" err="1" smtClean="0"/>
              <a:t>Physics</a:t>
            </a:r>
            <a:r>
              <a:rPr lang="fr-CH" b="1" dirty="0" smtClean="0"/>
              <a:t>  </a:t>
            </a:r>
            <a:endParaRPr lang="en-GB" b="1" dirty="0"/>
          </a:p>
          <a:p>
            <a:r>
              <a:rPr lang="fr-CH" dirty="0" smtClean="0"/>
              <a:t>                            -- </a:t>
            </a:r>
            <a:r>
              <a:rPr lang="fr-CH" dirty="0" err="1" smtClean="0"/>
              <a:t>ee</a:t>
            </a:r>
            <a:r>
              <a:rPr lang="fr-CH" dirty="0" smtClean="0"/>
              <a:t> </a:t>
            </a:r>
            <a:r>
              <a:rPr lang="fr-CH" dirty="0" err="1" smtClean="0"/>
              <a:t>gives</a:t>
            </a:r>
            <a:r>
              <a:rPr lang="fr-CH" dirty="0" smtClean="0"/>
              <a:t> </a:t>
            </a:r>
            <a:r>
              <a:rPr lang="fr-CH" dirty="0" err="1" smtClean="0"/>
              <a:t>precision</a:t>
            </a:r>
            <a:r>
              <a:rPr lang="fr-CH" dirty="0" smtClean="0"/>
              <a:t> </a:t>
            </a:r>
            <a:r>
              <a:rPr lang="fr-CH" dirty="0" err="1" smtClean="0"/>
              <a:t>measurements</a:t>
            </a:r>
            <a:r>
              <a:rPr lang="fr-CH" dirty="0" smtClean="0"/>
              <a:t> (</a:t>
            </a:r>
            <a:r>
              <a:rPr lang="fr-CH" dirty="0" err="1" smtClean="0"/>
              <a:t>m</a:t>
            </a:r>
            <a:r>
              <a:rPr lang="fr-CH" baseline="-25000" dirty="0" err="1" smtClean="0"/>
              <a:t>Z</a:t>
            </a:r>
            <a:r>
              <a:rPr lang="fr-CH" dirty="0" smtClean="0"/>
              <a:t> m</a:t>
            </a:r>
            <a:r>
              <a:rPr lang="fr-CH" baseline="-25000" dirty="0" smtClean="0"/>
              <a:t>W</a:t>
            </a:r>
            <a:r>
              <a:rPr lang="fr-CH" dirty="0" smtClean="0"/>
              <a:t> to &lt; 0.6 MeV, </a:t>
            </a:r>
            <a:r>
              <a:rPr lang="fr-CH" dirty="0" err="1" smtClean="0"/>
              <a:t>m</a:t>
            </a:r>
            <a:r>
              <a:rPr lang="fr-CH" baseline="-25000" dirty="0" err="1" smtClean="0"/>
              <a:t>top</a:t>
            </a:r>
            <a:r>
              <a:rPr lang="fr-CH" baseline="-25000" dirty="0" smtClean="0"/>
              <a:t> </a:t>
            </a:r>
            <a:r>
              <a:rPr lang="fr-CH" dirty="0" smtClean="0"/>
              <a:t>10 MeV, etc…)</a:t>
            </a:r>
          </a:p>
          <a:p>
            <a:r>
              <a:rPr lang="fr-CH" dirty="0"/>
              <a:t> </a:t>
            </a:r>
            <a:r>
              <a:rPr lang="fr-CH" dirty="0" smtClean="0"/>
              <a:t>                               sensitive to </a:t>
            </a:r>
            <a:r>
              <a:rPr lang="fr-CH" dirty="0" err="1" smtClean="0"/>
              <a:t>heavy</a:t>
            </a:r>
            <a:r>
              <a:rPr lang="fr-CH" dirty="0" smtClean="0"/>
              <a:t> </a:t>
            </a:r>
            <a:r>
              <a:rPr lang="fr-CH" dirty="0" err="1" smtClean="0"/>
              <a:t>physics</a:t>
            </a:r>
            <a:r>
              <a:rPr lang="fr-CH" dirty="0" smtClean="0"/>
              <a:t> up to … 100 </a:t>
            </a:r>
            <a:r>
              <a:rPr lang="fr-CH" dirty="0" err="1" smtClean="0"/>
              <a:t>TeV</a:t>
            </a:r>
            <a:r>
              <a:rPr lang="fr-CH" dirty="0" smtClean="0"/>
              <a:t> (for </a:t>
            </a:r>
            <a:r>
              <a:rPr lang="fr-CH" dirty="0" err="1" smtClean="0"/>
              <a:t>weak</a:t>
            </a:r>
            <a:r>
              <a:rPr lang="fr-CH" dirty="0" smtClean="0"/>
              <a:t> </a:t>
            </a:r>
            <a:r>
              <a:rPr lang="fr-CH" dirty="0" err="1" smtClean="0"/>
              <a:t>couplings</a:t>
            </a:r>
            <a:r>
              <a:rPr lang="fr-CH" dirty="0" smtClean="0"/>
              <a:t>)</a:t>
            </a:r>
          </a:p>
          <a:p>
            <a:r>
              <a:rPr lang="fr-CH" dirty="0" smtClean="0"/>
              <a:t>	          --  FCC-</a:t>
            </a:r>
            <a:r>
              <a:rPr lang="fr-CH" dirty="0" err="1" smtClean="0"/>
              <a:t>hh</a:t>
            </a:r>
            <a:r>
              <a:rPr lang="fr-CH" dirty="0" smtClean="0"/>
              <a:t> </a:t>
            </a:r>
            <a:r>
              <a:rPr lang="fr-CH" dirty="0" err="1" smtClean="0"/>
              <a:t>gives</a:t>
            </a:r>
            <a:r>
              <a:rPr lang="fr-CH" dirty="0" smtClean="0"/>
              <a:t> </a:t>
            </a:r>
            <a:r>
              <a:rPr lang="fr-CH" dirty="0" err="1" smtClean="0"/>
              <a:t>access</a:t>
            </a:r>
            <a:r>
              <a:rPr lang="fr-CH" dirty="0" smtClean="0"/>
              <a:t> to direct observation at </a:t>
            </a:r>
            <a:r>
              <a:rPr lang="fr-CH" dirty="0" err="1" smtClean="0"/>
              <a:t>unprecedented</a:t>
            </a:r>
            <a:r>
              <a:rPr lang="fr-CH" dirty="0" smtClean="0"/>
              <a:t> </a:t>
            </a:r>
            <a:r>
              <a:rPr lang="fr-CH" dirty="0" err="1" smtClean="0"/>
              <a:t>energies</a:t>
            </a:r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                                 </a:t>
            </a:r>
            <a:r>
              <a:rPr lang="fr-CH" dirty="0" err="1" smtClean="0"/>
              <a:t>Also</a:t>
            </a:r>
            <a:r>
              <a:rPr lang="fr-CH" dirty="0" smtClean="0"/>
              <a:t> </a:t>
            </a:r>
            <a:r>
              <a:rPr lang="fr-CH" dirty="0" err="1" smtClean="0"/>
              <a:t>huge</a:t>
            </a:r>
            <a:r>
              <a:rPr lang="fr-CH" dirty="0" smtClean="0"/>
              <a:t> </a:t>
            </a:r>
            <a:r>
              <a:rPr lang="fr-CH" dirty="0" err="1" smtClean="0"/>
              <a:t>statistics</a:t>
            </a:r>
            <a:r>
              <a:rPr lang="fr-CH" dirty="0" smtClean="0"/>
              <a:t> of Z,W H and top </a:t>
            </a:r>
            <a:r>
              <a:rPr lang="fr-CH" dirty="0" smtClean="0">
                <a:sym typeface="Wingdings" panose="05000000000000000000" pitchFamily="2" charset="2"/>
              </a:rPr>
              <a:t> rare </a:t>
            </a:r>
            <a:r>
              <a:rPr lang="fr-CH" dirty="0" err="1" smtClean="0">
                <a:sym typeface="Wingdings" panose="05000000000000000000" pitchFamily="2" charset="2"/>
              </a:rPr>
              <a:t>decays</a:t>
            </a:r>
            <a:r>
              <a:rPr lang="fr-CH" dirty="0" smtClean="0"/>
              <a:t>   </a:t>
            </a:r>
          </a:p>
          <a:p>
            <a:endParaRPr lang="fr-CH" dirty="0" smtClean="0"/>
          </a:p>
          <a:p>
            <a:r>
              <a:rPr lang="fr-CH" b="1" dirty="0" smtClean="0"/>
              <a:t>QCD      </a:t>
            </a:r>
            <a:r>
              <a:rPr lang="fr-CH" dirty="0" smtClean="0"/>
              <a:t>              --  </a:t>
            </a:r>
            <a:r>
              <a:rPr lang="fr-CH" dirty="0" err="1" smtClean="0"/>
              <a:t>ee</a:t>
            </a:r>
            <a:r>
              <a:rPr lang="fr-CH" dirty="0" smtClean="0"/>
              <a:t> </a:t>
            </a:r>
            <a:r>
              <a:rPr lang="fr-CH" dirty="0" err="1" smtClean="0"/>
              <a:t>gives</a:t>
            </a:r>
            <a:r>
              <a:rPr lang="fr-CH" dirty="0" smtClean="0"/>
              <a:t> </a:t>
            </a:r>
            <a:r>
              <a:rPr lang="fr-CH" dirty="0" smtClean="0">
                <a:sym typeface="Symbol"/>
              </a:rPr>
              <a:t></a:t>
            </a:r>
            <a:r>
              <a:rPr lang="fr-CH" baseline="-25000" dirty="0" smtClean="0">
                <a:sym typeface="Symbol"/>
              </a:rPr>
              <a:t>s </a:t>
            </a:r>
            <a:r>
              <a:rPr lang="fr-CH" dirty="0" smtClean="0">
                <a:sym typeface="Symbol"/>
              </a:rPr>
              <a:t> 0.0002 (</a:t>
            </a:r>
            <a:r>
              <a:rPr lang="fr-CH" dirty="0" err="1" smtClean="0">
                <a:sym typeface="Symbol"/>
              </a:rPr>
              <a:t>R</a:t>
            </a:r>
            <a:r>
              <a:rPr lang="fr-CH" baseline="-25000" dirty="0" err="1" smtClean="0">
                <a:sym typeface="Symbol"/>
              </a:rPr>
              <a:t>had</a:t>
            </a:r>
            <a:r>
              <a:rPr lang="fr-CH" dirty="0" smtClean="0">
                <a:sym typeface="Symbol"/>
              </a:rPr>
              <a:t> at Z, W and taus)   </a:t>
            </a:r>
          </a:p>
          <a:p>
            <a:r>
              <a:rPr lang="fr-CH" dirty="0">
                <a:sym typeface="Symbol"/>
              </a:rPr>
              <a:t> </a:t>
            </a:r>
            <a:r>
              <a:rPr lang="fr-CH" dirty="0" smtClean="0">
                <a:sym typeface="Symbol"/>
              </a:rPr>
              <a:t>                                </a:t>
            </a:r>
            <a:r>
              <a:rPr lang="fr-CH" dirty="0" err="1" smtClean="0">
                <a:sym typeface="Symbol"/>
              </a:rPr>
              <a:t>also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H</a:t>
            </a:r>
            <a:r>
              <a:rPr lang="fr-CH" dirty="0" err="1" smtClean="0">
                <a:sym typeface="Wingdings" panose="05000000000000000000" pitchFamily="2" charset="2"/>
              </a:rPr>
              <a:t>gg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events</a:t>
            </a:r>
            <a:r>
              <a:rPr lang="fr-CH" dirty="0" smtClean="0">
                <a:sym typeface="Wingdings" panose="05000000000000000000" pitchFamily="2" charset="2"/>
              </a:rPr>
              <a:t> (gluon fragmentation!)</a:t>
            </a:r>
          </a:p>
          <a:p>
            <a:r>
              <a:rPr lang="fr-CH" baseline="-25000" dirty="0">
                <a:sym typeface="Wingdings" panose="05000000000000000000" pitchFamily="2" charset="2"/>
              </a:rPr>
              <a:t> </a:t>
            </a:r>
            <a:r>
              <a:rPr lang="fr-CH" baseline="-25000" dirty="0" smtClean="0">
                <a:sym typeface="Wingdings" panose="05000000000000000000" pitchFamily="2" charset="2"/>
              </a:rPr>
              <a:t>                                          </a:t>
            </a:r>
            <a:r>
              <a:rPr lang="fr-CH" dirty="0" smtClean="0">
                <a:sym typeface="Wingdings" panose="05000000000000000000" pitchFamily="2" charset="2"/>
              </a:rPr>
              <a:t>--  </a:t>
            </a:r>
            <a:r>
              <a:rPr lang="fr-CH" dirty="0" err="1" smtClean="0">
                <a:sym typeface="Wingdings" panose="05000000000000000000" pitchFamily="2" charset="2"/>
              </a:rPr>
              <a:t>ep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provides</a:t>
            </a:r>
            <a:r>
              <a:rPr lang="fr-CH" dirty="0" smtClean="0">
                <a:sym typeface="Wingdings" panose="05000000000000000000" pitchFamily="2" charset="2"/>
              </a:rPr>
              <a:t> structure </a:t>
            </a:r>
            <a:r>
              <a:rPr lang="fr-CH" dirty="0" err="1" smtClean="0">
                <a:sym typeface="Wingdings" panose="05000000000000000000" pitchFamily="2" charset="2"/>
              </a:rPr>
              <a:t>functions</a:t>
            </a:r>
            <a:r>
              <a:rPr lang="fr-CH" dirty="0" smtClean="0">
                <a:sym typeface="Wingdings" panose="05000000000000000000" pitchFamily="2" charset="2"/>
              </a:rPr>
              <a:t> and </a:t>
            </a:r>
            <a:r>
              <a:rPr lang="fr-CH" dirty="0">
                <a:sym typeface="Symbol"/>
              </a:rPr>
              <a:t></a:t>
            </a:r>
            <a:r>
              <a:rPr lang="fr-CH" baseline="-25000" dirty="0">
                <a:sym typeface="Symbol"/>
              </a:rPr>
              <a:t>s </a:t>
            </a:r>
            <a:r>
              <a:rPr lang="fr-CH" dirty="0">
                <a:sym typeface="Symbol"/>
              </a:rPr>
              <a:t> </a:t>
            </a:r>
            <a:r>
              <a:rPr lang="fr-CH" dirty="0" smtClean="0">
                <a:sym typeface="Symbol"/>
              </a:rPr>
              <a:t>0.0002</a:t>
            </a:r>
          </a:p>
          <a:p>
            <a:r>
              <a:rPr lang="fr-CH" dirty="0">
                <a:sym typeface="Symbol"/>
              </a:rPr>
              <a:t> </a:t>
            </a:r>
            <a:r>
              <a:rPr lang="fr-CH" dirty="0" smtClean="0">
                <a:sym typeface="Symbol"/>
              </a:rPr>
              <a:t>                            -- all </a:t>
            </a:r>
            <a:r>
              <a:rPr lang="fr-CH" dirty="0" err="1" smtClean="0">
                <a:sym typeface="Symbol"/>
              </a:rPr>
              <a:t>this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improves</a:t>
            </a:r>
            <a:r>
              <a:rPr lang="fr-CH" dirty="0" smtClean="0">
                <a:sym typeface="Symbol"/>
              </a:rPr>
              <a:t> the signal and background </a:t>
            </a:r>
            <a:r>
              <a:rPr lang="fr-CH" dirty="0" err="1" smtClean="0">
                <a:sym typeface="Symbol"/>
              </a:rPr>
              <a:t>predictions</a:t>
            </a:r>
            <a:r>
              <a:rPr lang="fr-CH" dirty="0" smtClean="0">
                <a:sym typeface="Symbol"/>
              </a:rPr>
              <a:t> </a:t>
            </a:r>
          </a:p>
          <a:p>
            <a:r>
              <a:rPr lang="fr-CH" dirty="0">
                <a:sym typeface="Symbol"/>
              </a:rPr>
              <a:t> </a:t>
            </a:r>
            <a:r>
              <a:rPr lang="fr-CH" dirty="0" smtClean="0">
                <a:sym typeface="Symbol"/>
              </a:rPr>
              <a:t>                                     for new </a:t>
            </a:r>
            <a:r>
              <a:rPr lang="fr-CH" dirty="0" err="1" smtClean="0">
                <a:sym typeface="Symbol"/>
              </a:rPr>
              <a:t>physics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signals</a:t>
            </a:r>
            <a:r>
              <a:rPr lang="fr-CH" dirty="0" smtClean="0">
                <a:sym typeface="Symbol"/>
              </a:rPr>
              <a:t> at FCC-</a:t>
            </a:r>
            <a:r>
              <a:rPr lang="fr-CH" dirty="0" err="1" smtClean="0">
                <a:sym typeface="Symbol"/>
              </a:rPr>
              <a:t>hh</a:t>
            </a:r>
            <a:endParaRPr lang="fr-CH" dirty="0" smtClean="0"/>
          </a:p>
          <a:p>
            <a:r>
              <a:rPr lang="fr-CH" dirty="0" smtClean="0"/>
              <a:t> </a:t>
            </a:r>
          </a:p>
          <a:p>
            <a:r>
              <a:rPr lang="fr-CH" b="1" dirty="0" smtClean="0"/>
              <a:t>Heavy Neutrinos  </a:t>
            </a:r>
            <a:r>
              <a:rPr lang="fr-CH" dirty="0" smtClean="0"/>
              <a:t>--  </a:t>
            </a:r>
            <a:r>
              <a:rPr lang="fr-CH" dirty="0" err="1" smtClean="0"/>
              <a:t>ee</a:t>
            </a:r>
            <a:r>
              <a:rPr lang="fr-CH" dirty="0" smtClean="0"/>
              <a:t>: </a:t>
            </a:r>
            <a:r>
              <a:rPr lang="fr-CH" dirty="0" err="1" smtClean="0"/>
              <a:t>very</a:t>
            </a:r>
            <a:r>
              <a:rPr lang="fr-CH" dirty="0" smtClean="0"/>
              <a:t> </a:t>
            </a:r>
            <a:r>
              <a:rPr lang="fr-CH" dirty="0" err="1" smtClean="0"/>
              <a:t>powerful</a:t>
            </a:r>
            <a:r>
              <a:rPr lang="fr-CH" dirty="0" smtClean="0"/>
              <a:t> and clean, but </a:t>
            </a:r>
            <a:r>
              <a:rPr lang="fr-CH" dirty="0" err="1" smtClean="0"/>
              <a:t>flavour-blind</a:t>
            </a:r>
            <a:r>
              <a:rPr lang="fr-CH" dirty="0"/>
              <a:t> </a:t>
            </a:r>
            <a:r>
              <a:rPr lang="fr-CH" dirty="0" smtClean="0"/>
              <a:t> </a:t>
            </a:r>
          </a:p>
          <a:p>
            <a:r>
              <a:rPr lang="fr-CH" dirty="0"/>
              <a:t> </a:t>
            </a:r>
            <a:r>
              <a:rPr lang="fr-CH" dirty="0" smtClean="0"/>
              <a:t>                               --  </a:t>
            </a:r>
            <a:r>
              <a:rPr lang="fr-CH" dirty="0" err="1" smtClean="0"/>
              <a:t>hh</a:t>
            </a:r>
            <a:r>
              <a:rPr lang="fr-CH" dirty="0" smtClean="0"/>
              <a:t> and eh more </a:t>
            </a:r>
            <a:r>
              <a:rPr lang="fr-CH" dirty="0" err="1" smtClean="0"/>
              <a:t>difficult</a:t>
            </a:r>
            <a:r>
              <a:rPr lang="fr-CH" dirty="0" smtClean="0"/>
              <a:t>, but </a:t>
            </a:r>
            <a:r>
              <a:rPr lang="fr-CH" dirty="0" err="1" smtClean="0"/>
              <a:t>potentially</a:t>
            </a:r>
            <a:r>
              <a:rPr lang="fr-CH" dirty="0" smtClean="0"/>
              <a:t> </a:t>
            </a:r>
            <a:r>
              <a:rPr lang="fr-CH" dirty="0" err="1" smtClean="0"/>
              <a:t>flavour</a:t>
            </a:r>
            <a:r>
              <a:rPr lang="fr-CH" dirty="0" smtClean="0"/>
              <a:t> sensitive </a:t>
            </a:r>
          </a:p>
          <a:p>
            <a:r>
              <a:rPr lang="fr-CH" dirty="0"/>
              <a:t> </a:t>
            </a:r>
            <a:r>
              <a:rPr lang="fr-CH" dirty="0" smtClean="0"/>
              <a:t>                                      NB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very</a:t>
            </a:r>
            <a:r>
              <a:rPr lang="fr-CH" dirty="0" smtClean="0"/>
              <a:t> </a:t>
            </a:r>
            <a:r>
              <a:rPr lang="fr-CH" dirty="0" err="1" smtClean="0"/>
              <a:t>much</a:t>
            </a:r>
            <a:r>
              <a:rPr lang="fr-CH" dirty="0" smtClean="0"/>
              <a:t> </a:t>
            </a:r>
            <a:r>
              <a:rPr lang="fr-CH" dirty="0" err="1" smtClean="0"/>
              <a:t>work</a:t>
            </a:r>
            <a:r>
              <a:rPr lang="fr-CH" dirty="0" smtClean="0"/>
              <a:t> in </a:t>
            </a:r>
            <a:r>
              <a:rPr lang="fr-CH" dirty="0" err="1" smtClean="0"/>
              <a:t>progress</a:t>
            </a:r>
            <a:r>
              <a:rPr lang="fr-CH" dirty="0" smtClean="0"/>
              <a:t>!!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855" y="688430"/>
            <a:ext cx="1906227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r-CH" sz="2000" b="1" dirty="0" err="1"/>
              <a:t>S</a:t>
            </a:r>
            <a:r>
              <a:rPr lang="fr-CH" sz="2000" b="1" dirty="0" err="1" smtClean="0"/>
              <a:t>ome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examples</a:t>
            </a:r>
            <a:r>
              <a:rPr lang="fr-CH" sz="2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74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295767"/>
              </p:ext>
            </p:extLst>
          </p:nvPr>
        </p:nvGraphicFramePr>
        <p:xfrm>
          <a:off x="3655640" y="188640"/>
          <a:ext cx="4876800" cy="632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286272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fr-CH" sz="2000" dirty="0" err="1" smtClean="0"/>
                        <a:t>g</a:t>
                      </a:r>
                      <a:r>
                        <a:rPr lang="fr-CH" sz="2000" baseline="-25000" dirty="0" err="1" smtClean="0"/>
                        <a:t>Hxx</a:t>
                      </a: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FCC-</a:t>
                      </a:r>
                      <a:r>
                        <a:rPr lang="fr-CH" dirty="0" err="1" smtClean="0"/>
                        <a:t>ee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FCC-</a:t>
                      </a:r>
                      <a:r>
                        <a:rPr lang="fr-CH" dirty="0" err="1" smtClean="0"/>
                        <a:t>hh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FCC-eh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ZZ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b="1" dirty="0" smtClean="0"/>
                        <a:t>0.22 %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1" dirty="0" smtClean="0"/>
                        <a:t>&lt;</a:t>
                      </a:r>
                      <a:r>
                        <a:rPr lang="fr-CH" b="1" baseline="0" dirty="0" smtClean="0"/>
                        <a:t> </a:t>
                      </a:r>
                      <a:r>
                        <a:rPr lang="fr-CH" b="1" dirty="0" smtClean="0"/>
                        <a:t>1%     *</a:t>
                      </a:r>
                      <a:endParaRPr lang="en-GB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WW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b="1" dirty="0" smtClean="0"/>
                        <a:t>0.47%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ym typeface="Symbol"/>
                        </a:rPr>
                        <a:t></a:t>
                      </a:r>
                      <a:r>
                        <a:rPr lang="en-GB" b="1" baseline="-25000" dirty="0" smtClean="0">
                          <a:sym typeface="Symbol"/>
                        </a:rPr>
                        <a:t>H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b="1" dirty="0" smtClean="0"/>
                        <a:t>1.6%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Symbol"/>
                        </a:rPr>
                        <a:t>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4.2%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b="1" dirty="0" smtClean="0"/>
                        <a:t>&lt;1%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Z</a:t>
                      </a:r>
                      <a:r>
                        <a:rPr lang="fr-CH" dirty="0" smtClean="0">
                          <a:sym typeface="Symbol"/>
                        </a:rPr>
                        <a:t>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 --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b="1" dirty="0" smtClean="0"/>
                        <a:t>1%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ttH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13%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b="1" dirty="0" smtClean="0"/>
                        <a:t>1%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bb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CH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0.7%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0.5%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ym typeface="Symbol"/>
                        </a:rPr>
                        <a:t>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CH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0.8%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cc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CH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0.7%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1.8%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gg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CH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1.0%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ym typeface="Symbol"/>
                        </a:rPr>
                        <a:t>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8.6%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b="1" dirty="0" smtClean="0"/>
                        <a:t>1-2%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err="1" smtClean="0"/>
                        <a:t>uu,dd</a:t>
                      </a:r>
                      <a:endParaRPr lang="en-GB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smtClean="0"/>
                        <a:t>H</a:t>
                      </a:r>
                      <a:r>
                        <a:rPr lang="fr-CH" sz="180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CH" sz="1800" dirty="0" smtClean="0">
                          <a:sym typeface="Symbol"/>
                        </a:rPr>
                        <a:t>?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smtClean="0"/>
                        <a:t>H</a:t>
                      </a:r>
                      <a:r>
                        <a:rPr lang="fr-CH" sz="180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CH" sz="1800" dirty="0" smtClean="0">
                          <a:sym typeface="Symbol"/>
                        </a:rPr>
                        <a:t>?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ss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smtClean="0"/>
                        <a:t>H</a:t>
                      </a:r>
                      <a:r>
                        <a:rPr lang="fr-CH" sz="180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CH" sz="1800" dirty="0" smtClean="0">
                          <a:sym typeface="Symbol"/>
                        </a:rPr>
                        <a:t>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smtClean="0"/>
                        <a:t>H</a:t>
                      </a:r>
                      <a:r>
                        <a:rPr lang="fr-CH" sz="180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CH" sz="1800" dirty="0" smtClean="0">
                          <a:sym typeface="Symbol"/>
                        </a:rPr>
                        <a:t> 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ee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b="1" dirty="0" err="1" smtClean="0"/>
                        <a:t>ee</a:t>
                      </a:r>
                      <a:r>
                        <a:rPr lang="fr-CH" b="1" dirty="0" smtClean="0"/>
                        <a:t> </a:t>
                      </a:r>
                      <a:r>
                        <a:rPr lang="fr-CH" b="1" dirty="0" smtClean="0">
                          <a:sym typeface="Wingdings" panose="05000000000000000000" pitchFamily="2" charset="2"/>
                        </a:rPr>
                        <a:t> H   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HH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40%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b="1" dirty="0" smtClean="0"/>
                        <a:t>~3-5%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20%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inv</a:t>
                      </a:r>
                      <a:r>
                        <a:rPr lang="fr-CH" dirty="0" smtClean="0"/>
                        <a:t>, exo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&lt;0.55%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b="1" dirty="0" smtClean="0"/>
                        <a:t>10</a:t>
                      </a:r>
                      <a:r>
                        <a:rPr lang="fr-CH" b="1" baseline="30000" dirty="0" smtClean="0"/>
                        <a:t>-3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5%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836712"/>
            <a:ext cx="163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prstClr val="black"/>
                </a:solidFill>
              </a:rPr>
              <a:t>HIGGS PHYSICS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536" y="1580709"/>
            <a:ext cx="25877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prstClr val="black"/>
                </a:solidFill>
              </a:rPr>
              <a:t>hh</a:t>
            </a:r>
            <a:r>
              <a:rPr lang="fr-CH" dirty="0" smtClean="0">
                <a:solidFill>
                  <a:prstClr val="black"/>
                </a:solidFill>
              </a:rPr>
              <a:t>, eh </a:t>
            </a:r>
            <a:r>
              <a:rPr lang="fr-CH" dirty="0" err="1" smtClean="0">
                <a:solidFill>
                  <a:prstClr val="black"/>
                </a:solidFill>
              </a:rPr>
              <a:t>precisions</a:t>
            </a:r>
            <a:r>
              <a:rPr lang="fr-CH" dirty="0" smtClean="0">
                <a:solidFill>
                  <a:prstClr val="black"/>
                </a:solidFill>
              </a:rPr>
              <a:t> assume </a:t>
            </a:r>
          </a:p>
          <a:p>
            <a:r>
              <a:rPr lang="fr-CH" dirty="0" smtClean="0">
                <a:solidFill>
                  <a:prstClr val="black"/>
                </a:solidFill>
              </a:rPr>
              <a:t>SM or </a:t>
            </a:r>
            <a:r>
              <a:rPr lang="fr-CH" dirty="0" err="1" smtClean="0">
                <a:solidFill>
                  <a:prstClr val="black"/>
                </a:solidFill>
              </a:rPr>
              <a:t>ee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measurements</a:t>
            </a:r>
            <a:endParaRPr lang="fr-CH" dirty="0">
              <a:solidFill>
                <a:prstClr val="black"/>
              </a:solidFill>
            </a:endParaRPr>
          </a:p>
          <a:p>
            <a:r>
              <a:rPr lang="fr-CH" dirty="0" smtClean="0">
                <a:solidFill>
                  <a:prstClr val="black"/>
                </a:solidFill>
              </a:rPr>
              <a:t>FCC-</a:t>
            </a:r>
            <a:r>
              <a:rPr lang="fr-CH" dirty="0" err="1" smtClean="0">
                <a:solidFill>
                  <a:prstClr val="black"/>
                </a:solidFill>
              </a:rPr>
              <a:t>hh</a:t>
            </a:r>
            <a:r>
              <a:rPr lang="fr-CH" dirty="0" smtClean="0">
                <a:solidFill>
                  <a:prstClr val="black"/>
                </a:solidFill>
              </a:rPr>
              <a:t> : H</a:t>
            </a:r>
            <a:r>
              <a:rPr lang="fr-CH" dirty="0" smtClean="0">
                <a:solidFill>
                  <a:prstClr val="black"/>
                </a:solidFill>
                <a:sym typeface="Symbol"/>
              </a:rPr>
              <a:t></a:t>
            </a:r>
            <a:r>
              <a:rPr lang="fr-CH" dirty="0" smtClean="0">
                <a:solidFill>
                  <a:prstClr val="black"/>
                </a:solidFill>
              </a:rPr>
              <a:t> ZZ to serve </a:t>
            </a:r>
          </a:p>
          <a:p>
            <a:r>
              <a:rPr lang="fr-CH" dirty="0" smtClean="0">
                <a:solidFill>
                  <a:prstClr val="black"/>
                </a:solidFill>
              </a:rPr>
              <a:t>as cross-</a:t>
            </a:r>
            <a:r>
              <a:rPr lang="fr-CH" dirty="0" err="1" smtClean="0">
                <a:solidFill>
                  <a:prstClr val="black"/>
                </a:solidFill>
              </a:rPr>
              <a:t>normalization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AD3E7-FB23-4F4D-BC98-EF35EE6A344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9672" y="6520259"/>
            <a:ext cx="3464024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The FCCs</a:t>
            </a:r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0272" y="6376243"/>
            <a:ext cx="2133600" cy="365125"/>
          </a:xfrm>
        </p:spPr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11377"/>
            <a:ext cx="309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Higgs</a:t>
            </a:r>
            <a:r>
              <a:rPr lang="fr-CH" b="1" dirty="0" smtClean="0"/>
              <a:t> </a:t>
            </a:r>
            <a:r>
              <a:rPr lang="fr-CH" b="1" dirty="0" err="1" smtClean="0"/>
              <a:t>couplings</a:t>
            </a:r>
            <a:r>
              <a:rPr lang="fr-CH" b="1" dirty="0" smtClean="0"/>
              <a:t>  </a:t>
            </a:r>
            <a:r>
              <a:rPr lang="fr-CH" b="1" dirty="0" err="1" smtClean="0"/>
              <a:t>g</a:t>
            </a:r>
            <a:r>
              <a:rPr lang="fr-CH" b="1" baseline="-25000" dirty="0" err="1" smtClean="0"/>
              <a:t>Hxx</a:t>
            </a:r>
            <a:r>
              <a:rPr lang="fr-CH" b="1" baseline="-25000" dirty="0" smtClean="0"/>
              <a:t> </a:t>
            </a:r>
            <a:r>
              <a:rPr lang="fr-CH" b="1" dirty="0" err="1" smtClean="0"/>
              <a:t>precisions</a:t>
            </a:r>
            <a:endParaRPr lang="en-GB" b="1" dirty="0"/>
          </a:p>
        </p:txBody>
      </p:sp>
      <p:sp>
        <p:nvSpPr>
          <p:cNvPr id="9" name="Rectangle 8"/>
          <p:cNvSpPr/>
          <p:nvPr/>
        </p:nvSpPr>
        <p:spPr>
          <a:xfrm>
            <a:off x="3635896" y="188640"/>
            <a:ext cx="4896544" cy="5976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-36512" y="3212976"/>
            <a:ext cx="3197798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prstClr val="black"/>
                </a:solidFill>
              </a:rPr>
              <a:t>for </a:t>
            </a:r>
            <a:r>
              <a:rPr lang="fr-CH" b="1" dirty="0" err="1">
                <a:solidFill>
                  <a:prstClr val="black"/>
                </a:solidFill>
              </a:rPr>
              <a:t>ttH</a:t>
            </a:r>
            <a:r>
              <a:rPr lang="fr-CH" dirty="0">
                <a:solidFill>
                  <a:prstClr val="black"/>
                </a:solidFill>
              </a:rPr>
              <a:t>, </a:t>
            </a:r>
            <a:r>
              <a:rPr lang="fr-CH" dirty="0" err="1">
                <a:solidFill>
                  <a:prstClr val="black"/>
                </a:solidFill>
              </a:rPr>
              <a:t>combination</a:t>
            </a:r>
            <a:r>
              <a:rPr lang="fr-CH" dirty="0">
                <a:solidFill>
                  <a:prstClr val="black"/>
                </a:solidFill>
              </a:rPr>
              <a:t> of </a:t>
            </a:r>
          </a:p>
          <a:p>
            <a:r>
              <a:rPr lang="fr-CH" dirty="0" smtClean="0">
                <a:solidFill>
                  <a:prstClr val="black"/>
                </a:solidFill>
                <a:sym typeface="Symbol"/>
              </a:rPr>
              <a:t></a:t>
            </a:r>
            <a:r>
              <a:rPr lang="fr-CH" dirty="0" smtClean="0">
                <a:solidFill>
                  <a:prstClr val="black"/>
                </a:solidFill>
              </a:rPr>
              <a:t>4% (model </a:t>
            </a:r>
            <a:r>
              <a:rPr lang="fr-CH" dirty="0" err="1" smtClean="0">
                <a:solidFill>
                  <a:prstClr val="black"/>
                </a:solidFill>
              </a:rPr>
              <a:t>dependent</a:t>
            </a:r>
            <a:r>
              <a:rPr lang="fr-CH" dirty="0" smtClean="0">
                <a:solidFill>
                  <a:prstClr val="black"/>
                </a:solidFill>
              </a:rPr>
              <a:t>)HL-LHC </a:t>
            </a:r>
          </a:p>
          <a:p>
            <a:r>
              <a:rPr lang="fr-CH" dirty="0" err="1" smtClean="0">
                <a:solidFill>
                  <a:prstClr val="black"/>
                </a:solidFill>
              </a:rPr>
              <a:t>with</a:t>
            </a:r>
            <a:r>
              <a:rPr lang="fr-CH" dirty="0" smtClean="0">
                <a:solidFill>
                  <a:prstClr val="black"/>
                </a:solidFill>
              </a:rPr>
              <a:t> FCC-</a:t>
            </a:r>
            <a:r>
              <a:rPr lang="fr-CH" dirty="0" err="1" smtClean="0">
                <a:solidFill>
                  <a:prstClr val="black"/>
                </a:solidFill>
              </a:rPr>
              <a:t>ee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 smtClean="0">
                <a:solidFill>
                  <a:prstClr val="black"/>
                </a:solidFill>
              </a:rPr>
              <a:t>will</a:t>
            </a:r>
            <a:r>
              <a:rPr lang="fr-CH" dirty="0" smtClean="0">
                <a:solidFill>
                  <a:prstClr val="black"/>
                </a:solidFill>
              </a:rPr>
              <a:t> lead </a:t>
            </a:r>
            <a:r>
              <a:rPr lang="fr-CH" dirty="0">
                <a:solidFill>
                  <a:prstClr val="black"/>
                </a:solidFill>
              </a:rPr>
              <a:t>to </a:t>
            </a:r>
            <a:endParaRPr lang="fr-CH" dirty="0" smtClean="0">
              <a:solidFill>
                <a:prstClr val="black"/>
              </a:solidFill>
            </a:endParaRPr>
          </a:p>
          <a:p>
            <a:r>
              <a:rPr lang="fr-CH" dirty="0" err="1" smtClean="0">
                <a:solidFill>
                  <a:prstClr val="black"/>
                </a:solidFill>
              </a:rPr>
              <a:t>ttH</a:t>
            </a:r>
            <a:r>
              <a:rPr lang="fr-CH" dirty="0" smtClean="0">
                <a:solidFill>
                  <a:prstClr val="black"/>
                </a:solidFill>
              </a:rPr>
              <a:t> </a:t>
            </a:r>
            <a:r>
              <a:rPr lang="fr-CH" dirty="0" err="1">
                <a:solidFill>
                  <a:prstClr val="black"/>
                </a:solidFill>
              </a:rPr>
              <a:t>coupling</a:t>
            </a:r>
            <a:r>
              <a:rPr lang="fr-CH" dirty="0">
                <a:solidFill>
                  <a:prstClr val="black"/>
                </a:solidFill>
              </a:rPr>
              <a:t> </a:t>
            </a:r>
            <a:r>
              <a:rPr lang="fr-CH" dirty="0" smtClean="0">
                <a:solidFill>
                  <a:prstClr val="black"/>
                </a:solidFill>
              </a:rPr>
              <a:t>to </a:t>
            </a:r>
            <a:r>
              <a:rPr lang="fr-CH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CH" dirty="0">
                <a:solidFill>
                  <a:prstClr val="black"/>
                </a:solidFill>
                <a:sym typeface="Symbol"/>
              </a:rPr>
              <a:t> </a:t>
            </a:r>
            <a:r>
              <a:rPr lang="fr-CH" dirty="0" smtClean="0">
                <a:solidFill>
                  <a:prstClr val="black"/>
                </a:solidFill>
              </a:rPr>
              <a:t>3%... </a:t>
            </a:r>
          </a:p>
          <a:p>
            <a:r>
              <a:rPr lang="fr-CH" u="sng" dirty="0" smtClean="0">
                <a:solidFill>
                  <a:prstClr val="black"/>
                </a:solidFill>
              </a:rPr>
              <a:t>      model </a:t>
            </a:r>
            <a:r>
              <a:rPr lang="fr-CH" u="sng" dirty="0" err="1" smtClean="0">
                <a:solidFill>
                  <a:prstClr val="black"/>
                </a:solidFill>
              </a:rPr>
              <a:t>independent</a:t>
            </a:r>
            <a:r>
              <a:rPr lang="fr-CH" u="sng" dirty="0" smtClean="0">
                <a:solidFill>
                  <a:prstClr val="black"/>
                </a:solidFill>
              </a:rPr>
              <a:t>!</a:t>
            </a:r>
            <a:endParaRPr lang="fr-CH" u="sng" dirty="0">
              <a:solidFill>
                <a:prstClr val="black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06510" y="2708920"/>
            <a:ext cx="82938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496" y="4759984"/>
            <a:ext cx="3142205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b="1" dirty="0" smtClean="0"/>
              <a:t>for </a:t>
            </a:r>
            <a:r>
              <a:rPr lang="fr-CH" b="1" dirty="0" err="1" smtClean="0"/>
              <a:t>g</a:t>
            </a:r>
            <a:r>
              <a:rPr lang="fr-CH" b="1" baseline="-25000" dirty="0" err="1" smtClean="0"/>
              <a:t>HHH</a:t>
            </a:r>
            <a:r>
              <a:rPr lang="fr-CH" b="1" dirty="0" smtClean="0"/>
              <a:t> </a:t>
            </a:r>
            <a:r>
              <a:rPr lang="fr-CH" dirty="0" err="1" smtClean="0"/>
              <a:t>investigating</a:t>
            </a:r>
            <a:r>
              <a:rPr lang="fr-CH" dirty="0" smtClean="0"/>
              <a:t> : the </a:t>
            </a:r>
            <a:r>
              <a:rPr lang="fr-CH" dirty="0" err="1" smtClean="0"/>
              <a:t>possibility</a:t>
            </a:r>
            <a:r>
              <a:rPr lang="fr-CH" dirty="0"/>
              <a:t> </a:t>
            </a:r>
            <a:r>
              <a:rPr lang="fr-CH" dirty="0" smtClean="0"/>
              <a:t>of </a:t>
            </a:r>
            <a:r>
              <a:rPr lang="fr-CH" dirty="0" err="1" smtClean="0"/>
              <a:t>reaching</a:t>
            </a:r>
            <a:r>
              <a:rPr lang="fr-CH" dirty="0" smtClean="0"/>
              <a:t> 5</a:t>
            </a:r>
            <a:r>
              <a:rPr lang="fr-CH" dirty="0" smtClean="0">
                <a:sym typeface="Symbol"/>
              </a:rPr>
              <a:t></a:t>
            </a:r>
            <a:r>
              <a:rPr lang="fr-CH" dirty="0" smtClean="0"/>
              <a:t>  observation  at FCC-</a:t>
            </a:r>
            <a:r>
              <a:rPr lang="fr-CH" dirty="0" err="1" smtClean="0"/>
              <a:t>ee</a:t>
            </a:r>
            <a:r>
              <a:rPr lang="fr-CH" dirty="0" smtClean="0"/>
              <a:t>: </a:t>
            </a:r>
          </a:p>
          <a:p>
            <a:r>
              <a:rPr lang="fr-CH" dirty="0" smtClean="0"/>
              <a:t>4 detectors </a:t>
            </a:r>
          </a:p>
          <a:p>
            <a:r>
              <a:rPr lang="fr-CH" dirty="0"/>
              <a:t> </a:t>
            </a:r>
            <a:r>
              <a:rPr lang="fr-CH" dirty="0" smtClean="0"/>
              <a:t>   + </a:t>
            </a:r>
            <a:r>
              <a:rPr lang="fr-CH" dirty="0" err="1" smtClean="0"/>
              <a:t>recast</a:t>
            </a:r>
            <a:r>
              <a:rPr lang="fr-CH" dirty="0" smtClean="0"/>
              <a:t> of running scenario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221203" y="6021288"/>
            <a:ext cx="414693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4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836712"/>
            <a:ext cx="89289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-- The FCC design study is establishing the feasibility or the path to feasibility of an ambitious set of colliders after LEP/LHC, at the cutting edge of knowledge and technology.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The CDR is on its way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-- Both FCC-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ee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and FCC-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hh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have outstanding physics cases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      -- each in their own right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       --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the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sequential implementation of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FCC-</a:t>
            </a:r>
            <a:r>
              <a:rPr lang="en-GB" sz="2400" dirty="0" err="1" smtClean="0">
                <a:solidFill>
                  <a:prstClr val="black"/>
                </a:solidFill>
                <a:latin typeface="Calibri"/>
              </a:rPr>
              <a:t>ee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, FCC-</a:t>
            </a:r>
            <a:r>
              <a:rPr lang="en-GB" sz="2400" dirty="0" err="1" smtClean="0">
                <a:solidFill>
                  <a:prstClr val="black"/>
                </a:solidFill>
                <a:latin typeface="Calibri"/>
              </a:rPr>
              <a:t>hh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, FCC-eh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                maximises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the physics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reach </a:t>
            </a:r>
            <a:r>
              <a:rPr lang="fr-CH" sz="2400" dirty="0" smtClean="0">
                <a:solidFill>
                  <a:prstClr val="black"/>
                </a:solidFill>
                <a:latin typeface="Calibri"/>
              </a:rPr>
              <a:t>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-- Attractive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cenarios of staging and implementation (budget!) cover more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than 6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0 years of exploratory physics, taking full advantage of the </a:t>
            </a:r>
            <a:r>
              <a:rPr lang="en-US" sz="2400" u="sng" dirty="0" smtClean="0">
                <a:solidFill>
                  <a:srgbClr val="FF0000"/>
                </a:solidFill>
                <a:latin typeface="Calibri"/>
              </a:rPr>
              <a:t>synergies and complementarities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smtClean="0">
                <a:solidFill>
                  <a:prstClr val="black"/>
                </a:solidFill>
                <a:latin typeface="Calibri"/>
              </a:rPr>
              <a:t>FCC </a:t>
            </a:r>
            <a:r>
              <a:rPr lang="en-US" sz="2400" b="1" u="sng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400" b="1" u="sng" dirty="0" err="1" smtClean="0">
                <a:solidFill>
                  <a:prstClr val="black"/>
                </a:solidFill>
                <a:latin typeface="Calibri"/>
              </a:rPr>
              <a:t>ee</a:t>
            </a:r>
            <a:r>
              <a:rPr lang="en-US" sz="2400" b="1" u="sng" dirty="0" smtClean="0">
                <a:solidFill>
                  <a:prstClr val="black"/>
                </a:solidFill>
                <a:latin typeface="Calibri"/>
              </a:rPr>
              <a:t>) </a:t>
            </a:r>
            <a:r>
              <a:rPr lang="en-US" sz="2400" b="1" u="sng" dirty="0" smtClean="0">
                <a:solidFill>
                  <a:prstClr val="black"/>
                </a:solidFill>
                <a:latin typeface="Calibri"/>
              </a:rPr>
              <a:t>can </a:t>
            </a:r>
            <a:r>
              <a:rPr lang="en-US" sz="2400" b="1" u="sng" dirty="0" smtClean="0">
                <a:solidFill>
                  <a:prstClr val="black"/>
                </a:solidFill>
                <a:latin typeface="Calibri"/>
              </a:rPr>
              <a:t>start seamlessly at the end of HL-LHC </a:t>
            </a:r>
            <a:endParaRPr lang="en-US" sz="2400" b="1" u="sng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170500"/>
            <a:ext cx="233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2800" dirty="0" smtClean="0">
                <a:solidFill>
                  <a:prstClr val="black"/>
                </a:solidFill>
                <a:latin typeface="Calibri"/>
              </a:rPr>
              <a:t>CONCLUSIONS</a:t>
            </a:r>
            <a:endParaRPr lang="fr-CH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8156-9D66-44D7-BB71-B29FA16CED8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The FCCs</a:t>
            </a:r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28302" y="0"/>
            <a:ext cx="9144000" cy="983461"/>
            <a:chOff x="0" y="-20538"/>
            <a:chExt cx="9144000" cy="737596"/>
          </a:xfrm>
        </p:grpSpPr>
        <p:sp>
          <p:nvSpPr>
            <p:cNvPr id="8" name="TextBox 7"/>
            <p:cNvSpPr txBox="1"/>
            <p:nvPr/>
          </p:nvSpPr>
          <p:spPr>
            <a:xfrm>
              <a:off x="0" y="-20538"/>
              <a:ext cx="9144000" cy="53091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H" sz="800" dirty="0" smtClean="0">
                <a:solidFill>
                  <a:prstClr val="black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H" sz="800" dirty="0">
                <a:solidFill>
                  <a:prstClr val="black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H" sz="800" dirty="0" smtClean="0">
                <a:solidFill>
                  <a:prstClr val="black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H" sz="800" dirty="0">
                <a:solidFill>
                  <a:prstClr val="black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H" sz="800" dirty="0" smtClean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0538"/>
              <a:ext cx="1763688" cy="7375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3404148" y="92333"/>
            <a:ext cx="2641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3200" b="1" dirty="0" smtClean="0">
                <a:solidFill>
                  <a:prstClr val="black"/>
                </a:solidFill>
                <a:latin typeface="Calibri"/>
              </a:rPr>
              <a:t>CONCLUSIONS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97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3068960"/>
            <a:ext cx="2826543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5400" b="1" dirty="0" smtClean="0"/>
              <a:t>SYNERGY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41687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6359" y="374637"/>
            <a:ext cx="4608512" cy="164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6419" y="507272"/>
            <a:ext cx="1693540" cy="54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39" y="2019439"/>
            <a:ext cx="5738341" cy="84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3474079"/>
            <a:ext cx="3024336" cy="33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5496" y="2859782"/>
            <a:ext cx="910850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7203" y="3284538"/>
            <a:ext cx="2683278" cy="65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44393" y="-4123"/>
            <a:ext cx="270362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CH" sz="2400" b="1" dirty="0" smtClean="0">
                <a:solidFill>
                  <a:srgbClr val="0033CC"/>
                </a:solidFill>
                <a:latin typeface="+mj-lt"/>
              </a:rPr>
              <a:t>A </a:t>
            </a:r>
            <a:r>
              <a:rPr lang="fr-CH" sz="2400" b="1" dirty="0" err="1" smtClean="0">
                <a:solidFill>
                  <a:srgbClr val="0033CC"/>
                </a:solidFill>
                <a:latin typeface="+mj-lt"/>
              </a:rPr>
              <a:t>successful</a:t>
            </a:r>
            <a:r>
              <a:rPr lang="fr-CH" sz="2400" b="1" dirty="0" smtClean="0">
                <a:solidFill>
                  <a:srgbClr val="0033CC"/>
                </a:solidFill>
                <a:latin typeface="+mj-lt"/>
              </a:rPr>
              <a:t> model!</a:t>
            </a:r>
            <a:endParaRPr lang="fr-CH" sz="3600" b="1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225" y="4454199"/>
            <a:ext cx="2241575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B050"/>
                </a:solidFill>
              </a:defRPr>
            </a:lvl1pPr>
          </a:lstStyle>
          <a:p>
            <a:r>
              <a:rPr lang="fr-CH" dirty="0" err="1">
                <a:solidFill>
                  <a:srgbClr val="FF0000"/>
                </a:solidFill>
              </a:rPr>
              <a:t>e+e</a:t>
            </a:r>
            <a:r>
              <a:rPr lang="fr-CH" dirty="0">
                <a:solidFill>
                  <a:srgbClr val="FF0000"/>
                </a:solidFill>
              </a:rPr>
              <a:t>- </a:t>
            </a:r>
            <a:r>
              <a:rPr lang="fr-CH" dirty="0" smtClean="0">
                <a:solidFill>
                  <a:schemeClr val="tx1"/>
                </a:solidFill>
              </a:rPr>
              <a:t>1989-2000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65990" y="4454199"/>
            <a:ext cx="207436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CH" sz="2400" dirty="0" smtClean="0">
                <a:solidFill>
                  <a:srgbClr val="00B050"/>
                </a:solidFill>
                <a:latin typeface="+mn-lt"/>
              </a:rPr>
              <a:t>p </a:t>
            </a:r>
            <a:r>
              <a:rPr lang="fr-CH" sz="2400" dirty="0" err="1" smtClean="0">
                <a:solidFill>
                  <a:srgbClr val="00B050"/>
                </a:solidFill>
                <a:latin typeface="+mn-lt"/>
              </a:rPr>
              <a:t>p</a:t>
            </a:r>
            <a:r>
              <a:rPr lang="fr-CH" sz="2400" dirty="0" smtClean="0">
                <a:solidFill>
                  <a:srgbClr val="00B050"/>
                </a:solidFill>
                <a:latin typeface="+mn-lt"/>
              </a:rPr>
              <a:t>  </a:t>
            </a:r>
            <a:r>
              <a:rPr lang="fr-CH" sz="2400" dirty="0" smtClean="0">
                <a:latin typeface="+mn-lt"/>
              </a:rPr>
              <a:t>2009-2039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499959" y="1197038"/>
            <a:ext cx="0" cy="325716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504" y="2798551"/>
            <a:ext cx="88569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Did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these</a:t>
            </a:r>
            <a:r>
              <a:rPr lang="fr-CH" sz="1800" dirty="0" smtClean="0">
                <a:latin typeface="+mn-lt"/>
              </a:rPr>
              <a:t> people know </a:t>
            </a:r>
            <a:r>
              <a:rPr lang="fr-CH" sz="1800" dirty="0" err="1" smtClean="0">
                <a:latin typeface="+mn-lt"/>
              </a:rPr>
              <a:t>that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would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be</a:t>
            </a:r>
            <a:r>
              <a:rPr lang="fr-CH" sz="1800" dirty="0" smtClean="0">
                <a:latin typeface="+mn-lt"/>
              </a:rPr>
              <a:t> running HL-LHC in </a:t>
            </a:r>
            <a:r>
              <a:rPr lang="fr-CH" sz="1800" dirty="0" err="1" smtClean="0">
                <a:latin typeface="+mn-lt"/>
              </a:rPr>
              <a:t>that</a:t>
            </a:r>
            <a:r>
              <a:rPr lang="fr-CH" sz="1800" dirty="0" smtClean="0">
                <a:latin typeface="+mn-lt"/>
              </a:rPr>
              <a:t> tunnel &gt;</a:t>
            </a:r>
            <a:r>
              <a:rPr lang="fr-CH" b="1" dirty="0" smtClean="0"/>
              <a:t>60 </a:t>
            </a:r>
            <a:r>
              <a:rPr lang="fr-CH" b="1" dirty="0" err="1" smtClean="0"/>
              <a:t>years</a:t>
            </a:r>
            <a:r>
              <a:rPr lang="fr-CH" b="1" dirty="0" smtClean="0"/>
              <a:t> </a:t>
            </a:r>
            <a:r>
              <a:rPr lang="fr-CH" b="1" dirty="0" err="1" smtClean="0"/>
              <a:t>later</a:t>
            </a:r>
            <a:r>
              <a:rPr lang="fr-CH" b="1" dirty="0" smtClean="0"/>
              <a:t>?</a:t>
            </a:r>
            <a:endParaRPr lang="en-GB" sz="1800" b="1" dirty="0" err="1" smtClean="0"/>
          </a:p>
        </p:txBody>
      </p:sp>
      <p:sp>
        <p:nvSpPr>
          <p:cNvPr id="19" name="TextBox 18"/>
          <p:cNvSpPr txBox="1"/>
          <p:nvPr/>
        </p:nvSpPr>
        <p:spPr>
          <a:xfrm>
            <a:off x="6093550" y="5517232"/>
            <a:ext cx="3050450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CH" sz="3200" b="1" dirty="0" err="1" smtClean="0">
                <a:latin typeface="+mn-lt"/>
              </a:rPr>
              <a:t>Let’s</a:t>
            </a:r>
            <a:r>
              <a:rPr lang="fr-CH" sz="3200" b="1" dirty="0" smtClean="0">
                <a:latin typeface="+mn-lt"/>
              </a:rPr>
              <a:t> not </a:t>
            </a:r>
            <a:r>
              <a:rPr lang="fr-CH" sz="3200" b="1" dirty="0" err="1" smtClean="0">
                <a:latin typeface="+mn-lt"/>
              </a:rPr>
              <a:t>be</a:t>
            </a:r>
            <a:r>
              <a:rPr lang="fr-CH" sz="3200" b="1" dirty="0" smtClean="0">
                <a:latin typeface="+mn-lt"/>
              </a:rPr>
              <a:t> SHY!</a:t>
            </a:r>
            <a:endParaRPr lang="en-GB" sz="3200" b="1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55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9365" y="2961372"/>
            <a:ext cx="168527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3600" b="1" dirty="0" smtClean="0"/>
              <a:t>100 </a:t>
            </a:r>
            <a:r>
              <a:rPr lang="fr-CH" sz="3600" b="1" dirty="0" err="1" smtClean="0"/>
              <a:t>TeV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063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92696"/>
            <a:ext cx="8985250" cy="520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5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E056-C649-4BA7-9645-6388197973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6512" y="1124744"/>
            <a:ext cx="9233169" cy="64633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i="1" dirty="0" smtClean="0">
                <a:solidFill>
                  <a:srgbClr val="9BBB59">
                    <a:lumMod val="75000"/>
                  </a:srgbClr>
                </a:solidFill>
              </a:rPr>
              <a:t>FCC-</a:t>
            </a:r>
            <a:r>
              <a:rPr lang="fr-CH" b="1" i="1" dirty="0" err="1" smtClean="0">
                <a:solidFill>
                  <a:srgbClr val="9BBB59">
                    <a:lumMod val="75000"/>
                  </a:srgbClr>
                </a:solidFill>
              </a:rPr>
              <a:t>hh</a:t>
            </a:r>
            <a:r>
              <a:rPr lang="fr-CH" b="1" i="1" dirty="0" smtClean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fr-CH" b="1" i="1" dirty="0" err="1" smtClean="0">
                <a:solidFill>
                  <a:srgbClr val="9BBB59">
                    <a:lumMod val="75000"/>
                  </a:srgbClr>
                </a:solidFill>
              </a:rPr>
              <a:t>is</a:t>
            </a:r>
            <a:r>
              <a:rPr lang="fr-CH" b="1" i="1" dirty="0" smtClean="0">
                <a:solidFill>
                  <a:srgbClr val="9BBB59">
                    <a:lumMod val="75000"/>
                  </a:srgbClr>
                </a:solidFill>
              </a:rPr>
              <a:t> a HUGE </a:t>
            </a:r>
            <a:r>
              <a:rPr lang="fr-CH" b="1" i="1" dirty="0" err="1" smtClean="0">
                <a:solidFill>
                  <a:srgbClr val="9BBB59">
                    <a:lumMod val="75000"/>
                  </a:srgbClr>
                </a:solidFill>
              </a:rPr>
              <a:t>discovery</a:t>
            </a:r>
            <a:r>
              <a:rPr lang="fr-CH" b="1" i="1" dirty="0" smtClean="0">
                <a:solidFill>
                  <a:srgbClr val="9BBB59">
                    <a:lumMod val="75000"/>
                  </a:srgbClr>
                </a:solidFill>
              </a:rPr>
              <a:t> machine (if nature …),  but not </a:t>
            </a:r>
            <a:r>
              <a:rPr lang="fr-CH" b="1" i="1" dirty="0" err="1" smtClean="0">
                <a:solidFill>
                  <a:srgbClr val="9BBB59">
                    <a:lumMod val="75000"/>
                  </a:srgbClr>
                </a:solidFill>
              </a:rPr>
              <a:t>only</a:t>
            </a:r>
            <a:r>
              <a:rPr lang="fr-CH" b="1" i="1" dirty="0" smtClean="0">
                <a:solidFill>
                  <a:srgbClr val="9BBB59">
                    <a:lumMod val="75000"/>
                  </a:srgbClr>
                </a:solidFill>
              </a:rPr>
              <a:t>.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b="1" i="1" dirty="0">
              <a:solidFill>
                <a:srgbClr val="9BBB59">
                  <a:lumMod val="75000"/>
                </a:srgb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prstClr val="black"/>
                </a:solidFill>
              </a:rPr>
              <a:t>FCC-</a:t>
            </a:r>
            <a:r>
              <a:rPr lang="fr-CH" b="1" dirty="0" err="1" smtClean="0">
                <a:solidFill>
                  <a:prstClr val="black"/>
                </a:solidFill>
              </a:rPr>
              <a:t>hh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physics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is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dominated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by </a:t>
            </a:r>
            <a:r>
              <a:rPr lang="fr-CH" b="1" dirty="0" err="1" smtClean="0">
                <a:solidFill>
                  <a:prstClr val="black"/>
                </a:solidFill>
              </a:rPr>
              <a:t>three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features</a:t>
            </a:r>
            <a:r>
              <a:rPr lang="fr-CH" b="1" dirty="0" smtClean="0">
                <a:solidFill>
                  <a:prstClr val="black"/>
                </a:solidFill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b="1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prstClr val="black"/>
                </a:solidFill>
              </a:rPr>
              <a:t>   </a:t>
            </a:r>
            <a:r>
              <a:rPr lang="fr-CH" b="1" dirty="0" smtClean="0">
                <a:solidFill>
                  <a:srgbClr val="FF0000"/>
                </a:solidFill>
              </a:rPr>
              <a:t>-- </a:t>
            </a:r>
            <a:r>
              <a:rPr lang="fr-CH" b="1" dirty="0" err="1" smtClean="0">
                <a:solidFill>
                  <a:srgbClr val="FF0000"/>
                </a:solidFill>
              </a:rPr>
              <a:t>Highest</a:t>
            </a:r>
            <a:r>
              <a:rPr lang="fr-CH" b="1" dirty="0" smtClean="0">
                <a:solidFill>
                  <a:srgbClr val="FF0000"/>
                </a:solidFill>
              </a:rPr>
              <a:t> center of mass </a:t>
            </a:r>
            <a:r>
              <a:rPr lang="fr-CH" b="1" dirty="0" err="1" smtClean="0">
                <a:solidFill>
                  <a:srgbClr val="FF0000"/>
                </a:solidFill>
              </a:rPr>
              <a:t>energy</a:t>
            </a:r>
            <a:r>
              <a:rPr lang="fr-CH" b="1" dirty="0" smtClean="0">
                <a:solidFill>
                  <a:srgbClr val="FF0000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–&gt; a </a:t>
            </a:r>
            <a:r>
              <a:rPr lang="fr-CH" b="1" dirty="0" err="1" smtClean="0">
                <a:solidFill>
                  <a:prstClr val="black"/>
                </a:solidFill>
              </a:rPr>
              <a:t>big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step</a:t>
            </a:r>
            <a:r>
              <a:rPr lang="fr-CH" b="1" dirty="0" smtClean="0">
                <a:solidFill>
                  <a:prstClr val="black"/>
                </a:solidFill>
              </a:rPr>
              <a:t> in high mass </a:t>
            </a:r>
            <a:r>
              <a:rPr lang="fr-CH" b="1" dirty="0" err="1" smtClean="0">
                <a:solidFill>
                  <a:prstClr val="black"/>
                </a:solidFill>
              </a:rPr>
              <a:t>reach</a:t>
            </a:r>
            <a:r>
              <a:rPr lang="fr-CH" b="1" dirty="0" smtClean="0">
                <a:solidFill>
                  <a:prstClr val="black"/>
                </a:solidFill>
              </a:rPr>
              <a:t>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          ex: </a:t>
            </a:r>
            <a:r>
              <a:rPr lang="fr-CH" b="1" dirty="0" err="1" smtClean="0">
                <a:solidFill>
                  <a:prstClr val="black"/>
                </a:solidFill>
              </a:rPr>
              <a:t>strongly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coupled</a:t>
            </a:r>
            <a:r>
              <a:rPr lang="fr-CH" b="1" dirty="0" smtClean="0">
                <a:solidFill>
                  <a:prstClr val="black"/>
                </a:solidFill>
              </a:rPr>
              <a:t> new </a:t>
            </a:r>
            <a:r>
              <a:rPr lang="fr-CH" b="1" dirty="0" err="1" smtClean="0">
                <a:solidFill>
                  <a:prstClr val="black"/>
                </a:solidFill>
              </a:rPr>
              <a:t>particle</a:t>
            </a:r>
            <a:r>
              <a:rPr lang="fr-CH" b="1" dirty="0" smtClean="0">
                <a:solidFill>
                  <a:prstClr val="black"/>
                </a:solidFill>
              </a:rPr>
              <a:t> up to &gt;30 </a:t>
            </a:r>
            <a:r>
              <a:rPr lang="fr-CH" b="1" dirty="0" err="1" smtClean="0">
                <a:solidFill>
                  <a:prstClr val="black"/>
                </a:solidFill>
              </a:rPr>
              <a:t>TeV</a:t>
            </a:r>
            <a:endParaRPr lang="fr-CH" b="1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                 </a:t>
            </a:r>
            <a:r>
              <a:rPr lang="fr-CH" b="1" dirty="0" err="1" smtClean="0">
                <a:solidFill>
                  <a:prstClr val="black"/>
                </a:solidFill>
              </a:rPr>
              <a:t>Excited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>
                <a:solidFill>
                  <a:prstClr val="black"/>
                </a:solidFill>
              </a:rPr>
              <a:t>quarks, Z’, W’, up to </a:t>
            </a:r>
            <a:r>
              <a:rPr lang="fr-CH" b="1" dirty="0" smtClean="0">
                <a:solidFill>
                  <a:prstClr val="black"/>
                </a:solidFill>
              </a:rPr>
              <a:t>~</a:t>
            </a:r>
            <a:r>
              <a:rPr lang="fr-CH" b="1" dirty="0" err="1" smtClean="0">
                <a:solidFill>
                  <a:prstClr val="black"/>
                </a:solidFill>
              </a:rPr>
              <a:t>tens</a:t>
            </a:r>
            <a:r>
              <a:rPr lang="fr-CH" b="1" dirty="0" smtClean="0">
                <a:solidFill>
                  <a:prstClr val="black"/>
                </a:solidFill>
              </a:rPr>
              <a:t> of </a:t>
            </a:r>
            <a:r>
              <a:rPr lang="fr-CH" b="1" dirty="0" err="1" smtClean="0">
                <a:solidFill>
                  <a:prstClr val="black"/>
                </a:solidFill>
              </a:rPr>
              <a:t>TeV</a:t>
            </a:r>
            <a:r>
              <a:rPr lang="fr-CH" b="1" dirty="0" smtClean="0">
                <a:solidFill>
                  <a:prstClr val="black"/>
                </a:solidFill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                </a:t>
            </a:r>
            <a:r>
              <a:rPr lang="fr-CH" b="1" u="sng" dirty="0" err="1" smtClean="0">
                <a:solidFill>
                  <a:prstClr val="black"/>
                </a:solidFill>
              </a:rPr>
              <a:t>Give</a:t>
            </a:r>
            <a:r>
              <a:rPr lang="fr-CH" b="1" u="sng" dirty="0" smtClean="0">
                <a:solidFill>
                  <a:prstClr val="black"/>
                </a:solidFill>
              </a:rPr>
              <a:t> the final </a:t>
            </a:r>
            <a:r>
              <a:rPr lang="fr-CH" b="1" u="sng" dirty="0" err="1" smtClean="0">
                <a:solidFill>
                  <a:prstClr val="black"/>
                </a:solidFill>
              </a:rPr>
              <a:t>word</a:t>
            </a:r>
            <a:r>
              <a:rPr lang="fr-CH" b="1" u="sng" dirty="0" smtClean="0">
                <a:solidFill>
                  <a:prstClr val="black"/>
                </a:solidFill>
              </a:rPr>
              <a:t> on </a:t>
            </a:r>
            <a:r>
              <a:rPr lang="fr-CH" b="1" u="sng" dirty="0" err="1" smtClean="0">
                <a:solidFill>
                  <a:prstClr val="black"/>
                </a:solidFill>
              </a:rPr>
              <a:t>natural</a:t>
            </a:r>
            <a:r>
              <a:rPr lang="fr-CH" b="1" u="sng" dirty="0" smtClean="0">
                <a:solidFill>
                  <a:prstClr val="black"/>
                </a:solidFill>
              </a:rPr>
              <a:t> </a:t>
            </a:r>
            <a:r>
              <a:rPr lang="fr-CH" b="1" u="sng" dirty="0" err="1" smtClean="0">
                <a:solidFill>
                  <a:prstClr val="black"/>
                </a:solidFill>
              </a:rPr>
              <a:t>Supersymmetry</a:t>
            </a:r>
            <a:r>
              <a:rPr lang="fr-CH" b="1" u="sng" dirty="0" smtClean="0">
                <a:solidFill>
                  <a:prstClr val="black"/>
                </a:solidFill>
              </a:rPr>
              <a:t>, </a:t>
            </a:r>
            <a:r>
              <a:rPr lang="fr-CH" b="1" dirty="0" smtClean="0">
                <a:solidFill>
                  <a:prstClr val="black"/>
                </a:solidFill>
              </a:rPr>
              <a:t>extra </a:t>
            </a:r>
            <a:r>
              <a:rPr lang="fr-CH" b="1" dirty="0" err="1" smtClean="0">
                <a:solidFill>
                  <a:prstClr val="black"/>
                </a:solidFill>
              </a:rPr>
              <a:t>Higgs</a:t>
            </a:r>
            <a:r>
              <a:rPr lang="fr-CH" b="1" dirty="0" smtClean="0">
                <a:solidFill>
                  <a:prstClr val="black"/>
                </a:solidFill>
              </a:rPr>
              <a:t> etc..  </a:t>
            </a:r>
            <a:r>
              <a:rPr lang="fr-CH" b="1" dirty="0" err="1" smtClean="0">
                <a:solidFill>
                  <a:prstClr val="black"/>
                </a:solidFill>
              </a:rPr>
              <a:t>reach</a:t>
            </a:r>
            <a:r>
              <a:rPr lang="fr-CH" b="1" dirty="0" smtClean="0">
                <a:solidFill>
                  <a:prstClr val="black"/>
                </a:solidFill>
              </a:rPr>
              <a:t> up to 5-20 </a:t>
            </a:r>
            <a:r>
              <a:rPr lang="fr-CH" b="1" dirty="0" err="1" smtClean="0">
                <a:solidFill>
                  <a:prstClr val="black"/>
                </a:solidFill>
              </a:rPr>
              <a:t>TeV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br>
              <a:rPr lang="fr-CH" b="1" dirty="0" smtClean="0">
                <a:solidFill>
                  <a:prstClr val="black"/>
                </a:solidFill>
              </a:rPr>
            </a:br>
            <a:r>
              <a:rPr lang="fr-CH" b="1" dirty="0" smtClean="0">
                <a:solidFill>
                  <a:prstClr val="black"/>
                </a:solidFill>
              </a:rPr>
              <a:t>                 </a:t>
            </a:r>
            <a:r>
              <a:rPr lang="fr-CH" b="1" dirty="0" err="1" smtClean="0">
                <a:solidFill>
                  <a:prstClr val="black"/>
                </a:solidFill>
              </a:rPr>
              <a:t>Sensitivity</a:t>
            </a:r>
            <a:r>
              <a:rPr lang="fr-CH" b="1" dirty="0" smtClean="0">
                <a:solidFill>
                  <a:prstClr val="black"/>
                </a:solidFill>
              </a:rPr>
              <a:t> to high </a:t>
            </a:r>
            <a:r>
              <a:rPr lang="fr-CH" b="1" dirty="0" err="1" smtClean="0">
                <a:solidFill>
                  <a:prstClr val="black"/>
                </a:solidFill>
              </a:rPr>
              <a:t>energy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phenomena</a:t>
            </a:r>
            <a:r>
              <a:rPr lang="fr-CH" b="1" dirty="0" smtClean="0">
                <a:solidFill>
                  <a:prstClr val="black"/>
                </a:solidFill>
              </a:rPr>
              <a:t> in </a:t>
            </a:r>
            <a:r>
              <a:rPr lang="fr-CH" b="1" dirty="0" err="1" smtClean="0">
                <a:solidFill>
                  <a:prstClr val="black"/>
                </a:solidFill>
              </a:rPr>
              <a:t>e.g</a:t>
            </a:r>
            <a:r>
              <a:rPr lang="fr-CH" b="1" dirty="0" smtClean="0">
                <a:solidFill>
                  <a:prstClr val="black"/>
                </a:solidFill>
              </a:rPr>
              <a:t>. WW </a:t>
            </a:r>
            <a:r>
              <a:rPr lang="fr-CH" b="1" dirty="0" err="1" smtClean="0">
                <a:solidFill>
                  <a:prstClr val="black"/>
                </a:solidFill>
              </a:rPr>
              <a:t>scattering</a:t>
            </a:r>
            <a:r>
              <a:rPr lang="fr-CH" b="1" dirty="0" smtClean="0">
                <a:solidFill>
                  <a:prstClr val="black"/>
                </a:solidFill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           </a:t>
            </a:r>
            <a:endParaRPr lang="fr-CH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prstClr val="black"/>
                </a:solidFill>
              </a:rPr>
              <a:t>  -- </a:t>
            </a:r>
            <a:r>
              <a:rPr lang="fr-CH" b="1" dirty="0" smtClean="0">
                <a:solidFill>
                  <a:srgbClr val="FF0000"/>
                </a:solidFill>
              </a:rPr>
              <a:t>HUGE production rates </a:t>
            </a:r>
            <a:r>
              <a:rPr lang="fr-CH" b="1" dirty="0" smtClean="0">
                <a:solidFill>
                  <a:prstClr val="black"/>
                </a:solidFill>
              </a:rPr>
              <a:t>for single and multiple production of SM bosons (H,W,Z) and quarks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prstClr val="black"/>
                </a:solidFill>
              </a:rPr>
              <a:t>       -- </a:t>
            </a:r>
            <a:r>
              <a:rPr lang="fr-CH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Higgs</a:t>
            </a:r>
            <a:r>
              <a:rPr lang="fr-CH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CH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precision</a:t>
            </a:r>
            <a:r>
              <a:rPr lang="fr-CH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tests  </a:t>
            </a:r>
            <a:r>
              <a:rPr lang="fr-CH" b="1" dirty="0" err="1" smtClean="0">
                <a:solidFill>
                  <a:prstClr val="black"/>
                </a:solidFill>
              </a:rPr>
              <a:t>using</a:t>
            </a:r>
            <a:r>
              <a:rPr lang="fr-CH" b="1" dirty="0" smtClean="0">
                <a:solidFill>
                  <a:prstClr val="black"/>
                </a:solidFill>
              </a:rPr>
              <a:t> ratios to  </a:t>
            </a:r>
            <a:r>
              <a:rPr lang="fr-CH" b="1" dirty="0" err="1" smtClean="0">
                <a:solidFill>
                  <a:prstClr val="black"/>
                </a:solidFill>
              </a:rPr>
              <a:t>e.g</a:t>
            </a:r>
            <a:r>
              <a:rPr lang="fr-CH" b="1" dirty="0" smtClean="0">
                <a:solidFill>
                  <a:prstClr val="black"/>
                </a:solidFill>
              </a:rPr>
              <a:t>.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//</a:t>
            </a:r>
            <a:r>
              <a:rPr lang="fr-CH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/</a:t>
            </a:r>
            <a:r>
              <a:rPr lang="fr-CH" b="1" dirty="0" smtClean="0">
                <a:solidFill>
                  <a:prstClr val="black"/>
                </a:solidFill>
              </a:rPr>
              <a:t>ZZ,  </a:t>
            </a:r>
            <a:r>
              <a:rPr lang="fr-CH" b="1" u="sng" dirty="0" err="1" smtClean="0">
                <a:solidFill>
                  <a:prstClr val="black"/>
                </a:solidFill>
              </a:rPr>
              <a:t>ttH</a:t>
            </a:r>
            <a:r>
              <a:rPr lang="fr-CH" b="1" u="sng" dirty="0" smtClean="0">
                <a:solidFill>
                  <a:prstClr val="black"/>
                </a:solidFill>
              </a:rPr>
              <a:t>/</a:t>
            </a:r>
            <a:r>
              <a:rPr lang="fr-CH" b="1" u="sng" dirty="0" err="1" smtClean="0">
                <a:solidFill>
                  <a:prstClr val="black"/>
                </a:solidFill>
              </a:rPr>
              <a:t>ttZ</a:t>
            </a:r>
            <a:r>
              <a:rPr lang="fr-CH" b="1" u="sng" dirty="0" smtClean="0">
                <a:solidFill>
                  <a:prstClr val="black"/>
                </a:solidFill>
              </a:rPr>
              <a:t> @&lt;% </a:t>
            </a:r>
            <a:r>
              <a:rPr lang="fr-CH" b="1" u="sng" dirty="0" err="1" smtClean="0">
                <a:solidFill>
                  <a:prstClr val="black"/>
                </a:solidFill>
              </a:rPr>
              <a:t>level</a:t>
            </a:r>
            <a:endParaRPr lang="fr-CH" b="1" u="sng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      -- </a:t>
            </a:r>
            <a:r>
              <a:rPr lang="fr-CH" b="1" u="sng" dirty="0" err="1" smtClean="0">
                <a:solidFill>
                  <a:prstClr val="black"/>
                </a:solidFill>
              </a:rPr>
              <a:t>Precise</a:t>
            </a:r>
            <a:r>
              <a:rPr lang="fr-CH" b="1" u="sng" dirty="0" smtClean="0">
                <a:solidFill>
                  <a:prstClr val="black"/>
                </a:solidFill>
              </a:rPr>
              <a:t> </a:t>
            </a:r>
            <a:r>
              <a:rPr lang="fr-CH" b="1" u="sng" dirty="0" err="1" smtClean="0">
                <a:solidFill>
                  <a:prstClr val="black"/>
                </a:solidFill>
              </a:rPr>
              <a:t>determination</a:t>
            </a:r>
            <a:r>
              <a:rPr lang="fr-CH" b="1" u="sng" dirty="0" smtClean="0">
                <a:solidFill>
                  <a:prstClr val="black"/>
                </a:solidFill>
              </a:rPr>
              <a:t> of </a:t>
            </a:r>
            <a:r>
              <a:rPr lang="fr-CH" b="1" u="sng" dirty="0" smtClean="0">
                <a:solidFill>
                  <a:prstClr val="black"/>
                </a:solidFill>
                <a:sym typeface="Wingdings" panose="05000000000000000000" pitchFamily="2" charset="2"/>
              </a:rPr>
              <a:t>triple </a:t>
            </a:r>
            <a:r>
              <a:rPr lang="fr-CH" b="1" u="sng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Higgs</a:t>
            </a:r>
            <a:r>
              <a:rPr lang="fr-CH" b="1" u="sng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fr-CH" b="1" u="sng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coupling</a:t>
            </a:r>
            <a:r>
              <a:rPr lang="fr-CH" b="1" u="sng" dirty="0" smtClean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(~3% </a:t>
            </a:r>
            <a:r>
              <a:rPr lang="fr-CH" b="1" dirty="0" err="1" smtClean="0">
                <a:solidFill>
                  <a:prstClr val="black"/>
                </a:solidFill>
              </a:rPr>
              <a:t>level</a:t>
            </a:r>
            <a:r>
              <a:rPr lang="fr-CH" b="1" dirty="0" smtClean="0">
                <a:solidFill>
                  <a:prstClr val="black"/>
                </a:solidFill>
              </a:rPr>
              <a:t>) and </a:t>
            </a:r>
            <a:r>
              <a:rPr lang="fr-CH" b="1" dirty="0" err="1" smtClean="0">
                <a:solidFill>
                  <a:prstClr val="black"/>
                </a:solidFill>
              </a:rPr>
              <a:t>quartic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Higgs</a:t>
            </a:r>
            <a:r>
              <a:rPr lang="fr-CH" b="1" dirty="0" smtClean="0">
                <a:solidFill>
                  <a:prstClr val="black"/>
                </a:solidFill>
              </a:rPr>
              <a:t> </a:t>
            </a:r>
            <a:r>
              <a:rPr lang="fr-CH" b="1" dirty="0" err="1" smtClean="0">
                <a:solidFill>
                  <a:prstClr val="black"/>
                </a:solidFill>
              </a:rPr>
              <a:t>coupling</a:t>
            </a:r>
            <a:endParaRPr lang="fr-CH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prstClr val="black"/>
                </a:solidFill>
              </a:rPr>
              <a:t>       -- </a:t>
            </a:r>
            <a:r>
              <a:rPr lang="fr-CH" b="1" dirty="0" err="1" smtClean="0">
                <a:solidFill>
                  <a:prstClr val="black"/>
                </a:solidFill>
              </a:rPr>
              <a:t>detection</a:t>
            </a:r>
            <a:r>
              <a:rPr lang="fr-CH" b="1" dirty="0" smtClean="0">
                <a:solidFill>
                  <a:prstClr val="black"/>
                </a:solidFill>
              </a:rPr>
              <a:t> of rare </a:t>
            </a:r>
            <a:r>
              <a:rPr lang="fr-CH" b="1" dirty="0" err="1" smtClean="0">
                <a:solidFill>
                  <a:prstClr val="black"/>
                </a:solidFill>
              </a:rPr>
              <a:t>decays</a:t>
            </a:r>
            <a:r>
              <a:rPr lang="fr-CH" b="1" dirty="0" smtClean="0">
                <a:solidFill>
                  <a:prstClr val="black"/>
                </a:solidFill>
              </a:rPr>
              <a:t>  H</a:t>
            </a:r>
            <a:r>
              <a:rPr lang="fr-CH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V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  (V= ,,J/,,Z…)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      -- </a:t>
            </a:r>
            <a:r>
              <a:rPr lang="fr-CH" b="1" u="sng" dirty="0" err="1" smtClean="0">
                <a:solidFill>
                  <a:prstClr val="black"/>
                </a:solidFill>
                <a:sym typeface="Symbol"/>
              </a:rPr>
              <a:t>search</a:t>
            </a:r>
            <a:r>
              <a:rPr lang="fr-CH" b="1" u="sng" dirty="0" smtClean="0">
                <a:solidFill>
                  <a:prstClr val="black"/>
                </a:solidFill>
                <a:sym typeface="Symbol"/>
              </a:rPr>
              <a:t> for invisibles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(DM </a:t>
            </a:r>
            <a:r>
              <a:rPr lang="fr-CH" b="1" dirty="0" err="1" smtClean="0">
                <a:solidFill>
                  <a:prstClr val="black"/>
                </a:solidFill>
                <a:sym typeface="Symbol"/>
              </a:rPr>
              <a:t>searches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, RH neutrinos in W </a:t>
            </a:r>
            <a:r>
              <a:rPr lang="fr-CH" b="1" dirty="0" err="1" smtClean="0">
                <a:solidFill>
                  <a:prstClr val="black"/>
                </a:solidFill>
                <a:sym typeface="Symbol"/>
              </a:rPr>
              <a:t>decays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  <a:sym typeface="Symbol"/>
              </a:rPr>
              <a:t> 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      -- </a:t>
            </a:r>
            <a:r>
              <a:rPr lang="fr-CH" b="1" dirty="0" err="1" smtClean="0">
                <a:solidFill>
                  <a:prstClr val="black"/>
                </a:solidFill>
                <a:sym typeface="Symbol"/>
              </a:rPr>
              <a:t>renewed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CH" b="1" dirty="0" err="1" smtClean="0">
                <a:solidFill>
                  <a:prstClr val="black"/>
                </a:solidFill>
                <a:sym typeface="Symbol"/>
              </a:rPr>
              <a:t>interest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 for long </a:t>
            </a:r>
            <a:r>
              <a:rPr lang="fr-CH" b="1" dirty="0" err="1" smtClean="0">
                <a:solidFill>
                  <a:prstClr val="black"/>
                </a:solidFill>
                <a:sym typeface="Symbol"/>
              </a:rPr>
              <a:t>lived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 (</a:t>
            </a:r>
            <a:r>
              <a:rPr lang="fr-CH" b="1" dirty="0" err="1" smtClean="0">
                <a:solidFill>
                  <a:prstClr val="black"/>
                </a:solidFill>
                <a:sym typeface="Symbol"/>
              </a:rPr>
              <a:t>very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CH" b="1" dirty="0" err="1" smtClean="0">
                <a:solidFill>
                  <a:prstClr val="black"/>
                </a:solidFill>
                <a:sym typeface="Symbol"/>
              </a:rPr>
              <a:t>weakly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fr-CH" b="1" dirty="0" err="1" smtClean="0">
                <a:solidFill>
                  <a:prstClr val="black"/>
                </a:solidFill>
                <a:sym typeface="Symbol"/>
              </a:rPr>
              <a:t>coupled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) </a:t>
            </a:r>
            <a:r>
              <a:rPr lang="fr-CH" b="1" dirty="0" err="1" smtClean="0">
                <a:solidFill>
                  <a:prstClr val="black"/>
                </a:solidFill>
                <a:sym typeface="Symbol"/>
              </a:rPr>
              <a:t>particles</a:t>
            </a:r>
            <a:r>
              <a:rPr lang="fr-CH" b="1" dirty="0" smtClean="0">
                <a:solidFill>
                  <a:prstClr val="black"/>
                </a:solidFill>
                <a:sym typeface="Symbol"/>
              </a:rPr>
              <a:t>.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prstClr val="black"/>
                </a:solidFill>
              </a:rPr>
              <a:t>       -- </a:t>
            </a:r>
            <a:r>
              <a:rPr lang="fr-CH" b="1" dirty="0" err="1" smtClean="0">
                <a:solidFill>
                  <a:prstClr val="black"/>
                </a:solidFill>
              </a:rPr>
              <a:t>rich</a:t>
            </a:r>
            <a:r>
              <a:rPr lang="fr-CH" b="1" dirty="0" smtClean="0">
                <a:solidFill>
                  <a:prstClr val="black"/>
                </a:solidFill>
              </a:rPr>
              <a:t> top and HF </a:t>
            </a:r>
            <a:r>
              <a:rPr lang="fr-CH" b="1" dirty="0" err="1" smtClean="0">
                <a:solidFill>
                  <a:prstClr val="black"/>
                </a:solidFill>
              </a:rPr>
              <a:t>physics</a:t>
            </a:r>
            <a:r>
              <a:rPr lang="fr-CH" b="1" dirty="0" smtClean="0">
                <a:solidFill>
                  <a:prstClr val="black"/>
                </a:solidFill>
              </a:rPr>
              <a:t> program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b="1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smtClean="0">
                <a:solidFill>
                  <a:prstClr val="black"/>
                </a:solidFill>
              </a:rPr>
              <a:t> -- </a:t>
            </a:r>
            <a:r>
              <a:rPr lang="fr-CH" b="1" dirty="0" err="1" smtClean="0">
                <a:solidFill>
                  <a:srgbClr val="FF0000"/>
                </a:solidFill>
              </a:rPr>
              <a:t>Cleaner</a:t>
            </a:r>
            <a:r>
              <a:rPr lang="fr-CH" b="1" dirty="0" smtClean="0">
                <a:solidFill>
                  <a:srgbClr val="FF0000"/>
                </a:solidFill>
              </a:rPr>
              <a:t> </a:t>
            </a:r>
            <a:r>
              <a:rPr lang="fr-CH" b="1" dirty="0" err="1" smtClean="0">
                <a:solidFill>
                  <a:srgbClr val="FF0000"/>
                </a:solidFill>
              </a:rPr>
              <a:t>signals</a:t>
            </a:r>
            <a:r>
              <a:rPr lang="fr-CH" b="1" dirty="0" smtClean="0">
                <a:solidFill>
                  <a:srgbClr val="FF0000"/>
                </a:solidFill>
              </a:rPr>
              <a:t> for high Pt  </a:t>
            </a:r>
            <a:r>
              <a:rPr lang="fr-CH" b="1" dirty="0" err="1" smtClean="0">
                <a:solidFill>
                  <a:srgbClr val="FF0000"/>
                </a:solidFill>
              </a:rPr>
              <a:t>physics</a:t>
            </a:r>
            <a:r>
              <a:rPr lang="fr-CH" b="1" dirty="0" smtClean="0">
                <a:solidFill>
                  <a:srgbClr val="FF0000"/>
                </a:solidFill>
              </a:rPr>
              <a:t> </a:t>
            </a:r>
            <a:endParaRPr lang="fr-CH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-- </a:t>
            </a:r>
            <a:r>
              <a:rPr lang="fr-CH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allows</a:t>
            </a:r>
            <a:r>
              <a:rPr lang="fr-C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clean </a:t>
            </a:r>
            <a:r>
              <a:rPr lang="fr-CH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signals</a:t>
            </a:r>
            <a:r>
              <a:rPr lang="fr-C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for </a:t>
            </a:r>
            <a:r>
              <a:rPr lang="fr-CH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channels</a:t>
            </a:r>
            <a:r>
              <a:rPr lang="fr-C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CH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presently</a:t>
            </a:r>
            <a:r>
              <a:rPr lang="fr-C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CH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difficult</a:t>
            </a:r>
            <a:r>
              <a:rPr lang="fr-C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at LHC (</a:t>
            </a:r>
            <a:r>
              <a:rPr lang="fr-CH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e.g</a:t>
            </a:r>
            <a:r>
              <a:rPr lang="fr-C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H</a:t>
            </a:r>
            <a:r>
              <a:rPr lang="fr-CH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CH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bb</a:t>
            </a:r>
            <a:r>
              <a:rPr lang="fr-CH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) </a:t>
            </a:r>
            <a:r>
              <a:rPr lang="fr-C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fr-CH" b="1" dirty="0" smtClean="0">
              <a:solidFill>
                <a:srgbClr val="FF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dirty="0" smtClean="0">
                <a:solidFill>
                  <a:prstClr val="black"/>
                </a:solidFill>
              </a:rPr>
              <a:t>    </a:t>
            </a:r>
            <a:endParaRPr lang="fr-CH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b="1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CH" b="1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935" y="-99392"/>
            <a:ext cx="9144000" cy="1184940"/>
            <a:chOff x="0" y="-20538"/>
            <a:chExt cx="9144000" cy="888705"/>
          </a:xfrm>
        </p:grpSpPr>
        <p:sp>
          <p:nvSpPr>
            <p:cNvPr id="4" name="TextBox 3"/>
            <p:cNvSpPr txBox="1"/>
            <p:nvPr/>
          </p:nvSpPr>
          <p:spPr>
            <a:xfrm>
              <a:off x="0" y="-20538"/>
              <a:ext cx="9144000" cy="88870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fr-CH" sz="8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fr-CH" sz="2800" b="1" dirty="0" smtClean="0">
                  <a:solidFill>
                    <a:prstClr val="black"/>
                  </a:solidFill>
                </a:rPr>
                <a:t>FCC-</a:t>
              </a:r>
              <a:r>
                <a:rPr lang="fr-CH" sz="2800" b="1" dirty="0" err="1" smtClean="0">
                  <a:solidFill>
                    <a:prstClr val="black"/>
                  </a:solidFill>
                </a:rPr>
                <a:t>hh</a:t>
              </a:r>
              <a:r>
                <a:rPr lang="fr-CH" sz="2800" b="1" dirty="0" smtClean="0">
                  <a:solidFill>
                    <a:prstClr val="black"/>
                  </a:solidFill>
                </a:rPr>
                <a:t> </a:t>
              </a:r>
              <a:r>
                <a:rPr lang="fr-CH" sz="2800" b="1" dirty="0" err="1">
                  <a:solidFill>
                    <a:prstClr val="black"/>
                  </a:solidFill>
                </a:rPr>
                <a:t>discovery</a:t>
              </a:r>
              <a:r>
                <a:rPr lang="fr-CH" sz="2800" b="1" dirty="0">
                  <a:solidFill>
                    <a:prstClr val="black"/>
                  </a:solidFill>
                </a:rPr>
                <a:t> </a:t>
              </a:r>
              <a:r>
                <a:rPr lang="fr-CH" sz="2800" b="1" dirty="0" err="1" smtClean="0">
                  <a:solidFill>
                    <a:prstClr val="black"/>
                  </a:solidFill>
                </a:rPr>
                <a:t>potential</a:t>
              </a:r>
              <a:endParaRPr lang="fr-CH" sz="28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fr-CH" sz="2800" b="1" dirty="0" err="1" smtClean="0">
                  <a:solidFill>
                    <a:prstClr val="black"/>
                  </a:solidFill>
                </a:rPr>
                <a:t>Highlights</a:t>
              </a:r>
              <a:endParaRPr lang="fr-CH" sz="24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fr-CH" sz="700" b="1" dirty="0" smtClean="0">
                  <a:solidFill>
                    <a:prstClr val="black"/>
                  </a:solidFill>
                </a:rPr>
                <a:t> </a:t>
              </a:r>
              <a:endParaRPr lang="fr-CH" sz="700" b="1" dirty="0">
                <a:solidFill>
                  <a:prstClr val="black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0538"/>
              <a:ext cx="1763688" cy="7375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7974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628800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Physics </a:t>
            </a:r>
            <a:r>
              <a:rPr lang="en-GB" b="1" dirty="0"/>
              <a:t>at a 100 </a:t>
            </a:r>
            <a:r>
              <a:rPr lang="en-GB" b="1" dirty="0" err="1"/>
              <a:t>TeV</a:t>
            </a:r>
            <a:r>
              <a:rPr lang="en-GB" b="1" dirty="0"/>
              <a:t> pp collider: CERN Yellow Report (2017) no.3 </a:t>
            </a:r>
            <a:endParaRPr lang="en-GB" b="1" dirty="0" smtClean="0"/>
          </a:p>
          <a:p>
            <a:endParaRPr lang="en-GB" dirty="0"/>
          </a:p>
          <a:p>
            <a:r>
              <a:rPr lang="en-GB" dirty="0"/>
              <a:t>1) Standard Model processes: </a:t>
            </a:r>
            <a:r>
              <a:rPr lang="en-GB" dirty="0">
                <a:hlinkClick r:id="rId2"/>
              </a:rPr>
              <a:t>https://arxiv.org/pdf/1607.01831v1.pdf</a:t>
            </a:r>
            <a:endParaRPr lang="en-GB" dirty="0"/>
          </a:p>
          <a:p>
            <a:r>
              <a:rPr lang="en-GB" dirty="0"/>
              <a:t>2) Higgs and EW symmetry breaking studies: </a:t>
            </a:r>
            <a:r>
              <a:rPr lang="en-GB" dirty="0">
                <a:hlinkClick r:id="rId3"/>
              </a:rPr>
              <a:t>https://arxiv.org/pdf/1606.09408v1.pdf</a:t>
            </a:r>
            <a:endParaRPr lang="en-GB" dirty="0"/>
          </a:p>
          <a:p>
            <a:r>
              <a:rPr lang="en-GB" dirty="0"/>
              <a:t>3) </a:t>
            </a:r>
            <a:r>
              <a:rPr lang="en-GB" dirty="0" err="1"/>
              <a:t>Βeyond</a:t>
            </a:r>
            <a:r>
              <a:rPr lang="en-GB" dirty="0"/>
              <a:t> the Standard Model phenomena: </a:t>
            </a:r>
            <a:r>
              <a:rPr lang="en-GB" dirty="0">
                <a:hlinkClick r:id="rId4"/>
              </a:rPr>
              <a:t>https://arxiv.org/abs/1606.00947</a:t>
            </a:r>
            <a:endParaRPr lang="en-GB" dirty="0"/>
          </a:p>
          <a:p>
            <a:r>
              <a:rPr lang="en-GB" dirty="0"/>
              <a:t>4) Heavy ions at the Future Circular Collider: </a:t>
            </a:r>
            <a:r>
              <a:rPr lang="en-GB" dirty="0">
                <a:hlinkClick r:id="rId5"/>
              </a:rPr>
              <a:t>https://arxiv.org/abs/1605.01389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r>
              <a:rPr lang="fr-CH" dirty="0" err="1" smtClean="0"/>
              <a:t>Now</a:t>
            </a:r>
            <a:r>
              <a:rPr lang="fr-CH" dirty="0" smtClean="0"/>
              <a:t> </a:t>
            </a:r>
            <a:r>
              <a:rPr lang="fr-CH" dirty="0" err="1" smtClean="0"/>
              <a:t>proceeding</a:t>
            </a:r>
            <a:r>
              <a:rPr lang="fr-CH" dirty="0" smtClean="0"/>
              <a:t> to </a:t>
            </a:r>
            <a:r>
              <a:rPr lang="fr-CH" dirty="0" err="1" smtClean="0"/>
              <a:t>ascertain</a:t>
            </a:r>
            <a:r>
              <a:rPr lang="fr-CH" dirty="0" smtClean="0"/>
              <a:t>  </a:t>
            </a:r>
            <a:r>
              <a:rPr lang="fr-CH" dirty="0" err="1" smtClean="0"/>
              <a:t>these</a:t>
            </a:r>
            <a:r>
              <a:rPr lang="fr-CH" dirty="0" smtClean="0"/>
              <a:t> cross-section </a:t>
            </a:r>
            <a:r>
              <a:rPr lang="fr-CH" dirty="0" err="1" smtClean="0"/>
              <a:t>calculations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real detector and simulations… 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-27384"/>
            <a:ext cx="9144000" cy="1123384"/>
            <a:chOff x="0" y="-20538"/>
            <a:chExt cx="9144000" cy="842538"/>
          </a:xfrm>
        </p:grpSpPr>
        <p:sp>
          <p:nvSpPr>
            <p:cNvPr id="7" name="TextBox 6"/>
            <p:cNvSpPr txBox="1"/>
            <p:nvPr/>
          </p:nvSpPr>
          <p:spPr>
            <a:xfrm>
              <a:off x="0" y="-20538"/>
              <a:ext cx="9144000" cy="84253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fr-CH" sz="8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fr-CH" sz="2800" b="1" dirty="0" smtClean="0">
                  <a:solidFill>
                    <a:prstClr val="black"/>
                  </a:solidFill>
                </a:rPr>
                <a:t>FCC-</a:t>
              </a:r>
              <a:r>
                <a:rPr lang="fr-CH" sz="2800" b="1" dirty="0" err="1" smtClean="0">
                  <a:solidFill>
                    <a:prstClr val="black"/>
                  </a:solidFill>
                </a:rPr>
                <a:t>hh</a:t>
              </a:r>
              <a:r>
                <a:rPr lang="fr-CH" sz="2800" b="1" dirty="0" smtClean="0">
                  <a:solidFill>
                    <a:prstClr val="black"/>
                  </a:solidFill>
                </a:rPr>
                <a:t> </a:t>
              </a:r>
              <a:r>
                <a:rPr lang="fr-CH" sz="2800" b="1" dirty="0" err="1">
                  <a:solidFill>
                    <a:prstClr val="black"/>
                  </a:solidFill>
                </a:rPr>
                <a:t>discovery</a:t>
              </a:r>
              <a:r>
                <a:rPr lang="fr-CH" sz="2800" b="1" dirty="0">
                  <a:solidFill>
                    <a:prstClr val="black"/>
                  </a:solidFill>
                </a:rPr>
                <a:t> </a:t>
              </a:r>
              <a:r>
                <a:rPr lang="fr-CH" sz="2800" b="1" dirty="0" err="1" smtClean="0">
                  <a:solidFill>
                    <a:prstClr val="black"/>
                  </a:solidFill>
                </a:rPr>
                <a:t>potential</a:t>
              </a:r>
              <a:endParaRPr lang="fr-CH" sz="2800" b="1" dirty="0" smtClean="0">
                <a:solidFill>
                  <a:prstClr val="black"/>
                </a:solidFill>
              </a:endParaRPr>
            </a:p>
            <a:p>
              <a:pPr algn="ctr"/>
              <a:endParaRPr lang="fr-CH" sz="24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fr-CH" sz="700" b="1" dirty="0" smtClean="0">
                  <a:solidFill>
                    <a:prstClr val="black"/>
                  </a:solidFill>
                </a:rPr>
                <a:t> </a:t>
              </a:r>
              <a:endParaRPr lang="fr-CH" sz="700" b="1" dirty="0">
                <a:solidFill>
                  <a:prstClr val="black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20538"/>
              <a:ext cx="1763688" cy="7375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6467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120680" cy="420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35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764704"/>
            <a:ext cx="75057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260648"/>
            <a:ext cx="7125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For rare </a:t>
            </a:r>
            <a:r>
              <a:rPr lang="fr-CH" dirty="0" err="1" smtClean="0"/>
              <a:t>decays</a:t>
            </a:r>
            <a:r>
              <a:rPr lang="fr-CH" dirty="0" smtClean="0"/>
              <a:t> (</a:t>
            </a:r>
            <a:r>
              <a:rPr lang="fr-CH" dirty="0" smtClean="0">
                <a:sym typeface="Symbol"/>
              </a:rPr>
              <a:t>, , Z)  </a:t>
            </a:r>
            <a:r>
              <a:rPr lang="fr-CH" dirty="0" err="1" smtClean="0">
                <a:sym typeface="Symbol"/>
              </a:rPr>
              <a:t>normalize</a:t>
            </a:r>
            <a:r>
              <a:rPr lang="fr-CH" dirty="0" smtClean="0">
                <a:sym typeface="Symbol"/>
              </a:rPr>
              <a:t> to  H</a:t>
            </a:r>
            <a:r>
              <a:rPr lang="fr-CH" dirty="0" smtClean="0">
                <a:sym typeface="Wingdings" panose="05000000000000000000" pitchFamily="2" charset="2"/>
              </a:rPr>
              <a:t> ZZ </a:t>
            </a:r>
            <a:r>
              <a:rPr lang="fr-CH" dirty="0" err="1" smtClean="0">
                <a:sym typeface="Wingdings" panose="05000000000000000000" pitchFamily="2" charset="2"/>
              </a:rPr>
              <a:t>well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measured</a:t>
            </a:r>
            <a:r>
              <a:rPr lang="fr-CH" dirty="0" smtClean="0">
                <a:sym typeface="Wingdings" panose="05000000000000000000" pitchFamily="2" charset="2"/>
              </a:rPr>
              <a:t> at FCC-</a:t>
            </a:r>
            <a:r>
              <a:rPr lang="fr-CH" dirty="0" err="1" smtClean="0">
                <a:sym typeface="Wingdings" panose="05000000000000000000" pitchFamily="2" charset="2"/>
              </a:rPr>
              <a:t>ee</a:t>
            </a:r>
            <a:r>
              <a:rPr lang="fr-CH" dirty="0" smtClean="0">
                <a:sym typeface="Symbol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4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167495" cy="620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172200"/>
            <a:ext cx="388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4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4" y="1412776"/>
            <a:ext cx="834937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3499" y="231031"/>
            <a:ext cx="215700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400" b="1" dirty="0" err="1" smtClean="0"/>
              <a:t>Higgs</a:t>
            </a:r>
            <a:r>
              <a:rPr lang="fr-CH" sz="2400" b="1" dirty="0" smtClean="0"/>
              <a:t> at FCC-</a:t>
            </a:r>
            <a:r>
              <a:rPr lang="fr-CH" sz="2400" b="1" dirty="0" err="1" smtClean="0"/>
              <a:t>hh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0915" y="5589240"/>
            <a:ext cx="8939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To </a:t>
            </a:r>
            <a:r>
              <a:rPr lang="fr-CH" dirty="0" err="1" smtClean="0"/>
              <a:t>reach</a:t>
            </a:r>
            <a:r>
              <a:rPr lang="fr-CH" dirty="0" smtClean="0"/>
              <a:t> a  </a:t>
            </a:r>
            <a:r>
              <a:rPr lang="fr-CH" dirty="0" err="1" smtClean="0"/>
              <a:t>precision</a:t>
            </a:r>
            <a:r>
              <a:rPr lang="fr-CH" dirty="0" smtClean="0"/>
              <a:t> on </a:t>
            </a:r>
            <a:r>
              <a:rPr lang="fr-CH" dirty="0" smtClean="0">
                <a:sym typeface="Symbol"/>
              </a:rPr>
              <a:t></a:t>
            </a:r>
            <a:r>
              <a:rPr lang="fr-CH" baseline="-25000" dirty="0" smtClean="0">
                <a:sym typeface="Symbol"/>
              </a:rPr>
              <a:t>H </a:t>
            </a:r>
            <a:r>
              <a:rPr lang="fr-CH" dirty="0">
                <a:sym typeface="Symbol"/>
              </a:rPr>
              <a:t> </a:t>
            </a:r>
            <a:r>
              <a:rPr lang="fr-CH" dirty="0" smtClean="0">
                <a:sym typeface="Symbol"/>
              </a:rPr>
              <a:t> at  the few percent </a:t>
            </a:r>
            <a:r>
              <a:rPr lang="fr-CH" dirty="0" err="1" smtClean="0">
                <a:sym typeface="Symbol"/>
              </a:rPr>
              <a:t>level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requires</a:t>
            </a:r>
            <a:r>
              <a:rPr lang="fr-CH" dirty="0" smtClean="0">
                <a:sym typeface="Symbol"/>
              </a:rPr>
              <a:t> a </a:t>
            </a:r>
            <a:r>
              <a:rPr lang="fr-CH" dirty="0" err="1" smtClean="0">
                <a:sym typeface="Symbol"/>
              </a:rPr>
              <a:t>linear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collider</a:t>
            </a:r>
            <a:r>
              <a:rPr lang="fr-CH" dirty="0" smtClean="0">
                <a:sym typeface="Symbol"/>
              </a:rPr>
              <a:t> of at least 3TeV </a:t>
            </a:r>
          </a:p>
          <a:p>
            <a:r>
              <a:rPr lang="fr-CH" dirty="0" smtClean="0">
                <a:sym typeface="Symbol"/>
              </a:rPr>
              <a:t>(ILC 500 </a:t>
            </a:r>
            <a:r>
              <a:rPr lang="fr-CH" dirty="0" err="1" smtClean="0">
                <a:sym typeface="Symbol"/>
              </a:rPr>
              <a:t>GeV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can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obtain</a:t>
            </a:r>
            <a:r>
              <a:rPr lang="fr-CH" dirty="0" smtClean="0">
                <a:sym typeface="Symbol"/>
              </a:rPr>
              <a:t> a 30% indication and CLIC 3TeV </a:t>
            </a:r>
            <a:r>
              <a:rPr lang="fr-CH" dirty="0" err="1" smtClean="0">
                <a:sym typeface="Symbol"/>
              </a:rPr>
              <a:t>estimate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is</a:t>
            </a:r>
            <a:r>
              <a:rPr lang="fr-CH" dirty="0" smtClean="0">
                <a:sym typeface="Symbol"/>
              </a:rPr>
              <a:t> 10%) </a:t>
            </a:r>
          </a:p>
          <a:p>
            <a:r>
              <a:rPr lang="fr-CH" dirty="0" smtClean="0">
                <a:sym typeface="Symbol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1929" y="908720"/>
            <a:ext cx="2860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FF0000"/>
                </a:solidFill>
                <a:sym typeface="Symbol"/>
              </a:rPr>
              <a:t></a:t>
            </a:r>
            <a:r>
              <a:rPr lang="fr-CH" b="1" baseline="-25000" dirty="0">
                <a:solidFill>
                  <a:srgbClr val="FF0000"/>
                </a:solidFill>
                <a:sym typeface="Symbol"/>
              </a:rPr>
              <a:t>H </a:t>
            </a:r>
            <a:r>
              <a:rPr lang="fr-CH" b="1" dirty="0">
                <a:solidFill>
                  <a:srgbClr val="FF0000"/>
                </a:solidFill>
                <a:sym typeface="Symbol"/>
              </a:rPr>
              <a:t>  at  the few percent </a:t>
            </a:r>
            <a:r>
              <a:rPr lang="fr-CH" b="1" dirty="0" err="1">
                <a:solidFill>
                  <a:srgbClr val="FF0000"/>
                </a:solidFill>
                <a:sym typeface="Symbol"/>
              </a:rPr>
              <a:t>level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"/>
            <a:ext cx="9144000" cy="51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5944" y="5589240"/>
            <a:ext cx="381226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Sharing the </a:t>
            </a:r>
            <a:r>
              <a:rPr lang="fr-CH" sz="2800" b="1" dirty="0" err="1" smtClean="0"/>
              <a:t>same</a:t>
            </a:r>
            <a:r>
              <a:rPr lang="fr-CH" sz="2800" b="1" dirty="0" smtClean="0"/>
              <a:t> tunnel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1178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496" y="6236889"/>
            <a:ext cx="4603918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0C377B"/>
                </a:solidFill>
              </a:rPr>
              <a:t>2 main IPs in A, G for both machines</a:t>
            </a:r>
            <a:endParaRPr lang="en-GB" sz="2000" b="1" dirty="0">
              <a:solidFill>
                <a:srgbClr val="0C377B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059" y="-27384"/>
            <a:ext cx="9150188" cy="1008112"/>
          </a:xfrm>
          <a:prstGeom prst="rect">
            <a:avLst/>
          </a:prstGeom>
          <a:solidFill>
            <a:srgbClr val="0C377B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          common layouts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for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hh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&amp;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1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56422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1" name="Group 90"/>
          <p:cNvGrpSpPr/>
          <p:nvPr/>
        </p:nvGrpSpPr>
        <p:grpSpPr>
          <a:xfrm>
            <a:off x="4593438" y="991819"/>
            <a:ext cx="4659082" cy="4579498"/>
            <a:chOff x="5001062" y="2379766"/>
            <a:chExt cx="6732389" cy="6733660"/>
          </a:xfrm>
        </p:grpSpPr>
        <p:grpSp>
          <p:nvGrpSpPr>
            <p:cNvPr id="92" name="Group 241"/>
            <p:cNvGrpSpPr>
              <a:grpSpLocks noChangeAspect="1"/>
            </p:cNvGrpSpPr>
            <p:nvPr/>
          </p:nvGrpSpPr>
          <p:grpSpPr>
            <a:xfrm>
              <a:off x="5359744" y="2866186"/>
              <a:ext cx="6373707" cy="6192926"/>
              <a:chOff x="0" y="0"/>
              <a:chExt cx="8399202" cy="8160970"/>
            </a:xfrm>
          </p:grpSpPr>
          <p:grpSp>
            <p:nvGrpSpPr>
              <p:cNvPr id="119" name="Group 213"/>
              <p:cNvGrpSpPr/>
              <p:nvPr/>
            </p:nvGrpSpPr>
            <p:grpSpPr>
              <a:xfrm>
                <a:off x="0" y="-1"/>
                <a:ext cx="4200582" cy="8160972"/>
                <a:chOff x="0" y="0"/>
                <a:chExt cx="4200581" cy="8160970"/>
              </a:xfrm>
            </p:grpSpPr>
            <p:sp>
              <p:nvSpPr>
                <p:cNvPr id="147" name="Shape 187"/>
                <p:cNvSpPr/>
                <p:nvPr/>
              </p:nvSpPr>
              <p:spPr>
                <a:xfrm flipV="1">
                  <a:off x="217840" y="3508400"/>
                  <a:ext cx="115201" cy="349114"/>
                </a:xfrm>
                <a:prstGeom prst="line">
                  <a:avLst/>
                </a:prstGeom>
                <a:noFill/>
                <a:ln w="25400" cap="flat">
                  <a:solidFill>
                    <a:srgbClr val="0433FF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148" name="Shape 188"/>
                <p:cNvSpPr/>
                <p:nvPr/>
              </p:nvSpPr>
              <p:spPr>
                <a:xfrm>
                  <a:off x="217840" y="4291872"/>
                  <a:ext cx="115201" cy="349114"/>
                </a:xfrm>
                <a:prstGeom prst="line">
                  <a:avLst/>
                </a:prstGeom>
                <a:noFill/>
                <a:ln w="25400" cap="flat">
                  <a:solidFill>
                    <a:srgbClr val="FF27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grpSp>
              <p:nvGrpSpPr>
                <p:cNvPr id="149" name="Group 199"/>
                <p:cNvGrpSpPr/>
                <p:nvPr/>
              </p:nvGrpSpPr>
              <p:grpSpPr>
                <a:xfrm>
                  <a:off x="217077" y="-1"/>
                  <a:ext cx="3983505" cy="3525471"/>
                  <a:chOff x="0" y="0"/>
                  <a:chExt cx="3983504" cy="3525469"/>
                </a:xfrm>
              </p:grpSpPr>
              <p:grpSp>
                <p:nvGrpSpPr>
                  <p:cNvPr id="163" name="Group 192"/>
                  <p:cNvGrpSpPr/>
                  <p:nvPr/>
                </p:nvGrpSpPr>
                <p:grpSpPr>
                  <a:xfrm>
                    <a:off x="0" y="315920"/>
                    <a:ext cx="2339442" cy="3209550"/>
                    <a:chOff x="0" y="0"/>
                    <a:chExt cx="2339441" cy="3209549"/>
                  </a:xfrm>
                </p:grpSpPr>
                <p:sp>
                  <p:nvSpPr>
                    <p:cNvPr id="170" name="Shape 189"/>
                    <p:cNvSpPr/>
                    <p:nvPr/>
                  </p:nvSpPr>
                  <p:spPr>
                    <a:xfrm>
                      <a:off x="0" y="870001"/>
                      <a:ext cx="1041543" cy="23395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21600"/>
                          </a:moveTo>
                          <a:cubicBezTo>
                            <a:pt x="206" y="19380"/>
                            <a:pt x="869" y="17174"/>
                            <a:pt x="1983" y="15008"/>
                          </a:cubicBezTo>
                          <a:cubicBezTo>
                            <a:pt x="3148" y="12744"/>
                            <a:pt x="4801" y="10532"/>
                            <a:pt x="7097" y="8445"/>
                          </a:cubicBezTo>
                          <a:cubicBezTo>
                            <a:pt x="9125" y="6602"/>
                            <a:pt x="11638" y="4873"/>
                            <a:pt x="14547" y="3281"/>
                          </a:cubicBezTo>
                          <a:cubicBezTo>
                            <a:pt x="16697" y="2105"/>
                            <a:pt x="19055" y="1008"/>
                            <a:pt x="21600" y="0"/>
                          </a:cubicBezTo>
                        </a:path>
                      </a:pathLst>
                    </a:custGeom>
                    <a:noFill/>
                    <a:ln w="25400" cap="flat">
                      <a:solidFill>
                        <a:srgbClr val="FF27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9" tIns="35719" rIns="35719" bIns="35719" numCol="1" anchor="ctr">
                      <a:noAutofit/>
                    </a:bodyPr>
                    <a:lstStyle/>
                    <a:p>
                      <a:pPr>
                        <a:defRPr sz="3200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defRPr>
                      </a:pPr>
                      <a:endParaRPr sz="2250"/>
                    </a:p>
                  </p:txBody>
                </p:sp>
                <p:sp>
                  <p:nvSpPr>
                    <p:cNvPr id="171" name="Shape 190"/>
                    <p:cNvSpPr/>
                    <p:nvPr/>
                  </p:nvSpPr>
                  <p:spPr>
                    <a:xfrm>
                      <a:off x="1314709" y="0"/>
                      <a:ext cx="1024733" cy="6312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21600"/>
                          </a:moveTo>
                          <a:cubicBezTo>
                            <a:pt x="2424" y="18137"/>
                            <a:pt x="4982" y="14932"/>
                            <a:pt x="7660" y="12004"/>
                          </a:cubicBezTo>
                          <a:cubicBezTo>
                            <a:pt x="12034" y="7220"/>
                            <a:pt x="16707" y="3197"/>
                            <a:pt x="21600" y="0"/>
                          </a:cubicBezTo>
                        </a:path>
                      </a:pathLst>
                    </a:custGeom>
                    <a:noFill/>
                    <a:ln w="25400" cap="flat">
                      <a:solidFill>
                        <a:srgbClr val="FF27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9" tIns="35719" rIns="35719" bIns="35719" numCol="1" anchor="ctr">
                      <a:noAutofit/>
                    </a:bodyPr>
                    <a:lstStyle/>
                    <a:p>
                      <a:pPr>
                        <a:defRPr sz="3200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defRPr>
                      </a:pPr>
                      <a:endParaRPr sz="2250"/>
                    </a:p>
                  </p:txBody>
                </p:sp>
                <p:sp>
                  <p:nvSpPr>
                    <p:cNvPr id="172" name="Shape 191"/>
                    <p:cNvSpPr/>
                    <p:nvPr/>
                  </p:nvSpPr>
                  <p:spPr>
                    <a:xfrm flipV="1">
                      <a:off x="1034004" y="620297"/>
                      <a:ext cx="292697" cy="257129"/>
                    </a:xfrm>
                    <a:prstGeom prst="line">
                      <a:avLst/>
                    </a:prstGeom>
                    <a:noFill/>
                    <a:ln w="25400" cap="flat">
                      <a:solidFill>
                        <a:srgbClr val="414141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9" tIns="35719" rIns="35719" bIns="35719" numCol="1" anchor="ctr">
                      <a:noAutofit/>
                    </a:bodyPr>
                    <a:lstStyle/>
                    <a:p>
                      <a:pPr>
                        <a:defRPr sz="3200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defRPr>
                      </a:pPr>
                      <a:endParaRPr sz="2250"/>
                    </a:p>
                  </p:txBody>
                </p:sp>
              </p:grpSp>
              <p:sp>
                <p:nvSpPr>
                  <p:cNvPr id="164" name="Shape 193"/>
                  <p:cNvSpPr/>
                  <p:nvPr/>
                </p:nvSpPr>
                <p:spPr>
                  <a:xfrm>
                    <a:off x="2333871" y="-1"/>
                    <a:ext cx="1649634" cy="3130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30" extrusionOk="0">
                        <a:moveTo>
                          <a:pt x="21600" y="3710"/>
                        </a:moveTo>
                        <a:cubicBezTo>
                          <a:pt x="20266" y="1626"/>
                          <a:pt x="18887" y="410"/>
                          <a:pt x="17496" y="89"/>
                        </a:cubicBezTo>
                        <a:cubicBezTo>
                          <a:pt x="15941" y="-270"/>
                          <a:pt x="14388" y="490"/>
                          <a:pt x="12851" y="1741"/>
                        </a:cubicBezTo>
                        <a:cubicBezTo>
                          <a:pt x="11335" y="2975"/>
                          <a:pt x="9835" y="4685"/>
                          <a:pt x="8352" y="6721"/>
                        </a:cubicBezTo>
                        <a:cubicBezTo>
                          <a:pt x="6832" y="8806"/>
                          <a:pt x="5330" y="11230"/>
                          <a:pt x="3843" y="13885"/>
                        </a:cubicBezTo>
                        <a:cubicBezTo>
                          <a:pt x="2550" y="16194"/>
                          <a:pt x="1268" y="18676"/>
                          <a:pt x="0" y="2133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27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65" name="Shape 194"/>
                  <p:cNvSpPr/>
                  <p:nvPr/>
                </p:nvSpPr>
                <p:spPr>
                  <a:xfrm>
                    <a:off x="107559" y="1256129"/>
                    <a:ext cx="1010288" cy="2269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06" y="19380"/>
                          <a:pt x="869" y="17174"/>
                          <a:pt x="1983" y="15008"/>
                        </a:cubicBezTo>
                        <a:cubicBezTo>
                          <a:pt x="3148" y="12744"/>
                          <a:pt x="4801" y="10532"/>
                          <a:pt x="7097" y="8445"/>
                        </a:cubicBezTo>
                        <a:cubicBezTo>
                          <a:pt x="9125" y="6602"/>
                          <a:pt x="11638" y="4873"/>
                          <a:pt x="14547" y="3281"/>
                        </a:cubicBezTo>
                        <a:cubicBezTo>
                          <a:pt x="16697" y="2105"/>
                          <a:pt x="19055" y="1008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66" name="Shape 195"/>
                  <p:cNvSpPr/>
                  <p:nvPr/>
                </p:nvSpPr>
                <p:spPr>
                  <a:xfrm>
                    <a:off x="1382815" y="412235"/>
                    <a:ext cx="993982" cy="6122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424" y="18137"/>
                          <a:pt x="4982" y="14932"/>
                          <a:pt x="7660" y="12004"/>
                        </a:cubicBezTo>
                        <a:cubicBezTo>
                          <a:pt x="12034" y="7220"/>
                          <a:pt x="16707" y="319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67" name="Shape 196"/>
                  <p:cNvSpPr/>
                  <p:nvPr/>
                </p:nvSpPr>
                <p:spPr>
                  <a:xfrm flipV="1">
                    <a:off x="1110534" y="1013918"/>
                    <a:ext cx="283914" cy="249413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414141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68" name="Shape 197"/>
                  <p:cNvSpPr/>
                  <p:nvPr/>
                </p:nvSpPr>
                <p:spPr>
                  <a:xfrm rot="10800000" flipH="1">
                    <a:off x="2371040" y="50338"/>
                    <a:ext cx="1600394" cy="3597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0202" y="20511"/>
                          <a:pt x="18803" y="19473"/>
                          <a:pt x="17401" y="18484"/>
                        </a:cubicBezTo>
                        <a:cubicBezTo>
                          <a:pt x="15768" y="17332"/>
                          <a:pt x="14133" y="16248"/>
                          <a:pt x="12507" y="14921"/>
                        </a:cubicBezTo>
                        <a:cubicBezTo>
                          <a:pt x="11109" y="13781"/>
                          <a:pt x="9719" y="12461"/>
                          <a:pt x="8331" y="11105"/>
                        </a:cubicBezTo>
                        <a:cubicBezTo>
                          <a:pt x="7048" y="9852"/>
                          <a:pt x="5766" y="8566"/>
                          <a:pt x="4501" y="6989"/>
                        </a:cubicBezTo>
                        <a:cubicBezTo>
                          <a:pt x="2968" y="5078"/>
                          <a:pt x="1465" y="2744"/>
                          <a:pt x="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69" name="Shape 198"/>
                  <p:cNvSpPr/>
                  <p:nvPr/>
                </p:nvSpPr>
                <p:spPr>
                  <a:xfrm>
                    <a:off x="2570641" y="171978"/>
                    <a:ext cx="1409734" cy="1636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523" y="15566"/>
                          <a:pt x="5091" y="11065"/>
                          <a:pt x="7687" y="8131"/>
                        </a:cubicBezTo>
                        <a:cubicBezTo>
                          <a:pt x="9741" y="5810"/>
                          <a:pt x="11807" y="4475"/>
                          <a:pt x="13874" y="3337"/>
                        </a:cubicBezTo>
                        <a:cubicBezTo>
                          <a:pt x="16447" y="1919"/>
                          <a:pt x="19023" y="80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07D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</p:grpSp>
            <p:grpSp>
              <p:nvGrpSpPr>
                <p:cNvPr id="150" name="Group 209"/>
                <p:cNvGrpSpPr/>
                <p:nvPr/>
              </p:nvGrpSpPr>
              <p:grpSpPr>
                <a:xfrm>
                  <a:off x="217077" y="4635500"/>
                  <a:ext cx="3983505" cy="3525470"/>
                  <a:chOff x="0" y="0"/>
                  <a:chExt cx="3983504" cy="3525469"/>
                </a:xfrm>
              </p:grpSpPr>
              <p:sp>
                <p:nvSpPr>
                  <p:cNvPr id="154" name="Shape 200"/>
                  <p:cNvSpPr/>
                  <p:nvPr/>
                </p:nvSpPr>
                <p:spPr>
                  <a:xfrm rot="10800000" flipH="1">
                    <a:off x="0" y="0"/>
                    <a:ext cx="1041543" cy="23395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06" y="19380"/>
                          <a:pt x="869" y="17174"/>
                          <a:pt x="1983" y="15008"/>
                        </a:cubicBezTo>
                        <a:cubicBezTo>
                          <a:pt x="3148" y="12744"/>
                          <a:pt x="4801" y="10532"/>
                          <a:pt x="7097" y="8445"/>
                        </a:cubicBezTo>
                        <a:cubicBezTo>
                          <a:pt x="9125" y="6602"/>
                          <a:pt x="11638" y="4873"/>
                          <a:pt x="14547" y="3281"/>
                        </a:cubicBezTo>
                        <a:cubicBezTo>
                          <a:pt x="16697" y="2105"/>
                          <a:pt x="19055" y="1008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55" name="Shape 201"/>
                  <p:cNvSpPr/>
                  <p:nvPr/>
                </p:nvSpPr>
                <p:spPr>
                  <a:xfrm rot="10800000" flipH="1">
                    <a:off x="1314709" y="2578327"/>
                    <a:ext cx="1024733" cy="6312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424" y="18137"/>
                          <a:pt x="4982" y="14932"/>
                          <a:pt x="7660" y="12004"/>
                        </a:cubicBezTo>
                        <a:cubicBezTo>
                          <a:pt x="12034" y="7220"/>
                          <a:pt x="16707" y="319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56" name="Shape 202"/>
                  <p:cNvSpPr/>
                  <p:nvPr/>
                </p:nvSpPr>
                <p:spPr>
                  <a:xfrm>
                    <a:off x="1034004" y="2332123"/>
                    <a:ext cx="292697" cy="257129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414141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57" name="Shape 203"/>
                  <p:cNvSpPr/>
                  <p:nvPr/>
                </p:nvSpPr>
                <p:spPr>
                  <a:xfrm rot="10800000" flipH="1">
                    <a:off x="2333871" y="3212464"/>
                    <a:ext cx="1649634" cy="3130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30" extrusionOk="0">
                        <a:moveTo>
                          <a:pt x="21600" y="3710"/>
                        </a:moveTo>
                        <a:cubicBezTo>
                          <a:pt x="20266" y="1626"/>
                          <a:pt x="18887" y="410"/>
                          <a:pt x="17496" y="89"/>
                        </a:cubicBezTo>
                        <a:cubicBezTo>
                          <a:pt x="15941" y="-270"/>
                          <a:pt x="14388" y="490"/>
                          <a:pt x="12851" y="1741"/>
                        </a:cubicBezTo>
                        <a:cubicBezTo>
                          <a:pt x="11335" y="2975"/>
                          <a:pt x="9835" y="4685"/>
                          <a:pt x="8352" y="6721"/>
                        </a:cubicBezTo>
                        <a:cubicBezTo>
                          <a:pt x="6832" y="8806"/>
                          <a:pt x="5330" y="11230"/>
                          <a:pt x="3843" y="13885"/>
                        </a:cubicBezTo>
                        <a:cubicBezTo>
                          <a:pt x="2550" y="16194"/>
                          <a:pt x="1268" y="18676"/>
                          <a:pt x="0" y="2133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58" name="Shape 204"/>
                  <p:cNvSpPr/>
                  <p:nvPr/>
                </p:nvSpPr>
                <p:spPr>
                  <a:xfrm rot="10800000" flipH="1">
                    <a:off x="107559" y="0"/>
                    <a:ext cx="1010288" cy="2269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06" y="19380"/>
                          <a:pt x="869" y="17174"/>
                          <a:pt x="1983" y="15008"/>
                        </a:cubicBezTo>
                        <a:cubicBezTo>
                          <a:pt x="3148" y="12744"/>
                          <a:pt x="4801" y="10532"/>
                          <a:pt x="7097" y="8445"/>
                        </a:cubicBezTo>
                        <a:cubicBezTo>
                          <a:pt x="9125" y="6602"/>
                          <a:pt x="11638" y="4873"/>
                          <a:pt x="14547" y="3281"/>
                        </a:cubicBezTo>
                        <a:cubicBezTo>
                          <a:pt x="16697" y="2105"/>
                          <a:pt x="19055" y="1008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27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59" name="Shape 205"/>
                  <p:cNvSpPr/>
                  <p:nvPr/>
                </p:nvSpPr>
                <p:spPr>
                  <a:xfrm rot="10800000" flipH="1">
                    <a:off x="1382815" y="2500955"/>
                    <a:ext cx="993982" cy="6122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424" y="18137"/>
                          <a:pt x="4982" y="14932"/>
                          <a:pt x="7660" y="12004"/>
                        </a:cubicBezTo>
                        <a:cubicBezTo>
                          <a:pt x="12034" y="7220"/>
                          <a:pt x="16707" y="319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27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60" name="Shape 206"/>
                  <p:cNvSpPr/>
                  <p:nvPr/>
                </p:nvSpPr>
                <p:spPr>
                  <a:xfrm>
                    <a:off x="1110534" y="2262139"/>
                    <a:ext cx="283914" cy="249413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414141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61" name="Shape 207"/>
                  <p:cNvSpPr/>
                  <p:nvPr/>
                </p:nvSpPr>
                <p:spPr>
                  <a:xfrm>
                    <a:off x="2371040" y="3115358"/>
                    <a:ext cx="1600394" cy="3597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0202" y="20511"/>
                          <a:pt x="18803" y="19473"/>
                          <a:pt x="17401" y="18484"/>
                        </a:cubicBezTo>
                        <a:cubicBezTo>
                          <a:pt x="15768" y="17332"/>
                          <a:pt x="14133" y="16248"/>
                          <a:pt x="12507" y="14921"/>
                        </a:cubicBezTo>
                        <a:cubicBezTo>
                          <a:pt x="11109" y="13781"/>
                          <a:pt x="9719" y="12461"/>
                          <a:pt x="8331" y="11105"/>
                        </a:cubicBezTo>
                        <a:cubicBezTo>
                          <a:pt x="7048" y="9852"/>
                          <a:pt x="5766" y="8566"/>
                          <a:pt x="4501" y="6989"/>
                        </a:cubicBezTo>
                        <a:cubicBezTo>
                          <a:pt x="2968" y="5078"/>
                          <a:pt x="1465" y="2744"/>
                          <a:pt x="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27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62" name="Shape 208"/>
                  <p:cNvSpPr/>
                  <p:nvPr/>
                </p:nvSpPr>
                <p:spPr>
                  <a:xfrm rot="10800000" flipH="1">
                    <a:off x="2570641" y="3189891"/>
                    <a:ext cx="1409734" cy="1636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523" y="15566"/>
                          <a:pt x="5091" y="11065"/>
                          <a:pt x="7687" y="8131"/>
                        </a:cubicBezTo>
                        <a:cubicBezTo>
                          <a:pt x="9741" y="5810"/>
                          <a:pt x="11807" y="4475"/>
                          <a:pt x="13874" y="3337"/>
                        </a:cubicBezTo>
                        <a:cubicBezTo>
                          <a:pt x="16447" y="1919"/>
                          <a:pt x="19023" y="80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07D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</p:grpSp>
            <p:sp>
              <p:nvSpPr>
                <p:cNvPr id="151" name="Shape 210"/>
                <p:cNvSpPr/>
                <p:nvPr/>
              </p:nvSpPr>
              <p:spPr>
                <a:xfrm>
                  <a:off x="0" y="3844423"/>
                  <a:ext cx="404376" cy="472124"/>
                </a:xfrm>
                <a:prstGeom prst="rect">
                  <a:avLst/>
                </a:prstGeom>
                <a:blipFill rotWithShape="1"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  <a:effectLst>
                        <a:outerShdw blurRad="25400" dist="33948" dir="2700000" rotWithShape="0">
                          <a:srgbClr val="3B3936"/>
                        </a:outerShdw>
                      </a:effectLst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152" name="Shape 211"/>
                <p:cNvSpPr/>
                <p:nvPr/>
              </p:nvSpPr>
              <p:spPr>
                <a:xfrm>
                  <a:off x="217840" y="3512819"/>
                  <a:ext cx="3260" cy="344256"/>
                </a:xfrm>
                <a:prstGeom prst="line">
                  <a:avLst/>
                </a:prstGeom>
                <a:noFill/>
                <a:ln w="25400" cap="flat">
                  <a:solidFill>
                    <a:srgbClr val="FF27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153" name="Shape 212"/>
                <p:cNvSpPr/>
                <p:nvPr/>
              </p:nvSpPr>
              <p:spPr>
                <a:xfrm flipV="1">
                  <a:off x="217840" y="4291752"/>
                  <a:ext cx="3260" cy="344256"/>
                </a:xfrm>
                <a:prstGeom prst="line">
                  <a:avLst/>
                </a:prstGeom>
                <a:noFill/>
                <a:ln w="25400" cap="flat">
                  <a:solidFill>
                    <a:srgbClr val="0433FF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</p:grpSp>
          <p:grpSp>
            <p:nvGrpSpPr>
              <p:cNvPr id="120" name="Group 240"/>
              <p:cNvGrpSpPr/>
              <p:nvPr/>
            </p:nvGrpSpPr>
            <p:grpSpPr>
              <a:xfrm rot="10800000">
                <a:off x="4198620" y="-1"/>
                <a:ext cx="4200583" cy="8160972"/>
                <a:chOff x="0" y="0"/>
                <a:chExt cx="4200581" cy="8160970"/>
              </a:xfrm>
            </p:grpSpPr>
            <p:sp>
              <p:nvSpPr>
                <p:cNvPr id="121" name="Shape 214"/>
                <p:cNvSpPr/>
                <p:nvPr/>
              </p:nvSpPr>
              <p:spPr>
                <a:xfrm flipV="1">
                  <a:off x="217840" y="3508400"/>
                  <a:ext cx="115201" cy="349114"/>
                </a:xfrm>
                <a:prstGeom prst="line">
                  <a:avLst/>
                </a:prstGeom>
                <a:noFill/>
                <a:ln w="25400" cap="flat">
                  <a:solidFill>
                    <a:srgbClr val="0433FF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122" name="Shape 215"/>
                <p:cNvSpPr/>
                <p:nvPr/>
              </p:nvSpPr>
              <p:spPr>
                <a:xfrm>
                  <a:off x="217840" y="4291872"/>
                  <a:ext cx="115201" cy="349114"/>
                </a:xfrm>
                <a:prstGeom prst="line">
                  <a:avLst/>
                </a:prstGeom>
                <a:noFill/>
                <a:ln w="25400" cap="flat">
                  <a:solidFill>
                    <a:srgbClr val="FF27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grpSp>
              <p:nvGrpSpPr>
                <p:cNvPr id="123" name="Group 226"/>
                <p:cNvGrpSpPr/>
                <p:nvPr/>
              </p:nvGrpSpPr>
              <p:grpSpPr>
                <a:xfrm>
                  <a:off x="217077" y="-1"/>
                  <a:ext cx="3983505" cy="3525471"/>
                  <a:chOff x="0" y="0"/>
                  <a:chExt cx="3983504" cy="3525469"/>
                </a:xfrm>
              </p:grpSpPr>
              <p:grpSp>
                <p:nvGrpSpPr>
                  <p:cNvPr id="137" name="Group 219"/>
                  <p:cNvGrpSpPr/>
                  <p:nvPr/>
                </p:nvGrpSpPr>
                <p:grpSpPr>
                  <a:xfrm>
                    <a:off x="0" y="315920"/>
                    <a:ext cx="2339442" cy="3209550"/>
                    <a:chOff x="0" y="0"/>
                    <a:chExt cx="2339441" cy="3209549"/>
                  </a:xfrm>
                </p:grpSpPr>
                <p:sp>
                  <p:nvSpPr>
                    <p:cNvPr id="144" name="Shape 216"/>
                    <p:cNvSpPr/>
                    <p:nvPr/>
                  </p:nvSpPr>
                  <p:spPr>
                    <a:xfrm>
                      <a:off x="0" y="870001"/>
                      <a:ext cx="1041543" cy="23395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21600"/>
                          </a:moveTo>
                          <a:cubicBezTo>
                            <a:pt x="206" y="19380"/>
                            <a:pt x="869" y="17174"/>
                            <a:pt x="1983" y="15008"/>
                          </a:cubicBezTo>
                          <a:cubicBezTo>
                            <a:pt x="3148" y="12744"/>
                            <a:pt x="4801" y="10532"/>
                            <a:pt x="7097" y="8445"/>
                          </a:cubicBezTo>
                          <a:cubicBezTo>
                            <a:pt x="9125" y="6602"/>
                            <a:pt x="11638" y="4873"/>
                            <a:pt x="14547" y="3281"/>
                          </a:cubicBezTo>
                          <a:cubicBezTo>
                            <a:pt x="16697" y="2105"/>
                            <a:pt x="19055" y="1008"/>
                            <a:pt x="21600" y="0"/>
                          </a:cubicBezTo>
                        </a:path>
                      </a:pathLst>
                    </a:custGeom>
                    <a:noFill/>
                    <a:ln w="25400" cap="flat">
                      <a:solidFill>
                        <a:srgbClr val="FF27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9" tIns="35719" rIns="35719" bIns="35719" numCol="1" anchor="ctr">
                      <a:noAutofit/>
                    </a:bodyPr>
                    <a:lstStyle/>
                    <a:p>
                      <a:pPr>
                        <a:defRPr sz="3200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defRPr>
                      </a:pPr>
                      <a:endParaRPr sz="2250"/>
                    </a:p>
                  </p:txBody>
                </p:sp>
                <p:sp>
                  <p:nvSpPr>
                    <p:cNvPr id="145" name="Shape 217"/>
                    <p:cNvSpPr/>
                    <p:nvPr/>
                  </p:nvSpPr>
                  <p:spPr>
                    <a:xfrm>
                      <a:off x="1314709" y="0"/>
                      <a:ext cx="1024733" cy="6312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21600"/>
                          </a:moveTo>
                          <a:cubicBezTo>
                            <a:pt x="2424" y="18137"/>
                            <a:pt x="4982" y="14932"/>
                            <a:pt x="7660" y="12004"/>
                          </a:cubicBezTo>
                          <a:cubicBezTo>
                            <a:pt x="12034" y="7220"/>
                            <a:pt x="16707" y="3197"/>
                            <a:pt x="21600" y="0"/>
                          </a:cubicBezTo>
                        </a:path>
                      </a:pathLst>
                    </a:custGeom>
                    <a:noFill/>
                    <a:ln w="25400" cap="flat">
                      <a:solidFill>
                        <a:srgbClr val="FF27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9" tIns="35719" rIns="35719" bIns="35719" numCol="1" anchor="ctr">
                      <a:noAutofit/>
                    </a:bodyPr>
                    <a:lstStyle/>
                    <a:p>
                      <a:pPr>
                        <a:defRPr sz="3200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defRPr>
                      </a:pPr>
                      <a:endParaRPr sz="2250"/>
                    </a:p>
                  </p:txBody>
                </p:sp>
                <p:sp>
                  <p:nvSpPr>
                    <p:cNvPr id="146" name="Shape 218"/>
                    <p:cNvSpPr/>
                    <p:nvPr/>
                  </p:nvSpPr>
                  <p:spPr>
                    <a:xfrm flipV="1">
                      <a:off x="1034004" y="620297"/>
                      <a:ext cx="292697" cy="257129"/>
                    </a:xfrm>
                    <a:prstGeom prst="line">
                      <a:avLst/>
                    </a:prstGeom>
                    <a:noFill/>
                    <a:ln w="25400" cap="flat">
                      <a:solidFill>
                        <a:srgbClr val="414141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35719" tIns="35719" rIns="35719" bIns="35719" numCol="1" anchor="ctr">
                      <a:noAutofit/>
                    </a:bodyPr>
                    <a:lstStyle/>
                    <a:p>
                      <a:pPr>
                        <a:defRPr sz="3200">
                          <a:solidFill>
                            <a:srgbClr val="414141"/>
                          </a:solidFill>
                          <a:latin typeface="Palatino"/>
                          <a:ea typeface="Palatino"/>
                          <a:cs typeface="Palatino"/>
                          <a:sym typeface="Palatino"/>
                        </a:defRPr>
                      </a:pPr>
                      <a:endParaRPr sz="2250"/>
                    </a:p>
                  </p:txBody>
                </p:sp>
              </p:grpSp>
              <p:sp>
                <p:nvSpPr>
                  <p:cNvPr id="138" name="Shape 220"/>
                  <p:cNvSpPr/>
                  <p:nvPr/>
                </p:nvSpPr>
                <p:spPr>
                  <a:xfrm>
                    <a:off x="2333871" y="-1"/>
                    <a:ext cx="1649634" cy="3130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30" extrusionOk="0">
                        <a:moveTo>
                          <a:pt x="21600" y="3710"/>
                        </a:moveTo>
                        <a:cubicBezTo>
                          <a:pt x="20266" y="1626"/>
                          <a:pt x="18887" y="410"/>
                          <a:pt x="17496" y="89"/>
                        </a:cubicBezTo>
                        <a:cubicBezTo>
                          <a:pt x="15941" y="-270"/>
                          <a:pt x="14388" y="490"/>
                          <a:pt x="12851" y="1741"/>
                        </a:cubicBezTo>
                        <a:cubicBezTo>
                          <a:pt x="11335" y="2975"/>
                          <a:pt x="9835" y="4685"/>
                          <a:pt x="8352" y="6721"/>
                        </a:cubicBezTo>
                        <a:cubicBezTo>
                          <a:pt x="6832" y="8806"/>
                          <a:pt x="5330" y="11230"/>
                          <a:pt x="3843" y="13885"/>
                        </a:cubicBezTo>
                        <a:cubicBezTo>
                          <a:pt x="2550" y="16194"/>
                          <a:pt x="1268" y="18676"/>
                          <a:pt x="0" y="2133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27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39" name="Shape 221"/>
                  <p:cNvSpPr/>
                  <p:nvPr/>
                </p:nvSpPr>
                <p:spPr>
                  <a:xfrm>
                    <a:off x="107559" y="1256129"/>
                    <a:ext cx="1010288" cy="2269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06" y="19380"/>
                          <a:pt x="869" y="17174"/>
                          <a:pt x="1983" y="15008"/>
                        </a:cubicBezTo>
                        <a:cubicBezTo>
                          <a:pt x="3148" y="12744"/>
                          <a:pt x="4801" y="10532"/>
                          <a:pt x="7097" y="8445"/>
                        </a:cubicBezTo>
                        <a:cubicBezTo>
                          <a:pt x="9125" y="6602"/>
                          <a:pt x="11638" y="4873"/>
                          <a:pt x="14547" y="3281"/>
                        </a:cubicBezTo>
                        <a:cubicBezTo>
                          <a:pt x="16697" y="2105"/>
                          <a:pt x="19055" y="1008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40" name="Shape 222"/>
                  <p:cNvSpPr/>
                  <p:nvPr/>
                </p:nvSpPr>
                <p:spPr>
                  <a:xfrm>
                    <a:off x="1382815" y="412235"/>
                    <a:ext cx="993982" cy="6122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424" y="18137"/>
                          <a:pt x="4982" y="14932"/>
                          <a:pt x="7660" y="12004"/>
                        </a:cubicBezTo>
                        <a:cubicBezTo>
                          <a:pt x="12034" y="7220"/>
                          <a:pt x="16707" y="319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41" name="Shape 223"/>
                  <p:cNvSpPr/>
                  <p:nvPr/>
                </p:nvSpPr>
                <p:spPr>
                  <a:xfrm flipV="1">
                    <a:off x="1110534" y="1013918"/>
                    <a:ext cx="283914" cy="249413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414141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42" name="Shape 224"/>
                  <p:cNvSpPr/>
                  <p:nvPr/>
                </p:nvSpPr>
                <p:spPr>
                  <a:xfrm rot="10800000" flipH="1">
                    <a:off x="2371040" y="50338"/>
                    <a:ext cx="1600394" cy="3597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0202" y="20511"/>
                          <a:pt x="18803" y="19473"/>
                          <a:pt x="17401" y="18484"/>
                        </a:cubicBezTo>
                        <a:cubicBezTo>
                          <a:pt x="15768" y="17332"/>
                          <a:pt x="14133" y="16248"/>
                          <a:pt x="12507" y="14921"/>
                        </a:cubicBezTo>
                        <a:cubicBezTo>
                          <a:pt x="11109" y="13781"/>
                          <a:pt x="9719" y="12461"/>
                          <a:pt x="8331" y="11105"/>
                        </a:cubicBezTo>
                        <a:cubicBezTo>
                          <a:pt x="7048" y="9852"/>
                          <a:pt x="5766" y="8566"/>
                          <a:pt x="4501" y="6989"/>
                        </a:cubicBezTo>
                        <a:cubicBezTo>
                          <a:pt x="2968" y="5078"/>
                          <a:pt x="1465" y="2744"/>
                          <a:pt x="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43" name="Shape 225"/>
                  <p:cNvSpPr/>
                  <p:nvPr/>
                </p:nvSpPr>
                <p:spPr>
                  <a:xfrm>
                    <a:off x="2570641" y="171978"/>
                    <a:ext cx="1409734" cy="1636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523" y="15566"/>
                          <a:pt x="5091" y="11065"/>
                          <a:pt x="7687" y="8131"/>
                        </a:cubicBezTo>
                        <a:cubicBezTo>
                          <a:pt x="9741" y="5810"/>
                          <a:pt x="11807" y="4475"/>
                          <a:pt x="13874" y="3337"/>
                        </a:cubicBezTo>
                        <a:cubicBezTo>
                          <a:pt x="16447" y="1919"/>
                          <a:pt x="19023" y="80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07D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</p:grpSp>
            <p:grpSp>
              <p:nvGrpSpPr>
                <p:cNvPr id="124" name="Group 236"/>
                <p:cNvGrpSpPr/>
                <p:nvPr/>
              </p:nvGrpSpPr>
              <p:grpSpPr>
                <a:xfrm>
                  <a:off x="217077" y="4635500"/>
                  <a:ext cx="3983505" cy="3525470"/>
                  <a:chOff x="0" y="0"/>
                  <a:chExt cx="3983504" cy="3525469"/>
                </a:xfrm>
              </p:grpSpPr>
              <p:sp>
                <p:nvSpPr>
                  <p:cNvPr id="128" name="Shape 227"/>
                  <p:cNvSpPr/>
                  <p:nvPr/>
                </p:nvSpPr>
                <p:spPr>
                  <a:xfrm rot="10800000" flipH="1">
                    <a:off x="0" y="0"/>
                    <a:ext cx="1041543" cy="23395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06" y="19380"/>
                          <a:pt x="869" y="17174"/>
                          <a:pt x="1983" y="15008"/>
                        </a:cubicBezTo>
                        <a:cubicBezTo>
                          <a:pt x="3148" y="12744"/>
                          <a:pt x="4801" y="10532"/>
                          <a:pt x="7097" y="8445"/>
                        </a:cubicBezTo>
                        <a:cubicBezTo>
                          <a:pt x="9125" y="6602"/>
                          <a:pt x="11638" y="4873"/>
                          <a:pt x="14547" y="3281"/>
                        </a:cubicBezTo>
                        <a:cubicBezTo>
                          <a:pt x="16697" y="2105"/>
                          <a:pt x="19055" y="1008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29" name="Shape 228"/>
                  <p:cNvSpPr/>
                  <p:nvPr/>
                </p:nvSpPr>
                <p:spPr>
                  <a:xfrm rot="10800000" flipH="1">
                    <a:off x="1314709" y="2578327"/>
                    <a:ext cx="1024733" cy="6312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424" y="18137"/>
                          <a:pt x="4982" y="14932"/>
                          <a:pt x="7660" y="12004"/>
                        </a:cubicBezTo>
                        <a:cubicBezTo>
                          <a:pt x="12034" y="7220"/>
                          <a:pt x="16707" y="319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30" name="Shape 229"/>
                  <p:cNvSpPr/>
                  <p:nvPr/>
                </p:nvSpPr>
                <p:spPr>
                  <a:xfrm>
                    <a:off x="1034004" y="2332123"/>
                    <a:ext cx="292697" cy="257129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414141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31" name="Shape 230"/>
                  <p:cNvSpPr/>
                  <p:nvPr/>
                </p:nvSpPr>
                <p:spPr>
                  <a:xfrm rot="10800000" flipH="1">
                    <a:off x="2333871" y="3212464"/>
                    <a:ext cx="1649634" cy="3130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330" extrusionOk="0">
                        <a:moveTo>
                          <a:pt x="21600" y="3710"/>
                        </a:moveTo>
                        <a:cubicBezTo>
                          <a:pt x="20266" y="1626"/>
                          <a:pt x="18887" y="410"/>
                          <a:pt x="17496" y="89"/>
                        </a:cubicBezTo>
                        <a:cubicBezTo>
                          <a:pt x="15941" y="-270"/>
                          <a:pt x="14388" y="490"/>
                          <a:pt x="12851" y="1741"/>
                        </a:cubicBezTo>
                        <a:cubicBezTo>
                          <a:pt x="11335" y="2975"/>
                          <a:pt x="9835" y="4685"/>
                          <a:pt x="8352" y="6721"/>
                        </a:cubicBezTo>
                        <a:cubicBezTo>
                          <a:pt x="6832" y="8806"/>
                          <a:pt x="5330" y="11230"/>
                          <a:pt x="3843" y="13885"/>
                        </a:cubicBezTo>
                        <a:cubicBezTo>
                          <a:pt x="2550" y="16194"/>
                          <a:pt x="1268" y="18676"/>
                          <a:pt x="0" y="2133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433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32" name="Shape 231"/>
                  <p:cNvSpPr/>
                  <p:nvPr/>
                </p:nvSpPr>
                <p:spPr>
                  <a:xfrm rot="10800000" flipH="1">
                    <a:off x="107559" y="0"/>
                    <a:ext cx="1010288" cy="22693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06" y="19380"/>
                          <a:pt x="869" y="17174"/>
                          <a:pt x="1983" y="15008"/>
                        </a:cubicBezTo>
                        <a:cubicBezTo>
                          <a:pt x="3148" y="12744"/>
                          <a:pt x="4801" y="10532"/>
                          <a:pt x="7097" y="8445"/>
                        </a:cubicBezTo>
                        <a:cubicBezTo>
                          <a:pt x="9125" y="6602"/>
                          <a:pt x="11638" y="4873"/>
                          <a:pt x="14547" y="3281"/>
                        </a:cubicBezTo>
                        <a:cubicBezTo>
                          <a:pt x="16697" y="2105"/>
                          <a:pt x="19055" y="1008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27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33" name="Shape 232"/>
                  <p:cNvSpPr/>
                  <p:nvPr/>
                </p:nvSpPr>
                <p:spPr>
                  <a:xfrm rot="10800000" flipH="1">
                    <a:off x="1382815" y="2500955"/>
                    <a:ext cx="993982" cy="6122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424" y="18137"/>
                          <a:pt x="4982" y="14932"/>
                          <a:pt x="7660" y="12004"/>
                        </a:cubicBezTo>
                        <a:cubicBezTo>
                          <a:pt x="12034" y="7220"/>
                          <a:pt x="16707" y="319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27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34" name="Shape 233"/>
                  <p:cNvSpPr/>
                  <p:nvPr/>
                </p:nvSpPr>
                <p:spPr>
                  <a:xfrm>
                    <a:off x="1110534" y="2262139"/>
                    <a:ext cx="283914" cy="249413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414141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35" name="Shape 234"/>
                  <p:cNvSpPr/>
                  <p:nvPr/>
                </p:nvSpPr>
                <p:spPr>
                  <a:xfrm>
                    <a:off x="2371040" y="3115358"/>
                    <a:ext cx="1600394" cy="3597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0202" y="20511"/>
                          <a:pt x="18803" y="19473"/>
                          <a:pt x="17401" y="18484"/>
                        </a:cubicBezTo>
                        <a:cubicBezTo>
                          <a:pt x="15768" y="17332"/>
                          <a:pt x="14133" y="16248"/>
                          <a:pt x="12507" y="14921"/>
                        </a:cubicBezTo>
                        <a:cubicBezTo>
                          <a:pt x="11109" y="13781"/>
                          <a:pt x="9719" y="12461"/>
                          <a:pt x="8331" y="11105"/>
                        </a:cubicBezTo>
                        <a:cubicBezTo>
                          <a:pt x="7048" y="9852"/>
                          <a:pt x="5766" y="8566"/>
                          <a:pt x="4501" y="6989"/>
                        </a:cubicBezTo>
                        <a:cubicBezTo>
                          <a:pt x="2968" y="5078"/>
                          <a:pt x="1465" y="2744"/>
                          <a:pt x="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27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  <p:sp>
                <p:nvSpPr>
                  <p:cNvPr id="136" name="Shape 235"/>
                  <p:cNvSpPr/>
                  <p:nvPr/>
                </p:nvSpPr>
                <p:spPr>
                  <a:xfrm rot="10800000" flipH="1">
                    <a:off x="2570641" y="3189891"/>
                    <a:ext cx="1409734" cy="1636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523" y="15566"/>
                          <a:pt x="5091" y="11065"/>
                          <a:pt x="7687" y="8131"/>
                        </a:cubicBezTo>
                        <a:cubicBezTo>
                          <a:pt x="9741" y="5810"/>
                          <a:pt x="11807" y="4475"/>
                          <a:pt x="13874" y="3337"/>
                        </a:cubicBezTo>
                        <a:cubicBezTo>
                          <a:pt x="16447" y="1919"/>
                          <a:pt x="19023" y="807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007D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414141"/>
                        </a:solidFill>
                        <a:latin typeface="Palatino"/>
                        <a:ea typeface="Palatino"/>
                        <a:cs typeface="Palatino"/>
                        <a:sym typeface="Palatino"/>
                      </a:defRPr>
                    </a:pPr>
                    <a:endParaRPr sz="2250"/>
                  </a:p>
                </p:txBody>
              </p:sp>
            </p:grpSp>
            <p:sp>
              <p:nvSpPr>
                <p:cNvPr id="125" name="Shape 237"/>
                <p:cNvSpPr/>
                <p:nvPr/>
              </p:nvSpPr>
              <p:spPr>
                <a:xfrm>
                  <a:off x="0" y="3844423"/>
                  <a:ext cx="404376" cy="472124"/>
                </a:xfrm>
                <a:prstGeom prst="rect">
                  <a:avLst/>
                </a:prstGeom>
                <a:blipFill rotWithShape="1"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  <a:effectLst>
                        <a:outerShdw blurRad="25400" dist="33948" dir="2700000" rotWithShape="0">
                          <a:srgbClr val="3B3936"/>
                        </a:outerShdw>
                      </a:effectLst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126" name="Shape 238"/>
                <p:cNvSpPr/>
                <p:nvPr/>
              </p:nvSpPr>
              <p:spPr>
                <a:xfrm>
                  <a:off x="217840" y="3512819"/>
                  <a:ext cx="3260" cy="344256"/>
                </a:xfrm>
                <a:prstGeom prst="line">
                  <a:avLst/>
                </a:prstGeom>
                <a:noFill/>
                <a:ln w="25400" cap="flat">
                  <a:solidFill>
                    <a:srgbClr val="FF27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  <p:sp>
              <p:nvSpPr>
                <p:cNvPr id="127" name="Shape 239"/>
                <p:cNvSpPr/>
                <p:nvPr/>
              </p:nvSpPr>
              <p:spPr>
                <a:xfrm flipV="1">
                  <a:off x="217840" y="4291752"/>
                  <a:ext cx="3260" cy="344256"/>
                </a:xfrm>
                <a:prstGeom prst="line">
                  <a:avLst/>
                </a:prstGeom>
                <a:noFill/>
                <a:ln w="25400" cap="flat">
                  <a:solidFill>
                    <a:srgbClr val="0433FF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414141"/>
                      </a:solidFill>
                      <a:latin typeface="Palatino"/>
                      <a:ea typeface="Palatino"/>
                      <a:cs typeface="Palatino"/>
                      <a:sym typeface="Palatino"/>
                    </a:defRPr>
                  </a:pPr>
                  <a:endParaRPr sz="2250"/>
                </a:p>
              </p:txBody>
            </p:sp>
          </p:grpSp>
        </p:grpSp>
        <p:sp>
          <p:nvSpPr>
            <p:cNvPr id="93" name="Shape 242"/>
            <p:cNvSpPr/>
            <p:nvPr/>
          </p:nvSpPr>
          <p:spPr>
            <a:xfrm>
              <a:off x="8916949" y="2844384"/>
              <a:ext cx="44755" cy="9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8" h="21600" extrusionOk="0">
                  <a:moveTo>
                    <a:pt x="0" y="0"/>
                  </a:moveTo>
                  <a:cubicBezTo>
                    <a:pt x="12398" y="538"/>
                    <a:pt x="21600" y="6189"/>
                    <a:pt x="20071" y="12370"/>
                  </a:cubicBezTo>
                  <a:cubicBezTo>
                    <a:pt x="18833" y="17379"/>
                    <a:pt x="10642" y="21233"/>
                    <a:pt x="610" y="21600"/>
                  </a:cubicBezTo>
                </a:path>
              </a:pathLst>
            </a:custGeom>
            <a:ln w="25400">
              <a:solidFill>
                <a:srgbClr val="414141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250"/>
            </a:p>
          </p:txBody>
        </p:sp>
        <p:sp>
          <p:nvSpPr>
            <p:cNvPr id="94" name="Shape 243"/>
            <p:cNvSpPr/>
            <p:nvPr/>
          </p:nvSpPr>
          <p:spPr>
            <a:xfrm>
              <a:off x="8108523" y="2456091"/>
              <a:ext cx="1" cy="373920"/>
            </a:xfrm>
            <a:prstGeom prst="line">
              <a:avLst/>
            </a:prstGeom>
            <a:ln w="25400">
              <a:solidFill>
                <a:srgbClr val="414141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250"/>
            </a:p>
          </p:txBody>
        </p:sp>
        <p:sp>
          <p:nvSpPr>
            <p:cNvPr id="95" name="Shape 244"/>
            <p:cNvSpPr/>
            <p:nvPr/>
          </p:nvSpPr>
          <p:spPr>
            <a:xfrm flipV="1">
              <a:off x="8108523" y="3018901"/>
              <a:ext cx="1" cy="373920"/>
            </a:xfrm>
            <a:prstGeom prst="line">
              <a:avLst/>
            </a:prstGeom>
            <a:ln w="25400">
              <a:solidFill>
                <a:srgbClr val="414141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250"/>
            </a:p>
          </p:txBody>
        </p:sp>
        <p:sp>
          <p:nvSpPr>
            <p:cNvPr id="96" name="Shape 245"/>
            <p:cNvSpPr/>
            <p:nvPr/>
          </p:nvSpPr>
          <p:spPr>
            <a:xfrm>
              <a:off x="7187402" y="2443238"/>
              <a:ext cx="870074" cy="4102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rPr sz="1406" dirty="0"/>
                <a:t>11.9 m</a:t>
              </a:r>
            </a:p>
          </p:txBody>
        </p:sp>
        <p:sp>
          <p:nvSpPr>
            <p:cNvPr id="97" name="Shape 246"/>
            <p:cNvSpPr/>
            <p:nvPr/>
          </p:nvSpPr>
          <p:spPr>
            <a:xfrm>
              <a:off x="9051561" y="2521004"/>
              <a:ext cx="1046441" cy="4102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0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rPr sz="1406" dirty="0"/>
                <a:t>30 </a:t>
              </a:r>
              <a:r>
                <a:rPr sz="1406" dirty="0" err="1"/>
                <a:t>mrad</a:t>
              </a:r>
              <a:endParaRPr sz="1406" dirty="0"/>
            </a:p>
          </p:txBody>
        </p:sp>
        <p:sp>
          <p:nvSpPr>
            <p:cNvPr id="98" name="Shape 247"/>
            <p:cNvSpPr/>
            <p:nvPr/>
          </p:nvSpPr>
          <p:spPr>
            <a:xfrm>
              <a:off x="8539304" y="2494757"/>
              <a:ext cx="1" cy="373920"/>
            </a:xfrm>
            <a:prstGeom prst="line">
              <a:avLst/>
            </a:prstGeom>
            <a:ln w="25400">
              <a:solidFill>
                <a:srgbClr val="414141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250"/>
            </a:p>
          </p:txBody>
        </p:sp>
        <p:sp>
          <p:nvSpPr>
            <p:cNvPr id="99" name="Shape 248"/>
            <p:cNvSpPr/>
            <p:nvPr/>
          </p:nvSpPr>
          <p:spPr>
            <a:xfrm flipV="1">
              <a:off x="8517646" y="2998290"/>
              <a:ext cx="21659" cy="632177"/>
            </a:xfrm>
            <a:prstGeom prst="line">
              <a:avLst/>
            </a:prstGeom>
            <a:ln w="25400">
              <a:solidFill>
                <a:srgbClr val="414141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250"/>
            </a:p>
          </p:txBody>
        </p:sp>
        <p:sp>
          <p:nvSpPr>
            <p:cNvPr id="100" name="Shape 249"/>
            <p:cNvSpPr/>
            <p:nvPr/>
          </p:nvSpPr>
          <p:spPr>
            <a:xfrm>
              <a:off x="8291693" y="3590969"/>
              <a:ext cx="745503" cy="4102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rPr sz="1406" dirty="0"/>
                <a:t>9.4 m</a:t>
              </a:r>
            </a:p>
          </p:txBody>
        </p:sp>
        <p:sp>
          <p:nvSpPr>
            <p:cNvPr id="101" name="Shape 252"/>
            <p:cNvSpPr/>
            <p:nvPr/>
          </p:nvSpPr>
          <p:spPr>
            <a:xfrm>
              <a:off x="8536560" y="3010756"/>
              <a:ext cx="1292662" cy="6566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>
                <a:defRPr sz="1700">
                  <a:solidFill>
                    <a:srgbClr val="007D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sz="1266" b="1" dirty="0"/>
                <a:t>FCC-</a:t>
              </a:r>
              <a:r>
                <a:rPr sz="1266" b="1" dirty="0" err="1"/>
                <a:t>hh</a:t>
              </a:r>
              <a:r>
                <a:rPr sz="1266" b="1" dirty="0"/>
                <a:t>/</a:t>
              </a:r>
            </a:p>
            <a:p>
              <a:pPr>
                <a:defRPr sz="1700">
                  <a:solidFill>
                    <a:srgbClr val="007D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lang="de-AT" sz="1266" b="1" dirty="0" smtClean="0"/>
                <a:t>ee </a:t>
              </a:r>
              <a:r>
                <a:rPr sz="1266" b="1" dirty="0" smtClean="0"/>
                <a:t>Booster</a:t>
              </a:r>
              <a:endParaRPr sz="1266" b="1" dirty="0"/>
            </a:p>
          </p:txBody>
        </p:sp>
        <p:sp>
          <p:nvSpPr>
            <p:cNvPr id="102" name="Shape 253"/>
            <p:cNvSpPr/>
            <p:nvPr/>
          </p:nvSpPr>
          <p:spPr>
            <a:xfrm>
              <a:off x="5606131" y="5647571"/>
              <a:ext cx="934730" cy="5950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>
                <a:defRPr sz="1600"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sz="1125" dirty="0"/>
                <a:t>Common</a:t>
              </a:r>
            </a:p>
            <a:p>
              <a:pPr>
                <a:defRPr sz="1600"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sz="1125" dirty="0"/>
                <a:t>RF (</a:t>
              </a:r>
              <a:r>
                <a:rPr sz="1125" dirty="0" err="1"/>
                <a:t>tt</a:t>
              </a:r>
              <a:r>
                <a:rPr sz="1125" dirty="0"/>
                <a:t>)</a:t>
              </a:r>
            </a:p>
          </p:txBody>
        </p:sp>
        <p:sp>
          <p:nvSpPr>
            <p:cNvPr id="103" name="Shape 254"/>
            <p:cNvSpPr/>
            <p:nvPr/>
          </p:nvSpPr>
          <p:spPr>
            <a:xfrm>
              <a:off x="10563167" y="5655553"/>
              <a:ext cx="934730" cy="5950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>
                <a:defRPr sz="1600"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sz="1125" dirty="0"/>
                <a:t>Common</a:t>
              </a:r>
            </a:p>
            <a:p>
              <a:pPr>
                <a:defRPr sz="1600"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sz="1125" dirty="0"/>
                <a:t>RF (</a:t>
              </a:r>
              <a:r>
                <a:rPr sz="1125" dirty="0" err="1"/>
                <a:t>tt</a:t>
              </a:r>
              <a:r>
                <a:rPr sz="1125" dirty="0"/>
                <a:t>)</a:t>
              </a:r>
            </a:p>
          </p:txBody>
        </p:sp>
        <p:sp>
          <p:nvSpPr>
            <p:cNvPr id="104" name="Shape 255"/>
            <p:cNvSpPr/>
            <p:nvPr/>
          </p:nvSpPr>
          <p:spPr>
            <a:xfrm flipV="1">
              <a:off x="5274797" y="5483052"/>
              <a:ext cx="1" cy="924073"/>
            </a:xfrm>
            <a:prstGeom prst="line">
              <a:avLst/>
            </a:prstGeom>
            <a:ln w="25400">
              <a:solidFill>
                <a:srgbClr val="414141"/>
              </a:solidFill>
              <a:miter lim="400000"/>
              <a:headEnd type="triangle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250"/>
            </a:p>
          </p:txBody>
        </p:sp>
        <p:sp>
          <p:nvSpPr>
            <p:cNvPr id="105" name="Shape 257"/>
            <p:cNvSpPr/>
            <p:nvPr/>
          </p:nvSpPr>
          <p:spPr>
            <a:xfrm>
              <a:off x="8558907" y="2379766"/>
              <a:ext cx="369333" cy="4411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rPr sz="1547" b="1" dirty="0"/>
                <a:t>IP</a:t>
              </a:r>
            </a:p>
          </p:txBody>
        </p:sp>
        <p:sp>
          <p:nvSpPr>
            <p:cNvPr id="106" name="Shape 258"/>
            <p:cNvSpPr/>
            <p:nvPr/>
          </p:nvSpPr>
          <p:spPr>
            <a:xfrm>
              <a:off x="8371146" y="8495948"/>
              <a:ext cx="369333" cy="4411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2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rPr sz="1547" b="1" dirty="0"/>
                <a:t>IP</a:t>
              </a:r>
            </a:p>
          </p:txBody>
        </p:sp>
        <p:sp>
          <p:nvSpPr>
            <p:cNvPr id="107" name="Shape 260"/>
            <p:cNvSpPr/>
            <p:nvPr/>
          </p:nvSpPr>
          <p:spPr>
            <a:xfrm flipH="1">
              <a:off x="7074338" y="2973754"/>
              <a:ext cx="347333" cy="101632"/>
            </a:xfrm>
            <a:prstGeom prst="line">
              <a:avLst/>
            </a:prstGeom>
            <a:ln w="25400">
              <a:solidFill>
                <a:srgbClr val="FF27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250"/>
            </a:p>
          </p:txBody>
        </p:sp>
        <p:sp>
          <p:nvSpPr>
            <p:cNvPr id="108" name="Shape 261"/>
            <p:cNvSpPr/>
            <p:nvPr/>
          </p:nvSpPr>
          <p:spPr>
            <a:xfrm>
              <a:off x="9654006" y="2973754"/>
              <a:ext cx="347334" cy="101632"/>
            </a:xfrm>
            <a:prstGeom prst="line">
              <a:avLst/>
            </a:prstGeom>
            <a:ln w="25400">
              <a:solidFill>
                <a:srgbClr val="0433FF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250"/>
            </a:p>
          </p:txBody>
        </p:sp>
        <p:sp>
          <p:nvSpPr>
            <p:cNvPr id="109" name="Shape 262"/>
            <p:cNvSpPr/>
            <p:nvPr/>
          </p:nvSpPr>
          <p:spPr>
            <a:xfrm flipH="1" flipV="1">
              <a:off x="7553634" y="9011793"/>
              <a:ext cx="347333" cy="101633"/>
            </a:xfrm>
            <a:prstGeom prst="line">
              <a:avLst/>
            </a:prstGeom>
            <a:ln w="25400">
              <a:solidFill>
                <a:srgbClr val="0433FF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250"/>
            </a:p>
          </p:txBody>
        </p:sp>
        <p:sp>
          <p:nvSpPr>
            <p:cNvPr id="110" name="Shape 263"/>
            <p:cNvSpPr/>
            <p:nvPr/>
          </p:nvSpPr>
          <p:spPr>
            <a:xfrm flipV="1">
              <a:off x="9269819" y="9003848"/>
              <a:ext cx="347334" cy="101633"/>
            </a:xfrm>
            <a:prstGeom prst="line">
              <a:avLst/>
            </a:prstGeom>
            <a:ln w="25400">
              <a:solidFill>
                <a:srgbClr val="FF27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250"/>
            </a:p>
          </p:txBody>
        </p:sp>
        <p:sp>
          <p:nvSpPr>
            <p:cNvPr id="111" name="Shape 264"/>
            <p:cNvSpPr/>
            <p:nvPr/>
          </p:nvSpPr>
          <p:spPr>
            <a:xfrm>
              <a:off x="5283461" y="4405072"/>
              <a:ext cx="396043" cy="247476"/>
            </a:xfrm>
            <a:prstGeom prst="line">
              <a:avLst/>
            </a:prstGeom>
            <a:ln w="25400">
              <a:solidFill>
                <a:srgbClr val="414141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250"/>
            </a:p>
          </p:txBody>
        </p:sp>
        <p:sp>
          <p:nvSpPr>
            <p:cNvPr id="112" name="Shape 265"/>
            <p:cNvSpPr/>
            <p:nvPr/>
          </p:nvSpPr>
          <p:spPr>
            <a:xfrm flipH="1" flipV="1">
              <a:off x="5803279" y="4707255"/>
              <a:ext cx="396043" cy="247476"/>
            </a:xfrm>
            <a:prstGeom prst="line">
              <a:avLst/>
            </a:prstGeom>
            <a:ln w="25400">
              <a:solidFill>
                <a:srgbClr val="414141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250"/>
            </a:p>
          </p:txBody>
        </p:sp>
        <p:sp>
          <p:nvSpPr>
            <p:cNvPr id="113" name="Shape 266"/>
            <p:cNvSpPr/>
            <p:nvPr/>
          </p:nvSpPr>
          <p:spPr>
            <a:xfrm>
              <a:off x="5001062" y="4050308"/>
              <a:ext cx="745503" cy="4102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rPr sz="1406" dirty="0"/>
                <a:t>0.6 m</a:t>
              </a:r>
            </a:p>
          </p:txBody>
        </p:sp>
        <p:sp>
          <p:nvSpPr>
            <p:cNvPr id="114" name="Shape 267"/>
            <p:cNvSpPr/>
            <p:nvPr/>
          </p:nvSpPr>
          <p:spPr>
            <a:xfrm>
              <a:off x="6199323" y="7487325"/>
              <a:ext cx="4622289" cy="8905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/>
            <a:p>
              <a:pPr algn="ctr">
                <a:defRPr sz="17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lang="de-AT" sz="1200" b="1" dirty="0" smtClean="0"/>
                <a:t>Max. </a:t>
              </a:r>
              <a:r>
                <a:rPr sz="1200" b="1" dirty="0" smtClean="0"/>
                <a:t>separation </a:t>
              </a:r>
              <a:r>
                <a:rPr sz="1200" b="1" dirty="0"/>
                <a:t>of 3(4) rings is about 12 m: </a:t>
              </a:r>
            </a:p>
            <a:p>
              <a:pPr algn="ctr">
                <a:defRPr sz="17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sz="1200" b="1" dirty="0"/>
                <a:t>wide</a:t>
              </a:r>
              <a:r>
                <a:rPr lang="de-AT" sz="1200" b="1" dirty="0"/>
                <a:t>r</a:t>
              </a:r>
              <a:r>
                <a:rPr sz="1200" b="1" dirty="0"/>
                <a:t> tunnel </a:t>
              </a:r>
              <a:r>
                <a:rPr lang="de-AT" sz="1200" b="1" dirty="0"/>
                <a:t>or</a:t>
              </a:r>
              <a:r>
                <a:rPr sz="1200" b="1" dirty="0"/>
                <a:t> two tunnels are necessary around the I</a:t>
              </a:r>
              <a:r>
                <a:rPr lang="de-AT" sz="1200" b="1" dirty="0"/>
                <a:t>Ps</a:t>
              </a:r>
              <a:r>
                <a:rPr sz="1200" b="1" dirty="0"/>
                <a:t>, for ±1.2 km. </a:t>
              </a:r>
            </a:p>
          </p:txBody>
        </p:sp>
        <p:sp>
          <p:nvSpPr>
            <p:cNvPr id="115" name="Shape 268"/>
            <p:cNvSpPr/>
            <p:nvPr/>
          </p:nvSpPr>
          <p:spPr>
            <a:xfrm>
              <a:off x="6345612" y="3985431"/>
              <a:ext cx="4504077" cy="8905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>
              <a:spAutoFit/>
            </a:bodyPr>
            <a:lstStyle/>
            <a:p>
              <a:pPr algn="ctr">
                <a:defRPr sz="18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lang="de-AT" sz="1200" dirty="0" smtClean="0"/>
                <a:t>Lepton b</a:t>
              </a:r>
              <a:r>
                <a:rPr sz="1200" dirty="0" err="1" smtClean="0"/>
                <a:t>eams</a:t>
              </a:r>
              <a:r>
                <a:rPr sz="1200" dirty="0" smtClean="0"/>
                <a:t> </a:t>
              </a:r>
              <a:r>
                <a:rPr sz="1200" dirty="0"/>
                <a:t>must cross over through the </a:t>
              </a:r>
              <a:r>
                <a:rPr lang="de-AT" sz="1200" dirty="0"/>
                <a:t>         </a:t>
              </a:r>
              <a:r>
                <a:rPr sz="1200" dirty="0"/>
                <a:t>common RF to enter the IP from inside.</a:t>
              </a:r>
            </a:p>
            <a:p>
              <a:pPr algn="ctr">
                <a:defRPr sz="18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sz="1200" dirty="0"/>
                <a:t>Only a half of each ring is filled with bunches.</a:t>
              </a:r>
            </a:p>
          </p:txBody>
        </p:sp>
        <p:sp>
          <p:nvSpPr>
            <p:cNvPr id="116" name="Shape 269"/>
            <p:cNvSpPr/>
            <p:nvPr/>
          </p:nvSpPr>
          <p:spPr>
            <a:xfrm flipH="1">
              <a:off x="5768673" y="4896018"/>
              <a:ext cx="747030" cy="834908"/>
            </a:xfrm>
            <a:prstGeom prst="line">
              <a:avLst/>
            </a:prstGeom>
            <a:ln w="25400">
              <a:solidFill>
                <a:srgbClr val="414141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250"/>
            </a:p>
          </p:txBody>
        </p:sp>
        <p:sp>
          <p:nvSpPr>
            <p:cNvPr id="117" name="Shape 270"/>
            <p:cNvSpPr/>
            <p:nvPr/>
          </p:nvSpPr>
          <p:spPr>
            <a:xfrm>
              <a:off x="10777773" y="4864086"/>
              <a:ext cx="621331" cy="822855"/>
            </a:xfrm>
            <a:prstGeom prst="line">
              <a:avLst/>
            </a:prstGeom>
            <a:ln w="25400">
              <a:solidFill>
                <a:srgbClr val="414141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3200">
                  <a:solidFill>
                    <a:srgbClr val="414141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endParaRPr sz="2250"/>
            </a:p>
          </p:txBody>
        </p:sp>
        <p:pic>
          <p:nvPicPr>
            <p:cNvPr id="118" name="ScreenShot 2016-04-05 8.51.34 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00768" y="4838875"/>
              <a:ext cx="3677333" cy="261919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58" name="TextBox 257"/>
          <p:cNvSpPr txBox="1"/>
          <p:nvPr/>
        </p:nvSpPr>
        <p:spPr>
          <a:xfrm>
            <a:off x="4772830" y="5713669"/>
            <a:ext cx="42503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/>
              <a:t>FCC-</a:t>
            </a:r>
            <a:r>
              <a:rPr lang="en-GB" sz="2400" b="1" dirty="0" err="1" smtClean="0"/>
              <a:t>ee</a:t>
            </a:r>
            <a:r>
              <a:rPr lang="en-GB" sz="2400" b="1" dirty="0" smtClean="0"/>
              <a:t> 1, </a:t>
            </a:r>
            <a:r>
              <a:rPr lang="en-GB" sz="2400" b="1" dirty="0" smtClean="0">
                <a:solidFill>
                  <a:srgbClr val="FF0000"/>
                </a:solidFill>
              </a:rPr>
              <a:t>FCC-</a:t>
            </a:r>
            <a:r>
              <a:rPr lang="en-GB" sz="2400" b="1" dirty="0" err="1" smtClean="0">
                <a:solidFill>
                  <a:srgbClr val="FF0000"/>
                </a:solidFill>
              </a:rPr>
              <a:t>ee</a:t>
            </a:r>
            <a:r>
              <a:rPr lang="en-GB" sz="2400" b="1" dirty="0" smtClean="0">
                <a:solidFill>
                  <a:srgbClr val="FF0000"/>
                </a:solidFill>
              </a:rPr>
              <a:t> 2, </a:t>
            </a:r>
          </a:p>
          <a:p>
            <a:pPr algn="ctr"/>
            <a:r>
              <a:rPr lang="en-GB" sz="2000" b="1" dirty="0" smtClean="0">
                <a:solidFill>
                  <a:srgbClr val="00B050"/>
                </a:solidFill>
              </a:rPr>
              <a:t>FCC-</a:t>
            </a:r>
            <a:r>
              <a:rPr lang="en-GB" sz="2000" b="1" dirty="0" err="1" smtClean="0">
                <a:solidFill>
                  <a:srgbClr val="00B050"/>
                </a:solidFill>
              </a:rPr>
              <a:t>ee</a:t>
            </a:r>
            <a:r>
              <a:rPr lang="en-GB" sz="2000" b="1" dirty="0" smtClean="0">
                <a:solidFill>
                  <a:srgbClr val="00B050"/>
                </a:solidFill>
              </a:rPr>
              <a:t> booster (FCC-</a:t>
            </a:r>
            <a:r>
              <a:rPr lang="en-GB" sz="2000" b="1" dirty="0" err="1" smtClean="0">
                <a:solidFill>
                  <a:srgbClr val="00B050"/>
                </a:solidFill>
              </a:rPr>
              <a:t>hh</a:t>
            </a:r>
            <a:r>
              <a:rPr lang="en-GB" sz="2000" b="1" dirty="0" smtClean="0">
                <a:solidFill>
                  <a:srgbClr val="00B050"/>
                </a:solidFill>
              </a:rPr>
              <a:t> footprint)</a:t>
            </a:r>
          </a:p>
          <a:p>
            <a:pPr algn="ctr"/>
            <a:r>
              <a:rPr lang="fr-CH" sz="2000" b="1" dirty="0" err="1" smtClean="0">
                <a:solidFill>
                  <a:srgbClr val="00B050"/>
                </a:solidFill>
              </a:rPr>
              <a:t>Asymmetric</a:t>
            </a:r>
            <a:r>
              <a:rPr lang="fr-CH" sz="2000" b="1" dirty="0" smtClean="0">
                <a:solidFill>
                  <a:srgbClr val="00B050"/>
                </a:solidFill>
              </a:rPr>
              <a:t> IR for </a:t>
            </a:r>
            <a:r>
              <a:rPr lang="fr-CH" sz="2000" b="1" dirty="0" err="1" smtClean="0">
                <a:solidFill>
                  <a:srgbClr val="00B050"/>
                </a:solidFill>
              </a:rPr>
              <a:t>ee</a:t>
            </a:r>
            <a:r>
              <a:rPr lang="fr-CH" sz="2000" b="1" dirty="0" smtClean="0">
                <a:solidFill>
                  <a:srgbClr val="00B050"/>
                </a:solidFill>
              </a:rPr>
              <a:t>, </a:t>
            </a:r>
            <a:r>
              <a:rPr lang="fr-CH" sz="2000" b="1" dirty="0" err="1" smtClean="0">
                <a:solidFill>
                  <a:srgbClr val="00B050"/>
                </a:solidFill>
              </a:rPr>
              <a:t>limits</a:t>
            </a:r>
            <a:r>
              <a:rPr lang="fr-CH" sz="2000" b="1" dirty="0" smtClean="0">
                <a:solidFill>
                  <a:srgbClr val="00B050"/>
                </a:solidFill>
              </a:rPr>
              <a:t> SR to </a:t>
            </a:r>
            <a:r>
              <a:rPr lang="fr-CH" sz="2000" b="1" dirty="0" err="1">
                <a:solidFill>
                  <a:srgbClr val="00B050"/>
                </a:solidFill>
              </a:rPr>
              <a:t>e</a:t>
            </a:r>
            <a:r>
              <a:rPr lang="fr-CH" sz="2000" b="1" dirty="0" err="1" smtClean="0">
                <a:solidFill>
                  <a:srgbClr val="00B050"/>
                </a:solidFill>
              </a:rPr>
              <a:t>xpt</a:t>
            </a:r>
            <a:endParaRPr lang="en-GB" sz="2000" b="1" dirty="0">
              <a:solidFill>
                <a:srgbClr val="00B050"/>
              </a:solidFill>
            </a:endParaRPr>
          </a:p>
          <a:p>
            <a:pPr algn="ctr"/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261" name="Shape 262"/>
          <p:cNvSpPr/>
          <p:nvPr/>
        </p:nvSpPr>
        <p:spPr>
          <a:xfrm flipH="1">
            <a:off x="7102745" y="3926556"/>
            <a:ext cx="243821" cy="158297"/>
          </a:xfrm>
          <a:prstGeom prst="line">
            <a:avLst/>
          </a:prstGeom>
          <a:ln w="25400">
            <a:solidFill>
              <a:srgbClr val="0433FF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sz="2250"/>
          </a:p>
        </p:txBody>
      </p:sp>
      <p:sp>
        <p:nvSpPr>
          <p:cNvPr id="262" name="Shape 263"/>
          <p:cNvSpPr/>
          <p:nvPr/>
        </p:nvSpPr>
        <p:spPr>
          <a:xfrm>
            <a:off x="6595842" y="3910294"/>
            <a:ext cx="222248" cy="175307"/>
          </a:xfrm>
          <a:prstGeom prst="line">
            <a:avLst/>
          </a:prstGeom>
          <a:ln w="25400">
            <a:solidFill>
              <a:srgbClr val="FF27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sz="22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72D3-B8A6-429B-9E26-0056187E835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3" name="Picture 172" descr="layout_c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60" y="914721"/>
            <a:ext cx="4596497" cy="525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8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6C92-8E15-49DD-BC9E-4A127443613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165225"/>
            <a:ext cx="803275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59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7385-0219-4A64-B136-EFC7ED89445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" y="6381774"/>
            <a:ext cx="3463925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42950"/>
            <a:ext cx="908685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59241" y="215525"/>
            <a:ext cx="282551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The </a:t>
            </a:r>
            <a:r>
              <a:rPr lang="fr-CH" sz="2800" b="1" dirty="0" err="1" smtClean="0"/>
              <a:t>same</a:t>
            </a:r>
            <a:r>
              <a:rPr lang="fr-CH" sz="2800" b="1" dirty="0" smtClean="0"/>
              <a:t> </a:t>
            </a:r>
            <a:r>
              <a:rPr lang="fr-CH" sz="2800" b="1" dirty="0" err="1"/>
              <a:t>c</a:t>
            </a:r>
            <a:r>
              <a:rPr lang="fr-CH" sz="2800" b="1" dirty="0" err="1" smtClean="0"/>
              <a:t>averns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17938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061BF-E6D2-4891-8B61-3E1E0D3B408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11/11/2018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The FCCs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2" y="836712"/>
            <a:ext cx="4853188" cy="538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6958" y="1268760"/>
            <a:ext cx="4104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 smtClean="0"/>
              <a:t>LHeC</a:t>
            </a:r>
            <a:r>
              <a:rPr lang="fr-CH" b="1" dirty="0" smtClean="0"/>
              <a:t> or FCC-eh </a:t>
            </a:r>
            <a:r>
              <a:rPr lang="fr-CH" b="1" dirty="0" err="1" smtClean="0"/>
              <a:t>function</a:t>
            </a:r>
            <a:r>
              <a:rPr lang="fr-CH" b="1" dirty="0" smtClean="0"/>
              <a:t> as an </a:t>
            </a:r>
            <a:r>
              <a:rPr lang="fr-CH" b="1" dirty="0" err="1" smtClean="0"/>
              <a:t>add-on</a:t>
            </a:r>
            <a:r>
              <a:rPr lang="fr-CH" b="1" dirty="0" smtClean="0"/>
              <a:t> to LHC or FCC-</a:t>
            </a:r>
            <a:r>
              <a:rPr lang="fr-CH" b="1" dirty="0" err="1" smtClean="0"/>
              <a:t>hh</a:t>
            </a:r>
            <a:r>
              <a:rPr lang="fr-CH" b="1" dirty="0" smtClean="0"/>
              <a:t> </a:t>
            </a:r>
            <a:r>
              <a:rPr lang="fr-CH" b="1" dirty="0" err="1" smtClean="0"/>
              <a:t>respectively</a:t>
            </a:r>
            <a:r>
              <a:rPr lang="fr-CH" b="1" dirty="0" smtClean="0"/>
              <a:t>:</a:t>
            </a:r>
          </a:p>
          <a:p>
            <a:r>
              <a:rPr lang="fr-CH" b="1" dirty="0" err="1" smtClean="0"/>
              <a:t>additional</a:t>
            </a:r>
            <a:r>
              <a:rPr lang="fr-CH" b="1" dirty="0" smtClean="0"/>
              <a:t> 10km </a:t>
            </a:r>
            <a:r>
              <a:rPr lang="fr-CH" b="1" dirty="0" err="1" smtClean="0"/>
              <a:t>cicumference</a:t>
            </a:r>
            <a:r>
              <a:rPr lang="fr-CH" b="1" dirty="0" smtClean="0"/>
              <a:t> </a:t>
            </a:r>
          </a:p>
          <a:p>
            <a:r>
              <a:rPr lang="fr-CH" b="1" dirty="0" smtClean="0"/>
              <a:t>Electron </a:t>
            </a:r>
            <a:r>
              <a:rPr lang="fr-CH" b="1" dirty="0" err="1" smtClean="0"/>
              <a:t>Reciculating</a:t>
            </a:r>
            <a:r>
              <a:rPr lang="fr-CH" b="1" dirty="0" smtClean="0"/>
              <a:t> </a:t>
            </a:r>
            <a:r>
              <a:rPr lang="fr-CH" b="1" dirty="0" err="1" smtClean="0"/>
              <a:t>Linac</a:t>
            </a:r>
            <a:r>
              <a:rPr lang="fr-CH" b="1" dirty="0" smtClean="0"/>
              <a:t> ERL. </a:t>
            </a:r>
          </a:p>
          <a:p>
            <a:endParaRPr lang="fr-CH" b="1" dirty="0" smtClean="0"/>
          </a:p>
          <a:p>
            <a:r>
              <a:rPr lang="fr-CH" b="1" dirty="0" smtClean="0"/>
              <a:t>The </a:t>
            </a:r>
            <a:r>
              <a:rPr lang="fr-CH" b="1" dirty="0" err="1" smtClean="0"/>
              <a:t>possibility</a:t>
            </a:r>
            <a:r>
              <a:rPr lang="fr-CH" b="1" dirty="0" smtClean="0"/>
              <a:t> to </a:t>
            </a:r>
            <a:r>
              <a:rPr lang="fr-CH" b="1" dirty="0" err="1" smtClean="0"/>
              <a:t>collide</a:t>
            </a:r>
            <a:r>
              <a:rPr lang="fr-CH" b="1" dirty="0" smtClean="0"/>
              <a:t> FCC-</a:t>
            </a:r>
            <a:r>
              <a:rPr lang="fr-CH" b="1" dirty="0" err="1" smtClean="0"/>
              <a:t>ee</a:t>
            </a:r>
            <a:r>
              <a:rPr lang="fr-CH" b="1" dirty="0" smtClean="0"/>
              <a:t> </a:t>
            </a:r>
            <a:r>
              <a:rPr lang="fr-CH" b="1" dirty="0" err="1" smtClean="0"/>
              <a:t>with</a:t>
            </a:r>
            <a:r>
              <a:rPr lang="fr-CH" b="1" dirty="0" smtClean="0"/>
              <a:t> FCC-</a:t>
            </a:r>
            <a:r>
              <a:rPr lang="fr-CH" b="1" dirty="0" err="1" smtClean="0"/>
              <a:t>hh</a:t>
            </a:r>
            <a:r>
              <a:rPr lang="fr-CH" b="1" dirty="0" smtClean="0"/>
              <a:t> </a:t>
            </a:r>
            <a:r>
              <a:rPr lang="fr-CH" b="1" dirty="0" err="1" smtClean="0"/>
              <a:t>is</a:t>
            </a:r>
            <a:r>
              <a:rPr lang="fr-CH" b="1" dirty="0" smtClean="0"/>
              <a:t> not </a:t>
            </a:r>
            <a:r>
              <a:rPr lang="fr-CH" b="1" dirty="0" err="1" smtClean="0"/>
              <a:t>considered</a:t>
            </a:r>
            <a:r>
              <a:rPr lang="fr-CH" b="1" dirty="0" smtClean="0"/>
              <a:t> in the </a:t>
            </a:r>
            <a:r>
              <a:rPr lang="fr-CH" b="1" dirty="0" err="1" smtClean="0"/>
              <a:t>framework</a:t>
            </a:r>
            <a:r>
              <a:rPr lang="fr-CH" b="1" dirty="0" smtClean="0"/>
              <a:t> of the </a:t>
            </a:r>
            <a:r>
              <a:rPr lang="fr-CH" b="1" dirty="0" err="1" smtClean="0"/>
              <a:t>study</a:t>
            </a:r>
            <a:r>
              <a:rPr lang="fr-CH" b="1" dirty="0" smtClean="0"/>
              <a:t> </a:t>
            </a:r>
          </a:p>
          <a:p>
            <a:endParaRPr lang="fr-CH" b="1" dirty="0" smtClean="0"/>
          </a:p>
          <a:p>
            <a:r>
              <a:rPr lang="fr-CH" b="1" dirty="0" smtClean="0"/>
              <a:t>In the case of FCC-eh </a:t>
            </a:r>
            <a:r>
              <a:rPr lang="fr-CH" b="1" dirty="0" err="1" smtClean="0"/>
              <a:t>it</a:t>
            </a:r>
            <a:r>
              <a:rPr lang="fr-CH" b="1" dirty="0" smtClean="0"/>
              <a:t> </a:t>
            </a:r>
            <a:r>
              <a:rPr lang="fr-CH" b="1" dirty="0" err="1" smtClean="0"/>
              <a:t>could</a:t>
            </a:r>
            <a:r>
              <a:rPr lang="fr-CH" b="1" dirty="0" smtClean="0"/>
              <a:t> profit </a:t>
            </a:r>
            <a:r>
              <a:rPr lang="fr-CH" b="1" dirty="0" err="1" smtClean="0"/>
              <a:t>from</a:t>
            </a:r>
            <a:r>
              <a:rPr lang="fr-CH" b="1" dirty="0" smtClean="0"/>
              <a:t> the -- </a:t>
            </a:r>
            <a:r>
              <a:rPr lang="fr-CH" b="1" dirty="0" err="1" smtClean="0"/>
              <a:t>then</a:t>
            </a:r>
            <a:r>
              <a:rPr lang="fr-CH" b="1" dirty="0" smtClean="0"/>
              <a:t> </a:t>
            </a:r>
            <a:r>
              <a:rPr lang="fr-CH" b="1" dirty="0" err="1" smtClean="0"/>
              <a:t>existing</a:t>
            </a:r>
            <a:r>
              <a:rPr lang="fr-CH" b="1" dirty="0" smtClean="0"/>
              <a:t> -- FCC-</a:t>
            </a:r>
            <a:r>
              <a:rPr lang="fr-CH" b="1" dirty="0" err="1" smtClean="0"/>
              <a:t>hh</a:t>
            </a:r>
            <a:r>
              <a:rPr lang="fr-CH" b="1" dirty="0" smtClean="0"/>
              <a:t>, </a:t>
            </a:r>
          </a:p>
          <a:p>
            <a:r>
              <a:rPr lang="fr-CH" b="1" dirty="0" smtClean="0"/>
              <a:t>and, </a:t>
            </a:r>
            <a:r>
              <a:rPr lang="fr-CH" b="1" dirty="0" err="1" smtClean="0"/>
              <a:t>perhaps</a:t>
            </a:r>
            <a:r>
              <a:rPr lang="fr-CH" b="1" dirty="0" smtClean="0"/>
              <a:t>,  </a:t>
            </a:r>
            <a:r>
              <a:rPr lang="fr-CH" b="1" dirty="0" err="1" smtClean="0"/>
              <a:t>from</a:t>
            </a:r>
            <a:r>
              <a:rPr lang="fr-CH" b="1" dirty="0" smtClean="0"/>
              <a:t> </a:t>
            </a:r>
            <a:r>
              <a:rPr lang="fr-CH" b="1" dirty="0" err="1" smtClean="0"/>
              <a:t>considerable</a:t>
            </a:r>
            <a:r>
              <a:rPr lang="fr-CH" b="1" dirty="0" smtClean="0"/>
              <a:t> RF of the -- </a:t>
            </a:r>
            <a:r>
              <a:rPr lang="fr-CH" b="1" dirty="0" err="1" smtClean="0"/>
              <a:t>then</a:t>
            </a:r>
            <a:r>
              <a:rPr lang="fr-CH" b="1" dirty="0" smtClean="0"/>
              <a:t> </a:t>
            </a:r>
            <a:r>
              <a:rPr lang="fr-CH" b="1" dirty="0" err="1" smtClean="0"/>
              <a:t>dismantled</a:t>
            </a:r>
            <a:r>
              <a:rPr lang="fr-CH" b="1" dirty="0" smtClean="0"/>
              <a:t> -- FCC-</a:t>
            </a:r>
            <a:r>
              <a:rPr lang="fr-CH" b="1" dirty="0" err="1" smtClean="0"/>
              <a:t>ee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525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17623</TotalTime>
  <Words>2557</Words>
  <Application>Microsoft Office PowerPoint</Application>
  <PresentationFormat>On-screen Show (4:3)</PresentationFormat>
  <Paragraphs>542</Paragraphs>
  <Slides>48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Higgs production mechanism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bdl</dc:creator>
  <cp:lastModifiedBy>bdl</cp:lastModifiedBy>
  <cp:revision>236</cp:revision>
  <cp:lastPrinted>2018-04-04T10:47:07Z</cp:lastPrinted>
  <dcterms:created xsi:type="dcterms:W3CDTF">2017-01-19T11:05:40Z</dcterms:created>
  <dcterms:modified xsi:type="dcterms:W3CDTF">2018-11-12T00:47:54Z</dcterms:modified>
</cp:coreProperties>
</file>