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60" r:id="rId5"/>
    <p:sldId id="286" r:id="rId6"/>
    <p:sldId id="268" r:id="rId7"/>
    <p:sldId id="264" r:id="rId8"/>
    <p:sldId id="269" r:id="rId9"/>
    <p:sldId id="270" r:id="rId10"/>
    <p:sldId id="271" r:id="rId11"/>
    <p:sldId id="272" r:id="rId12"/>
    <p:sldId id="287" r:id="rId13"/>
    <p:sldId id="257" r:id="rId14"/>
    <p:sldId id="258" r:id="rId15"/>
    <p:sldId id="259" r:id="rId16"/>
    <p:sldId id="262" r:id="rId17"/>
    <p:sldId id="261" r:id="rId18"/>
    <p:sldId id="263" r:id="rId19"/>
    <p:sldId id="26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67" r:id="rId30"/>
    <p:sldId id="273" r:id="rId31"/>
    <p:sldId id="274" r:id="rId32"/>
    <p:sldId id="275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5105;&#30340;&#24037;&#20316;\Green%20CEPC\CEPC%20pow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Sheet1!$A$1:$A$8</c:f>
              <c:strCache>
                <c:ptCount val="8"/>
                <c:pt idx="0">
                  <c:v>CEPC@H</c:v>
                </c:pt>
                <c:pt idx="1">
                  <c:v>CEPC@W</c:v>
                </c:pt>
                <c:pt idx="2">
                  <c:v>CEPC@Z</c:v>
                </c:pt>
                <c:pt idx="3">
                  <c:v>CERN</c:v>
                </c:pt>
                <c:pt idx="4">
                  <c:v>FCC-ee@350GeV</c:v>
                </c:pt>
                <c:pt idx="5">
                  <c:v>FCC-hh@100TeV</c:v>
                </c:pt>
                <c:pt idx="6">
                  <c:v>ILC@1TeV</c:v>
                </c:pt>
                <c:pt idx="7">
                  <c:v>ILC@500GeV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266.03199999999975</c:v>
                </c:pt>
                <c:pt idx="1">
                  <c:v>223.21199999999999</c:v>
                </c:pt>
                <c:pt idx="2">
                  <c:v>148.77199999999999</c:v>
                </c:pt>
                <c:pt idx="3">
                  <c:v>180</c:v>
                </c:pt>
                <c:pt idx="4">
                  <c:v>354</c:v>
                </c:pt>
                <c:pt idx="5">
                  <c:v>468</c:v>
                </c:pt>
                <c:pt idx="6">
                  <c:v>300</c:v>
                </c:pt>
                <c:pt idx="7">
                  <c:v>164</c:v>
                </c:pt>
              </c:numCache>
            </c:numRef>
          </c:val>
        </c:ser>
        <c:gapWidth val="300"/>
        <c:axId val="133211264"/>
        <c:axId val="133213184"/>
      </c:barChart>
      <c:catAx>
        <c:axId val="133211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zh-CN" sz="1400"/>
                  <a:t>Projects</a:t>
                </a:r>
                <a:endParaRPr lang="zh-CN" altLang="en-US" sz="1400"/>
              </a:p>
            </c:rich>
          </c:tx>
          <c:layout/>
        </c:title>
        <c:majorTickMark val="none"/>
        <c:tickLblPos val="nextTo"/>
        <c:crossAx val="133213184"/>
        <c:crosses val="autoZero"/>
        <c:auto val="1"/>
        <c:lblAlgn val="ctr"/>
        <c:lblOffset val="100"/>
      </c:catAx>
      <c:valAx>
        <c:axId val="13321318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zh-CN" sz="1400"/>
                  <a:t>Wall</a:t>
                </a:r>
                <a:r>
                  <a:rPr lang="en-US" altLang="zh-CN" sz="1400" baseline="0"/>
                  <a:t> plug power </a:t>
                </a:r>
                <a:r>
                  <a:rPr lang="zh-CN" altLang="en-US" sz="1400" baseline="0"/>
                  <a:t>（</a:t>
                </a:r>
                <a:r>
                  <a:rPr lang="en-US" altLang="zh-CN" sz="1400" baseline="0"/>
                  <a:t>MW</a:t>
                </a:r>
                <a:r>
                  <a:rPr lang="zh-CN" altLang="en-US" sz="1400" baseline="0"/>
                  <a:t>）</a:t>
                </a:r>
                <a:endParaRPr lang="zh-CN" altLang="en-US" sz="1400"/>
              </a:p>
            </c:rich>
          </c:tx>
          <c:layout/>
        </c:title>
        <c:numFmt formatCode="General" sourceLinked="1"/>
        <c:tickLblPos val="nextTo"/>
        <c:crossAx val="13321126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Green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CEPC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err="1" smtClean="0"/>
              <a:t>Zhenchao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LIU</a:t>
            </a:r>
          </a:p>
          <a:p>
            <a:r>
              <a:rPr lang="en-US" altLang="zh-CN" sz="2000" dirty="0" smtClean="0"/>
              <a:t>On behalf of CEPC working group</a:t>
            </a:r>
          </a:p>
          <a:p>
            <a:r>
              <a:rPr lang="en-US" altLang="zh-CN" sz="2000" dirty="0" smtClean="0"/>
              <a:t>2018.11.14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 Q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 cavity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63985"/>
            <a:ext cx="7412948" cy="549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HTS cable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24736" cy="49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Green CEPC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Renewable energy</a:t>
            </a:r>
          </a:p>
          <a:p>
            <a:r>
              <a:rPr lang="en-US" altLang="zh-CN" dirty="0" smtClean="0"/>
              <a:t>High efficiency power supply</a:t>
            </a:r>
          </a:p>
          <a:p>
            <a:r>
              <a:rPr lang="en-US" altLang="zh-CN" dirty="0" smtClean="0"/>
              <a:t>High Q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 cavity</a:t>
            </a:r>
          </a:p>
          <a:p>
            <a:r>
              <a:rPr lang="en-US" altLang="zh-CN" dirty="0" smtClean="0"/>
              <a:t>Reuse of waste heat</a:t>
            </a:r>
          </a:p>
          <a:p>
            <a:r>
              <a:rPr lang="en-US" altLang="zh-CN" dirty="0" smtClean="0"/>
              <a:t>Cooling </a:t>
            </a:r>
            <a:r>
              <a:rPr lang="en-US" altLang="zh-CN" dirty="0" smtClean="0"/>
              <a:t>by </a:t>
            </a:r>
            <a:r>
              <a:rPr lang="en-US" altLang="zh-CN" dirty="0" smtClean="0"/>
              <a:t>environment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power budget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3550" y="1986756"/>
          <a:ext cx="8216900" cy="3752850"/>
        </p:xfrm>
        <a:graphic>
          <a:graphicData uri="http://schemas.openxmlformats.org/drawingml/2006/table">
            <a:tbl>
              <a:tblPr/>
              <a:tblGrid>
                <a:gridCol w="697299"/>
                <a:gridCol w="2020985"/>
                <a:gridCol w="791848"/>
                <a:gridCol w="791848"/>
                <a:gridCol w="720936"/>
                <a:gridCol w="700254"/>
                <a:gridCol w="886397"/>
                <a:gridCol w="886397"/>
                <a:gridCol w="720936"/>
              </a:tblGrid>
              <a:tr h="2952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 for Higgs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30MW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 and electrical demand(MW)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Booster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building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 Power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Cryogenic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Vacuum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 Power Supplies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Instrumentation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 Protection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 System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Experimental devices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213.554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266.032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power budget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W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3550" y="2105819"/>
          <a:ext cx="8216900" cy="3514725"/>
        </p:xfrm>
        <a:graphic>
          <a:graphicData uri="http://schemas.openxmlformats.org/drawingml/2006/table">
            <a:tbl>
              <a:tblPr/>
              <a:tblGrid>
                <a:gridCol w="697299"/>
                <a:gridCol w="2020985"/>
                <a:gridCol w="791848"/>
                <a:gridCol w="791848"/>
                <a:gridCol w="720936"/>
                <a:gridCol w="700254"/>
                <a:gridCol w="886397"/>
                <a:gridCol w="886397"/>
                <a:gridCol w="720936"/>
              </a:tblGrid>
              <a:tr h="2952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 for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 and electrical demand(MW)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Booster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building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 Power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Cryogenic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Vacuum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 Power Supplies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Instrumentation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 Protection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 System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Experimental devices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223.212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power budget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Z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3550" y="2105819"/>
          <a:ext cx="8216900" cy="3514725"/>
        </p:xfrm>
        <a:graphic>
          <a:graphicData uri="http://schemas.openxmlformats.org/drawingml/2006/table">
            <a:tbl>
              <a:tblPr/>
              <a:tblGrid>
                <a:gridCol w="697299"/>
                <a:gridCol w="2020985"/>
                <a:gridCol w="791848"/>
                <a:gridCol w="791848"/>
                <a:gridCol w="720936"/>
                <a:gridCol w="700254"/>
                <a:gridCol w="886397"/>
                <a:gridCol w="886397"/>
                <a:gridCol w="720936"/>
              </a:tblGrid>
              <a:tr h="2952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 for Z-pole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 and electrical demand(MW)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Booster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building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 Power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Cryogenic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Vacuum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Magnet Power Supplies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Instrumentation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 Protection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 System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Experimental devices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148.772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power budget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3550" y="2643713"/>
          <a:ext cx="8216900" cy="4097655"/>
        </p:xfrm>
        <a:graphic>
          <a:graphicData uri="http://schemas.openxmlformats.org/drawingml/2006/table">
            <a:tbl>
              <a:tblPr/>
              <a:tblGrid>
                <a:gridCol w="697299"/>
                <a:gridCol w="2020985"/>
                <a:gridCol w="791848"/>
                <a:gridCol w="791848"/>
                <a:gridCol w="720936"/>
                <a:gridCol w="700254"/>
                <a:gridCol w="886397"/>
                <a:gridCol w="886397"/>
                <a:gridCol w="720936"/>
              </a:tblGrid>
              <a:tr h="2952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 for Higgs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30MW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 and electrical demand(MW)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Booster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building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 Power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Cryogenic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Vacuum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14.222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Magnet Power Supplies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Instrumentation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Radiation Protection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System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Experimental devices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Utilities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31.79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General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213.554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266.032</a:t>
                      </a:r>
                    </a:p>
                    <a:p>
                      <a:pPr algn="ctr" rtl="0" fontAlgn="ctr"/>
                      <a:r>
                        <a:rPr lang="en-US" altLang="zh-CN" sz="1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(86.522, 32.5%)</a:t>
                      </a:r>
                      <a:endParaRPr lang="en-US" altLang="zh-CN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 can use the renewable power such as wind, water, solar…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000" baseline="0" dirty="0" smtClean="0"/>
              <a:t>20%</a:t>
            </a:r>
            <a:r>
              <a:rPr lang="en-US" altLang="zh-CN" sz="2000" dirty="0" smtClean="0"/>
              <a:t> of wind power is wasted in China each year, price of wind power is the same as coal power at 2020.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 power in China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In 2017, the total installed capacity of wind power in China reached 159 million kilowatts, accounting for 9.50% of the total installed power of the country. The on-grid power was 271.7 billion kilowatt hours, accounting for 4.76% of the country's total power generation.</a:t>
            </a:r>
            <a:endParaRPr lang="zh-CN" altLang="en-US" sz="2000" dirty="0"/>
          </a:p>
        </p:txBody>
      </p:sp>
      <p:pic>
        <p:nvPicPr>
          <p:cNvPr id="19458" name="Picture 2" descr="http://img01.mybjx.net/news/UploadFile/201806/201806011040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67677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 power cost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Price of wind power will decrease year by year as technology development</a:t>
            </a:r>
          </a:p>
          <a:p>
            <a:r>
              <a:rPr lang="en-US" altLang="zh-CN" sz="2000" dirty="0" smtClean="0"/>
              <a:t>266MW wind power station will cost 957.6MRMB~1.5year operation cost(638.4MRMB)</a:t>
            </a:r>
          </a:p>
          <a:p>
            <a:r>
              <a:rPr lang="en-US" altLang="zh-CN" sz="2000" dirty="0" smtClean="0"/>
              <a:t>The construction period is short. A 10,000-kilowatt wind farm is built less than one year</a:t>
            </a:r>
          </a:p>
          <a:p>
            <a:r>
              <a:rPr lang="en-US" altLang="zh-CN" sz="2000" dirty="0" smtClean="0"/>
              <a:t>No resources, no pollution</a:t>
            </a:r>
          </a:p>
          <a:p>
            <a:r>
              <a:rPr lang="en-US" altLang="zh-CN" sz="2000" dirty="0" smtClean="0"/>
              <a:t>Installed capacity flexible, Actual footprint is small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2914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37112"/>
            <a:ext cx="4495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6309320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/>
              <a:t>图片来源：电气专业混编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21088"/>
            <a:ext cx="189950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 power in </a:t>
            </a:r>
            <a:r>
              <a:rPr lang="en-US" altLang="zh-CN" dirty="0" err="1" smtClean="0"/>
              <a:t>Hebei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b="1" dirty="0" smtClean="0"/>
              <a:t>河北省发改委网站发布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河北省</a:t>
            </a:r>
            <a:r>
              <a:rPr lang="en-US" altLang="zh-CN" sz="2000" b="1" dirty="0" smtClean="0"/>
              <a:t>2018—2020</a:t>
            </a:r>
            <a:r>
              <a:rPr lang="zh-CN" altLang="en-US" sz="2000" b="1" dirty="0" smtClean="0"/>
              <a:t>年分散式接入风电发展规划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，确定了</a:t>
            </a:r>
            <a:r>
              <a:rPr lang="en-US" altLang="zh-CN" sz="2000" b="1" dirty="0" smtClean="0"/>
              <a:t>11</a:t>
            </a:r>
            <a:r>
              <a:rPr lang="zh-CN" altLang="en-US" sz="2000" b="1" dirty="0" smtClean="0"/>
              <a:t>市重点发展区域</a:t>
            </a:r>
            <a:endParaRPr lang="en-US" altLang="zh-CN" sz="2000" b="1" dirty="0" smtClean="0"/>
          </a:p>
          <a:p>
            <a:pPr lvl="1"/>
            <a:r>
              <a:rPr lang="en-US" altLang="zh-CN" sz="1600" dirty="0" smtClean="0"/>
              <a:t>2018—2020</a:t>
            </a:r>
            <a:r>
              <a:rPr lang="zh-CN" altLang="en-US" sz="1600" dirty="0" smtClean="0"/>
              <a:t>年，全省规划开发分散式接入风电</a:t>
            </a:r>
            <a:r>
              <a:rPr lang="en-US" altLang="zh-CN" sz="1600" dirty="0" smtClean="0"/>
              <a:t>430</a:t>
            </a:r>
            <a:r>
              <a:rPr lang="zh-CN" altLang="en-US" sz="1600" dirty="0" smtClean="0"/>
              <a:t>万千瓦；展望至</a:t>
            </a:r>
            <a:r>
              <a:rPr lang="en-US" altLang="zh-CN" sz="1600" dirty="0" smtClean="0"/>
              <a:t>2025</a:t>
            </a:r>
            <a:r>
              <a:rPr lang="zh-CN" altLang="en-US" sz="1600" dirty="0" smtClean="0"/>
              <a:t>年，力争累计达到</a:t>
            </a:r>
            <a:r>
              <a:rPr lang="en-US" altLang="zh-CN" sz="1600" dirty="0" smtClean="0"/>
              <a:t>700</a:t>
            </a:r>
            <a:r>
              <a:rPr lang="zh-CN" altLang="en-US" sz="1600" dirty="0" smtClean="0"/>
              <a:t>万千瓦。</a:t>
            </a:r>
            <a:endParaRPr lang="en-US" altLang="zh-CN" sz="1600" dirty="0" smtClean="0"/>
          </a:p>
          <a:p>
            <a:pPr lvl="1"/>
            <a:r>
              <a:rPr lang="zh-CN" altLang="en-US" sz="1600" b="1" dirty="0" smtClean="0"/>
              <a:t>石家庄：</a:t>
            </a:r>
            <a:r>
              <a:rPr lang="zh-CN" altLang="en-US" sz="1600" dirty="0" smtClean="0"/>
              <a:t>根据土地、电网条件落实情况，规划开发规模</a:t>
            </a:r>
            <a:r>
              <a:rPr lang="en-US" altLang="zh-CN" sz="1600" dirty="0" smtClean="0"/>
              <a:t>46.6</a:t>
            </a:r>
            <a:r>
              <a:rPr lang="zh-CN" altLang="en-US" sz="1600" dirty="0" smtClean="0"/>
              <a:t>万千瓦，</a:t>
            </a:r>
            <a:r>
              <a:rPr lang="en-US" altLang="zh-CN" sz="1600" dirty="0" smtClean="0"/>
              <a:t>2020</a:t>
            </a:r>
            <a:r>
              <a:rPr lang="zh-CN" altLang="en-US" sz="1600" dirty="0" smtClean="0"/>
              <a:t>年前开发规模</a:t>
            </a:r>
            <a:r>
              <a:rPr lang="en-US" altLang="zh-CN" sz="1600" dirty="0" smtClean="0"/>
              <a:t>41.1</a:t>
            </a:r>
            <a:r>
              <a:rPr lang="zh-CN" altLang="en-US" sz="1600" dirty="0" smtClean="0"/>
              <a:t>万千瓦，</a:t>
            </a:r>
            <a:r>
              <a:rPr lang="zh-CN" altLang="en-US" sz="1600" b="1" dirty="0" smtClean="0"/>
              <a:t>晋州、深泽、无极等县</a:t>
            </a:r>
            <a:r>
              <a:rPr lang="zh-CN" altLang="en-US" sz="1600" dirty="0" smtClean="0"/>
              <a:t>为重点开发区域，其余</a:t>
            </a:r>
            <a:r>
              <a:rPr lang="en-US" altLang="zh-CN" sz="1600" dirty="0" smtClean="0"/>
              <a:t>5.5</a:t>
            </a:r>
            <a:r>
              <a:rPr lang="zh-CN" altLang="en-US" sz="1600" dirty="0" smtClean="0"/>
              <a:t>万千瓦</a:t>
            </a:r>
            <a:r>
              <a:rPr lang="en-US" altLang="zh-CN" sz="1600" dirty="0" smtClean="0"/>
              <a:t>2025</a:t>
            </a:r>
            <a:r>
              <a:rPr lang="zh-CN" altLang="en-US" sz="1600" dirty="0" smtClean="0"/>
              <a:t>年前开发。</a:t>
            </a:r>
            <a:endParaRPr lang="en-US" altLang="zh-CN" sz="1600" dirty="0" smtClean="0"/>
          </a:p>
          <a:p>
            <a:pPr lvl="1"/>
            <a:r>
              <a:rPr lang="zh-CN" altLang="en-US" sz="1600" b="1" dirty="0" smtClean="0"/>
              <a:t>保定：</a:t>
            </a:r>
            <a:r>
              <a:rPr lang="zh-CN" altLang="en-US" sz="1600" dirty="0" smtClean="0"/>
              <a:t>根据土地、电网条件落实情况，分散接入风电规划开发规模</a:t>
            </a:r>
            <a:r>
              <a:rPr lang="en-US" altLang="zh-CN" sz="1600" dirty="0" smtClean="0"/>
              <a:t>25.4</a:t>
            </a:r>
            <a:r>
              <a:rPr lang="zh-CN" altLang="en-US" sz="1600" dirty="0" smtClean="0"/>
              <a:t>万千瓦，</a:t>
            </a:r>
            <a:r>
              <a:rPr lang="en-US" altLang="zh-CN" sz="1600" dirty="0" smtClean="0"/>
              <a:t>2020</a:t>
            </a:r>
            <a:r>
              <a:rPr lang="zh-CN" altLang="en-US" sz="1600" dirty="0" smtClean="0"/>
              <a:t>年前开发规模</a:t>
            </a:r>
            <a:r>
              <a:rPr lang="en-US" altLang="zh-CN" sz="1600" dirty="0" smtClean="0"/>
              <a:t>19.2</a:t>
            </a:r>
            <a:r>
              <a:rPr lang="zh-CN" altLang="en-US" sz="1600" dirty="0" smtClean="0"/>
              <a:t>万千瓦，</a:t>
            </a:r>
            <a:r>
              <a:rPr lang="zh-CN" altLang="en-US" sz="1600" b="1" dirty="0" smtClean="0"/>
              <a:t>高阳、博野、安国、涞源等县（市）</a:t>
            </a:r>
            <a:r>
              <a:rPr lang="zh-CN" altLang="en-US" sz="1600" dirty="0" smtClean="0"/>
              <a:t>可作为重点开发区域，其余</a:t>
            </a:r>
            <a:r>
              <a:rPr lang="en-US" altLang="zh-CN" sz="1600" dirty="0" smtClean="0"/>
              <a:t>6.2</a:t>
            </a:r>
            <a:r>
              <a:rPr lang="zh-CN" altLang="en-US" sz="1600" dirty="0" smtClean="0"/>
              <a:t>万千瓦</a:t>
            </a:r>
            <a:r>
              <a:rPr lang="en-US" altLang="zh-CN" sz="1600" dirty="0" smtClean="0"/>
              <a:t>2025</a:t>
            </a:r>
            <a:r>
              <a:rPr lang="zh-CN" altLang="en-US" sz="1600" dirty="0" smtClean="0"/>
              <a:t>年前开发。</a:t>
            </a:r>
            <a:endParaRPr lang="en-US" altLang="zh-CN" sz="1600" dirty="0" smtClean="0"/>
          </a:p>
          <a:p>
            <a:pPr lvl="1"/>
            <a:r>
              <a:rPr lang="zh-CN" altLang="en-US" sz="1600" b="1" dirty="0" smtClean="0"/>
              <a:t>沧州：</a:t>
            </a:r>
            <a:r>
              <a:rPr lang="zh-CN" altLang="en-US" sz="1600" dirty="0" smtClean="0"/>
              <a:t>根据土地、电网条件落实情况，分散式接入风电规划开发规模</a:t>
            </a:r>
            <a:r>
              <a:rPr lang="en-US" altLang="zh-CN" sz="1600" dirty="0" smtClean="0"/>
              <a:t>138</a:t>
            </a:r>
            <a:r>
              <a:rPr lang="zh-CN" altLang="en-US" sz="1600" dirty="0" smtClean="0"/>
              <a:t>万千瓦，</a:t>
            </a:r>
            <a:r>
              <a:rPr lang="en-US" altLang="zh-CN" sz="1600" dirty="0" smtClean="0"/>
              <a:t>2020</a:t>
            </a:r>
            <a:r>
              <a:rPr lang="zh-CN" altLang="en-US" sz="1600" dirty="0" smtClean="0"/>
              <a:t>年前开发规模</a:t>
            </a:r>
            <a:r>
              <a:rPr lang="en-US" altLang="zh-CN" sz="1600" dirty="0" smtClean="0"/>
              <a:t>103.8</a:t>
            </a:r>
            <a:r>
              <a:rPr lang="zh-CN" altLang="en-US" sz="1600" dirty="0" smtClean="0"/>
              <a:t>万千瓦，其余</a:t>
            </a:r>
            <a:r>
              <a:rPr lang="en-US" altLang="zh-CN" sz="1600" dirty="0" smtClean="0"/>
              <a:t>34.2</a:t>
            </a:r>
            <a:r>
              <a:rPr lang="zh-CN" altLang="en-US" sz="1600" dirty="0" smtClean="0"/>
              <a:t>万千瓦</a:t>
            </a:r>
            <a:r>
              <a:rPr lang="en-US" altLang="zh-CN" sz="1600" dirty="0" smtClean="0"/>
              <a:t>2025</a:t>
            </a:r>
            <a:r>
              <a:rPr lang="zh-CN" altLang="en-US" sz="1600" dirty="0" smtClean="0"/>
              <a:t>年前开发。</a:t>
            </a:r>
            <a:endParaRPr lang="en-US" altLang="zh-CN" sz="1600" dirty="0" smtClean="0"/>
          </a:p>
          <a:p>
            <a:pPr lvl="1"/>
            <a:r>
              <a:rPr lang="zh-CN" altLang="en-US" sz="1600" b="1" dirty="0" smtClean="0"/>
              <a:t>衡水：</a:t>
            </a:r>
            <a:r>
              <a:rPr lang="zh-CN" altLang="en-US" sz="1600" dirty="0" smtClean="0"/>
              <a:t>根据土地、电网条件落实情况，分散式接入风电规划开发规模</a:t>
            </a:r>
            <a:r>
              <a:rPr lang="en-US" altLang="zh-CN" sz="1600" dirty="0" smtClean="0"/>
              <a:t>71.5</a:t>
            </a:r>
            <a:r>
              <a:rPr lang="zh-CN" altLang="en-US" sz="1600" dirty="0" smtClean="0"/>
              <a:t>万千瓦，</a:t>
            </a:r>
            <a:r>
              <a:rPr lang="en-US" altLang="zh-CN" sz="1600" dirty="0" smtClean="0"/>
              <a:t>2020</a:t>
            </a:r>
            <a:r>
              <a:rPr lang="zh-CN" altLang="en-US" sz="1600" dirty="0" smtClean="0"/>
              <a:t>年前开发规模</a:t>
            </a:r>
            <a:r>
              <a:rPr lang="en-US" altLang="zh-CN" sz="1600" dirty="0" smtClean="0"/>
              <a:t>42.7</a:t>
            </a:r>
            <a:r>
              <a:rPr lang="zh-CN" altLang="en-US" sz="1600" dirty="0" smtClean="0"/>
              <a:t>万千瓦，景县、枣强、武邑、饶阳、安平、武强等县可作为重点开发区域，其余</a:t>
            </a:r>
            <a:r>
              <a:rPr lang="en-US" altLang="zh-CN" sz="1600" dirty="0" smtClean="0"/>
              <a:t>28.8</a:t>
            </a:r>
            <a:r>
              <a:rPr lang="zh-CN" altLang="en-US" sz="1600" dirty="0" smtClean="0"/>
              <a:t>万千瓦</a:t>
            </a:r>
            <a:r>
              <a:rPr lang="en-US" altLang="zh-CN" sz="1600" dirty="0" smtClean="0"/>
              <a:t>2025</a:t>
            </a:r>
            <a:r>
              <a:rPr lang="zh-CN" altLang="en-US" sz="1600" dirty="0" smtClean="0"/>
              <a:t>年前开发。</a:t>
            </a:r>
          </a:p>
          <a:p>
            <a:pPr lvl="1"/>
            <a:endParaRPr lang="zh-CN" altLang="en-US" sz="1600" dirty="0" smtClean="0"/>
          </a:p>
          <a:p>
            <a:pPr lvl="1"/>
            <a:endParaRPr lang="zh-CN" altLang="en-US" sz="1600" dirty="0" smtClean="0"/>
          </a:p>
          <a:p>
            <a:endParaRPr lang="zh-CN" altLang="en-US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smtClean="0">
                <a:solidFill>
                  <a:srgbClr val="00B050"/>
                </a:solidFill>
              </a:rPr>
              <a:t>Green CEPC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Green Technology </a:t>
            </a:r>
            <a:r>
              <a:rPr lang="en-US" altLang="zh-CN" dirty="0" smtClean="0"/>
              <a:t>for large colliders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Green CEPC</a:t>
            </a:r>
          </a:p>
          <a:p>
            <a:r>
              <a:rPr lang="en-US" altLang="zh-CN" dirty="0" smtClean="0"/>
              <a:t>More collaboration is needed with industries and institutes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1600" y="44450"/>
            <a:ext cx="7278688" cy="792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4800" b="1" i="1" dirty="0" smtClean="0">
                <a:solidFill>
                  <a:srgbClr val="FF0000"/>
                </a:solidFill>
                <a:cs typeface="+mn-cs"/>
              </a:rPr>
              <a:t>CEPC Power for Higgs &amp;</a:t>
            </a:r>
            <a:r>
              <a:rPr lang="en-US" sz="4800" b="1" i="1" dirty="0" smtClean="0">
                <a:solidFill>
                  <a:srgbClr val="FF0000"/>
                </a:solidFill>
                <a:ea typeface="宋体" pitchFamily="2" charset="-122"/>
                <a:cs typeface="+mn-cs"/>
              </a:rPr>
              <a:t> Z</a:t>
            </a:r>
            <a:endParaRPr lang="en-US" sz="4800" b="1" i="1" dirty="0">
              <a:solidFill>
                <a:srgbClr val="FF0000"/>
              </a:solidFill>
              <a:ea typeface="宋体" pitchFamily="2" charset="-122"/>
              <a:cs typeface="+mn-cs"/>
            </a:endParaRPr>
          </a:p>
        </p:txBody>
      </p:sp>
      <p:pic>
        <p:nvPicPr>
          <p:cNvPr id="2051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08050"/>
            <a:ext cx="49450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513138"/>
            <a:ext cx="49450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6418263" y="2949575"/>
            <a:ext cx="749300" cy="2809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zh-CN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18263" y="5495925"/>
            <a:ext cx="749300" cy="2809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zh-CN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文本框 5"/>
          <p:cNvSpPr txBox="1">
            <a:spLocks noChangeArrowheads="1"/>
          </p:cNvSpPr>
          <p:nvPr/>
        </p:nvSpPr>
        <p:spPr bwMode="auto">
          <a:xfrm>
            <a:off x="7167563" y="2905125"/>
            <a:ext cx="96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266MW</a:t>
            </a:r>
          </a:p>
        </p:txBody>
      </p:sp>
      <p:sp>
        <p:nvSpPr>
          <p:cNvPr id="2056" name="文本框 7"/>
          <p:cNvSpPr txBox="1">
            <a:spLocks noChangeArrowheads="1"/>
          </p:cNvSpPr>
          <p:nvPr/>
        </p:nvSpPr>
        <p:spPr bwMode="auto">
          <a:xfrm>
            <a:off x="7164388" y="5437188"/>
            <a:ext cx="96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149MW</a:t>
            </a:r>
          </a:p>
        </p:txBody>
      </p:sp>
      <p:sp>
        <p:nvSpPr>
          <p:cNvPr id="9" name="椭圆 8"/>
          <p:cNvSpPr/>
          <p:nvPr/>
        </p:nvSpPr>
        <p:spPr>
          <a:xfrm>
            <a:off x="6443663" y="1412875"/>
            <a:ext cx="588962" cy="20955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99225" y="4005263"/>
            <a:ext cx="588963" cy="20955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400050" y="6021388"/>
            <a:ext cx="7412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200" b="1" i="1"/>
              <a:t>The maximum power consumption is RF power source system</a:t>
            </a:r>
            <a:r>
              <a:rPr lang="en-GB" altLang="zh-CN" sz="2200" b="1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5473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800" b="1" i="1">
                <a:solidFill>
                  <a:srgbClr val="FF0000"/>
                </a:solidFill>
              </a:rPr>
              <a:t>Power consumption</a:t>
            </a:r>
            <a:endParaRPr lang="zh-CN" altLang="en-US" sz="4800" b="1" i="1">
              <a:solidFill>
                <a:srgbClr val="FF0000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50825" y="947738"/>
            <a:ext cx="8642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en-US" altLang="zh-CN" sz="2800" b="1" i="1"/>
              <a:t>The Collider beam power is more than 60 MW. Wall plug power consumption is more than 100MW. The increase in efficiency of RF power sources is considered a high priority issue.</a:t>
            </a:r>
            <a:endParaRPr lang="zh-CN" altLang="en-US" sz="3600" b="1"/>
          </a:p>
        </p:txBody>
      </p:sp>
      <p:graphicFrame>
        <p:nvGraphicFramePr>
          <p:cNvPr id="40" name="Content Placeholder 3"/>
          <p:cNvGraphicFramePr>
            <a:graphicFrameLocks/>
          </p:cNvGraphicFramePr>
          <p:nvPr/>
        </p:nvGraphicFramePr>
        <p:xfrm>
          <a:off x="179512" y="3153008"/>
          <a:ext cx="8784976" cy="198120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05433"/>
                <a:gridCol w="1718903"/>
                <a:gridCol w="1512168"/>
                <a:gridCol w="1656184"/>
                <a:gridCol w="1368152"/>
                <a:gridCol w="1224136"/>
              </a:tblGrid>
              <a:tr h="320488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Tetrodes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IOTs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Klystrons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SSA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Magnetrons</a:t>
                      </a:r>
                      <a:endParaRPr lang="en-GB" sz="1500" dirty="0"/>
                    </a:p>
                  </a:txBody>
                  <a:tcPr marT="43703" marB="43703"/>
                </a:tc>
              </a:tr>
              <a:tr h="349624">
                <a:tc>
                  <a:txBody>
                    <a:bodyPr/>
                    <a:lstStyle/>
                    <a:p>
                      <a:endParaRPr lang="zh-CN" sz="1700"/>
                    </a:p>
                  </a:txBody>
                  <a:tcPr marT="43703" marB="43703">
                    <a:blipFill rotWithShape="1">
                      <a:blip r:embed="rId2"/>
                      <a:stretch>
                        <a:fillRect t="-105455" r="-573832" b="-40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DC–400MHz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(200–1500)MHz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300 MHz – 1 GHz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DC – 20 GHz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GHz range</a:t>
                      </a:r>
                      <a:endParaRPr lang="en-GB" sz="1500" dirty="0"/>
                    </a:p>
                  </a:txBody>
                  <a:tcPr marT="43703" marB="43703"/>
                </a:tc>
              </a:tr>
              <a:tr h="349624">
                <a:tc>
                  <a:txBody>
                    <a:bodyPr/>
                    <a:lstStyle/>
                    <a:p>
                      <a:endParaRPr lang="zh-CN" sz="1700"/>
                    </a:p>
                  </a:txBody>
                  <a:tcPr marT="43703" marB="43703">
                    <a:blipFill rotWithShape="1">
                      <a:blip r:embed="rId2"/>
                      <a:stretch>
                        <a:fillRect t="-205455" r="-573832" b="-30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MW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1.2 MW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1.5 MW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endParaRPr lang="zh-CN" sz="1700"/>
                    </a:p>
                  </a:txBody>
                  <a:tcPr marT="43703" marB="43703">
                    <a:blipFill rotWithShape="1">
                      <a:blip r:embed="rId2"/>
                      <a:stretch>
                        <a:fillRect l="-451556" t="-205455" r="-89333" b="-30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&lt;</a:t>
                      </a:r>
                      <a:r>
                        <a:rPr lang="en-GB" sz="1500" baseline="0" dirty="0" smtClean="0"/>
                        <a:t> 1MW</a:t>
                      </a:r>
                      <a:endParaRPr lang="en-GB" sz="1500" dirty="0"/>
                    </a:p>
                  </a:txBody>
                  <a:tcPr marT="43703" marB="43703"/>
                </a:tc>
              </a:tr>
              <a:tr h="349624">
                <a:tc>
                  <a:txBody>
                    <a:bodyPr/>
                    <a:lstStyle/>
                    <a:p>
                      <a:endParaRPr lang="zh-CN" sz="1700"/>
                    </a:p>
                  </a:txBody>
                  <a:tcPr marT="43703" marB="43703">
                    <a:blipFill rotWithShape="1">
                      <a:blip r:embed="rId2"/>
                      <a:stretch>
                        <a:fillRect t="-305455" r="-573832" b="-20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85%</a:t>
                      </a:r>
                      <a:r>
                        <a:rPr lang="en-GB" sz="1500" baseline="0" dirty="0" smtClean="0"/>
                        <a:t> - </a:t>
                      </a:r>
                      <a:r>
                        <a:rPr lang="en-GB" sz="1500" dirty="0" smtClean="0"/>
                        <a:t>90% (</a:t>
                      </a:r>
                      <a:r>
                        <a:rPr lang="en-GB" sz="1300" dirty="0" smtClean="0"/>
                        <a:t>class C</a:t>
                      </a:r>
                      <a:r>
                        <a:rPr lang="en-GB" sz="1500" dirty="0" smtClean="0"/>
                        <a:t>)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70%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65%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60%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90%</a:t>
                      </a:r>
                      <a:endParaRPr lang="en-GB" sz="1500" dirty="0"/>
                    </a:p>
                  </a:txBody>
                  <a:tcPr marT="43703" marB="43703"/>
                </a:tc>
              </a:tr>
              <a:tr h="611841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Remark</a:t>
                      </a:r>
                      <a:endParaRPr lang="en-GB" sz="15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Broadcast</a:t>
                      </a:r>
                      <a:r>
                        <a:rPr lang="en-GB" sz="1100" baseline="0" dirty="0" smtClean="0"/>
                        <a:t> t</a:t>
                      </a:r>
                      <a:r>
                        <a:rPr lang="en-GB" sz="1100" dirty="0" smtClean="0"/>
                        <a:t>echnology, widely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discontinued</a:t>
                      </a:r>
                      <a:endParaRPr lang="en-GB" sz="11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3703" marB="43703"/>
                </a:tc>
                <a:tc>
                  <a:txBody>
                    <a:bodyPr/>
                    <a:lstStyle/>
                    <a:p>
                      <a:endParaRPr lang="zh-CN" sz="1700"/>
                    </a:p>
                  </a:txBody>
                  <a:tcPr marT="43703" marB="43703">
                    <a:blipFill rotWithShape="1">
                      <a:blip r:embed="rId2"/>
                      <a:stretch>
                        <a:fillRect l="-451556" t="-212381" r="-89333" b="-761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Oscillator, not amplifier!</a:t>
                      </a:r>
                      <a:endParaRPr lang="en-GB" sz="1100" dirty="0"/>
                    </a:p>
                  </a:txBody>
                  <a:tcPr marT="43703" marB="43703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700338" y="2708275"/>
            <a:ext cx="34353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RF power sources - efficiencies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8" name="矩形 2"/>
          <p:cNvSpPr>
            <a:spLocks noChangeArrowheads="1"/>
          </p:cNvSpPr>
          <p:nvPr/>
        </p:nvSpPr>
        <p:spPr bwMode="auto">
          <a:xfrm>
            <a:off x="3260725" y="3211513"/>
            <a:ext cx="1382713" cy="1296987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 b="1"/>
          </a:p>
        </p:txBody>
      </p:sp>
      <p:sp>
        <p:nvSpPr>
          <p:cNvPr id="3079" name="矩形 42"/>
          <p:cNvSpPr>
            <a:spLocks noChangeArrowheads="1"/>
          </p:cNvSpPr>
          <p:nvPr/>
        </p:nvSpPr>
        <p:spPr bwMode="auto">
          <a:xfrm>
            <a:off x="4767263" y="3201988"/>
            <a:ext cx="1460500" cy="1296987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 b="1"/>
          </a:p>
        </p:txBody>
      </p:sp>
      <p:sp>
        <p:nvSpPr>
          <p:cNvPr id="3080" name="矩形 43"/>
          <p:cNvSpPr>
            <a:spLocks noChangeArrowheads="1"/>
          </p:cNvSpPr>
          <p:nvPr/>
        </p:nvSpPr>
        <p:spPr bwMode="auto">
          <a:xfrm>
            <a:off x="6419850" y="3201988"/>
            <a:ext cx="1247775" cy="1881187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 b="1"/>
          </a:p>
        </p:txBody>
      </p:sp>
      <p:sp>
        <p:nvSpPr>
          <p:cNvPr id="3081" name="TextBox 44"/>
          <p:cNvSpPr txBox="1">
            <a:spLocks noChangeArrowheads="1"/>
          </p:cNvSpPr>
          <p:nvPr/>
        </p:nvSpPr>
        <p:spPr bwMode="auto">
          <a:xfrm>
            <a:off x="179388" y="5156200"/>
            <a:ext cx="87137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200" b="1" i="1"/>
              <a:t>High power klystrons are the more attractive choice because of their high eﬃciency, low cost and more stable than IOT and SSA </a:t>
            </a:r>
            <a:r>
              <a:rPr lang="en-GB" altLang="zh-CN" sz="2200" b="1" i="1"/>
              <a:t>for CEPC collider.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图表 22"/>
          <p:cNvGraphicFramePr>
            <a:graphicFrameLocks/>
          </p:cNvGraphicFramePr>
          <p:nvPr/>
        </p:nvGraphicFramePr>
        <p:xfrm>
          <a:off x="1443038" y="2468563"/>
          <a:ext cx="6546850" cy="2986087"/>
        </p:xfrm>
        <a:graphic>
          <a:graphicData uri="http://schemas.openxmlformats.org/presentationml/2006/ole">
            <p:oleObj spid="_x0000_s1026" r:id="rId3" imgW="6547671" imgH="2987299" progId="Excel.Sheet.8">
              <p:embed/>
            </p:oleObj>
          </a:graphicData>
        </a:graphic>
      </p:graphicFrame>
      <p:sp>
        <p:nvSpPr>
          <p:cNvPr id="4099" name="TextBox 35"/>
          <p:cNvSpPr txBox="1">
            <a:spLocks noChangeArrowheads="1"/>
          </p:cNvSpPr>
          <p:nvPr/>
        </p:nvSpPr>
        <p:spPr bwMode="auto">
          <a:xfrm>
            <a:off x="2392363" y="2024063"/>
            <a:ext cx="498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zh-CN" sz="2000" b="1">
                <a:solidFill>
                  <a:srgbClr val="00B050"/>
                </a:solidFill>
              </a:rPr>
              <a:t>CEPC at 800 RMB/MWh and 6000 hours/year</a:t>
            </a:r>
          </a:p>
        </p:txBody>
      </p:sp>
      <p:sp>
        <p:nvSpPr>
          <p:cNvPr id="4100" name="TextBox 40"/>
          <p:cNvSpPr txBox="1">
            <a:spLocks noChangeArrowheads="1"/>
          </p:cNvSpPr>
          <p:nvPr/>
        </p:nvSpPr>
        <p:spPr bwMode="auto">
          <a:xfrm rot="-5400000">
            <a:off x="-246856" y="3693319"/>
            <a:ext cx="323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b="1">
                <a:solidFill>
                  <a:srgbClr val="00B050"/>
                </a:solidFill>
              </a:rPr>
              <a:t>Excessive electricity bill, M RMB</a:t>
            </a:r>
          </a:p>
        </p:txBody>
      </p:sp>
      <p:sp>
        <p:nvSpPr>
          <p:cNvPr id="4101" name="TextBox 41"/>
          <p:cNvSpPr txBox="1">
            <a:spLocks noChangeArrowheads="1"/>
          </p:cNvSpPr>
          <p:nvPr/>
        </p:nvSpPr>
        <p:spPr bwMode="auto">
          <a:xfrm>
            <a:off x="6870700" y="2698750"/>
            <a:ext cx="77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b="1">
                <a:solidFill>
                  <a:srgbClr val="00B050"/>
                </a:solidFill>
              </a:rPr>
              <a:t>1 year</a:t>
            </a:r>
          </a:p>
        </p:txBody>
      </p:sp>
      <p:sp>
        <p:nvSpPr>
          <p:cNvPr id="4102" name="TextBox 42"/>
          <p:cNvSpPr txBox="1">
            <a:spLocks noChangeArrowheads="1"/>
          </p:cNvSpPr>
          <p:nvPr/>
        </p:nvSpPr>
        <p:spPr bwMode="auto">
          <a:xfrm>
            <a:off x="6886575" y="54340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b="1">
                <a:solidFill>
                  <a:srgbClr val="00B050"/>
                </a:solidFill>
              </a:rPr>
              <a:t>Efficiency, %</a:t>
            </a:r>
          </a:p>
        </p:txBody>
      </p:sp>
      <p:cxnSp>
        <p:nvCxnSpPr>
          <p:cNvPr id="4103" name="直接连接符 2"/>
          <p:cNvCxnSpPr>
            <a:cxnSpLocks noChangeShapeType="1"/>
          </p:cNvCxnSpPr>
          <p:nvPr/>
        </p:nvCxnSpPr>
        <p:spPr bwMode="auto">
          <a:xfrm flipH="1" flipV="1">
            <a:off x="3355975" y="2805113"/>
            <a:ext cx="11113" cy="2406650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sysDash"/>
            <a:round/>
            <a:headEnd/>
            <a:tailEnd/>
          </a:ln>
          <a:effectLst/>
        </p:spPr>
      </p:cxnSp>
      <p:sp>
        <p:nvSpPr>
          <p:cNvPr id="4104" name="十字星 6"/>
          <p:cNvSpPr>
            <a:spLocks noChangeArrowheads="1"/>
          </p:cNvSpPr>
          <p:nvPr/>
        </p:nvSpPr>
        <p:spPr bwMode="auto">
          <a:xfrm>
            <a:off x="3241675" y="3484563"/>
            <a:ext cx="2286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Arial" charset="0"/>
              <a:buNone/>
            </a:pPr>
            <a:endParaRPr lang="zh-CN" altLang="en-US" b="1"/>
          </a:p>
        </p:txBody>
      </p:sp>
      <p:cxnSp>
        <p:nvCxnSpPr>
          <p:cNvPr id="4105" name="直接连接符 43"/>
          <p:cNvCxnSpPr>
            <a:cxnSpLocks noChangeShapeType="1"/>
          </p:cNvCxnSpPr>
          <p:nvPr/>
        </p:nvCxnSpPr>
        <p:spPr bwMode="auto">
          <a:xfrm flipV="1">
            <a:off x="4832350" y="3340100"/>
            <a:ext cx="0" cy="1906588"/>
          </a:xfrm>
          <a:prstGeom prst="line">
            <a:avLst/>
          </a:prstGeom>
          <a:noFill/>
          <a:ln w="19050" algn="ctr">
            <a:solidFill>
              <a:srgbClr val="FFC000"/>
            </a:solidFill>
            <a:prstDash val="sysDash"/>
            <a:round/>
            <a:headEnd/>
            <a:tailEnd/>
          </a:ln>
          <a:effectLst/>
        </p:spPr>
      </p:cxnSp>
      <p:sp>
        <p:nvSpPr>
          <p:cNvPr id="4106" name="十字星 44"/>
          <p:cNvSpPr>
            <a:spLocks noChangeArrowheads="1"/>
          </p:cNvSpPr>
          <p:nvPr/>
        </p:nvSpPr>
        <p:spPr bwMode="auto">
          <a:xfrm>
            <a:off x="4716463" y="3832225"/>
            <a:ext cx="228600" cy="228600"/>
          </a:xfrm>
          <a:prstGeom prst="star4">
            <a:avLst>
              <a:gd name="adj" fmla="val 12500"/>
            </a:avLst>
          </a:prstGeom>
          <a:solidFill>
            <a:srgbClr val="FFC00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 b="1"/>
          </a:p>
        </p:txBody>
      </p:sp>
      <p:cxnSp>
        <p:nvCxnSpPr>
          <p:cNvPr id="46" name="直接连接符 45"/>
          <p:cNvCxnSpPr/>
          <p:nvPr/>
        </p:nvCxnSpPr>
        <p:spPr bwMode="auto">
          <a:xfrm flipH="1" flipV="1">
            <a:off x="5795963" y="2805113"/>
            <a:ext cx="0" cy="2409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十字星 46"/>
          <p:cNvSpPr/>
          <p:nvPr/>
        </p:nvSpPr>
        <p:spPr bwMode="auto">
          <a:xfrm>
            <a:off x="5681663" y="4048125"/>
            <a:ext cx="228600" cy="228600"/>
          </a:xfrm>
          <a:prstGeom prst="star4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>
              <a:latin typeface="+mn-lt"/>
              <a:ea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3367088" y="3484563"/>
            <a:ext cx="14636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0" name="TextBox 48"/>
          <p:cNvSpPr txBox="1">
            <a:spLocks noChangeArrowheads="1"/>
          </p:cNvSpPr>
          <p:nvPr/>
        </p:nvSpPr>
        <p:spPr bwMode="auto">
          <a:xfrm>
            <a:off x="3578225" y="3176588"/>
            <a:ext cx="963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1400" b="1"/>
              <a:t>90 M RMB</a:t>
            </a:r>
          </a:p>
        </p:txBody>
      </p:sp>
      <p:cxnSp>
        <p:nvCxnSpPr>
          <p:cNvPr id="50" name="直接箭头连接符 49"/>
          <p:cNvCxnSpPr/>
          <p:nvPr/>
        </p:nvCxnSpPr>
        <p:spPr bwMode="auto">
          <a:xfrm>
            <a:off x="3348038" y="3000375"/>
            <a:ext cx="24479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2" name="TextBox 50"/>
          <p:cNvSpPr txBox="1">
            <a:spLocks noChangeArrowheads="1"/>
          </p:cNvSpPr>
          <p:nvPr/>
        </p:nvSpPr>
        <p:spPr bwMode="auto">
          <a:xfrm>
            <a:off x="4098925" y="2692400"/>
            <a:ext cx="1014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sz="1400" b="1"/>
              <a:t>130M RMB</a:t>
            </a:r>
          </a:p>
        </p:txBody>
      </p:sp>
      <p:sp>
        <p:nvSpPr>
          <p:cNvPr id="4113" name="TextBox 53"/>
          <p:cNvSpPr txBox="1">
            <a:spLocks noChangeArrowheads="1"/>
          </p:cNvSpPr>
          <p:nvPr/>
        </p:nvSpPr>
        <p:spPr bwMode="auto">
          <a:xfrm>
            <a:off x="250825" y="981075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altLang="zh-CN" sz="2800" b="1" i="1"/>
              <a:t>Efficiency impact on operation cost (Only considering operation efficiency of klystrons)</a:t>
            </a:r>
          </a:p>
        </p:txBody>
      </p:sp>
      <p:sp>
        <p:nvSpPr>
          <p:cNvPr id="4114" name="TextBox 54"/>
          <p:cNvSpPr txBox="1">
            <a:spLocks noChangeArrowheads="1"/>
          </p:cNvSpPr>
          <p:nvPr/>
        </p:nvSpPr>
        <p:spPr bwMode="auto">
          <a:xfrm>
            <a:off x="3027363" y="5427663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b="1">
                <a:solidFill>
                  <a:srgbClr val="00B050"/>
                </a:solidFill>
              </a:rPr>
              <a:t>NOW</a:t>
            </a:r>
          </a:p>
        </p:txBody>
      </p:sp>
      <p:sp>
        <p:nvSpPr>
          <p:cNvPr id="4115" name="TextBox 55"/>
          <p:cNvSpPr txBox="1">
            <a:spLocks noChangeArrowheads="1"/>
          </p:cNvSpPr>
          <p:nvPr/>
        </p:nvSpPr>
        <p:spPr bwMode="auto">
          <a:xfrm>
            <a:off x="4313238" y="5603875"/>
            <a:ext cx="1022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b="1">
                <a:solidFill>
                  <a:srgbClr val="FFC000"/>
                </a:solidFill>
              </a:rPr>
              <a:t>COMING</a:t>
            </a:r>
          </a:p>
        </p:txBody>
      </p:sp>
      <p:sp>
        <p:nvSpPr>
          <p:cNvPr id="4116" name="TextBox 56"/>
          <p:cNvSpPr txBox="1">
            <a:spLocks noChangeArrowheads="1"/>
          </p:cNvSpPr>
          <p:nvPr/>
        </p:nvSpPr>
        <p:spPr bwMode="auto">
          <a:xfrm>
            <a:off x="5302250" y="5938838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CN" b="1">
                <a:solidFill>
                  <a:srgbClr val="7030A0"/>
                </a:solidFill>
              </a:rPr>
              <a:t>FUTURE</a:t>
            </a:r>
          </a:p>
        </p:txBody>
      </p:sp>
      <p:sp>
        <p:nvSpPr>
          <p:cNvPr id="4117" name="TextBox 47"/>
          <p:cNvSpPr txBox="1">
            <a:spLocks noChangeArrowheads="1"/>
          </p:cNvSpPr>
          <p:nvPr/>
        </p:nvSpPr>
        <p:spPr bwMode="auto">
          <a:xfrm>
            <a:off x="1965325" y="2662238"/>
            <a:ext cx="134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Save Money</a:t>
            </a:r>
            <a:endParaRPr lang="zh-CN" altLang="en-US" b="1"/>
          </a:p>
        </p:txBody>
      </p:sp>
      <p:sp>
        <p:nvSpPr>
          <p:cNvPr id="4118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5473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800" b="1" i="1">
                <a:solidFill>
                  <a:srgbClr val="FF0000"/>
                </a:solidFill>
              </a:rPr>
              <a:t>Power consumption</a:t>
            </a:r>
            <a:endParaRPr lang="zh-CN" altLang="en-US" sz="48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3"/>
          <p:cNvSpPr txBox="1">
            <a:spLocks noChangeArrowheads="1"/>
          </p:cNvSpPr>
          <p:nvPr/>
        </p:nvSpPr>
        <p:spPr bwMode="auto">
          <a:xfrm>
            <a:off x="250825" y="98107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400" b="1" i="1"/>
              <a:t>1</a:t>
            </a:r>
            <a:r>
              <a:rPr lang="en-US" altLang="zh-CN" sz="2400" b="1" i="1" baseline="30000"/>
              <a:t>st</a:t>
            </a:r>
            <a:r>
              <a:rPr lang="en-US" altLang="zh-CN" sz="2400" b="1" i="1"/>
              <a:t> tube: All drawings of the 1st prototype has finished and it has been processed and manufactured in the machine shop.</a:t>
            </a:r>
          </a:p>
          <a:p>
            <a:pPr algn="just"/>
            <a:endParaRPr lang="en-US" altLang="zh-CN" sz="2400" b="1" i="1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871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en-US" altLang="zh-CN" sz="3600" b="1" i="1">
                <a:solidFill>
                  <a:srgbClr val="FF0000"/>
                </a:solidFill>
              </a:rPr>
              <a:t>R&amp;D Progress on High efficiency klystron</a:t>
            </a:r>
            <a:endParaRPr lang="zh-CN" altLang="en-US" sz="3600" b="1" i="1">
              <a:solidFill>
                <a:srgbClr val="FF0000"/>
              </a:solidFill>
            </a:endParaRPr>
          </a:p>
        </p:txBody>
      </p:sp>
      <p:sp>
        <p:nvSpPr>
          <p:cNvPr id="5124" name="灯片编号占位符 3"/>
          <p:cNvSpPr txBox="1">
            <a:spLocks/>
          </p:cNvSpPr>
          <p:nvPr/>
        </p:nvSpPr>
        <p:spPr bwMode="auto">
          <a:xfrm>
            <a:off x="7462838" y="6273800"/>
            <a:ext cx="18224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DD675DF-D06C-4A45-897A-F9251374BA09}" type="slidenum">
              <a:rPr lang="zh-CN" altLang="en-US" sz="1200">
                <a:solidFill>
                  <a:srgbClr val="898989"/>
                </a:solidFill>
              </a:rPr>
              <a:pPr algn="r"/>
              <a:t>23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92288"/>
            <a:ext cx="3343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844675"/>
            <a:ext cx="43195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矩形 29"/>
          <p:cNvSpPr>
            <a:spLocks noChangeArrowheads="1"/>
          </p:cNvSpPr>
          <p:nvPr/>
        </p:nvSpPr>
        <p:spPr bwMode="auto">
          <a:xfrm>
            <a:off x="250825" y="4965700"/>
            <a:ext cx="85693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400" b="1" i="1"/>
              <a:t>The three different schemes for the high efficiency klystron design are ongoing simultaneously.</a:t>
            </a:r>
          </a:p>
          <a:p>
            <a:pPr algn="just"/>
            <a:r>
              <a:rPr lang="en-US" altLang="zh-CN" sz="2400" b="1" i="1"/>
              <a:t>The manufacturing of the 2nd prototype will be started based on the most mature scheme as soon as possible.</a:t>
            </a:r>
            <a:endParaRPr lang="zh-CN" alt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574676" y="304805"/>
            <a:ext cx="8245797" cy="121602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SRF cavities for CEPC</a:t>
            </a:r>
            <a:r>
              <a:rPr lang="zh-CN" altLang="en-US" sz="3200" b="1" dirty="0">
                <a:solidFill>
                  <a:srgbClr val="003399"/>
                </a:solidFill>
              </a:rPr>
              <a:t>：</a:t>
            </a:r>
            <a:r>
              <a:rPr lang="en-US" altLang="zh-CN" sz="1800" b="1" dirty="0">
                <a:solidFill>
                  <a:srgbClr val="C00000"/>
                </a:solidFill>
              </a:rPr>
              <a:t>High Q (= Low Power Loss &amp; Energy-saving!)</a:t>
            </a:r>
          </a:p>
        </p:txBody>
      </p:sp>
      <p:sp>
        <p:nvSpPr>
          <p:cNvPr id="31749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BC64220-39C5-4B94-919E-A6956A89BC8B}" type="slidenum">
              <a:rPr lang="en-US" altLang="zh-CN" sz="1200">
                <a:latin typeface="Verdana" panose="020B0604030504040204" pitchFamily="34" charset="0"/>
              </a:rPr>
              <a:pPr algn="r" eaLnBrk="1" hangingPunct="1"/>
              <a:t>24</a:t>
            </a:fld>
            <a:endParaRPr lang="en-US" altLang="zh-CN" sz="1200">
              <a:latin typeface="Verdana" panose="020B0604030504040204" pitchFamily="34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123055"/>
              </p:ext>
            </p:extLst>
          </p:nvPr>
        </p:nvGraphicFramePr>
        <p:xfrm>
          <a:off x="142847" y="1714488"/>
          <a:ext cx="8786873" cy="215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1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87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87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88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6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l"/>
                      <a:endParaRPr lang="zh-CN" altLang="en-US" sz="16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Cavity amount</a:t>
                      </a:r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Gradient (MV/m)</a:t>
                      </a:r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Q for long</a:t>
                      </a:r>
                      <a:r>
                        <a:rPr lang="en-US" altLang="zh-CN" sz="1300" b="0" baseline="0" dirty="0">
                          <a:solidFill>
                            <a:schemeClr val="tx1"/>
                          </a:solidFill>
                        </a:rPr>
                        <a:t> period</a:t>
                      </a:r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Gradient in</a:t>
                      </a:r>
                      <a:r>
                        <a:rPr lang="en-US" altLang="zh-CN" sz="1300" b="0" baseline="0" dirty="0">
                          <a:solidFill>
                            <a:schemeClr val="tx1"/>
                          </a:solidFill>
                        </a:rPr>
                        <a:t> horizontal test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 (MV/m)</a:t>
                      </a:r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Q in horizontal test</a:t>
                      </a:r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Gradient in</a:t>
                      </a:r>
                      <a:r>
                        <a:rPr lang="en-US" altLang="zh-CN" sz="1300" b="0" baseline="0" dirty="0">
                          <a:solidFill>
                            <a:schemeClr val="tx1"/>
                          </a:solidFill>
                        </a:rPr>
                        <a:t> vertical test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 (MV/m)</a:t>
                      </a:r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300" b="0" dirty="0">
                          <a:solidFill>
                            <a:schemeClr val="tx1"/>
                          </a:solidFill>
                        </a:rPr>
                        <a:t>Q in vertical test</a:t>
                      </a:r>
                      <a:endParaRPr lang="zh-CN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650 MHz 2-cell cavity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240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19.7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1.5E10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22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2E10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22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3399"/>
                          </a:solidFill>
                        </a:rPr>
                        <a:t>4E10</a:t>
                      </a:r>
                      <a:endParaRPr lang="zh-CN" altLang="en-US" sz="1600" dirty="0">
                        <a:solidFill>
                          <a:srgbClr val="003399"/>
                        </a:solidFill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1.3 GHz 9-cell cavity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96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19.8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1E10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22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2E10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24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6600CC"/>
                          </a:solidFill>
                        </a:rPr>
                        <a:t>3E10</a:t>
                      </a:r>
                      <a:endParaRPr lang="zh-CN" altLang="en-US" sz="1600" dirty="0">
                        <a:solidFill>
                          <a:srgbClr val="6600CC"/>
                        </a:solidFill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52286A11-A620-4640-A424-17A895F91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77073"/>
            <a:ext cx="3744416" cy="194421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3BF08B37-DB0E-47B2-8F2D-CB3B9463A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74" b="23852"/>
          <a:stretch/>
        </p:blipFill>
        <p:spPr>
          <a:xfrm>
            <a:off x="539552" y="4221089"/>
            <a:ext cx="4032448" cy="1584176"/>
          </a:xfrm>
          <a:prstGeom prst="rect">
            <a:avLst/>
          </a:prstGeom>
        </p:spPr>
      </p:pic>
      <p:sp>
        <p:nvSpPr>
          <p:cNvPr id="25" name="文本框 12">
            <a:extLst>
              <a:ext uri="{FF2B5EF4-FFF2-40B4-BE49-F238E27FC236}">
                <a16:creationId xmlns="" xmlns:a16="http://schemas.microsoft.com/office/drawing/2014/main" id="{604FC149-1D2D-4ED0-A432-DA6B0E87ACFF}"/>
              </a:ext>
            </a:extLst>
          </p:cNvPr>
          <p:cNvSpPr txBox="1"/>
          <p:nvPr/>
        </p:nvSpPr>
        <p:spPr>
          <a:xfrm>
            <a:off x="-468560" y="6309320"/>
            <a:ext cx="51362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GHz 9-cell cavity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12">
            <a:extLst>
              <a:ext uri="{FF2B5EF4-FFF2-40B4-BE49-F238E27FC236}">
                <a16:creationId xmlns="" xmlns:a16="http://schemas.microsoft.com/office/drawing/2014/main" id="{61BDEF5F-6B45-4009-BB25-3C06F7CBC0BD}"/>
              </a:ext>
            </a:extLst>
          </p:cNvPr>
          <p:cNvSpPr txBox="1"/>
          <p:nvPr/>
        </p:nvSpPr>
        <p:spPr>
          <a:xfrm>
            <a:off x="4007760" y="6309320"/>
            <a:ext cx="513624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MHz 2-cell cavity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4606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574676" y="304805"/>
            <a:ext cx="8245797" cy="121602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003399"/>
                </a:solidFill>
              </a:rPr>
              <a:t>High Q achieved in the vertical test!</a:t>
            </a:r>
          </a:p>
        </p:txBody>
      </p:sp>
      <p:sp>
        <p:nvSpPr>
          <p:cNvPr id="31749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BC64220-39C5-4B94-919E-A6956A89BC8B}" type="slidenum">
              <a:rPr lang="en-US" altLang="zh-CN" sz="1200">
                <a:latin typeface="Verdana" panose="020B0604030504040204" pitchFamily="34" charset="0"/>
              </a:rPr>
              <a:pPr algn="r" eaLnBrk="1" hangingPunct="1"/>
              <a:t>25</a:t>
            </a:fld>
            <a:endParaRPr lang="en-US" altLang="zh-CN" sz="1200">
              <a:latin typeface="Verdana" panose="020B0604030504040204" pitchFamily="34" charset="0"/>
            </a:endParaRPr>
          </a:p>
        </p:txBody>
      </p:sp>
      <p:sp>
        <p:nvSpPr>
          <p:cNvPr id="13" name="文本框 9">
            <a:extLst>
              <a:ext uri="{FF2B5EF4-FFF2-40B4-BE49-F238E27FC236}">
                <a16:creationId xmlns="" xmlns:a16="http://schemas.microsoft.com/office/drawing/2014/main" id="{E0537D4B-7B19-4A27-B4D7-1FAF1511D783}"/>
              </a:ext>
            </a:extLst>
          </p:cNvPr>
          <p:cNvSpPr txBox="1"/>
          <p:nvPr/>
        </p:nvSpPr>
        <p:spPr>
          <a:xfrm>
            <a:off x="4857867" y="540352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rgbClr val="C00000"/>
                </a:solidFill>
              </a:rPr>
              <a:t>Vertical test result: Q</a:t>
            </a:r>
            <a:r>
              <a:rPr lang="en-US" altLang="zh-CN" sz="1200" b="1" baseline="-25000" dirty="0">
                <a:solidFill>
                  <a:srgbClr val="C00000"/>
                </a:solidFill>
              </a:rPr>
              <a:t>0</a:t>
            </a:r>
            <a:r>
              <a:rPr lang="en-US" altLang="zh-CN" sz="1200" b="1" dirty="0">
                <a:solidFill>
                  <a:srgbClr val="C00000"/>
                </a:solidFill>
              </a:rPr>
              <a:t>=4.0E10@19.2MV/m</a:t>
            </a:r>
            <a:r>
              <a:rPr lang="zh-CN" altLang="en-US" sz="1200" b="1" dirty="0">
                <a:solidFill>
                  <a:srgbClr val="C00000"/>
                </a:solidFill>
              </a:rPr>
              <a:t>，</a:t>
            </a:r>
            <a:r>
              <a:rPr lang="en-US" altLang="zh-CN" sz="1200" b="1" dirty="0">
                <a:solidFill>
                  <a:srgbClr val="C00000"/>
                </a:solidFill>
              </a:rPr>
              <a:t>which is close to the CEPC target (Q</a:t>
            </a:r>
            <a:r>
              <a:rPr lang="en-US" altLang="zh-CN" sz="1200" b="1" baseline="-25000" dirty="0">
                <a:solidFill>
                  <a:srgbClr val="C00000"/>
                </a:solidFill>
              </a:rPr>
              <a:t>0</a:t>
            </a:r>
            <a:r>
              <a:rPr lang="en-US" altLang="zh-CN" sz="1200" b="1" dirty="0">
                <a:solidFill>
                  <a:srgbClr val="C00000"/>
                </a:solidFill>
              </a:rPr>
              <a:t>=4.0E10@22.0MV/m).</a:t>
            </a:r>
          </a:p>
        </p:txBody>
      </p:sp>
      <p:sp>
        <p:nvSpPr>
          <p:cNvPr id="14" name="文本框 9">
            <a:extLst>
              <a:ext uri="{FF2B5EF4-FFF2-40B4-BE49-F238E27FC236}">
                <a16:creationId xmlns="" xmlns:a16="http://schemas.microsoft.com/office/drawing/2014/main" id="{5E5A9A65-C438-4287-B371-2D5C9FC29755}"/>
              </a:ext>
            </a:extLst>
          </p:cNvPr>
          <p:cNvSpPr txBox="1"/>
          <p:nvPr/>
        </p:nvSpPr>
        <p:spPr>
          <a:xfrm>
            <a:off x="467544" y="562967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rgbClr val="C00000"/>
                </a:solidFill>
              </a:rPr>
              <a:t>Vertical test result: Q</a:t>
            </a:r>
            <a:r>
              <a:rPr lang="en-US" altLang="zh-CN" sz="1200" b="1" baseline="-25000" dirty="0">
                <a:solidFill>
                  <a:srgbClr val="C00000"/>
                </a:solidFill>
              </a:rPr>
              <a:t>0</a:t>
            </a:r>
            <a:r>
              <a:rPr lang="en-US" altLang="zh-CN" sz="1200" b="1" dirty="0">
                <a:solidFill>
                  <a:srgbClr val="C00000"/>
                </a:solidFill>
              </a:rPr>
              <a:t>=5.1E10@26.0MV/m</a:t>
            </a:r>
            <a:r>
              <a:rPr lang="zh-CN" altLang="en-US" sz="1200" b="1" dirty="0">
                <a:solidFill>
                  <a:srgbClr val="C00000"/>
                </a:solidFill>
              </a:rPr>
              <a:t>，</a:t>
            </a:r>
            <a:r>
              <a:rPr lang="en-US" altLang="zh-CN" sz="1200" b="1" dirty="0">
                <a:solidFill>
                  <a:srgbClr val="C00000"/>
                </a:solidFill>
              </a:rPr>
              <a:t>which exceed the CEPC target (Q</a:t>
            </a:r>
            <a:r>
              <a:rPr lang="en-US" altLang="zh-CN" sz="1200" b="1" baseline="-25000" dirty="0">
                <a:solidFill>
                  <a:srgbClr val="C00000"/>
                </a:solidFill>
              </a:rPr>
              <a:t>0</a:t>
            </a:r>
            <a:r>
              <a:rPr lang="en-US" altLang="zh-CN" sz="1200" b="1" dirty="0">
                <a:solidFill>
                  <a:srgbClr val="C00000"/>
                </a:solidFill>
              </a:rPr>
              <a:t>=4.0E10@22.0MV/m).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5AD439C-7E42-48A8-8CDF-3FAD5FE28D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89" y="1599716"/>
            <a:ext cx="4337444" cy="411158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63D101DB-C7B2-4DC8-9141-3F8FE757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740" y="1525911"/>
            <a:ext cx="4610695" cy="394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文本框 12">
            <a:extLst>
              <a:ext uri="{FF2B5EF4-FFF2-40B4-BE49-F238E27FC236}">
                <a16:creationId xmlns="" xmlns:a16="http://schemas.microsoft.com/office/drawing/2014/main" id="{EA46376A-77B9-4FDF-BA3E-3E5B083E4406}"/>
              </a:ext>
            </a:extLst>
          </p:cNvPr>
          <p:cNvSpPr txBox="1"/>
          <p:nvPr/>
        </p:nvSpPr>
        <p:spPr>
          <a:xfrm>
            <a:off x="1979712" y="4101075"/>
            <a:ext cx="1944216" cy="523218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5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MHz 1-cell cavity (only BCP, no EP)</a:t>
            </a:r>
            <a:endParaRPr lang="zh-CN" altLang="en-US" sz="1400" dirty="0">
              <a:solidFill>
                <a:srgbClr val="005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="" xmlns:a16="http://schemas.microsoft.com/office/drawing/2014/main" id="{7D86B793-5ABF-4568-925D-75C8C8C209A2}"/>
              </a:ext>
            </a:extLst>
          </p:cNvPr>
          <p:cNvSpPr txBox="1"/>
          <p:nvPr/>
        </p:nvSpPr>
        <p:spPr>
          <a:xfrm>
            <a:off x="6444208" y="4005064"/>
            <a:ext cx="1944216" cy="523218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5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MHz 2-cell cavity (only BCP, no EP)</a:t>
            </a:r>
            <a:endParaRPr lang="zh-CN" altLang="en-US" sz="1400" dirty="0">
              <a:solidFill>
                <a:srgbClr val="005C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2701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574676" y="304805"/>
            <a:ext cx="8245797" cy="1216025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003399"/>
                </a:solidFill>
              </a:rPr>
              <a:t>N-doping: increase Q further!</a:t>
            </a:r>
          </a:p>
        </p:txBody>
      </p:sp>
      <p:sp>
        <p:nvSpPr>
          <p:cNvPr id="31749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BC64220-39C5-4B94-919E-A6956A89BC8B}" type="slidenum">
              <a:rPr lang="en-US" altLang="zh-CN" sz="1200">
                <a:latin typeface="Verdana" panose="020B0604030504040204" pitchFamily="34" charset="0"/>
              </a:rPr>
              <a:pPr algn="r" eaLnBrk="1" hangingPunct="1"/>
              <a:t>26</a:t>
            </a:fld>
            <a:endParaRPr lang="en-US" altLang="zh-CN" sz="1200">
              <a:latin typeface="Verdana" panose="020B060403050404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4A885B5B-7247-4934-98F6-CDFC3C96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26275"/>
            <a:ext cx="5562422" cy="443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流程图: 联系 13">
            <a:extLst>
              <a:ext uri="{FF2B5EF4-FFF2-40B4-BE49-F238E27FC236}">
                <a16:creationId xmlns="" xmlns:a16="http://schemas.microsoft.com/office/drawing/2014/main" id="{CE203212-D4EE-49A5-AED7-C6E5171D1EF9}"/>
              </a:ext>
            </a:extLst>
          </p:cNvPr>
          <p:cNvSpPr/>
          <p:nvPr/>
        </p:nvSpPr>
        <p:spPr>
          <a:xfrm>
            <a:off x="6660232" y="3429005"/>
            <a:ext cx="144016" cy="15696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="" xmlns:a16="http://schemas.microsoft.com/office/drawing/2014/main" id="{8F1AD246-1B6F-4158-9D3E-C78FEAB47355}"/>
              </a:ext>
            </a:extLst>
          </p:cNvPr>
          <p:cNvSpPr txBox="1"/>
          <p:nvPr/>
        </p:nvSpPr>
        <p:spPr>
          <a:xfrm>
            <a:off x="6201497" y="3141617"/>
            <a:ext cx="120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CEPC Target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内容占位符 4">
            <a:extLst>
              <a:ext uri="{FF2B5EF4-FFF2-40B4-BE49-F238E27FC236}">
                <a16:creationId xmlns="" xmlns:a16="http://schemas.microsoft.com/office/drawing/2014/main" id="{462A09BC-3BD1-4C34-8FA7-8D37F2A0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84851"/>
            <a:ext cx="3166992" cy="3936437"/>
          </a:xfrm>
        </p:spPr>
        <p:txBody>
          <a:bodyPr/>
          <a:lstStyle/>
          <a:p>
            <a:r>
              <a:rPr lang="en-US" altLang="zh-CN" sz="1400" dirty="0">
                <a:cs typeface="Times New Roman" panose="02020603050405020304" pitchFamily="18" charset="0"/>
              </a:rPr>
              <a:t>After N-doping, Q</a:t>
            </a:r>
            <a:r>
              <a:rPr lang="en-US" altLang="zh-CN" sz="1400" baseline="-25000" dirty="0">
                <a:cs typeface="Times New Roman" panose="02020603050405020304" pitchFamily="18" charset="0"/>
              </a:rPr>
              <a:t>0</a:t>
            </a:r>
            <a:r>
              <a:rPr lang="en-US" altLang="zh-CN" sz="1400" dirty="0">
                <a:cs typeface="Times New Roman" panose="02020603050405020304" pitchFamily="18" charset="0"/>
              </a:rPr>
              <a:t> increased obviously at low field for both 650 MHz 1-cell cavities (650S1#, 650S2#). </a:t>
            </a:r>
          </a:p>
          <a:p>
            <a:r>
              <a:rPr lang="en-US" altLang="zh-CN" sz="1400" dirty="0">
                <a:cs typeface="Times New Roman" panose="02020603050405020304" pitchFamily="18" charset="0"/>
              </a:rPr>
              <a:t>650S1: Q</a:t>
            </a:r>
            <a:r>
              <a:rPr lang="en-US" altLang="zh-CN" sz="1400" baseline="-25000" dirty="0">
                <a:cs typeface="Times New Roman" panose="02020603050405020304" pitchFamily="18" charset="0"/>
              </a:rPr>
              <a:t>0</a:t>
            </a:r>
            <a:r>
              <a:rPr lang="en-US" altLang="zh-CN" sz="1400" dirty="0">
                <a:cs typeface="Times New Roman" panose="02020603050405020304" pitchFamily="18" charset="0"/>
              </a:rPr>
              <a:t>=7e10@Eacc=10MV/m. But Q</a:t>
            </a:r>
            <a:r>
              <a:rPr lang="en-US" altLang="zh-CN" sz="1400" baseline="-25000" dirty="0">
                <a:cs typeface="Times New Roman" panose="02020603050405020304" pitchFamily="18" charset="0"/>
              </a:rPr>
              <a:t>0</a:t>
            </a:r>
            <a:r>
              <a:rPr lang="en-US" altLang="zh-CN" sz="1400" dirty="0">
                <a:cs typeface="Times New Roman" panose="02020603050405020304" pitchFamily="18" charset="0"/>
              </a:rPr>
              <a:t> decreased quickly at high field (&gt;10 MV/m) because of no BCP/EP after N-doping.</a:t>
            </a:r>
          </a:p>
          <a:p>
            <a:r>
              <a:rPr lang="en-US" altLang="zh-CN" sz="1400" dirty="0">
                <a:cs typeface="Times New Roman" panose="02020603050405020304" pitchFamily="18" charset="0"/>
              </a:rPr>
              <a:t>650S2: Quench at Q</a:t>
            </a:r>
            <a:r>
              <a:rPr lang="en-US" altLang="zh-CN" sz="1400" baseline="-25000" dirty="0">
                <a:cs typeface="Times New Roman" panose="02020603050405020304" pitchFamily="18" charset="0"/>
              </a:rPr>
              <a:t>0</a:t>
            </a:r>
            <a:r>
              <a:rPr lang="en-US" altLang="zh-CN" sz="1400" dirty="0">
                <a:cs typeface="Times New Roman" panose="02020603050405020304" pitchFamily="18" charset="0"/>
              </a:rPr>
              <a:t>=6.9e10@Eacc=8.8MV/m.</a:t>
            </a:r>
          </a:p>
          <a:p>
            <a:r>
              <a:rPr lang="en-US" altLang="zh-CN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Next, increase Q at high field for CEPC TDR. </a:t>
            </a:r>
          </a:p>
          <a:p>
            <a:endParaRPr lang="en-US" altLang="zh-CN" sz="1600" dirty="0"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="" xmlns:a16="http://schemas.microsoft.com/office/drawing/2014/main" id="{046A44EA-D798-497C-ACA1-1D418DEF0B20}"/>
              </a:ext>
            </a:extLst>
          </p:cNvPr>
          <p:cNvCxnSpPr>
            <a:cxnSpLocks/>
          </p:cNvCxnSpPr>
          <p:nvPr/>
        </p:nvCxnSpPr>
        <p:spPr>
          <a:xfrm flipV="1">
            <a:off x="4572000" y="2660917"/>
            <a:ext cx="0" cy="38404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2DBB4E5E-364F-41B5-8266-337D7C65454B}"/>
              </a:ext>
            </a:extLst>
          </p:cNvPr>
          <p:cNvCxnSpPr>
            <a:cxnSpLocks/>
          </p:cNvCxnSpPr>
          <p:nvPr/>
        </p:nvCxnSpPr>
        <p:spPr>
          <a:xfrm flipV="1">
            <a:off x="4788024" y="2468893"/>
            <a:ext cx="0" cy="3840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74064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574676" y="304805"/>
            <a:ext cx="8245797" cy="121602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3399"/>
                </a:solidFill>
              </a:rPr>
              <a:t>Nb</a:t>
            </a:r>
            <a:r>
              <a:rPr lang="en-US" altLang="zh-CN" sz="2000" b="1" baseline="-25000" dirty="0">
                <a:solidFill>
                  <a:srgbClr val="003399"/>
                </a:solidFill>
              </a:rPr>
              <a:t>3</a:t>
            </a:r>
            <a:r>
              <a:rPr lang="en-US" altLang="zh-CN" sz="2000" b="1" dirty="0">
                <a:solidFill>
                  <a:srgbClr val="003399"/>
                </a:solidFill>
              </a:rPr>
              <a:t>Sn film: </a:t>
            </a:r>
            <a:r>
              <a:rPr lang="en-US" altLang="zh-CN" sz="2000" b="1" dirty="0">
                <a:solidFill>
                  <a:srgbClr val="FF0000"/>
                </a:solidFill>
              </a:rPr>
              <a:t>Lower cavity loss significantly</a:t>
            </a:r>
            <a:r>
              <a:rPr lang="en-US" altLang="zh-CN" sz="2000" b="1" dirty="0">
                <a:solidFill>
                  <a:srgbClr val="003399"/>
                </a:solidFill>
              </a:rPr>
              <a:t>——</a:t>
            </a:r>
            <a:r>
              <a:rPr lang="en-US" altLang="zh-CN" sz="2000" b="1" dirty="0">
                <a:solidFill>
                  <a:srgbClr val="0000FF"/>
                </a:solidFill>
              </a:rPr>
              <a:t>Effort to TDR</a:t>
            </a:r>
            <a:r>
              <a:rPr lang="en-US" altLang="zh-CN" sz="2000" b="1" dirty="0">
                <a:solidFill>
                  <a:srgbClr val="003399"/>
                </a:solidFill>
              </a:rPr>
              <a:t>!</a:t>
            </a:r>
          </a:p>
        </p:txBody>
      </p:sp>
      <p:sp>
        <p:nvSpPr>
          <p:cNvPr id="31749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BC64220-39C5-4B94-919E-A6956A89BC8B}" type="slidenum">
              <a:rPr lang="en-US" altLang="zh-CN" sz="1200">
                <a:latin typeface="Verdana" panose="020B0604030504040204" pitchFamily="34" charset="0"/>
              </a:rPr>
              <a:pPr algn="r" eaLnBrk="1" hangingPunct="1"/>
              <a:t>27</a:t>
            </a:fld>
            <a:endParaRPr lang="en-US" altLang="zh-CN" sz="1200">
              <a:latin typeface="Verdana" panose="020B0604030504040204" pitchFamily="34" charset="0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88196" y="2649485"/>
            <a:ext cx="3946934" cy="4014457"/>
            <a:chOff x="4427984" y="1749018"/>
            <a:chExt cx="3758707" cy="2851613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47EA7D4-56E2-4682-862A-415B4D15D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7984" y="1749018"/>
              <a:ext cx="3758707" cy="285161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8ED9BCA0-3AF0-4DA9-93B5-69F70E95D944}"/>
                </a:ext>
              </a:extLst>
            </p:cNvPr>
            <p:cNvSpPr txBox="1"/>
            <p:nvPr/>
          </p:nvSpPr>
          <p:spPr>
            <a:xfrm>
              <a:off x="5528280" y="3728640"/>
              <a:ext cx="1981200" cy="37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400" b="1" dirty="0">
                  <a:solidFill>
                    <a:srgbClr val="C00000"/>
                  </a:solidFill>
                </a:rPr>
                <a:t>Vertical test results of 1.3GHz @ Cornell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="" xmlns:a16="http://schemas.microsoft.com/office/drawing/2014/main" id="{A44FE908-3D3C-4BB1-869E-0B933EF2CA24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2499742"/>
              <a:ext cx="0" cy="1080120"/>
            </a:xfrm>
            <a:prstGeom prst="straightConnector1">
              <a:avLst/>
            </a:prstGeom>
            <a:ln w="38100">
              <a:solidFill>
                <a:srgbClr val="0000F7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56B1F70A-DBF2-42A9-8A96-443E56B0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87" y="1700813"/>
            <a:ext cx="8424936" cy="999513"/>
          </a:xfrm>
        </p:spPr>
        <p:txBody>
          <a:bodyPr>
            <a:norm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zh-CN" sz="14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 high Tc,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higher Q than </a:t>
            </a:r>
            <a:r>
              <a:rPr lang="en-US" altLang="zh-CN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4.2K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higher gradient (120MV/m in theory) than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(50 MV/m). </a:t>
            </a:r>
            <a:r>
              <a:rPr lang="en-US" altLang="zh-CN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coating with Nb</a:t>
            </a:r>
            <a:r>
              <a:rPr lang="en-US" altLang="zh-CN" sz="1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film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is promising in future. Related research has begun at IHEP. The furnace for Nb</a:t>
            </a:r>
            <a:r>
              <a:rPr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Sn coating is under fabrication now.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8">
            <a:extLst>
              <a:ext uri="{FF2B5EF4-FFF2-40B4-BE49-F238E27FC236}">
                <a16:creationId xmlns="" xmlns:a16="http://schemas.microsoft.com/office/drawing/2014/main" id="{8ED9BCA0-3AF0-4DA9-93B5-69F70E95D944}"/>
              </a:ext>
            </a:extLst>
          </p:cNvPr>
          <p:cNvSpPr txBox="1"/>
          <p:nvPr/>
        </p:nvSpPr>
        <p:spPr>
          <a:xfrm>
            <a:off x="2188860" y="4034033"/>
            <a:ext cx="180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C00000"/>
                </a:solidFill>
              </a:rPr>
              <a:t>Q of Nb</a:t>
            </a:r>
            <a:r>
              <a:rPr lang="en-US" altLang="zh-CN" sz="1400" b="1" baseline="-25000" dirty="0">
                <a:solidFill>
                  <a:srgbClr val="C00000"/>
                </a:solidFill>
              </a:rPr>
              <a:t>3</a:t>
            </a:r>
            <a:r>
              <a:rPr lang="en-US" altLang="zh-CN" sz="1400" b="1" dirty="0">
                <a:solidFill>
                  <a:srgbClr val="C00000"/>
                </a:solidFill>
              </a:rPr>
              <a:t>Sn: 30 times higher than </a:t>
            </a:r>
            <a:r>
              <a:rPr lang="en-US" altLang="zh-CN" sz="1400" b="1" dirty="0" err="1">
                <a:solidFill>
                  <a:srgbClr val="C00000"/>
                </a:solidFill>
              </a:rPr>
              <a:t>Nb</a:t>
            </a:r>
            <a:r>
              <a:rPr lang="en-US" altLang="zh-CN" sz="1400" b="1" dirty="0">
                <a:solidFill>
                  <a:srgbClr val="C00000"/>
                </a:solidFill>
              </a:rPr>
              <a:t> !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60BF3F5F-50FF-4B3A-AA51-59D1F503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894" y="2580405"/>
            <a:ext cx="1509427" cy="348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表格 21">
            <a:extLst>
              <a:ext uri="{FF2B5EF4-FFF2-40B4-BE49-F238E27FC236}">
                <a16:creationId xmlns="" xmlns:a16="http://schemas.microsoft.com/office/drawing/2014/main" id="{4B5A7E8A-69BC-4676-B03F-AB3BFFC4F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5202285"/>
              </p:ext>
            </p:extLst>
          </p:nvPr>
        </p:nvGraphicFramePr>
        <p:xfrm>
          <a:off x="5750554" y="2681205"/>
          <a:ext cx="3024336" cy="329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532">
                  <a:extLst>
                    <a:ext uri="{9D8B030D-6E8A-4147-A177-3AD203B41FA5}">
                      <a16:colId xmlns="" xmlns:a16="http://schemas.microsoft.com/office/drawing/2014/main" val="3284751567"/>
                    </a:ext>
                  </a:extLst>
                </a:gridCol>
                <a:gridCol w="1435804">
                  <a:extLst>
                    <a:ext uri="{9D8B030D-6E8A-4147-A177-3AD203B41FA5}">
                      <a16:colId xmlns="" xmlns:a16="http://schemas.microsoft.com/office/drawing/2014/main" val="3959045056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Parameters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Value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097016"/>
                  </a:ext>
                </a:extLst>
              </a:tr>
              <a:tr h="554544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Min vacuum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5.0E-5 Pa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742829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Max temperature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1400℃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909788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Min vacuum@1400℃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9.0E-4 Pa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215156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Uniform temperature area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Φ</a:t>
                      </a:r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300mm×500mm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T="60960" marB="60960"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031013"/>
                  </a:ext>
                </a:extLst>
              </a:tr>
            </a:tbl>
          </a:graphicData>
        </a:graphic>
      </p:graphicFrame>
      <p:sp>
        <p:nvSpPr>
          <p:cNvPr id="24" name="文本框 9">
            <a:extLst>
              <a:ext uri="{FF2B5EF4-FFF2-40B4-BE49-F238E27FC236}">
                <a16:creationId xmlns="" xmlns:a16="http://schemas.microsoft.com/office/drawing/2014/main" id="{C2F645D1-38EC-49CE-9B75-39126B68869B}"/>
              </a:ext>
            </a:extLst>
          </p:cNvPr>
          <p:cNvSpPr txBox="1"/>
          <p:nvPr/>
        </p:nvSpPr>
        <p:spPr>
          <a:xfrm>
            <a:off x="5549719" y="5655009"/>
            <a:ext cx="22506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C00000"/>
                </a:solidFill>
              </a:rPr>
              <a:t>Furnace for Nb</a:t>
            </a:r>
            <a:r>
              <a:rPr lang="en-US" altLang="zh-CN" sz="1400" b="1" baseline="-25000" dirty="0">
                <a:solidFill>
                  <a:srgbClr val="C00000"/>
                </a:solidFill>
              </a:rPr>
              <a:t>3</a:t>
            </a:r>
            <a:r>
              <a:rPr lang="en-US" altLang="zh-CN" sz="1400" b="1" dirty="0">
                <a:solidFill>
                  <a:srgbClr val="C00000"/>
                </a:solidFill>
              </a:rPr>
              <a:t>Sn coating</a:t>
            </a:r>
          </a:p>
        </p:txBody>
      </p:sp>
    </p:spTree>
    <p:extLst>
      <p:ext uri="{BB962C8B-B14F-4D97-AF65-F5344CB8AC3E}">
        <p14:creationId xmlns="" xmlns:p14="http://schemas.microsoft.com/office/powerpoint/2010/main" val="21723224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More collaboration </a:t>
            </a:r>
            <a:br>
              <a:rPr lang="en-US" altLang="zh-CN" dirty="0" smtClean="0"/>
            </a:br>
            <a:r>
              <a:rPr lang="en-US" altLang="zh-CN" dirty="0" smtClean="0"/>
              <a:t>with industries and institutes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The development of accelerator is limited by energy consumption, or say as the cost.</a:t>
            </a:r>
          </a:p>
          <a:p>
            <a:r>
              <a:rPr lang="en-US" altLang="zh-CN" sz="2000" dirty="0" smtClean="0"/>
              <a:t>Energy design should be included in the accelerator design for the huge accelerator projects.</a:t>
            </a:r>
          </a:p>
          <a:p>
            <a:r>
              <a:rPr lang="en-US" altLang="zh-CN" sz="2000" dirty="0" smtClean="0"/>
              <a:t>Energy source, recycle, efficiency, reuse should be consider together.</a:t>
            </a:r>
          </a:p>
          <a:p>
            <a:r>
              <a:rPr lang="en-US" altLang="zh-CN" sz="2000" dirty="0" smtClean="0"/>
              <a:t>Waste water, gas, heat and the environment…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smtClean="0">
                <a:solidFill>
                  <a:srgbClr val="00B050"/>
                </a:solidFill>
              </a:rPr>
              <a:t>Green CEPC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China is reducing energy pollution, promoting green travel and boosting unit energy GDP</a:t>
            </a:r>
          </a:p>
          <a:p>
            <a:r>
              <a:rPr lang="en-US" altLang="zh-CN" sz="2000" dirty="0" smtClean="0"/>
              <a:t>Huge energy is needed for modern large colliders such as LHC, ILC, CEPC…</a:t>
            </a:r>
          </a:p>
          <a:p>
            <a:r>
              <a:rPr lang="en-US" altLang="zh-CN" sz="2000" dirty="0" smtClean="0"/>
              <a:t>Huge energy means huge cost and huge pollution!!!</a:t>
            </a:r>
          </a:p>
          <a:p>
            <a:r>
              <a:rPr lang="en-US" altLang="zh-CN" sz="2000" dirty="0" smtClean="0"/>
              <a:t>Power consuming: CEPC is about 1.5LHC</a:t>
            </a:r>
          </a:p>
          <a:p>
            <a:r>
              <a:rPr lang="en-US" altLang="zh-CN" sz="2000" dirty="0" smtClean="0"/>
              <a:t>Green CEPC ~ lower cost for unit data! </a:t>
            </a:r>
            <a:r>
              <a:rPr lang="en-US" altLang="zh-CN" sz="2000" i="1" dirty="0" smtClean="0">
                <a:solidFill>
                  <a:srgbClr val="00B050"/>
                </a:solidFill>
                <a:latin typeface="Italic_IV50" pitchFamily="2" charset="0"/>
                <a:cs typeface="Italic_IV50" pitchFamily="2" charset="0"/>
              </a:rPr>
              <a:t>Exciting!!!</a:t>
            </a:r>
          </a:p>
          <a:p>
            <a:endParaRPr lang="zh-CN" altLang="en-US" sz="2000" dirty="0"/>
          </a:p>
        </p:txBody>
      </p:sp>
      <p:sp>
        <p:nvSpPr>
          <p:cNvPr id="4" name="椭圆 3"/>
          <p:cNvSpPr/>
          <p:nvPr/>
        </p:nvSpPr>
        <p:spPr>
          <a:xfrm>
            <a:off x="899592" y="4149080"/>
            <a:ext cx="741682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Italic_IV50" pitchFamily="2" charset="0"/>
                <a:cs typeface="Italic_IV50" pitchFamily="2" charset="0"/>
              </a:rPr>
              <a:t>Saving power=lower pollution=lower operation cost!!!</a:t>
            </a:r>
            <a:endParaRPr lang="zh-CN" altLang="en-US" sz="2400" dirty="0">
              <a:solidFill>
                <a:srgbClr val="C00000"/>
              </a:solidFill>
              <a:latin typeface="Italic_IV50" pitchFamily="2" charset="0"/>
              <a:cs typeface="Italic_IV5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power budget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3550" y="1986756"/>
          <a:ext cx="8216900" cy="4097655"/>
        </p:xfrm>
        <a:graphic>
          <a:graphicData uri="http://schemas.openxmlformats.org/drawingml/2006/table">
            <a:tbl>
              <a:tblPr/>
              <a:tblGrid>
                <a:gridCol w="697299"/>
                <a:gridCol w="2020985"/>
                <a:gridCol w="791848"/>
                <a:gridCol w="791848"/>
                <a:gridCol w="720936"/>
                <a:gridCol w="700254"/>
                <a:gridCol w="886397"/>
                <a:gridCol w="886397"/>
                <a:gridCol w="720936"/>
              </a:tblGrid>
              <a:tr h="2952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 for Higgs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30MW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 and electrical demand(MW)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Booster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 building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RF Power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Cryogenic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Vacuum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Magnet Power Supplies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47.21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Instrumentation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 Protection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 System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Experimental devices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213.554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266.032</a:t>
                      </a:r>
                    </a:p>
                    <a:p>
                      <a:pPr algn="ctr" rtl="0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(171.65, 64.5%)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power consumption area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RF and Magnet power supply consume 64.5% of the total power!!!</a:t>
            </a:r>
          </a:p>
          <a:p>
            <a:r>
              <a:rPr lang="en-US" altLang="zh-CN" sz="2000" dirty="0" smtClean="0"/>
              <a:t>The energy transmit efficiency is very important for such power supplies.</a:t>
            </a:r>
          </a:p>
          <a:p>
            <a:r>
              <a:rPr lang="en-US" altLang="zh-CN" sz="2000" dirty="0" smtClean="0"/>
              <a:t>Institute and industry should work together to develop the related technology.</a:t>
            </a:r>
          </a:p>
          <a:p>
            <a:r>
              <a:rPr lang="en-US" altLang="zh-CN" sz="2000" dirty="0" smtClean="0"/>
              <a:t>RF power supply &gt;80%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Magnet power supply???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  <a:latin typeface="Italic_IV50" pitchFamily="2" charset="0"/>
                <a:cs typeface="Italic_IV50" pitchFamily="2" charset="0"/>
              </a:rPr>
              <a:t>Thanks!</a:t>
            </a:r>
            <a:endParaRPr lang="zh-CN" altLang="en-US" dirty="0">
              <a:solidFill>
                <a:srgbClr val="00B050"/>
              </a:solidFill>
              <a:latin typeface="Italic_IV50" pitchFamily="2" charset="0"/>
              <a:cs typeface="Italic_IV5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for Large Colliders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300MW is the upper limit for wall plug power of such large projects</a:t>
            </a:r>
          </a:p>
          <a:p>
            <a:r>
              <a:rPr lang="en-US" altLang="zh-CN" sz="2000" dirty="0" smtClean="0"/>
              <a:t>Operation cost: 1kWh~0.5RMB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266MW x 24h x 200day x 0.5RMB = 638.4MRMB = 96.67M US dollar</a:t>
            </a:r>
            <a:endParaRPr lang="zh-CN" altLang="en-US" sz="2000" dirty="0"/>
          </a:p>
        </p:txBody>
      </p:sp>
      <p:graphicFrame>
        <p:nvGraphicFramePr>
          <p:cNvPr id="5" name="图表 4"/>
          <p:cNvGraphicFramePr/>
          <p:nvPr/>
        </p:nvGraphicFramePr>
        <p:xfrm>
          <a:off x="2483768" y="3284984"/>
          <a:ext cx="5876925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Green Technology </a:t>
            </a:r>
            <a:r>
              <a:rPr lang="en-US" altLang="zh-CN" dirty="0" smtClean="0"/>
              <a:t>for large colliders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5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Renewable Energy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ILC, ESS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88532" cy="313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285589" cy="32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 efficiency klystron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70% can be reached, 80% still need to develop</a:t>
            </a:r>
            <a:endParaRPr lang="zh-CN" alt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526196" cy="25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343" y="3789040"/>
            <a:ext cx="5007657" cy="28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Reuse of klystron waste power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03318" cy="50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1829</Words>
  <Application>Microsoft Office PowerPoint</Application>
  <PresentationFormat>全屏显示(4:3)</PresentationFormat>
  <Paragraphs>723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</vt:lpstr>
      <vt:lpstr>Microsoft Office Excel 97-2003 工作表</vt:lpstr>
      <vt:lpstr>Green CEPC</vt:lpstr>
      <vt:lpstr>Content</vt:lpstr>
      <vt:lpstr>Why Green CEPC</vt:lpstr>
      <vt:lpstr>Power for Large Colliders</vt:lpstr>
      <vt:lpstr>Green Technology for large colliders</vt:lpstr>
      <vt:lpstr>幻灯片 6</vt:lpstr>
      <vt:lpstr>Renewable Energy</vt:lpstr>
      <vt:lpstr>High efficiency klystron</vt:lpstr>
      <vt:lpstr>Reuse of klystron waste power</vt:lpstr>
      <vt:lpstr>High Q0 cavity</vt:lpstr>
      <vt:lpstr>HTS cable</vt:lpstr>
      <vt:lpstr>Green CEPC</vt:lpstr>
      <vt:lpstr>CEPC power budget（H）</vt:lpstr>
      <vt:lpstr>CEPC power budget（W）</vt:lpstr>
      <vt:lpstr>CEPC power budget（Z）</vt:lpstr>
      <vt:lpstr>CEPC power budget</vt:lpstr>
      <vt:lpstr>Wind power in China</vt:lpstr>
      <vt:lpstr>Wind power cost</vt:lpstr>
      <vt:lpstr>Wind power in Hebei</vt:lpstr>
      <vt:lpstr>幻灯片 20</vt:lpstr>
      <vt:lpstr>幻灯片 21</vt:lpstr>
      <vt:lpstr>幻灯片 22</vt:lpstr>
      <vt:lpstr>幻灯片 23</vt:lpstr>
      <vt:lpstr>SRF cavities for CEPC：High Q (= Low Power Loss &amp; Energy-saving!)</vt:lpstr>
      <vt:lpstr>High Q achieved in the vertical test!</vt:lpstr>
      <vt:lpstr>N-doping: increase Q further!</vt:lpstr>
      <vt:lpstr>Nb3Sn film: Lower cavity loss significantly——Effort to TDR!</vt:lpstr>
      <vt:lpstr>More collaboration  with industries and institutes </vt:lpstr>
      <vt:lpstr>Energy R&amp;D</vt:lpstr>
      <vt:lpstr>CEPC power budget（H）</vt:lpstr>
      <vt:lpstr>Major power consumption area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CEPC</dc:title>
  <dc:creator>ZC</dc:creator>
  <cp:lastModifiedBy>unknown</cp:lastModifiedBy>
  <cp:revision>48</cp:revision>
  <dcterms:created xsi:type="dcterms:W3CDTF">2018-07-10T03:11:14Z</dcterms:created>
  <dcterms:modified xsi:type="dcterms:W3CDTF">2018-11-10T08:49:09Z</dcterms:modified>
</cp:coreProperties>
</file>