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7" r:id="rId2"/>
    <p:sldId id="568" r:id="rId3"/>
    <p:sldId id="571" r:id="rId4"/>
    <p:sldId id="677" r:id="rId5"/>
    <p:sldId id="572" r:id="rId6"/>
    <p:sldId id="676" r:id="rId7"/>
    <p:sldId id="575" r:id="rId8"/>
    <p:sldId id="590" r:id="rId9"/>
    <p:sldId id="607" r:id="rId10"/>
    <p:sldId id="615" r:id="rId11"/>
    <p:sldId id="643" r:id="rId12"/>
    <p:sldId id="650" r:id="rId13"/>
    <p:sldId id="630" r:id="rId14"/>
    <p:sldId id="631" r:id="rId15"/>
    <p:sldId id="682" r:id="rId16"/>
    <p:sldId id="684" r:id="rId17"/>
    <p:sldId id="683" r:id="rId18"/>
    <p:sldId id="637" r:id="rId19"/>
    <p:sldId id="605" r:id="rId20"/>
    <p:sldId id="685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83002" autoAdjust="0"/>
  </p:normalViewPr>
  <p:slideViewPr>
    <p:cSldViewPr>
      <p:cViewPr>
        <p:scale>
          <a:sx n="100" d="100"/>
          <a:sy n="100" d="100"/>
        </p:scale>
        <p:origin x="-2040" y="-42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64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2018-11-12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 fold symmetry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Design coupling</a:t>
            </a:r>
            <a:r>
              <a:rPr lang="en-US" altLang="zh-CN" baseline="0" dirty="0" smtClean="0"/>
              <a:t> 0.26 % used</a:t>
            </a:r>
            <a:endParaRPr lang="en-US" altLang="zh-CN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C34B5D-CD3C-485B-8E41-47C756FBCEE4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7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Design coupling</a:t>
            </a:r>
            <a:r>
              <a:rPr lang="en-US" altLang="zh-CN" baseline="0" dirty="0" smtClean="0"/>
              <a:t> 0.26 % used</a:t>
            </a:r>
            <a:endParaRPr lang="en-US" altLang="zh-CN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C34B5D-CD3C-485B-8E41-47C756FBCEE4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7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! </a:t>
            </a:r>
            <a:r>
              <a:rPr lang="en-US" altLang="zh-CN" dirty="0" err="1" smtClean="0"/>
              <a:t>Hgf</a:t>
            </a:r>
            <a:r>
              <a:rPr lang="en-US" altLang="zh-CN" dirty="0" smtClean="0"/>
              <a:t>=(18*sigmax+3mm)+d/2=12.396+32.6/2= 28.696 mm</a:t>
            </a:r>
          </a:p>
          <a:p>
            <a:r>
              <a:rPr lang="en-US" altLang="zh-CN" dirty="0" smtClean="0"/>
              <a:t>! </a:t>
            </a:r>
            <a:r>
              <a:rPr lang="en-US" altLang="zh-CN" dirty="0" err="1" smtClean="0"/>
              <a:t>Vgf</a:t>
            </a:r>
            <a:r>
              <a:rPr lang="en-US" altLang="zh-CN" dirty="0" smtClean="0"/>
              <a:t>=(22*sigmay+3mm)= 5.339 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0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downstream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BMV01IRD 60.975m 101.309 Gs 67.539 Gs 38.413 Gs</a:t>
            </a:r>
          </a:p>
          <a:p>
            <a:r>
              <a:rPr lang="en-US" altLang="zh-CN" dirty="0" smtClean="0"/>
              <a:t>upstream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BMV01IRU 93.378m -47.336 Gs -31.557 Gs -17.948 Gs</a:t>
            </a:r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dipoles are split into short ones.</a:t>
            </a:r>
          </a:p>
          <a:p>
            <a:r>
              <a:rPr lang="en-US" altLang="zh-CN" baseline="0" dirty="0" smtClean="0"/>
              <a:t>Some of them can be turned off to keep geometry and reasonable strength when running at W and Z modes.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There're eight 4-th order resonances driving by sextupoles in Lie operator f4: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2Qx (JxJy), 2Qx (Jx^2), 2Qy (JxJy), 2Qy (Jy^2), 4Qx (Jx^2), 4Qy (Jy^2), 2Qx+2Qy (JxJy), 2Qx-2Qy (JxJy).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four resonaces are exactly cancelled and the last four resonances accumulate but are still small.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/>
              <a:t>adjusting range of magnets strength </a:t>
            </a:r>
            <a:r>
              <a:rPr lang="en-US" altLang="zh-CN" sz="2000" dirty="0" smtClean="0">
                <a:sym typeface="Symbol"/>
              </a:rPr>
              <a:t></a:t>
            </a:r>
            <a:r>
              <a:rPr lang="en-US" altLang="zh-CN" sz="2000" dirty="0" smtClean="0"/>
              <a:t>1.5%</a:t>
            </a:r>
            <a:endParaRPr lang="zh-CN" altLang="en-US" sz="2000" dirty="0" smtClean="0"/>
          </a:p>
          <a:p>
            <a:r>
              <a:rPr lang="en-US" altLang="zh-CN" dirty="0" smtClean="0"/>
              <a:t>dipole, quadurpole</a:t>
            </a:r>
            <a:r>
              <a:rPr lang="zh-CN" altLang="en-US" baseline="0" dirty="0" smtClean="0"/>
              <a:t>：</a:t>
            </a:r>
            <a:r>
              <a:rPr lang="en-US" altLang="zh-CN" baseline="0" dirty="0" smtClean="0"/>
              <a:t>twin-aperture, additional independent coils for two apertures</a:t>
            </a:r>
          </a:p>
          <a:p>
            <a:r>
              <a:rPr lang="en-US" altLang="zh-CN" baseline="0" dirty="0" smtClean="0"/>
              <a:t>Sextupole: single-aperture, independent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2 damping times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66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56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1597819"/>
            <a:ext cx="9073008" cy="1102519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Lattice Design of the Collider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Ring</a:t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toward TDR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2914650"/>
            <a:ext cx="8568952" cy="1709328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2600" dirty="0">
                <a:solidFill>
                  <a:schemeClr val="tx1"/>
                </a:solidFill>
              </a:rPr>
              <a:t>Yiwei </a:t>
            </a:r>
            <a:r>
              <a:rPr lang="en-US" altLang="zh-CN" sz="2600" dirty="0" smtClean="0">
                <a:solidFill>
                  <a:schemeClr val="tx1"/>
                </a:solidFill>
              </a:rPr>
              <a:t>Wang </a:t>
            </a:r>
          </a:p>
          <a:p>
            <a:r>
              <a:rPr lang="en-US" altLang="zh-CN" sz="2600" dirty="0">
                <a:solidFill>
                  <a:schemeClr val="tx1"/>
                </a:solidFill>
              </a:rPr>
              <a:t>f</a:t>
            </a:r>
            <a:r>
              <a:rPr lang="en-US" altLang="zh-CN" sz="2600" dirty="0" smtClean="0">
                <a:solidFill>
                  <a:schemeClr val="tx1"/>
                </a:solidFill>
              </a:rPr>
              <a:t>or the CEPC Accelerator </a:t>
            </a:r>
            <a:r>
              <a:rPr lang="en-US" altLang="zh-CN" sz="2600" dirty="0">
                <a:solidFill>
                  <a:schemeClr val="tx1"/>
                </a:solidFill>
              </a:rPr>
              <a:t>P</a:t>
            </a:r>
            <a:r>
              <a:rPr lang="en-US" altLang="zh-CN" sz="2600" dirty="0" smtClean="0">
                <a:solidFill>
                  <a:schemeClr val="tx1"/>
                </a:solidFill>
              </a:rPr>
              <a:t>hysics </a:t>
            </a:r>
            <a:r>
              <a:rPr lang="en-US" altLang="zh-CN" sz="2600" dirty="0">
                <a:solidFill>
                  <a:schemeClr val="tx1"/>
                </a:solidFill>
              </a:rPr>
              <a:t>G</a:t>
            </a:r>
            <a:r>
              <a:rPr lang="en-US" altLang="zh-CN" sz="2600" dirty="0" smtClean="0">
                <a:solidFill>
                  <a:schemeClr val="tx1"/>
                </a:solidFill>
              </a:rPr>
              <a:t>roup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The Institute of High Energy Physics, Chinese Academy of Sciences 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b="1" dirty="0" smtClean="0">
                <a:solidFill>
                  <a:schemeClr val="tx1"/>
                </a:solidFill>
              </a:rPr>
              <a:t>The 2018 International </a:t>
            </a:r>
            <a:r>
              <a:rPr lang="en-US" altLang="zh-CN" sz="2200" b="1" dirty="0">
                <a:solidFill>
                  <a:schemeClr val="tx1"/>
                </a:solidFill>
              </a:rPr>
              <a:t>W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orkshop on High Energy Circular Electron Positron Collider</a:t>
            </a:r>
          </a:p>
          <a:p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12-14 November 2018</a:t>
            </a: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470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7" y="331726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" y="51470"/>
            <a:ext cx="4386461" cy="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8605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55576" y="627534"/>
            <a:ext cx="8136904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 smtClean="0"/>
              <a:t>Common RF cavities </a:t>
            </a:r>
            <a:r>
              <a:rPr lang="en-US" altLang="zh-CN" sz="1600" dirty="0" smtClean="0"/>
              <a:t>for e- and e+ ring (Higgs</a:t>
            </a:r>
            <a:r>
              <a:rPr lang="en-US" altLang="zh-CN" sz="1600" dirty="0" smtClean="0"/>
              <a:t>)</a:t>
            </a:r>
          </a:p>
          <a:p>
            <a:r>
              <a:rPr lang="en-US" altLang="zh-CN" sz="1600" dirty="0"/>
              <a:t>An electrostatic separator combined with a dipole magnet to avoid bending of incoming beam (ref: K. </a:t>
            </a:r>
            <a:r>
              <a:rPr lang="en-US" altLang="zh-CN" sz="1600" dirty="0" err="1"/>
              <a:t>Oide</a:t>
            </a:r>
            <a:r>
              <a:rPr lang="en-US" altLang="zh-CN" sz="1600" dirty="0"/>
              <a:t>, ICHEP16</a:t>
            </a:r>
            <a:r>
              <a:rPr lang="en-US" altLang="zh-CN" sz="1600" dirty="0" smtClean="0"/>
              <a:t>)</a:t>
            </a:r>
            <a:endParaRPr lang="en-US" altLang="zh-CN" sz="1600" dirty="0" smtClean="0"/>
          </a:p>
          <a:p>
            <a:r>
              <a:rPr lang="en-US" altLang="zh-CN" sz="1600" b="1" dirty="0" smtClean="0"/>
              <a:t>RF </a:t>
            </a:r>
            <a:r>
              <a:rPr lang="en-US" altLang="zh-CN" sz="1600" b="1" dirty="0" smtClean="0"/>
              <a:t>region divided into two sections for bypassing half numbers of cavities in Z mode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6" name="图片 15" descr="F:\My_Publication\[Yiwei Wang 2017.12] CEPC CDR\Edited_Round_1\R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9662"/>
            <a:ext cx="3848735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1779662"/>
            <a:ext cx="3816985" cy="18002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2862546" y="3723878"/>
            <a:ext cx="3509654" cy="1224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64375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For Higgs mode</a:t>
            </a:r>
            <a:endParaRPr lang="zh-CN" alt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76056" y="264375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For W &amp; Z mode</a:t>
            </a:r>
            <a:endParaRPr lang="zh-CN" altLang="en-US" sz="1200" b="1" dirty="0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331640" y="3788335"/>
            <a:ext cx="144016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Esep= 2.0 </a:t>
            </a:r>
            <a:r>
              <a:rPr lang="en-US" altLang="zh-CN" sz="1200" b="1" dirty="0" smtClean="0"/>
              <a:t>MV/m</a:t>
            </a:r>
          </a:p>
          <a:p>
            <a:r>
              <a:rPr lang="en-US" altLang="zh-CN" sz="1200" b="1" dirty="0" err="1" smtClean="0"/>
              <a:t>Bdip</a:t>
            </a:r>
            <a:r>
              <a:rPr lang="en-US" altLang="zh-CN" sz="1200" b="1" dirty="0" smtClean="0"/>
              <a:t>=66.7 G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L= </a:t>
            </a:r>
            <a:r>
              <a:rPr lang="en-US" altLang="zh-CN" sz="1200" b="1" dirty="0" smtClean="0"/>
              <a:t>4 m</a:t>
            </a:r>
            <a:r>
              <a:rPr lang="en-US" altLang="zh-CN" sz="1200" b="1" dirty="0" smtClean="0">
                <a:sym typeface="Symbol"/>
              </a:rPr>
              <a:t></a:t>
            </a:r>
            <a:r>
              <a:rPr lang="en-US" altLang="zh-CN" sz="1200" b="1" dirty="0" smtClean="0"/>
              <a:t>10</a:t>
            </a:r>
          </a:p>
          <a:p>
            <a:r>
              <a:rPr lang="en-US" altLang="zh-CN" sz="1200" b="1" dirty="0" smtClean="0">
                <a:sym typeface="Symbol"/>
              </a:rPr>
              <a:t>x= </a:t>
            </a:r>
            <a:r>
              <a:rPr lang="en-US" altLang="zh-CN" sz="1200" b="1" dirty="0" smtClean="0"/>
              <a:t>13.3 </a:t>
            </a:r>
            <a:r>
              <a:rPr lang="en-US" altLang="zh-CN" sz="1200" b="1" dirty="0" smtClean="0"/>
              <a:t>cm at </a:t>
            </a:r>
            <a:r>
              <a:rPr lang="en-US" altLang="zh-CN" sz="1200" b="1" dirty="0" smtClean="0"/>
              <a:t>the entrance </a:t>
            </a:r>
            <a:r>
              <a:rPr lang="en-US" altLang="zh-CN" sz="1200" b="1" dirty="0" smtClean="0"/>
              <a:t>of quad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76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F:\My_Publication\CEPC_国际评估\optics_collid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5" y="1203598"/>
            <a:ext cx="7601575" cy="162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99" y="2871135"/>
            <a:ext cx="2777286" cy="21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673224" y="555526"/>
            <a:ext cx="7499176" cy="594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 smtClean="0">
                <a:sym typeface="Symbol"/>
              </a:rPr>
              <a:t>An optics fulfilling </a:t>
            </a:r>
            <a:r>
              <a:rPr lang="en-US" altLang="zh-CN" sz="1800" dirty="0">
                <a:sym typeface="Symbol"/>
              </a:rPr>
              <a:t>requirements of the parameters list, geometry, </a:t>
            </a:r>
            <a:r>
              <a:rPr lang="en-US" altLang="zh-CN" sz="1800" dirty="0" smtClean="0">
                <a:sym typeface="Symbol"/>
              </a:rPr>
              <a:t>photon background and key hardware.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724128" y="3870333"/>
            <a:ext cx="514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1135"/>
            <a:ext cx="2952328" cy="8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275606"/>
            <a:ext cx="55446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tune= 363.10 / 365.22</a:t>
            </a:r>
          </a:p>
          <a:p>
            <a:r>
              <a:rPr lang="en-US" altLang="zh-CN" sz="1400" dirty="0" smtClean="0"/>
              <a:t>natural </a:t>
            </a:r>
            <a:r>
              <a:rPr lang="en-US" altLang="zh-CN" sz="1400" dirty="0"/>
              <a:t>chromaticity</a:t>
            </a:r>
            <a:r>
              <a:rPr lang="en-US" altLang="zh-CN" sz="1400" dirty="0" smtClean="0"/>
              <a:t>=  -464 / -1161</a:t>
            </a:r>
          </a:p>
          <a:p>
            <a:endParaRPr lang="zh-CN" altLang="en-US" dirty="0"/>
          </a:p>
        </p:txBody>
      </p:sp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 rot="5400000">
            <a:off x="6074011" y="3124410"/>
            <a:ext cx="1939335" cy="1486972"/>
          </a:xfrm>
          <a:prstGeom prst="rect">
            <a:avLst/>
          </a:prstGeom>
        </p:spPr>
      </p:pic>
      <p:pic>
        <p:nvPicPr>
          <p:cNvPr id="13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555776" y="3579862"/>
            <a:ext cx="244827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518864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Energy sawtooth effects and correction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9553" y="735546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With only two RF </a:t>
            </a:r>
            <a:r>
              <a:rPr lang="en-US" altLang="zh-CN" dirty="0" smtClean="0"/>
              <a:t>stations, </a:t>
            </a:r>
            <a:r>
              <a:rPr lang="en-US" altLang="zh-CN" dirty="0"/>
              <a:t>the </a:t>
            </a:r>
            <a:r>
              <a:rPr lang="en-US" altLang="zh-CN" dirty="0" smtClean="0"/>
              <a:t>energy sawtooth is around </a:t>
            </a:r>
            <a:r>
              <a:rPr lang="en-US" altLang="zh-CN" dirty="0" smtClean="0">
                <a:sym typeface="Symbol"/>
              </a:rPr>
              <a:t></a:t>
            </a:r>
            <a:r>
              <a:rPr lang="en-US" altLang="zh-CN" dirty="0" smtClean="0"/>
              <a:t>0.35 %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closed orbit distortion in </a:t>
            </a:r>
            <a:r>
              <a:rPr lang="en-US" altLang="zh-CN" dirty="0"/>
              <a:t>CEPC </a:t>
            </a:r>
            <a:r>
              <a:rPr lang="en-US" altLang="zh-CN" dirty="0" smtClean="0"/>
              <a:t>collider ring is around 1 mm and </a:t>
            </a:r>
            <a:r>
              <a:rPr lang="en-US" altLang="zh-CN" dirty="0"/>
              <a:t>becomes </a:t>
            </a:r>
            <a:r>
              <a:rPr lang="en-US" altLang="zh-CN" dirty="0" smtClean="0"/>
              <a:t>1um </a:t>
            </a:r>
            <a:r>
              <a:rPr lang="en-US" altLang="zh-CN" dirty="0"/>
              <a:t>after </a:t>
            </a:r>
            <a:r>
              <a:rPr lang="en-US" altLang="zh-CN" dirty="0" smtClean="0"/>
              <a:t>tapering the magnet strength with beam energy.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adjusting range of magnets strength </a:t>
            </a:r>
            <a:r>
              <a:rPr lang="en-US" altLang="zh-CN" dirty="0">
                <a:sym typeface="Symbol"/>
              </a:rPr>
              <a:t></a:t>
            </a:r>
            <a:r>
              <a:rPr lang="en-US" altLang="zh-CN" dirty="0"/>
              <a:t>1.5</a:t>
            </a:r>
            <a:r>
              <a:rPr lang="en-US" altLang="zh-CN" dirty="0" smtClean="0"/>
              <a:t>%</a:t>
            </a:r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2077295"/>
            <a:ext cx="3816424" cy="2150639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716016" y="2080481"/>
            <a:ext cx="3816424" cy="2147453"/>
          </a:xfrm>
          <a:prstGeom prst="rect">
            <a:avLst/>
          </a:prstGeom>
        </p:spPr>
      </p:pic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5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86054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Dynamic aperture requirements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39552" y="789552"/>
            <a:ext cx="8388424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11560" y="1779662"/>
            <a:ext cx="7920880" cy="24599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Start point of the optimization</a:t>
            </a:r>
          </a:p>
          <a:p>
            <a:pPr lvl="1"/>
            <a:r>
              <a:rPr lang="en-US" altLang="zh-CN" sz="1800" dirty="0" smtClean="0"/>
              <a:t>Nonlinearity optimized term by term with 10 families of sextupoles in the IR and 4 </a:t>
            </a:r>
            <a:r>
              <a:rPr lang="en-US" altLang="zh-CN" sz="1800" dirty="0"/>
              <a:t>families of sextupoles in </a:t>
            </a:r>
            <a:r>
              <a:rPr lang="en-US" altLang="zh-CN" sz="1800" dirty="0" smtClean="0"/>
              <a:t>the ARC.</a:t>
            </a:r>
          </a:p>
          <a:p>
            <a:r>
              <a:rPr lang="en-US" altLang="zh-CN" sz="1800" dirty="0"/>
              <a:t>Optimize </a:t>
            </a:r>
            <a:r>
              <a:rPr lang="en-US" altLang="zh-CN" sz="1800" dirty="0" smtClean="0"/>
              <a:t>dynamic </a:t>
            </a:r>
            <a:r>
              <a:rPr lang="en-US" altLang="zh-CN" sz="1800" dirty="0"/>
              <a:t>aperture </a:t>
            </a:r>
            <a:r>
              <a:rPr lang="en-US" altLang="zh-CN" sz="1800" dirty="0" smtClean="0"/>
              <a:t>directly with MODE (Y. ZHANG, IHEP)</a:t>
            </a:r>
          </a:p>
          <a:p>
            <a:pPr lvl="1"/>
            <a:r>
              <a:rPr lang="en-US" altLang="zh-CN" sz="1800" dirty="0" smtClean="0"/>
              <a:t>With </a:t>
            </a:r>
            <a:r>
              <a:rPr lang="en-US" altLang="zh-CN" sz="1800" b="1" dirty="0" smtClean="0"/>
              <a:t>10 families </a:t>
            </a:r>
            <a:r>
              <a:rPr lang="en-US" altLang="zh-CN" sz="1800" b="1" dirty="0"/>
              <a:t>of sextupoles </a:t>
            </a:r>
            <a:r>
              <a:rPr lang="en-US" altLang="zh-CN" sz="1800" b="1" dirty="0" smtClean="0"/>
              <a:t>in the IR, 32 families </a:t>
            </a:r>
            <a:r>
              <a:rPr lang="en-US" altLang="zh-CN" sz="1800" b="1" dirty="0"/>
              <a:t>of sextupoles </a:t>
            </a:r>
            <a:r>
              <a:rPr lang="en-US" altLang="zh-CN" sz="1800" b="1" dirty="0" smtClean="0"/>
              <a:t>in ARC and 8 phase advances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492896" y="10055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11560" y="627534"/>
            <a:ext cx="7920880" cy="3780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Dynamic aperture requirements</a:t>
            </a:r>
            <a:endParaRPr lang="zh-CN" alt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9590"/>
            <a:ext cx="6559848" cy="7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2101" y="1779662"/>
            <a:ext cx="405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“On-axis injection”, Xiaohao Cui, 15:20-15:40, 25 Sep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80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>
            <a:spLocks/>
          </p:cNvSpPr>
          <p:nvPr/>
        </p:nvSpPr>
        <p:spPr>
          <a:xfrm>
            <a:off x="251520" y="-20538"/>
            <a:ext cx="8229600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Dynamic aperture result (w/o errors)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049144" y="4551239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092280" y="-2053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</a:t>
            </a:r>
            <a:r>
              <a:rPr lang="en-US" altLang="zh-CN" sz="1200" dirty="0" smtClean="0"/>
              <a:t>y Y. ZHANG, et al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5570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5092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3566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2385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23850" y="379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400050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12982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5536" y="25943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544" y="38185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11560" y="41151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Tracking in SAD w/ synchrotron radiation damping, fluctuation(100 samples),  energy </a:t>
            </a:r>
            <a:r>
              <a:rPr lang="en-US" altLang="zh-CN" sz="1600" dirty="0" smtClean="0"/>
              <a:t>sawtooth </a:t>
            </a:r>
            <a:r>
              <a:rPr lang="en-US" altLang="zh-CN" sz="1600" dirty="0"/>
              <a:t>and tapering, 145/475/2600 </a:t>
            </a:r>
            <a:r>
              <a:rPr lang="en-US" altLang="zh-CN" sz="1600" dirty="0" smtClean="0"/>
              <a:t>turns(H/W/Z, 2 damping times), </a:t>
            </a:r>
            <a:r>
              <a:rPr lang="en-US" altLang="zh-CN" sz="1600" dirty="0"/>
              <a:t>4 initial phases</a:t>
            </a:r>
            <a:endParaRPr lang="zh-CN" altLang="en-US" sz="1600" dirty="0"/>
          </a:p>
        </p:txBody>
      </p:sp>
      <p:pic>
        <p:nvPicPr>
          <p:cNvPr id="29" name="图片 28"/>
          <p:cNvPicPr/>
          <p:nvPr/>
        </p:nvPicPr>
        <p:blipFill>
          <a:blip r:embed="rId2"/>
          <a:stretch>
            <a:fillRect/>
          </a:stretch>
        </p:blipFill>
        <p:spPr>
          <a:xfrm>
            <a:off x="6090652" y="2355726"/>
            <a:ext cx="2451356" cy="1396196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8" y="3688607"/>
            <a:ext cx="2305517" cy="13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51922"/>
            <a:ext cx="2587450" cy="126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59044"/>
            <a:ext cx="2313824" cy="133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图片 32"/>
          <p:cNvPicPr/>
          <p:nvPr/>
        </p:nvPicPr>
        <p:blipFill>
          <a:blip r:embed="rId6"/>
          <a:stretch>
            <a:fillRect/>
          </a:stretch>
        </p:blipFill>
        <p:spPr>
          <a:xfrm>
            <a:off x="971600" y="987574"/>
            <a:ext cx="2424460" cy="1288978"/>
          </a:xfrm>
          <a:prstGeom prst="rect">
            <a:avLst/>
          </a:prstGeom>
        </p:spPr>
      </p:pic>
      <p:pic>
        <p:nvPicPr>
          <p:cNvPr id="34" name="图片 33"/>
          <p:cNvPicPr/>
          <p:nvPr/>
        </p:nvPicPr>
        <p:blipFill>
          <a:blip r:embed="rId7"/>
          <a:stretch>
            <a:fillRect/>
          </a:stretch>
        </p:blipFill>
        <p:spPr>
          <a:xfrm>
            <a:off x="3419872" y="996285"/>
            <a:ext cx="2526764" cy="1215425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>
          <a:blip r:embed="rId8"/>
          <a:stretch>
            <a:fillRect/>
          </a:stretch>
        </p:blipFill>
        <p:spPr>
          <a:xfrm>
            <a:off x="6012160" y="987574"/>
            <a:ext cx="2448272" cy="1173773"/>
          </a:xfrm>
          <a:prstGeom prst="rect">
            <a:avLst/>
          </a:prstGeom>
        </p:spPr>
      </p:pic>
      <p:pic>
        <p:nvPicPr>
          <p:cNvPr id="38" name="图片 37"/>
          <p:cNvPicPr/>
          <p:nvPr/>
        </p:nvPicPr>
        <p:blipFill>
          <a:blip r:embed="rId9"/>
          <a:stretch>
            <a:fillRect/>
          </a:stretch>
        </p:blipFill>
        <p:spPr>
          <a:xfrm>
            <a:off x="987822" y="2355726"/>
            <a:ext cx="2360042" cy="1296144"/>
          </a:xfrm>
          <a:prstGeom prst="rect">
            <a:avLst/>
          </a:prstGeom>
        </p:spPr>
      </p:pic>
      <p:pic>
        <p:nvPicPr>
          <p:cNvPr id="39" name="图片 38"/>
          <p:cNvPicPr/>
          <p:nvPr/>
        </p:nvPicPr>
        <p:blipFill>
          <a:blip r:embed="rId10"/>
          <a:stretch>
            <a:fillRect/>
          </a:stretch>
        </p:blipFill>
        <p:spPr>
          <a:xfrm>
            <a:off x="3419872" y="2355726"/>
            <a:ext cx="2526764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440118" y="2139702"/>
                <a:ext cx="6516258" cy="32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1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𝟐𝟑</m:t>
                    </m:r>
                    <m:sSub>
                      <m:sSubPr>
                        <m:ctrlPr>
                          <a:rPr lang="zh-CN" altLang="zh-CN" sz="1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𝟎𝟏𝟖</m:t>
                    </m:r>
                  </m:oMath>
                </a14:m>
                <a:r>
                  <a:rPr lang="en-US" altLang="zh-CN" sz="1400" b="1" dirty="0" smtClean="0">
                    <a:solidFill>
                      <a:schemeClr val="tx1"/>
                    </a:solidFill>
                  </a:rPr>
                  <a:t>  w/o errors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18" y="2139702"/>
                <a:ext cx="6516258" cy="327526"/>
              </a:xfrm>
              <a:prstGeom prst="rect">
                <a:avLst/>
              </a:prstGeom>
              <a:blipFill rotWithShape="1">
                <a:blip r:embed="rId11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1512126" y="3507854"/>
                <a:ext cx="6516258" cy="32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𝟑𝟐</m:t>
                    </m:r>
                    <m:sSub>
                      <m:sSubPr>
                        <m:ctrlPr>
                          <a:rPr lang="zh-CN" altLang="zh-CN" sz="1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𝟒𝟎</m:t>
                    </m:r>
                    <m:sSub>
                      <m:sSubPr>
                        <m:ctrlPr>
                          <a:rPr lang="zh-CN" altLang="zh-CN" sz="1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𝟎𝟏𝟓</m:t>
                    </m:r>
                  </m:oMath>
                </a14:m>
                <a:r>
                  <a:rPr lang="en-US" altLang="zh-CN" sz="1400" b="1" dirty="0" smtClean="0">
                    <a:solidFill>
                      <a:schemeClr val="tx1"/>
                    </a:solidFill>
                  </a:rPr>
                  <a:t> without errors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26" y="3507854"/>
                <a:ext cx="6516258" cy="324769"/>
              </a:xfrm>
              <a:prstGeom prst="rect">
                <a:avLst/>
              </a:prstGeom>
              <a:blipFill rotWithShape="1">
                <a:blip r:embed="rId12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347864" y="4874921"/>
                <a:ext cx="6516258" cy="32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𝟒𝟔</m:t>
                    </m:r>
                    <m:sSub>
                      <m:sSubPr>
                        <m:ctrlPr>
                          <a:rPr lang="zh-CN" altLang="zh-CN" sz="1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𝟒𝟎</m:t>
                    </m:r>
                    <m:sSub>
                      <m:sSubPr>
                        <m:ctrlPr>
                          <a:rPr lang="zh-CN" altLang="zh-CN" sz="1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4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𝟎𝟏𝟓</m:t>
                    </m:r>
                  </m:oMath>
                </a14:m>
                <a:r>
                  <a:rPr lang="en-US" altLang="zh-CN" sz="1400" b="1" dirty="0" smtClean="0">
                    <a:solidFill>
                      <a:schemeClr val="tx1"/>
                    </a:solidFill>
                  </a:rPr>
                  <a:t> without errors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874921"/>
                <a:ext cx="6516258" cy="327526"/>
              </a:xfrm>
              <a:prstGeom prst="rect">
                <a:avLst/>
              </a:prstGeom>
              <a:blipFill rotWithShape="1">
                <a:blip r:embed="rId13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8" descr="logo_main20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istrator\Desktop\111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4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3478"/>
            <a:ext cx="8229600" cy="475060"/>
          </a:xfrm>
        </p:spPr>
        <p:txBody>
          <a:bodyPr>
            <a:normAutofit fontScale="90000"/>
          </a:bodyPr>
          <a:lstStyle/>
          <a:p>
            <a:r>
              <a:rPr lang="en-US" altLang="ru-RU" sz="3200" b="1" dirty="0" smtClean="0">
                <a:solidFill>
                  <a:srgbClr val="0070C0"/>
                </a:solidFill>
              </a:rPr>
              <a:t>Performance with errors</a:t>
            </a:r>
            <a:endParaRPr lang="en-US" altLang="ru-RU" sz="3200" b="1" dirty="0">
              <a:solidFill>
                <a:srgbClr val="0070C0"/>
              </a:solidFill>
            </a:endParaRPr>
          </a:p>
        </p:txBody>
      </p:sp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>
            <a:off x="323528" y="920790"/>
            <a:ext cx="79925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CN" sz="1800" dirty="0">
                <a:latin typeface="+mn-lt"/>
                <a:ea typeface="宋体" charset="-122"/>
                <a:sym typeface="Symbol" pitchFamily="18" charset="2"/>
              </a:rPr>
              <a:t>LOCO based on AT is used to </a:t>
            </a:r>
            <a:r>
              <a:rPr lang="en-US" altLang="ru-RU" sz="1800" dirty="0">
                <a:latin typeface="+mn-lt"/>
                <a:sym typeface="Symbol" pitchFamily="18" charset="2"/>
              </a:rPr>
              <a:t>correct </a:t>
            </a:r>
            <a:r>
              <a:rPr lang="en-US" altLang="ru-RU" sz="1800" dirty="0" smtClean="0">
                <a:latin typeface="+mn-lt"/>
                <a:sym typeface="Symbol" pitchFamily="18" charset="2"/>
              </a:rPr>
              <a:t>distortion of closed orbit, </a:t>
            </a:r>
            <a:r>
              <a:rPr lang="en-US" altLang="ru-RU" sz="1800" dirty="0">
                <a:latin typeface="+mn-lt"/>
                <a:sym typeface="Symbol" pitchFamily="18" charset="2"/>
              </a:rPr>
              <a:t>beta, dispersion and </a:t>
            </a:r>
            <a:r>
              <a:rPr lang="en-US" altLang="ru-RU" sz="1800" dirty="0" smtClean="0">
                <a:latin typeface="+mn-lt"/>
                <a:sym typeface="Symbol" pitchFamily="18" charset="2"/>
              </a:rPr>
              <a:t>coupling.</a:t>
            </a:r>
            <a:endParaRPr lang="en-US" altLang="ru-RU" sz="1800" dirty="0">
              <a:latin typeface="+mn-lt"/>
              <a:sym typeface="Symbol" pitchFamily="18" charset="2"/>
            </a:endParaRPr>
          </a:p>
          <a:p>
            <a:pPr marL="800100" lvl="1" indent="-342900">
              <a:spcBef>
                <a:spcPts val="1200"/>
              </a:spcBef>
              <a:buAutoNum type="arabicPeriod"/>
              <a:defRPr/>
            </a:pPr>
            <a:r>
              <a:rPr lang="en-US" altLang="ru-RU" sz="1800" dirty="0" smtClean="0">
                <a:latin typeface="+mn-lt"/>
                <a:sym typeface="Symbol" pitchFamily="18" charset="2"/>
              </a:rPr>
              <a:t>correct </a:t>
            </a:r>
            <a:r>
              <a:rPr lang="en-US" altLang="ru-RU" sz="1800" dirty="0">
                <a:latin typeface="+mn-lt"/>
                <a:sym typeface="Symbol" pitchFamily="18" charset="2"/>
              </a:rPr>
              <a:t>distortion of closed orbit w/o </a:t>
            </a:r>
            <a:r>
              <a:rPr lang="en-US" altLang="ru-RU" sz="1800" dirty="0" smtClean="0">
                <a:latin typeface="+mn-lt"/>
                <a:sym typeface="Symbol" pitchFamily="18" charset="2"/>
              </a:rPr>
              <a:t>sextupole</a:t>
            </a:r>
          </a:p>
          <a:p>
            <a:pPr marL="800100" lvl="1" indent="-342900">
              <a:spcBef>
                <a:spcPts val="1200"/>
              </a:spcBef>
              <a:buAutoNum type="arabicPeriod"/>
              <a:defRPr/>
            </a:pPr>
            <a:r>
              <a:rPr lang="en-US" altLang="ru-RU" sz="1800" dirty="0" smtClean="0">
                <a:latin typeface="+mn-lt"/>
                <a:sym typeface="Symbol" pitchFamily="18" charset="2"/>
              </a:rPr>
              <a:t>correct </a:t>
            </a:r>
            <a:r>
              <a:rPr lang="en-US" altLang="ru-RU" sz="1800" dirty="0">
                <a:latin typeface="+mn-lt"/>
                <a:sym typeface="Symbol" pitchFamily="18" charset="2"/>
              </a:rPr>
              <a:t>the beta and </a:t>
            </a:r>
            <a:r>
              <a:rPr lang="en-US" altLang="ru-RU" sz="1800" dirty="0" smtClean="0">
                <a:latin typeface="+mn-lt"/>
                <a:sym typeface="Symbol" pitchFamily="18" charset="2"/>
              </a:rPr>
              <a:t>dispersion w/ sextupole</a:t>
            </a:r>
          </a:p>
          <a:p>
            <a:pPr marL="800100" lvl="1" indent="-342900">
              <a:spcBef>
                <a:spcPts val="1200"/>
              </a:spcBef>
              <a:buAutoNum type="arabicPeriod"/>
              <a:defRPr/>
            </a:pPr>
            <a:r>
              <a:rPr lang="en-US" altLang="ru-RU" sz="1800" dirty="0" smtClean="0">
                <a:latin typeface="+mn-lt"/>
                <a:sym typeface="Symbol" pitchFamily="18" charset="2"/>
              </a:rPr>
              <a:t>correct coupling</a:t>
            </a:r>
            <a:endParaRPr lang="en-US" altLang="ru-RU" sz="1800" dirty="0">
              <a:latin typeface="+mn-lt"/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5770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by Yuanyuan WEI, et al</a:t>
            </a:r>
            <a:endParaRPr lang="zh-CN" altLang="en-US" sz="1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49248"/>
              </p:ext>
            </p:extLst>
          </p:nvPr>
        </p:nvGraphicFramePr>
        <p:xfrm>
          <a:off x="899592" y="3003798"/>
          <a:ext cx="7920879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525"/>
                <a:gridCol w="926372"/>
                <a:gridCol w="932083"/>
                <a:gridCol w="926372"/>
                <a:gridCol w="926372"/>
                <a:gridCol w="1021289"/>
                <a:gridCol w="997632"/>
                <a:gridCol w="1045234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27584" y="379588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Further study with larger tolerance of misalignment is undergoing and the goal for Δx and Δy is 100 μm. </a:t>
            </a:r>
            <a:r>
              <a:rPr lang="en-US" altLang="zh-CN" sz="1600" dirty="0" smtClean="0"/>
              <a:t>(</a:t>
            </a:r>
            <a:r>
              <a:rPr lang="en-US" altLang="zh-CN" sz="1600" b="1" dirty="0" err="1" smtClean="0"/>
              <a:t>Yuanyuan</a:t>
            </a:r>
            <a:r>
              <a:rPr lang="en-US" altLang="zh-CN" sz="1600" b="1" dirty="0" smtClean="0"/>
              <a:t> WEI’s talk</a:t>
            </a:r>
            <a:r>
              <a:rPr lang="en-US" altLang="zh-CN" sz="1600" dirty="0" smtClean="0"/>
              <a:t>)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731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97631"/>
            <a:ext cx="6120679" cy="476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ru-RU" sz="2800" b="1" dirty="0" smtClean="0">
                <a:solidFill>
                  <a:srgbClr val="7030A0"/>
                </a:solidFill>
              </a:rPr>
              <a:t> </a:t>
            </a:r>
            <a:r>
              <a:rPr lang="en-US" altLang="ru-RU" sz="3100" b="1" dirty="0">
                <a:solidFill>
                  <a:srgbClr val="0070C0"/>
                </a:solidFill>
              </a:rPr>
              <a:t>Dynamic aperture </a:t>
            </a:r>
            <a:r>
              <a:rPr lang="en-US" altLang="ru-RU" sz="3100" b="1" dirty="0" smtClean="0">
                <a:solidFill>
                  <a:srgbClr val="0070C0"/>
                </a:solidFill>
              </a:rPr>
              <a:t>results (w</a:t>
            </a:r>
            <a:r>
              <a:rPr lang="en-US" altLang="ru-RU" sz="3100" b="1" dirty="0">
                <a:solidFill>
                  <a:srgbClr val="0070C0"/>
                </a:solidFill>
              </a:rPr>
              <a:t>/ </a:t>
            </a:r>
            <a:r>
              <a:rPr lang="en-US" altLang="ru-RU" sz="3100" b="1" dirty="0" smtClean="0">
                <a:solidFill>
                  <a:srgbClr val="0070C0"/>
                </a:solidFill>
              </a:rPr>
              <a:t>errors)</a:t>
            </a:r>
            <a:endParaRPr lang="ru-RU" altLang="ru-RU" sz="3100" b="1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673408"/>
            <a:ext cx="7723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</a:t>
            </a:r>
            <a:r>
              <a:rPr lang="en-GB" altLang="zh-CN" dirty="0" smtClean="0"/>
              <a:t>ynamic </a:t>
            </a:r>
            <a:r>
              <a:rPr lang="en-GB" altLang="zh-CN" dirty="0"/>
              <a:t>aperture </a:t>
            </a:r>
            <a:r>
              <a:rPr lang="en-US" altLang="zh-CN" dirty="0" smtClean="0"/>
              <a:t>result for </a:t>
            </a:r>
            <a:r>
              <a:rPr lang="en-US" altLang="zh-CN" b="1" dirty="0" smtClean="0"/>
              <a:t>Higgs mode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Tracking </a:t>
            </a:r>
            <a:r>
              <a:rPr lang="en-US" altLang="zh-CN" dirty="0"/>
              <a:t>in SAD w/ </a:t>
            </a:r>
            <a:r>
              <a:rPr lang="en-US" altLang="zh-CN" dirty="0" smtClean="0"/>
              <a:t>radiation </a:t>
            </a:r>
            <a:r>
              <a:rPr lang="en-US" altLang="zh-CN" dirty="0"/>
              <a:t>damping</a:t>
            </a:r>
            <a:r>
              <a:rPr lang="en-US" altLang="zh-CN" dirty="0" smtClean="0"/>
              <a:t>,  fluctuation, energy sawtooth </a:t>
            </a:r>
            <a:r>
              <a:rPr lang="en-US" altLang="zh-CN" dirty="0"/>
              <a:t>and tapering, </a:t>
            </a:r>
            <a:r>
              <a:rPr lang="en-US" altLang="zh-CN" dirty="0" smtClean="0"/>
              <a:t>145 turns(2 </a:t>
            </a:r>
            <a:r>
              <a:rPr lang="en-US" altLang="zh-CN" dirty="0"/>
              <a:t>damping times), </a:t>
            </a:r>
            <a:r>
              <a:rPr lang="en-US" altLang="zh-CN" dirty="0" smtClean="0"/>
              <a:t>initial phases=0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Totally around 800 random seeds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dirty="0"/>
              <a:t>Horizontal </a:t>
            </a:r>
            <a:r>
              <a:rPr lang="en-GB" altLang="zh-CN" dirty="0" smtClean="0"/>
              <a:t>dynamic </a:t>
            </a:r>
            <a:r>
              <a:rPr lang="en-GB" altLang="zh-CN" dirty="0"/>
              <a:t>aperture</a:t>
            </a:r>
            <a:r>
              <a:rPr lang="en-GB" altLang="zh-CN" dirty="0" smtClean="0"/>
              <a:t> </a:t>
            </a:r>
            <a:r>
              <a:rPr lang="en-GB" altLang="zh-CN" dirty="0"/>
              <a:t>decreased significantly with errors. But it still fulfils the </a:t>
            </a:r>
            <a:r>
              <a:rPr lang="en-GB" altLang="zh-CN" dirty="0" smtClean="0"/>
              <a:t>dynamic </a:t>
            </a:r>
            <a:r>
              <a:rPr lang="en-GB" altLang="zh-CN" dirty="0"/>
              <a:t>aperture </a:t>
            </a:r>
            <a:r>
              <a:rPr lang="en-GB" altLang="zh-CN" dirty="0" smtClean="0"/>
              <a:t>requirement </a:t>
            </a:r>
            <a:r>
              <a:rPr lang="en-GB" altLang="zh-CN" dirty="0"/>
              <a:t>of </a:t>
            </a:r>
            <a:r>
              <a:rPr lang="en-GB" altLang="zh-CN" dirty="0" smtClean="0"/>
              <a:t>on-axis </a:t>
            </a:r>
            <a:r>
              <a:rPr lang="en-GB" altLang="zh-CN" dirty="0"/>
              <a:t>injection</a:t>
            </a:r>
            <a:r>
              <a:rPr lang="en-GB" altLang="zh-CN" dirty="0" smtClean="0"/>
              <a:t>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18" y="2373560"/>
            <a:ext cx="3428459" cy="19263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716016" y="2382992"/>
            <a:ext cx="3384376" cy="1916950"/>
          </a:xfrm>
          <a:prstGeom prst="rect">
            <a:avLst/>
          </a:prstGeom>
        </p:spPr>
      </p:pic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eeFact2018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75656" y="4249296"/>
                <a:ext cx="6516258" cy="62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1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𝟐𝟑</m:t>
                    </m:r>
                    <m:sSub>
                      <m:sSubPr>
                        <m:ctrlPr>
                          <a:rPr lang="zh-CN" altLang="zh-CN" sz="1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𝟎𝟏𝟖</m:t>
                    </m:r>
                  </m:oMath>
                </a14:m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  w/o errors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/>
                        <a:cs typeface="Times New Roman" panose="02020603050405020304" pitchFamily="18" charset="0"/>
                      </a:rPr>
                      <m:t>𝟏𝟏</m:t>
                    </m:r>
                    <m:sSub>
                      <m:sSubPr>
                        <m:ctrlPr>
                          <a:rPr lang="zh-CN" altLang="zh-CN" sz="16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1"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1" i="1" smtClean="0">
                        <a:latin typeface="Cambria Math"/>
                        <a:cs typeface="Times New Roman" panose="02020603050405020304" pitchFamily="18" charset="0"/>
                      </a:rPr>
                      <m:t>𝟏𝟗</m:t>
                    </m:r>
                    <m:sSub>
                      <m:sSubPr>
                        <m:ctrlPr>
                          <a:rPr lang="zh-CN" altLang="zh-CN" sz="16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600" b="1" i="1"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600" b="1" i="1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600" b="1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1" i="1">
                        <a:latin typeface="Cambria Math"/>
                        <a:cs typeface="Times New Roman" panose="02020603050405020304" pitchFamily="18" charset="0"/>
                      </a:rPr>
                      <m:t>𝟎𝟏𝟒</m:t>
                    </m:r>
                  </m:oMath>
                </a14:m>
                <a:r>
                  <a:rPr lang="en-US" altLang="zh-CN" sz="1600" b="1" dirty="0"/>
                  <a:t>  w</a:t>
                </a:r>
                <a:r>
                  <a:rPr lang="en-US" altLang="zh-CN" sz="1600" b="1" dirty="0" smtClean="0"/>
                  <a:t>/ errors</a:t>
                </a:r>
                <a:endParaRPr lang="en-US" altLang="zh-CN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249296"/>
                <a:ext cx="6516258" cy="626710"/>
              </a:xfrm>
              <a:prstGeom prst="rect">
                <a:avLst/>
              </a:prstGeom>
              <a:blipFill rotWithShape="1">
                <a:blip r:embed="rId7"/>
                <a:stretch>
                  <a:fillRect t="-1942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97631"/>
            <a:ext cx="6120679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dirty="0" smtClean="0">
                <a:solidFill>
                  <a:srgbClr val="7030A0"/>
                </a:solidFill>
              </a:rPr>
              <a:t> </a:t>
            </a:r>
            <a:r>
              <a:rPr lang="en-US" altLang="ru-RU" sz="3100" b="1" dirty="0">
                <a:solidFill>
                  <a:srgbClr val="0070C0"/>
                </a:solidFill>
              </a:rPr>
              <a:t>Work </a:t>
            </a:r>
            <a:r>
              <a:rPr lang="en-US" altLang="ru-RU" sz="3100" b="1" dirty="0" smtClean="0">
                <a:solidFill>
                  <a:srgbClr val="0070C0"/>
                </a:solidFill>
              </a:rPr>
              <a:t>list toward </a:t>
            </a:r>
            <a:r>
              <a:rPr lang="en-US" altLang="ru-RU" sz="3100" b="1" dirty="0">
                <a:solidFill>
                  <a:srgbClr val="0070C0"/>
                </a:solidFill>
              </a:rPr>
              <a:t>TDR</a:t>
            </a:r>
            <a:endParaRPr lang="ru-RU" altLang="ru-RU" sz="3100" b="1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673408"/>
            <a:ext cx="7723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Interaction </a:t>
            </a:r>
            <a:r>
              <a:rPr lang="en-US" altLang="zh-CN" sz="2000" dirty="0" smtClean="0"/>
              <a:t>region design</a:t>
            </a:r>
            <a:endParaRPr lang="en-US" altLang="zh-CN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optimization </a:t>
            </a:r>
            <a:r>
              <a:rPr lang="en-US" altLang="zh-CN" sz="2000" dirty="0" smtClean="0"/>
              <a:t>with progress of MDI study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RF </a:t>
            </a:r>
            <a:r>
              <a:rPr lang="en-US" altLang="zh-CN" sz="2000" dirty="0" smtClean="0"/>
              <a:t>region design</a:t>
            </a:r>
            <a:endParaRPr lang="en-US" altLang="zh-CN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scheme with septum magnet to reduce the quantities of electrostatic separators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Dynamic </a:t>
            </a:r>
            <a:r>
              <a:rPr lang="en-US" altLang="zh-CN" sz="2000" dirty="0"/>
              <a:t>aperture optimization</a:t>
            </a:r>
            <a:endParaRPr lang="en-US" altLang="zh-CN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further optimization to get more margin for reduction due to </a:t>
            </a:r>
            <a:r>
              <a:rPr lang="en-US" altLang="zh-CN" sz="2000" dirty="0" smtClean="0"/>
              <a:t>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l</a:t>
            </a:r>
            <a:r>
              <a:rPr lang="en-US" altLang="zh-CN" sz="2000" dirty="0" smtClean="0"/>
              <a:t>onger QD0, more tuning knobs…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</a:t>
            </a:r>
            <a:r>
              <a:rPr lang="en-US" altLang="zh-CN" sz="2000" dirty="0" smtClean="0"/>
              <a:t>rror </a:t>
            </a:r>
            <a:r>
              <a:rPr lang="en-US" altLang="zh-CN" sz="2000" dirty="0" smtClean="0"/>
              <a:t>tolerance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study of </a:t>
            </a:r>
            <a:r>
              <a:rPr lang="en-US" altLang="zh-CN" sz="2000" dirty="0" smtClean="0"/>
              <a:t>loose tolerance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Lattice </a:t>
            </a:r>
            <a:r>
              <a:rPr lang="en-US" altLang="zh-CN" sz="2000" dirty="0" smtClean="0"/>
              <a:t>optimization for the polarization </a:t>
            </a:r>
            <a:r>
              <a:rPr lang="en-US" altLang="zh-CN" sz="2000" dirty="0" smtClean="0"/>
              <a:t>at Z energy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18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951571"/>
            <a:ext cx="7920880" cy="339447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Linear optics of the CEPC collider ring designed </a:t>
            </a:r>
            <a:r>
              <a:rPr lang="en-US" altLang="zh-CN" sz="2000" dirty="0">
                <a:sym typeface="Symbol"/>
              </a:rPr>
              <a:t>fulfilling requirements of the parameters list, geometry, photon background and key </a:t>
            </a:r>
            <a:r>
              <a:rPr lang="en-US" altLang="zh-CN" sz="2000" dirty="0" smtClean="0">
                <a:sym typeface="Symbol"/>
              </a:rPr>
              <a:t>hardware.</a:t>
            </a:r>
            <a:endParaRPr lang="en-US" altLang="zh-CN" sz="2000" dirty="0" smtClean="0"/>
          </a:p>
          <a:p>
            <a:r>
              <a:rPr lang="en-US" altLang="zh-CN" sz="2000" dirty="0" smtClean="0"/>
              <a:t>Nonlinearity correction is made to give a good start point of dynamic aperture optimization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and further optimization is made with MODE.</a:t>
            </a:r>
          </a:p>
          <a:p>
            <a:r>
              <a:rPr lang="en-US" altLang="zh-CN" sz="2000" dirty="0" smtClean="0"/>
              <a:t>For Higgs mode, the dynamic aperture with the errors currently considered fulfill the requirements of on-axis injection.</a:t>
            </a:r>
          </a:p>
          <a:p>
            <a:r>
              <a:rPr lang="en-US" altLang="zh-CN" sz="2000" dirty="0"/>
              <a:t>Further study with larger tolerance of misalignment is undergoing and the goal for Δx and Δy is 100 </a:t>
            </a:r>
            <a:r>
              <a:rPr lang="en-US" altLang="zh-CN" sz="2000" dirty="0" smtClean="0"/>
              <a:t>μm</a:t>
            </a:r>
            <a:r>
              <a:rPr lang="en-US" altLang="zh-CN" sz="2000" dirty="0"/>
              <a:t>.</a:t>
            </a:r>
            <a:r>
              <a:rPr lang="en-US" altLang="zh-CN" sz="2000" dirty="0" smtClean="0"/>
              <a:t> </a:t>
            </a:r>
          </a:p>
          <a:p>
            <a:r>
              <a:rPr lang="en-US" altLang="zh-CN" sz="2000" dirty="0" smtClean="0"/>
              <a:t>Works toward TDR is undergoing.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60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419872" y="199568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Thank you!</a:t>
            </a:r>
            <a:endParaRPr lang="zh-CN" altLang="en-US" sz="4000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Outline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743452"/>
            <a:ext cx="8182744" cy="398853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Introduction </a:t>
            </a:r>
          </a:p>
          <a:p>
            <a:r>
              <a:rPr lang="en-US" altLang="zh-CN" sz="2400" dirty="0" smtClean="0"/>
              <a:t>Lattice design of the collider ring</a:t>
            </a:r>
          </a:p>
          <a:p>
            <a:r>
              <a:rPr lang="en-US" altLang="zh-CN" sz="2400" dirty="0" smtClean="0"/>
              <a:t>Performance with errors</a:t>
            </a:r>
          </a:p>
          <a:p>
            <a:r>
              <a:rPr lang="en-US" altLang="zh-CN" sz="2400" dirty="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86054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55576" y="627534"/>
            <a:ext cx="7920880" cy="12588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An electrostatic separator combined with a dipole magnet to avoid bending of incoming beam (ref: K. </a:t>
            </a:r>
            <a:r>
              <a:rPr lang="en-US" altLang="zh-CN" sz="1600" dirty="0" err="1"/>
              <a:t>Oide</a:t>
            </a:r>
            <a:r>
              <a:rPr lang="en-US" altLang="zh-CN" sz="1600" dirty="0"/>
              <a:t>, ICHEP16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dirty="0" smtClean="0"/>
              <a:t>center of component located at the middle of the two beam orbit to reduce the beam stay clear region </a:t>
            </a:r>
            <a:r>
              <a:rPr lang="en-US" altLang="zh-CN" sz="1600" dirty="0" err="1" smtClean="0"/>
              <a:t>requiement</a:t>
            </a:r>
            <a:endParaRPr lang="en-US" altLang="zh-CN" sz="16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804248" y="1779662"/>
            <a:ext cx="144016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/>
              <a:t>Esep= 2.0 </a:t>
            </a:r>
            <a:r>
              <a:rPr lang="en-US" altLang="zh-CN" sz="1200" b="1" dirty="0" smtClean="0"/>
              <a:t>MV/m</a:t>
            </a:r>
          </a:p>
          <a:p>
            <a:r>
              <a:rPr lang="en-US" altLang="zh-CN" sz="1200" b="1" dirty="0" err="1" smtClean="0"/>
              <a:t>Bdip</a:t>
            </a:r>
            <a:r>
              <a:rPr lang="en-US" altLang="zh-CN" sz="1200" b="1" dirty="0" smtClean="0"/>
              <a:t>=66.7 G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L= </a:t>
            </a:r>
            <a:r>
              <a:rPr lang="en-US" altLang="zh-CN" sz="1200" b="1" dirty="0" smtClean="0"/>
              <a:t>4 m</a:t>
            </a:r>
            <a:r>
              <a:rPr lang="en-US" altLang="zh-CN" sz="1200" b="1" dirty="0" smtClean="0">
                <a:sym typeface="Symbol"/>
              </a:rPr>
              <a:t></a:t>
            </a:r>
            <a:r>
              <a:rPr lang="en-US" altLang="zh-CN" sz="1200" b="1" dirty="0" smtClean="0"/>
              <a:t>10</a:t>
            </a:r>
          </a:p>
          <a:p>
            <a:r>
              <a:rPr lang="en-US" altLang="zh-CN" sz="1200" b="1" dirty="0" smtClean="0">
                <a:sym typeface="Symbol"/>
              </a:rPr>
              <a:t>x= </a:t>
            </a:r>
            <a:r>
              <a:rPr lang="en-US" altLang="zh-CN" sz="1200" b="1" dirty="0" smtClean="0"/>
              <a:t>10 cm at entrance of quad</a:t>
            </a:r>
            <a:endParaRPr lang="zh-CN" altLang="en-US" sz="1200" b="1" dirty="0"/>
          </a:p>
        </p:txBody>
      </p:sp>
      <p:grpSp>
        <p:nvGrpSpPr>
          <p:cNvPr id="50" name="组合 49"/>
          <p:cNvGrpSpPr/>
          <p:nvPr/>
        </p:nvGrpSpPr>
        <p:grpSpPr>
          <a:xfrm>
            <a:off x="4644008" y="1563638"/>
            <a:ext cx="2016224" cy="1530753"/>
            <a:chOff x="5508104" y="1842377"/>
            <a:chExt cx="2016224" cy="1530753"/>
          </a:xfrm>
        </p:grpSpPr>
        <p:sp>
          <p:nvSpPr>
            <p:cNvPr id="28" name="TextBox 27"/>
            <p:cNvSpPr txBox="1"/>
            <p:nvPr/>
          </p:nvSpPr>
          <p:spPr>
            <a:xfrm>
              <a:off x="6660232" y="184237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r>
                <a:rPr lang="en-US" altLang="zh-CN" dirty="0" smtClean="0"/>
                <a:t>+</a:t>
              </a:r>
              <a:endParaRPr lang="zh-CN" altLang="en-US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508104" y="1923678"/>
              <a:ext cx="2016224" cy="1449452"/>
              <a:chOff x="3995936" y="3870340"/>
              <a:chExt cx="2016224" cy="1449452"/>
            </a:xfrm>
          </p:grpSpPr>
          <p:cxnSp>
            <p:nvCxnSpPr>
              <p:cNvPr id="30" name="直接箭头连接符 29"/>
              <p:cNvCxnSpPr/>
              <p:nvPr/>
            </p:nvCxnSpPr>
            <p:spPr>
              <a:xfrm flipH="1">
                <a:off x="4355976" y="4365104"/>
                <a:ext cx="720080" cy="46340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H="1">
                <a:off x="4860032" y="4365104"/>
                <a:ext cx="648072" cy="46340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H="1">
                <a:off x="5292080" y="4365104"/>
                <a:ext cx="720080" cy="46340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995936" y="458112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Ex</a:t>
                </a:r>
                <a:endParaRPr lang="zh-CN" altLang="en-US" dirty="0"/>
              </a:p>
            </p:txBody>
          </p:sp>
          <p:sp>
            <p:nvSpPr>
              <p:cNvPr id="34" name="右箭头 33"/>
              <p:cNvSpPr/>
              <p:nvPr/>
            </p:nvSpPr>
            <p:spPr>
              <a:xfrm rot="10800000">
                <a:off x="4680012" y="3870340"/>
                <a:ext cx="396044" cy="2067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 flipV="1">
                <a:off x="5724128" y="4189730"/>
                <a:ext cx="0" cy="751438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/>
            </p:nvCxnSpPr>
            <p:spPr>
              <a:xfrm flipV="1">
                <a:off x="5220072" y="4189730"/>
                <a:ext cx="0" cy="751438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 flipV="1">
                <a:off x="4716016" y="4189730"/>
                <a:ext cx="0" cy="751438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283968" y="400506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B</a:t>
                </a:r>
                <a:r>
                  <a:rPr lang="en-US" altLang="zh-CN" dirty="0"/>
                  <a:t>y</a:t>
                </a:r>
                <a:endParaRPr lang="zh-CN" altLang="en-US" dirty="0"/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>
                <a:off x="4355976" y="5022468"/>
                <a:ext cx="129614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716016" y="4950460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4 m</a:t>
                </a:r>
                <a:endParaRPr lang="zh-CN" altLang="en-US" dirty="0"/>
              </a:p>
            </p:txBody>
          </p:sp>
        </p:grpSp>
      </p:grpSp>
      <p:pic>
        <p:nvPicPr>
          <p:cNvPr id="41" name="图片 40"/>
          <p:cNvPicPr/>
          <p:nvPr/>
        </p:nvPicPr>
        <p:blipFill>
          <a:blip r:embed="rId5"/>
          <a:stretch>
            <a:fillRect/>
          </a:stretch>
        </p:blipFill>
        <p:spPr>
          <a:xfrm>
            <a:off x="962449" y="1752033"/>
            <a:ext cx="3509654" cy="1224136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2555776" y="3003798"/>
            <a:ext cx="4536504" cy="1656184"/>
            <a:chOff x="4355976" y="1563638"/>
            <a:chExt cx="4536504" cy="1656184"/>
          </a:xfrm>
        </p:grpSpPr>
        <p:grpSp>
          <p:nvGrpSpPr>
            <p:cNvPr id="51" name="组合 50"/>
            <p:cNvGrpSpPr/>
            <p:nvPr/>
          </p:nvGrpSpPr>
          <p:grpSpPr>
            <a:xfrm>
              <a:off x="4355976" y="1563638"/>
              <a:ext cx="4320480" cy="1656184"/>
              <a:chOff x="4139952" y="3239468"/>
              <a:chExt cx="4320480" cy="16561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3435846"/>
                <a:ext cx="4268043" cy="145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直接箭头连接符 9"/>
              <p:cNvCxnSpPr/>
              <p:nvPr/>
            </p:nvCxnSpPr>
            <p:spPr>
              <a:xfrm flipH="1">
                <a:off x="7380312" y="3455492"/>
                <a:ext cx="288032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647637" y="3239468"/>
                <a:ext cx="812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zh-CN" b="1" dirty="0" smtClean="0">
                    <a:solidFill>
                      <a:srgbClr val="0000FF"/>
                    </a:solidFill>
                  </a:rPr>
                  <a:t>+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63461" y="3858602"/>
                <a:ext cx="812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-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直接箭头连接符 43"/>
              <p:cNvCxnSpPr/>
              <p:nvPr/>
            </p:nvCxnSpPr>
            <p:spPr>
              <a:xfrm>
                <a:off x="6408204" y="4083918"/>
                <a:ext cx="252028" cy="767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143581" y="2355726"/>
              <a:ext cx="1748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c</a:t>
              </a:r>
              <a:r>
                <a:rPr lang="en-US" altLang="zh-CN" sz="1200" b="1" dirty="0" smtClean="0"/>
                <a:t>enter of the </a:t>
              </a:r>
            </a:p>
            <a:p>
              <a:r>
                <a:rPr lang="en-US" altLang="zh-CN" sz="1200" b="1" dirty="0" smtClean="0"/>
                <a:t>combined component</a:t>
              </a:r>
              <a:endParaRPr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2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Introduction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635440"/>
            <a:ext cx="8182744" cy="3394472"/>
          </a:xfrm>
        </p:spPr>
        <p:txBody>
          <a:bodyPr>
            <a:normAutofit/>
          </a:bodyPr>
          <a:lstStyle/>
          <a:p>
            <a:r>
              <a:rPr lang="en-US" altLang="zh-CN" sz="1400" dirty="0" smtClean="0"/>
              <a:t>The </a:t>
            </a:r>
            <a:r>
              <a:rPr lang="en-US" altLang="zh-CN" sz="1400" dirty="0"/>
              <a:t>circumference of CEPC </a:t>
            </a:r>
            <a:r>
              <a:rPr lang="en-US" altLang="zh-CN" sz="1400" dirty="0" smtClean="0"/>
              <a:t>collider </a:t>
            </a:r>
            <a:r>
              <a:rPr lang="en-US" altLang="zh-CN" sz="1400" dirty="0"/>
              <a:t>ring is </a:t>
            </a:r>
            <a:r>
              <a:rPr lang="en-US" altLang="zh-CN" sz="1400" b="1" dirty="0"/>
              <a:t>100 </a:t>
            </a:r>
            <a:r>
              <a:rPr lang="en-US" altLang="zh-CN" sz="1400" b="1" dirty="0" smtClean="0"/>
              <a:t>km.</a:t>
            </a:r>
          </a:p>
          <a:p>
            <a:r>
              <a:rPr lang="en-US" altLang="zh-CN" sz="1400" dirty="0" smtClean="0"/>
              <a:t>In </a:t>
            </a:r>
            <a:r>
              <a:rPr lang="en-US" altLang="zh-CN" sz="1400" dirty="0"/>
              <a:t>the RF region, the </a:t>
            </a:r>
            <a:r>
              <a:rPr lang="en-US" altLang="zh-CN" sz="1400" b="1" dirty="0"/>
              <a:t>RF cavities are shared by two </a:t>
            </a:r>
            <a:r>
              <a:rPr lang="en-US" altLang="zh-CN" sz="1400" b="1" dirty="0" smtClean="0"/>
              <a:t>rings for H mode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b="1" dirty="0"/>
              <a:t>Twin-aperture of dipoles and quadrupoles is </a:t>
            </a:r>
            <a:r>
              <a:rPr lang="en-US" altLang="zh-CN" sz="1400" b="1" dirty="0" smtClean="0"/>
              <a:t>adopt </a:t>
            </a:r>
            <a:r>
              <a:rPr lang="en-US" altLang="zh-CN" sz="1400" b="1" dirty="0"/>
              <a:t>in the arc region</a:t>
            </a:r>
            <a:r>
              <a:rPr lang="en-US" altLang="zh-CN" sz="1400" dirty="0"/>
              <a:t> to reduce the their power. </a:t>
            </a:r>
            <a:r>
              <a:rPr lang="en-US" altLang="zh-CN" sz="1400" dirty="0" smtClean="0"/>
              <a:t>The distance between </a:t>
            </a:r>
            <a:r>
              <a:rPr lang="en-US" altLang="zh-CN" sz="1400" dirty="0"/>
              <a:t>two </a:t>
            </a:r>
            <a:r>
              <a:rPr lang="en-US" altLang="zh-CN" sz="1400" dirty="0" smtClean="0"/>
              <a:t>beams is 0.35m.</a:t>
            </a:r>
          </a:p>
          <a:p>
            <a:r>
              <a:rPr lang="en-US" altLang="zh-CN" sz="1400" dirty="0" smtClean="0"/>
              <a:t>Compatible optics for H, W and Z modes</a:t>
            </a:r>
          </a:p>
          <a:p>
            <a:pPr lvl="1"/>
            <a:r>
              <a:rPr lang="en-US" altLang="zh-CN" sz="1400" dirty="0"/>
              <a:t>For the </a:t>
            </a:r>
            <a:r>
              <a:rPr lang="en-US" altLang="zh-CN" sz="1400" b="1" dirty="0"/>
              <a:t>W and Z mode</a:t>
            </a:r>
            <a:r>
              <a:rPr lang="en-US" altLang="zh-CN" sz="1400" dirty="0"/>
              <a:t>, the </a:t>
            </a:r>
            <a:r>
              <a:rPr lang="en-US" altLang="zh-CN" sz="1400" dirty="0" smtClean="0"/>
              <a:t>optics except RF region </a:t>
            </a:r>
            <a:r>
              <a:rPr lang="en-US" altLang="zh-CN" sz="1400" dirty="0"/>
              <a:t>is got by </a:t>
            </a:r>
            <a:r>
              <a:rPr lang="en-US" altLang="zh-CN" sz="1400" b="1" dirty="0"/>
              <a:t>scaling down the magnet strength with energy</a:t>
            </a:r>
            <a:r>
              <a:rPr lang="en-US" altLang="zh-CN" sz="1400" dirty="0"/>
              <a:t>. </a:t>
            </a:r>
            <a:endParaRPr lang="en-US" altLang="zh-CN" sz="1400" dirty="0" smtClean="0"/>
          </a:p>
          <a:p>
            <a:pPr lvl="1"/>
            <a:r>
              <a:rPr lang="en-US" altLang="zh-CN" sz="1400" b="1" dirty="0" smtClean="0"/>
              <a:t>For H mode, all the cavities will be used</a:t>
            </a:r>
            <a:r>
              <a:rPr lang="en-US" altLang="zh-CN" sz="1400" dirty="0" smtClean="0"/>
              <a:t> and bunches will be filled </a:t>
            </a:r>
            <a:r>
              <a:rPr lang="en-US" altLang="zh-CN" sz="1400" dirty="0"/>
              <a:t>in </a:t>
            </a:r>
            <a:r>
              <a:rPr lang="en-US" altLang="zh-CN" sz="1400" dirty="0" smtClean="0"/>
              <a:t>half ring.</a:t>
            </a:r>
          </a:p>
          <a:p>
            <a:pPr lvl="1"/>
            <a:r>
              <a:rPr lang="en-US" altLang="zh-CN" sz="1400" b="1" dirty="0" smtClean="0"/>
              <a:t>For </a:t>
            </a:r>
            <a:r>
              <a:rPr lang="en-US" altLang="zh-CN" sz="1400" b="1" dirty="0"/>
              <a:t>W &amp; Z </a:t>
            </a:r>
            <a:r>
              <a:rPr lang="en-US" altLang="zh-CN" sz="1400" b="1" dirty="0" smtClean="0"/>
              <a:t>modes, </a:t>
            </a:r>
            <a:r>
              <a:rPr lang="en-US" altLang="zh-CN" sz="1400" b="1" dirty="0"/>
              <a:t>bunches </a:t>
            </a:r>
            <a:r>
              <a:rPr lang="en-US" altLang="zh-CN" sz="1400" b="1" dirty="0" smtClean="0"/>
              <a:t>will only pass half </a:t>
            </a:r>
            <a:r>
              <a:rPr lang="en-US" altLang="zh-CN" sz="1400" b="1" dirty="0"/>
              <a:t>number of </a:t>
            </a:r>
            <a:r>
              <a:rPr lang="en-US" altLang="zh-CN" sz="1400" b="1" dirty="0" smtClean="0"/>
              <a:t>cavities </a:t>
            </a:r>
            <a:r>
              <a:rPr lang="en-US" altLang="zh-CN" sz="1400" dirty="0" smtClean="0"/>
              <a:t>and can be filled in full ring.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2" name="图片 11" descr="F:\My_Publication\[Yiwei Wang 2017.12] CEPC CDR\Edited_Round_1\DR_layou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9782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923928" y="2931791"/>
            <a:ext cx="3108077" cy="1963212"/>
          </a:xfrm>
          <a:prstGeom prst="rect">
            <a:avLst/>
          </a:prstGeom>
        </p:spPr>
      </p:pic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94184" y="4803998"/>
            <a:ext cx="2133600" cy="273844"/>
          </a:xfrm>
        </p:spPr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28384" y="-40283"/>
            <a:ext cx="133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by D. WANG </a:t>
            </a:r>
            <a:endParaRPr lang="zh-CN" altLang="en-US" sz="1600" dirty="0"/>
          </a:p>
        </p:txBody>
      </p:sp>
      <p:graphicFrame>
        <p:nvGraphicFramePr>
          <p:cNvPr id="8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782761"/>
              </p:ext>
            </p:extLst>
          </p:nvPr>
        </p:nvGraphicFramePr>
        <p:xfrm>
          <a:off x="629562" y="255315"/>
          <a:ext cx="7830870" cy="4836715"/>
        </p:xfrm>
        <a:graphic>
          <a:graphicData uri="http://schemas.openxmlformats.org/drawingml/2006/table">
            <a:tbl>
              <a:tblPr firstRow="1" bandRow="1"/>
              <a:tblGrid>
                <a:gridCol w="2647051"/>
                <a:gridCol w="1519544"/>
                <a:gridCol w="1453477"/>
                <a:gridCol w="1211621"/>
                <a:gridCol w="999177"/>
              </a:tblGrid>
              <a:tr h="21842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3T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2T</a:t>
                      </a:r>
                      <a:r>
                        <a:rPr lang="zh-CN" altLang="en-US" sz="11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1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92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7.0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23.8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9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</a:t>
                      </a:r>
                      <a:r>
                        <a:rPr lang="en-US" altLang="zh-CN" sz="9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9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9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87.9</a:t>
                      </a:r>
                      <a:endParaRPr lang="zh-CN" sz="9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78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D919C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900" b="1" kern="100" dirty="0">
                        <a:solidFill>
                          <a:srgbClr val="D919C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D919C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900" b="1" kern="100" dirty="0">
                        <a:solidFill>
                          <a:srgbClr val="D919C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D919C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900" b="1" kern="100" dirty="0">
                        <a:solidFill>
                          <a:srgbClr val="D919C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44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9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9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9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9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9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9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9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0.2/0.0015</a:t>
                      </a:r>
                      <a:endParaRPr lang="zh-CN" altLang="zh-CN" sz="9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9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9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9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9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0.54/0.0016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0.18/0.004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9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9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9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9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13.9/0.049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6.0/0.078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6.0/0.04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9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9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9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9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9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0.013/0.1</a:t>
                      </a: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23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</a:t>
                      </a: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0.004/0.07</a:t>
                      </a:r>
                      <a:r>
                        <a:rPr lang="en-GB" sz="9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</a:rPr>
                        <a:t>9</a:t>
                      </a:r>
                      <a:endParaRPr lang="zh-CN" sz="9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9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9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9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9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9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9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9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9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0.75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2105ED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900" b="1" dirty="0">
                        <a:solidFill>
                          <a:srgbClr val="2105ED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304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9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9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9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/>
                </a:tc>
              </a:tr>
              <a:tr h="13716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9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900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 lifetime /quantum  lifetime* (min)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900" dirty="0"/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5954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1.4</a:t>
                      </a:r>
                      <a:endParaRPr lang="zh-CN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4.6</a:t>
                      </a:r>
                      <a:endParaRPr lang="zh-CN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2.5</a:t>
                      </a:r>
                      <a:endParaRPr lang="zh-CN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1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1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1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2.93</a:t>
                      </a:r>
                      <a:endParaRPr lang="zh-CN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10.1</a:t>
                      </a:r>
                      <a:endParaRPr lang="zh-CN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16.6</a:t>
                      </a:r>
                      <a:endParaRPr lang="zh-CN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32.1</a:t>
                      </a:r>
                      <a:endParaRPr lang="zh-CN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0"/>
    </mc:Choice>
    <mc:Fallback xmlns="">
      <p:transition spd="slow" advTm="511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Optics of Interaction region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67544" y="627534"/>
            <a:ext cx="8712968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local chromaticity correction of both </a:t>
            </a:r>
            <a:r>
              <a:rPr lang="en-US" altLang="zh-CN" sz="1600" dirty="0"/>
              <a:t>plane, </a:t>
            </a:r>
            <a:r>
              <a:rPr lang="en-US" altLang="zh-CN" sz="1600" dirty="0" smtClean="0"/>
              <a:t>asymmetric layout </a:t>
            </a:r>
            <a:r>
              <a:rPr lang="en-US" altLang="zh-CN" sz="1000" dirty="0" smtClean="0"/>
              <a:t>1)</a:t>
            </a:r>
            <a:r>
              <a:rPr lang="en-US" altLang="zh-CN" sz="1600" dirty="0" smtClean="0"/>
              <a:t>, crab-waist collision </a:t>
            </a:r>
            <a:r>
              <a:rPr lang="en-US" altLang="zh-CN" sz="1000" dirty="0" smtClean="0"/>
              <a:t>2)</a:t>
            </a:r>
            <a:endParaRPr lang="en-US" altLang="zh-CN" sz="1600" dirty="0" smtClean="0"/>
          </a:p>
          <a:p>
            <a:r>
              <a:rPr lang="en-US" altLang="zh-CN" sz="1600" dirty="0" smtClean="0"/>
              <a:t>L</a:t>
            </a:r>
            <a:r>
              <a:rPr lang="en-US" altLang="zh-CN" sz="1600" dirty="0"/>
              <a:t>*=2.2m, </a:t>
            </a:r>
            <a:r>
              <a:rPr lang="en-US" altLang="zh-CN" sz="1600" dirty="0" smtClean="0">
                <a:sym typeface="Symbol"/>
              </a:rPr>
              <a:t>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C </a:t>
            </a:r>
            <a:r>
              <a:rPr lang="en-US" altLang="zh-CN" sz="1600" dirty="0" smtClean="0"/>
              <a:t>=</a:t>
            </a:r>
            <a:r>
              <a:rPr lang="en-US" altLang="zh-CN" sz="1600" dirty="0"/>
              <a:t>33mrad, </a:t>
            </a:r>
            <a:r>
              <a:rPr lang="en-US" altLang="zh-CN" sz="1600" dirty="0" smtClean="0"/>
              <a:t>G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dirty="0" smtClean="0"/>
              <a:t>=136T/m, G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dirty="0" smtClean="0"/>
              <a:t>=</a:t>
            </a:r>
            <a:r>
              <a:rPr lang="en-US" altLang="zh-CN" sz="1600" dirty="0"/>
              <a:t>111T/m, </a:t>
            </a:r>
            <a:r>
              <a:rPr lang="en-US" altLang="zh-CN" sz="1600" dirty="0" smtClean="0"/>
              <a:t>L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dirty="0" smtClean="0"/>
              <a:t>=2.0m, L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dirty="0" smtClean="0"/>
              <a:t>=1.48m </a:t>
            </a:r>
            <a:endParaRPr lang="en-US" altLang="zh-CN" sz="1600" dirty="0"/>
          </a:p>
          <a:p>
            <a:r>
              <a:rPr lang="en-US" altLang="zh-CN" sz="1600" dirty="0" smtClean="0"/>
              <a:t>IP </a:t>
            </a:r>
            <a:r>
              <a:rPr lang="en-US" altLang="zh-CN" sz="1600" dirty="0"/>
              <a:t>upstream </a:t>
            </a:r>
            <a:r>
              <a:rPr lang="en-US" altLang="zh-CN" sz="1600" dirty="0" smtClean="0"/>
              <a:t>of IR: </a:t>
            </a:r>
            <a:r>
              <a:rPr lang="en-US" altLang="zh-CN" sz="1600" dirty="0"/>
              <a:t>Ec &lt; </a:t>
            </a:r>
            <a:r>
              <a:rPr lang="en-US" altLang="zh-CN" sz="1600" dirty="0" smtClean="0"/>
              <a:t>120 </a:t>
            </a:r>
            <a:r>
              <a:rPr lang="en-US" altLang="zh-CN" sz="1600" dirty="0"/>
              <a:t>keV within </a:t>
            </a:r>
            <a:r>
              <a:rPr lang="en-US" altLang="zh-CN" sz="1600" dirty="0" smtClean="0"/>
              <a:t>400m, last </a:t>
            </a:r>
            <a:r>
              <a:rPr lang="en-US" altLang="zh-CN" sz="1600" dirty="0"/>
              <a:t>bend Ec =</a:t>
            </a:r>
            <a:r>
              <a:rPr lang="en-US" altLang="zh-CN" sz="1600" dirty="0" smtClean="0"/>
              <a:t> 45 keV</a:t>
            </a:r>
          </a:p>
          <a:p>
            <a:r>
              <a:rPr lang="en-US" altLang="zh-CN" sz="1600" dirty="0"/>
              <a:t>IP downstream </a:t>
            </a:r>
            <a:r>
              <a:rPr lang="en-US" altLang="zh-CN" sz="1600" dirty="0" smtClean="0"/>
              <a:t>of IR</a:t>
            </a:r>
            <a:r>
              <a:rPr lang="en-US" altLang="zh-CN" sz="1600" dirty="0"/>
              <a:t>: Ec &lt; 300 keV within 250m, last bend </a:t>
            </a:r>
            <a:r>
              <a:rPr lang="en-US" altLang="zh-CN" sz="1600" dirty="0" smtClean="0"/>
              <a:t>Ec = 97 keV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463036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1) K. Oide et al., ICHEP16.</a:t>
            </a:r>
          </a:p>
          <a:p>
            <a:r>
              <a:rPr lang="en-GB" altLang="zh-CN" sz="800" dirty="0" smtClean="0"/>
              <a:t>2) M</a:t>
            </a:r>
            <a:r>
              <a:rPr lang="en-GB" altLang="zh-CN" sz="800" dirty="0"/>
              <a:t>. Zobov et al., Phys. Rev. Lett. 104, 174801(2010</a:t>
            </a:r>
            <a:r>
              <a:rPr lang="en-GB" altLang="zh-CN" sz="800" dirty="0" smtClean="0"/>
              <a:t>).</a:t>
            </a:r>
          </a:p>
        </p:txBody>
      </p:sp>
      <p:pic>
        <p:nvPicPr>
          <p:cNvPr id="17" name="图片 16" descr="F:\My_Publication\[Yiwei Wang 2017.12] CEPC CDR\Edited_Round_1\I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7" y="1851670"/>
            <a:ext cx="695139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3878"/>
            <a:ext cx="3362325" cy="1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7894"/>
            <a:ext cx="4694858" cy="6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374848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733867"/>
            <a:ext cx="8208912" cy="264797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600" dirty="0">
                <a:sym typeface="Symbol"/>
              </a:rPr>
              <a:t>Local chromaticity </a:t>
            </a:r>
            <a:r>
              <a:rPr lang="en-US" altLang="zh-CN" sz="1600" dirty="0" smtClean="0">
                <a:sym typeface="Symbol"/>
              </a:rPr>
              <a:t>correction </a:t>
            </a:r>
            <a:r>
              <a:rPr lang="en-US" altLang="zh-CN" sz="1600" dirty="0">
                <a:sym typeface="Symbol"/>
              </a:rPr>
              <a:t>with sextupoles pairs </a:t>
            </a:r>
            <a:r>
              <a:rPr lang="en-US" altLang="zh-CN" sz="1600" dirty="0" smtClean="0">
                <a:sym typeface="Symbol"/>
              </a:rPr>
              <a:t>separated </a:t>
            </a:r>
            <a:r>
              <a:rPr lang="en-US" altLang="zh-CN" sz="1600" dirty="0">
                <a:sym typeface="Symbol"/>
              </a:rPr>
              <a:t>by –I transportation</a:t>
            </a:r>
            <a:endParaRPr lang="en-US" altLang="zh-CN" sz="1600" b="1" dirty="0" smtClean="0">
              <a:sym typeface="Symbol"/>
            </a:endParaRPr>
          </a:p>
          <a:p>
            <a:pPr lvl="1"/>
            <a:r>
              <a:rPr lang="en-US" altLang="zh-CN" sz="1600" dirty="0" smtClean="0">
                <a:sym typeface="Symbol"/>
              </a:rPr>
              <a:t>all </a:t>
            </a:r>
            <a:r>
              <a:rPr lang="en-US" altLang="zh-CN" sz="1600" b="1" dirty="0">
                <a:sym typeface="Symbol"/>
              </a:rPr>
              <a:t>3rd </a:t>
            </a:r>
            <a:r>
              <a:rPr lang="en-US" altLang="zh-CN" sz="1600" b="1" dirty="0" smtClean="0">
                <a:sym typeface="Symbol"/>
              </a:rPr>
              <a:t> </a:t>
            </a:r>
            <a:r>
              <a:rPr lang="en-US" altLang="zh-CN" sz="1600" b="1" dirty="0">
                <a:sym typeface="Symbol"/>
              </a:rPr>
              <a:t>and 4th RDT </a:t>
            </a:r>
            <a:r>
              <a:rPr lang="en-US" altLang="zh-CN" sz="1600" dirty="0">
                <a:sym typeface="Symbol"/>
              </a:rPr>
              <a:t>(in Lie operator f3 and f4) due to sextupoles </a:t>
            </a:r>
            <a:r>
              <a:rPr lang="en-US" altLang="zh-CN" sz="1600" dirty="0" smtClean="0">
                <a:sym typeface="Symbol"/>
              </a:rPr>
              <a:t>almost cancelled </a:t>
            </a:r>
            <a:r>
              <a:rPr lang="en-US" altLang="zh-CN" sz="1000" dirty="0" smtClean="0">
                <a:sym typeface="Symbol"/>
              </a:rPr>
              <a:t>1)</a:t>
            </a:r>
            <a:endParaRPr lang="en-US" altLang="zh-CN" sz="1600" dirty="0" smtClean="0">
              <a:sym typeface="Symbol"/>
            </a:endParaRPr>
          </a:p>
          <a:p>
            <a:pPr lvl="1"/>
            <a:r>
              <a:rPr lang="en-US" altLang="zh-CN" sz="1600" b="1" dirty="0" smtClean="0">
                <a:sym typeface="Symbol"/>
              </a:rPr>
              <a:t>up to 3rd order </a:t>
            </a:r>
            <a:r>
              <a:rPr lang="en-US" altLang="zh-CN" sz="1600" b="1" dirty="0">
                <a:sym typeface="Symbol"/>
              </a:rPr>
              <a:t>c</a:t>
            </a:r>
            <a:r>
              <a:rPr lang="en-US" altLang="zh-CN" sz="1600" b="1" dirty="0" smtClean="0">
                <a:sym typeface="Symbol"/>
              </a:rPr>
              <a:t>hromaticity</a:t>
            </a:r>
            <a:r>
              <a:rPr lang="en-US" altLang="zh-CN" sz="1600" dirty="0" smtClean="0">
                <a:sym typeface="Symbol"/>
              </a:rPr>
              <a:t> corrected with main sextupoles, phase tuning and additional sextupole pair </a:t>
            </a:r>
            <a:r>
              <a:rPr lang="en-US" altLang="zh-CN" sz="1000" dirty="0" smtClean="0">
                <a:sym typeface="Symbol"/>
              </a:rPr>
              <a:t>2,3) </a:t>
            </a:r>
            <a:endParaRPr lang="en-US" altLang="zh-CN" sz="1600" dirty="0" smtClean="0">
              <a:sym typeface="Symbol"/>
            </a:endParaRPr>
          </a:p>
          <a:p>
            <a:pPr lvl="1"/>
            <a:r>
              <a:rPr lang="en-US" altLang="zh-CN" sz="1600" b="1" dirty="0" smtClean="0">
                <a:sym typeface="Symbol"/>
              </a:rPr>
              <a:t>tune </a:t>
            </a:r>
            <a:r>
              <a:rPr lang="en-US" altLang="zh-CN" sz="1600" b="1" dirty="0">
                <a:sym typeface="Symbol"/>
              </a:rPr>
              <a:t>shift </a:t>
            </a:r>
            <a:r>
              <a:rPr lang="en-US" altLang="zh-CN" sz="1600" dirty="0" smtClean="0">
                <a:sym typeface="Symbol"/>
              </a:rPr>
              <a:t>due to finite length of main sextupoles corrected with additional weak sextupoles</a:t>
            </a:r>
            <a:r>
              <a:rPr lang="en-US" altLang="zh-CN" sz="1600" dirty="0">
                <a:sym typeface="Symbol"/>
              </a:rPr>
              <a:t> </a:t>
            </a:r>
            <a:r>
              <a:rPr lang="en-US" altLang="zh-CN" sz="1000" dirty="0" smtClean="0">
                <a:sym typeface="Symbol"/>
              </a:rPr>
              <a:t>3,4)</a:t>
            </a:r>
          </a:p>
          <a:p>
            <a:pPr lvl="1"/>
            <a:r>
              <a:rPr lang="en-US" altLang="zh-CN" sz="1600" dirty="0">
                <a:sym typeface="Symbol"/>
              </a:rPr>
              <a:t>Break down of -I due to energy deviation </a:t>
            </a:r>
            <a:r>
              <a:rPr lang="en-US" altLang="zh-CN" sz="1600" dirty="0"/>
              <a:t>corrected with ARC sextupoles</a:t>
            </a:r>
            <a:endParaRPr lang="zh-CN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516216" y="437195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1)  K. Brown</a:t>
            </a:r>
          </a:p>
          <a:p>
            <a:r>
              <a:rPr lang="en-US" altLang="zh-CN" sz="800" dirty="0" smtClean="0"/>
              <a:t>2)  Brinkmann</a:t>
            </a:r>
          </a:p>
          <a:p>
            <a:r>
              <a:rPr lang="en-US" altLang="zh-CN" sz="800" dirty="0" smtClean="0"/>
              <a:t>3)  Y. Cai</a:t>
            </a:r>
          </a:p>
          <a:p>
            <a:r>
              <a:rPr lang="en-US" altLang="zh-CN" sz="800" dirty="0" smtClean="0"/>
              <a:t>4)  A. </a:t>
            </a:r>
            <a:r>
              <a:rPr lang="en-GB" altLang="zh-CN" sz="800" dirty="0"/>
              <a:t>Bogomyagkov</a:t>
            </a:r>
            <a:endParaRPr lang="en-US" altLang="zh-CN" sz="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2" y="2787774"/>
            <a:ext cx="23320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7774"/>
            <a:ext cx="23042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7774"/>
            <a:ext cx="226001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6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2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Optics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83568" y="681540"/>
            <a:ext cx="8208912" cy="325715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>
                <a:sym typeface="Symbol"/>
              </a:rPr>
              <a:t>FODO cell, </a:t>
            </a:r>
            <a:r>
              <a:rPr lang="en-US" altLang="zh-CN" sz="1800" dirty="0"/>
              <a:t>90</a:t>
            </a:r>
            <a:r>
              <a:rPr lang="en-US" altLang="zh-CN" sz="1800" dirty="0">
                <a:sym typeface="Symbol"/>
              </a:rPr>
              <a:t></a:t>
            </a:r>
            <a:r>
              <a:rPr lang="en-US" altLang="zh-CN" sz="1800" dirty="0"/>
              <a:t>/90</a:t>
            </a:r>
            <a:r>
              <a:rPr lang="en-US" altLang="zh-CN" sz="1800" dirty="0">
                <a:sym typeface="Symbol"/>
              </a:rPr>
              <a:t>, non-interleaved sextupole scheme, period =5cells  </a:t>
            </a:r>
          </a:p>
        </p:txBody>
      </p:sp>
      <p:sp>
        <p:nvSpPr>
          <p:cNvPr id="5" name="矩形 4"/>
          <p:cNvSpPr/>
          <p:nvPr/>
        </p:nvSpPr>
        <p:spPr>
          <a:xfrm>
            <a:off x="738336" y="2357032"/>
            <a:ext cx="757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Twin-aperture of dipoles and </a:t>
            </a:r>
            <a:r>
              <a:rPr lang="en-US" altLang="zh-CN" b="1" dirty="0" smtClean="0"/>
              <a:t>quadrupoles</a:t>
            </a:r>
            <a:r>
              <a:rPr lang="en-US" altLang="zh-CN" dirty="0" smtClean="0"/>
              <a:t>* is </a:t>
            </a:r>
            <a:r>
              <a:rPr lang="en-US" altLang="zh-CN" dirty="0"/>
              <a:t>adopt in the arc region to reduce the their power. The distance between two beams is 0.35m.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1590"/>
            <a:ext cx="2808312" cy="9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56176" y="4659982"/>
            <a:ext cx="2035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m</a:t>
            </a:r>
            <a:r>
              <a:rPr lang="en-US" altLang="zh-CN" sz="1000" dirty="0" smtClean="0"/>
              <a:t>agnets designed by </a:t>
            </a:r>
          </a:p>
          <a:p>
            <a:r>
              <a:rPr lang="en-US" altLang="zh-CN" sz="1000" dirty="0" smtClean="0"/>
              <a:t>F. Chen, M. Yang, X. Sun et  al.</a:t>
            </a:r>
            <a:endParaRPr lang="zh-CN" altLang="en-US" sz="1000" dirty="0"/>
          </a:p>
        </p:txBody>
      </p:sp>
      <p:pic>
        <p:nvPicPr>
          <p:cNvPr id="23" name="图片 22" descr="F:\My_Publication\[Yiwei Wang 2017.12] CEPC CDR\Edited_Round_1\AR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574"/>
            <a:ext cx="540060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488324" y="268019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*Ref: A</a:t>
            </a:r>
            <a:r>
              <a:rPr lang="en-US" altLang="zh-CN" sz="1000" dirty="0"/>
              <a:t>. </a:t>
            </a:r>
            <a:r>
              <a:rPr lang="en-US" altLang="zh-CN" sz="1000" dirty="0" smtClean="0"/>
              <a:t>Milanese,</a:t>
            </a:r>
            <a:endParaRPr lang="en-US" altLang="zh-CN" sz="1000" dirty="0"/>
          </a:p>
          <a:p>
            <a:r>
              <a:rPr lang="en-US" altLang="zh-CN" sz="1000" dirty="0" smtClean="0"/>
              <a:t>PRAB </a:t>
            </a:r>
            <a:r>
              <a:rPr lang="en-US" altLang="zh-CN" sz="1000" dirty="0"/>
              <a:t>19, 112401 (2016</a:t>
            </a:r>
            <a:r>
              <a:rPr lang="en-US" altLang="zh-CN" sz="1000" b="1" dirty="0" smtClean="0"/>
              <a:t>)</a:t>
            </a:r>
            <a:endParaRPr lang="en-US" altLang="zh-CN" sz="10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003798"/>
            <a:ext cx="2304256" cy="19109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03798"/>
            <a:ext cx="1529498" cy="2007767"/>
          </a:xfrm>
          <a:prstGeom prst="rect">
            <a:avLst/>
          </a:prstGeom>
        </p:spPr>
      </p:pic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23478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9279" y="3154739"/>
            <a:ext cx="2451153" cy="13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Nonlinearity correction of ARC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region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699542"/>
            <a:ext cx="7560840" cy="216024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dirty="0">
                <a:sym typeface="Symbol"/>
              </a:rPr>
              <a:t>FODO cell, </a:t>
            </a:r>
            <a:r>
              <a:rPr lang="en-US" altLang="zh-CN" sz="1800" dirty="0" smtClean="0"/>
              <a:t>90</a:t>
            </a:r>
            <a:r>
              <a:rPr lang="en-US" altLang="zh-CN" sz="1800" dirty="0" smtClean="0">
                <a:sym typeface="Symbol"/>
              </a:rPr>
              <a:t></a:t>
            </a:r>
            <a:r>
              <a:rPr lang="en-US" altLang="zh-CN" sz="1800" dirty="0" smtClean="0"/>
              <a:t>/90</a:t>
            </a:r>
            <a:r>
              <a:rPr lang="en-US" altLang="zh-CN" sz="1800" dirty="0" smtClean="0">
                <a:sym typeface="Symbol"/>
              </a:rPr>
              <a:t>, non-interleaved </a:t>
            </a:r>
            <a:r>
              <a:rPr lang="en-US" altLang="zh-CN" sz="1800" dirty="0">
                <a:sym typeface="Symbol"/>
              </a:rPr>
              <a:t>sextupole </a:t>
            </a:r>
            <a:r>
              <a:rPr lang="en-US" altLang="zh-CN" sz="1800" dirty="0" smtClean="0">
                <a:sym typeface="Symbol"/>
              </a:rPr>
              <a:t>scheme</a:t>
            </a:r>
            <a:r>
              <a:rPr lang="en-US" altLang="zh-CN" sz="1800" dirty="0">
                <a:sym typeface="Symbol"/>
              </a:rPr>
              <a:t>, period =</a:t>
            </a:r>
            <a:r>
              <a:rPr lang="en-US" altLang="zh-CN" sz="1800" dirty="0" smtClean="0">
                <a:sym typeface="Symbol"/>
              </a:rPr>
              <a:t>5 cells</a:t>
            </a:r>
          </a:p>
          <a:p>
            <a:r>
              <a:rPr lang="en-US" altLang="zh-CN" sz="1800" dirty="0" smtClean="0">
                <a:sym typeface="Symbol"/>
              </a:rPr>
              <a:t>With </a:t>
            </a:r>
            <a:r>
              <a:rPr lang="en-US" altLang="zh-CN" sz="1800" dirty="0">
                <a:sym typeface="Symbol"/>
              </a:rPr>
              <a:t>2 families of </a:t>
            </a:r>
            <a:r>
              <a:rPr lang="en-US" altLang="zh-CN" sz="1800" dirty="0" smtClean="0">
                <a:sym typeface="Symbol"/>
              </a:rPr>
              <a:t>sextupoles </a:t>
            </a:r>
            <a:r>
              <a:rPr lang="en-US" altLang="zh-CN" sz="1800" dirty="0">
                <a:sym typeface="Symbol"/>
              </a:rPr>
              <a:t>in each </a:t>
            </a:r>
            <a:r>
              <a:rPr lang="en-US" altLang="zh-CN" sz="1800" dirty="0" smtClean="0">
                <a:sym typeface="Symbol"/>
              </a:rPr>
              <a:t>4 periods, i.e. 20 cells</a:t>
            </a:r>
            <a:endParaRPr lang="en-US" altLang="zh-CN" sz="1800" dirty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3rd and </a:t>
            </a:r>
            <a:r>
              <a:rPr lang="en-US" altLang="zh-CN" sz="1800" dirty="0">
                <a:sym typeface="Symbol"/>
              </a:rPr>
              <a:t>4th </a:t>
            </a:r>
            <a:r>
              <a:rPr lang="en-US" altLang="zh-CN" sz="1800" dirty="0" smtClean="0">
                <a:sym typeface="Symbol"/>
              </a:rPr>
              <a:t>resonance driving terms (in Lie operator f3 and f4) due </a:t>
            </a:r>
            <a:r>
              <a:rPr lang="en-US" altLang="zh-CN" sz="1800" dirty="0">
                <a:sym typeface="Symbol"/>
              </a:rPr>
              <a:t>to sextupoles </a:t>
            </a:r>
            <a:r>
              <a:rPr lang="en-US" altLang="zh-CN" sz="1800" dirty="0" smtClean="0">
                <a:sym typeface="Symbol"/>
              </a:rPr>
              <a:t>cancelled, except </a:t>
            </a:r>
            <a:r>
              <a:rPr lang="en-US" altLang="zh-CN" sz="1800" dirty="0">
                <a:sym typeface="Symbol"/>
              </a:rPr>
              <a:t>small 4Qx, 2Qx+2Qy, 4Qy, </a:t>
            </a:r>
            <a:r>
              <a:rPr lang="en-US" altLang="zh-CN" sz="1800" dirty="0" smtClean="0">
                <a:sym typeface="Symbol"/>
              </a:rPr>
              <a:t>2Qx-2Qy </a:t>
            </a:r>
          </a:p>
          <a:p>
            <a:pPr lvl="1"/>
            <a:r>
              <a:rPr lang="en-US" altLang="zh-CN" sz="1800" dirty="0" smtClean="0">
                <a:sym typeface="Symbol"/>
              </a:rPr>
              <a:t>break </a:t>
            </a:r>
            <a:r>
              <a:rPr lang="en-US" altLang="zh-CN" sz="1800" dirty="0">
                <a:sym typeface="Symbol"/>
              </a:rPr>
              <a:t>down of -I due to energy deviation </a:t>
            </a:r>
            <a:r>
              <a:rPr lang="en-US" altLang="zh-CN" sz="1800" dirty="0" smtClean="0">
                <a:sym typeface="Symbol"/>
              </a:rPr>
              <a:t>cancelled</a:t>
            </a:r>
          </a:p>
          <a:p>
            <a:pPr lvl="1"/>
            <a:r>
              <a:rPr lang="en-US" altLang="zh-CN" sz="1800" dirty="0" smtClean="0">
                <a:sym typeface="Symbol"/>
              </a:rPr>
              <a:t>thus cells numbers equal to 20*N in each ARC region, 32 families of ARC sextupoles used to optimize DA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66" y="2932898"/>
            <a:ext cx="3827334" cy="194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74559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FODO cell for cryo-module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872" y="843558"/>
            <a:ext cx="7797552" cy="194421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000" dirty="0" smtClean="0"/>
              <a:t>Get </a:t>
            </a:r>
            <a:r>
              <a:rPr lang="en-US" altLang="zh-CN" sz="2000" dirty="0"/>
              <a:t>a smallest average beta function to reduce the multi-bunch instability caused by RF cavities </a:t>
            </a:r>
            <a:r>
              <a:rPr lang="en-US" altLang="zh-CN" sz="2000" dirty="0" smtClean="0"/>
              <a:t>especially </a:t>
            </a:r>
            <a:r>
              <a:rPr lang="en-US" altLang="zh-CN" sz="2000" dirty="0"/>
              <a:t>for </a:t>
            </a:r>
            <a:r>
              <a:rPr lang="en-US" altLang="zh-CN" sz="2000" dirty="0" smtClean="0"/>
              <a:t>the Z mode</a:t>
            </a:r>
            <a:endParaRPr lang="en-US" altLang="zh-CN" sz="2000" dirty="0"/>
          </a:p>
          <a:p>
            <a:pPr lvl="1"/>
            <a:r>
              <a:rPr lang="en-US" altLang="zh-CN" sz="2000" dirty="0"/>
              <a:t>90/90 degree phase advance</a:t>
            </a:r>
          </a:p>
          <a:p>
            <a:pPr lvl="1"/>
            <a:r>
              <a:rPr lang="en-US" altLang="zh-CN" sz="2000" dirty="0" smtClean="0"/>
              <a:t>The distance </a:t>
            </a:r>
            <a:r>
              <a:rPr lang="en-US" altLang="zh-CN" sz="2000" dirty="0"/>
              <a:t>between </a:t>
            </a:r>
            <a:r>
              <a:rPr lang="en-US" altLang="zh-CN" sz="2000" dirty="0" smtClean="0"/>
              <a:t>quadrupoles is 13.7 m which allow a cryo-module with length of 12m.</a:t>
            </a:r>
          </a:p>
          <a:p>
            <a:pPr lvl="1"/>
            <a:r>
              <a:rPr lang="en-US" altLang="zh-CN" sz="2000" dirty="0"/>
              <a:t>a</a:t>
            </a:r>
            <a:r>
              <a:rPr lang="en-US" altLang="zh-CN" sz="2000" dirty="0" smtClean="0"/>
              <a:t>verage beta function 30 m</a:t>
            </a:r>
            <a:endParaRPr lang="en-US" altLang="zh-CN" sz="2000" dirty="0"/>
          </a:p>
          <a:p>
            <a:r>
              <a:rPr lang="en-US" altLang="zh-CN" sz="2000" dirty="0" smtClean="0"/>
              <a:t>336 / 6 / 2RF stations / 2 sections / 2= 7 cells in each section</a:t>
            </a:r>
          </a:p>
        </p:txBody>
      </p:sp>
      <p:sp>
        <p:nvSpPr>
          <p:cNvPr id="4" name="矩形 3"/>
          <p:cNvSpPr/>
          <p:nvPr/>
        </p:nvSpPr>
        <p:spPr>
          <a:xfrm>
            <a:off x="6356387" y="3201819"/>
            <a:ext cx="180690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90/90 deg</a:t>
            </a:r>
          </a:p>
          <a:p>
            <a:r>
              <a:rPr lang="en-US" altLang="zh-CN" sz="1400" b="1" dirty="0" smtClean="0"/>
              <a:t>Half cell: 13.7m+2.3m</a:t>
            </a:r>
          </a:p>
          <a:p>
            <a:r>
              <a:rPr lang="en-US" altLang="zh-CN" sz="1400" b="1" dirty="0">
                <a:sym typeface="Symbol"/>
              </a:rPr>
              <a:t></a:t>
            </a:r>
            <a:r>
              <a:rPr lang="en-US" altLang="zh-CN" sz="1400" b="1" dirty="0" smtClean="0"/>
              <a:t>max: 53.8 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 smtClean="0"/>
              <a:t>min: 9.5 m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267744" y="2859782"/>
            <a:ext cx="3888432" cy="1974849"/>
            <a:chOff x="2051720" y="3745319"/>
            <a:chExt cx="3888432" cy="263313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745319"/>
              <a:ext cx="3888432" cy="220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627784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5927046"/>
              <a:ext cx="1265411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c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ryo-module</a:t>
              </a:r>
              <a:endParaRPr lang="zh-CN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5957822"/>
              <a:ext cx="122413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00B050"/>
                  </a:solidFill>
                </a:rPr>
                <a:t>q</a:t>
              </a:r>
              <a:r>
                <a:rPr lang="en-US" altLang="zh-CN" sz="1400" b="1" dirty="0" err="1" smtClean="0">
                  <a:solidFill>
                    <a:srgbClr val="00B050"/>
                  </a:solidFill>
                </a:rPr>
                <a:t>uadrupole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09601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917403" cy="6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6723"/>
            <a:ext cx="761494" cy="4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38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8E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88606</TotalTime>
  <Words>1942</Words>
  <Application>Microsoft Office PowerPoint</Application>
  <PresentationFormat>全屏显示(16:9)</PresentationFormat>
  <Paragraphs>355</Paragraphs>
  <Slides>20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Lattice Design of the Collider Ring toward TDR</vt:lpstr>
      <vt:lpstr>PowerPoint 演示文稿</vt:lpstr>
      <vt:lpstr>PowerPoint 演示文稿</vt:lpstr>
      <vt:lpstr>PowerPoint 演示文稿</vt:lpstr>
      <vt:lpstr>PowerPoint 演示文稿</vt:lpstr>
      <vt:lpstr>Nonlinearity correction of Interaction region</vt:lpstr>
      <vt:lpstr>Optics design of ARC region</vt:lpstr>
      <vt:lpstr>Nonlinearity correction of ARC region</vt:lpstr>
      <vt:lpstr>FODO cell for cryo-module</vt:lpstr>
      <vt:lpstr>Optics design of RF region</vt:lpstr>
      <vt:lpstr>PowerPoint 演示文稿</vt:lpstr>
      <vt:lpstr>PowerPoint 演示文稿</vt:lpstr>
      <vt:lpstr>Dynamic aperture requirements</vt:lpstr>
      <vt:lpstr>PowerPoint 演示文稿</vt:lpstr>
      <vt:lpstr>Performance with errors</vt:lpstr>
      <vt:lpstr> Dynamic aperture results (w/ errors)</vt:lpstr>
      <vt:lpstr> Work list toward TDR</vt:lpstr>
      <vt:lpstr>Summary</vt:lpstr>
      <vt:lpstr>PowerPoint 演示文稿</vt:lpstr>
      <vt:lpstr>Optics design of RF region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6947</cp:revision>
  <dcterms:created xsi:type="dcterms:W3CDTF">2016-03-31T11:13:45Z</dcterms:created>
  <dcterms:modified xsi:type="dcterms:W3CDTF">2018-11-12T07:26:13Z</dcterms:modified>
</cp:coreProperties>
</file>