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4"/>
  </p:notesMasterIdLst>
  <p:handoutMasterIdLst>
    <p:handoutMasterId r:id="rId25"/>
  </p:handoutMasterIdLst>
  <p:sldIdLst>
    <p:sldId id="256" r:id="rId2"/>
    <p:sldId id="380" r:id="rId3"/>
    <p:sldId id="382" r:id="rId4"/>
    <p:sldId id="383" r:id="rId5"/>
    <p:sldId id="394" r:id="rId6"/>
    <p:sldId id="395" r:id="rId7"/>
    <p:sldId id="386" r:id="rId8"/>
    <p:sldId id="388" r:id="rId9"/>
    <p:sldId id="389" r:id="rId10"/>
    <p:sldId id="411" r:id="rId11"/>
    <p:sldId id="398" r:id="rId12"/>
    <p:sldId id="402" r:id="rId13"/>
    <p:sldId id="403" r:id="rId14"/>
    <p:sldId id="409" r:id="rId15"/>
    <p:sldId id="410" r:id="rId16"/>
    <p:sldId id="412" r:id="rId17"/>
    <p:sldId id="408" r:id="rId18"/>
    <p:sldId id="415" r:id="rId19"/>
    <p:sldId id="414" r:id="rId20"/>
    <p:sldId id="427" r:id="rId21"/>
    <p:sldId id="428" r:id="rId22"/>
    <p:sldId id="429" r:id="rId23"/>
  </p:sldIdLst>
  <p:sldSz cx="9144000" cy="6858000" type="screen4x3"/>
  <p:notesSz cx="6797675" cy="9926638"/>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FF"/>
    <a:srgbClr val="9E23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07" autoAdjust="0"/>
    <p:restoredTop sz="90837" autoAdjust="0"/>
  </p:normalViewPr>
  <p:slideViewPr>
    <p:cSldViewPr>
      <p:cViewPr varScale="1">
        <p:scale>
          <a:sx n="99" d="100"/>
          <a:sy n="99" d="100"/>
        </p:scale>
        <p:origin x="1416"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B5B9BEF5-6E6F-4D10-B0B9-E9137DA9F6F5}" type="datetimeFigureOut">
              <a:rPr lang="zh-CN" altLang="en-US" smtClean="0"/>
              <a:t>2018-11-10</a:t>
            </a:fld>
            <a:endParaRPr lang="zh-CN" altLang="en-US"/>
          </a:p>
        </p:txBody>
      </p:sp>
      <p:sp>
        <p:nvSpPr>
          <p:cNvPr id="4" name="页脚占位符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14A5C2F1-0447-4DA3-A7AF-F98FBDF1EBF9}" type="slidenum">
              <a:rPr lang="zh-CN" altLang="en-US" smtClean="0"/>
              <a:t>‹#›</a:t>
            </a:fld>
            <a:endParaRPr lang="zh-CN" altLang="en-US"/>
          </a:p>
        </p:txBody>
      </p:sp>
    </p:spTree>
    <p:extLst>
      <p:ext uri="{BB962C8B-B14F-4D97-AF65-F5344CB8AC3E}">
        <p14:creationId xmlns:p14="http://schemas.microsoft.com/office/powerpoint/2010/main" val="29653299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8C3F793F-F6E5-4880-B4E6-722471D22440}" type="datetimeFigureOut">
              <a:rPr lang="zh-CN" altLang="en-US" smtClean="0"/>
              <a:t>2018-11-10</a:t>
            </a:fld>
            <a:endParaRPr lang="zh-CN" altLang="en-US"/>
          </a:p>
        </p:txBody>
      </p:sp>
      <p:sp>
        <p:nvSpPr>
          <p:cNvPr id="4" name="幻灯片图像占位符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12D3B716-D2E4-498B-833D-A27C1E2768C3}" type="slidenum">
              <a:rPr lang="zh-CN" altLang="en-US" smtClean="0"/>
              <a:t>‹#›</a:t>
            </a:fld>
            <a:endParaRPr lang="zh-CN" altLang="en-US"/>
          </a:p>
        </p:txBody>
      </p:sp>
    </p:spTree>
    <p:extLst>
      <p:ext uri="{BB962C8B-B14F-4D97-AF65-F5344CB8AC3E}">
        <p14:creationId xmlns:p14="http://schemas.microsoft.com/office/powerpoint/2010/main" val="4158451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1</a:t>
            </a:r>
            <a:r>
              <a:rPr lang="zh-CN" altLang="en-US" dirty="0" smtClean="0"/>
              <a:t>吨</a:t>
            </a:r>
            <a:r>
              <a:rPr lang="en-US" altLang="zh-CN" dirty="0" smtClean="0"/>
              <a:t>TNT</a:t>
            </a:r>
            <a:r>
              <a:rPr lang="zh-CN" altLang="en-US" dirty="0" smtClean="0"/>
              <a:t>相等于</a:t>
            </a:r>
            <a:r>
              <a:rPr lang="en-US" altLang="zh-CN" dirty="0" smtClean="0"/>
              <a:t>4.2</a:t>
            </a:r>
            <a:r>
              <a:rPr lang="zh-CN" altLang="en-US" dirty="0" smtClean="0"/>
              <a:t>千兆焦耳</a:t>
            </a:r>
          </a:p>
          <a:p>
            <a:endParaRPr lang="zh-CN" altLang="en-US" dirty="0"/>
          </a:p>
        </p:txBody>
      </p:sp>
      <p:sp>
        <p:nvSpPr>
          <p:cNvPr id="4" name="灯片编号占位符 3"/>
          <p:cNvSpPr>
            <a:spLocks noGrp="1"/>
          </p:cNvSpPr>
          <p:nvPr>
            <p:ph type="sldNum" sz="quarter" idx="10"/>
          </p:nvPr>
        </p:nvSpPr>
        <p:spPr/>
        <p:txBody>
          <a:bodyPr/>
          <a:lstStyle/>
          <a:p>
            <a:fld id="{8FC3E802-4D75-4DB0-B902-331CD5AA0045}" type="slidenum">
              <a:rPr lang="zh-CN" altLang="en-US" smtClean="0"/>
              <a:t>3</a:t>
            </a:fld>
            <a:endParaRPr lang="zh-CN" altLang="en-US"/>
          </a:p>
        </p:txBody>
      </p:sp>
    </p:spTree>
    <p:extLst>
      <p:ext uri="{BB962C8B-B14F-4D97-AF65-F5344CB8AC3E}">
        <p14:creationId xmlns:p14="http://schemas.microsoft.com/office/powerpoint/2010/main" val="28084053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4" name="Picture 2" descr="PPT背景副本"/>
          <p:cNvPicPr>
            <a:picLocks noChangeAspect="1" noChangeArrowheads="1"/>
          </p:cNvPicPr>
          <p:nvPr/>
        </p:nvPicPr>
        <p:blipFill>
          <a:blip r:embed="rId2" cstate="print"/>
          <a:srcRect l="7502" t="7797"/>
          <a:stretch>
            <a:fillRect/>
          </a:stretch>
        </p:blipFill>
        <p:spPr bwMode="auto">
          <a:xfrm>
            <a:off x="0" y="0"/>
            <a:ext cx="9180512" cy="6885384"/>
          </a:xfrm>
          <a:prstGeom prst="rect">
            <a:avLst/>
          </a:prstGeom>
          <a:noFill/>
          <a:ln w="9525">
            <a:noFill/>
            <a:miter lim="800000"/>
            <a:headEnd/>
            <a:tailEnd/>
          </a:ln>
        </p:spPr>
      </p:pic>
      <p:sp>
        <p:nvSpPr>
          <p:cNvPr id="165891" name="Rectangle 3"/>
          <p:cNvSpPr>
            <a:spLocks noGrp="1" noChangeArrowheads="1"/>
          </p:cNvSpPr>
          <p:nvPr>
            <p:ph type="ctrTitle"/>
          </p:nvPr>
        </p:nvSpPr>
        <p:spPr>
          <a:xfrm>
            <a:off x="571472" y="1714488"/>
            <a:ext cx="7772400" cy="2090735"/>
          </a:xfrm>
          <a:effectLst>
            <a:outerShdw dist="17961" dir="2700000" algn="ctr" rotWithShape="0">
              <a:schemeClr val="bg2"/>
            </a:outerShdw>
          </a:effectLst>
        </p:spPr>
        <p:txBody>
          <a:bodyPr/>
          <a:lstStyle>
            <a:lvl1pPr>
              <a:defRPr sz="5400" b="1">
                <a:solidFill>
                  <a:srgbClr val="0070C0"/>
                </a:solidFill>
              </a:defRPr>
            </a:lvl1pPr>
          </a:lstStyle>
          <a:p>
            <a:r>
              <a:rPr lang="zh-CN" altLang="en-US" smtClean="0"/>
              <a:t>单击此处编辑母版标题样式</a:t>
            </a:r>
            <a:endParaRPr lang="zh-CN" altLang="en-US" dirty="0"/>
          </a:p>
        </p:txBody>
      </p:sp>
      <p:sp>
        <p:nvSpPr>
          <p:cNvPr id="165892" name="Rectangle 4"/>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zh-CN" altLang="en-US" smtClean="0"/>
              <a:t>单击此处编辑母版副标题样式</a:t>
            </a:r>
            <a:endParaRPr lang="zh-CN" altLang="en-US"/>
          </a:p>
        </p:txBody>
      </p:sp>
      <p:sp>
        <p:nvSpPr>
          <p:cNvPr id="5" name="Rectangle 5"/>
          <p:cNvSpPr>
            <a:spLocks noGrp="1" noChangeArrowheads="1"/>
          </p:cNvSpPr>
          <p:nvPr>
            <p:ph type="dt" sz="half" idx="10"/>
          </p:nvPr>
        </p:nvSpPr>
        <p:spPr/>
        <p:txBody>
          <a:bodyPr/>
          <a:lstStyle>
            <a:lvl1pPr>
              <a:defRPr smtClean="0"/>
            </a:lvl1pPr>
          </a:lstStyle>
          <a:p>
            <a:fld id="{D0B50917-0F61-4520-B727-32D9A82CE98A}" type="datetime1">
              <a:rPr lang="zh-CN" altLang="en-US" smtClean="0"/>
              <a:t>2018-11-10</a:t>
            </a:fld>
            <a:endParaRPr lang="zh-CN" altLang="en-US"/>
          </a:p>
        </p:txBody>
      </p:sp>
      <p:sp>
        <p:nvSpPr>
          <p:cNvPr id="6" name="Rectangle 6"/>
          <p:cNvSpPr>
            <a:spLocks noGrp="1" noChangeArrowheads="1"/>
          </p:cNvSpPr>
          <p:nvPr>
            <p:ph type="ftr" sz="quarter" idx="11"/>
          </p:nvPr>
        </p:nvSpPr>
        <p:spPr/>
        <p:txBody>
          <a:bodyPr/>
          <a:lstStyle>
            <a:lvl1pPr>
              <a:defRPr smtClean="0"/>
            </a:lvl1pPr>
          </a:lstStyle>
          <a:p>
            <a:endParaRPr lang="zh-CN" altLang="en-US"/>
          </a:p>
        </p:txBody>
      </p:sp>
      <p:sp>
        <p:nvSpPr>
          <p:cNvPr id="7" name="Rectangle 7"/>
          <p:cNvSpPr>
            <a:spLocks noGrp="1" noChangeArrowheads="1"/>
          </p:cNvSpPr>
          <p:nvPr>
            <p:ph type="sldNum" sz="quarter" idx="12"/>
          </p:nvPr>
        </p:nvSpPr>
        <p:spPr/>
        <p:txBody>
          <a:bodyPr/>
          <a:lstStyle>
            <a:lvl1pPr>
              <a:defRPr smtClean="0"/>
            </a:lvl1pPr>
          </a:lstStyle>
          <a:p>
            <a:fld id="{0C913308-F349-4B6D-A68A-DD1791B4A57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zh-CN" alt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5"/>
          <p:cNvSpPr>
            <a:spLocks noGrp="1" noChangeArrowheads="1"/>
          </p:cNvSpPr>
          <p:nvPr>
            <p:ph type="dt" sz="half" idx="10"/>
          </p:nvPr>
        </p:nvSpPr>
        <p:spPr>
          <a:ln/>
        </p:spPr>
        <p:txBody>
          <a:bodyPr/>
          <a:lstStyle>
            <a:lvl1pPr>
              <a:defRPr/>
            </a:lvl1pPr>
          </a:lstStyle>
          <a:p>
            <a:fld id="{43D926A2-678F-4FB5-B3A7-B4065BE6CC3E}" type="datetime1">
              <a:rPr lang="zh-CN" altLang="en-US" smtClean="0"/>
              <a:t>2018-11-10</a:t>
            </a:fld>
            <a:endParaRPr lang="zh-CN" altLang="en-US"/>
          </a:p>
        </p:txBody>
      </p:sp>
      <p:sp>
        <p:nvSpPr>
          <p:cNvPr id="5" name="Rectangle 6"/>
          <p:cNvSpPr>
            <a:spLocks noGrp="1" noChangeArrowheads="1"/>
          </p:cNvSpPr>
          <p:nvPr>
            <p:ph type="ftr" sz="quarter" idx="11"/>
          </p:nvPr>
        </p:nvSpPr>
        <p:spPr>
          <a:ln/>
        </p:spPr>
        <p:txBody>
          <a:bodyPr/>
          <a:lstStyle>
            <a:lvl1pPr>
              <a:defRPr/>
            </a:lvl1pPr>
          </a:lstStyle>
          <a:p>
            <a:endParaRPr lang="zh-CN" altLang="en-US"/>
          </a:p>
        </p:txBody>
      </p:sp>
      <p:sp>
        <p:nvSpPr>
          <p:cNvPr id="6" name="Rectangle 7"/>
          <p:cNvSpPr>
            <a:spLocks noGrp="1" noChangeArrowheads="1"/>
          </p:cNvSpPr>
          <p:nvPr>
            <p:ph type="sldNum" sz="quarter" idx="12"/>
          </p:nvPr>
        </p:nvSpPr>
        <p:spPr>
          <a:ln/>
        </p:spPr>
        <p:txBody>
          <a:bodyPr/>
          <a:lstStyle>
            <a:lvl1pPr>
              <a:defRPr/>
            </a:lvl1p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4450"/>
            <a:ext cx="2057400" cy="6081713"/>
          </a:xfrm>
        </p:spPr>
        <p:txBody>
          <a:bodyPr vert="eaVert"/>
          <a:lstStyle/>
          <a:p>
            <a:r>
              <a:rPr lang="zh-CN" altLang="en-US" smtClean="0"/>
              <a:t>单击此处编辑母版标题样式</a:t>
            </a:r>
            <a:endParaRPr lang="zh-CN" altLang="en-US"/>
          </a:p>
        </p:txBody>
      </p:sp>
      <p:sp>
        <p:nvSpPr>
          <p:cNvPr id="3" name="Vertical Text Placeholder 2"/>
          <p:cNvSpPr>
            <a:spLocks noGrp="1"/>
          </p:cNvSpPr>
          <p:nvPr>
            <p:ph type="body" orient="vert" idx="1"/>
          </p:nvPr>
        </p:nvSpPr>
        <p:spPr>
          <a:xfrm>
            <a:off x="457200" y="44450"/>
            <a:ext cx="6019800" cy="6081713"/>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5"/>
          <p:cNvSpPr>
            <a:spLocks noGrp="1" noChangeArrowheads="1"/>
          </p:cNvSpPr>
          <p:nvPr>
            <p:ph type="dt" sz="half" idx="10"/>
          </p:nvPr>
        </p:nvSpPr>
        <p:spPr>
          <a:ln/>
        </p:spPr>
        <p:txBody>
          <a:bodyPr/>
          <a:lstStyle>
            <a:lvl1pPr>
              <a:defRPr/>
            </a:lvl1pPr>
          </a:lstStyle>
          <a:p>
            <a:fld id="{1A6B1C6A-8049-43CC-83A0-38040A3B8B7B}" type="datetime1">
              <a:rPr lang="zh-CN" altLang="en-US" smtClean="0"/>
              <a:t>2018-11-10</a:t>
            </a:fld>
            <a:endParaRPr lang="zh-CN" altLang="en-US"/>
          </a:p>
        </p:txBody>
      </p:sp>
      <p:sp>
        <p:nvSpPr>
          <p:cNvPr id="5" name="Rectangle 6"/>
          <p:cNvSpPr>
            <a:spLocks noGrp="1" noChangeArrowheads="1"/>
          </p:cNvSpPr>
          <p:nvPr>
            <p:ph type="ftr" sz="quarter" idx="11"/>
          </p:nvPr>
        </p:nvSpPr>
        <p:spPr>
          <a:ln/>
        </p:spPr>
        <p:txBody>
          <a:bodyPr/>
          <a:lstStyle>
            <a:lvl1pPr>
              <a:defRPr/>
            </a:lvl1pPr>
          </a:lstStyle>
          <a:p>
            <a:endParaRPr lang="zh-CN" altLang="en-US"/>
          </a:p>
        </p:txBody>
      </p:sp>
      <p:sp>
        <p:nvSpPr>
          <p:cNvPr id="6" name="Rectangle 7"/>
          <p:cNvSpPr>
            <a:spLocks noGrp="1" noChangeArrowheads="1"/>
          </p:cNvSpPr>
          <p:nvPr>
            <p:ph type="sldNum" sz="quarter" idx="12"/>
          </p:nvPr>
        </p:nvSpPr>
        <p:spPr>
          <a:ln/>
        </p:spPr>
        <p:txBody>
          <a:bodyPr/>
          <a:lstStyle>
            <a:lvl1pPr>
              <a:defRPr/>
            </a:lvl1pPr>
          </a:lstStyle>
          <a:p>
            <a:fld id="{0C913308-F349-4B6D-A68A-DD1791B4A57B}"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a:xfrm>
            <a:off x="0" y="71438"/>
            <a:ext cx="9144000" cy="836612"/>
          </a:xfr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125538"/>
            <a:ext cx="4038600" cy="532765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648200" y="1125538"/>
            <a:ext cx="4038600" cy="258762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4648200" y="3865563"/>
            <a:ext cx="4038600" cy="258762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a:effectLst>
            <a:outerShdw dist="17961" dir="2700000" algn="ctr" rotWithShape="0">
              <a:schemeClr val="tx2"/>
            </a:outerShdw>
          </a:effectLst>
        </p:spPr>
        <p:txBody>
          <a:bodyPr vert="horz" wrap="square" lIns="91440" tIns="45720" rIns="91440" bIns="45720" numCol="1" anchor="ctr" anchorCtr="0" compatLnSpc="1">
            <a:prstTxWarp prst="textNoShape">
              <a:avLst/>
            </a:prstTxWarp>
          </a:bodyPr>
          <a:lstStyle>
            <a:lvl1pPr>
              <a:defRPr lang="zh-CN" altLang="en-US" sz="3500" b="1" baseline="0" dirty="0">
                <a:solidFill>
                  <a:schemeClr val="bg1"/>
                </a:solidFill>
                <a:effectLst/>
                <a:latin typeface="+mj-ea"/>
                <a:ea typeface="+mj-ea"/>
                <a:cs typeface="+mj-cs"/>
              </a:defRPr>
            </a:lvl1pPr>
          </a:lstStyle>
          <a:p>
            <a:pPr lvl="0" algn="l" rtl="0" eaLnBrk="1" fontAlgn="base" hangingPunct="1">
              <a:spcBef>
                <a:spcPct val="0"/>
              </a:spcBef>
              <a:spcAft>
                <a:spcPct val="0"/>
              </a:spcAft>
            </a:pPr>
            <a:r>
              <a:rPr lang="zh-CN" altLang="en-US" smtClean="0"/>
              <a:t>单击此处编辑母版标题样式</a:t>
            </a:r>
            <a:endParaRPr lang="zh-CN" altLang="en-US" dirty="0"/>
          </a:p>
        </p:txBody>
      </p:sp>
      <p:sp>
        <p:nvSpPr>
          <p:cNvPr id="3" name="Content Placeholder 2"/>
          <p:cNvSpPr>
            <a:spLocks noGrp="1"/>
          </p:cNvSpPr>
          <p:nvPr>
            <p:ph idx="1"/>
          </p:nvPr>
        </p:nvSpPr>
        <p:spPr/>
        <p:txBody>
          <a:bodyPr/>
          <a:lstStyle>
            <a:lvl1pPr algn="l">
              <a:buClrTx/>
              <a:buSzPct val="80000"/>
              <a:buFont typeface="Wingdings" pitchFamily="2" charset="2"/>
              <a:buChar char="n"/>
              <a:defRPr b="0">
                <a:solidFill>
                  <a:srgbClr val="002060"/>
                </a:solidFill>
                <a:latin typeface="Times New Roman" panose="02020603050405020304" pitchFamily="18" charset="0"/>
                <a:ea typeface="+mn-ea"/>
              </a:defRPr>
            </a:lvl1pPr>
            <a:lvl2pPr algn="l">
              <a:buClrTx/>
              <a:buSzPct val="80000"/>
              <a:defRPr b="0" baseline="0">
                <a:solidFill>
                  <a:srgbClr val="0070C0"/>
                </a:solidFill>
                <a:latin typeface="Times New Roman" panose="02020603050405020304" pitchFamily="18" charset="0"/>
                <a:ea typeface="+mn-ea"/>
              </a:defRPr>
            </a:lvl2pPr>
            <a:lvl3pPr>
              <a:defRPr>
                <a:latin typeface="Times New Roman" panose="02020603050405020304" pitchFamily="18" charset="0"/>
              </a:defRPr>
            </a:lvl3pPr>
            <a:lvl4pPr>
              <a:defRPr>
                <a:latin typeface="Times New Roman" panose="02020603050405020304" pitchFamily="18" charset="0"/>
              </a:defRPr>
            </a:lvl4pPr>
            <a:lvl5pPr>
              <a:defRPr>
                <a:latin typeface="Times New Roman" panose="02020603050405020304" pitchFamily="18" charset="0"/>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Rectangle 5"/>
          <p:cNvSpPr>
            <a:spLocks noGrp="1" noChangeArrowheads="1"/>
          </p:cNvSpPr>
          <p:nvPr>
            <p:ph type="dt" sz="half" idx="10"/>
          </p:nvPr>
        </p:nvSpPr>
        <p:spPr>
          <a:ln/>
        </p:spPr>
        <p:txBody>
          <a:bodyPr/>
          <a:lstStyle>
            <a:lvl1pPr>
              <a:defRPr/>
            </a:lvl1pPr>
          </a:lstStyle>
          <a:p>
            <a:fld id="{B86C27D9-0984-4E0D-9479-AB571ADA9402}" type="datetime1">
              <a:rPr lang="zh-CN" altLang="en-US" smtClean="0"/>
              <a:t>2018-11-10</a:t>
            </a:fld>
            <a:endParaRPr lang="zh-CN" altLang="en-US"/>
          </a:p>
        </p:txBody>
      </p:sp>
      <p:sp>
        <p:nvSpPr>
          <p:cNvPr id="5" name="Rectangle 6"/>
          <p:cNvSpPr>
            <a:spLocks noGrp="1" noChangeArrowheads="1"/>
          </p:cNvSpPr>
          <p:nvPr>
            <p:ph type="ftr" sz="quarter" idx="11"/>
          </p:nvPr>
        </p:nvSpPr>
        <p:spPr>
          <a:ln/>
        </p:spPr>
        <p:txBody>
          <a:bodyPr/>
          <a:lstStyle>
            <a:lvl1pPr>
              <a:defRPr/>
            </a:lvl1pPr>
          </a:lstStyle>
          <a:p>
            <a:endParaRPr lang="zh-CN" altLang="en-US"/>
          </a:p>
        </p:txBody>
      </p:sp>
      <p:sp>
        <p:nvSpPr>
          <p:cNvPr id="6" name="Rectangle 7"/>
          <p:cNvSpPr>
            <a:spLocks noGrp="1" noChangeArrowheads="1"/>
          </p:cNvSpPr>
          <p:nvPr>
            <p:ph type="sldNum" sz="quarter" idx="12"/>
          </p:nvPr>
        </p:nvSpPr>
        <p:spPr>
          <a:ln/>
        </p:spPr>
        <p:txBody>
          <a:bodyPr/>
          <a:lstStyle>
            <a:lvl1pPr>
              <a:defRPr/>
            </a:lvl1pPr>
          </a:lstStyle>
          <a:p>
            <a:fld id="{0C913308-F349-4B6D-A68A-DD1791B4A57B}"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5"/>
          <p:cNvSpPr>
            <a:spLocks noGrp="1" noChangeArrowheads="1"/>
          </p:cNvSpPr>
          <p:nvPr>
            <p:ph type="dt" sz="half" idx="10"/>
          </p:nvPr>
        </p:nvSpPr>
        <p:spPr>
          <a:ln/>
        </p:spPr>
        <p:txBody>
          <a:bodyPr/>
          <a:lstStyle>
            <a:lvl1pPr>
              <a:defRPr/>
            </a:lvl1pPr>
          </a:lstStyle>
          <a:p>
            <a:fld id="{E9BE89FC-DACA-4AA6-9249-1EABF49ACDA8}" type="datetime1">
              <a:rPr lang="zh-CN" altLang="en-US" smtClean="0"/>
              <a:t>2018-11-10</a:t>
            </a:fld>
            <a:endParaRPr lang="zh-CN" altLang="en-US"/>
          </a:p>
        </p:txBody>
      </p:sp>
      <p:sp>
        <p:nvSpPr>
          <p:cNvPr id="5" name="Rectangle 6"/>
          <p:cNvSpPr>
            <a:spLocks noGrp="1" noChangeArrowheads="1"/>
          </p:cNvSpPr>
          <p:nvPr>
            <p:ph type="ftr" sz="quarter" idx="11"/>
          </p:nvPr>
        </p:nvSpPr>
        <p:spPr>
          <a:ln/>
        </p:spPr>
        <p:txBody>
          <a:bodyPr/>
          <a:lstStyle>
            <a:lvl1pPr>
              <a:defRPr/>
            </a:lvl1pPr>
          </a:lstStyle>
          <a:p>
            <a:endParaRPr lang="zh-CN" altLang="en-US"/>
          </a:p>
        </p:txBody>
      </p:sp>
      <p:sp>
        <p:nvSpPr>
          <p:cNvPr id="6" name="Rectangle 7"/>
          <p:cNvSpPr>
            <a:spLocks noGrp="1" noChangeArrowheads="1"/>
          </p:cNvSpPr>
          <p:nvPr>
            <p:ph type="sldNum" sz="quarter" idx="12"/>
          </p:nvPr>
        </p:nvSpPr>
        <p:spPr>
          <a:ln/>
        </p:spPr>
        <p:txBody>
          <a:bodyPr/>
          <a:lstStyle>
            <a:lvl1pPr>
              <a:defRPr/>
            </a:lvl1pPr>
          </a:lstStyle>
          <a:p>
            <a:fld id="{0C913308-F349-4B6D-A68A-DD1791B4A57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a:effectLst>
            <a:outerShdw dist="17961" dir="2700000" algn="ctr" rotWithShape="0">
              <a:schemeClr val="tx2"/>
            </a:outerShdw>
          </a:effectLst>
        </p:spPr>
        <p:txBody>
          <a:bodyPr vert="horz" wrap="square" lIns="91440" tIns="45720" rIns="91440" bIns="45720" numCol="1" anchor="ctr" anchorCtr="0" compatLnSpc="1">
            <a:prstTxWarp prst="textNoShape">
              <a:avLst/>
            </a:prstTxWarp>
          </a:bodyPr>
          <a:lstStyle>
            <a:lvl1pPr>
              <a:defRPr lang="zh-CN" altLang="en-US" sz="3600" b="1" baseline="0">
                <a:solidFill>
                  <a:schemeClr val="tx1"/>
                </a:solidFill>
                <a:effectLst>
                  <a:outerShdw blurRad="38100" dist="38100" dir="2700000" algn="tl">
                    <a:srgbClr val="000000">
                      <a:alpha val="43137"/>
                    </a:srgbClr>
                  </a:outerShdw>
                </a:effectLst>
                <a:latin typeface="+mj-lt"/>
                <a:ea typeface="+mj-ea"/>
                <a:cs typeface="+mj-cs"/>
              </a:defRPr>
            </a:lvl1pPr>
          </a:lstStyle>
          <a:p>
            <a:pPr lvl="0" algn="l" rtl="0" eaLnBrk="1" fontAlgn="base" hangingPunct="1">
              <a:spcBef>
                <a:spcPct val="0"/>
              </a:spcBef>
              <a:spcAft>
                <a:spcPct val="0"/>
              </a:spcAft>
            </a:pPr>
            <a:r>
              <a:rPr lang="zh-CN" altLang="en-US" smtClean="0"/>
              <a:t>单击此处编辑母版标题样式</a:t>
            </a:r>
            <a:endParaRPr lang="zh-CN" altLang="en-US"/>
          </a:p>
        </p:txBody>
      </p:sp>
      <p:sp>
        <p:nvSpPr>
          <p:cNvPr id="3" name="Content Placeholder 2"/>
          <p:cNvSpPr>
            <a:spLocks noGrp="1"/>
          </p:cNvSpPr>
          <p:nvPr>
            <p:ph sz="half" idx="1"/>
          </p:nvPr>
        </p:nvSpPr>
        <p:spPr>
          <a:xfrm>
            <a:off x="457200" y="981075"/>
            <a:ext cx="4038600" cy="5145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Content Placeholder 3"/>
          <p:cNvSpPr>
            <a:spLocks noGrp="1"/>
          </p:cNvSpPr>
          <p:nvPr>
            <p:ph sz="half" idx="2"/>
          </p:nvPr>
        </p:nvSpPr>
        <p:spPr>
          <a:xfrm>
            <a:off x="4648200" y="981075"/>
            <a:ext cx="4038600" cy="5145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5"/>
          <p:cNvSpPr>
            <a:spLocks noGrp="1" noChangeArrowheads="1"/>
          </p:cNvSpPr>
          <p:nvPr>
            <p:ph type="dt" sz="half" idx="10"/>
          </p:nvPr>
        </p:nvSpPr>
        <p:spPr>
          <a:ln/>
        </p:spPr>
        <p:txBody>
          <a:bodyPr/>
          <a:lstStyle>
            <a:lvl1pPr>
              <a:defRPr/>
            </a:lvl1pPr>
          </a:lstStyle>
          <a:p>
            <a:fld id="{E8354A2E-2B96-49EB-BA93-E760B5C230AF}" type="datetime1">
              <a:rPr lang="zh-CN" altLang="en-US" smtClean="0"/>
              <a:t>2018-11-10</a:t>
            </a:fld>
            <a:endParaRPr lang="zh-CN" altLang="en-US"/>
          </a:p>
        </p:txBody>
      </p:sp>
      <p:sp>
        <p:nvSpPr>
          <p:cNvPr id="6" name="Rectangle 6"/>
          <p:cNvSpPr>
            <a:spLocks noGrp="1" noChangeArrowheads="1"/>
          </p:cNvSpPr>
          <p:nvPr>
            <p:ph type="ftr" sz="quarter" idx="11"/>
          </p:nvPr>
        </p:nvSpPr>
        <p:spPr>
          <a:ln/>
        </p:spPr>
        <p:txBody>
          <a:bodyPr/>
          <a:lstStyle>
            <a:lvl1pPr>
              <a:defRPr/>
            </a:lvl1pPr>
          </a:lstStyle>
          <a:p>
            <a:endParaRPr lang="zh-CN" altLang="en-US"/>
          </a:p>
        </p:txBody>
      </p:sp>
      <p:sp>
        <p:nvSpPr>
          <p:cNvPr id="7" name="Rectangle 7"/>
          <p:cNvSpPr>
            <a:spLocks noGrp="1" noChangeArrowheads="1"/>
          </p:cNvSpPr>
          <p:nvPr>
            <p:ph type="sldNum" sz="quarter" idx="12"/>
          </p:nvPr>
        </p:nvSpPr>
        <p:spPr>
          <a:ln/>
        </p:spPr>
        <p:txBody>
          <a:bodyPr/>
          <a:lstStyle>
            <a:lvl1pPr>
              <a:defRPr/>
            </a:lvl1pPr>
          </a:lstStyle>
          <a:p>
            <a:fld id="{0C913308-F349-4B6D-A68A-DD1791B4A5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457200" y="-71462"/>
            <a:ext cx="8229600" cy="1143000"/>
          </a:xfrm>
          <a:noFill/>
          <a:ln w="9525">
            <a:noFill/>
            <a:miter lim="800000"/>
            <a:headEnd/>
            <a:tailEnd/>
          </a:ln>
          <a:effectLst>
            <a:outerShdw dist="17961" dir="2700000" algn="ctr" rotWithShape="0">
              <a:schemeClr val="tx2"/>
            </a:outerShdw>
          </a:effectLst>
        </p:spPr>
        <p:txBody>
          <a:bodyPr vert="horz" wrap="square" lIns="91440" tIns="45720" rIns="91440" bIns="45720" numCol="1" anchor="ctr" anchorCtr="0" compatLnSpc="1">
            <a:prstTxWarp prst="textNoShape">
              <a:avLst/>
            </a:prstTxWarp>
          </a:bodyPr>
          <a:lstStyle>
            <a:lvl1pPr>
              <a:defRPr lang="zh-CN" altLang="en-US" sz="3600" b="1" baseline="0">
                <a:solidFill>
                  <a:schemeClr val="tx1"/>
                </a:solidFill>
                <a:effectLst>
                  <a:outerShdw blurRad="38100" dist="38100" dir="2700000" algn="tl">
                    <a:srgbClr val="000000">
                      <a:alpha val="43137"/>
                    </a:srgbClr>
                  </a:outerShdw>
                </a:effectLst>
                <a:latin typeface="+mj-lt"/>
                <a:ea typeface="+mj-ea"/>
                <a:cs typeface="+mj-cs"/>
              </a:defRPr>
            </a:lvl1pPr>
          </a:lstStyle>
          <a:p>
            <a:pPr lvl="0" algn="l" rtl="0" eaLnBrk="1" fontAlgn="base" hangingPunct="1">
              <a:spcBef>
                <a:spcPct val="0"/>
              </a:spcBef>
              <a:spcAft>
                <a:spcPct val="0"/>
              </a:spcAft>
            </a:pPr>
            <a:r>
              <a:rPr lang="zh-CN" altLang="en-US" smtClean="0"/>
              <a:t>单击此处编辑母版标题样式</a:t>
            </a:r>
            <a:endParaRPr lang="zh-CN" alt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5"/>
          <p:cNvSpPr>
            <a:spLocks noGrp="1" noChangeArrowheads="1"/>
          </p:cNvSpPr>
          <p:nvPr>
            <p:ph type="dt" sz="half" idx="10"/>
          </p:nvPr>
        </p:nvSpPr>
        <p:spPr>
          <a:ln/>
        </p:spPr>
        <p:txBody>
          <a:bodyPr/>
          <a:lstStyle>
            <a:lvl1pPr>
              <a:defRPr/>
            </a:lvl1pPr>
          </a:lstStyle>
          <a:p>
            <a:fld id="{FF07665D-A295-4D72-962A-D505B4B576D0}" type="datetime1">
              <a:rPr lang="zh-CN" altLang="en-US" smtClean="0"/>
              <a:t>2018-11-10</a:t>
            </a:fld>
            <a:endParaRPr lang="zh-CN" altLang="en-US"/>
          </a:p>
        </p:txBody>
      </p:sp>
      <p:sp>
        <p:nvSpPr>
          <p:cNvPr id="8" name="Rectangle 6"/>
          <p:cNvSpPr>
            <a:spLocks noGrp="1" noChangeArrowheads="1"/>
          </p:cNvSpPr>
          <p:nvPr>
            <p:ph type="ftr" sz="quarter" idx="11"/>
          </p:nvPr>
        </p:nvSpPr>
        <p:spPr>
          <a:ln/>
        </p:spPr>
        <p:txBody>
          <a:bodyPr/>
          <a:lstStyle>
            <a:lvl1pPr>
              <a:defRPr/>
            </a:lvl1pPr>
          </a:lstStyle>
          <a:p>
            <a:endParaRPr lang="zh-CN" altLang="en-US"/>
          </a:p>
        </p:txBody>
      </p:sp>
      <p:sp>
        <p:nvSpPr>
          <p:cNvPr id="9" name="Rectangle 7"/>
          <p:cNvSpPr>
            <a:spLocks noGrp="1" noChangeArrowheads="1"/>
          </p:cNvSpPr>
          <p:nvPr>
            <p:ph type="sldNum" sz="quarter" idx="12"/>
          </p:nvPr>
        </p:nvSpPr>
        <p:spPr>
          <a:ln/>
        </p:spPr>
        <p:txBody>
          <a:bodyPr/>
          <a:lstStyle>
            <a:lvl1pPr>
              <a:defRPr/>
            </a:lvl1pPr>
          </a:lstStyle>
          <a:p>
            <a:fld id="{0C913308-F349-4B6D-A68A-DD1791B4A5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zh-CN" altLang="en-US"/>
          </a:p>
        </p:txBody>
      </p:sp>
      <p:sp>
        <p:nvSpPr>
          <p:cNvPr id="3" name="Rectangle 5"/>
          <p:cNvSpPr>
            <a:spLocks noGrp="1" noChangeArrowheads="1"/>
          </p:cNvSpPr>
          <p:nvPr>
            <p:ph type="dt" sz="half" idx="10"/>
          </p:nvPr>
        </p:nvSpPr>
        <p:spPr>
          <a:ln/>
        </p:spPr>
        <p:txBody>
          <a:bodyPr/>
          <a:lstStyle>
            <a:lvl1pPr>
              <a:defRPr/>
            </a:lvl1pPr>
          </a:lstStyle>
          <a:p>
            <a:fld id="{E9A3D6AF-0DC6-4740-9AD0-81EB8EF15E1A}" type="datetime1">
              <a:rPr lang="zh-CN" altLang="en-US" smtClean="0"/>
              <a:t>2018-11-10</a:t>
            </a:fld>
            <a:endParaRPr lang="zh-CN" altLang="en-US"/>
          </a:p>
        </p:txBody>
      </p:sp>
      <p:sp>
        <p:nvSpPr>
          <p:cNvPr id="4" name="Rectangle 6"/>
          <p:cNvSpPr>
            <a:spLocks noGrp="1" noChangeArrowheads="1"/>
          </p:cNvSpPr>
          <p:nvPr>
            <p:ph type="ftr" sz="quarter" idx="11"/>
          </p:nvPr>
        </p:nvSpPr>
        <p:spPr>
          <a:ln/>
        </p:spPr>
        <p:txBody>
          <a:bodyPr/>
          <a:lstStyle>
            <a:lvl1pPr>
              <a:defRPr/>
            </a:lvl1pPr>
          </a:lstStyle>
          <a:p>
            <a:endParaRPr lang="zh-CN" altLang="en-US"/>
          </a:p>
        </p:txBody>
      </p:sp>
      <p:sp>
        <p:nvSpPr>
          <p:cNvPr id="5" name="Rectangle 7"/>
          <p:cNvSpPr>
            <a:spLocks noGrp="1" noChangeArrowheads="1"/>
          </p:cNvSpPr>
          <p:nvPr>
            <p:ph type="sldNum" sz="quarter" idx="12"/>
          </p:nvPr>
        </p:nvSpPr>
        <p:spPr>
          <a:ln/>
        </p:spPr>
        <p:txBody>
          <a:bodyPr/>
          <a:lstStyle>
            <a:lvl1pPr>
              <a:defRPr/>
            </a:lvl1p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fld id="{2FC4F539-9110-44B0-9129-15B752417F3C}" type="datetime1">
              <a:rPr lang="zh-CN" altLang="en-US" smtClean="0"/>
              <a:t>2018-11-10</a:t>
            </a:fld>
            <a:endParaRPr lang="zh-CN" altLang="en-US"/>
          </a:p>
        </p:txBody>
      </p:sp>
      <p:sp>
        <p:nvSpPr>
          <p:cNvPr id="3" name="Rectangle 6"/>
          <p:cNvSpPr>
            <a:spLocks noGrp="1" noChangeArrowheads="1"/>
          </p:cNvSpPr>
          <p:nvPr>
            <p:ph type="ftr" sz="quarter" idx="11"/>
          </p:nvPr>
        </p:nvSpPr>
        <p:spPr>
          <a:ln/>
        </p:spPr>
        <p:txBody>
          <a:bodyPr/>
          <a:lstStyle>
            <a:lvl1pPr>
              <a:defRPr/>
            </a:lvl1pPr>
          </a:lstStyle>
          <a:p>
            <a:endParaRPr lang="zh-CN" altLang="en-US"/>
          </a:p>
        </p:txBody>
      </p:sp>
      <p:sp>
        <p:nvSpPr>
          <p:cNvPr id="4" name="Rectangle 7"/>
          <p:cNvSpPr>
            <a:spLocks noGrp="1" noChangeArrowheads="1"/>
          </p:cNvSpPr>
          <p:nvPr>
            <p:ph type="sldNum" sz="quarter" idx="12"/>
          </p:nvPr>
        </p:nvSpPr>
        <p:spPr>
          <a:ln/>
        </p:spPr>
        <p:txBody>
          <a:bodyPr/>
          <a:lstStyle>
            <a:lvl1pPr>
              <a:defRPr/>
            </a:lvl1p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5"/>
          <p:cNvSpPr>
            <a:spLocks noGrp="1" noChangeArrowheads="1"/>
          </p:cNvSpPr>
          <p:nvPr>
            <p:ph type="dt" sz="half" idx="10"/>
          </p:nvPr>
        </p:nvSpPr>
        <p:spPr>
          <a:ln/>
        </p:spPr>
        <p:txBody>
          <a:bodyPr/>
          <a:lstStyle>
            <a:lvl1pPr>
              <a:defRPr/>
            </a:lvl1pPr>
          </a:lstStyle>
          <a:p>
            <a:fld id="{0C0B2BE9-3C72-4A46-835C-656A99B2C08A}" type="datetime1">
              <a:rPr lang="zh-CN" altLang="en-US" smtClean="0"/>
              <a:t>2018-11-10</a:t>
            </a:fld>
            <a:endParaRPr lang="zh-CN" altLang="en-US"/>
          </a:p>
        </p:txBody>
      </p:sp>
      <p:sp>
        <p:nvSpPr>
          <p:cNvPr id="6" name="Rectangle 6"/>
          <p:cNvSpPr>
            <a:spLocks noGrp="1" noChangeArrowheads="1"/>
          </p:cNvSpPr>
          <p:nvPr>
            <p:ph type="ftr" sz="quarter" idx="11"/>
          </p:nvPr>
        </p:nvSpPr>
        <p:spPr>
          <a:ln/>
        </p:spPr>
        <p:txBody>
          <a:bodyPr/>
          <a:lstStyle>
            <a:lvl1pPr>
              <a:defRPr/>
            </a:lvl1pPr>
          </a:lstStyle>
          <a:p>
            <a:endParaRPr lang="zh-CN" altLang="en-US"/>
          </a:p>
        </p:txBody>
      </p:sp>
      <p:sp>
        <p:nvSpPr>
          <p:cNvPr id="7" name="Rectangle 7"/>
          <p:cNvSpPr>
            <a:spLocks noGrp="1" noChangeArrowheads="1"/>
          </p:cNvSpPr>
          <p:nvPr>
            <p:ph type="sldNum" sz="quarter" idx="12"/>
          </p:nvPr>
        </p:nvSpPr>
        <p:spPr>
          <a:ln/>
        </p:spPr>
        <p:txBody>
          <a:bodyPr/>
          <a:lstStyle>
            <a:lvl1pPr>
              <a:defRPr/>
            </a:lvl1pPr>
          </a:lstStyle>
          <a:p>
            <a:fld id="{0C913308-F349-4B6D-A68A-DD1791B4A57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5"/>
          <p:cNvSpPr>
            <a:spLocks noGrp="1" noChangeArrowheads="1"/>
          </p:cNvSpPr>
          <p:nvPr>
            <p:ph type="dt" sz="half" idx="10"/>
          </p:nvPr>
        </p:nvSpPr>
        <p:spPr>
          <a:ln/>
        </p:spPr>
        <p:txBody>
          <a:bodyPr/>
          <a:lstStyle>
            <a:lvl1pPr>
              <a:defRPr/>
            </a:lvl1pPr>
          </a:lstStyle>
          <a:p>
            <a:fld id="{17CB9FD9-3EC7-4716-9FE8-B228E02DCB83}" type="datetime1">
              <a:rPr lang="zh-CN" altLang="en-US" smtClean="0"/>
              <a:t>2018-11-10</a:t>
            </a:fld>
            <a:endParaRPr lang="zh-CN" altLang="en-US"/>
          </a:p>
        </p:txBody>
      </p:sp>
      <p:sp>
        <p:nvSpPr>
          <p:cNvPr id="6" name="Rectangle 6"/>
          <p:cNvSpPr>
            <a:spLocks noGrp="1" noChangeArrowheads="1"/>
          </p:cNvSpPr>
          <p:nvPr>
            <p:ph type="ftr" sz="quarter" idx="11"/>
          </p:nvPr>
        </p:nvSpPr>
        <p:spPr>
          <a:ln/>
        </p:spPr>
        <p:txBody>
          <a:bodyPr/>
          <a:lstStyle>
            <a:lvl1pPr>
              <a:defRPr/>
            </a:lvl1pPr>
          </a:lstStyle>
          <a:p>
            <a:endParaRPr lang="zh-CN" altLang="en-US"/>
          </a:p>
        </p:txBody>
      </p:sp>
      <p:sp>
        <p:nvSpPr>
          <p:cNvPr id="7" name="Rectangle 7"/>
          <p:cNvSpPr>
            <a:spLocks noGrp="1" noChangeArrowheads="1"/>
          </p:cNvSpPr>
          <p:nvPr>
            <p:ph type="sldNum" sz="quarter" idx="12"/>
          </p:nvPr>
        </p:nvSpPr>
        <p:spPr>
          <a:ln/>
        </p:spPr>
        <p:txBody>
          <a:bodyPr/>
          <a:lstStyle>
            <a:lvl1pPr>
              <a:defRPr/>
            </a:lvl1pPr>
          </a:lstStyle>
          <a:p>
            <a:fld id="{0C913308-F349-4B6D-A68A-DD1791B4A5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2" descr="J:\资料\PPT----汇总\PPT模版\PPT背景副本-窄2.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 y="1"/>
            <a:ext cx="9143999" cy="6879938"/>
          </a:xfrm>
          <a:prstGeom prst="rect">
            <a:avLst/>
          </a:prstGeom>
          <a:noFill/>
          <a:extLst>
            <a:ext uri="{909E8E84-426E-40DD-AFC4-6F175D3DCCD1}">
              <a14:hiddenFill xmlns:a14="http://schemas.microsoft.com/office/drawing/2010/main">
                <a:solidFill>
                  <a:srgbClr val="FFFFFF"/>
                </a:solidFill>
              </a14:hiddenFill>
            </a:ext>
          </a:extLst>
        </p:spPr>
      </p:pic>
      <p:sp>
        <p:nvSpPr>
          <p:cNvPr id="164867" name="Rectangle 3"/>
          <p:cNvSpPr>
            <a:spLocks noGrp="1" noChangeArrowheads="1"/>
          </p:cNvSpPr>
          <p:nvPr>
            <p:ph type="title"/>
          </p:nvPr>
        </p:nvSpPr>
        <p:spPr bwMode="auto">
          <a:xfrm>
            <a:off x="642910" y="44450"/>
            <a:ext cx="8043890" cy="955658"/>
          </a:xfrm>
          <a:prstGeom prst="rect">
            <a:avLst/>
          </a:prstGeom>
          <a:noFill/>
          <a:ln w="9525">
            <a:noFill/>
            <a:miter lim="800000"/>
            <a:headEnd/>
            <a:tailEnd/>
          </a:ln>
          <a:effectLst>
            <a:outerShdw dist="17961" dir="2700000" algn="ctr" rotWithShape="0">
              <a:schemeClr val="tx2"/>
            </a:outerShdw>
          </a:effectLst>
        </p:spPr>
        <p:txBody>
          <a:bodyPr vert="horz" wrap="square" lIns="91440" tIns="45720" rIns="91440" bIns="45720" numCol="1" anchor="ctr" anchorCtr="0" compatLnSpc="1">
            <a:prstTxWarp prst="textNoShape">
              <a:avLst/>
            </a:prstTxWarp>
          </a:bodyPr>
          <a:lstStyle/>
          <a:p>
            <a:pPr lvl="0"/>
            <a:r>
              <a:rPr lang="zh-CN" altLang="en-US" dirty="0" smtClean="0"/>
              <a:t>单击此处编辑母版标题样式</a:t>
            </a:r>
          </a:p>
        </p:txBody>
      </p:sp>
      <p:sp>
        <p:nvSpPr>
          <p:cNvPr id="1028" name="Rectangle 4"/>
          <p:cNvSpPr>
            <a:spLocks noGrp="1" noChangeArrowheads="1"/>
          </p:cNvSpPr>
          <p:nvPr>
            <p:ph type="body" idx="1"/>
          </p:nvPr>
        </p:nvSpPr>
        <p:spPr bwMode="auto">
          <a:xfrm>
            <a:off x="457200" y="1357297"/>
            <a:ext cx="8229600" cy="476886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p>
        </p:txBody>
      </p:sp>
      <p:sp>
        <p:nvSpPr>
          <p:cNvPr id="164869"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fld id="{4A562255-91EF-4B61-B841-B95D72FF0C6E}" type="datetime1">
              <a:rPr lang="zh-CN" altLang="en-US" smtClean="0"/>
              <a:t>2018-11-10</a:t>
            </a:fld>
            <a:endParaRPr lang="zh-CN" altLang="en-US"/>
          </a:p>
        </p:txBody>
      </p:sp>
      <p:sp>
        <p:nvSpPr>
          <p:cNvPr id="164870"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endParaRPr lang="zh-CN" altLang="en-US"/>
          </a:p>
        </p:txBody>
      </p:sp>
      <p:sp>
        <p:nvSpPr>
          <p:cNvPr id="164871"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rtl="0" eaLnBrk="1" fontAlgn="base" hangingPunct="1">
        <a:spcBef>
          <a:spcPct val="0"/>
        </a:spcBef>
        <a:spcAft>
          <a:spcPct val="0"/>
        </a:spcAft>
        <a:defRPr sz="3600" b="1" baseline="0">
          <a:solidFill>
            <a:schemeClr val="bg1"/>
          </a:solidFill>
          <a:effectLst>
            <a:outerShdw blurRad="38100" dist="38100" dir="2700000" algn="tl">
              <a:srgbClr val="000000">
                <a:alpha val="43137"/>
              </a:srgbClr>
            </a:outerShdw>
          </a:effectLst>
          <a:latin typeface="+mj-lt"/>
          <a:ea typeface="+mj-ea"/>
          <a:cs typeface="+mj-cs"/>
        </a:defRPr>
      </a:lvl1pPr>
      <a:lvl2pPr algn="ctr" rtl="0" eaLnBrk="1" fontAlgn="base" hangingPunct="1">
        <a:spcBef>
          <a:spcPct val="0"/>
        </a:spcBef>
        <a:spcAft>
          <a:spcPct val="0"/>
        </a:spcAft>
        <a:defRPr sz="3600" b="1">
          <a:solidFill>
            <a:srgbClr val="FF0000"/>
          </a:solidFill>
          <a:latin typeface="Arial" charset="0"/>
          <a:ea typeface="华文中宋" pitchFamily="2" charset="-122"/>
        </a:defRPr>
      </a:lvl2pPr>
      <a:lvl3pPr algn="ctr" rtl="0" eaLnBrk="1" fontAlgn="base" hangingPunct="1">
        <a:spcBef>
          <a:spcPct val="0"/>
        </a:spcBef>
        <a:spcAft>
          <a:spcPct val="0"/>
        </a:spcAft>
        <a:defRPr sz="3600" b="1">
          <a:solidFill>
            <a:srgbClr val="FF0000"/>
          </a:solidFill>
          <a:latin typeface="Arial" charset="0"/>
          <a:ea typeface="华文中宋" pitchFamily="2" charset="-122"/>
        </a:defRPr>
      </a:lvl3pPr>
      <a:lvl4pPr algn="ctr" rtl="0" eaLnBrk="1" fontAlgn="base" hangingPunct="1">
        <a:spcBef>
          <a:spcPct val="0"/>
        </a:spcBef>
        <a:spcAft>
          <a:spcPct val="0"/>
        </a:spcAft>
        <a:defRPr sz="3600" b="1">
          <a:solidFill>
            <a:srgbClr val="FF0000"/>
          </a:solidFill>
          <a:latin typeface="Arial" charset="0"/>
          <a:ea typeface="华文中宋" pitchFamily="2" charset="-122"/>
        </a:defRPr>
      </a:lvl4pPr>
      <a:lvl5pPr algn="ctr" rtl="0" eaLnBrk="1" fontAlgn="base" hangingPunct="1">
        <a:spcBef>
          <a:spcPct val="0"/>
        </a:spcBef>
        <a:spcAft>
          <a:spcPct val="0"/>
        </a:spcAft>
        <a:defRPr sz="3600" b="1">
          <a:solidFill>
            <a:srgbClr val="FF0000"/>
          </a:solidFill>
          <a:latin typeface="Arial" charset="0"/>
          <a:ea typeface="华文中宋" pitchFamily="2" charset="-122"/>
        </a:defRPr>
      </a:lvl5pPr>
      <a:lvl6pPr marL="457200" algn="ctr" rtl="0" eaLnBrk="1" fontAlgn="base" hangingPunct="1">
        <a:spcBef>
          <a:spcPct val="0"/>
        </a:spcBef>
        <a:spcAft>
          <a:spcPct val="0"/>
        </a:spcAft>
        <a:defRPr sz="3600" b="1">
          <a:solidFill>
            <a:srgbClr val="FF0000"/>
          </a:solidFill>
          <a:latin typeface="Arial" charset="0"/>
          <a:ea typeface="华文中宋" pitchFamily="2" charset="-122"/>
        </a:defRPr>
      </a:lvl6pPr>
      <a:lvl7pPr marL="914400" algn="ctr" rtl="0" eaLnBrk="1" fontAlgn="base" hangingPunct="1">
        <a:spcBef>
          <a:spcPct val="0"/>
        </a:spcBef>
        <a:spcAft>
          <a:spcPct val="0"/>
        </a:spcAft>
        <a:defRPr sz="3600" b="1">
          <a:solidFill>
            <a:srgbClr val="FF0000"/>
          </a:solidFill>
          <a:latin typeface="Arial" charset="0"/>
          <a:ea typeface="华文中宋" pitchFamily="2" charset="-122"/>
        </a:defRPr>
      </a:lvl7pPr>
      <a:lvl8pPr marL="1371600" algn="ctr" rtl="0" eaLnBrk="1" fontAlgn="base" hangingPunct="1">
        <a:spcBef>
          <a:spcPct val="0"/>
        </a:spcBef>
        <a:spcAft>
          <a:spcPct val="0"/>
        </a:spcAft>
        <a:defRPr sz="3600" b="1">
          <a:solidFill>
            <a:srgbClr val="FF0000"/>
          </a:solidFill>
          <a:latin typeface="Arial" charset="0"/>
          <a:ea typeface="华文中宋" pitchFamily="2" charset="-122"/>
        </a:defRPr>
      </a:lvl8pPr>
      <a:lvl9pPr marL="1828800" algn="ctr" rtl="0" eaLnBrk="1" fontAlgn="base" hangingPunct="1">
        <a:spcBef>
          <a:spcPct val="0"/>
        </a:spcBef>
        <a:spcAft>
          <a:spcPct val="0"/>
        </a:spcAft>
        <a:defRPr sz="3600" b="1">
          <a:solidFill>
            <a:srgbClr val="FF0000"/>
          </a:solidFill>
          <a:latin typeface="Arial" charset="0"/>
          <a:ea typeface="华文中宋" pitchFamily="2" charset="-122"/>
        </a:defRPr>
      </a:lvl9pPr>
    </p:titleStyle>
    <p:bodyStyle>
      <a:lvl1pPr marL="342900" indent="-342900" algn="just" rtl="0" eaLnBrk="1" fontAlgn="base" hangingPunct="1">
        <a:lnSpc>
          <a:spcPct val="120000"/>
        </a:lnSpc>
        <a:spcBef>
          <a:spcPct val="20000"/>
        </a:spcBef>
        <a:spcAft>
          <a:spcPct val="20000"/>
        </a:spcAft>
        <a:buClr>
          <a:srgbClr val="FF0000"/>
        </a:buClr>
        <a:buSzPct val="90000"/>
        <a:buFont typeface="Wingdings" pitchFamily="2" charset="2"/>
        <a:buChar char="n"/>
        <a:defRPr sz="2800" b="1">
          <a:solidFill>
            <a:schemeClr val="accent2"/>
          </a:solidFill>
          <a:latin typeface="+mn-lt"/>
          <a:ea typeface="+mn-ea"/>
          <a:cs typeface="+mn-cs"/>
        </a:defRPr>
      </a:lvl1pPr>
      <a:lvl2pPr marL="742950" indent="-285750" algn="just" rtl="0" eaLnBrk="1" fontAlgn="base" hangingPunct="1">
        <a:lnSpc>
          <a:spcPct val="110000"/>
        </a:lnSpc>
        <a:spcBef>
          <a:spcPct val="20000"/>
        </a:spcBef>
        <a:spcAft>
          <a:spcPct val="0"/>
        </a:spcAft>
        <a:buClr>
          <a:srgbClr val="33CC33"/>
        </a:buClr>
        <a:buFont typeface="Wingdings" pitchFamily="2" charset="2"/>
        <a:buChar char="l"/>
        <a:defRPr sz="2400" b="1">
          <a:solidFill>
            <a:srgbClr val="0000FF"/>
          </a:solidFill>
          <a:latin typeface="+mn-lt"/>
          <a:ea typeface="+mn-ea"/>
        </a:defRPr>
      </a:lvl2pPr>
      <a:lvl3pPr marL="1143000" indent="-228600" algn="just" rtl="0" eaLnBrk="1" fontAlgn="base" hangingPunct="1">
        <a:spcBef>
          <a:spcPct val="20000"/>
        </a:spcBef>
        <a:spcAft>
          <a:spcPct val="0"/>
        </a:spcAft>
        <a:buChar char="•"/>
        <a:defRPr sz="2400">
          <a:solidFill>
            <a:schemeClr val="tx1"/>
          </a:solidFill>
          <a:latin typeface="+mn-lt"/>
          <a:ea typeface="宋体" charset="-122"/>
        </a:defRPr>
      </a:lvl3pPr>
      <a:lvl4pPr marL="1600200" indent="-228600" algn="just" rtl="0" eaLnBrk="1" fontAlgn="base" hangingPunct="1">
        <a:spcBef>
          <a:spcPct val="20000"/>
        </a:spcBef>
        <a:spcAft>
          <a:spcPct val="0"/>
        </a:spcAft>
        <a:buChar char="–"/>
        <a:defRPr sz="2000">
          <a:solidFill>
            <a:schemeClr val="tx1"/>
          </a:solidFill>
          <a:latin typeface="+mn-lt"/>
          <a:ea typeface="宋体" charset="-122"/>
        </a:defRPr>
      </a:lvl4pPr>
      <a:lvl5pPr marL="2057400" indent="-228600" algn="just" rtl="0" eaLnBrk="1" fontAlgn="base" hangingPunct="1">
        <a:spcBef>
          <a:spcPct val="20000"/>
        </a:spcBef>
        <a:spcAft>
          <a:spcPct val="0"/>
        </a:spcAft>
        <a:buChar char="»"/>
        <a:defRPr sz="2000">
          <a:solidFill>
            <a:schemeClr val="tx1"/>
          </a:solidFill>
          <a:latin typeface="+mn-lt"/>
          <a:ea typeface="宋体" charset="-122"/>
        </a:defRPr>
      </a:lvl5pPr>
      <a:lvl6pPr marL="2514600" indent="-228600" algn="just" rtl="0" eaLnBrk="1" fontAlgn="base" hangingPunct="1">
        <a:spcBef>
          <a:spcPct val="20000"/>
        </a:spcBef>
        <a:spcAft>
          <a:spcPct val="0"/>
        </a:spcAft>
        <a:buChar char="»"/>
        <a:defRPr sz="2000">
          <a:solidFill>
            <a:schemeClr val="tx1"/>
          </a:solidFill>
          <a:latin typeface="+mn-lt"/>
          <a:ea typeface="宋体" charset="-122"/>
        </a:defRPr>
      </a:lvl6pPr>
      <a:lvl7pPr marL="2971800" indent="-228600" algn="just" rtl="0" eaLnBrk="1" fontAlgn="base" hangingPunct="1">
        <a:spcBef>
          <a:spcPct val="20000"/>
        </a:spcBef>
        <a:spcAft>
          <a:spcPct val="0"/>
        </a:spcAft>
        <a:buChar char="»"/>
        <a:defRPr sz="2000">
          <a:solidFill>
            <a:schemeClr val="tx1"/>
          </a:solidFill>
          <a:latin typeface="+mn-lt"/>
          <a:ea typeface="宋体" charset="-122"/>
        </a:defRPr>
      </a:lvl7pPr>
      <a:lvl8pPr marL="3429000" indent="-228600" algn="just" rtl="0" eaLnBrk="1" fontAlgn="base" hangingPunct="1">
        <a:spcBef>
          <a:spcPct val="20000"/>
        </a:spcBef>
        <a:spcAft>
          <a:spcPct val="0"/>
        </a:spcAft>
        <a:buChar char="»"/>
        <a:defRPr sz="2000">
          <a:solidFill>
            <a:schemeClr val="tx1"/>
          </a:solidFill>
          <a:latin typeface="+mn-lt"/>
          <a:ea typeface="宋体" charset="-122"/>
        </a:defRPr>
      </a:lvl8pPr>
      <a:lvl9pPr marL="3886200" indent="-228600" algn="just" rtl="0" eaLnBrk="1" fontAlgn="base" hangingPunct="1">
        <a:spcBef>
          <a:spcPct val="20000"/>
        </a:spcBef>
        <a:spcAft>
          <a:spcPct val="0"/>
        </a:spcAft>
        <a:buChar char="»"/>
        <a:defRPr sz="2000">
          <a:solidFill>
            <a:schemeClr val="tx1"/>
          </a:solidFill>
          <a:latin typeface="+mn-lt"/>
          <a:ea typeface="宋体"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187624" y="1772816"/>
            <a:ext cx="7056784" cy="648072"/>
          </a:xfrm>
          <a:solidFill>
            <a:srgbClr val="002060"/>
          </a:solidFill>
        </p:spPr>
        <p:txBody>
          <a:bodyPr/>
          <a:lstStyle/>
          <a:p>
            <a:r>
              <a:rPr lang="en-GB" altLang="zh-CN" sz="4000" dirty="0" smtClean="0">
                <a:solidFill>
                  <a:schemeClr val="bg1"/>
                </a:solidFill>
                <a:latin typeface="Times New Roman" panose="02020603050405020304" pitchFamily="18" charset="0"/>
                <a:cs typeface="Times New Roman" panose="02020603050405020304" pitchFamily="18" charset="0"/>
              </a:rPr>
              <a:t>CEPC Radiation and Shielding</a:t>
            </a:r>
            <a:endParaRPr lang="zh-CN" altLang="en-US" sz="4000" dirty="0">
              <a:solidFill>
                <a:schemeClr val="bg1"/>
              </a:solidFill>
              <a:latin typeface="Times New Roman" panose="02020603050405020304" pitchFamily="18" charset="0"/>
              <a:cs typeface="Times New Roman" panose="02020603050405020304" pitchFamily="18" charset="0"/>
            </a:endParaRPr>
          </a:p>
        </p:txBody>
      </p:sp>
      <p:sp>
        <p:nvSpPr>
          <p:cNvPr id="3" name="副标题 2"/>
          <p:cNvSpPr>
            <a:spLocks noGrp="1"/>
          </p:cNvSpPr>
          <p:nvPr>
            <p:ph type="subTitle" idx="1"/>
          </p:nvPr>
        </p:nvSpPr>
        <p:spPr>
          <a:xfrm>
            <a:off x="3419872" y="3501008"/>
            <a:ext cx="2592288" cy="1008112"/>
          </a:xfrm>
          <a:solidFill>
            <a:schemeClr val="bg1">
              <a:lumMod val="95000"/>
            </a:schemeClr>
          </a:solidFill>
        </p:spPr>
        <p:txBody>
          <a:bodyPr/>
          <a:lstStyle/>
          <a:p>
            <a:r>
              <a:rPr lang="en-US" altLang="zh-CN" sz="2400" dirty="0" smtClean="0">
                <a:latin typeface="Times New Roman" panose="02020603050405020304" pitchFamily="18" charset="0"/>
                <a:cs typeface="Times New Roman" panose="02020603050405020304" pitchFamily="18" charset="0"/>
              </a:rPr>
              <a:t>Ding </a:t>
            </a:r>
            <a:r>
              <a:rPr lang="en-US" altLang="zh-CN" sz="2400" dirty="0" err="1" smtClean="0">
                <a:latin typeface="Times New Roman" panose="02020603050405020304" pitchFamily="18" charset="0"/>
                <a:cs typeface="Times New Roman" panose="02020603050405020304" pitchFamily="18" charset="0"/>
              </a:rPr>
              <a:t>Yadong</a:t>
            </a:r>
            <a:r>
              <a:rPr lang="en-US" altLang="zh-CN" sz="2400" dirty="0" smtClean="0">
                <a:latin typeface="Times New Roman" panose="02020603050405020304" pitchFamily="18" charset="0"/>
                <a:cs typeface="Times New Roman" panose="02020603050405020304" pitchFamily="18" charset="0"/>
              </a:rPr>
              <a:t> </a:t>
            </a:r>
          </a:p>
          <a:p>
            <a:r>
              <a:rPr lang="en-US" altLang="zh-CN" sz="2400" dirty="0" smtClean="0">
                <a:latin typeface="Times New Roman" panose="02020603050405020304" pitchFamily="18" charset="0"/>
                <a:cs typeface="Times New Roman" panose="02020603050405020304" pitchFamily="18" charset="0"/>
              </a:rPr>
              <a:t>2018-11-13</a:t>
            </a:r>
            <a:endParaRPr lang="en-US" altLang="zh-CN" sz="2400" dirty="0" smtClean="0">
              <a:latin typeface="Times New Roman" panose="02020603050405020304" pitchFamily="18" charset="0"/>
              <a:cs typeface="Times New Roman" panose="02020603050405020304" pitchFamily="18" charset="0"/>
            </a:endParaRPr>
          </a:p>
          <a:p>
            <a:r>
              <a:rPr lang="en-US" altLang="zh-CN" sz="2400" dirty="0" smtClean="0">
                <a:latin typeface="Times New Roman" panose="02020603050405020304" pitchFamily="18" charset="0"/>
                <a:cs typeface="Times New Roman" panose="02020603050405020304" pitchFamily="18" charset="0"/>
              </a:rPr>
              <a:t>IHEP, CAS</a:t>
            </a:r>
            <a:endParaRPr lang="zh-CN" alt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5485429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smtClean="0"/>
              <a:t>5. Radiation </a:t>
            </a:r>
            <a:r>
              <a:rPr lang="en-GB" sz="2400" dirty="0"/>
              <a:t>shielding design for Synchrotron Radiation</a:t>
            </a:r>
          </a:p>
        </p:txBody>
      </p:sp>
      <p:sp>
        <p:nvSpPr>
          <p:cNvPr id="16" name="Rectangle 2"/>
          <p:cNvSpPr>
            <a:spLocks noChangeArrowheads="1"/>
          </p:cNvSpPr>
          <p:nvPr/>
        </p:nvSpPr>
        <p:spPr bwMode="auto">
          <a:xfrm>
            <a:off x="0" y="554201"/>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7" name="Rectangle 4"/>
          <p:cNvSpPr>
            <a:spLocks noChangeArrowheads="1"/>
          </p:cNvSpPr>
          <p:nvPr/>
        </p:nvSpPr>
        <p:spPr bwMode="auto">
          <a:xfrm>
            <a:off x="0" y="554201"/>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5" name="Content Placeholder 4"/>
          <p:cNvSpPr>
            <a:spLocks noGrp="1"/>
          </p:cNvSpPr>
          <p:nvPr>
            <p:ph idx="1"/>
          </p:nvPr>
        </p:nvSpPr>
        <p:spPr/>
        <p:txBody>
          <a:bodyPr/>
          <a:lstStyle/>
          <a:p>
            <a:pPr>
              <a:buFont typeface="Courier New" panose="02070309020205020404" pitchFamily="49" charset="0"/>
              <a:buChar char="o"/>
            </a:pPr>
            <a:r>
              <a:rPr lang="en-GB" dirty="0" smtClean="0">
                <a:solidFill>
                  <a:srgbClr val="333333"/>
                </a:solidFill>
                <a:ea typeface="楷体" panose="02010609060101010101" pitchFamily="49" charset="-122"/>
                <a:cs typeface="Times New Roman" panose="02020603050405020304" pitchFamily="18" charset="0"/>
              </a:rPr>
              <a:t>Harmful effects by the synchrotron radiation</a:t>
            </a:r>
          </a:p>
          <a:p>
            <a:pPr lvl="1">
              <a:buFont typeface="Wingdings" panose="05000000000000000000" pitchFamily="2" charset="2"/>
              <a:buChar char="ü"/>
            </a:pPr>
            <a:r>
              <a:rPr lang="en-US" dirty="0">
                <a:solidFill>
                  <a:srgbClr val="333333"/>
                </a:solidFill>
                <a:ea typeface="楷体" panose="02010609060101010101" pitchFamily="49" charset="-122"/>
                <a:cs typeface="Times New Roman" panose="02020603050405020304" pitchFamily="18" charset="0"/>
              </a:rPr>
              <a:t> Heating of the vacuum chamber</a:t>
            </a:r>
          </a:p>
          <a:p>
            <a:pPr lvl="1">
              <a:buFont typeface="Wingdings" panose="05000000000000000000" pitchFamily="2" charset="2"/>
              <a:buChar char="ü"/>
            </a:pPr>
            <a:r>
              <a:rPr lang="en-US" dirty="0" smtClean="0">
                <a:solidFill>
                  <a:srgbClr val="333333"/>
                </a:solidFill>
                <a:ea typeface="楷体" panose="02010609060101010101" pitchFamily="49" charset="-122"/>
                <a:cs typeface="Times New Roman" panose="02020603050405020304" pitchFamily="18" charset="0"/>
              </a:rPr>
              <a:t>Radiation </a:t>
            </a:r>
            <a:r>
              <a:rPr lang="en-US" dirty="0">
                <a:solidFill>
                  <a:srgbClr val="333333"/>
                </a:solidFill>
                <a:ea typeface="楷体" panose="02010609060101010101" pitchFamily="49" charset="-122"/>
                <a:cs typeface="Times New Roman" panose="02020603050405020304" pitchFamily="18" charset="0"/>
              </a:rPr>
              <a:t>damage to machine elements</a:t>
            </a:r>
          </a:p>
          <a:p>
            <a:pPr lvl="1">
              <a:buFont typeface="Wingdings" panose="05000000000000000000" pitchFamily="2" charset="2"/>
              <a:buChar char="ü"/>
            </a:pPr>
            <a:r>
              <a:rPr lang="en-US" dirty="0" smtClean="0">
                <a:solidFill>
                  <a:srgbClr val="333333"/>
                </a:solidFill>
                <a:ea typeface="楷体" panose="02010609060101010101" pitchFamily="49" charset="-122"/>
                <a:cs typeface="Times New Roman" panose="02020603050405020304" pitchFamily="18" charset="0"/>
              </a:rPr>
              <a:t>Formation </a:t>
            </a:r>
            <a:r>
              <a:rPr lang="en-US" dirty="0">
                <a:solidFill>
                  <a:srgbClr val="333333"/>
                </a:solidFill>
                <a:ea typeface="楷体" panose="02010609060101010101" pitchFamily="49" charset="-122"/>
                <a:cs typeface="Times New Roman" panose="02020603050405020304" pitchFamily="18" charset="0"/>
              </a:rPr>
              <a:t>of ozone and nitrogen oxides in the air</a:t>
            </a:r>
          </a:p>
          <a:p>
            <a:pPr lvl="1">
              <a:buFont typeface="Wingdings" panose="05000000000000000000" pitchFamily="2" charset="2"/>
              <a:buChar char="ü"/>
            </a:pPr>
            <a:r>
              <a:rPr lang="en-US" dirty="0" smtClean="0">
                <a:solidFill>
                  <a:srgbClr val="333333"/>
                </a:solidFill>
                <a:ea typeface="楷体" panose="02010609060101010101" pitchFamily="49" charset="-122"/>
                <a:cs typeface="Times New Roman" panose="02020603050405020304" pitchFamily="18" charset="0"/>
              </a:rPr>
              <a:t>Leading </a:t>
            </a:r>
            <a:r>
              <a:rPr lang="en-US" dirty="0">
                <a:solidFill>
                  <a:srgbClr val="333333"/>
                </a:solidFill>
                <a:ea typeface="楷体" panose="02010609060101010101" pitchFamily="49" charset="-122"/>
                <a:cs typeface="Times New Roman" panose="02020603050405020304" pitchFamily="18" charset="0"/>
              </a:rPr>
              <a:t>to corrosion of machine components and health hazards for personnel</a:t>
            </a:r>
          </a:p>
          <a:p>
            <a:pPr lvl="1">
              <a:buFont typeface="Wingdings" panose="05000000000000000000" pitchFamily="2" charset="2"/>
              <a:buChar char="ü"/>
            </a:pPr>
            <a:r>
              <a:rPr lang="en-US" dirty="0" smtClean="0">
                <a:solidFill>
                  <a:srgbClr val="333333"/>
                </a:solidFill>
                <a:ea typeface="楷体" panose="02010609060101010101" pitchFamily="49" charset="-122"/>
                <a:cs typeface="Times New Roman" panose="02020603050405020304" pitchFamily="18" charset="0"/>
              </a:rPr>
              <a:t>Radioactivity </a:t>
            </a:r>
            <a:r>
              <a:rPr lang="en-US" dirty="0">
                <a:solidFill>
                  <a:srgbClr val="333333"/>
                </a:solidFill>
                <a:ea typeface="楷体" panose="02010609060101010101" pitchFamily="49" charset="-122"/>
                <a:cs typeface="Times New Roman" panose="02020603050405020304" pitchFamily="18" charset="0"/>
              </a:rPr>
              <a:t>induced in components</a:t>
            </a:r>
          </a:p>
          <a:p>
            <a:pPr lvl="1">
              <a:buFont typeface="Wingdings" panose="05000000000000000000" pitchFamily="2" charset="2"/>
              <a:buChar char="ü"/>
            </a:pPr>
            <a:r>
              <a:rPr lang="en-US" dirty="0" smtClean="0">
                <a:solidFill>
                  <a:srgbClr val="333333"/>
                </a:solidFill>
                <a:ea typeface="楷体" panose="02010609060101010101" pitchFamily="49" charset="-122"/>
                <a:cs typeface="Times New Roman" panose="02020603050405020304" pitchFamily="18" charset="0"/>
              </a:rPr>
              <a:t>Other </a:t>
            </a:r>
            <a:r>
              <a:rPr lang="en-US" dirty="0">
                <a:solidFill>
                  <a:srgbClr val="333333"/>
                </a:solidFill>
                <a:ea typeface="楷体" panose="02010609060101010101" pitchFamily="49" charset="-122"/>
                <a:cs typeface="Times New Roman" panose="02020603050405020304" pitchFamily="18" charset="0"/>
              </a:rPr>
              <a:t>issues……</a:t>
            </a:r>
            <a:endParaRPr lang="en-GB" dirty="0">
              <a:solidFill>
                <a:srgbClr val="333333"/>
              </a:solidFill>
              <a:ea typeface="楷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9114938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smtClean="0"/>
              <a:t>5. Radiation </a:t>
            </a:r>
            <a:r>
              <a:rPr lang="en-GB" sz="2400" dirty="0"/>
              <a:t>shielding design for Synchrotron Radiation</a:t>
            </a:r>
          </a:p>
        </p:txBody>
      </p:sp>
      <p:sp>
        <p:nvSpPr>
          <p:cNvPr id="3" name="Content Placeholder 2"/>
          <p:cNvSpPr>
            <a:spLocks noGrp="1"/>
          </p:cNvSpPr>
          <p:nvPr>
            <p:ph idx="1"/>
          </p:nvPr>
        </p:nvSpPr>
        <p:spPr/>
        <p:txBody>
          <a:bodyPr/>
          <a:lstStyle/>
          <a:p>
            <a:pPr>
              <a:buFont typeface="Courier New" panose="02070309020205020404" pitchFamily="49" charset="0"/>
              <a:buChar char="o"/>
            </a:pPr>
            <a:r>
              <a:rPr lang="en-US" altLang="zh-CN" dirty="0">
                <a:solidFill>
                  <a:srgbClr val="333333"/>
                </a:solidFill>
                <a:ea typeface="楷体" panose="02010609060101010101" pitchFamily="49" charset="-122"/>
                <a:cs typeface="Times New Roman" panose="02020603050405020304" pitchFamily="18" charset="0"/>
              </a:rPr>
              <a:t>Theory and parameters</a:t>
            </a:r>
            <a:endParaRPr lang="zh-CN" altLang="en-US" dirty="0">
              <a:solidFill>
                <a:srgbClr val="333333"/>
              </a:solidFill>
              <a:ea typeface="楷体" panose="02010609060101010101" pitchFamily="49" charset="-122"/>
              <a:cs typeface="Times New Roman" panose="02020603050405020304" pitchFamily="18" charset="0"/>
            </a:endParaRPr>
          </a:p>
          <a:p>
            <a:endParaRPr lang="en-GB" dirty="0"/>
          </a:p>
        </p:txBody>
      </p:sp>
      <p:sp>
        <p:nvSpPr>
          <p:cNvPr id="4" name="Slide Number Placeholder 3"/>
          <p:cNvSpPr>
            <a:spLocks noGrp="1"/>
          </p:cNvSpPr>
          <p:nvPr>
            <p:ph type="sldNum" sz="quarter" idx="12"/>
          </p:nvPr>
        </p:nvSpPr>
        <p:spPr/>
        <p:txBody>
          <a:bodyPr/>
          <a:lstStyle/>
          <a:p>
            <a:fld id="{0C913308-F349-4B6D-A68A-DD1791B4A57B}" type="slidenum">
              <a:rPr lang="zh-CN" altLang="en-US" smtClean="0"/>
              <a:t>11</a:t>
            </a:fld>
            <a:endParaRPr lang="zh-CN" altLang="en-US"/>
          </a:p>
        </p:txBody>
      </p:sp>
      <p:graphicFrame>
        <p:nvGraphicFramePr>
          <p:cNvPr id="6" name="表格 9"/>
          <p:cNvGraphicFramePr>
            <a:graphicFrameLocks noGrp="1"/>
          </p:cNvGraphicFramePr>
          <p:nvPr>
            <p:extLst>
              <p:ext uri="{D42A27DB-BD31-4B8C-83A1-F6EECF244321}">
                <p14:modId xmlns:p14="http://schemas.microsoft.com/office/powerpoint/2010/main" val="41024472"/>
              </p:ext>
            </p:extLst>
          </p:nvPr>
        </p:nvGraphicFramePr>
        <p:xfrm>
          <a:off x="899592" y="4446984"/>
          <a:ext cx="6888090" cy="2150368"/>
        </p:xfrm>
        <a:graphic>
          <a:graphicData uri="http://schemas.openxmlformats.org/drawingml/2006/table">
            <a:tbl>
              <a:tblPr/>
              <a:tblGrid>
                <a:gridCol w="2932372">
                  <a:extLst>
                    <a:ext uri="{9D8B030D-6E8A-4147-A177-3AD203B41FA5}">
                      <a16:colId xmlns="" xmlns:a16="http://schemas.microsoft.com/office/drawing/2014/main" val="20000"/>
                    </a:ext>
                  </a:extLst>
                </a:gridCol>
                <a:gridCol w="1326549">
                  <a:extLst>
                    <a:ext uri="{9D8B030D-6E8A-4147-A177-3AD203B41FA5}">
                      <a16:colId xmlns="" xmlns:a16="http://schemas.microsoft.com/office/drawing/2014/main" val="20001"/>
                    </a:ext>
                  </a:extLst>
                </a:gridCol>
                <a:gridCol w="1466186">
                  <a:extLst>
                    <a:ext uri="{9D8B030D-6E8A-4147-A177-3AD203B41FA5}">
                      <a16:colId xmlns="" xmlns:a16="http://schemas.microsoft.com/office/drawing/2014/main" val="20002"/>
                    </a:ext>
                  </a:extLst>
                </a:gridCol>
                <a:gridCol w="1162983">
                  <a:extLst>
                    <a:ext uri="{9D8B030D-6E8A-4147-A177-3AD203B41FA5}">
                      <a16:colId xmlns="" xmlns:a16="http://schemas.microsoft.com/office/drawing/2014/main" val="20003"/>
                    </a:ext>
                  </a:extLst>
                </a:gridCol>
              </a:tblGrid>
              <a:tr h="268796">
                <a:tc>
                  <a:txBody>
                    <a:bodyPr/>
                    <a:lstStyle/>
                    <a:p>
                      <a:pPr algn="ctr">
                        <a:spcAft>
                          <a:spcPts val="0"/>
                        </a:spcAft>
                      </a:pPr>
                      <a:r>
                        <a:rPr lang="en-US" sz="1600" kern="100" dirty="0">
                          <a:latin typeface="Times New Roman"/>
                          <a:ea typeface="宋体"/>
                          <a:cs typeface="Times New Roman"/>
                        </a:rPr>
                        <a:t>Parameters</a:t>
                      </a:r>
                      <a:endParaRPr lang="zh-CN" sz="1600" kern="100" dirty="0">
                        <a:latin typeface="Calibri"/>
                        <a:ea typeface="宋体"/>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dirty="0">
                          <a:latin typeface="Times New Roman"/>
                          <a:ea typeface="宋体"/>
                          <a:cs typeface="Times New Roman"/>
                        </a:rPr>
                        <a:t>Symbols</a:t>
                      </a:r>
                      <a:endParaRPr lang="zh-CN" sz="1600" kern="100" dirty="0">
                        <a:latin typeface="Calibri"/>
                        <a:ea typeface="宋体"/>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dirty="0">
                          <a:latin typeface="Times New Roman"/>
                          <a:ea typeface="宋体"/>
                          <a:cs typeface="Times New Roman"/>
                        </a:rPr>
                        <a:t>Values</a:t>
                      </a:r>
                      <a:endParaRPr lang="zh-CN" sz="1600" kern="100" dirty="0">
                        <a:latin typeface="Calibri"/>
                        <a:ea typeface="宋体"/>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dirty="0">
                          <a:latin typeface="Times New Roman"/>
                          <a:ea typeface="宋体"/>
                          <a:cs typeface="Times New Roman"/>
                        </a:rPr>
                        <a:t>Units</a:t>
                      </a:r>
                      <a:endParaRPr lang="zh-CN" sz="1600" kern="100" dirty="0">
                        <a:latin typeface="Calibri"/>
                        <a:ea typeface="宋体"/>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268796">
                <a:tc>
                  <a:txBody>
                    <a:bodyPr/>
                    <a:lstStyle/>
                    <a:p>
                      <a:pPr algn="ctr">
                        <a:spcAft>
                          <a:spcPts val="0"/>
                        </a:spcAft>
                      </a:pPr>
                      <a:r>
                        <a:rPr lang="en-US" sz="1600" kern="100">
                          <a:latin typeface="Times New Roman"/>
                          <a:ea typeface="宋体"/>
                          <a:cs typeface="Times New Roman"/>
                        </a:rPr>
                        <a:t>Beam energy</a:t>
                      </a:r>
                      <a:endParaRPr lang="zh-CN" sz="1600" kern="100">
                        <a:latin typeface="Calibri"/>
                        <a:ea typeface="宋体"/>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1600" i="1" kern="100" dirty="0">
                          <a:latin typeface="Times New Roman"/>
                          <a:ea typeface="宋体"/>
                          <a:cs typeface="Times New Roman"/>
                        </a:rPr>
                        <a:t>E</a:t>
                      </a:r>
                      <a:endParaRPr lang="zh-CN" sz="1600" kern="100" dirty="0">
                        <a:latin typeface="Calibri"/>
                        <a:ea typeface="宋体"/>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1600" kern="100" dirty="0">
                          <a:latin typeface="Times New Roman"/>
                          <a:ea typeface="宋体"/>
                          <a:cs typeface="Times New Roman"/>
                        </a:rPr>
                        <a:t>120</a:t>
                      </a:r>
                      <a:endParaRPr lang="zh-CN" sz="1600" kern="100" dirty="0">
                        <a:latin typeface="Calibri"/>
                        <a:ea typeface="宋体"/>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1600" kern="100" dirty="0" err="1">
                          <a:latin typeface="Times New Roman"/>
                          <a:ea typeface="宋体"/>
                          <a:cs typeface="Times New Roman"/>
                        </a:rPr>
                        <a:t>GeV</a:t>
                      </a:r>
                      <a:endParaRPr lang="zh-CN" sz="1600" kern="100" dirty="0">
                        <a:latin typeface="Calibri"/>
                        <a:ea typeface="宋体"/>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 xmlns:a16="http://schemas.microsoft.com/office/drawing/2014/main" val="10001"/>
                  </a:ext>
                </a:extLst>
              </a:tr>
              <a:tr h="268796">
                <a:tc>
                  <a:txBody>
                    <a:bodyPr/>
                    <a:lstStyle/>
                    <a:p>
                      <a:pPr algn="ctr">
                        <a:spcAft>
                          <a:spcPts val="0"/>
                        </a:spcAft>
                      </a:pPr>
                      <a:r>
                        <a:rPr lang="en-US" sz="1600" kern="100" dirty="0">
                          <a:latin typeface="Times New Roman"/>
                          <a:ea typeface="宋体"/>
                          <a:cs typeface="Times New Roman"/>
                        </a:rPr>
                        <a:t>Beam current</a:t>
                      </a:r>
                      <a:endParaRPr lang="zh-CN" sz="1600" kern="100" dirty="0">
                        <a:latin typeface="Calibri"/>
                        <a:ea typeface="宋体"/>
                        <a:cs typeface="Times New Roman"/>
                      </a:endParaRPr>
                    </a:p>
                  </a:txBody>
                  <a:tcPr marL="68580" marR="68580" marT="0" marB="0">
                    <a:lnL>
                      <a:noFill/>
                    </a:lnL>
                    <a:lnR>
                      <a:noFill/>
                    </a:lnR>
                    <a:lnT>
                      <a:noFill/>
                    </a:lnT>
                    <a:lnB>
                      <a:noFill/>
                    </a:lnB>
                  </a:tcPr>
                </a:tc>
                <a:tc>
                  <a:txBody>
                    <a:bodyPr/>
                    <a:lstStyle/>
                    <a:p>
                      <a:pPr algn="ctr">
                        <a:spcAft>
                          <a:spcPts val="0"/>
                        </a:spcAft>
                      </a:pPr>
                      <a:r>
                        <a:rPr lang="en-US" sz="1600" i="1" kern="100">
                          <a:latin typeface="Times New Roman"/>
                          <a:ea typeface="宋体"/>
                          <a:cs typeface="Times New Roman"/>
                        </a:rPr>
                        <a:t>I</a:t>
                      </a:r>
                      <a:endParaRPr lang="zh-CN" sz="1600" kern="100">
                        <a:latin typeface="Calibri"/>
                        <a:ea typeface="宋体"/>
                        <a:cs typeface="Times New Roman"/>
                      </a:endParaRPr>
                    </a:p>
                  </a:txBody>
                  <a:tcPr marL="68580" marR="68580" marT="0" marB="0">
                    <a:lnL>
                      <a:noFill/>
                    </a:lnL>
                    <a:lnR>
                      <a:noFill/>
                    </a:lnR>
                    <a:lnT>
                      <a:noFill/>
                    </a:lnT>
                    <a:lnB>
                      <a:noFill/>
                    </a:lnB>
                  </a:tcPr>
                </a:tc>
                <a:tc>
                  <a:txBody>
                    <a:bodyPr/>
                    <a:lstStyle/>
                    <a:p>
                      <a:pPr algn="ctr">
                        <a:spcAft>
                          <a:spcPts val="0"/>
                        </a:spcAft>
                      </a:pPr>
                      <a:r>
                        <a:rPr lang="en-US" sz="1600" kern="100" dirty="0">
                          <a:latin typeface="Times New Roman"/>
                          <a:ea typeface="宋体"/>
                          <a:cs typeface="Times New Roman"/>
                        </a:rPr>
                        <a:t>17.4</a:t>
                      </a:r>
                      <a:endParaRPr lang="zh-CN" sz="1600" kern="100" dirty="0">
                        <a:latin typeface="Calibri"/>
                        <a:ea typeface="宋体"/>
                        <a:cs typeface="Times New Roman"/>
                      </a:endParaRPr>
                    </a:p>
                  </a:txBody>
                  <a:tcPr marL="68580" marR="68580" marT="0" marB="0">
                    <a:lnL>
                      <a:noFill/>
                    </a:lnL>
                    <a:lnR>
                      <a:noFill/>
                    </a:lnR>
                    <a:lnT>
                      <a:noFill/>
                    </a:lnT>
                    <a:lnB>
                      <a:noFill/>
                    </a:lnB>
                  </a:tcPr>
                </a:tc>
                <a:tc>
                  <a:txBody>
                    <a:bodyPr/>
                    <a:lstStyle/>
                    <a:p>
                      <a:pPr algn="ctr">
                        <a:spcAft>
                          <a:spcPts val="0"/>
                        </a:spcAft>
                      </a:pPr>
                      <a:r>
                        <a:rPr lang="en-US" sz="1600" kern="100" dirty="0" err="1">
                          <a:latin typeface="Times New Roman"/>
                          <a:ea typeface="宋体"/>
                          <a:cs typeface="Times New Roman"/>
                        </a:rPr>
                        <a:t>mA</a:t>
                      </a:r>
                      <a:endParaRPr lang="zh-CN" sz="1600" kern="100" dirty="0">
                        <a:latin typeface="Calibri"/>
                        <a:ea typeface="宋体"/>
                        <a:cs typeface="Times New Roman"/>
                      </a:endParaRPr>
                    </a:p>
                  </a:txBody>
                  <a:tcPr marL="68580" marR="68580" marT="0" marB="0">
                    <a:lnL>
                      <a:noFill/>
                    </a:lnL>
                    <a:lnR>
                      <a:noFill/>
                    </a:lnR>
                    <a:lnT>
                      <a:noFill/>
                    </a:lnT>
                    <a:lnB>
                      <a:noFill/>
                    </a:lnB>
                  </a:tcPr>
                </a:tc>
                <a:extLst>
                  <a:ext uri="{0D108BD9-81ED-4DB2-BD59-A6C34878D82A}">
                    <a16:rowId xmlns="" xmlns:a16="http://schemas.microsoft.com/office/drawing/2014/main" val="10002"/>
                  </a:ext>
                </a:extLst>
              </a:tr>
              <a:tr h="268796">
                <a:tc>
                  <a:txBody>
                    <a:bodyPr/>
                    <a:lstStyle/>
                    <a:p>
                      <a:pPr algn="ctr">
                        <a:spcAft>
                          <a:spcPts val="0"/>
                        </a:spcAft>
                      </a:pPr>
                      <a:r>
                        <a:rPr lang="en-US" sz="1600" kern="100">
                          <a:latin typeface="Times New Roman"/>
                          <a:ea typeface="宋体"/>
                          <a:cs typeface="Times New Roman"/>
                        </a:rPr>
                        <a:t>Bending radius</a:t>
                      </a:r>
                      <a:endParaRPr lang="zh-CN" sz="1600" kern="100">
                        <a:latin typeface="Calibri"/>
                        <a:ea typeface="宋体"/>
                        <a:cs typeface="Times New Roman"/>
                      </a:endParaRPr>
                    </a:p>
                  </a:txBody>
                  <a:tcPr marL="68580" marR="68580" marT="0" marB="0">
                    <a:lnL>
                      <a:noFill/>
                    </a:lnL>
                    <a:lnR>
                      <a:noFill/>
                    </a:lnR>
                    <a:lnT>
                      <a:noFill/>
                    </a:lnT>
                    <a:lnB>
                      <a:noFill/>
                    </a:lnB>
                  </a:tcPr>
                </a:tc>
                <a:tc>
                  <a:txBody>
                    <a:bodyPr/>
                    <a:lstStyle/>
                    <a:p>
                      <a:pPr algn="ctr">
                        <a:spcAft>
                          <a:spcPts val="0"/>
                        </a:spcAft>
                      </a:pPr>
                      <a:r>
                        <a:rPr lang="en-US" sz="1600" i="1" kern="100">
                          <a:latin typeface="Times New Roman"/>
                          <a:ea typeface="宋体"/>
                          <a:cs typeface="Times New Roman"/>
                        </a:rPr>
                        <a:t>ρ</a:t>
                      </a:r>
                      <a:endParaRPr lang="zh-CN" sz="1600" kern="100">
                        <a:latin typeface="Calibri"/>
                        <a:ea typeface="宋体"/>
                        <a:cs typeface="Times New Roman"/>
                      </a:endParaRPr>
                    </a:p>
                  </a:txBody>
                  <a:tcPr marL="68580" marR="68580" marT="0" marB="0">
                    <a:lnL>
                      <a:noFill/>
                    </a:lnL>
                    <a:lnR>
                      <a:noFill/>
                    </a:lnR>
                    <a:lnT>
                      <a:noFill/>
                    </a:lnT>
                    <a:lnB>
                      <a:noFill/>
                    </a:lnB>
                  </a:tcPr>
                </a:tc>
                <a:tc>
                  <a:txBody>
                    <a:bodyPr/>
                    <a:lstStyle/>
                    <a:p>
                      <a:pPr algn="ctr">
                        <a:spcAft>
                          <a:spcPts val="0"/>
                        </a:spcAft>
                      </a:pPr>
                      <a:r>
                        <a:rPr lang="en-US" sz="1600" kern="100" dirty="0" smtClean="0">
                          <a:latin typeface="Times New Roman"/>
                          <a:ea typeface="宋体"/>
                          <a:cs typeface="Times New Roman"/>
                        </a:rPr>
                        <a:t>10600</a:t>
                      </a:r>
                      <a:endParaRPr lang="zh-CN" sz="1600" kern="100" dirty="0">
                        <a:latin typeface="Calibri"/>
                        <a:ea typeface="宋体"/>
                        <a:cs typeface="Times New Roman"/>
                      </a:endParaRPr>
                    </a:p>
                  </a:txBody>
                  <a:tcPr marL="68580" marR="68580" marT="0" marB="0">
                    <a:lnL>
                      <a:noFill/>
                    </a:lnL>
                    <a:lnR>
                      <a:noFill/>
                    </a:lnR>
                    <a:lnT>
                      <a:noFill/>
                    </a:lnT>
                    <a:lnB>
                      <a:noFill/>
                    </a:lnB>
                  </a:tcPr>
                </a:tc>
                <a:tc>
                  <a:txBody>
                    <a:bodyPr/>
                    <a:lstStyle/>
                    <a:p>
                      <a:pPr algn="ctr">
                        <a:spcAft>
                          <a:spcPts val="0"/>
                        </a:spcAft>
                      </a:pPr>
                      <a:r>
                        <a:rPr lang="en-US" sz="1600" kern="100" dirty="0">
                          <a:latin typeface="Times New Roman"/>
                          <a:ea typeface="宋体"/>
                          <a:cs typeface="Times New Roman"/>
                        </a:rPr>
                        <a:t>m</a:t>
                      </a:r>
                      <a:endParaRPr lang="zh-CN" sz="1600" kern="100" dirty="0">
                        <a:latin typeface="Calibri"/>
                        <a:ea typeface="宋体"/>
                        <a:cs typeface="Times New Roman"/>
                      </a:endParaRPr>
                    </a:p>
                  </a:txBody>
                  <a:tcPr marL="68580" marR="68580" marT="0" marB="0">
                    <a:lnL>
                      <a:noFill/>
                    </a:lnL>
                    <a:lnR>
                      <a:noFill/>
                    </a:lnR>
                    <a:lnT>
                      <a:noFill/>
                    </a:lnT>
                    <a:lnB>
                      <a:noFill/>
                    </a:lnB>
                  </a:tcPr>
                </a:tc>
                <a:extLst>
                  <a:ext uri="{0D108BD9-81ED-4DB2-BD59-A6C34878D82A}">
                    <a16:rowId xmlns="" xmlns:a16="http://schemas.microsoft.com/office/drawing/2014/main" val="10003"/>
                  </a:ext>
                </a:extLst>
              </a:tr>
              <a:tr h="268796">
                <a:tc>
                  <a:txBody>
                    <a:bodyPr/>
                    <a:lstStyle/>
                    <a:p>
                      <a:pPr algn="ctr">
                        <a:spcAft>
                          <a:spcPts val="0"/>
                        </a:spcAft>
                      </a:pPr>
                      <a:r>
                        <a:rPr lang="en-US" sz="1600" kern="100">
                          <a:latin typeface="Times New Roman"/>
                          <a:ea typeface="宋体"/>
                          <a:cs typeface="Times New Roman"/>
                        </a:rPr>
                        <a:t>Power per unit length</a:t>
                      </a:r>
                      <a:endParaRPr lang="zh-CN" sz="1600" kern="100">
                        <a:latin typeface="Calibri"/>
                        <a:ea typeface="宋体"/>
                        <a:cs typeface="Times New Roman"/>
                      </a:endParaRPr>
                    </a:p>
                  </a:txBody>
                  <a:tcPr marL="68580" marR="68580" marT="0" marB="0">
                    <a:lnL>
                      <a:noFill/>
                    </a:lnL>
                    <a:lnR>
                      <a:noFill/>
                    </a:lnR>
                    <a:lnT>
                      <a:noFill/>
                    </a:lnT>
                    <a:lnB>
                      <a:noFill/>
                    </a:lnB>
                  </a:tcPr>
                </a:tc>
                <a:tc>
                  <a:txBody>
                    <a:bodyPr/>
                    <a:lstStyle/>
                    <a:p>
                      <a:pPr algn="ctr">
                        <a:spcAft>
                          <a:spcPts val="0"/>
                        </a:spcAft>
                      </a:pPr>
                      <a:r>
                        <a:rPr lang="en-US" sz="1600" i="1" kern="100">
                          <a:latin typeface="Times New Roman"/>
                          <a:ea typeface="宋体"/>
                          <a:cs typeface="Times New Roman"/>
                        </a:rPr>
                        <a:t>P</a:t>
                      </a:r>
                      <a:endParaRPr lang="zh-CN" sz="1600" kern="100">
                        <a:latin typeface="Calibri"/>
                        <a:ea typeface="宋体"/>
                        <a:cs typeface="Times New Roman"/>
                      </a:endParaRPr>
                    </a:p>
                  </a:txBody>
                  <a:tcPr marL="68580" marR="68580" marT="0" marB="0">
                    <a:lnL>
                      <a:noFill/>
                    </a:lnL>
                    <a:lnR>
                      <a:noFill/>
                    </a:lnR>
                    <a:lnT>
                      <a:noFill/>
                    </a:lnT>
                    <a:lnB>
                      <a:noFill/>
                    </a:lnB>
                  </a:tcPr>
                </a:tc>
                <a:tc>
                  <a:txBody>
                    <a:bodyPr/>
                    <a:lstStyle/>
                    <a:p>
                      <a:pPr algn="ctr">
                        <a:spcAft>
                          <a:spcPts val="0"/>
                        </a:spcAft>
                      </a:pPr>
                      <a:r>
                        <a:rPr lang="en-US" sz="1600" kern="100">
                          <a:latin typeface="Times New Roman"/>
                          <a:ea typeface="宋体"/>
                          <a:cs typeface="Times New Roman"/>
                        </a:rPr>
                        <a:t>435</a:t>
                      </a:r>
                      <a:endParaRPr lang="zh-CN" sz="1600" kern="100">
                        <a:latin typeface="Calibri"/>
                        <a:ea typeface="宋体"/>
                        <a:cs typeface="Times New Roman"/>
                      </a:endParaRPr>
                    </a:p>
                  </a:txBody>
                  <a:tcPr marL="68580" marR="68580" marT="0" marB="0">
                    <a:lnL>
                      <a:noFill/>
                    </a:lnL>
                    <a:lnR>
                      <a:noFill/>
                    </a:lnR>
                    <a:lnT>
                      <a:noFill/>
                    </a:lnT>
                    <a:lnB>
                      <a:noFill/>
                    </a:lnB>
                  </a:tcPr>
                </a:tc>
                <a:tc>
                  <a:txBody>
                    <a:bodyPr/>
                    <a:lstStyle/>
                    <a:p>
                      <a:pPr algn="ctr">
                        <a:spcAft>
                          <a:spcPts val="0"/>
                        </a:spcAft>
                      </a:pPr>
                      <a:r>
                        <a:rPr lang="en-US" sz="1600" kern="100" dirty="0">
                          <a:latin typeface="Times New Roman"/>
                          <a:ea typeface="宋体"/>
                          <a:cs typeface="Times New Roman"/>
                        </a:rPr>
                        <a:t>W/m</a:t>
                      </a:r>
                      <a:endParaRPr lang="zh-CN" sz="1600" kern="100" dirty="0">
                        <a:latin typeface="Calibri"/>
                        <a:ea typeface="宋体"/>
                        <a:cs typeface="Times New Roman"/>
                      </a:endParaRPr>
                    </a:p>
                  </a:txBody>
                  <a:tcPr marL="68580" marR="68580" marT="0" marB="0">
                    <a:lnL>
                      <a:noFill/>
                    </a:lnL>
                    <a:lnR>
                      <a:noFill/>
                    </a:lnR>
                    <a:lnT>
                      <a:noFill/>
                    </a:lnT>
                    <a:lnB>
                      <a:noFill/>
                    </a:lnB>
                  </a:tcPr>
                </a:tc>
                <a:extLst>
                  <a:ext uri="{0D108BD9-81ED-4DB2-BD59-A6C34878D82A}">
                    <a16:rowId xmlns="" xmlns:a16="http://schemas.microsoft.com/office/drawing/2014/main" val="10004"/>
                  </a:ext>
                </a:extLst>
              </a:tr>
              <a:tr h="268796">
                <a:tc>
                  <a:txBody>
                    <a:bodyPr/>
                    <a:lstStyle/>
                    <a:p>
                      <a:pPr algn="ctr">
                        <a:spcAft>
                          <a:spcPts val="0"/>
                        </a:spcAft>
                      </a:pPr>
                      <a:r>
                        <a:rPr lang="en-US" sz="1600" kern="100">
                          <a:latin typeface="Times New Roman"/>
                          <a:ea typeface="宋体"/>
                          <a:cs typeface="Times New Roman"/>
                        </a:rPr>
                        <a:t>Critical energy</a:t>
                      </a:r>
                      <a:endParaRPr lang="zh-CN" sz="1600" kern="100">
                        <a:latin typeface="Calibri"/>
                        <a:ea typeface="宋体"/>
                        <a:cs typeface="Times New Roman"/>
                      </a:endParaRPr>
                    </a:p>
                  </a:txBody>
                  <a:tcPr marL="68580" marR="68580" marT="0" marB="0">
                    <a:lnL>
                      <a:noFill/>
                    </a:lnL>
                    <a:lnR>
                      <a:noFill/>
                    </a:lnR>
                    <a:lnT>
                      <a:noFill/>
                    </a:lnT>
                    <a:lnB>
                      <a:noFill/>
                    </a:lnB>
                  </a:tcPr>
                </a:tc>
                <a:tc>
                  <a:txBody>
                    <a:bodyPr/>
                    <a:lstStyle/>
                    <a:p>
                      <a:pPr algn="ctr">
                        <a:spcAft>
                          <a:spcPts val="0"/>
                        </a:spcAft>
                      </a:pPr>
                      <a:r>
                        <a:rPr lang="en-US" sz="1600" i="1" kern="100">
                          <a:latin typeface="Times New Roman"/>
                          <a:ea typeface="宋体"/>
                          <a:cs typeface="Times New Roman"/>
                        </a:rPr>
                        <a:t>E</a:t>
                      </a:r>
                      <a:r>
                        <a:rPr lang="en-US" sz="1600" i="1" kern="100" baseline="-25000">
                          <a:latin typeface="Times New Roman"/>
                          <a:ea typeface="宋体"/>
                          <a:cs typeface="Times New Roman"/>
                        </a:rPr>
                        <a:t>c</a:t>
                      </a:r>
                      <a:endParaRPr lang="zh-CN" sz="1600" kern="100">
                        <a:latin typeface="Calibri"/>
                        <a:ea typeface="宋体"/>
                        <a:cs typeface="Times New Roman"/>
                      </a:endParaRPr>
                    </a:p>
                  </a:txBody>
                  <a:tcPr marL="68580" marR="68580" marT="0" marB="0">
                    <a:lnL>
                      <a:noFill/>
                    </a:lnL>
                    <a:lnR>
                      <a:noFill/>
                    </a:lnR>
                    <a:lnT>
                      <a:noFill/>
                    </a:lnT>
                    <a:lnB>
                      <a:noFill/>
                    </a:lnB>
                  </a:tcPr>
                </a:tc>
                <a:tc>
                  <a:txBody>
                    <a:bodyPr/>
                    <a:lstStyle/>
                    <a:p>
                      <a:pPr algn="ctr">
                        <a:spcAft>
                          <a:spcPts val="0"/>
                        </a:spcAft>
                      </a:pPr>
                      <a:r>
                        <a:rPr lang="en-US" sz="1600" kern="100" dirty="0" smtClean="0">
                          <a:latin typeface="Times New Roman"/>
                          <a:ea typeface="宋体"/>
                          <a:cs typeface="Times New Roman"/>
                        </a:rPr>
                        <a:t>361.6</a:t>
                      </a:r>
                      <a:endParaRPr lang="zh-CN" sz="1600" kern="100" dirty="0">
                        <a:latin typeface="Calibri"/>
                        <a:ea typeface="宋体"/>
                        <a:cs typeface="Times New Roman"/>
                      </a:endParaRPr>
                    </a:p>
                  </a:txBody>
                  <a:tcPr marL="68580" marR="68580" marT="0" marB="0">
                    <a:lnL>
                      <a:noFill/>
                    </a:lnL>
                    <a:lnR>
                      <a:noFill/>
                    </a:lnR>
                    <a:lnT>
                      <a:noFill/>
                    </a:lnT>
                    <a:lnB>
                      <a:noFill/>
                    </a:lnB>
                  </a:tcPr>
                </a:tc>
                <a:tc>
                  <a:txBody>
                    <a:bodyPr/>
                    <a:lstStyle/>
                    <a:p>
                      <a:pPr algn="ctr">
                        <a:spcAft>
                          <a:spcPts val="0"/>
                        </a:spcAft>
                      </a:pPr>
                      <a:r>
                        <a:rPr lang="en-US" sz="1600" kern="100" dirty="0" err="1">
                          <a:latin typeface="Times New Roman"/>
                          <a:ea typeface="宋体"/>
                          <a:cs typeface="Times New Roman"/>
                        </a:rPr>
                        <a:t>keV</a:t>
                      </a:r>
                      <a:endParaRPr lang="zh-CN" sz="1600" kern="100" dirty="0">
                        <a:latin typeface="Calibri"/>
                        <a:ea typeface="宋体"/>
                        <a:cs typeface="Times New Roman"/>
                      </a:endParaRPr>
                    </a:p>
                  </a:txBody>
                  <a:tcPr marL="68580" marR="68580" marT="0" marB="0">
                    <a:lnL>
                      <a:noFill/>
                    </a:lnL>
                    <a:lnR>
                      <a:noFill/>
                    </a:lnR>
                    <a:lnT>
                      <a:noFill/>
                    </a:lnT>
                    <a:lnB>
                      <a:noFill/>
                    </a:lnB>
                  </a:tcPr>
                </a:tc>
                <a:extLst>
                  <a:ext uri="{0D108BD9-81ED-4DB2-BD59-A6C34878D82A}">
                    <a16:rowId xmlns="" xmlns:a16="http://schemas.microsoft.com/office/drawing/2014/main" val="10005"/>
                  </a:ext>
                </a:extLst>
              </a:tr>
              <a:tr h="268796">
                <a:tc>
                  <a:txBody>
                    <a:bodyPr/>
                    <a:lstStyle/>
                    <a:p>
                      <a:pPr algn="ctr">
                        <a:spcAft>
                          <a:spcPts val="0"/>
                        </a:spcAft>
                      </a:pPr>
                      <a:r>
                        <a:rPr lang="en-US" sz="1600" kern="100">
                          <a:latin typeface="Times New Roman"/>
                          <a:ea typeface="宋体"/>
                          <a:cs typeface="Times New Roman"/>
                        </a:rPr>
                        <a:t>Bending angle</a:t>
                      </a:r>
                      <a:endParaRPr lang="zh-CN" sz="1600" kern="100">
                        <a:latin typeface="Calibri"/>
                        <a:ea typeface="宋体"/>
                        <a:cs typeface="Times New Roman"/>
                      </a:endParaRPr>
                    </a:p>
                  </a:txBody>
                  <a:tcPr marL="68580" marR="68580" marT="0" marB="0">
                    <a:lnL>
                      <a:noFill/>
                    </a:lnL>
                    <a:lnR>
                      <a:noFill/>
                    </a:lnR>
                    <a:lnT>
                      <a:noFill/>
                    </a:lnT>
                    <a:lnB>
                      <a:noFill/>
                    </a:lnB>
                  </a:tcPr>
                </a:tc>
                <a:tc>
                  <a:txBody>
                    <a:bodyPr/>
                    <a:lstStyle/>
                    <a:p>
                      <a:pPr algn="ctr">
                        <a:spcAft>
                          <a:spcPts val="0"/>
                        </a:spcAft>
                      </a:pPr>
                      <a:r>
                        <a:rPr lang="en-US" sz="1600" i="1" kern="100">
                          <a:latin typeface="Times New Roman"/>
                          <a:ea typeface="宋体"/>
                          <a:cs typeface="Times New Roman"/>
                        </a:rPr>
                        <a:t>θ</a:t>
                      </a:r>
                      <a:endParaRPr lang="zh-CN" sz="1600" kern="100">
                        <a:latin typeface="Calibri"/>
                        <a:ea typeface="宋体"/>
                        <a:cs typeface="Times New Roman"/>
                      </a:endParaRPr>
                    </a:p>
                  </a:txBody>
                  <a:tcPr marL="68580" marR="68580" marT="0" marB="0">
                    <a:lnL>
                      <a:noFill/>
                    </a:lnL>
                    <a:lnR>
                      <a:noFill/>
                    </a:lnR>
                    <a:lnT>
                      <a:noFill/>
                    </a:lnT>
                    <a:lnB>
                      <a:noFill/>
                    </a:lnB>
                  </a:tcPr>
                </a:tc>
                <a:tc>
                  <a:txBody>
                    <a:bodyPr/>
                    <a:lstStyle/>
                    <a:p>
                      <a:pPr algn="ctr">
                        <a:spcAft>
                          <a:spcPts val="0"/>
                        </a:spcAft>
                      </a:pPr>
                      <a:r>
                        <a:rPr lang="en-US" sz="1600" kern="100">
                          <a:latin typeface="Times New Roman"/>
                          <a:ea typeface="宋体"/>
                          <a:cs typeface="Times New Roman"/>
                        </a:rPr>
                        <a:t>2.844</a:t>
                      </a:r>
                      <a:endParaRPr lang="zh-CN" sz="1600" kern="100">
                        <a:latin typeface="Calibri"/>
                        <a:ea typeface="宋体"/>
                        <a:cs typeface="Times New Roman"/>
                      </a:endParaRPr>
                    </a:p>
                  </a:txBody>
                  <a:tcPr marL="68580" marR="68580" marT="0" marB="0">
                    <a:lnL>
                      <a:noFill/>
                    </a:lnL>
                    <a:lnR>
                      <a:noFill/>
                    </a:lnR>
                    <a:lnT>
                      <a:noFill/>
                    </a:lnT>
                    <a:lnB>
                      <a:noFill/>
                    </a:lnB>
                  </a:tcPr>
                </a:tc>
                <a:tc>
                  <a:txBody>
                    <a:bodyPr/>
                    <a:lstStyle/>
                    <a:p>
                      <a:pPr algn="ctr">
                        <a:spcAft>
                          <a:spcPts val="0"/>
                        </a:spcAft>
                      </a:pPr>
                      <a:r>
                        <a:rPr lang="en-US" sz="1600" kern="100" dirty="0" err="1">
                          <a:latin typeface="Times New Roman"/>
                          <a:ea typeface="宋体"/>
                          <a:cs typeface="Times New Roman"/>
                        </a:rPr>
                        <a:t>mrad</a:t>
                      </a:r>
                      <a:endParaRPr lang="zh-CN" sz="1600" kern="100" dirty="0">
                        <a:latin typeface="Calibri"/>
                        <a:ea typeface="宋体"/>
                        <a:cs typeface="Times New Roman"/>
                      </a:endParaRPr>
                    </a:p>
                  </a:txBody>
                  <a:tcPr marL="68580" marR="68580" marT="0" marB="0">
                    <a:lnL>
                      <a:noFill/>
                    </a:lnL>
                    <a:lnR>
                      <a:noFill/>
                    </a:lnR>
                    <a:lnT>
                      <a:noFill/>
                    </a:lnT>
                    <a:lnB>
                      <a:noFill/>
                    </a:lnB>
                  </a:tcPr>
                </a:tc>
                <a:extLst>
                  <a:ext uri="{0D108BD9-81ED-4DB2-BD59-A6C34878D82A}">
                    <a16:rowId xmlns="" xmlns:a16="http://schemas.microsoft.com/office/drawing/2014/main" val="10006"/>
                  </a:ext>
                </a:extLst>
              </a:tr>
              <a:tr h="268796">
                <a:tc>
                  <a:txBody>
                    <a:bodyPr/>
                    <a:lstStyle/>
                    <a:p>
                      <a:pPr algn="ctr">
                        <a:spcAft>
                          <a:spcPts val="0"/>
                        </a:spcAft>
                      </a:pPr>
                      <a:r>
                        <a:rPr lang="en-US" sz="1600" kern="100">
                          <a:latin typeface="Times New Roman"/>
                          <a:ea typeface="宋体"/>
                          <a:cs typeface="Times New Roman"/>
                        </a:rPr>
                        <a:t>Opening angle</a:t>
                      </a:r>
                      <a:endParaRPr lang="zh-CN" sz="1600" kern="100">
                        <a:latin typeface="Calibri"/>
                        <a:ea typeface="宋体"/>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i="1" kern="100">
                          <a:latin typeface="Times New Roman"/>
                          <a:ea typeface="宋体"/>
                          <a:cs typeface="Times New Roman"/>
                        </a:rPr>
                        <a:t>φ</a:t>
                      </a:r>
                      <a:endParaRPr lang="zh-CN" sz="1600" kern="100">
                        <a:latin typeface="Calibri"/>
                        <a:ea typeface="宋体"/>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latin typeface="Times New Roman"/>
                          <a:ea typeface="宋体"/>
                          <a:cs typeface="Times New Roman"/>
                        </a:rPr>
                        <a:t>4.258</a:t>
                      </a:r>
                      <a:endParaRPr lang="zh-CN" sz="1600" kern="100">
                        <a:latin typeface="Calibri"/>
                        <a:ea typeface="宋体"/>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dirty="0" err="1">
                          <a:latin typeface="Times New Roman"/>
                          <a:ea typeface="宋体"/>
                          <a:cs typeface="Times New Roman"/>
                        </a:rPr>
                        <a:t>μrad</a:t>
                      </a:r>
                      <a:endParaRPr lang="zh-CN" sz="1600" kern="100" dirty="0">
                        <a:latin typeface="Calibri"/>
                        <a:ea typeface="宋体"/>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7"/>
                  </a:ext>
                </a:extLst>
              </a:tr>
            </a:tbl>
          </a:graphicData>
        </a:graphic>
      </p:graphicFrame>
      <p:graphicFrame>
        <p:nvGraphicFramePr>
          <p:cNvPr id="7" name="表格 5"/>
          <p:cNvGraphicFramePr>
            <a:graphicFrameLocks noGrp="1"/>
          </p:cNvGraphicFramePr>
          <p:nvPr>
            <p:extLst>
              <p:ext uri="{D42A27DB-BD31-4B8C-83A1-F6EECF244321}">
                <p14:modId xmlns:p14="http://schemas.microsoft.com/office/powerpoint/2010/main" val="2053889576"/>
              </p:ext>
            </p:extLst>
          </p:nvPr>
        </p:nvGraphicFramePr>
        <p:xfrm>
          <a:off x="827584" y="2492795"/>
          <a:ext cx="7128790" cy="1656285"/>
        </p:xfrm>
        <a:graphic>
          <a:graphicData uri="http://schemas.openxmlformats.org/drawingml/2006/table">
            <a:tbl>
              <a:tblPr/>
              <a:tblGrid>
                <a:gridCol w="2628198">
                  <a:extLst>
                    <a:ext uri="{9D8B030D-6E8A-4147-A177-3AD203B41FA5}">
                      <a16:colId xmlns="" xmlns:a16="http://schemas.microsoft.com/office/drawing/2014/main" val="20000"/>
                    </a:ext>
                  </a:extLst>
                </a:gridCol>
                <a:gridCol w="1035307">
                  <a:extLst>
                    <a:ext uri="{9D8B030D-6E8A-4147-A177-3AD203B41FA5}">
                      <a16:colId xmlns="" xmlns:a16="http://schemas.microsoft.com/office/drawing/2014/main" val="20001"/>
                    </a:ext>
                  </a:extLst>
                </a:gridCol>
                <a:gridCol w="1155095">
                  <a:extLst>
                    <a:ext uri="{9D8B030D-6E8A-4147-A177-3AD203B41FA5}">
                      <a16:colId xmlns="" xmlns:a16="http://schemas.microsoft.com/office/drawing/2014/main" val="20002"/>
                    </a:ext>
                  </a:extLst>
                </a:gridCol>
                <a:gridCol w="1155095">
                  <a:extLst>
                    <a:ext uri="{9D8B030D-6E8A-4147-A177-3AD203B41FA5}">
                      <a16:colId xmlns="" xmlns:a16="http://schemas.microsoft.com/office/drawing/2014/main" val="20003"/>
                    </a:ext>
                  </a:extLst>
                </a:gridCol>
                <a:gridCol w="1155095">
                  <a:extLst>
                    <a:ext uri="{9D8B030D-6E8A-4147-A177-3AD203B41FA5}">
                      <a16:colId xmlns="" xmlns:a16="http://schemas.microsoft.com/office/drawing/2014/main" val="20004"/>
                    </a:ext>
                  </a:extLst>
                </a:gridCol>
              </a:tblGrid>
              <a:tr h="0">
                <a:tc rowSpan="2" gridSpan="2">
                  <a:txBody>
                    <a:bodyPr/>
                    <a:lstStyle/>
                    <a:p>
                      <a:pPr>
                        <a:lnSpc>
                          <a:spcPts val="1100"/>
                        </a:lnSpc>
                        <a:spcAft>
                          <a:spcPts val="0"/>
                        </a:spcAft>
                      </a:pPr>
                      <a:r>
                        <a:rPr lang="en-US" sz="1600" dirty="0">
                          <a:latin typeface="Times New Roman"/>
                          <a:ea typeface="微软雅黑"/>
                          <a:cs typeface="Times New Roman"/>
                        </a:rPr>
                        <a:t>Parameters</a:t>
                      </a:r>
                      <a:endParaRPr lang="zh-CN" sz="1600" dirty="0">
                        <a:latin typeface="Tahoma"/>
                        <a:ea typeface="微软雅黑"/>
                        <a:cs typeface="Times New Roman"/>
                      </a:endParaRPr>
                    </a:p>
                  </a:txBody>
                  <a:tcPr marL="68580" marR="68580" marT="108000" marB="7200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zh-CN" altLang="en-US"/>
                    </a:p>
                  </a:txBody>
                  <a:tcPr/>
                </a:tc>
                <a:tc gridSpan="3">
                  <a:txBody>
                    <a:bodyPr/>
                    <a:lstStyle/>
                    <a:p>
                      <a:pPr>
                        <a:lnSpc>
                          <a:spcPts val="1100"/>
                        </a:lnSpc>
                        <a:spcAft>
                          <a:spcPts val="0"/>
                        </a:spcAft>
                      </a:pPr>
                      <a:r>
                        <a:rPr lang="en-US" sz="1600" dirty="0">
                          <a:latin typeface="Times New Roman"/>
                          <a:ea typeface="微软雅黑"/>
                          <a:cs typeface="Times New Roman"/>
                        </a:rPr>
                        <a:t>LEP energy in </a:t>
                      </a:r>
                      <a:r>
                        <a:rPr lang="en-US" sz="1600" dirty="0" err="1">
                          <a:latin typeface="Times New Roman"/>
                          <a:ea typeface="微软雅黑"/>
                          <a:cs typeface="Times New Roman"/>
                        </a:rPr>
                        <a:t>GeV</a:t>
                      </a:r>
                      <a:endParaRPr lang="zh-CN" sz="1600" dirty="0">
                        <a:latin typeface="Tahoma"/>
                        <a:ea typeface="微软雅黑"/>
                        <a:cs typeface="Times New Roman"/>
                      </a:endParaRPr>
                    </a:p>
                  </a:txBody>
                  <a:tcPr marL="68580" marR="68580" marT="108000" marB="7200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extLst>
                  <a:ext uri="{0D108BD9-81ED-4DB2-BD59-A6C34878D82A}">
                    <a16:rowId xmlns="" xmlns:a16="http://schemas.microsoft.com/office/drawing/2014/main" val="10000"/>
                  </a:ext>
                </a:extLst>
              </a:tr>
              <a:tr h="0">
                <a:tc gridSpan="2" vMerge="1">
                  <a:txBody>
                    <a:bodyPr/>
                    <a:lstStyle/>
                    <a:p>
                      <a:endParaRPr lang="zh-CN" altLang="en-US"/>
                    </a:p>
                  </a:txBody>
                  <a:tcPr/>
                </a:tc>
                <a:tc hMerge="1" vMerge="1">
                  <a:txBody>
                    <a:bodyPr/>
                    <a:lstStyle/>
                    <a:p>
                      <a:endParaRPr lang="zh-CN" altLang="en-US"/>
                    </a:p>
                  </a:txBody>
                  <a:tcPr/>
                </a:tc>
                <a:tc>
                  <a:txBody>
                    <a:bodyPr/>
                    <a:lstStyle/>
                    <a:p>
                      <a:pPr>
                        <a:lnSpc>
                          <a:spcPts val="1100"/>
                        </a:lnSpc>
                        <a:spcAft>
                          <a:spcPts val="0"/>
                        </a:spcAft>
                      </a:pPr>
                      <a:r>
                        <a:rPr lang="en-US" sz="1600" dirty="0">
                          <a:latin typeface="Times New Roman"/>
                          <a:ea typeface="微软雅黑"/>
                          <a:cs typeface="Times New Roman"/>
                        </a:rPr>
                        <a:t>45.5</a:t>
                      </a:r>
                      <a:endParaRPr lang="zh-CN" sz="1600" dirty="0">
                        <a:latin typeface="Tahoma"/>
                        <a:ea typeface="微软雅黑"/>
                        <a:cs typeface="Times New Roman"/>
                      </a:endParaRPr>
                    </a:p>
                  </a:txBody>
                  <a:tcPr marL="68580" marR="68580" marT="108000" marB="7200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100"/>
                        </a:lnSpc>
                        <a:spcAft>
                          <a:spcPts val="0"/>
                        </a:spcAft>
                      </a:pPr>
                      <a:r>
                        <a:rPr lang="en-US" sz="1600" dirty="0">
                          <a:latin typeface="Times New Roman"/>
                          <a:ea typeface="微软雅黑"/>
                          <a:cs typeface="Times New Roman"/>
                        </a:rPr>
                        <a:t>80</a:t>
                      </a:r>
                      <a:endParaRPr lang="zh-CN" sz="1600" dirty="0">
                        <a:latin typeface="Tahoma"/>
                        <a:ea typeface="微软雅黑"/>
                        <a:cs typeface="Times New Roman"/>
                      </a:endParaRPr>
                    </a:p>
                  </a:txBody>
                  <a:tcPr marL="68580" marR="68580" marT="108000" marB="7200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100"/>
                        </a:lnSpc>
                        <a:spcAft>
                          <a:spcPts val="0"/>
                        </a:spcAft>
                      </a:pPr>
                      <a:r>
                        <a:rPr lang="en-US" sz="1600" dirty="0">
                          <a:latin typeface="Times New Roman"/>
                          <a:ea typeface="微软雅黑"/>
                          <a:cs typeface="Times New Roman"/>
                        </a:rPr>
                        <a:t>120</a:t>
                      </a:r>
                      <a:endParaRPr lang="zh-CN" sz="1600" dirty="0">
                        <a:latin typeface="Tahoma"/>
                        <a:ea typeface="微软雅黑"/>
                        <a:cs typeface="Times New Roman"/>
                      </a:endParaRPr>
                    </a:p>
                  </a:txBody>
                  <a:tcPr marL="68580" marR="68580" marT="108000" marB="7200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0">
                <a:tc>
                  <a:txBody>
                    <a:bodyPr/>
                    <a:lstStyle/>
                    <a:p>
                      <a:pPr>
                        <a:lnSpc>
                          <a:spcPts val="1100"/>
                        </a:lnSpc>
                        <a:spcAft>
                          <a:spcPts val="0"/>
                        </a:spcAft>
                      </a:pPr>
                      <a:r>
                        <a:rPr lang="en-US" sz="1600" dirty="0">
                          <a:latin typeface="Times New Roman"/>
                          <a:ea typeface="微软雅黑"/>
                          <a:cs typeface="Times New Roman"/>
                        </a:rPr>
                        <a:t>I (per beam)</a:t>
                      </a:r>
                      <a:endParaRPr lang="zh-CN" sz="1600" dirty="0">
                        <a:latin typeface="Tahoma"/>
                        <a:ea typeface="微软雅黑"/>
                        <a:cs typeface="Times New Roman"/>
                      </a:endParaRPr>
                    </a:p>
                  </a:txBody>
                  <a:tcPr marL="68580" marR="68580" marT="108000" marB="7200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ts val="1100"/>
                        </a:lnSpc>
                        <a:spcAft>
                          <a:spcPts val="0"/>
                        </a:spcAft>
                      </a:pPr>
                      <a:r>
                        <a:rPr lang="en-US" sz="1600" dirty="0" err="1">
                          <a:latin typeface="Times New Roman"/>
                          <a:ea typeface="微软雅黑"/>
                          <a:cs typeface="Times New Roman"/>
                        </a:rPr>
                        <a:t>mA</a:t>
                      </a:r>
                      <a:endParaRPr lang="zh-CN" sz="1600" dirty="0">
                        <a:latin typeface="Tahoma"/>
                        <a:ea typeface="微软雅黑"/>
                        <a:cs typeface="Times New Roman"/>
                      </a:endParaRPr>
                    </a:p>
                  </a:txBody>
                  <a:tcPr marL="68580" marR="68580" marT="108000" marB="7200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ts val="1100"/>
                        </a:lnSpc>
                        <a:spcAft>
                          <a:spcPts val="0"/>
                        </a:spcAft>
                      </a:pPr>
                      <a:r>
                        <a:rPr lang="en-US" sz="1600" dirty="0">
                          <a:latin typeface="Times New Roman"/>
                          <a:ea typeface="微软雅黑"/>
                          <a:cs typeface="Times New Roman"/>
                        </a:rPr>
                        <a:t>183.1</a:t>
                      </a:r>
                      <a:endParaRPr lang="zh-CN" sz="1600" dirty="0">
                        <a:latin typeface="Tahoma"/>
                        <a:ea typeface="微软雅黑"/>
                        <a:cs typeface="Times New Roman"/>
                      </a:endParaRPr>
                    </a:p>
                  </a:txBody>
                  <a:tcPr marL="68580" marR="68580" marT="108000" marB="7200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ts val="1100"/>
                        </a:lnSpc>
                        <a:spcAft>
                          <a:spcPts val="0"/>
                        </a:spcAft>
                      </a:pPr>
                      <a:r>
                        <a:rPr lang="en-US" sz="1600" dirty="0">
                          <a:latin typeface="Times New Roman"/>
                          <a:ea typeface="微软雅黑"/>
                          <a:cs typeface="Times New Roman"/>
                        </a:rPr>
                        <a:t>88.1</a:t>
                      </a:r>
                      <a:endParaRPr lang="zh-CN" sz="1600" dirty="0">
                        <a:latin typeface="Tahoma"/>
                        <a:ea typeface="微软雅黑"/>
                        <a:cs typeface="Times New Roman"/>
                      </a:endParaRPr>
                    </a:p>
                  </a:txBody>
                  <a:tcPr marL="68580" marR="68580" marT="108000" marB="7200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ts val="1100"/>
                        </a:lnSpc>
                        <a:spcAft>
                          <a:spcPts val="0"/>
                        </a:spcAft>
                      </a:pPr>
                      <a:r>
                        <a:rPr lang="en-US" sz="1600" dirty="0">
                          <a:latin typeface="Times New Roman"/>
                          <a:ea typeface="微软雅黑"/>
                          <a:cs typeface="Times New Roman"/>
                        </a:rPr>
                        <a:t>17.4</a:t>
                      </a:r>
                      <a:endParaRPr lang="zh-CN" sz="1600" dirty="0">
                        <a:latin typeface="Tahoma"/>
                        <a:ea typeface="微软雅黑"/>
                        <a:cs typeface="Times New Roman"/>
                      </a:endParaRPr>
                    </a:p>
                  </a:txBody>
                  <a:tcPr marL="68580" marR="68580" marT="108000" marB="7200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 xmlns:a16="http://schemas.microsoft.com/office/drawing/2014/main" val="10002"/>
                  </a:ext>
                </a:extLst>
              </a:tr>
              <a:tr h="0">
                <a:tc>
                  <a:txBody>
                    <a:bodyPr/>
                    <a:lstStyle/>
                    <a:p>
                      <a:pPr>
                        <a:lnSpc>
                          <a:spcPts val="1100"/>
                        </a:lnSpc>
                        <a:spcAft>
                          <a:spcPts val="0"/>
                        </a:spcAft>
                      </a:pPr>
                      <a:r>
                        <a:rPr lang="en-US" sz="1600">
                          <a:latin typeface="Times New Roman"/>
                          <a:ea typeface="微软雅黑"/>
                          <a:cs typeface="Times New Roman"/>
                        </a:rPr>
                        <a:t>Critical energy</a:t>
                      </a:r>
                      <a:endParaRPr lang="zh-CN" sz="1600">
                        <a:latin typeface="Tahoma"/>
                        <a:ea typeface="微软雅黑"/>
                        <a:cs typeface="Times New Roman"/>
                      </a:endParaRPr>
                    </a:p>
                  </a:txBody>
                  <a:tcPr marL="68580" marR="68580" marT="108000" marB="72000">
                    <a:lnL>
                      <a:noFill/>
                    </a:lnL>
                    <a:lnR>
                      <a:noFill/>
                    </a:lnR>
                    <a:lnT>
                      <a:noFill/>
                    </a:lnT>
                    <a:lnB>
                      <a:noFill/>
                    </a:lnB>
                  </a:tcPr>
                </a:tc>
                <a:tc>
                  <a:txBody>
                    <a:bodyPr/>
                    <a:lstStyle/>
                    <a:p>
                      <a:pPr>
                        <a:lnSpc>
                          <a:spcPts val="1100"/>
                        </a:lnSpc>
                        <a:spcAft>
                          <a:spcPts val="0"/>
                        </a:spcAft>
                      </a:pPr>
                      <a:r>
                        <a:rPr lang="en-US" sz="1600" dirty="0" err="1">
                          <a:latin typeface="Times New Roman"/>
                          <a:ea typeface="微软雅黑"/>
                          <a:cs typeface="Times New Roman"/>
                        </a:rPr>
                        <a:t>keV</a:t>
                      </a:r>
                      <a:endParaRPr lang="zh-CN" sz="1600" dirty="0">
                        <a:latin typeface="Tahoma"/>
                        <a:ea typeface="微软雅黑"/>
                        <a:cs typeface="Times New Roman"/>
                      </a:endParaRPr>
                    </a:p>
                  </a:txBody>
                  <a:tcPr marL="68580" marR="68580" marT="108000" marB="72000">
                    <a:lnL>
                      <a:noFill/>
                    </a:lnL>
                    <a:lnR>
                      <a:noFill/>
                    </a:lnR>
                    <a:lnT>
                      <a:noFill/>
                    </a:lnT>
                    <a:lnB>
                      <a:noFill/>
                    </a:lnB>
                  </a:tcPr>
                </a:tc>
                <a:tc>
                  <a:txBody>
                    <a:bodyPr/>
                    <a:lstStyle/>
                    <a:p>
                      <a:pPr>
                        <a:lnSpc>
                          <a:spcPts val="1100"/>
                        </a:lnSpc>
                        <a:spcAft>
                          <a:spcPts val="0"/>
                        </a:spcAft>
                      </a:pPr>
                      <a:r>
                        <a:rPr lang="en-US" sz="1600" dirty="0">
                          <a:latin typeface="Times New Roman"/>
                          <a:ea typeface="微软雅黑"/>
                          <a:cs typeface="Times New Roman"/>
                        </a:rPr>
                        <a:t>19.7</a:t>
                      </a:r>
                      <a:endParaRPr lang="zh-CN" sz="1600" dirty="0">
                        <a:latin typeface="Tahoma"/>
                        <a:ea typeface="微软雅黑"/>
                        <a:cs typeface="Times New Roman"/>
                      </a:endParaRPr>
                    </a:p>
                  </a:txBody>
                  <a:tcPr marL="68580" marR="68580" marT="108000" marB="72000">
                    <a:lnL>
                      <a:noFill/>
                    </a:lnL>
                    <a:lnR>
                      <a:noFill/>
                    </a:lnR>
                    <a:lnT>
                      <a:noFill/>
                    </a:lnT>
                    <a:lnB>
                      <a:noFill/>
                    </a:lnB>
                  </a:tcPr>
                </a:tc>
                <a:tc>
                  <a:txBody>
                    <a:bodyPr/>
                    <a:lstStyle/>
                    <a:p>
                      <a:pPr>
                        <a:lnSpc>
                          <a:spcPts val="1100"/>
                        </a:lnSpc>
                        <a:spcAft>
                          <a:spcPts val="0"/>
                        </a:spcAft>
                      </a:pPr>
                      <a:r>
                        <a:rPr lang="en-US" sz="1600" dirty="0">
                          <a:latin typeface="Times New Roman"/>
                          <a:ea typeface="微软雅黑"/>
                          <a:cs typeface="Times New Roman"/>
                        </a:rPr>
                        <a:t>107.1</a:t>
                      </a:r>
                      <a:endParaRPr lang="zh-CN" sz="1600" dirty="0">
                        <a:latin typeface="Tahoma"/>
                        <a:ea typeface="微软雅黑"/>
                        <a:cs typeface="Times New Roman"/>
                      </a:endParaRPr>
                    </a:p>
                  </a:txBody>
                  <a:tcPr marL="68580" marR="68580" marT="108000" marB="72000">
                    <a:lnL>
                      <a:noFill/>
                    </a:lnL>
                    <a:lnR>
                      <a:noFill/>
                    </a:lnR>
                    <a:lnT>
                      <a:noFill/>
                    </a:lnT>
                    <a:lnB>
                      <a:noFill/>
                    </a:lnB>
                  </a:tcPr>
                </a:tc>
                <a:tc>
                  <a:txBody>
                    <a:bodyPr/>
                    <a:lstStyle/>
                    <a:p>
                      <a:pPr>
                        <a:lnSpc>
                          <a:spcPts val="1100"/>
                        </a:lnSpc>
                        <a:spcAft>
                          <a:spcPts val="0"/>
                        </a:spcAft>
                      </a:pPr>
                      <a:r>
                        <a:rPr lang="en-US" sz="1600" dirty="0">
                          <a:latin typeface="Times New Roman"/>
                          <a:ea typeface="微软雅黑"/>
                          <a:cs typeface="Times New Roman"/>
                        </a:rPr>
                        <a:t>361.6</a:t>
                      </a:r>
                      <a:endParaRPr lang="zh-CN" sz="1600" dirty="0">
                        <a:latin typeface="Tahoma"/>
                        <a:ea typeface="微软雅黑"/>
                        <a:cs typeface="Times New Roman"/>
                      </a:endParaRPr>
                    </a:p>
                  </a:txBody>
                  <a:tcPr marL="68580" marR="68580" marT="108000" marB="72000">
                    <a:lnL>
                      <a:noFill/>
                    </a:lnL>
                    <a:lnR>
                      <a:noFill/>
                    </a:lnR>
                    <a:lnT>
                      <a:noFill/>
                    </a:lnT>
                    <a:lnB>
                      <a:noFill/>
                    </a:lnB>
                  </a:tcPr>
                </a:tc>
                <a:extLst>
                  <a:ext uri="{0D108BD9-81ED-4DB2-BD59-A6C34878D82A}">
                    <a16:rowId xmlns="" xmlns:a16="http://schemas.microsoft.com/office/drawing/2014/main" val="10003"/>
                  </a:ext>
                </a:extLst>
              </a:tr>
              <a:tr h="0">
                <a:tc>
                  <a:txBody>
                    <a:bodyPr/>
                    <a:lstStyle/>
                    <a:p>
                      <a:pPr>
                        <a:lnSpc>
                          <a:spcPts val="1100"/>
                        </a:lnSpc>
                        <a:spcAft>
                          <a:spcPts val="0"/>
                        </a:spcAft>
                      </a:pPr>
                      <a:r>
                        <a:rPr lang="en-US" sz="1600" dirty="0">
                          <a:latin typeface="Times New Roman"/>
                          <a:ea typeface="微软雅黑"/>
                          <a:cs typeface="Times New Roman"/>
                        </a:rPr>
                        <a:t>Radiated power</a:t>
                      </a:r>
                      <a:endParaRPr lang="zh-CN" sz="1600" dirty="0">
                        <a:latin typeface="Tahoma"/>
                        <a:ea typeface="微软雅黑"/>
                        <a:cs typeface="Times New Roman"/>
                      </a:endParaRPr>
                    </a:p>
                  </a:txBody>
                  <a:tcPr marL="68580" marR="68580" marT="108000" marB="72000">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ts val="1100"/>
                        </a:lnSpc>
                        <a:spcAft>
                          <a:spcPts val="0"/>
                        </a:spcAft>
                      </a:pPr>
                      <a:r>
                        <a:rPr lang="en-US" sz="1600">
                          <a:latin typeface="Times New Roman"/>
                          <a:ea typeface="微软雅黑"/>
                          <a:cs typeface="Times New Roman"/>
                        </a:rPr>
                        <a:t>W/m</a:t>
                      </a:r>
                      <a:endParaRPr lang="zh-CN" sz="1600">
                        <a:latin typeface="Tahoma"/>
                        <a:ea typeface="微软雅黑"/>
                        <a:cs typeface="Times New Roman"/>
                      </a:endParaRPr>
                    </a:p>
                  </a:txBody>
                  <a:tcPr marL="68580" marR="68580" marT="108000" marB="72000">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ts val="1100"/>
                        </a:lnSpc>
                        <a:spcAft>
                          <a:spcPts val="0"/>
                        </a:spcAft>
                      </a:pPr>
                      <a:r>
                        <a:rPr lang="en-US" sz="1600">
                          <a:latin typeface="Times New Roman"/>
                          <a:ea typeface="微软雅黑"/>
                          <a:cs typeface="Times New Roman"/>
                        </a:rPr>
                        <a:t>98</a:t>
                      </a:r>
                      <a:endParaRPr lang="zh-CN" sz="1600">
                        <a:latin typeface="Tahoma"/>
                        <a:ea typeface="微软雅黑"/>
                        <a:cs typeface="Times New Roman"/>
                      </a:endParaRPr>
                    </a:p>
                  </a:txBody>
                  <a:tcPr marL="68580" marR="68580" marT="108000" marB="72000">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ts val="1100"/>
                        </a:lnSpc>
                        <a:spcAft>
                          <a:spcPts val="0"/>
                        </a:spcAft>
                      </a:pPr>
                      <a:r>
                        <a:rPr lang="en-US" sz="1600">
                          <a:latin typeface="Times New Roman"/>
                          <a:ea typeface="微软雅黑"/>
                          <a:cs typeface="Times New Roman"/>
                        </a:rPr>
                        <a:t>452</a:t>
                      </a:r>
                      <a:endParaRPr lang="zh-CN" sz="1600">
                        <a:latin typeface="Tahoma"/>
                        <a:ea typeface="微软雅黑"/>
                        <a:cs typeface="Times New Roman"/>
                      </a:endParaRPr>
                    </a:p>
                  </a:txBody>
                  <a:tcPr marL="68580" marR="68580" marT="108000" marB="72000">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ts val="1100"/>
                        </a:lnSpc>
                        <a:spcAft>
                          <a:spcPts val="0"/>
                        </a:spcAft>
                      </a:pPr>
                      <a:r>
                        <a:rPr lang="en-US" sz="1600" dirty="0">
                          <a:latin typeface="Times New Roman"/>
                          <a:ea typeface="微软雅黑"/>
                          <a:cs typeface="Times New Roman"/>
                        </a:rPr>
                        <a:t>452</a:t>
                      </a:r>
                      <a:endParaRPr lang="zh-CN" sz="1600" dirty="0">
                        <a:latin typeface="Tahoma"/>
                        <a:ea typeface="微软雅黑"/>
                        <a:cs typeface="Times New Roman"/>
                      </a:endParaRPr>
                    </a:p>
                  </a:txBody>
                  <a:tcPr marL="68580" marR="68580" marT="108000" marB="7200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bl>
          </a:graphicData>
        </a:graphic>
      </p:graphicFrame>
      <p:sp>
        <p:nvSpPr>
          <p:cNvPr id="8" name="矩形 6"/>
          <p:cNvSpPr>
            <a:spLocks noChangeArrowheads="1"/>
          </p:cNvSpPr>
          <p:nvPr/>
        </p:nvSpPr>
        <p:spPr bwMode="auto">
          <a:xfrm>
            <a:off x="1673046" y="2092786"/>
            <a:ext cx="58512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fontAlgn="base">
              <a:spcBef>
                <a:spcPct val="0"/>
              </a:spcBef>
              <a:spcAft>
                <a:spcPct val="0"/>
              </a:spcAft>
              <a:defRPr>
                <a:solidFill>
                  <a:schemeClr val="tx1"/>
                </a:solidFill>
                <a:latin typeface="Arial" pitchFamily="34" charset="0"/>
                <a:ea typeface="宋体" pitchFamily="2" charset="-122"/>
              </a:defRPr>
            </a:lvl6pPr>
            <a:lvl7pPr marL="2971800" indent="-228600" fontAlgn="base">
              <a:spcBef>
                <a:spcPct val="0"/>
              </a:spcBef>
              <a:spcAft>
                <a:spcPct val="0"/>
              </a:spcAft>
              <a:defRPr>
                <a:solidFill>
                  <a:schemeClr val="tx1"/>
                </a:solidFill>
                <a:latin typeface="Arial" pitchFamily="34" charset="0"/>
                <a:ea typeface="宋体" pitchFamily="2" charset="-122"/>
              </a:defRPr>
            </a:lvl7pPr>
            <a:lvl8pPr marL="3429000" indent="-228600" fontAlgn="base">
              <a:spcBef>
                <a:spcPct val="0"/>
              </a:spcBef>
              <a:spcAft>
                <a:spcPct val="0"/>
              </a:spcAft>
              <a:defRPr>
                <a:solidFill>
                  <a:schemeClr val="tx1"/>
                </a:solidFill>
                <a:latin typeface="Arial" pitchFamily="34" charset="0"/>
                <a:ea typeface="宋体" pitchFamily="2" charset="-122"/>
              </a:defRPr>
            </a:lvl8pPr>
            <a:lvl9pPr marL="3886200" indent="-228600" fontAlgn="base">
              <a:spcBef>
                <a:spcPct val="0"/>
              </a:spcBef>
              <a:spcAft>
                <a:spcPct val="0"/>
              </a:spcAft>
              <a:defRPr>
                <a:solidFill>
                  <a:schemeClr val="tx1"/>
                </a:solidFill>
                <a:latin typeface="Arial" pitchFamily="34" charset="0"/>
                <a:ea typeface="宋体" pitchFamily="2" charset="-122"/>
              </a:defRPr>
            </a:lvl9pPr>
          </a:lstStyle>
          <a:p>
            <a:pPr algn="l" fontAlgn="auto">
              <a:spcBef>
                <a:spcPts val="0"/>
              </a:spcBef>
              <a:spcAft>
                <a:spcPts val="0"/>
              </a:spcAft>
            </a:pPr>
            <a:r>
              <a:rPr lang="en-US" altLang="zh-CN" sz="2000" b="0" dirty="0" smtClean="0">
                <a:solidFill>
                  <a:srgbClr val="0070C0"/>
                </a:solidFill>
                <a:latin typeface="Times New Roman" panose="02020603050405020304" pitchFamily="18" charset="0"/>
                <a:ea typeface="Arial Unicode MS" panose="020B0604020202020204" pitchFamily="34" charset="-122"/>
                <a:cs typeface="Times New Roman" panose="02020603050405020304" pitchFamily="18" charset="0"/>
              </a:rPr>
              <a:t>Parameters determining synchrotron radiation in CEPC</a:t>
            </a:r>
            <a:endParaRPr lang="zh-CN" altLang="en-US" sz="2000" b="0" dirty="0">
              <a:solidFill>
                <a:srgbClr val="0070C0"/>
              </a:solidFill>
              <a:latin typeface="Times New Roman" panose="02020603050405020304" pitchFamily="18" charset="0"/>
              <a:ea typeface="Arial Unicode MS" panose="020B0604020202020204" pitchFamily="34" charset="-122"/>
              <a:cs typeface="Times New Roman" panose="02020603050405020304" pitchFamily="18" charset="0"/>
            </a:endParaRPr>
          </a:p>
        </p:txBody>
      </p:sp>
      <p:sp>
        <p:nvSpPr>
          <p:cNvPr id="9" name="矩形 10"/>
          <p:cNvSpPr>
            <a:spLocks noChangeArrowheads="1"/>
          </p:cNvSpPr>
          <p:nvPr/>
        </p:nvSpPr>
        <p:spPr bwMode="auto">
          <a:xfrm>
            <a:off x="2051720" y="4037002"/>
            <a:ext cx="510588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fontAlgn="base">
              <a:spcBef>
                <a:spcPct val="0"/>
              </a:spcBef>
              <a:spcAft>
                <a:spcPct val="0"/>
              </a:spcAft>
              <a:defRPr>
                <a:solidFill>
                  <a:schemeClr val="tx1"/>
                </a:solidFill>
                <a:latin typeface="Arial" pitchFamily="34" charset="0"/>
                <a:ea typeface="宋体" pitchFamily="2" charset="-122"/>
              </a:defRPr>
            </a:lvl6pPr>
            <a:lvl7pPr marL="2971800" indent="-228600" fontAlgn="base">
              <a:spcBef>
                <a:spcPct val="0"/>
              </a:spcBef>
              <a:spcAft>
                <a:spcPct val="0"/>
              </a:spcAft>
              <a:defRPr>
                <a:solidFill>
                  <a:schemeClr val="tx1"/>
                </a:solidFill>
                <a:latin typeface="Arial" pitchFamily="34" charset="0"/>
                <a:ea typeface="宋体" pitchFamily="2" charset="-122"/>
              </a:defRPr>
            </a:lvl7pPr>
            <a:lvl8pPr marL="3429000" indent="-228600" fontAlgn="base">
              <a:spcBef>
                <a:spcPct val="0"/>
              </a:spcBef>
              <a:spcAft>
                <a:spcPct val="0"/>
              </a:spcAft>
              <a:defRPr>
                <a:solidFill>
                  <a:schemeClr val="tx1"/>
                </a:solidFill>
                <a:latin typeface="Arial" pitchFamily="34" charset="0"/>
                <a:ea typeface="宋体" pitchFamily="2" charset="-122"/>
              </a:defRPr>
            </a:lvl8pPr>
            <a:lvl9pPr marL="3886200" indent="-228600" fontAlgn="base">
              <a:spcBef>
                <a:spcPct val="0"/>
              </a:spcBef>
              <a:spcAft>
                <a:spcPct val="0"/>
              </a:spcAft>
              <a:defRPr>
                <a:solidFill>
                  <a:schemeClr val="tx1"/>
                </a:solidFill>
                <a:latin typeface="Arial" pitchFamily="34" charset="0"/>
                <a:ea typeface="宋体" pitchFamily="2" charset="-122"/>
              </a:defRPr>
            </a:lvl9pPr>
          </a:lstStyle>
          <a:p>
            <a:pPr algn="l" fontAlgn="auto">
              <a:spcBef>
                <a:spcPts val="0"/>
              </a:spcBef>
              <a:spcAft>
                <a:spcPts val="0"/>
              </a:spcAft>
            </a:pPr>
            <a:r>
              <a:rPr lang="en-US" altLang="zh-CN" sz="2000" b="0" dirty="0" smtClean="0">
                <a:solidFill>
                  <a:srgbClr val="0070C0"/>
                </a:solidFill>
                <a:latin typeface="Times New Roman" panose="02020603050405020304" pitchFamily="18" charset="0"/>
                <a:ea typeface="Arial Unicode MS" panose="020B0604020202020204" pitchFamily="34" charset="-122"/>
                <a:cs typeface="Times New Roman" panose="02020603050405020304" pitchFamily="18" charset="0"/>
              </a:rPr>
              <a:t>Parameters of synchrotron radiation at 120 </a:t>
            </a:r>
            <a:r>
              <a:rPr lang="en-US" altLang="zh-CN" sz="2000" b="0" dirty="0" err="1" smtClean="0">
                <a:solidFill>
                  <a:srgbClr val="0070C0"/>
                </a:solidFill>
                <a:latin typeface="Times New Roman" panose="02020603050405020304" pitchFamily="18" charset="0"/>
                <a:ea typeface="Arial Unicode MS" panose="020B0604020202020204" pitchFamily="34" charset="-122"/>
                <a:cs typeface="Times New Roman" panose="02020603050405020304" pitchFamily="18" charset="0"/>
              </a:rPr>
              <a:t>GeV</a:t>
            </a:r>
            <a:endParaRPr lang="zh-CN" altLang="en-US" sz="2000" b="0" dirty="0">
              <a:solidFill>
                <a:srgbClr val="0070C0"/>
              </a:solidFill>
              <a:latin typeface="Times New Roman" panose="02020603050405020304" pitchFamily="18" charset="0"/>
              <a:ea typeface="Arial Unicode MS" panose="020B0604020202020204" pitchFamily="34" charset="-122"/>
              <a:cs typeface="Times New Roman" panose="02020603050405020304" pitchFamily="18" charset="0"/>
            </a:endParaRPr>
          </a:p>
        </p:txBody>
      </p:sp>
    </p:spTree>
    <p:extLst>
      <p:ext uri="{BB962C8B-B14F-4D97-AF65-F5344CB8AC3E}">
        <p14:creationId xmlns:p14="http://schemas.microsoft.com/office/powerpoint/2010/main" val="29051422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smtClean="0"/>
              <a:t>5. Radiation </a:t>
            </a:r>
            <a:r>
              <a:rPr lang="en-GB" sz="2400" dirty="0"/>
              <a:t>shielding design for Synchrotron Radiation</a:t>
            </a:r>
          </a:p>
        </p:txBody>
      </p:sp>
      <p:sp>
        <p:nvSpPr>
          <p:cNvPr id="3" name="Content Placeholder 2"/>
          <p:cNvSpPr>
            <a:spLocks noGrp="1"/>
          </p:cNvSpPr>
          <p:nvPr>
            <p:ph idx="1"/>
          </p:nvPr>
        </p:nvSpPr>
        <p:spPr/>
        <p:txBody>
          <a:bodyPr/>
          <a:lstStyle/>
          <a:p>
            <a:pPr>
              <a:buFont typeface="Courier New" panose="02070309020205020404" pitchFamily="49" charset="0"/>
              <a:buChar char="o"/>
            </a:pPr>
            <a:r>
              <a:rPr lang="en-US" altLang="zh-CN" dirty="0">
                <a:solidFill>
                  <a:srgbClr val="333333"/>
                </a:solidFill>
                <a:ea typeface="楷体" panose="02010609060101010101" pitchFamily="49" charset="-122"/>
                <a:cs typeface="Times New Roman" panose="02020603050405020304" pitchFamily="18" charset="0"/>
              </a:rPr>
              <a:t>Theory and parameters</a:t>
            </a:r>
            <a:endParaRPr lang="zh-CN" altLang="en-US" dirty="0">
              <a:solidFill>
                <a:srgbClr val="333333"/>
              </a:solidFill>
              <a:ea typeface="楷体" panose="02010609060101010101" pitchFamily="49" charset="-122"/>
              <a:cs typeface="Times New Roman" panose="02020603050405020304" pitchFamily="18" charset="0"/>
            </a:endParaRPr>
          </a:p>
          <a:p>
            <a:endParaRPr lang="en-GB" dirty="0"/>
          </a:p>
        </p:txBody>
      </p:sp>
      <p:sp>
        <p:nvSpPr>
          <p:cNvPr id="10" name="矩形 4"/>
          <p:cNvSpPr>
            <a:spLocks noChangeArrowheads="1"/>
          </p:cNvSpPr>
          <p:nvPr/>
        </p:nvSpPr>
        <p:spPr bwMode="auto">
          <a:xfrm>
            <a:off x="755576" y="2038985"/>
            <a:ext cx="23976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fontAlgn="base">
              <a:spcBef>
                <a:spcPct val="0"/>
              </a:spcBef>
              <a:spcAft>
                <a:spcPct val="0"/>
              </a:spcAft>
              <a:defRPr>
                <a:solidFill>
                  <a:schemeClr val="tx1"/>
                </a:solidFill>
                <a:latin typeface="Arial" pitchFamily="34" charset="0"/>
                <a:ea typeface="宋体" pitchFamily="2" charset="-122"/>
              </a:defRPr>
            </a:lvl6pPr>
            <a:lvl7pPr marL="2971800" indent="-228600" fontAlgn="base">
              <a:spcBef>
                <a:spcPct val="0"/>
              </a:spcBef>
              <a:spcAft>
                <a:spcPct val="0"/>
              </a:spcAft>
              <a:defRPr>
                <a:solidFill>
                  <a:schemeClr val="tx1"/>
                </a:solidFill>
                <a:latin typeface="Arial" pitchFamily="34" charset="0"/>
                <a:ea typeface="宋体" pitchFamily="2" charset="-122"/>
              </a:defRPr>
            </a:lvl7pPr>
            <a:lvl8pPr marL="3429000" indent="-228600" fontAlgn="base">
              <a:spcBef>
                <a:spcPct val="0"/>
              </a:spcBef>
              <a:spcAft>
                <a:spcPct val="0"/>
              </a:spcAft>
              <a:defRPr>
                <a:solidFill>
                  <a:schemeClr val="tx1"/>
                </a:solidFill>
                <a:latin typeface="Arial" pitchFamily="34" charset="0"/>
                <a:ea typeface="宋体" pitchFamily="2" charset="-122"/>
              </a:defRPr>
            </a:lvl8pPr>
            <a:lvl9pPr marL="3886200" indent="-228600" fontAlgn="base">
              <a:spcBef>
                <a:spcPct val="0"/>
              </a:spcBef>
              <a:spcAft>
                <a:spcPct val="0"/>
              </a:spcAft>
              <a:defRPr>
                <a:solidFill>
                  <a:schemeClr val="tx1"/>
                </a:solidFill>
                <a:latin typeface="Arial" pitchFamily="34" charset="0"/>
                <a:ea typeface="宋体" pitchFamily="2" charset="-122"/>
              </a:defRPr>
            </a:lvl9pPr>
          </a:lstStyle>
          <a:p>
            <a:pPr algn="l" fontAlgn="auto">
              <a:spcBef>
                <a:spcPts val="0"/>
              </a:spcBef>
              <a:spcAft>
                <a:spcPts val="0"/>
              </a:spcAft>
            </a:pPr>
            <a:r>
              <a:rPr lang="en-US" altLang="zh-CN" sz="2400" b="0" dirty="0" smtClean="0">
                <a:solidFill>
                  <a:srgbClr val="C00000"/>
                </a:solidFill>
                <a:latin typeface="Times New Roman" panose="02020603050405020304" pitchFamily="18" charset="0"/>
                <a:ea typeface="Arial Unicode MS" panose="020B0604020202020204" pitchFamily="34" charset="-122"/>
                <a:cs typeface="Times New Roman" panose="02020603050405020304" pitchFamily="18" charset="0"/>
              </a:rPr>
              <a:t>SR</a:t>
            </a:r>
            <a:r>
              <a:rPr lang="zh-CN" altLang="en-US" sz="2400" b="0" dirty="0" smtClean="0">
                <a:solidFill>
                  <a:srgbClr val="C00000"/>
                </a:solidFill>
                <a:latin typeface="Times New Roman" panose="02020603050405020304" pitchFamily="18" charset="0"/>
                <a:ea typeface="Arial Unicode MS" panose="020B0604020202020204" pitchFamily="34" charset="-122"/>
                <a:cs typeface="Times New Roman" panose="02020603050405020304" pitchFamily="18" charset="0"/>
              </a:rPr>
              <a:t> </a:t>
            </a:r>
            <a:r>
              <a:rPr lang="en-US" altLang="zh-CN" sz="2400" b="0" dirty="0" smtClean="0">
                <a:solidFill>
                  <a:srgbClr val="C00000"/>
                </a:solidFill>
                <a:latin typeface="Times New Roman" panose="02020603050405020304" pitchFamily="18" charset="0"/>
                <a:ea typeface="Arial Unicode MS" panose="020B0604020202020204" pitchFamily="34" charset="-122"/>
                <a:cs typeface="Times New Roman" panose="02020603050405020304" pitchFamily="18" charset="0"/>
              </a:rPr>
              <a:t>critical energy</a:t>
            </a:r>
            <a:endParaRPr lang="zh-CN" altLang="en-US" sz="2400" b="0" dirty="0">
              <a:solidFill>
                <a:srgbClr val="C00000"/>
              </a:solidFill>
              <a:latin typeface="Times New Roman" panose="02020603050405020304" pitchFamily="18" charset="0"/>
              <a:ea typeface="Arial Unicode MS" panose="020B0604020202020204" pitchFamily="34" charset="-122"/>
              <a:cs typeface="Times New Roman" panose="02020603050405020304" pitchFamily="18" charset="0"/>
            </a:endParaRPr>
          </a:p>
        </p:txBody>
      </p:sp>
      <p:sp>
        <p:nvSpPr>
          <p:cNvPr id="11" name="矩形 5"/>
          <p:cNvSpPr>
            <a:spLocks noChangeArrowheads="1"/>
          </p:cNvSpPr>
          <p:nvPr/>
        </p:nvSpPr>
        <p:spPr bwMode="auto">
          <a:xfrm>
            <a:off x="755576" y="3551153"/>
            <a:ext cx="142539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fontAlgn="base">
              <a:spcBef>
                <a:spcPct val="0"/>
              </a:spcBef>
              <a:spcAft>
                <a:spcPct val="0"/>
              </a:spcAft>
              <a:defRPr>
                <a:solidFill>
                  <a:schemeClr val="tx1"/>
                </a:solidFill>
                <a:latin typeface="Arial" pitchFamily="34" charset="0"/>
                <a:ea typeface="宋体" pitchFamily="2" charset="-122"/>
              </a:defRPr>
            </a:lvl6pPr>
            <a:lvl7pPr marL="2971800" indent="-228600" fontAlgn="base">
              <a:spcBef>
                <a:spcPct val="0"/>
              </a:spcBef>
              <a:spcAft>
                <a:spcPct val="0"/>
              </a:spcAft>
              <a:defRPr>
                <a:solidFill>
                  <a:schemeClr val="tx1"/>
                </a:solidFill>
                <a:latin typeface="Arial" pitchFamily="34" charset="0"/>
                <a:ea typeface="宋体" pitchFamily="2" charset="-122"/>
              </a:defRPr>
            </a:lvl7pPr>
            <a:lvl8pPr marL="3429000" indent="-228600" fontAlgn="base">
              <a:spcBef>
                <a:spcPct val="0"/>
              </a:spcBef>
              <a:spcAft>
                <a:spcPct val="0"/>
              </a:spcAft>
              <a:defRPr>
                <a:solidFill>
                  <a:schemeClr val="tx1"/>
                </a:solidFill>
                <a:latin typeface="Arial" pitchFamily="34" charset="0"/>
                <a:ea typeface="宋体" pitchFamily="2" charset="-122"/>
              </a:defRPr>
            </a:lvl8pPr>
            <a:lvl9pPr marL="3886200" indent="-228600" fontAlgn="base">
              <a:spcBef>
                <a:spcPct val="0"/>
              </a:spcBef>
              <a:spcAft>
                <a:spcPct val="0"/>
              </a:spcAft>
              <a:defRPr>
                <a:solidFill>
                  <a:schemeClr val="tx1"/>
                </a:solidFill>
                <a:latin typeface="Arial" pitchFamily="34" charset="0"/>
                <a:ea typeface="宋体" pitchFamily="2" charset="-122"/>
              </a:defRPr>
            </a:lvl9pPr>
          </a:lstStyle>
          <a:p>
            <a:pPr algn="l" fontAlgn="auto">
              <a:spcBef>
                <a:spcPts val="0"/>
              </a:spcBef>
              <a:spcAft>
                <a:spcPts val="0"/>
              </a:spcAft>
            </a:pPr>
            <a:r>
              <a:rPr lang="en-US" altLang="zh-CN" sz="2400" b="0" dirty="0" smtClean="0">
                <a:solidFill>
                  <a:srgbClr val="C00000"/>
                </a:solidFill>
                <a:latin typeface="Times New Roman" panose="02020603050405020304" pitchFamily="18" charset="0"/>
                <a:ea typeface="楷体" panose="02010609060101010101" pitchFamily="49" charset="-122"/>
                <a:cs typeface="Times New Roman" panose="02020603050405020304" pitchFamily="18" charset="0"/>
              </a:rPr>
              <a:t>SR</a:t>
            </a:r>
            <a:r>
              <a:rPr lang="zh-CN" altLang="en-US" sz="2400" b="0" dirty="0" smtClean="0">
                <a:solidFill>
                  <a:srgbClr val="C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400" b="0" dirty="0" smtClean="0">
                <a:solidFill>
                  <a:srgbClr val="C00000"/>
                </a:solidFill>
                <a:latin typeface="Times New Roman" panose="02020603050405020304" pitchFamily="18" charset="0"/>
                <a:ea typeface="楷体" panose="02010609060101010101" pitchFamily="49" charset="-122"/>
                <a:cs typeface="Times New Roman" panose="02020603050405020304" pitchFamily="18" charset="0"/>
              </a:rPr>
              <a:t>Power</a:t>
            </a:r>
            <a:endParaRPr lang="zh-CN" altLang="en-US" sz="2400" b="0" dirty="0">
              <a:solidFill>
                <a:srgbClr val="C00000"/>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12" name="矩形 10"/>
          <p:cNvSpPr>
            <a:spLocks noChangeArrowheads="1"/>
          </p:cNvSpPr>
          <p:nvPr/>
        </p:nvSpPr>
        <p:spPr bwMode="auto">
          <a:xfrm>
            <a:off x="755576" y="4991313"/>
            <a:ext cx="17652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fontAlgn="base">
              <a:spcBef>
                <a:spcPct val="0"/>
              </a:spcBef>
              <a:spcAft>
                <a:spcPct val="0"/>
              </a:spcAft>
              <a:defRPr>
                <a:solidFill>
                  <a:schemeClr val="tx1"/>
                </a:solidFill>
                <a:latin typeface="Arial" pitchFamily="34" charset="0"/>
                <a:ea typeface="宋体" pitchFamily="2" charset="-122"/>
              </a:defRPr>
            </a:lvl6pPr>
            <a:lvl7pPr marL="2971800" indent="-228600" fontAlgn="base">
              <a:spcBef>
                <a:spcPct val="0"/>
              </a:spcBef>
              <a:spcAft>
                <a:spcPct val="0"/>
              </a:spcAft>
              <a:defRPr>
                <a:solidFill>
                  <a:schemeClr val="tx1"/>
                </a:solidFill>
                <a:latin typeface="Arial" pitchFamily="34" charset="0"/>
                <a:ea typeface="宋体" pitchFamily="2" charset="-122"/>
              </a:defRPr>
            </a:lvl7pPr>
            <a:lvl8pPr marL="3429000" indent="-228600" fontAlgn="base">
              <a:spcBef>
                <a:spcPct val="0"/>
              </a:spcBef>
              <a:spcAft>
                <a:spcPct val="0"/>
              </a:spcAft>
              <a:defRPr>
                <a:solidFill>
                  <a:schemeClr val="tx1"/>
                </a:solidFill>
                <a:latin typeface="Arial" pitchFamily="34" charset="0"/>
                <a:ea typeface="宋体" pitchFamily="2" charset="-122"/>
              </a:defRPr>
            </a:lvl8pPr>
            <a:lvl9pPr marL="3886200" indent="-228600" fontAlgn="base">
              <a:spcBef>
                <a:spcPct val="0"/>
              </a:spcBef>
              <a:spcAft>
                <a:spcPct val="0"/>
              </a:spcAft>
              <a:defRPr>
                <a:solidFill>
                  <a:schemeClr val="tx1"/>
                </a:solidFill>
                <a:latin typeface="Arial" pitchFamily="34" charset="0"/>
                <a:ea typeface="宋体" pitchFamily="2" charset="-122"/>
              </a:defRPr>
            </a:lvl9pPr>
          </a:lstStyle>
          <a:p>
            <a:pPr algn="l" fontAlgn="auto">
              <a:spcBef>
                <a:spcPts val="0"/>
              </a:spcBef>
              <a:spcAft>
                <a:spcPts val="0"/>
              </a:spcAft>
            </a:pPr>
            <a:r>
              <a:rPr lang="en-US" altLang="zh-CN" sz="2400" b="0" dirty="0" smtClean="0">
                <a:solidFill>
                  <a:srgbClr val="C00000"/>
                </a:solidFill>
                <a:latin typeface="Times New Roman" panose="02020603050405020304" pitchFamily="18" charset="0"/>
                <a:ea typeface="楷体" panose="02010609060101010101" pitchFamily="49" charset="-122"/>
                <a:cs typeface="Times New Roman" panose="02020603050405020304" pitchFamily="18" charset="0"/>
              </a:rPr>
              <a:t>SR</a:t>
            </a:r>
            <a:r>
              <a:rPr lang="zh-CN" altLang="en-US" sz="2400" b="0" dirty="0" smtClean="0">
                <a:solidFill>
                  <a:srgbClr val="C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400" b="0" dirty="0" smtClean="0">
                <a:solidFill>
                  <a:srgbClr val="C00000"/>
                </a:solidFill>
                <a:latin typeface="Times New Roman" panose="02020603050405020304" pitchFamily="18" charset="0"/>
                <a:ea typeface="楷体" panose="02010609060101010101" pitchFamily="49" charset="-122"/>
                <a:cs typeface="Times New Roman" panose="02020603050405020304" pitchFamily="18" charset="0"/>
              </a:rPr>
              <a:t>spectrum</a:t>
            </a:r>
            <a:endParaRPr lang="zh-CN" altLang="en-US" sz="2400" b="0" dirty="0">
              <a:solidFill>
                <a:srgbClr val="C00000"/>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13" name="矩形 16"/>
          <p:cNvSpPr>
            <a:spLocks noChangeArrowheads="1"/>
          </p:cNvSpPr>
          <p:nvPr/>
        </p:nvSpPr>
        <p:spPr bwMode="auto">
          <a:xfrm>
            <a:off x="4956705" y="3335129"/>
            <a:ext cx="418729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fontAlgn="base">
              <a:spcBef>
                <a:spcPct val="0"/>
              </a:spcBef>
              <a:spcAft>
                <a:spcPct val="0"/>
              </a:spcAft>
              <a:defRPr>
                <a:solidFill>
                  <a:schemeClr val="tx1"/>
                </a:solidFill>
                <a:latin typeface="Arial" pitchFamily="34" charset="0"/>
                <a:ea typeface="宋体" pitchFamily="2" charset="-122"/>
              </a:defRPr>
            </a:lvl6pPr>
            <a:lvl7pPr marL="2971800" indent="-228600" fontAlgn="base">
              <a:spcBef>
                <a:spcPct val="0"/>
              </a:spcBef>
              <a:spcAft>
                <a:spcPct val="0"/>
              </a:spcAft>
              <a:defRPr>
                <a:solidFill>
                  <a:schemeClr val="tx1"/>
                </a:solidFill>
                <a:latin typeface="Arial" pitchFamily="34" charset="0"/>
                <a:ea typeface="宋体" pitchFamily="2" charset="-122"/>
              </a:defRPr>
            </a:lvl7pPr>
            <a:lvl8pPr marL="3429000" indent="-228600" fontAlgn="base">
              <a:spcBef>
                <a:spcPct val="0"/>
              </a:spcBef>
              <a:spcAft>
                <a:spcPct val="0"/>
              </a:spcAft>
              <a:defRPr>
                <a:solidFill>
                  <a:schemeClr val="tx1"/>
                </a:solidFill>
                <a:latin typeface="Arial" pitchFamily="34" charset="0"/>
                <a:ea typeface="宋体" pitchFamily="2" charset="-122"/>
              </a:defRPr>
            </a:lvl8pPr>
            <a:lvl9pPr marL="3886200" indent="-228600" fontAlgn="base">
              <a:spcBef>
                <a:spcPct val="0"/>
              </a:spcBef>
              <a:spcAft>
                <a:spcPct val="0"/>
              </a:spcAft>
              <a:defRPr>
                <a:solidFill>
                  <a:schemeClr val="tx1"/>
                </a:solidFill>
                <a:latin typeface="Arial" pitchFamily="34" charset="0"/>
                <a:ea typeface="宋体" pitchFamily="2" charset="-122"/>
              </a:defRPr>
            </a:lvl9pPr>
          </a:lstStyle>
          <a:p>
            <a:pPr algn="l" fontAlgn="auto">
              <a:spcBef>
                <a:spcPts val="0"/>
              </a:spcBef>
              <a:spcAft>
                <a:spcPts val="0"/>
              </a:spcAft>
            </a:pPr>
            <a:r>
              <a:rPr lang="en-US" altLang="zh-CN" sz="2400" b="0" dirty="0" smtClean="0">
                <a:solidFill>
                  <a:srgbClr val="C00000"/>
                </a:solidFill>
                <a:latin typeface="Times New Roman" panose="02020603050405020304" pitchFamily="18" charset="0"/>
                <a:ea typeface="楷体" panose="02010609060101010101" pitchFamily="49" charset="-122"/>
                <a:cs typeface="Times New Roman" panose="02020603050405020304" pitchFamily="18" charset="0"/>
              </a:rPr>
              <a:t>Number of photons (Method 1)</a:t>
            </a:r>
            <a:endParaRPr lang="zh-CN" altLang="en-US" sz="2400" b="0" dirty="0">
              <a:solidFill>
                <a:srgbClr val="C00000"/>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14" name="矩形 18"/>
          <p:cNvSpPr>
            <a:spLocks noChangeArrowheads="1"/>
          </p:cNvSpPr>
          <p:nvPr/>
        </p:nvSpPr>
        <p:spPr bwMode="auto">
          <a:xfrm>
            <a:off x="4956705" y="4487257"/>
            <a:ext cx="418729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fontAlgn="base">
              <a:spcBef>
                <a:spcPct val="0"/>
              </a:spcBef>
              <a:spcAft>
                <a:spcPct val="0"/>
              </a:spcAft>
              <a:defRPr>
                <a:solidFill>
                  <a:schemeClr val="tx1"/>
                </a:solidFill>
                <a:latin typeface="Arial" pitchFamily="34" charset="0"/>
                <a:ea typeface="宋体" pitchFamily="2" charset="-122"/>
              </a:defRPr>
            </a:lvl6pPr>
            <a:lvl7pPr marL="2971800" indent="-228600" fontAlgn="base">
              <a:spcBef>
                <a:spcPct val="0"/>
              </a:spcBef>
              <a:spcAft>
                <a:spcPct val="0"/>
              </a:spcAft>
              <a:defRPr>
                <a:solidFill>
                  <a:schemeClr val="tx1"/>
                </a:solidFill>
                <a:latin typeface="Arial" pitchFamily="34" charset="0"/>
                <a:ea typeface="宋体" pitchFamily="2" charset="-122"/>
              </a:defRPr>
            </a:lvl7pPr>
            <a:lvl8pPr marL="3429000" indent="-228600" fontAlgn="base">
              <a:spcBef>
                <a:spcPct val="0"/>
              </a:spcBef>
              <a:spcAft>
                <a:spcPct val="0"/>
              </a:spcAft>
              <a:defRPr>
                <a:solidFill>
                  <a:schemeClr val="tx1"/>
                </a:solidFill>
                <a:latin typeface="Arial" pitchFamily="34" charset="0"/>
                <a:ea typeface="宋体" pitchFamily="2" charset="-122"/>
              </a:defRPr>
            </a:lvl8pPr>
            <a:lvl9pPr marL="3886200" indent="-228600" fontAlgn="base">
              <a:spcBef>
                <a:spcPct val="0"/>
              </a:spcBef>
              <a:spcAft>
                <a:spcPct val="0"/>
              </a:spcAft>
              <a:defRPr>
                <a:solidFill>
                  <a:schemeClr val="tx1"/>
                </a:solidFill>
                <a:latin typeface="Arial" pitchFamily="34" charset="0"/>
                <a:ea typeface="宋体" pitchFamily="2" charset="-122"/>
              </a:defRPr>
            </a:lvl9pPr>
          </a:lstStyle>
          <a:p>
            <a:pPr algn="l" fontAlgn="auto">
              <a:spcBef>
                <a:spcPts val="0"/>
              </a:spcBef>
              <a:spcAft>
                <a:spcPts val="0"/>
              </a:spcAft>
            </a:pPr>
            <a:r>
              <a:rPr lang="en-US" altLang="zh-CN" sz="2400" b="0" dirty="0" smtClean="0">
                <a:solidFill>
                  <a:srgbClr val="C00000"/>
                </a:solidFill>
                <a:latin typeface="Times New Roman" panose="02020603050405020304" pitchFamily="18" charset="0"/>
                <a:ea typeface="楷体" panose="02010609060101010101" pitchFamily="49" charset="-122"/>
                <a:cs typeface="Times New Roman" panose="02020603050405020304" pitchFamily="18" charset="0"/>
              </a:rPr>
              <a:t>Number of photons (Method 2)</a:t>
            </a:r>
            <a:r>
              <a:rPr lang="zh-CN" altLang="en-US" sz="2400" b="0" dirty="0" smtClean="0">
                <a:solidFill>
                  <a:srgbClr val="C00000"/>
                </a:solidFill>
                <a:latin typeface="Times New Roman" panose="02020603050405020304" pitchFamily="18" charset="0"/>
                <a:ea typeface="楷体" panose="02010609060101010101" pitchFamily="49" charset="-122"/>
                <a:cs typeface="Times New Roman" panose="02020603050405020304" pitchFamily="18" charset="0"/>
              </a:rPr>
              <a:t>：</a:t>
            </a:r>
            <a:endParaRPr lang="zh-CN" altLang="en-US" sz="2400" b="0" dirty="0">
              <a:solidFill>
                <a:srgbClr val="C00000"/>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15" name="矩形 19"/>
          <p:cNvSpPr>
            <a:spLocks noChangeArrowheads="1"/>
          </p:cNvSpPr>
          <p:nvPr/>
        </p:nvSpPr>
        <p:spPr bwMode="auto">
          <a:xfrm>
            <a:off x="4932040" y="2038985"/>
            <a:ext cx="17299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fontAlgn="base">
              <a:spcBef>
                <a:spcPct val="0"/>
              </a:spcBef>
              <a:spcAft>
                <a:spcPct val="0"/>
              </a:spcAft>
              <a:defRPr>
                <a:solidFill>
                  <a:schemeClr val="tx1"/>
                </a:solidFill>
                <a:latin typeface="Arial" pitchFamily="34" charset="0"/>
                <a:ea typeface="宋体" pitchFamily="2" charset="-122"/>
              </a:defRPr>
            </a:lvl6pPr>
            <a:lvl7pPr marL="2971800" indent="-228600" fontAlgn="base">
              <a:spcBef>
                <a:spcPct val="0"/>
              </a:spcBef>
              <a:spcAft>
                <a:spcPct val="0"/>
              </a:spcAft>
              <a:defRPr>
                <a:solidFill>
                  <a:schemeClr val="tx1"/>
                </a:solidFill>
                <a:latin typeface="Arial" pitchFamily="34" charset="0"/>
                <a:ea typeface="宋体" pitchFamily="2" charset="-122"/>
              </a:defRPr>
            </a:lvl7pPr>
            <a:lvl8pPr marL="3429000" indent="-228600" fontAlgn="base">
              <a:spcBef>
                <a:spcPct val="0"/>
              </a:spcBef>
              <a:spcAft>
                <a:spcPct val="0"/>
              </a:spcAft>
              <a:defRPr>
                <a:solidFill>
                  <a:schemeClr val="tx1"/>
                </a:solidFill>
                <a:latin typeface="Arial" pitchFamily="34" charset="0"/>
                <a:ea typeface="宋体" pitchFamily="2" charset="-122"/>
              </a:defRPr>
            </a:lvl8pPr>
            <a:lvl9pPr marL="3886200" indent="-228600" fontAlgn="base">
              <a:spcBef>
                <a:spcPct val="0"/>
              </a:spcBef>
              <a:spcAft>
                <a:spcPct val="0"/>
              </a:spcAft>
              <a:defRPr>
                <a:solidFill>
                  <a:schemeClr val="tx1"/>
                </a:solidFill>
                <a:latin typeface="Arial" pitchFamily="34" charset="0"/>
                <a:ea typeface="宋体" pitchFamily="2" charset="-122"/>
              </a:defRPr>
            </a:lvl9pPr>
          </a:lstStyle>
          <a:p>
            <a:pPr algn="l" fontAlgn="auto">
              <a:spcBef>
                <a:spcPts val="0"/>
              </a:spcBef>
              <a:spcAft>
                <a:spcPts val="0"/>
              </a:spcAft>
            </a:pPr>
            <a:r>
              <a:rPr lang="en-US" altLang="zh-CN" sz="2400" b="0" dirty="0" smtClean="0">
                <a:solidFill>
                  <a:srgbClr val="C00000"/>
                </a:solidFill>
                <a:latin typeface="Times New Roman" panose="02020603050405020304" pitchFamily="18" charset="0"/>
                <a:ea typeface="Arial Unicode MS" panose="020B0604020202020204" pitchFamily="34" charset="-122"/>
                <a:cs typeface="Times New Roman" panose="02020603050405020304" pitchFamily="18" charset="0"/>
              </a:rPr>
              <a:t>Solid degree</a:t>
            </a:r>
            <a:endParaRPr lang="zh-CN" altLang="en-US" sz="2400" b="0" dirty="0">
              <a:solidFill>
                <a:srgbClr val="C00000"/>
              </a:solidFill>
              <a:latin typeface="Times New Roman" panose="02020603050405020304" pitchFamily="18" charset="0"/>
              <a:ea typeface="Arial Unicode MS" panose="020B0604020202020204" pitchFamily="34" charset="-122"/>
              <a:cs typeface="Times New Roman" panose="02020603050405020304" pitchFamily="18" charset="0"/>
            </a:endParaRPr>
          </a:p>
        </p:txBody>
      </p:sp>
      <p:sp>
        <p:nvSpPr>
          <p:cNvPr id="16" name="Rectangle 2"/>
          <p:cNvSpPr>
            <a:spLocks noChangeArrowheads="1"/>
          </p:cNvSpPr>
          <p:nvPr/>
        </p:nvSpPr>
        <p:spPr bwMode="auto">
          <a:xfrm>
            <a:off x="0" y="554201"/>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7" name="Rectangle 4"/>
          <p:cNvSpPr>
            <a:spLocks noChangeArrowheads="1"/>
          </p:cNvSpPr>
          <p:nvPr/>
        </p:nvSpPr>
        <p:spPr bwMode="auto">
          <a:xfrm>
            <a:off x="0" y="554201"/>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18" name="Picture 7"/>
          <p:cNvPicPr>
            <a:picLocks noChangeAspect="1" noChangeArrowheads="1"/>
          </p:cNvPicPr>
          <p:nvPr/>
        </p:nvPicPr>
        <p:blipFill>
          <a:blip r:embed="rId2" cstate="print"/>
          <a:srcRect/>
          <a:stretch>
            <a:fillRect/>
          </a:stretch>
        </p:blipFill>
        <p:spPr bwMode="auto">
          <a:xfrm>
            <a:off x="755576" y="2615049"/>
            <a:ext cx="2520280" cy="883546"/>
          </a:xfrm>
          <a:prstGeom prst="rect">
            <a:avLst/>
          </a:prstGeom>
          <a:noFill/>
          <a:ln w="9525">
            <a:noFill/>
            <a:miter lim="800000"/>
            <a:headEnd/>
            <a:tailEnd/>
          </a:ln>
        </p:spPr>
      </p:pic>
      <p:pic>
        <p:nvPicPr>
          <p:cNvPr id="19" name="Picture 8"/>
          <p:cNvPicPr>
            <a:picLocks noChangeAspect="1" noChangeArrowheads="1"/>
          </p:cNvPicPr>
          <p:nvPr/>
        </p:nvPicPr>
        <p:blipFill>
          <a:blip r:embed="rId3" cstate="print"/>
          <a:srcRect/>
          <a:stretch>
            <a:fillRect/>
          </a:stretch>
        </p:blipFill>
        <p:spPr bwMode="auto">
          <a:xfrm>
            <a:off x="827584" y="4055209"/>
            <a:ext cx="3888432" cy="825439"/>
          </a:xfrm>
          <a:prstGeom prst="rect">
            <a:avLst/>
          </a:prstGeom>
          <a:noFill/>
          <a:ln w="9525">
            <a:noFill/>
            <a:miter lim="800000"/>
            <a:headEnd/>
            <a:tailEnd/>
          </a:ln>
        </p:spPr>
      </p:pic>
      <p:pic>
        <p:nvPicPr>
          <p:cNvPr id="20" name="Picture 9"/>
          <p:cNvPicPr>
            <a:picLocks noChangeAspect="1" noChangeArrowheads="1"/>
          </p:cNvPicPr>
          <p:nvPr/>
        </p:nvPicPr>
        <p:blipFill>
          <a:blip r:embed="rId4" cstate="print"/>
          <a:srcRect/>
          <a:stretch>
            <a:fillRect/>
          </a:stretch>
        </p:blipFill>
        <p:spPr bwMode="auto">
          <a:xfrm>
            <a:off x="683568" y="5567377"/>
            <a:ext cx="4104456" cy="830265"/>
          </a:xfrm>
          <a:prstGeom prst="rect">
            <a:avLst/>
          </a:prstGeom>
          <a:noFill/>
          <a:ln w="9525">
            <a:noFill/>
            <a:miter lim="800000"/>
            <a:headEnd/>
            <a:tailEnd/>
          </a:ln>
        </p:spPr>
      </p:pic>
      <p:pic>
        <p:nvPicPr>
          <p:cNvPr id="21" name="Picture 10"/>
          <p:cNvPicPr>
            <a:picLocks noChangeAspect="1" noChangeArrowheads="1"/>
          </p:cNvPicPr>
          <p:nvPr/>
        </p:nvPicPr>
        <p:blipFill>
          <a:blip r:embed="rId5" cstate="print"/>
          <a:srcRect/>
          <a:stretch>
            <a:fillRect/>
          </a:stretch>
        </p:blipFill>
        <p:spPr bwMode="auto">
          <a:xfrm>
            <a:off x="5004048" y="2471033"/>
            <a:ext cx="1800200" cy="770565"/>
          </a:xfrm>
          <a:prstGeom prst="rect">
            <a:avLst/>
          </a:prstGeom>
          <a:noFill/>
          <a:ln w="9525">
            <a:noFill/>
            <a:miter lim="800000"/>
            <a:headEnd/>
            <a:tailEnd/>
          </a:ln>
        </p:spPr>
      </p:pic>
      <p:pic>
        <p:nvPicPr>
          <p:cNvPr id="22" name="Picture 11"/>
          <p:cNvPicPr>
            <a:picLocks noChangeAspect="1" noChangeArrowheads="1"/>
          </p:cNvPicPr>
          <p:nvPr/>
        </p:nvPicPr>
        <p:blipFill>
          <a:blip r:embed="rId6" cstate="print"/>
          <a:srcRect/>
          <a:stretch>
            <a:fillRect/>
          </a:stretch>
        </p:blipFill>
        <p:spPr bwMode="auto">
          <a:xfrm>
            <a:off x="5076056" y="3767177"/>
            <a:ext cx="1903660" cy="702321"/>
          </a:xfrm>
          <a:prstGeom prst="rect">
            <a:avLst/>
          </a:prstGeom>
          <a:noFill/>
          <a:ln w="9525">
            <a:noFill/>
            <a:miter lim="800000"/>
            <a:headEnd/>
            <a:tailEnd/>
          </a:ln>
        </p:spPr>
      </p:pic>
      <p:pic>
        <p:nvPicPr>
          <p:cNvPr id="23" name="Picture 12"/>
          <p:cNvPicPr>
            <a:picLocks noChangeAspect="1" noChangeArrowheads="1"/>
          </p:cNvPicPr>
          <p:nvPr/>
        </p:nvPicPr>
        <p:blipFill>
          <a:blip r:embed="rId7" cstate="print"/>
          <a:srcRect/>
          <a:stretch>
            <a:fillRect/>
          </a:stretch>
        </p:blipFill>
        <p:spPr bwMode="auto">
          <a:xfrm>
            <a:off x="5004047" y="5135330"/>
            <a:ext cx="4139953" cy="1390014"/>
          </a:xfrm>
          <a:prstGeom prst="rect">
            <a:avLst/>
          </a:prstGeom>
          <a:noFill/>
          <a:ln w="9525">
            <a:noFill/>
            <a:miter lim="800000"/>
            <a:headEnd/>
            <a:tailEnd/>
          </a:ln>
        </p:spPr>
      </p:pic>
    </p:spTree>
    <p:extLst>
      <p:ext uri="{BB962C8B-B14F-4D97-AF65-F5344CB8AC3E}">
        <p14:creationId xmlns:p14="http://schemas.microsoft.com/office/powerpoint/2010/main" val="353285927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smtClean="0"/>
              <a:t>5. Radiation </a:t>
            </a:r>
            <a:r>
              <a:rPr lang="en-GB" sz="2400" dirty="0"/>
              <a:t>shielding design for Synchrotron Radiation</a:t>
            </a:r>
          </a:p>
        </p:txBody>
      </p:sp>
      <p:sp>
        <p:nvSpPr>
          <p:cNvPr id="3" name="Content Placeholder 2"/>
          <p:cNvSpPr>
            <a:spLocks noGrp="1"/>
          </p:cNvSpPr>
          <p:nvPr>
            <p:ph idx="1"/>
          </p:nvPr>
        </p:nvSpPr>
        <p:spPr/>
        <p:txBody>
          <a:bodyPr/>
          <a:lstStyle/>
          <a:p>
            <a:pPr>
              <a:buFont typeface="Courier New" panose="02070309020205020404" pitchFamily="49" charset="0"/>
              <a:buChar char="o"/>
            </a:pPr>
            <a:r>
              <a:rPr lang="en-US" altLang="zh-CN" dirty="0">
                <a:solidFill>
                  <a:srgbClr val="333333"/>
                </a:solidFill>
                <a:ea typeface="楷体" panose="02010609060101010101" pitchFamily="49" charset="-122"/>
                <a:cs typeface="Times New Roman" panose="02020603050405020304" pitchFamily="18" charset="0"/>
              </a:rPr>
              <a:t>Theory and parameters</a:t>
            </a:r>
            <a:endParaRPr lang="zh-CN" altLang="en-US" dirty="0">
              <a:solidFill>
                <a:srgbClr val="333333"/>
              </a:solidFill>
              <a:ea typeface="楷体" panose="02010609060101010101" pitchFamily="49" charset="-122"/>
              <a:cs typeface="Times New Roman" panose="02020603050405020304" pitchFamily="18" charset="0"/>
            </a:endParaRPr>
          </a:p>
          <a:p>
            <a:endParaRPr lang="en-GB" dirty="0"/>
          </a:p>
        </p:txBody>
      </p:sp>
      <p:sp>
        <p:nvSpPr>
          <p:cNvPr id="16" name="Rectangle 2"/>
          <p:cNvSpPr>
            <a:spLocks noChangeArrowheads="1"/>
          </p:cNvSpPr>
          <p:nvPr/>
        </p:nvSpPr>
        <p:spPr bwMode="auto">
          <a:xfrm>
            <a:off x="0" y="554201"/>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7" name="Rectangle 4"/>
          <p:cNvSpPr>
            <a:spLocks noChangeArrowheads="1"/>
          </p:cNvSpPr>
          <p:nvPr/>
        </p:nvSpPr>
        <p:spPr bwMode="auto">
          <a:xfrm>
            <a:off x="0" y="554201"/>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4" name="内容占位符 2"/>
          <p:cNvSpPr txBox="1">
            <a:spLocks/>
          </p:cNvSpPr>
          <p:nvPr/>
        </p:nvSpPr>
        <p:spPr bwMode="auto">
          <a:xfrm>
            <a:off x="1075435" y="4298506"/>
            <a:ext cx="3003489" cy="386238"/>
          </a:xfrm>
          <a:prstGeom prst="rect">
            <a:avLst/>
          </a:prstGeom>
          <a:solidFill>
            <a:srgbClr val="92D050"/>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lnSpc>
                <a:spcPct val="120000"/>
              </a:lnSpc>
              <a:spcBef>
                <a:spcPct val="20000"/>
              </a:spcBef>
              <a:spcAft>
                <a:spcPct val="20000"/>
              </a:spcAft>
              <a:buClrTx/>
              <a:buSzPct val="80000"/>
              <a:buFont typeface="Wingdings" pitchFamily="2" charset="2"/>
              <a:buChar char="n"/>
              <a:defRPr sz="2800" b="0">
                <a:solidFill>
                  <a:srgbClr val="002060"/>
                </a:solidFill>
                <a:latin typeface="Times New Roman" panose="02020603050405020304" pitchFamily="18" charset="0"/>
                <a:ea typeface="+mn-ea"/>
                <a:cs typeface="+mn-cs"/>
              </a:defRPr>
            </a:lvl1pPr>
            <a:lvl2pPr marL="742950" indent="-285750" algn="l" rtl="0" eaLnBrk="1" fontAlgn="base" hangingPunct="1">
              <a:lnSpc>
                <a:spcPct val="110000"/>
              </a:lnSpc>
              <a:spcBef>
                <a:spcPct val="20000"/>
              </a:spcBef>
              <a:spcAft>
                <a:spcPct val="0"/>
              </a:spcAft>
              <a:buClrTx/>
              <a:buSzPct val="80000"/>
              <a:buFont typeface="Wingdings" pitchFamily="2" charset="2"/>
              <a:buChar char="l"/>
              <a:defRPr sz="2400" b="0" baseline="0">
                <a:solidFill>
                  <a:srgbClr val="0070C0"/>
                </a:solidFill>
                <a:latin typeface="Times New Roman" panose="02020603050405020304" pitchFamily="18" charset="0"/>
                <a:ea typeface="+mn-ea"/>
              </a:defRPr>
            </a:lvl2pPr>
            <a:lvl3pPr marL="1143000" indent="-228600" algn="just" rtl="0" eaLnBrk="1" fontAlgn="base" hangingPunct="1">
              <a:spcBef>
                <a:spcPct val="20000"/>
              </a:spcBef>
              <a:spcAft>
                <a:spcPct val="0"/>
              </a:spcAft>
              <a:buChar char="•"/>
              <a:defRPr sz="2400">
                <a:solidFill>
                  <a:schemeClr val="tx1"/>
                </a:solidFill>
                <a:latin typeface="Times New Roman" panose="02020603050405020304" pitchFamily="18" charset="0"/>
                <a:ea typeface="宋体" charset="-122"/>
              </a:defRPr>
            </a:lvl3pPr>
            <a:lvl4pPr marL="1600200" indent="-228600" algn="just" rtl="0" eaLnBrk="1" fontAlgn="base" hangingPunct="1">
              <a:spcBef>
                <a:spcPct val="20000"/>
              </a:spcBef>
              <a:spcAft>
                <a:spcPct val="0"/>
              </a:spcAft>
              <a:buChar char="–"/>
              <a:defRPr sz="2000">
                <a:solidFill>
                  <a:schemeClr val="tx1"/>
                </a:solidFill>
                <a:latin typeface="Times New Roman" panose="02020603050405020304" pitchFamily="18" charset="0"/>
                <a:ea typeface="宋体" charset="-122"/>
              </a:defRPr>
            </a:lvl4pPr>
            <a:lvl5pPr marL="2057400" indent="-228600" algn="just" rtl="0" eaLnBrk="1" fontAlgn="base" hangingPunct="1">
              <a:spcBef>
                <a:spcPct val="20000"/>
              </a:spcBef>
              <a:spcAft>
                <a:spcPct val="0"/>
              </a:spcAft>
              <a:buChar char="»"/>
              <a:defRPr sz="2000">
                <a:solidFill>
                  <a:schemeClr val="tx1"/>
                </a:solidFill>
                <a:latin typeface="Times New Roman" panose="02020603050405020304" pitchFamily="18" charset="0"/>
                <a:ea typeface="宋体" charset="-122"/>
              </a:defRPr>
            </a:lvl5pPr>
            <a:lvl6pPr marL="2514600" indent="-228600" algn="just" rtl="0" eaLnBrk="1" fontAlgn="base" hangingPunct="1">
              <a:spcBef>
                <a:spcPct val="20000"/>
              </a:spcBef>
              <a:spcAft>
                <a:spcPct val="0"/>
              </a:spcAft>
              <a:buChar char="»"/>
              <a:defRPr sz="2000">
                <a:solidFill>
                  <a:schemeClr val="tx1"/>
                </a:solidFill>
                <a:latin typeface="+mn-lt"/>
                <a:ea typeface="宋体" charset="-122"/>
              </a:defRPr>
            </a:lvl6pPr>
            <a:lvl7pPr marL="2971800" indent="-228600" algn="just" rtl="0" eaLnBrk="1" fontAlgn="base" hangingPunct="1">
              <a:spcBef>
                <a:spcPct val="20000"/>
              </a:spcBef>
              <a:spcAft>
                <a:spcPct val="0"/>
              </a:spcAft>
              <a:buChar char="»"/>
              <a:defRPr sz="2000">
                <a:solidFill>
                  <a:schemeClr val="tx1"/>
                </a:solidFill>
                <a:latin typeface="+mn-lt"/>
                <a:ea typeface="宋体" charset="-122"/>
              </a:defRPr>
            </a:lvl7pPr>
            <a:lvl8pPr marL="3429000" indent="-228600" algn="just" rtl="0" eaLnBrk="1" fontAlgn="base" hangingPunct="1">
              <a:spcBef>
                <a:spcPct val="20000"/>
              </a:spcBef>
              <a:spcAft>
                <a:spcPct val="0"/>
              </a:spcAft>
              <a:buChar char="»"/>
              <a:defRPr sz="2000">
                <a:solidFill>
                  <a:schemeClr val="tx1"/>
                </a:solidFill>
                <a:latin typeface="+mn-lt"/>
                <a:ea typeface="宋体" charset="-122"/>
              </a:defRPr>
            </a:lvl8pPr>
            <a:lvl9pPr marL="3886200" indent="-228600" algn="just" rtl="0" eaLnBrk="1" fontAlgn="base" hangingPunct="1">
              <a:spcBef>
                <a:spcPct val="20000"/>
              </a:spcBef>
              <a:spcAft>
                <a:spcPct val="0"/>
              </a:spcAft>
              <a:buChar char="»"/>
              <a:defRPr sz="2000">
                <a:solidFill>
                  <a:schemeClr val="tx1"/>
                </a:solidFill>
                <a:latin typeface="+mn-lt"/>
                <a:ea typeface="宋体" charset="-122"/>
              </a:defRPr>
            </a:lvl9pPr>
          </a:lstStyle>
          <a:p>
            <a:pPr marL="0" indent="0" algn="ctr" fontAlgn="auto">
              <a:spcBef>
                <a:spcPts val="0"/>
              </a:spcBef>
              <a:spcAft>
                <a:spcPts val="0"/>
              </a:spcAft>
              <a:buFont typeface="Wingdings" pitchFamily="2" charset="2"/>
              <a:buNone/>
            </a:pPr>
            <a:r>
              <a:rPr lang="en-US" altLang="zh-CN" sz="1800" kern="1200" dirty="0" smtClean="0">
                <a:solidFill>
                  <a:srgbClr val="9E2323"/>
                </a:solidFill>
                <a:ea typeface="楷体" panose="02010609060101010101" pitchFamily="49" charset="-122"/>
                <a:cs typeface="Times New Roman" panose="02020603050405020304" pitchFamily="18" charset="0"/>
              </a:rPr>
              <a:t>Energy spectrum distribution</a:t>
            </a:r>
            <a:endParaRPr lang="zh-CN" altLang="en-US" sz="1800" kern="1200" dirty="0">
              <a:solidFill>
                <a:srgbClr val="9E2323"/>
              </a:solidFill>
              <a:ea typeface="楷体" panose="02010609060101010101" pitchFamily="49" charset="-122"/>
              <a:cs typeface="Times New Roman" panose="02020603050405020304" pitchFamily="18" charset="0"/>
            </a:endParaRPr>
          </a:p>
        </p:txBody>
      </p:sp>
      <p:pic>
        <p:nvPicPr>
          <p:cNvPr id="25" name="图片 6" descr="C:\Users\dingyd\Desktop\distribution-B0.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2065037"/>
            <a:ext cx="3528392" cy="2044901"/>
          </a:xfrm>
          <a:prstGeom prst="rect">
            <a:avLst/>
          </a:prstGeom>
          <a:noFill/>
          <a:ln w="3175">
            <a:solidFill>
              <a:schemeClr val="tx1">
                <a:lumMod val="65000"/>
                <a:lumOff val="35000"/>
              </a:schemeClr>
            </a:solidFill>
          </a:ln>
        </p:spPr>
      </p:pic>
      <p:sp>
        <p:nvSpPr>
          <p:cNvPr id="26" name="矩形 7"/>
          <p:cNvSpPr/>
          <p:nvPr/>
        </p:nvSpPr>
        <p:spPr>
          <a:xfrm>
            <a:off x="5508104" y="4300343"/>
            <a:ext cx="2063385" cy="395749"/>
          </a:xfrm>
          <a:prstGeom prst="rect">
            <a:avLst/>
          </a:prstGeom>
          <a:solidFill>
            <a:srgbClr val="92D050"/>
          </a:solidFill>
          <a:ln w="9525">
            <a:noFill/>
            <a:miter lim="800000"/>
            <a:headEnd/>
            <a:tailEnd/>
          </a:ln>
        </p:spPr>
        <p:txBody>
          <a:bodyPr vert="horz" wrap="square" lIns="91440" tIns="45720" rIns="91440" bIns="45720" numCol="1" anchor="t" anchorCtr="0" compatLnSpc="1">
            <a:prstTxWarp prst="textNoShape">
              <a:avLst/>
            </a:prstTxWarp>
          </a:bodyPr>
          <a:lstStyle/>
          <a:p>
            <a:pPr algn="ctr">
              <a:lnSpc>
                <a:spcPct val="120000"/>
              </a:lnSpc>
              <a:buSzPct val="80000"/>
              <a:buFont typeface="Wingdings" pitchFamily="2" charset="2"/>
              <a:buNone/>
            </a:pPr>
            <a:r>
              <a:rPr lang="en-US" altLang="zh-CN" dirty="0">
                <a:solidFill>
                  <a:srgbClr val="9E2323"/>
                </a:solidFill>
                <a:latin typeface="Times New Roman" panose="02020603050405020304" pitchFamily="18" charset="0"/>
                <a:ea typeface="楷体" panose="02010609060101010101" pitchFamily="49" charset="-122"/>
                <a:cs typeface="Times New Roman" panose="02020603050405020304" pitchFamily="18" charset="0"/>
              </a:rPr>
              <a:t>Angular distribution</a:t>
            </a:r>
            <a:endParaRPr lang="zh-CN" altLang="en-US" dirty="0">
              <a:solidFill>
                <a:srgbClr val="9E2323"/>
              </a:solidFill>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27" name="图片 18" descr="D:\Anaconda\SRold1.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6" y="2057575"/>
            <a:ext cx="3643208" cy="2152506"/>
          </a:xfrm>
          <a:prstGeom prst="rect">
            <a:avLst/>
          </a:prstGeom>
          <a:noFill/>
          <a:ln>
            <a:noFill/>
          </a:ln>
        </p:spPr>
      </p:pic>
      <p:sp>
        <p:nvSpPr>
          <p:cNvPr id="28" name="内容占位符 2"/>
          <p:cNvSpPr txBox="1">
            <a:spLocks/>
          </p:cNvSpPr>
          <p:nvPr/>
        </p:nvSpPr>
        <p:spPr bwMode="auto">
          <a:xfrm>
            <a:off x="827584" y="4856729"/>
            <a:ext cx="7992888" cy="162662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0B0F0"/>
              </a:buClr>
              <a:buSzPct val="90000"/>
              <a:buFont typeface="Wingdings" pitchFamily="2" charset="2"/>
              <a:buChar char="n"/>
              <a:defRPr sz="2800">
                <a:solidFill>
                  <a:srgbClr val="003399"/>
                </a:solidFill>
                <a:latin typeface="Arial Unicode MS" panose="020B0604020202020204" pitchFamily="34" charset="-122"/>
                <a:ea typeface="Arial Unicode MS" panose="020B0604020202020204" pitchFamily="34" charset="-122"/>
                <a:cs typeface="Arial Unicode MS" panose="020B0604020202020204" pitchFamily="34" charset="-122"/>
              </a:defRPr>
            </a:lvl1pPr>
            <a:lvl2pPr marL="742950" indent="-285750" algn="l" rtl="0" eaLnBrk="1" fontAlgn="base" hangingPunct="1">
              <a:spcBef>
                <a:spcPct val="20000"/>
              </a:spcBef>
              <a:spcAft>
                <a:spcPct val="0"/>
              </a:spcAft>
              <a:buClr>
                <a:srgbClr val="00B050"/>
              </a:buClr>
              <a:buSzPct val="75000"/>
              <a:buFont typeface="Wingdings" pitchFamily="2" charset="2"/>
              <a:buChar char="l"/>
              <a:defRPr sz="2400">
                <a:solidFill>
                  <a:schemeClr val="tx1"/>
                </a:solidFill>
                <a:latin typeface="Arial Unicode MS" panose="020B0604020202020204" pitchFamily="34" charset="-122"/>
                <a:ea typeface="Arial Unicode MS" panose="020B0604020202020204" pitchFamily="34" charset="-122"/>
                <a:cs typeface="Arial Unicode MS" panose="020B0604020202020204" pitchFamily="34" charset="-122"/>
              </a:defRPr>
            </a:lvl2pPr>
            <a:lvl3pPr marL="1143000" indent="-228600" algn="l" rtl="0" eaLnBrk="1" fontAlgn="base" hangingPunct="1">
              <a:spcBef>
                <a:spcPct val="20000"/>
              </a:spcBef>
              <a:spcAft>
                <a:spcPct val="0"/>
              </a:spcAft>
              <a:buChar char="•"/>
              <a:defRPr sz="2400">
                <a:solidFill>
                  <a:srgbClr val="003399"/>
                </a:solidFill>
                <a:latin typeface="Arial Unicode MS" panose="020B0604020202020204" pitchFamily="34" charset="-122"/>
                <a:ea typeface="Arial Unicode MS" panose="020B0604020202020204" pitchFamily="34" charset="-122"/>
                <a:cs typeface="Arial Unicode MS" panose="020B0604020202020204" pitchFamily="34" charset="-122"/>
              </a:defRPr>
            </a:lvl3pPr>
            <a:lvl4pPr marL="1600200" indent="-228600" algn="l" rtl="0" eaLnBrk="1" fontAlgn="base" hangingPunct="1">
              <a:spcBef>
                <a:spcPct val="20000"/>
              </a:spcBef>
              <a:spcAft>
                <a:spcPct val="0"/>
              </a:spcAft>
              <a:buChar char="–"/>
              <a:defRPr sz="2800">
                <a:solidFill>
                  <a:srgbClr val="003399"/>
                </a:solidFill>
                <a:latin typeface="Arial Unicode MS" panose="020B0604020202020204" pitchFamily="34" charset="-122"/>
                <a:ea typeface="Arial Unicode MS" panose="020B0604020202020204" pitchFamily="34" charset="-122"/>
                <a:cs typeface="Arial Unicode MS" panose="020B0604020202020204" pitchFamily="34" charset="-122"/>
              </a:defRPr>
            </a:lvl4pPr>
            <a:lvl5pPr marL="2057400" indent="-228600" algn="l" rtl="0" eaLnBrk="1" fontAlgn="base" hangingPunct="1">
              <a:spcBef>
                <a:spcPct val="20000"/>
              </a:spcBef>
              <a:spcAft>
                <a:spcPct val="0"/>
              </a:spcAft>
              <a:buChar char="»"/>
              <a:defRPr sz="2800">
                <a:solidFill>
                  <a:srgbClr val="003399"/>
                </a:solidFill>
                <a:latin typeface="Arial Unicode MS" panose="020B0604020202020204" pitchFamily="34" charset="-122"/>
                <a:ea typeface="Arial Unicode MS" panose="020B0604020202020204" pitchFamily="34" charset="-122"/>
                <a:cs typeface="Arial Unicode MS" panose="020B0604020202020204" pitchFamily="34" charset="-122"/>
              </a:defRPr>
            </a:lvl5pPr>
            <a:lvl6pPr marL="2514600" indent="-228600" algn="l" rtl="0" eaLnBrk="1" fontAlgn="base" hangingPunct="1">
              <a:spcBef>
                <a:spcPct val="20000"/>
              </a:spcBef>
              <a:spcAft>
                <a:spcPct val="0"/>
              </a:spcAft>
              <a:buChar char="»"/>
              <a:defRPr sz="2800">
                <a:solidFill>
                  <a:srgbClr val="003399"/>
                </a:solidFill>
                <a:latin typeface="+mn-lt"/>
                <a:ea typeface="+mn-ea"/>
              </a:defRPr>
            </a:lvl6pPr>
            <a:lvl7pPr marL="2971800" indent="-228600" algn="l" rtl="0" eaLnBrk="1" fontAlgn="base" hangingPunct="1">
              <a:spcBef>
                <a:spcPct val="20000"/>
              </a:spcBef>
              <a:spcAft>
                <a:spcPct val="0"/>
              </a:spcAft>
              <a:buChar char="»"/>
              <a:defRPr sz="2800">
                <a:solidFill>
                  <a:srgbClr val="003399"/>
                </a:solidFill>
                <a:latin typeface="+mn-lt"/>
                <a:ea typeface="+mn-ea"/>
              </a:defRPr>
            </a:lvl7pPr>
            <a:lvl8pPr marL="3429000" indent="-228600" algn="l" rtl="0" eaLnBrk="1" fontAlgn="base" hangingPunct="1">
              <a:spcBef>
                <a:spcPct val="20000"/>
              </a:spcBef>
              <a:spcAft>
                <a:spcPct val="0"/>
              </a:spcAft>
              <a:buChar char="»"/>
              <a:defRPr sz="2800">
                <a:solidFill>
                  <a:srgbClr val="003399"/>
                </a:solidFill>
                <a:latin typeface="+mn-lt"/>
                <a:ea typeface="+mn-ea"/>
              </a:defRPr>
            </a:lvl8pPr>
            <a:lvl9pPr marL="3886200" indent="-228600" algn="l" rtl="0" eaLnBrk="1" fontAlgn="base" hangingPunct="1">
              <a:spcBef>
                <a:spcPct val="20000"/>
              </a:spcBef>
              <a:spcAft>
                <a:spcPct val="0"/>
              </a:spcAft>
              <a:buChar char="»"/>
              <a:defRPr sz="2800">
                <a:solidFill>
                  <a:srgbClr val="003399"/>
                </a:solidFill>
                <a:latin typeface="+mn-lt"/>
                <a:ea typeface="+mn-ea"/>
              </a:defRPr>
            </a:lvl9pPr>
          </a:lstStyle>
          <a:p>
            <a:pPr fontAlgn="auto">
              <a:spcBef>
                <a:spcPts val="0"/>
              </a:spcBef>
              <a:spcAft>
                <a:spcPts val="0"/>
              </a:spcAft>
              <a:buClrTx/>
              <a:buFont typeface="Wingdings" panose="05000000000000000000" pitchFamily="2" charset="2"/>
              <a:buChar char="ü"/>
            </a:pPr>
            <a:r>
              <a:rPr lang="en-US" altLang="zh-CN" sz="2000" b="0" kern="12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The total number of photons emitted by an electron per </a:t>
            </a:r>
            <a:r>
              <a:rPr lang="en-US" altLang="zh-CN" sz="2000" b="0" kern="1200" dirty="0" err="1"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metre</a:t>
            </a:r>
            <a:r>
              <a:rPr lang="en-US" altLang="zh-CN" sz="2000" b="0" kern="12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and </a:t>
            </a:r>
            <a:r>
              <a:rPr lang="en-US" altLang="zh-CN" sz="2000" b="0" kern="1200" dirty="0" err="1"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MeV</a:t>
            </a:r>
            <a:r>
              <a:rPr lang="en-US" altLang="zh-CN" sz="2000" b="0" kern="12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p>
          <a:p>
            <a:pPr fontAlgn="auto">
              <a:spcBef>
                <a:spcPts val="0"/>
              </a:spcBef>
              <a:spcAft>
                <a:spcPts val="0"/>
              </a:spcAft>
              <a:buClrTx/>
              <a:buFont typeface="Wingdings" panose="05000000000000000000" pitchFamily="2" charset="2"/>
              <a:buChar char="ü"/>
            </a:pPr>
            <a:r>
              <a:rPr lang="en-US" altLang="zh-CN" sz="2000" b="0" kern="12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The results were crosschecked by Python and Mathematics.</a:t>
            </a:r>
          </a:p>
          <a:p>
            <a:pPr fontAlgn="auto">
              <a:spcBef>
                <a:spcPts val="0"/>
              </a:spcBef>
              <a:spcAft>
                <a:spcPts val="0"/>
              </a:spcAft>
              <a:buClrTx/>
              <a:buFont typeface="Wingdings" panose="05000000000000000000" pitchFamily="2" charset="2"/>
              <a:buChar char="ü"/>
            </a:pPr>
            <a:r>
              <a:rPr lang="en-US" altLang="zh-CN" sz="2000" b="0" kern="12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The average energy of photons is 116 </a:t>
            </a:r>
            <a:r>
              <a:rPr lang="en-US" altLang="zh-CN" sz="2000" b="0" kern="1200" dirty="0" err="1"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keV</a:t>
            </a:r>
            <a:r>
              <a:rPr lang="en-US" altLang="zh-CN" sz="2000" b="0" kern="12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p>
          <a:p>
            <a:pPr marL="0" indent="0" fontAlgn="auto">
              <a:spcBef>
                <a:spcPts val="0"/>
              </a:spcBef>
              <a:spcAft>
                <a:spcPts val="0"/>
              </a:spcAft>
              <a:buNone/>
            </a:pPr>
            <a:r>
              <a:rPr lang="en-US" altLang="zh-CN" sz="2000" b="0" kern="12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1</a:t>
            </a:r>
            <a:r>
              <a:rPr lang="en-US" altLang="zh-CN" sz="2000" b="0" kern="1200" baseline="30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st</a:t>
            </a:r>
            <a:r>
              <a:rPr lang="en-US" altLang="zh-CN" sz="2000" b="0" kern="12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method: </a:t>
            </a:r>
            <a:r>
              <a:rPr lang="en-US" altLang="zh-CN" sz="2000" b="0" dirty="0" smtClean="0">
                <a:solidFill>
                  <a:schemeClr val="tx1"/>
                </a:solidFill>
                <a:latin typeface="Times New Roman" pitchFamily="18" charset="0"/>
                <a:ea typeface="宋体" panose="02010600030101010101" pitchFamily="2" charset="-122"/>
                <a:cs typeface="Times New Roman" pitchFamily="18" charset="0"/>
              </a:rPr>
              <a:t>2.363×10</a:t>
            </a:r>
            <a:r>
              <a:rPr lang="en-US" altLang="zh-CN" sz="2000" b="0" baseline="30000" dirty="0" smtClean="0">
                <a:solidFill>
                  <a:schemeClr val="tx1"/>
                </a:solidFill>
                <a:latin typeface="Times New Roman" pitchFamily="18" charset="0"/>
                <a:ea typeface="宋体" panose="02010600030101010101" pitchFamily="2" charset="-122"/>
                <a:cs typeface="Times New Roman" pitchFamily="18" charset="0"/>
              </a:rPr>
              <a:t>16</a:t>
            </a:r>
            <a:r>
              <a:rPr lang="en-US" altLang="zh-CN" sz="2000" b="0" dirty="0" smtClean="0">
                <a:solidFill>
                  <a:schemeClr val="tx1"/>
                </a:solidFill>
                <a:latin typeface="Times New Roman" pitchFamily="18" charset="0"/>
                <a:ea typeface="宋体" panose="02010600030101010101" pitchFamily="2" charset="-122"/>
                <a:cs typeface="Times New Roman" pitchFamily="18" charset="0"/>
              </a:rPr>
              <a:t>m</a:t>
            </a:r>
            <a:r>
              <a:rPr lang="en-US" altLang="zh-CN" sz="2000" b="0" baseline="30000" dirty="0" smtClean="0">
                <a:solidFill>
                  <a:schemeClr val="tx1"/>
                </a:solidFill>
                <a:latin typeface="Times New Roman" pitchFamily="18" charset="0"/>
                <a:ea typeface="宋体" panose="02010600030101010101" pitchFamily="2" charset="-122"/>
                <a:cs typeface="Times New Roman" pitchFamily="18" charset="0"/>
              </a:rPr>
              <a:t>-1</a:t>
            </a:r>
            <a:r>
              <a:rPr lang="en-US" altLang="zh-CN" sz="2000" b="0" dirty="0" smtClean="0">
                <a:solidFill>
                  <a:schemeClr val="tx1"/>
                </a:solidFill>
                <a:latin typeface="Times New Roman" pitchFamily="18" charset="0"/>
                <a:ea typeface="宋体" panose="02010600030101010101" pitchFamily="2" charset="-122"/>
                <a:cs typeface="Times New Roman" pitchFamily="18" charset="0"/>
              </a:rPr>
              <a:t>s</a:t>
            </a:r>
            <a:r>
              <a:rPr lang="en-US" altLang="zh-CN" sz="2000" b="0" baseline="30000" dirty="0" smtClean="0">
                <a:solidFill>
                  <a:schemeClr val="tx1"/>
                </a:solidFill>
                <a:latin typeface="Times New Roman" pitchFamily="18" charset="0"/>
                <a:ea typeface="宋体" panose="02010600030101010101" pitchFamily="2" charset="-122"/>
                <a:cs typeface="Times New Roman" pitchFamily="18" charset="0"/>
              </a:rPr>
              <a:t>-1</a:t>
            </a:r>
            <a:r>
              <a:rPr lang="en-US" altLang="zh-CN" sz="2000" b="0" dirty="0" smtClean="0">
                <a:solidFill>
                  <a:schemeClr val="tx1"/>
                </a:solidFill>
                <a:latin typeface="Times New Roman" pitchFamily="18" charset="0"/>
                <a:ea typeface="宋体" panose="02010600030101010101" pitchFamily="2" charset="-122"/>
                <a:cs typeface="Times New Roman" pitchFamily="18" charset="0"/>
              </a:rPr>
              <a:t>      </a:t>
            </a:r>
          </a:p>
          <a:p>
            <a:pPr marL="0" indent="0" fontAlgn="auto">
              <a:spcBef>
                <a:spcPts val="0"/>
              </a:spcBef>
              <a:spcAft>
                <a:spcPts val="0"/>
              </a:spcAft>
              <a:buNone/>
            </a:pPr>
            <a:r>
              <a:rPr lang="en-US" altLang="zh-CN" sz="2000" dirty="0">
                <a:solidFill>
                  <a:schemeClr val="tx1"/>
                </a:solidFill>
                <a:latin typeface="Times New Roman" pitchFamily="18" charset="0"/>
                <a:ea typeface="宋体" panose="02010600030101010101" pitchFamily="2" charset="-122"/>
                <a:cs typeface="Times New Roman" pitchFamily="18" charset="0"/>
              </a:rPr>
              <a:t> </a:t>
            </a:r>
            <a:r>
              <a:rPr lang="en-US" altLang="zh-CN" sz="2000" dirty="0" smtClean="0">
                <a:solidFill>
                  <a:schemeClr val="tx1"/>
                </a:solidFill>
                <a:latin typeface="Times New Roman" pitchFamily="18" charset="0"/>
                <a:ea typeface="宋体" panose="02010600030101010101" pitchFamily="2" charset="-122"/>
                <a:cs typeface="Times New Roman" pitchFamily="18" charset="0"/>
              </a:rPr>
              <a:t>         </a:t>
            </a:r>
            <a:r>
              <a:rPr lang="en-US" altLang="zh-CN" sz="2000" b="0" dirty="0" smtClean="0">
                <a:solidFill>
                  <a:schemeClr val="tx1"/>
                </a:solidFill>
                <a:latin typeface="Times New Roman" pitchFamily="18" charset="0"/>
                <a:ea typeface="宋体" panose="02010600030101010101" pitchFamily="2" charset="-122"/>
                <a:cs typeface="Times New Roman" pitchFamily="18" charset="0"/>
              </a:rPr>
              <a:t>2</a:t>
            </a:r>
            <a:r>
              <a:rPr lang="en-US" altLang="zh-CN" sz="2000" b="0" baseline="30000" dirty="0" smtClean="0">
                <a:solidFill>
                  <a:schemeClr val="tx1"/>
                </a:solidFill>
                <a:latin typeface="Times New Roman" pitchFamily="18" charset="0"/>
                <a:ea typeface="宋体" panose="02010600030101010101" pitchFamily="2" charset="-122"/>
                <a:cs typeface="Times New Roman" pitchFamily="18" charset="0"/>
              </a:rPr>
              <a:t>nd</a:t>
            </a:r>
            <a:r>
              <a:rPr lang="en-US" altLang="zh-CN" sz="2000" b="0" dirty="0" smtClean="0">
                <a:solidFill>
                  <a:schemeClr val="tx1"/>
                </a:solidFill>
                <a:latin typeface="Times New Roman" pitchFamily="18" charset="0"/>
                <a:ea typeface="宋体" panose="02010600030101010101" pitchFamily="2" charset="-122"/>
                <a:cs typeface="Times New Roman" pitchFamily="18" charset="0"/>
              </a:rPr>
              <a:t> method: 2.351×10</a:t>
            </a:r>
            <a:r>
              <a:rPr lang="en-US" altLang="zh-CN" sz="2000" b="0" baseline="30000" dirty="0" smtClean="0">
                <a:solidFill>
                  <a:schemeClr val="tx1"/>
                </a:solidFill>
                <a:latin typeface="Times New Roman" pitchFamily="18" charset="0"/>
                <a:ea typeface="宋体" panose="02010600030101010101" pitchFamily="2" charset="-122"/>
                <a:cs typeface="Times New Roman" pitchFamily="18" charset="0"/>
              </a:rPr>
              <a:t>16</a:t>
            </a:r>
            <a:r>
              <a:rPr lang="en-US" altLang="zh-CN" sz="2000" b="0" dirty="0" smtClean="0">
                <a:solidFill>
                  <a:schemeClr val="tx1"/>
                </a:solidFill>
                <a:latin typeface="Times New Roman" pitchFamily="18" charset="0"/>
                <a:ea typeface="宋体" panose="02010600030101010101" pitchFamily="2" charset="-122"/>
                <a:cs typeface="Times New Roman" pitchFamily="18" charset="0"/>
              </a:rPr>
              <a:t>m</a:t>
            </a:r>
            <a:r>
              <a:rPr lang="en-US" altLang="zh-CN" sz="2000" b="0" baseline="30000" dirty="0" smtClean="0">
                <a:solidFill>
                  <a:schemeClr val="tx1"/>
                </a:solidFill>
                <a:latin typeface="Times New Roman" pitchFamily="18" charset="0"/>
                <a:ea typeface="宋体" panose="02010600030101010101" pitchFamily="2" charset="-122"/>
                <a:cs typeface="Times New Roman" pitchFamily="18" charset="0"/>
              </a:rPr>
              <a:t>-1</a:t>
            </a:r>
            <a:r>
              <a:rPr lang="en-US" altLang="zh-CN" sz="2000" b="0" dirty="0" smtClean="0">
                <a:solidFill>
                  <a:schemeClr val="tx1"/>
                </a:solidFill>
                <a:latin typeface="Times New Roman" pitchFamily="18" charset="0"/>
                <a:ea typeface="宋体" panose="02010600030101010101" pitchFamily="2" charset="-122"/>
                <a:cs typeface="Times New Roman" pitchFamily="18" charset="0"/>
              </a:rPr>
              <a:t>s</a:t>
            </a:r>
            <a:r>
              <a:rPr lang="en-US" altLang="zh-CN" sz="2000" b="0" baseline="30000" dirty="0" smtClean="0">
                <a:solidFill>
                  <a:schemeClr val="tx1"/>
                </a:solidFill>
                <a:latin typeface="Times New Roman" pitchFamily="18" charset="0"/>
                <a:ea typeface="宋体" panose="02010600030101010101" pitchFamily="2" charset="-122"/>
                <a:cs typeface="Times New Roman" pitchFamily="18" charset="0"/>
              </a:rPr>
              <a:t>-1</a:t>
            </a:r>
            <a:endParaRPr lang="zh-CN" altLang="en-US" sz="2000" b="0" kern="1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306196123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smtClean="0"/>
              <a:t>5. Radiation </a:t>
            </a:r>
            <a:r>
              <a:rPr lang="en-GB" sz="2400" dirty="0"/>
              <a:t>shielding design for Synchrotron Radiation</a:t>
            </a:r>
          </a:p>
        </p:txBody>
      </p:sp>
      <p:sp>
        <p:nvSpPr>
          <p:cNvPr id="16" name="Rectangle 2"/>
          <p:cNvSpPr>
            <a:spLocks noChangeArrowheads="1"/>
          </p:cNvSpPr>
          <p:nvPr/>
        </p:nvSpPr>
        <p:spPr bwMode="auto">
          <a:xfrm>
            <a:off x="0" y="554201"/>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7" name="Rectangle 4"/>
          <p:cNvSpPr>
            <a:spLocks noChangeArrowheads="1"/>
          </p:cNvSpPr>
          <p:nvPr/>
        </p:nvSpPr>
        <p:spPr bwMode="auto">
          <a:xfrm>
            <a:off x="0" y="554201"/>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5" name="Content Placeholder 4"/>
          <p:cNvSpPr>
            <a:spLocks noGrp="1"/>
          </p:cNvSpPr>
          <p:nvPr>
            <p:ph idx="1"/>
          </p:nvPr>
        </p:nvSpPr>
        <p:spPr/>
        <p:txBody>
          <a:bodyPr/>
          <a:lstStyle/>
          <a:p>
            <a:pPr>
              <a:buFont typeface="Courier New" panose="02070309020205020404" pitchFamily="49" charset="0"/>
              <a:buChar char="o"/>
            </a:pPr>
            <a:r>
              <a:rPr lang="en-US" altLang="zh-CN" dirty="0">
                <a:solidFill>
                  <a:srgbClr val="333333"/>
                </a:solidFill>
                <a:ea typeface="楷体" panose="02010609060101010101" pitchFamily="49" charset="-122"/>
                <a:cs typeface="Times New Roman" panose="02020603050405020304" pitchFamily="18" charset="0"/>
              </a:rPr>
              <a:t>Shielding </a:t>
            </a:r>
            <a:r>
              <a:rPr lang="en-US" altLang="zh-CN" dirty="0" smtClean="0">
                <a:solidFill>
                  <a:srgbClr val="333333"/>
                </a:solidFill>
                <a:ea typeface="楷体" panose="02010609060101010101" pitchFamily="49" charset="-122"/>
                <a:cs typeface="Times New Roman" panose="02020603050405020304" pitchFamily="18" charset="0"/>
              </a:rPr>
              <a:t>structure for </a:t>
            </a:r>
            <a:r>
              <a:rPr lang="en-US" altLang="zh-CN" dirty="0">
                <a:solidFill>
                  <a:srgbClr val="333333"/>
                </a:solidFill>
                <a:ea typeface="楷体" panose="02010609060101010101" pitchFamily="49" charset="-122"/>
                <a:cs typeface="Times New Roman" panose="02020603050405020304" pitchFamily="18" charset="0"/>
              </a:rPr>
              <a:t>magnets</a:t>
            </a:r>
            <a:endParaRPr lang="zh-CN" altLang="en-US" dirty="0">
              <a:solidFill>
                <a:srgbClr val="333333"/>
              </a:solidFill>
              <a:ea typeface="楷体" panose="02010609060101010101" pitchFamily="49" charset="-122"/>
              <a:cs typeface="Times New Roman" panose="02020603050405020304" pitchFamily="18" charset="0"/>
            </a:endParaRPr>
          </a:p>
          <a:p>
            <a:pPr>
              <a:buFont typeface="Courier New" panose="02070309020205020404" pitchFamily="49" charset="0"/>
              <a:buChar char="o"/>
            </a:pPr>
            <a:endParaRPr lang="en-GB" dirty="0"/>
          </a:p>
        </p:txBody>
      </p:sp>
      <p:pic>
        <p:nvPicPr>
          <p:cNvPr id="6" name="内容占位符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776873" y="1939504"/>
            <a:ext cx="7179503" cy="1445174"/>
          </a:xfrm>
          <a:prstGeom prst="rect">
            <a:avLst/>
          </a:prstGeom>
          <a:noFill/>
          <a:ln w="9525">
            <a:noFill/>
            <a:miter lim="800000"/>
            <a:headEnd/>
            <a:tailEnd/>
          </a:ln>
        </p:spPr>
      </p:pic>
      <p:pic>
        <p:nvPicPr>
          <p:cNvPr id="7"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873" y="3501008"/>
            <a:ext cx="3147055" cy="2256310"/>
          </a:xfrm>
          <a:prstGeom prst="rect">
            <a:avLst/>
          </a:prstGeom>
        </p:spPr>
      </p:pic>
      <p:pic>
        <p:nvPicPr>
          <p:cNvPr id="8" name="图片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39777" y="3501008"/>
            <a:ext cx="4004631" cy="2225809"/>
          </a:xfrm>
          <a:prstGeom prst="rect">
            <a:avLst/>
          </a:prstGeom>
        </p:spPr>
      </p:pic>
      <p:sp>
        <p:nvSpPr>
          <p:cNvPr id="3" name="Rectangle 2"/>
          <p:cNvSpPr/>
          <p:nvPr/>
        </p:nvSpPr>
        <p:spPr>
          <a:xfrm>
            <a:off x="794738" y="5733256"/>
            <a:ext cx="7892062" cy="923330"/>
          </a:xfrm>
          <a:prstGeom prst="rect">
            <a:avLst/>
          </a:prstGeom>
          <a:solidFill>
            <a:schemeClr val="bg1">
              <a:lumMod val="85000"/>
            </a:schemeClr>
          </a:solidFill>
        </p:spPr>
        <p:txBody>
          <a:bodyPr wrap="square">
            <a:spAutoFit/>
          </a:bodyPr>
          <a:lstStyle/>
          <a:p>
            <a:pPr marL="285750" indent="-285750">
              <a:buFont typeface="Wingdings" panose="05000000000000000000" pitchFamily="2" charset="2"/>
              <a:buChar char="l"/>
            </a:pPr>
            <a:r>
              <a:rPr lang="en-US" altLang="zh-CN"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Magnet coils are wrapped around by massive organic materials, which are especially sensitive to radiation. </a:t>
            </a:r>
            <a:endParaRPr lang="en-US" altLang="zh-CN"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endParaRPr>
          </a:p>
          <a:p>
            <a:pPr marL="285750" indent="-285750">
              <a:buFont typeface="Wingdings" panose="05000000000000000000" pitchFamily="2" charset="2"/>
              <a:buChar char="l"/>
            </a:pPr>
            <a:r>
              <a:rPr lang="en-US" altLang="zh-CN"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20 </a:t>
            </a:r>
            <a:r>
              <a:rPr lang="en-US" altLang="zh-CN"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mm lead is used for protecting the coils of magnets. </a:t>
            </a:r>
          </a:p>
        </p:txBody>
      </p:sp>
    </p:spTree>
    <p:extLst>
      <p:ext uri="{BB962C8B-B14F-4D97-AF65-F5344CB8AC3E}">
        <p14:creationId xmlns:p14="http://schemas.microsoft.com/office/powerpoint/2010/main" val="381905675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smtClean="0"/>
              <a:t>5. Radiation </a:t>
            </a:r>
            <a:r>
              <a:rPr lang="en-GB" sz="2400" dirty="0"/>
              <a:t>shielding design for Synchrotron Radiation</a:t>
            </a:r>
          </a:p>
        </p:txBody>
      </p:sp>
      <p:sp>
        <p:nvSpPr>
          <p:cNvPr id="16" name="Rectangle 2"/>
          <p:cNvSpPr>
            <a:spLocks noChangeArrowheads="1"/>
          </p:cNvSpPr>
          <p:nvPr/>
        </p:nvSpPr>
        <p:spPr bwMode="auto">
          <a:xfrm>
            <a:off x="0" y="554201"/>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7" name="Rectangle 4"/>
          <p:cNvSpPr>
            <a:spLocks noChangeArrowheads="1"/>
          </p:cNvSpPr>
          <p:nvPr/>
        </p:nvSpPr>
        <p:spPr bwMode="auto">
          <a:xfrm>
            <a:off x="0" y="554201"/>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5" name="Content Placeholder 4"/>
          <p:cNvSpPr>
            <a:spLocks noGrp="1"/>
          </p:cNvSpPr>
          <p:nvPr>
            <p:ph idx="1"/>
          </p:nvPr>
        </p:nvSpPr>
        <p:spPr/>
        <p:txBody>
          <a:bodyPr/>
          <a:lstStyle/>
          <a:p>
            <a:pPr>
              <a:buFont typeface="Courier New" panose="02070309020205020404" pitchFamily="49" charset="0"/>
              <a:buChar char="o"/>
            </a:pPr>
            <a:r>
              <a:rPr lang="en-US" altLang="zh-CN" dirty="0" smtClean="0">
                <a:solidFill>
                  <a:srgbClr val="333333"/>
                </a:solidFill>
                <a:ea typeface="楷体" panose="02010609060101010101" pitchFamily="49" charset="-122"/>
                <a:cs typeface="Times New Roman" panose="02020603050405020304" pitchFamily="18" charset="0"/>
              </a:rPr>
              <a:t>Radiation </a:t>
            </a:r>
            <a:r>
              <a:rPr lang="en-US" altLang="zh-CN" dirty="0">
                <a:solidFill>
                  <a:srgbClr val="333333"/>
                </a:solidFill>
                <a:ea typeface="楷体" panose="02010609060101010101" pitchFamily="49" charset="-122"/>
                <a:cs typeface="Times New Roman" panose="02020603050405020304" pitchFamily="18" charset="0"/>
              </a:rPr>
              <a:t>dose around the coils</a:t>
            </a:r>
            <a:endParaRPr lang="zh-CN" altLang="en-US" dirty="0">
              <a:solidFill>
                <a:srgbClr val="333333"/>
              </a:solidFill>
              <a:ea typeface="楷体" panose="02010609060101010101" pitchFamily="49" charset="-122"/>
              <a:cs typeface="Times New Roman" panose="02020603050405020304" pitchFamily="18" charset="0"/>
            </a:endParaRPr>
          </a:p>
          <a:p>
            <a:pPr>
              <a:buFont typeface="Courier New" panose="02070309020205020404" pitchFamily="49" charset="0"/>
              <a:buChar char="o"/>
            </a:pPr>
            <a:endParaRPr lang="en-GB" dirty="0">
              <a:solidFill>
                <a:srgbClr val="333333"/>
              </a:solidFill>
              <a:ea typeface="楷体" panose="02010609060101010101" pitchFamily="49" charset="-122"/>
              <a:cs typeface="Times New Roman" panose="02020603050405020304" pitchFamily="18" charset="0"/>
            </a:endParaRPr>
          </a:p>
        </p:txBody>
      </p:sp>
      <p:pic>
        <p:nvPicPr>
          <p:cNvPr id="6" name="图片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1803203"/>
            <a:ext cx="5580112" cy="1666053"/>
          </a:xfrm>
          <a:prstGeom prst="rect">
            <a:avLst/>
          </a:prstGeom>
        </p:spPr>
      </p:pic>
      <p:pic>
        <p:nvPicPr>
          <p:cNvPr id="7" name="内容占位符 4"/>
          <p:cNvPicPr>
            <a:picLocks noChangeAspect="1"/>
          </p:cNvPicPr>
          <p:nvPr/>
        </p:nvPicPr>
        <p:blipFill rotWithShape="1">
          <a:blip r:embed="rId3" cstate="print">
            <a:extLst>
              <a:ext uri="{28A0092B-C50C-407E-A947-70E740481C1C}">
                <a14:useLocalDpi xmlns:a14="http://schemas.microsoft.com/office/drawing/2010/main" val="0"/>
              </a:ext>
            </a:extLst>
          </a:blip>
          <a:srcRect t="6411" b="7959"/>
          <a:stretch/>
        </p:blipFill>
        <p:spPr bwMode="auto">
          <a:xfrm>
            <a:off x="457200" y="3286097"/>
            <a:ext cx="3202340" cy="1511611"/>
          </a:xfrm>
          <a:prstGeom prst="rect">
            <a:avLst/>
          </a:prstGeom>
          <a:noFill/>
          <a:ln w="9525">
            <a:noFill/>
            <a:miter lim="800000"/>
            <a:headEnd/>
            <a:tailEnd/>
          </a:ln>
        </p:spPr>
      </p:pic>
      <p:pic>
        <p:nvPicPr>
          <p:cNvPr id="8" name="内容占位符 4"/>
          <p:cNvPicPr>
            <a:picLocks noChangeAspect="1"/>
          </p:cNvPicPr>
          <p:nvPr/>
        </p:nvPicPr>
        <p:blipFill rotWithShape="1">
          <a:blip r:embed="rId4" cstate="print">
            <a:extLst>
              <a:ext uri="{28A0092B-C50C-407E-A947-70E740481C1C}">
                <a14:useLocalDpi xmlns:a14="http://schemas.microsoft.com/office/drawing/2010/main" val="0"/>
              </a:ext>
            </a:extLst>
          </a:blip>
          <a:srcRect l="7229" t="6802" b="7041"/>
          <a:stretch/>
        </p:blipFill>
        <p:spPr bwMode="auto">
          <a:xfrm>
            <a:off x="681426" y="4797708"/>
            <a:ext cx="3004811" cy="1482894"/>
          </a:xfrm>
          <a:prstGeom prst="rect">
            <a:avLst/>
          </a:prstGeom>
          <a:noFill/>
          <a:ln w="9525">
            <a:noFill/>
            <a:miter lim="800000"/>
            <a:headEnd/>
            <a:tailEnd/>
          </a:ln>
        </p:spPr>
      </p:pic>
      <p:sp>
        <p:nvSpPr>
          <p:cNvPr id="3" name="TextBox 2"/>
          <p:cNvSpPr txBox="1"/>
          <p:nvPr/>
        </p:nvSpPr>
        <p:spPr>
          <a:xfrm>
            <a:off x="3818234" y="3674659"/>
            <a:ext cx="5112568" cy="2554545"/>
          </a:xfrm>
          <a:prstGeom prst="rect">
            <a:avLst/>
          </a:prstGeom>
          <a:solidFill>
            <a:schemeClr val="bg1">
              <a:lumMod val="85000"/>
            </a:schemeClr>
          </a:solidFill>
        </p:spPr>
        <p:txBody>
          <a:bodyPr wrap="square" rtlCol="0">
            <a:spAutoFit/>
          </a:bodyPr>
          <a:lstStyle/>
          <a:p>
            <a:pPr marL="342900" indent="-342900">
              <a:buFont typeface="Wingdings" panose="05000000000000000000" pitchFamily="2" charset="2"/>
              <a:buChar char="l"/>
            </a:pPr>
            <a:r>
              <a:rPr lang="en-US" altLang="zh-CN" sz="2000" dirty="0" smtClean="0">
                <a:latin typeface="Times New Roman" panose="02020603050405020304" pitchFamily="18" charset="0"/>
                <a:cs typeface="Times New Roman" panose="02020603050405020304" pitchFamily="18" charset="0"/>
              </a:rPr>
              <a:t>With and without lead shielding</a:t>
            </a:r>
          </a:p>
          <a:p>
            <a:pPr marL="342900" indent="-342900">
              <a:buFont typeface="Wingdings" panose="05000000000000000000" pitchFamily="2" charset="2"/>
              <a:buChar char="ü"/>
            </a:pPr>
            <a:r>
              <a:rPr lang="en-US" altLang="zh-CN" sz="2000" dirty="0" smtClean="0">
                <a:solidFill>
                  <a:srgbClr val="0070C0"/>
                </a:solidFill>
                <a:latin typeface="Times New Roman" panose="02020603050405020304" pitchFamily="18" charset="0"/>
                <a:cs typeface="Times New Roman" panose="02020603050405020304" pitchFamily="18" charset="0"/>
              </a:rPr>
              <a:t>2cm lead can reduce the maximum dose by at least 10 times</a:t>
            </a:r>
          </a:p>
          <a:p>
            <a:pPr marL="342900" indent="-342900">
              <a:buFont typeface="Wingdings" panose="05000000000000000000" pitchFamily="2" charset="2"/>
              <a:buChar char="l"/>
            </a:pPr>
            <a:r>
              <a:rPr lang="en-US" altLang="zh-CN" sz="2000" dirty="0" smtClean="0">
                <a:latin typeface="Times New Roman" panose="02020603050405020304" pitchFamily="18" charset="0"/>
                <a:cs typeface="Times New Roman" panose="02020603050405020304" pitchFamily="18" charset="0"/>
              </a:rPr>
              <a:t>Different beam direction</a:t>
            </a:r>
          </a:p>
          <a:p>
            <a:pPr marL="342900" indent="-342900">
              <a:buFont typeface="Wingdings" panose="05000000000000000000" pitchFamily="2" charset="2"/>
              <a:buChar char="ü"/>
            </a:pPr>
            <a:r>
              <a:rPr lang="en-US" altLang="zh-CN" sz="2000" dirty="0">
                <a:solidFill>
                  <a:srgbClr val="0070C0"/>
                </a:solidFill>
                <a:latin typeface="Times New Roman" panose="02020603050405020304" pitchFamily="18" charset="0"/>
                <a:cs typeface="Times New Roman" panose="02020603050405020304" pitchFamily="18" charset="0"/>
              </a:rPr>
              <a:t>Almost the same for the </a:t>
            </a:r>
            <a:r>
              <a:rPr lang="en-US" altLang="zh-CN" sz="2000" dirty="0" smtClean="0">
                <a:solidFill>
                  <a:srgbClr val="0070C0"/>
                </a:solidFill>
                <a:latin typeface="Times New Roman" panose="02020603050405020304" pitchFamily="18" charset="0"/>
                <a:cs typeface="Times New Roman" panose="02020603050405020304" pitchFamily="18" charset="0"/>
              </a:rPr>
              <a:t>opposite </a:t>
            </a:r>
            <a:r>
              <a:rPr lang="en-US" altLang="zh-CN" sz="2000" dirty="0">
                <a:solidFill>
                  <a:srgbClr val="0070C0"/>
                </a:solidFill>
                <a:latin typeface="Times New Roman" panose="02020603050405020304" pitchFamily="18" charset="0"/>
                <a:cs typeface="Times New Roman" panose="02020603050405020304" pitchFamily="18" charset="0"/>
              </a:rPr>
              <a:t>direction</a:t>
            </a:r>
          </a:p>
          <a:p>
            <a:pPr marL="342900" indent="-342900">
              <a:buFont typeface="Wingdings" panose="05000000000000000000" pitchFamily="2" charset="2"/>
              <a:buChar char="l"/>
            </a:pPr>
            <a:r>
              <a:rPr lang="en-US" altLang="zh-CN" sz="2000" dirty="0" smtClean="0">
                <a:latin typeface="Times New Roman" panose="02020603050405020304" pitchFamily="18" charset="0"/>
                <a:cs typeface="Times New Roman" panose="02020603050405020304" pitchFamily="18" charset="0"/>
              </a:rPr>
              <a:t>May be changed with time</a:t>
            </a:r>
          </a:p>
          <a:p>
            <a:pPr marL="342900" indent="-342900">
              <a:buFont typeface="Wingdings" panose="05000000000000000000" pitchFamily="2" charset="2"/>
              <a:buChar char="ü"/>
            </a:pPr>
            <a:r>
              <a:rPr lang="en-US" altLang="zh-CN" sz="2000" dirty="0">
                <a:solidFill>
                  <a:srgbClr val="0070C0"/>
                </a:solidFill>
                <a:latin typeface="Times New Roman" panose="02020603050405020304" pitchFamily="18" charset="0"/>
                <a:cs typeface="Times New Roman" panose="02020603050405020304" pitchFamily="18" charset="0"/>
              </a:rPr>
              <a:t>The cooling water pipes are now in the same </a:t>
            </a:r>
            <a:r>
              <a:rPr lang="en-US" altLang="zh-CN" sz="2000" dirty="0" smtClean="0">
                <a:solidFill>
                  <a:srgbClr val="0070C0"/>
                </a:solidFill>
                <a:latin typeface="Times New Roman" panose="02020603050405020304" pitchFamily="18" charset="0"/>
                <a:cs typeface="Times New Roman" panose="02020603050405020304" pitchFamily="18" charset="0"/>
              </a:rPr>
              <a:t>side</a:t>
            </a:r>
            <a:endParaRPr lang="zh-CN" altLang="en-US" sz="2000" dirty="0">
              <a:solidFill>
                <a:srgbClr val="0070C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5745112" y="1907589"/>
            <a:ext cx="3185690" cy="1477328"/>
          </a:xfrm>
          <a:prstGeom prst="rect">
            <a:avLst/>
          </a:prstGeom>
          <a:solidFill>
            <a:schemeClr val="bg1">
              <a:lumMod val="85000"/>
            </a:schemeClr>
          </a:solidFill>
        </p:spPr>
        <p:txBody>
          <a:bodyPr wrap="square" rtlCol="0">
            <a:spAutoFit/>
          </a:bodyPr>
          <a:lstStyle/>
          <a:p>
            <a:pPr marL="285750" indent="-285750">
              <a:buFont typeface="Wingdings" panose="05000000000000000000" pitchFamily="2" charset="2"/>
              <a:buChar char="Ø"/>
            </a:pPr>
            <a:r>
              <a:rPr lang="en-US" altLang="zh-CN" dirty="0" smtClean="0">
                <a:solidFill>
                  <a:srgbClr val="FF0000"/>
                </a:solidFill>
                <a:latin typeface="Times New Roman" panose="02020603050405020304" pitchFamily="18" charset="0"/>
                <a:cs typeface="Times New Roman" panose="02020603050405020304" pitchFamily="18" charset="0"/>
              </a:rPr>
              <a:t>Shielding for about 10 years operation;</a:t>
            </a:r>
          </a:p>
          <a:p>
            <a:pPr marL="285750" indent="-285750">
              <a:buFont typeface="Wingdings" panose="05000000000000000000" pitchFamily="2" charset="2"/>
              <a:buChar char="Ø"/>
            </a:pPr>
            <a:r>
              <a:rPr lang="en-US" altLang="zh-CN" dirty="0">
                <a:solidFill>
                  <a:srgbClr val="FF0000"/>
                </a:solidFill>
                <a:latin typeface="Times New Roman" panose="02020603050405020304" pitchFamily="18" charset="0"/>
                <a:cs typeface="Times New Roman" panose="02020603050405020304" pitchFamily="18" charset="0"/>
              </a:rPr>
              <a:t>The upper dose limit of </a:t>
            </a:r>
            <a:r>
              <a:rPr lang="en-US" altLang="zh-CN" dirty="0" smtClean="0">
                <a:solidFill>
                  <a:srgbClr val="FF0000"/>
                </a:solidFill>
                <a:latin typeface="Times New Roman" panose="02020603050405020304" pitchFamily="18" charset="0"/>
                <a:cs typeface="Times New Roman" panose="02020603050405020304" pitchFamily="18" charset="0"/>
              </a:rPr>
              <a:t>materials is from LEP design report;</a:t>
            </a:r>
            <a:endParaRPr lang="zh-CN" altLang="en-US"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2476778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smtClean="0"/>
              <a:t>5. Radiation </a:t>
            </a:r>
            <a:r>
              <a:rPr lang="en-GB" sz="2400" dirty="0"/>
              <a:t>shielding design for Synchrotron Radiation</a:t>
            </a:r>
          </a:p>
        </p:txBody>
      </p:sp>
      <p:sp>
        <p:nvSpPr>
          <p:cNvPr id="3" name="Content Placeholder 2"/>
          <p:cNvSpPr>
            <a:spLocks noGrp="1"/>
          </p:cNvSpPr>
          <p:nvPr>
            <p:ph idx="1"/>
          </p:nvPr>
        </p:nvSpPr>
        <p:spPr/>
        <p:txBody>
          <a:bodyPr/>
          <a:lstStyle/>
          <a:p>
            <a:pPr>
              <a:buFont typeface="Courier New" panose="02070309020205020404" pitchFamily="49" charset="0"/>
              <a:buChar char="o"/>
            </a:pPr>
            <a:r>
              <a:rPr lang="en-US" altLang="zh-CN" dirty="0">
                <a:solidFill>
                  <a:srgbClr val="333333"/>
                </a:solidFill>
                <a:ea typeface="楷体" panose="02010609060101010101" pitchFamily="49" charset="-122"/>
                <a:cs typeface="Times New Roman" panose="02020603050405020304" pitchFamily="18" charset="0"/>
              </a:rPr>
              <a:t>Radiation dose in the tunnel</a:t>
            </a:r>
            <a:endParaRPr lang="zh-CN" altLang="en-US" dirty="0">
              <a:solidFill>
                <a:srgbClr val="333333"/>
              </a:solidFill>
              <a:ea typeface="楷体" panose="02010609060101010101" pitchFamily="49" charset="-122"/>
              <a:cs typeface="Times New Roman" panose="02020603050405020304" pitchFamily="18" charset="0"/>
            </a:endParaRPr>
          </a:p>
          <a:p>
            <a:endParaRPr lang="en-GB" dirty="0"/>
          </a:p>
        </p:txBody>
      </p:sp>
      <p:sp>
        <p:nvSpPr>
          <p:cNvPr id="16" name="Rectangle 2"/>
          <p:cNvSpPr>
            <a:spLocks noChangeArrowheads="1"/>
          </p:cNvSpPr>
          <p:nvPr/>
        </p:nvSpPr>
        <p:spPr bwMode="auto">
          <a:xfrm>
            <a:off x="0" y="554201"/>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7" name="Rectangle 4"/>
          <p:cNvSpPr>
            <a:spLocks noChangeArrowheads="1"/>
          </p:cNvSpPr>
          <p:nvPr/>
        </p:nvSpPr>
        <p:spPr bwMode="auto">
          <a:xfrm>
            <a:off x="0" y="554201"/>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11" name="内容占位符 8"/>
          <p:cNvPicPr>
            <a:picLocks noGrp="1"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4860032" y="1803203"/>
            <a:ext cx="4155134" cy="3647333"/>
          </a:xfrm>
          <a:prstGeom prst="rect">
            <a:avLst/>
          </a:prstGeom>
          <a:noFill/>
          <a:ln w="9525">
            <a:noFill/>
            <a:miter lim="800000"/>
            <a:headEnd/>
            <a:tailEnd/>
          </a:ln>
        </p:spPr>
      </p:pic>
      <p:pic>
        <p:nvPicPr>
          <p:cNvPr id="12" name="内容占位符 4"/>
          <p:cNvPicPr>
            <a:picLocks noGrp="1"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531843" y="1877736"/>
            <a:ext cx="4125567" cy="3498265"/>
          </a:xfrm>
          <a:prstGeom prst="rect">
            <a:avLst/>
          </a:prstGeom>
          <a:noFill/>
          <a:ln w="9525">
            <a:noFill/>
            <a:miter lim="800000"/>
            <a:headEnd/>
            <a:tailEnd/>
          </a:ln>
        </p:spPr>
      </p:pic>
      <p:sp>
        <p:nvSpPr>
          <p:cNvPr id="4" name="Rectangle 3"/>
          <p:cNvSpPr/>
          <p:nvPr/>
        </p:nvSpPr>
        <p:spPr>
          <a:xfrm>
            <a:off x="827584" y="5229200"/>
            <a:ext cx="7704856" cy="923330"/>
          </a:xfrm>
          <a:prstGeom prst="rect">
            <a:avLst/>
          </a:prstGeom>
        </p:spPr>
        <p:txBody>
          <a:bodyPr wrap="square">
            <a:spAutoFit/>
          </a:bodyPr>
          <a:lstStyle/>
          <a:p>
            <a:pPr marL="285750" indent="-285750">
              <a:buFont typeface="Wingdings" panose="05000000000000000000" pitchFamily="2" charset="2"/>
              <a:buChar char="§"/>
            </a:pPr>
            <a:r>
              <a:rPr lang="en-US" altLang="zh-CN" dirty="0">
                <a:latin typeface="Times New Roman" panose="02020603050405020304" pitchFamily="18" charset="0"/>
                <a:cs typeface="Times New Roman" panose="02020603050405020304" pitchFamily="18" charset="0"/>
              </a:rPr>
              <a:t>Dose distribution in </a:t>
            </a:r>
            <a:r>
              <a:rPr lang="en-US" altLang="zh-CN" dirty="0" err="1">
                <a:latin typeface="Times New Roman" panose="02020603050405020304" pitchFamily="18" charset="0"/>
                <a:cs typeface="Times New Roman" panose="02020603050405020304" pitchFamily="18" charset="0"/>
              </a:rPr>
              <a:t>Gy</a:t>
            </a:r>
            <a:r>
              <a:rPr lang="en-US" altLang="zh-CN" dirty="0">
                <a:latin typeface="Times New Roman" panose="02020603050405020304" pitchFamily="18" charset="0"/>
                <a:cs typeface="Times New Roman" panose="02020603050405020304" pitchFamily="18" charset="0"/>
              </a:rPr>
              <a:t>/Ah at 120 GeV in a dipole section </a:t>
            </a:r>
            <a:r>
              <a:rPr lang="en-US" altLang="zh-CN" dirty="0" smtClean="0">
                <a:latin typeface="Times New Roman" panose="02020603050405020304" pitchFamily="18" charset="0"/>
                <a:cs typeface="Times New Roman" panose="02020603050405020304" pitchFamily="18" charset="0"/>
              </a:rPr>
              <a:t>without(left) and with(right) </a:t>
            </a:r>
            <a:r>
              <a:rPr lang="en-US" altLang="zh-CN" dirty="0">
                <a:latin typeface="Times New Roman" panose="02020603050405020304" pitchFamily="18" charset="0"/>
                <a:cs typeface="Times New Roman" panose="02020603050405020304" pitchFamily="18" charset="0"/>
              </a:rPr>
              <a:t>shielding</a:t>
            </a:r>
          </a:p>
          <a:p>
            <a:pPr marL="285750" indent="-285750">
              <a:buFont typeface="Wingdings" panose="05000000000000000000" pitchFamily="2" charset="2"/>
              <a:buChar char="§"/>
            </a:pPr>
            <a:r>
              <a:rPr lang="en-US" altLang="zh-CN" dirty="0">
                <a:solidFill>
                  <a:schemeClr val="accent6">
                    <a:lumMod val="60000"/>
                    <a:lumOff val="40000"/>
                  </a:schemeClr>
                </a:solidFill>
                <a:latin typeface="Times New Roman" panose="02020603050405020304" pitchFamily="18" charset="0"/>
                <a:ea typeface="楷体" panose="02010609060101010101" pitchFamily="49" charset="-122"/>
                <a:cs typeface="Times New Roman" panose="02020603050405020304" pitchFamily="18" charset="0"/>
              </a:rPr>
              <a:t>Radiation dose of the other sections are lower than dipole section.</a:t>
            </a:r>
          </a:p>
        </p:txBody>
      </p:sp>
    </p:spTree>
    <p:extLst>
      <p:ext uri="{BB962C8B-B14F-4D97-AF65-F5344CB8AC3E}">
        <p14:creationId xmlns:p14="http://schemas.microsoft.com/office/powerpoint/2010/main" val="43267455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smtClean="0"/>
              <a:t>5. Radiation </a:t>
            </a:r>
            <a:r>
              <a:rPr lang="en-GB" sz="2400" dirty="0"/>
              <a:t>shielding design for Synchrotron Radiation</a:t>
            </a:r>
          </a:p>
        </p:txBody>
      </p:sp>
      <p:sp>
        <p:nvSpPr>
          <p:cNvPr id="3" name="Content Placeholder 2"/>
          <p:cNvSpPr>
            <a:spLocks noGrp="1"/>
          </p:cNvSpPr>
          <p:nvPr>
            <p:ph idx="1"/>
          </p:nvPr>
        </p:nvSpPr>
        <p:spPr/>
        <p:txBody>
          <a:bodyPr/>
          <a:lstStyle/>
          <a:p>
            <a:pPr>
              <a:buFont typeface="Courier New" panose="02070309020205020404" pitchFamily="49" charset="0"/>
              <a:buChar char="o"/>
            </a:pPr>
            <a:r>
              <a:rPr lang="en-US" altLang="zh-CN" dirty="0">
                <a:solidFill>
                  <a:srgbClr val="333333"/>
                </a:solidFill>
                <a:ea typeface="楷体" panose="02010609060101010101" pitchFamily="49" charset="-122"/>
                <a:cs typeface="Times New Roman" panose="02020603050405020304" pitchFamily="18" charset="0"/>
              </a:rPr>
              <a:t>Energy </a:t>
            </a:r>
            <a:r>
              <a:rPr lang="en-US" altLang="zh-CN" dirty="0" smtClean="0">
                <a:solidFill>
                  <a:srgbClr val="333333"/>
                </a:solidFill>
                <a:ea typeface="楷体" panose="02010609060101010101" pitchFamily="49" charset="-122"/>
                <a:cs typeface="Times New Roman" panose="02020603050405020304" pitchFamily="18" charset="0"/>
              </a:rPr>
              <a:t>deposition in different part of magnet</a:t>
            </a:r>
            <a:endParaRPr lang="en-US" altLang="zh-CN" dirty="0">
              <a:solidFill>
                <a:srgbClr val="333333"/>
              </a:solidFill>
              <a:ea typeface="楷体" panose="02010609060101010101" pitchFamily="49" charset="-122"/>
              <a:cs typeface="Times New Roman" panose="02020603050405020304" pitchFamily="18" charset="0"/>
            </a:endParaRPr>
          </a:p>
          <a:p>
            <a:endParaRPr lang="en-GB" dirty="0"/>
          </a:p>
        </p:txBody>
      </p:sp>
      <p:sp>
        <p:nvSpPr>
          <p:cNvPr id="16" name="Rectangle 2"/>
          <p:cNvSpPr>
            <a:spLocks noChangeArrowheads="1"/>
          </p:cNvSpPr>
          <p:nvPr/>
        </p:nvSpPr>
        <p:spPr bwMode="auto">
          <a:xfrm>
            <a:off x="0" y="554201"/>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7" name="Rectangle 4"/>
          <p:cNvSpPr>
            <a:spLocks noChangeArrowheads="1"/>
          </p:cNvSpPr>
          <p:nvPr/>
        </p:nvSpPr>
        <p:spPr bwMode="auto">
          <a:xfrm>
            <a:off x="0" y="554201"/>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5" name="Picture 4"/>
          <p:cNvPicPr>
            <a:picLocks noChangeAspect="1"/>
          </p:cNvPicPr>
          <p:nvPr/>
        </p:nvPicPr>
        <p:blipFill>
          <a:blip r:embed="rId2"/>
          <a:stretch>
            <a:fillRect/>
          </a:stretch>
        </p:blipFill>
        <p:spPr>
          <a:xfrm>
            <a:off x="4122427" y="2024662"/>
            <a:ext cx="3627829" cy="2393041"/>
          </a:xfrm>
          <a:prstGeom prst="rect">
            <a:avLst/>
          </a:prstGeom>
        </p:spPr>
      </p:pic>
      <p:pic>
        <p:nvPicPr>
          <p:cNvPr id="6" name="Picture 5"/>
          <p:cNvPicPr>
            <a:picLocks noChangeAspect="1"/>
          </p:cNvPicPr>
          <p:nvPr/>
        </p:nvPicPr>
        <p:blipFill>
          <a:blip r:embed="rId3"/>
          <a:stretch>
            <a:fillRect/>
          </a:stretch>
        </p:blipFill>
        <p:spPr>
          <a:xfrm>
            <a:off x="899591" y="2034950"/>
            <a:ext cx="2786165" cy="2482219"/>
          </a:xfrm>
          <a:prstGeom prst="rect">
            <a:avLst/>
          </a:prstGeom>
        </p:spPr>
      </p:pic>
      <p:pic>
        <p:nvPicPr>
          <p:cNvPr id="7" name="Picture 6"/>
          <p:cNvPicPr>
            <a:picLocks noChangeAspect="1"/>
          </p:cNvPicPr>
          <p:nvPr/>
        </p:nvPicPr>
        <p:blipFill>
          <a:blip r:embed="rId4"/>
          <a:stretch>
            <a:fillRect/>
          </a:stretch>
        </p:blipFill>
        <p:spPr>
          <a:xfrm>
            <a:off x="899591" y="4653136"/>
            <a:ext cx="2786165" cy="2006352"/>
          </a:xfrm>
          <a:prstGeom prst="rect">
            <a:avLst/>
          </a:prstGeom>
        </p:spPr>
      </p:pic>
      <p:sp>
        <p:nvSpPr>
          <p:cNvPr id="13" name="TextBox 12"/>
          <p:cNvSpPr txBox="1"/>
          <p:nvPr/>
        </p:nvSpPr>
        <p:spPr>
          <a:xfrm>
            <a:off x="3851920" y="4581128"/>
            <a:ext cx="5112568" cy="2246769"/>
          </a:xfrm>
          <a:prstGeom prst="rect">
            <a:avLst/>
          </a:prstGeom>
          <a:solidFill>
            <a:schemeClr val="bg1">
              <a:lumMod val="85000"/>
            </a:schemeClr>
          </a:solidFill>
        </p:spPr>
        <p:txBody>
          <a:bodyPr wrap="square" rtlCol="0">
            <a:spAutoFit/>
          </a:bodyPr>
          <a:lstStyle/>
          <a:p>
            <a:pPr marL="342900" indent="-342900">
              <a:buFont typeface="Wingdings" panose="05000000000000000000" pitchFamily="2" charset="2"/>
              <a:buChar char="l"/>
            </a:pPr>
            <a:r>
              <a:rPr lang="en-US" altLang="zh-CN" sz="2000" dirty="0" smtClean="0">
                <a:latin typeface="Times New Roman" panose="02020603050405020304" pitchFamily="18" charset="0"/>
                <a:cs typeface="Times New Roman" panose="02020603050405020304" pitchFamily="18" charset="0"/>
              </a:rPr>
              <a:t>Heat load in the tunnel </a:t>
            </a:r>
          </a:p>
          <a:p>
            <a:pPr marL="342900" indent="-342900">
              <a:buFont typeface="Wingdings" panose="05000000000000000000" pitchFamily="2" charset="2"/>
              <a:buChar char="ü"/>
            </a:pPr>
            <a:r>
              <a:rPr lang="en-US" altLang="zh-CN" sz="2000" dirty="0" smtClean="0">
                <a:solidFill>
                  <a:srgbClr val="0070C0"/>
                </a:solidFill>
                <a:latin typeface="Times New Roman" panose="02020603050405020304" pitchFamily="18" charset="0"/>
                <a:cs typeface="Times New Roman" panose="02020603050405020304" pitchFamily="18" charset="0"/>
              </a:rPr>
              <a:t>Heat can induced heavy load for ventilation system</a:t>
            </a:r>
          </a:p>
          <a:p>
            <a:pPr marL="342900" indent="-342900">
              <a:buFont typeface="Wingdings" panose="05000000000000000000" pitchFamily="2" charset="2"/>
              <a:buChar char="ü"/>
            </a:pPr>
            <a:r>
              <a:rPr lang="en-US" altLang="zh-CN" sz="2000" dirty="0" smtClean="0">
                <a:solidFill>
                  <a:srgbClr val="0070C0"/>
                </a:solidFill>
                <a:latin typeface="Times New Roman" panose="02020603050405020304" pitchFamily="18" charset="0"/>
                <a:cs typeface="Times New Roman" panose="02020603050405020304" pitchFamily="18" charset="0"/>
              </a:rPr>
              <a:t>Lead shielding is also used for move away as much heat as possible</a:t>
            </a:r>
          </a:p>
          <a:p>
            <a:pPr marL="342900" indent="-342900">
              <a:buFont typeface="Wingdings" panose="05000000000000000000" pitchFamily="2" charset="2"/>
              <a:buChar char="ü"/>
            </a:pPr>
            <a:r>
              <a:rPr lang="en-US" altLang="zh-CN" sz="2000" dirty="0" smtClean="0">
                <a:solidFill>
                  <a:srgbClr val="0070C0"/>
                </a:solidFill>
                <a:latin typeface="Times New Roman" panose="02020603050405020304" pitchFamily="18" charset="0"/>
                <a:cs typeface="Times New Roman" panose="02020603050405020304" pitchFamily="18" charset="0"/>
              </a:rPr>
              <a:t>The heat deposited in the tunnel is less than 5% of total energy(2cm Lead; Dipole)</a:t>
            </a:r>
          </a:p>
        </p:txBody>
      </p:sp>
    </p:spTree>
    <p:extLst>
      <p:ext uri="{BB962C8B-B14F-4D97-AF65-F5344CB8AC3E}">
        <p14:creationId xmlns:p14="http://schemas.microsoft.com/office/powerpoint/2010/main" val="210115210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smtClean="0"/>
              <a:t>5. Radiation </a:t>
            </a:r>
            <a:r>
              <a:rPr lang="en-GB" sz="2400" dirty="0"/>
              <a:t>shielding design for Synchrotron Radiation</a:t>
            </a:r>
          </a:p>
        </p:txBody>
      </p:sp>
      <p:sp>
        <p:nvSpPr>
          <p:cNvPr id="3" name="Content Placeholder 2"/>
          <p:cNvSpPr>
            <a:spLocks noGrp="1"/>
          </p:cNvSpPr>
          <p:nvPr>
            <p:ph idx="1"/>
          </p:nvPr>
        </p:nvSpPr>
        <p:spPr/>
        <p:txBody>
          <a:bodyPr/>
          <a:lstStyle/>
          <a:p>
            <a:pPr>
              <a:buFont typeface="Courier New" panose="02070309020205020404" pitchFamily="49" charset="0"/>
              <a:buChar char="o"/>
            </a:pPr>
            <a:r>
              <a:rPr lang="en-US" altLang="zh-CN" dirty="0" smtClean="0">
                <a:solidFill>
                  <a:srgbClr val="333333"/>
                </a:solidFill>
                <a:ea typeface="楷体" panose="02010609060101010101" pitchFamily="49" charset="-122"/>
                <a:cs typeface="Times New Roman" panose="02020603050405020304" pitchFamily="18" charset="0"/>
              </a:rPr>
              <a:t>Other issues has been preliminary studied:</a:t>
            </a:r>
          </a:p>
          <a:p>
            <a:pPr lvl="1">
              <a:buFont typeface="Courier New" panose="02070309020205020404" pitchFamily="49" charset="0"/>
              <a:buChar char="o"/>
            </a:pPr>
            <a:r>
              <a:rPr lang="en-US" altLang="zh-CN" dirty="0" smtClean="0">
                <a:solidFill>
                  <a:srgbClr val="333333"/>
                </a:solidFill>
                <a:ea typeface="楷体" panose="02010609060101010101" pitchFamily="49" charset="-122"/>
                <a:cs typeface="Times New Roman" panose="02020603050405020304" pitchFamily="18" charset="0"/>
              </a:rPr>
              <a:t>Rock stability around the tunnel</a:t>
            </a:r>
          </a:p>
          <a:p>
            <a:pPr lvl="1">
              <a:buFont typeface="Courier New" panose="02070309020205020404" pitchFamily="49" charset="0"/>
              <a:buChar char="o"/>
            </a:pPr>
            <a:r>
              <a:rPr lang="en-US" altLang="zh-CN" dirty="0" smtClean="0">
                <a:solidFill>
                  <a:srgbClr val="333333"/>
                </a:solidFill>
                <a:ea typeface="楷体" panose="02010609060101010101" pitchFamily="49" charset="-122"/>
                <a:cs typeface="Times New Roman" panose="02020603050405020304" pitchFamily="18" charset="0"/>
              </a:rPr>
              <a:t>Neutron production by Synchrotron Radiation</a:t>
            </a:r>
          </a:p>
          <a:p>
            <a:pPr lvl="1">
              <a:buFont typeface="Courier New" panose="02070309020205020404" pitchFamily="49" charset="0"/>
              <a:buChar char="o"/>
            </a:pPr>
            <a:r>
              <a:rPr lang="en-US" altLang="zh-CN" dirty="0" smtClean="0">
                <a:solidFill>
                  <a:srgbClr val="333333"/>
                </a:solidFill>
                <a:ea typeface="楷体" panose="02010609060101010101" pitchFamily="49" charset="-122"/>
                <a:cs typeface="Times New Roman" panose="02020603050405020304" pitchFamily="18" charset="0"/>
              </a:rPr>
              <a:t>Beam dump structure and material selection</a:t>
            </a:r>
          </a:p>
          <a:p>
            <a:pPr lvl="1">
              <a:buFont typeface="Courier New" panose="02070309020205020404" pitchFamily="49" charset="0"/>
              <a:buChar char="o"/>
            </a:pPr>
            <a:r>
              <a:rPr lang="en-US" altLang="zh-CN" dirty="0" smtClean="0">
                <a:solidFill>
                  <a:srgbClr val="333333"/>
                </a:solidFill>
                <a:ea typeface="楷体" panose="02010609060101010101" pitchFamily="49" charset="-122"/>
                <a:cs typeface="Times New Roman" panose="02020603050405020304" pitchFamily="18" charset="0"/>
              </a:rPr>
              <a:t>FLUKA Simulation results are checked by MCNP (in some content)  </a:t>
            </a:r>
          </a:p>
          <a:p>
            <a:endParaRPr lang="en-GB" dirty="0"/>
          </a:p>
        </p:txBody>
      </p:sp>
      <p:sp>
        <p:nvSpPr>
          <p:cNvPr id="16" name="Rectangle 2"/>
          <p:cNvSpPr>
            <a:spLocks noChangeArrowheads="1"/>
          </p:cNvSpPr>
          <p:nvPr/>
        </p:nvSpPr>
        <p:spPr bwMode="auto">
          <a:xfrm>
            <a:off x="0" y="554201"/>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7" name="Rectangle 4"/>
          <p:cNvSpPr>
            <a:spLocks noChangeArrowheads="1"/>
          </p:cNvSpPr>
          <p:nvPr/>
        </p:nvSpPr>
        <p:spPr bwMode="auto">
          <a:xfrm>
            <a:off x="0" y="554201"/>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Tree>
    <p:extLst>
      <p:ext uri="{BB962C8B-B14F-4D97-AF65-F5344CB8AC3E}">
        <p14:creationId xmlns:p14="http://schemas.microsoft.com/office/powerpoint/2010/main" val="29916331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a:t>6</a:t>
            </a:r>
            <a:r>
              <a:rPr lang="en-GB" sz="3200" dirty="0" smtClean="0"/>
              <a:t>. </a:t>
            </a:r>
            <a:r>
              <a:rPr lang="en-US" altLang="zh-CN" sz="3200" dirty="0"/>
              <a:t>Induced radiation </a:t>
            </a:r>
            <a:r>
              <a:rPr lang="en-US" altLang="zh-CN" sz="3200" dirty="0" smtClean="0"/>
              <a:t>consideration</a:t>
            </a:r>
            <a:endParaRPr lang="en-GB" sz="3200" dirty="0"/>
          </a:p>
        </p:txBody>
      </p:sp>
      <p:sp>
        <p:nvSpPr>
          <p:cNvPr id="3" name="Content Placeholder 2"/>
          <p:cNvSpPr>
            <a:spLocks noGrp="1"/>
          </p:cNvSpPr>
          <p:nvPr>
            <p:ph idx="1"/>
          </p:nvPr>
        </p:nvSpPr>
        <p:spPr/>
        <p:txBody>
          <a:bodyPr/>
          <a:lstStyle/>
          <a:p>
            <a:pPr marL="342900" lvl="1" indent="-342900">
              <a:lnSpc>
                <a:spcPct val="100000"/>
              </a:lnSpc>
              <a:spcAft>
                <a:spcPct val="20000"/>
              </a:spcAft>
              <a:buFont typeface="Courier New" panose="02070309020205020404" pitchFamily="49" charset="0"/>
              <a:buChar char="o"/>
            </a:pPr>
            <a:r>
              <a:rPr lang="en-US" altLang="zh-CN" sz="2800" b="1" dirty="0">
                <a:solidFill>
                  <a:srgbClr val="333333"/>
                </a:solidFill>
                <a:ea typeface="楷体" panose="02010609060101010101" pitchFamily="49" charset="-122"/>
                <a:cs typeface="Times New Roman" panose="02020603050405020304" pitchFamily="18" charset="0"/>
              </a:rPr>
              <a:t>Calculation method:</a:t>
            </a:r>
          </a:p>
          <a:p>
            <a:pPr lvl="1">
              <a:lnSpc>
                <a:spcPct val="100000"/>
              </a:lnSpc>
              <a:buFont typeface="Wingdings" panose="05000000000000000000" pitchFamily="2" charset="2"/>
              <a:buChar char="ü"/>
            </a:pPr>
            <a:r>
              <a:rPr lang="en-US" altLang="zh-CN" dirty="0">
                <a:solidFill>
                  <a:schemeClr val="tx2"/>
                </a:solidFill>
              </a:rPr>
              <a:t>Direct calculation of isotope production with FLUKA</a:t>
            </a:r>
          </a:p>
          <a:p>
            <a:pPr lvl="1">
              <a:lnSpc>
                <a:spcPct val="100000"/>
              </a:lnSpc>
              <a:buFont typeface="Wingdings" panose="05000000000000000000" pitchFamily="2" charset="2"/>
              <a:buChar char="ü"/>
            </a:pPr>
            <a:r>
              <a:rPr lang="en-US" altLang="zh-CN" dirty="0">
                <a:solidFill>
                  <a:schemeClr val="tx2"/>
                </a:solidFill>
              </a:rPr>
              <a:t>The traditional method, that folding of particle </a:t>
            </a:r>
            <a:r>
              <a:rPr lang="en-US" altLang="zh-CN" dirty="0" err="1">
                <a:solidFill>
                  <a:schemeClr val="tx2"/>
                </a:solidFill>
              </a:rPr>
              <a:t>fluence</a:t>
            </a:r>
            <a:r>
              <a:rPr lang="en-US" altLang="zh-CN" dirty="0">
                <a:solidFill>
                  <a:schemeClr val="tx2"/>
                </a:solidFill>
              </a:rPr>
              <a:t> with energy-dependent cross sections for the production of certain isotopes, also be used in some situations</a:t>
            </a:r>
          </a:p>
          <a:p>
            <a:pPr marL="342900" lvl="1" indent="-342900">
              <a:lnSpc>
                <a:spcPct val="100000"/>
              </a:lnSpc>
              <a:spcAft>
                <a:spcPct val="20000"/>
              </a:spcAft>
              <a:buFont typeface="Courier New" panose="02070309020205020404" pitchFamily="49" charset="0"/>
              <a:buChar char="o"/>
            </a:pPr>
            <a:r>
              <a:rPr lang="en-US" altLang="zh-CN" sz="2800" b="1" dirty="0">
                <a:solidFill>
                  <a:srgbClr val="333333"/>
                </a:solidFill>
                <a:ea typeface="楷体" panose="02010609060101010101" pitchFamily="49" charset="-122"/>
                <a:cs typeface="Times New Roman" panose="02020603050405020304" pitchFamily="18" charset="0"/>
              </a:rPr>
              <a:t>Main concern of activation yields in different components</a:t>
            </a:r>
          </a:p>
          <a:p>
            <a:pPr lvl="1">
              <a:lnSpc>
                <a:spcPct val="100000"/>
              </a:lnSpc>
              <a:buFont typeface="Wingdings" panose="05000000000000000000" pitchFamily="2" charset="2"/>
              <a:buChar char="ü"/>
            </a:pPr>
            <a:r>
              <a:rPr lang="en-GB" altLang="zh-CN" dirty="0">
                <a:solidFill>
                  <a:schemeClr val="tx2"/>
                </a:solidFill>
              </a:rPr>
              <a:t>The concrete shielding: </a:t>
            </a:r>
            <a:r>
              <a:rPr lang="en-GB" altLang="zh-CN" baseline="30000" dirty="0">
                <a:solidFill>
                  <a:schemeClr val="tx2"/>
                </a:solidFill>
              </a:rPr>
              <a:t>24</a:t>
            </a:r>
            <a:r>
              <a:rPr lang="en-GB" altLang="zh-CN" dirty="0">
                <a:solidFill>
                  <a:schemeClr val="tx2"/>
                </a:solidFill>
              </a:rPr>
              <a:t>Na</a:t>
            </a:r>
            <a:endParaRPr lang="zh-CN" altLang="zh-CN" dirty="0">
              <a:solidFill>
                <a:schemeClr val="tx2"/>
              </a:solidFill>
            </a:endParaRPr>
          </a:p>
          <a:p>
            <a:pPr lvl="1">
              <a:lnSpc>
                <a:spcPct val="100000"/>
              </a:lnSpc>
              <a:buFont typeface="Wingdings" panose="05000000000000000000" pitchFamily="2" charset="2"/>
              <a:buChar char="ü"/>
            </a:pPr>
            <a:r>
              <a:rPr lang="en-GB" altLang="zh-CN" dirty="0">
                <a:solidFill>
                  <a:schemeClr val="tx2"/>
                </a:solidFill>
              </a:rPr>
              <a:t>Air activation: </a:t>
            </a:r>
            <a:r>
              <a:rPr lang="en-GB" altLang="zh-CN" baseline="30000" dirty="0">
                <a:solidFill>
                  <a:schemeClr val="tx2"/>
                </a:solidFill>
              </a:rPr>
              <a:t>11</a:t>
            </a:r>
            <a:r>
              <a:rPr lang="en-GB" altLang="zh-CN" dirty="0">
                <a:solidFill>
                  <a:schemeClr val="tx2"/>
                </a:solidFill>
              </a:rPr>
              <a:t>C ,</a:t>
            </a:r>
            <a:r>
              <a:rPr lang="en-GB" altLang="zh-CN" baseline="30000" dirty="0">
                <a:solidFill>
                  <a:schemeClr val="tx2"/>
                </a:solidFill>
              </a:rPr>
              <a:t>13</a:t>
            </a:r>
            <a:r>
              <a:rPr lang="en-GB" altLang="zh-CN" dirty="0">
                <a:solidFill>
                  <a:schemeClr val="tx2"/>
                </a:solidFill>
              </a:rPr>
              <a:t>N,</a:t>
            </a:r>
            <a:r>
              <a:rPr lang="en-GB" altLang="zh-CN" baseline="30000" dirty="0">
                <a:solidFill>
                  <a:schemeClr val="tx2"/>
                </a:solidFill>
              </a:rPr>
              <a:t>15</a:t>
            </a:r>
            <a:r>
              <a:rPr lang="en-GB" altLang="zh-CN" dirty="0">
                <a:solidFill>
                  <a:schemeClr val="tx2"/>
                </a:solidFill>
              </a:rPr>
              <a:t>O,</a:t>
            </a:r>
            <a:r>
              <a:rPr lang="en-GB" altLang="zh-CN" baseline="30000" dirty="0">
                <a:solidFill>
                  <a:schemeClr val="tx2"/>
                </a:solidFill>
              </a:rPr>
              <a:t>41</a:t>
            </a:r>
            <a:r>
              <a:rPr lang="en-GB" altLang="zh-CN" dirty="0">
                <a:solidFill>
                  <a:schemeClr val="tx2"/>
                </a:solidFill>
              </a:rPr>
              <a:t>Ar</a:t>
            </a:r>
            <a:endParaRPr lang="zh-CN" altLang="zh-CN" dirty="0">
              <a:solidFill>
                <a:schemeClr val="tx2"/>
              </a:solidFill>
            </a:endParaRPr>
          </a:p>
          <a:p>
            <a:pPr lvl="1">
              <a:lnSpc>
                <a:spcPct val="100000"/>
              </a:lnSpc>
              <a:buFont typeface="Wingdings" panose="05000000000000000000" pitchFamily="2" charset="2"/>
              <a:buChar char="ü"/>
            </a:pPr>
            <a:r>
              <a:rPr lang="en-GB" altLang="zh-CN" dirty="0">
                <a:solidFill>
                  <a:schemeClr val="tx2"/>
                </a:solidFill>
              </a:rPr>
              <a:t>Cooling water activation: </a:t>
            </a:r>
            <a:r>
              <a:rPr lang="en-GB" altLang="zh-CN" baseline="30000" dirty="0">
                <a:solidFill>
                  <a:schemeClr val="tx2"/>
                </a:solidFill>
              </a:rPr>
              <a:t>11</a:t>
            </a:r>
            <a:r>
              <a:rPr lang="en-GB" altLang="zh-CN" dirty="0">
                <a:solidFill>
                  <a:schemeClr val="tx2"/>
                </a:solidFill>
              </a:rPr>
              <a:t>C,</a:t>
            </a:r>
            <a:r>
              <a:rPr lang="en-GB" altLang="zh-CN" baseline="30000" dirty="0">
                <a:solidFill>
                  <a:schemeClr val="tx2"/>
                </a:solidFill>
              </a:rPr>
              <a:t>13</a:t>
            </a:r>
            <a:r>
              <a:rPr lang="en-GB" altLang="zh-CN" dirty="0">
                <a:solidFill>
                  <a:schemeClr val="tx2"/>
                </a:solidFill>
              </a:rPr>
              <a:t>N,</a:t>
            </a:r>
            <a:r>
              <a:rPr lang="en-GB" altLang="zh-CN" baseline="30000" dirty="0">
                <a:solidFill>
                  <a:schemeClr val="tx2"/>
                </a:solidFill>
              </a:rPr>
              <a:t>15</a:t>
            </a:r>
            <a:r>
              <a:rPr lang="en-GB" altLang="zh-CN" dirty="0">
                <a:solidFill>
                  <a:schemeClr val="tx2"/>
                </a:solidFill>
              </a:rPr>
              <a:t>O,</a:t>
            </a:r>
            <a:r>
              <a:rPr lang="en-GB" altLang="zh-CN" baseline="30000" dirty="0">
                <a:solidFill>
                  <a:schemeClr val="tx2"/>
                </a:solidFill>
              </a:rPr>
              <a:t>7</a:t>
            </a:r>
            <a:r>
              <a:rPr lang="en-GB" altLang="zh-CN" dirty="0">
                <a:solidFill>
                  <a:schemeClr val="tx2"/>
                </a:solidFill>
              </a:rPr>
              <a:t>Be,</a:t>
            </a:r>
            <a:r>
              <a:rPr lang="en-GB" altLang="zh-CN" baseline="30000" dirty="0">
                <a:solidFill>
                  <a:schemeClr val="tx2"/>
                </a:solidFill>
              </a:rPr>
              <a:t>3</a:t>
            </a:r>
            <a:r>
              <a:rPr lang="en-GB" altLang="zh-CN" dirty="0">
                <a:solidFill>
                  <a:schemeClr val="tx2"/>
                </a:solidFill>
              </a:rPr>
              <a:t>H</a:t>
            </a:r>
            <a:endParaRPr lang="zh-CN" altLang="zh-CN" dirty="0">
              <a:solidFill>
                <a:schemeClr val="tx2"/>
              </a:solidFill>
            </a:endParaRPr>
          </a:p>
          <a:p>
            <a:pPr lvl="1">
              <a:lnSpc>
                <a:spcPct val="100000"/>
              </a:lnSpc>
              <a:buFont typeface="Wingdings" panose="05000000000000000000" pitchFamily="2" charset="2"/>
              <a:buChar char="ü"/>
            </a:pPr>
            <a:r>
              <a:rPr lang="en-GB" altLang="zh-CN" dirty="0">
                <a:solidFill>
                  <a:schemeClr val="tx2"/>
                </a:solidFill>
              </a:rPr>
              <a:t>Soil activation: </a:t>
            </a:r>
            <a:r>
              <a:rPr lang="en-GB" altLang="zh-CN" baseline="30000" dirty="0" smtClean="0">
                <a:solidFill>
                  <a:schemeClr val="tx2"/>
                </a:solidFill>
              </a:rPr>
              <a:t>7</a:t>
            </a:r>
            <a:r>
              <a:rPr lang="en-GB" altLang="zh-CN" dirty="0" smtClean="0">
                <a:solidFill>
                  <a:schemeClr val="tx2"/>
                </a:solidFill>
              </a:rPr>
              <a:t>Be,</a:t>
            </a:r>
            <a:r>
              <a:rPr lang="en-GB" altLang="zh-CN" baseline="30000" dirty="0" smtClean="0">
                <a:solidFill>
                  <a:schemeClr val="tx2"/>
                </a:solidFill>
              </a:rPr>
              <a:t>3</a:t>
            </a:r>
            <a:r>
              <a:rPr lang="en-GB" altLang="zh-CN" dirty="0" smtClean="0">
                <a:solidFill>
                  <a:schemeClr val="tx2"/>
                </a:solidFill>
              </a:rPr>
              <a:t>H</a:t>
            </a:r>
            <a:endParaRPr lang="en-GB" dirty="0"/>
          </a:p>
        </p:txBody>
      </p:sp>
      <p:sp>
        <p:nvSpPr>
          <p:cNvPr id="16" name="Rectangle 2"/>
          <p:cNvSpPr>
            <a:spLocks noChangeArrowheads="1"/>
          </p:cNvSpPr>
          <p:nvPr/>
        </p:nvSpPr>
        <p:spPr bwMode="auto">
          <a:xfrm>
            <a:off x="0" y="554201"/>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7" name="Rectangle 4"/>
          <p:cNvSpPr>
            <a:spLocks noChangeArrowheads="1"/>
          </p:cNvSpPr>
          <p:nvPr/>
        </p:nvSpPr>
        <p:spPr bwMode="auto">
          <a:xfrm>
            <a:off x="0" y="554201"/>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Tree>
    <p:extLst>
      <p:ext uri="{BB962C8B-B14F-4D97-AF65-F5344CB8AC3E}">
        <p14:creationId xmlns:p14="http://schemas.microsoft.com/office/powerpoint/2010/main" val="330732081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914400" lvl="1" indent="-457200">
              <a:buFont typeface="+mj-lt"/>
              <a:buAutoNum type="arabicPeriod"/>
            </a:pPr>
            <a:r>
              <a:rPr lang="en-GB" dirty="0" smtClean="0"/>
              <a:t>Characteristics </a:t>
            </a:r>
            <a:r>
              <a:rPr lang="en-GB" dirty="0"/>
              <a:t>of the project</a:t>
            </a:r>
          </a:p>
          <a:p>
            <a:pPr marL="914400" lvl="1" indent="-457200">
              <a:buFont typeface="+mj-lt"/>
              <a:buAutoNum type="arabicPeriod"/>
            </a:pPr>
            <a:r>
              <a:rPr lang="en-GB" dirty="0"/>
              <a:t>Shielding design criteria</a:t>
            </a:r>
          </a:p>
          <a:p>
            <a:pPr marL="914400" lvl="1" indent="-457200">
              <a:buFont typeface="+mj-lt"/>
              <a:buAutoNum type="arabicPeriod"/>
            </a:pPr>
            <a:r>
              <a:rPr lang="en-GB" dirty="0"/>
              <a:t>Shielding calculation methods</a:t>
            </a:r>
          </a:p>
          <a:p>
            <a:pPr marL="914400" lvl="1" indent="-457200">
              <a:buFont typeface="+mj-lt"/>
              <a:buAutoNum type="arabicPeriod"/>
            </a:pPr>
            <a:r>
              <a:rPr lang="en-GB" dirty="0"/>
              <a:t>Radiation shielding </a:t>
            </a:r>
            <a:r>
              <a:rPr lang="en-GB" dirty="0" smtClean="0"/>
              <a:t>design for main tunnel</a:t>
            </a:r>
          </a:p>
          <a:p>
            <a:pPr marL="914400" lvl="1" indent="-457200">
              <a:buFont typeface="+mj-lt"/>
              <a:buAutoNum type="arabicPeriod"/>
            </a:pPr>
            <a:r>
              <a:rPr lang="en-US" dirty="0" smtClean="0"/>
              <a:t>Radiation shielding design for </a:t>
            </a:r>
            <a:r>
              <a:rPr lang="en-US" dirty="0" smtClean="0"/>
              <a:t>synchrotron radiation</a:t>
            </a:r>
            <a:endParaRPr lang="en-US" dirty="0" smtClean="0"/>
          </a:p>
          <a:p>
            <a:pPr marL="914400" lvl="1" indent="-457200">
              <a:buFont typeface="+mj-lt"/>
              <a:buAutoNum type="arabicPeriod"/>
            </a:pPr>
            <a:r>
              <a:rPr lang="en-US" dirty="0" smtClean="0"/>
              <a:t>Induced radiation consideration</a:t>
            </a:r>
            <a:endParaRPr lang="en-GB" dirty="0"/>
          </a:p>
          <a:p>
            <a:pPr marL="914400" lvl="1" indent="-457200">
              <a:buFont typeface="+mj-lt"/>
              <a:buAutoNum type="arabicPeriod"/>
            </a:pPr>
            <a:r>
              <a:rPr lang="en-GB" dirty="0" smtClean="0"/>
              <a:t>Plan </a:t>
            </a:r>
            <a:r>
              <a:rPr lang="en-GB" dirty="0" smtClean="0"/>
              <a:t>for TDR</a:t>
            </a:r>
            <a:endParaRPr lang="en-GB" dirty="0"/>
          </a:p>
        </p:txBody>
      </p:sp>
      <p:sp>
        <p:nvSpPr>
          <p:cNvPr id="4" name="Slide Number Placeholder 3"/>
          <p:cNvSpPr>
            <a:spLocks noGrp="1"/>
          </p:cNvSpPr>
          <p:nvPr>
            <p:ph type="sldNum" sz="quarter" idx="12"/>
          </p:nvPr>
        </p:nvSpPr>
        <p:spPr/>
        <p:txBody>
          <a:bodyPr/>
          <a:lstStyle/>
          <a:p>
            <a:fld id="{0C913308-F349-4B6D-A68A-DD1791B4A57B}" type="slidenum">
              <a:rPr lang="zh-CN" altLang="en-US" smtClean="0"/>
              <a:t>2</a:t>
            </a:fld>
            <a:endParaRPr lang="zh-CN" altLang="en-US"/>
          </a:p>
        </p:txBody>
      </p:sp>
      <p:sp>
        <p:nvSpPr>
          <p:cNvPr id="5" name="标题 1"/>
          <p:cNvSpPr>
            <a:spLocks noGrp="1"/>
          </p:cNvSpPr>
          <p:nvPr>
            <p:ph type="title"/>
          </p:nvPr>
        </p:nvSpPr>
        <p:spPr>
          <a:xfrm>
            <a:off x="642910" y="44450"/>
            <a:ext cx="8043890" cy="955658"/>
          </a:xfrm>
        </p:spPr>
        <p:txBody>
          <a:bodyPr/>
          <a:lstStyle/>
          <a:p>
            <a:pPr algn="ctr"/>
            <a:r>
              <a:rPr lang="en-US" altLang="zh-CN" dirty="0" smtClean="0">
                <a:latin typeface="Tahoma" pitchFamily="34" charset="0"/>
              </a:rPr>
              <a:t>Outline</a:t>
            </a:r>
            <a:endParaRPr lang="zh-CN" altLang="en-US" dirty="0"/>
          </a:p>
        </p:txBody>
      </p:sp>
    </p:spTree>
    <p:extLst>
      <p:ext uri="{BB962C8B-B14F-4D97-AF65-F5344CB8AC3E}">
        <p14:creationId xmlns:p14="http://schemas.microsoft.com/office/powerpoint/2010/main" val="156401675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7. </a:t>
            </a:r>
            <a:r>
              <a:rPr lang="en-US" altLang="zh-CN" dirty="0" smtClean="0"/>
              <a:t>Plan for TDR</a:t>
            </a:r>
            <a:endParaRPr lang="zh-CN" altLang="en-US" dirty="0"/>
          </a:p>
        </p:txBody>
      </p:sp>
      <p:sp>
        <p:nvSpPr>
          <p:cNvPr id="3" name="内容占位符 2"/>
          <p:cNvSpPr>
            <a:spLocks noGrp="1"/>
          </p:cNvSpPr>
          <p:nvPr>
            <p:ph idx="1"/>
          </p:nvPr>
        </p:nvSpPr>
        <p:spPr/>
        <p:txBody>
          <a:bodyPr/>
          <a:lstStyle/>
          <a:p>
            <a:r>
              <a:rPr lang="en-US" altLang="zh-CN" dirty="0"/>
              <a:t>Shielding </a:t>
            </a:r>
            <a:r>
              <a:rPr lang="en-US" altLang="zh-CN" dirty="0" smtClean="0"/>
              <a:t>calculation</a:t>
            </a:r>
          </a:p>
          <a:p>
            <a:pPr lvl="1"/>
            <a:r>
              <a:rPr lang="en-US" altLang="zh-CN" dirty="0"/>
              <a:t>2018: </a:t>
            </a:r>
            <a:r>
              <a:rPr lang="en-US" altLang="zh-CN" dirty="0" smtClean="0"/>
              <a:t>Completion </a:t>
            </a:r>
            <a:r>
              <a:rPr lang="en-US" altLang="zh-CN" dirty="0"/>
              <a:t>of CDR report </a:t>
            </a:r>
            <a:r>
              <a:rPr lang="en-US" altLang="zh-CN" dirty="0" smtClean="0"/>
              <a:t>(radiation protection/SR)</a:t>
            </a:r>
            <a:endParaRPr lang="en-US" altLang="zh-CN" dirty="0" smtClean="0"/>
          </a:p>
          <a:p>
            <a:pPr lvl="1"/>
            <a:r>
              <a:rPr lang="en-US" altLang="zh-CN" dirty="0" smtClean="0"/>
              <a:t>2019</a:t>
            </a:r>
            <a:r>
              <a:rPr lang="en-US" altLang="zh-CN" dirty="0"/>
              <a:t>: </a:t>
            </a:r>
            <a:r>
              <a:rPr lang="en-US" altLang="zh-CN" dirty="0" smtClean="0"/>
              <a:t>Carry </a:t>
            </a:r>
            <a:r>
              <a:rPr lang="en-US" altLang="zh-CN" dirty="0"/>
              <a:t>out the design of </a:t>
            </a:r>
            <a:r>
              <a:rPr lang="en-US" altLang="zh-CN" dirty="0" smtClean="0"/>
              <a:t>beam dump</a:t>
            </a:r>
          </a:p>
          <a:p>
            <a:pPr lvl="1"/>
            <a:r>
              <a:rPr lang="en-US" altLang="zh-CN" dirty="0" smtClean="0"/>
              <a:t>2020</a:t>
            </a:r>
            <a:r>
              <a:rPr lang="en-US" altLang="zh-CN" dirty="0"/>
              <a:t>: Protective design for main locations, such as klystron tunnel and main tunnel, experimental hall and collision zone at collision </a:t>
            </a:r>
            <a:r>
              <a:rPr lang="en-US" altLang="zh-CN" dirty="0" smtClean="0"/>
              <a:t>point</a:t>
            </a:r>
          </a:p>
          <a:p>
            <a:pPr lvl="1"/>
            <a:r>
              <a:rPr lang="en-US" altLang="zh-CN" dirty="0" smtClean="0"/>
              <a:t>2021: </a:t>
            </a:r>
            <a:r>
              <a:rPr lang="en-US" altLang="zh-CN" dirty="0"/>
              <a:t>Estimation of gas / component activation in tunnel </a:t>
            </a:r>
            <a:endParaRPr lang="en-US" altLang="zh-CN" dirty="0" smtClean="0"/>
          </a:p>
          <a:p>
            <a:pPr lvl="1"/>
            <a:r>
              <a:rPr lang="en-US" altLang="zh-CN" dirty="0" smtClean="0"/>
              <a:t>2022</a:t>
            </a:r>
            <a:r>
              <a:rPr lang="en-US" altLang="zh-CN" dirty="0"/>
              <a:t>: </a:t>
            </a:r>
            <a:r>
              <a:rPr lang="en-US" altLang="zh-CN" dirty="0" smtClean="0"/>
              <a:t>Preparation </a:t>
            </a:r>
            <a:r>
              <a:rPr lang="en-US" altLang="zh-CN" dirty="0"/>
              <a:t>of TDR Report</a:t>
            </a:r>
            <a:endParaRPr lang="zh-CN" altLang="en-US" dirty="0"/>
          </a:p>
        </p:txBody>
      </p:sp>
      <p:sp>
        <p:nvSpPr>
          <p:cNvPr id="4" name="灯片编号占位符 3"/>
          <p:cNvSpPr>
            <a:spLocks noGrp="1"/>
          </p:cNvSpPr>
          <p:nvPr>
            <p:ph type="sldNum" sz="quarter" idx="12"/>
          </p:nvPr>
        </p:nvSpPr>
        <p:spPr/>
        <p:txBody>
          <a:bodyPr/>
          <a:lstStyle/>
          <a:p>
            <a:fld id="{0C913308-F349-4B6D-A68A-DD1791B4A57B}" type="slidenum">
              <a:rPr lang="zh-CN" altLang="en-US" smtClean="0"/>
              <a:t>20</a:t>
            </a:fld>
            <a:endParaRPr lang="zh-CN" altLang="en-US"/>
          </a:p>
        </p:txBody>
      </p:sp>
    </p:spTree>
    <p:extLst>
      <p:ext uri="{BB962C8B-B14F-4D97-AF65-F5344CB8AC3E}">
        <p14:creationId xmlns:p14="http://schemas.microsoft.com/office/powerpoint/2010/main" val="5481776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en-US" altLang="zh-CN" dirty="0"/>
              <a:t>Dose </a:t>
            </a:r>
            <a:r>
              <a:rPr lang="en-US" altLang="zh-CN" dirty="0" smtClean="0"/>
              <a:t>monitoring</a:t>
            </a:r>
          </a:p>
          <a:p>
            <a:pPr lvl="1"/>
            <a:r>
              <a:rPr lang="en-US" altLang="zh-CN" dirty="0" smtClean="0"/>
              <a:t>2018</a:t>
            </a:r>
            <a:r>
              <a:rPr lang="en-US" altLang="zh-CN" dirty="0"/>
              <a:t>: </a:t>
            </a:r>
            <a:r>
              <a:rPr lang="en-US" altLang="zh-CN" dirty="0" smtClean="0"/>
              <a:t>Conducting </a:t>
            </a:r>
            <a:r>
              <a:rPr lang="en-US" altLang="zh-CN" dirty="0"/>
              <a:t>cumulative dose measurement experiments </a:t>
            </a:r>
            <a:endParaRPr lang="en-US" altLang="zh-CN" dirty="0" smtClean="0"/>
          </a:p>
          <a:p>
            <a:pPr lvl="1"/>
            <a:r>
              <a:rPr lang="en-US" altLang="zh-CN" dirty="0" smtClean="0"/>
              <a:t>2019</a:t>
            </a:r>
            <a:r>
              <a:rPr lang="en-US" altLang="zh-CN" dirty="0"/>
              <a:t>: </a:t>
            </a:r>
            <a:r>
              <a:rPr lang="en-US" altLang="zh-CN" dirty="0"/>
              <a:t>Performance study of neutron / gamma dose rate detector </a:t>
            </a:r>
            <a:endParaRPr lang="en-US" altLang="zh-CN" dirty="0" smtClean="0"/>
          </a:p>
          <a:p>
            <a:pPr lvl="1"/>
            <a:r>
              <a:rPr lang="en-US" altLang="zh-CN" dirty="0" smtClean="0"/>
              <a:t>2020</a:t>
            </a:r>
            <a:r>
              <a:rPr lang="en-US" altLang="zh-CN" dirty="0"/>
              <a:t>: Comparisons of dose performance of </a:t>
            </a:r>
            <a:r>
              <a:rPr lang="en-US" altLang="zh-CN" dirty="0" smtClean="0"/>
              <a:t>new environment detector</a:t>
            </a:r>
          </a:p>
          <a:p>
            <a:pPr lvl="1"/>
            <a:r>
              <a:rPr lang="en-US" altLang="zh-CN" dirty="0" smtClean="0"/>
              <a:t>2021</a:t>
            </a:r>
            <a:r>
              <a:rPr lang="en-US" altLang="zh-CN" dirty="0"/>
              <a:t>: Research on environmental medium measurement methods, including on-line / off-line measurements</a:t>
            </a:r>
            <a:r>
              <a:rPr lang="en-US" altLang="zh-CN" dirty="0" smtClean="0"/>
              <a:t>.</a:t>
            </a:r>
          </a:p>
          <a:p>
            <a:pPr lvl="1"/>
            <a:r>
              <a:rPr lang="en-US" altLang="zh-CN" dirty="0" smtClean="0"/>
              <a:t>2022</a:t>
            </a:r>
            <a:r>
              <a:rPr lang="en-US" altLang="zh-CN" dirty="0"/>
              <a:t>: preparation of TDR Report</a:t>
            </a:r>
            <a:endParaRPr lang="zh-CN" altLang="en-US" dirty="0"/>
          </a:p>
        </p:txBody>
      </p:sp>
      <p:sp>
        <p:nvSpPr>
          <p:cNvPr id="4" name="灯片编号占位符 3"/>
          <p:cNvSpPr>
            <a:spLocks noGrp="1"/>
          </p:cNvSpPr>
          <p:nvPr>
            <p:ph type="sldNum" sz="quarter" idx="12"/>
          </p:nvPr>
        </p:nvSpPr>
        <p:spPr/>
        <p:txBody>
          <a:bodyPr/>
          <a:lstStyle/>
          <a:p>
            <a:fld id="{0C913308-F349-4B6D-A68A-DD1791B4A57B}" type="slidenum">
              <a:rPr lang="zh-CN" altLang="en-US" smtClean="0"/>
              <a:t>21</a:t>
            </a:fld>
            <a:endParaRPr lang="zh-CN" altLang="en-US"/>
          </a:p>
        </p:txBody>
      </p:sp>
      <p:sp>
        <p:nvSpPr>
          <p:cNvPr id="5" name="标题 1"/>
          <p:cNvSpPr>
            <a:spLocks noGrp="1"/>
          </p:cNvSpPr>
          <p:nvPr>
            <p:ph type="title"/>
          </p:nvPr>
        </p:nvSpPr>
        <p:spPr>
          <a:xfrm>
            <a:off x="642910" y="44450"/>
            <a:ext cx="8043890" cy="955658"/>
          </a:xfrm>
        </p:spPr>
        <p:txBody>
          <a:bodyPr/>
          <a:lstStyle/>
          <a:p>
            <a:r>
              <a:rPr lang="en-US" altLang="zh-CN" dirty="0" smtClean="0"/>
              <a:t>7. </a:t>
            </a:r>
            <a:r>
              <a:rPr lang="en-US" altLang="zh-CN" dirty="0" smtClean="0"/>
              <a:t>Plan for TDR</a:t>
            </a:r>
            <a:endParaRPr lang="zh-CN" altLang="en-US" dirty="0"/>
          </a:p>
        </p:txBody>
      </p:sp>
    </p:spTree>
    <p:extLst>
      <p:ext uri="{BB962C8B-B14F-4D97-AF65-F5344CB8AC3E}">
        <p14:creationId xmlns:p14="http://schemas.microsoft.com/office/powerpoint/2010/main" val="37012860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331913" y="1628775"/>
            <a:ext cx="7313612" cy="4114800"/>
          </a:xfrm>
        </p:spPr>
        <p:txBody>
          <a:bodyPr/>
          <a:lstStyle/>
          <a:p>
            <a:pPr algn="ctr" eaLnBrk="1" hangingPunct="1">
              <a:buFont typeface="Wingdings" pitchFamily="2" charset="2"/>
              <a:buNone/>
              <a:defRPr/>
            </a:pPr>
            <a:endParaRPr lang="en-US" altLang="zh-CN" sz="4000" dirty="0" smtClean="0">
              <a:solidFill>
                <a:schemeClr val="tx1"/>
              </a:solidFill>
              <a:ea typeface="华文新魏" pitchFamily="2" charset="-122"/>
            </a:endParaRPr>
          </a:p>
          <a:p>
            <a:pPr marL="0" indent="0" algn="ctr">
              <a:buFont typeface="Wingdings" pitchFamily="2" charset="2"/>
              <a:buNone/>
              <a:defRPr/>
            </a:pPr>
            <a:r>
              <a:rPr lang="en-US" altLang="zh-CN" sz="4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Thanks for your attention</a:t>
            </a:r>
            <a:r>
              <a:rPr lang="zh-CN" altLang="en-US" sz="4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zh-CN" altLang="en-US" sz="4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964009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latin typeface="Tahoma" pitchFamily="34" charset="0"/>
              </a:rPr>
              <a:t>1. Characteristics </a:t>
            </a:r>
            <a:r>
              <a:rPr lang="en-US" altLang="zh-CN" dirty="0">
                <a:latin typeface="Tahoma" pitchFamily="34" charset="0"/>
              </a:rPr>
              <a:t>of </a:t>
            </a:r>
            <a:r>
              <a:rPr lang="en-US" altLang="zh-CN" dirty="0" smtClean="0">
                <a:latin typeface="Tahoma" pitchFamily="34" charset="0"/>
              </a:rPr>
              <a:t>CEPC</a:t>
            </a:r>
            <a:endParaRPr lang="zh-CN" altLang="en-US" dirty="0"/>
          </a:p>
        </p:txBody>
      </p:sp>
      <p:sp>
        <p:nvSpPr>
          <p:cNvPr id="3" name="内容占位符 2"/>
          <p:cNvSpPr>
            <a:spLocks noGrp="1"/>
          </p:cNvSpPr>
          <p:nvPr>
            <p:ph idx="1"/>
          </p:nvPr>
        </p:nvSpPr>
        <p:spPr/>
        <p:txBody>
          <a:bodyPr/>
          <a:lstStyle/>
          <a:p>
            <a:pPr>
              <a:lnSpc>
                <a:spcPct val="100000"/>
              </a:lnSpc>
              <a:spcBef>
                <a:spcPts val="0"/>
              </a:spcBef>
            </a:pPr>
            <a:r>
              <a:rPr lang="en-US" altLang="zh-CN" dirty="0"/>
              <a:t>High beam energy and beam power</a:t>
            </a:r>
          </a:p>
          <a:p>
            <a:pPr lvl="1">
              <a:lnSpc>
                <a:spcPct val="100000"/>
              </a:lnSpc>
              <a:spcBef>
                <a:spcPts val="0"/>
              </a:spcBef>
            </a:pPr>
            <a:r>
              <a:rPr lang="en-US" altLang="zh-CN" dirty="0" err="1"/>
              <a:t>CEPC</a:t>
            </a:r>
            <a:r>
              <a:rPr lang="en-US" altLang="zh-CN" dirty="0"/>
              <a:t>:</a:t>
            </a:r>
          </a:p>
          <a:p>
            <a:pPr lvl="2">
              <a:spcBef>
                <a:spcPts val="0"/>
              </a:spcBef>
            </a:pPr>
            <a:r>
              <a:rPr lang="en-US" altLang="zh-CN" dirty="0"/>
              <a:t>Beam energy and circulating current: </a:t>
            </a:r>
            <a:r>
              <a:rPr lang="en-US" altLang="zh-CN" dirty="0" smtClean="0"/>
              <a:t>120GeV*17.7mA</a:t>
            </a:r>
            <a:endParaRPr lang="en-US" altLang="zh-CN" dirty="0"/>
          </a:p>
          <a:p>
            <a:pPr lvl="2">
              <a:spcBef>
                <a:spcPts val="0"/>
              </a:spcBef>
            </a:pPr>
            <a:r>
              <a:rPr lang="en-US" altLang="zh-CN" dirty="0"/>
              <a:t>SR power/beam: </a:t>
            </a:r>
            <a:r>
              <a:rPr lang="en-US" altLang="zh-CN" dirty="0" smtClean="0"/>
              <a:t>30 MW/ per beam</a:t>
            </a:r>
            <a:endParaRPr lang="en-US" altLang="zh-CN" dirty="0"/>
          </a:p>
          <a:p>
            <a:pPr>
              <a:lnSpc>
                <a:spcPct val="100000"/>
              </a:lnSpc>
              <a:spcBef>
                <a:spcPts val="0"/>
              </a:spcBef>
            </a:pPr>
            <a:r>
              <a:rPr lang="en-US" altLang="zh-CN" dirty="0" smtClean="0"/>
              <a:t>A </a:t>
            </a:r>
            <a:r>
              <a:rPr lang="en-US" altLang="zh-CN" dirty="0"/>
              <a:t>large-scale accelerator </a:t>
            </a:r>
            <a:r>
              <a:rPr lang="en-US" altLang="zh-CN" dirty="0" smtClean="0"/>
              <a:t>complex</a:t>
            </a:r>
            <a:endParaRPr lang="en-US" altLang="zh-CN" dirty="0"/>
          </a:p>
          <a:p>
            <a:pPr lvl="1">
              <a:lnSpc>
                <a:spcPct val="100000"/>
              </a:lnSpc>
              <a:spcBef>
                <a:spcPts val="0"/>
              </a:spcBef>
            </a:pPr>
            <a:r>
              <a:rPr lang="en-US" altLang="zh-CN" dirty="0" smtClean="0"/>
              <a:t>100 km @ underground </a:t>
            </a:r>
            <a:r>
              <a:rPr lang="en-US" altLang="zh-CN" dirty="0"/>
              <a:t>about </a:t>
            </a:r>
            <a:r>
              <a:rPr lang="en-US" altLang="zh-CN" dirty="0" smtClean="0"/>
              <a:t>50-70 m</a:t>
            </a:r>
            <a:endParaRPr lang="zh-CN" altLang="en-US" dirty="0"/>
          </a:p>
          <a:p>
            <a:pPr>
              <a:lnSpc>
                <a:spcPct val="100000"/>
              </a:lnSpc>
              <a:spcBef>
                <a:spcPts val="0"/>
              </a:spcBef>
            </a:pPr>
            <a:endParaRPr lang="zh-CN" altLang="en-US" dirty="0"/>
          </a:p>
        </p:txBody>
      </p:sp>
      <p:sp>
        <p:nvSpPr>
          <p:cNvPr id="4" name="灯片编号占位符 3"/>
          <p:cNvSpPr>
            <a:spLocks noGrp="1"/>
          </p:cNvSpPr>
          <p:nvPr>
            <p:ph type="sldNum" sz="quarter" idx="12"/>
          </p:nvPr>
        </p:nvSpPr>
        <p:spPr/>
        <p:txBody>
          <a:bodyPr/>
          <a:lstStyle/>
          <a:p>
            <a:pPr eaLnBrk="1" latinLnBrk="0" hangingPunct="1"/>
            <a:fld id="{6D95434A-1094-4C26-ADA4-1AB6210859AE}" type="slidenum">
              <a:rPr kumimoji="0" lang="en-US" smtClean="0"/>
              <a:pPr eaLnBrk="1" latinLnBrk="0" hangingPunct="1"/>
              <a:t>3</a:t>
            </a:fld>
            <a:endParaRPr kumimoji="0" lang="zh-CN" altLang="en-US"/>
          </a:p>
        </p:txBody>
      </p:sp>
      <p:graphicFrame>
        <p:nvGraphicFramePr>
          <p:cNvPr id="5" name="表格 4"/>
          <p:cNvGraphicFramePr>
            <a:graphicFrameLocks noGrp="1"/>
          </p:cNvGraphicFramePr>
          <p:nvPr>
            <p:extLst>
              <p:ext uri="{D42A27DB-BD31-4B8C-83A1-F6EECF244321}">
                <p14:modId xmlns:p14="http://schemas.microsoft.com/office/powerpoint/2010/main" val="1094576326"/>
              </p:ext>
            </p:extLst>
          </p:nvPr>
        </p:nvGraphicFramePr>
        <p:xfrm>
          <a:off x="642910" y="4130046"/>
          <a:ext cx="7632848" cy="2055648"/>
        </p:xfrm>
        <a:graphic>
          <a:graphicData uri="http://schemas.openxmlformats.org/drawingml/2006/table">
            <a:tbl>
              <a:tblPr firstRow="1" firstCol="1" bandRow="1">
                <a:tableStyleId>{125E5076-3810-47DD-B79F-674D7AD40C01}</a:tableStyleId>
              </a:tblPr>
              <a:tblGrid>
                <a:gridCol w="2423160">
                  <a:extLst>
                    <a:ext uri="{9D8B030D-6E8A-4147-A177-3AD203B41FA5}">
                      <a16:colId xmlns="" xmlns:a16="http://schemas.microsoft.com/office/drawing/2014/main" val="20000"/>
                    </a:ext>
                  </a:extLst>
                </a:gridCol>
                <a:gridCol w="1732502">
                  <a:extLst>
                    <a:ext uri="{9D8B030D-6E8A-4147-A177-3AD203B41FA5}">
                      <a16:colId xmlns="" xmlns:a16="http://schemas.microsoft.com/office/drawing/2014/main" val="20001"/>
                    </a:ext>
                  </a:extLst>
                </a:gridCol>
                <a:gridCol w="1696188">
                  <a:extLst>
                    <a:ext uri="{9D8B030D-6E8A-4147-A177-3AD203B41FA5}">
                      <a16:colId xmlns="" xmlns:a16="http://schemas.microsoft.com/office/drawing/2014/main" val="20002"/>
                    </a:ext>
                  </a:extLst>
                </a:gridCol>
                <a:gridCol w="1780998">
                  <a:extLst>
                    <a:ext uri="{9D8B030D-6E8A-4147-A177-3AD203B41FA5}">
                      <a16:colId xmlns="" xmlns:a16="http://schemas.microsoft.com/office/drawing/2014/main" val="20003"/>
                    </a:ext>
                  </a:extLst>
                </a:gridCol>
              </a:tblGrid>
              <a:tr h="293664">
                <a:tc>
                  <a:txBody>
                    <a:bodyPr/>
                    <a:lstStyle/>
                    <a:p>
                      <a:pPr algn="ctr">
                        <a:spcAft>
                          <a:spcPts val="0"/>
                        </a:spcAft>
                      </a:pPr>
                      <a:r>
                        <a:rPr lang="en-US" sz="1800" kern="100" dirty="0">
                          <a:effectLst/>
                          <a:latin typeface="Times New Roman" panose="02020603050405020304" pitchFamily="18" charset="0"/>
                          <a:cs typeface="Times New Roman" panose="02020603050405020304" pitchFamily="18" charset="0"/>
                        </a:rPr>
                        <a:t>Parameters</a:t>
                      </a:r>
                      <a:endParaRPr lang="zh-CN" sz="1800" b="0" kern="100" dirty="0">
                        <a:solidFill>
                          <a:schemeClr val="tx1"/>
                        </a:solidFill>
                        <a:effectLst/>
                        <a:latin typeface="Times New Roman" panose="02020603050405020304" pitchFamily="18" charset="0"/>
                        <a:ea typeface="Arial Unicode MS" panose="020B0604020202020204" pitchFamily="34" charset="-122"/>
                        <a:cs typeface="Times New Roman" panose="02020603050405020304" pitchFamily="18" charset="0"/>
                      </a:endParaRPr>
                    </a:p>
                  </a:txBody>
                  <a:tcPr marL="68580" marR="68580" marT="0" marB="0"/>
                </a:tc>
                <a:tc>
                  <a:txBody>
                    <a:bodyPr/>
                    <a:lstStyle/>
                    <a:p>
                      <a:pPr algn="ctr">
                        <a:spcAft>
                          <a:spcPts val="0"/>
                        </a:spcAft>
                      </a:pPr>
                      <a:r>
                        <a:rPr lang="en-US" sz="1800" kern="100" dirty="0">
                          <a:effectLst/>
                          <a:latin typeface="Times New Roman" panose="02020603050405020304" pitchFamily="18" charset="0"/>
                          <a:cs typeface="Times New Roman" panose="02020603050405020304" pitchFamily="18" charset="0"/>
                        </a:rPr>
                        <a:t>Symbols</a:t>
                      </a:r>
                      <a:endParaRPr lang="zh-CN" sz="1800" b="0" kern="100" dirty="0">
                        <a:solidFill>
                          <a:schemeClr val="tx1"/>
                        </a:solidFill>
                        <a:effectLst/>
                        <a:latin typeface="Times New Roman" panose="02020603050405020304" pitchFamily="18" charset="0"/>
                        <a:ea typeface="Arial Unicode MS" panose="020B0604020202020204" pitchFamily="34" charset="-122"/>
                        <a:cs typeface="Times New Roman" panose="02020603050405020304" pitchFamily="18" charset="0"/>
                      </a:endParaRPr>
                    </a:p>
                  </a:txBody>
                  <a:tcPr marL="68580" marR="68580" marT="0" marB="0"/>
                </a:tc>
                <a:tc>
                  <a:txBody>
                    <a:bodyPr/>
                    <a:lstStyle/>
                    <a:p>
                      <a:pPr algn="ctr">
                        <a:spcAft>
                          <a:spcPts val="0"/>
                        </a:spcAft>
                      </a:pPr>
                      <a:r>
                        <a:rPr lang="en-US" sz="1800" kern="100" dirty="0">
                          <a:effectLst/>
                          <a:latin typeface="Times New Roman" panose="02020603050405020304" pitchFamily="18" charset="0"/>
                          <a:cs typeface="Times New Roman" panose="02020603050405020304" pitchFamily="18" charset="0"/>
                        </a:rPr>
                        <a:t>Values</a:t>
                      </a:r>
                      <a:endParaRPr lang="zh-CN" sz="1800" b="0" kern="100" dirty="0">
                        <a:solidFill>
                          <a:schemeClr val="tx1"/>
                        </a:solidFill>
                        <a:effectLst/>
                        <a:latin typeface="Times New Roman" panose="02020603050405020304" pitchFamily="18" charset="0"/>
                        <a:ea typeface="Arial Unicode MS" panose="020B0604020202020204" pitchFamily="34" charset="-122"/>
                        <a:cs typeface="Times New Roman" panose="02020603050405020304" pitchFamily="18" charset="0"/>
                      </a:endParaRPr>
                    </a:p>
                  </a:txBody>
                  <a:tcPr marL="68580" marR="68580" marT="0" marB="0"/>
                </a:tc>
                <a:tc>
                  <a:txBody>
                    <a:bodyPr/>
                    <a:lstStyle/>
                    <a:p>
                      <a:pPr algn="ctr">
                        <a:spcAft>
                          <a:spcPts val="0"/>
                        </a:spcAft>
                      </a:pPr>
                      <a:r>
                        <a:rPr lang="en-US" sz="1800" kern="100">
                          <a:effectLst/>
                          <a:latin typeface="Times New Roman" panose="02020603050405020304" pitchFamily="18" charset="0"/>
                          <a:cs typeface="Times New Roman" panose="02020603050405020304" pitchFamily="18" charset="0"/>
                        </a:rPr>
                        <a:t>Units</a:t>
                      </a:r>
                      <a:endParaRPr lang="zh-CN" sz="1800" b="0" kern="100">
                        <a:solidFill>
                          <a:schemeClr val="tx1"/>
                        </a:solidFill>
                        <a:effectLst/>
                        <a:latin typeface="Times New Roman" panose="02020603050405020304" pitchFamily="18" charset="0"/>
                        <a:ea typeface="Arial Unicode MS" panose="020B0604020202020204" pitchFamily="34" charset="-122"/>
                        <a:cs typeface="Times New Roman" panose="02020603050405020304" pitchFamily="18" charset="0"/>
                      </a:endParaRPr>
                    </a:p>
                  </a:txBody>
                  <a:tcPr marL="68580" marR="68580" marT="0" marB="0"/>
                </a:tc>
                <a:extLst>
                  <a:ext uri="{0D108BD9-81ED-4DB2-BD59-A6C34878D82A}">
                    <a16:rowId xmlns="" xmlns:a16="http://schemas.microsoft.com/office/drawing/2014/main" val="10000"/>
                  </a:ext>
                </a:extLst>
              </a:tr>
              <a:tr h="293664">
                <a:tc>
                  <a:txBody>
                    <a:bodyPr/>
                    <a:lstStyle/>
                    <a:p>
                      <a:pPr algn="ctr">
                        <a:spcAft>
                          <a:spcPts val="0"/>
                        </a:spcAft>
                      </a:pPr>
                      <a:r>
                        <a:rPr lang="en-US" sz="1800" kern="100" dirty="0">
                          <a:effectLst/>
                          <a:latin typeface="Times New Roman" panose="02020603050405020304" pitchFamily="18" charset="0"/>
                          <a:cs typeface="Times New Roman" panose="02020603050405020304" pitchFamily="18" charset="0"/>
                        </a:rPr>
                        <a:t>Beam energy</a:t>
                      </a:r>
                      <a:endParaRPr lang="zh-CN" sz="1800" b="0" kern="100" dirty="0">
                        <a:solidFill>
                          <a:schemeClr val="tx1"/>
                        </a:solidFill>
                        <a:effectLst/>
                        <a:latin typeface="Times New Roman" panose="02020603050405020304" pitchFamily="18" charset="0"/>
                        <a:ea typeface="Arial Unicode MS" panose="020B0604020202020204" pitchFamily="34" charset="-122"/>
                        <a:cs typeface="Times New Roman" panose="02020603050405020304" pitchFamily="18" charset="0"/>
                      </a:endParaRPr>
                    </a:p>
                  </a:txBody>
                  <a:tcPr marL="68580" marR="68580" marT="0" marB="0"/>
                </a:tc>
                <a:tc>
                  <a:txBody>
                    <a:bodyPr/>
                    <a:lstStyle/>
                    <a:p>
                      <a:pPr algn="ctr">
                        <a:spcAft>
                          <a:spcPts val="0"/>
                        </a:spcAft>
                      </a:pPr>
                      <a:r>
                        <a:rPr lang="en-US" sz="1800" kern="100" dirty="0">
                          <a:effectLst/>
                          <a:latin typeface="Times New Roman" panose="02020603050405020304" pitchFamily="18" charset="0"/>
                          <a:cs typeface="Times New Roman" panose="02020603050405020304" pitchFamily="18" charset="0"/>
                        </a:rPr>
                        <a:t>E</a:t>
                      </a:r>
                      <a:endParaRPr lang="zh-CN" sz="1800" b="0" i="1" kern="100" dirty="0">
                        <a:solidFill>
                          <a:schemeClr val="tx1"/>
                        </a:solidFill>
                        <a:effectLst/>
                        <a:latin typeface="Times New Roman" panose="02020603050405020304" pitchFamily="18" charset="0"/>
                        <a:ea typeface="Arial Unicode MS" panose="020B0604020202020204" pitchFamily="34" charset="-122"/>
                        <a:cs typeface="Times New Roman" panose="02020603050405020304" pitchFamily="18" charset="0"/>
                      </a:endParaRPr>
                    </a:p>
                  </a:txBody>
                  <a:tcPr marL="68580" marR="68580" marT="0" marB="0"/>
                </a:tc>
                <a:tc>
                  <a:txBody>
                    <a:bodyPr/>
                    <a:lstStyle/>
                    <a:p>
                      <a:pPr algn="ctr">
                        <a:spcAft>
                          <a:spcPts val="0"/>
                        </a:spcAft>
                      </a:pPr>
                      <a:r>
                        <a:rPr lang="en-US" sz="1800" kern="100" dirty="0">
                          <a:effectLst/>
                          <a:latin typeface="Times New Roman" panose="02020603050405020304" pitchFamily="18" charset="0"/>
                          <a:cs typeface="Times New Roman" panose="02020603050405020304" pitchFamily="18" charset="0"/>
                        </a:rPr>
                        <a:t>120</a:t>
                      </a:r>
                      <a:endParaRPr lang="zh-CN" sz="1800" b="0" kern="100" dirty="0">
                        <a:solidFill>
                          <a:schemeClr val="tx1"/>
                        </a:solidFill>
                        <a:effectLst/>
                        <a:latin typeface="Times New Roman" panose="02020603050405020304" pitchFamily="18" charset="0"/>
                        <a:ea typeface="Arial Unicode MS" panose="020B0604020202020204" pitchFamily="34" charset="-122"/>
                        <a:cs typeface="Times New Roman" panose="02020603050405020304" pitchFamily="18" charset="0"/>
                      </a:endParaRPr>
                    </a:p>
                  </a:txBody>
                  <a:tcPr marL="68580" marR="68580" marT="0" marB="0"/>
                </a:tc>
                <a:tc>
                  <a:txBody>
                    <a:bodyPr/>
                    <a:lstStyle/>
                    <a:p>
                      <a:pPr algn="ctr">
                        <a:spcAft>
                          <a:spcPts val="0"/>
                        </a:spcAft>
                      </a:pPr>
                      <a:r>
                        <a:rPr lang="en-US" sz="1800" kern="100" dirty="0" err="1">
                          <a:effectLst/>
                          <a:latin typeface="Times New Roman" panose="02020603050405020304" pitchFamily="18" charset="0"/>
                          <a:cs typeface="Times New Roman" panose="02020603050405020304" pitchFamily="18" charset="0"/>
                        </a:rPr>
                        <a:t>GeV</a:t>
                      </a:r>
                      <a:endParaRPr lang="zh-CN" sz="1800" b="0" kern="100" dirty="0">
                        <a:solidFill>
                          <a:schemeClr val="tx1"/>
                        </a:solidFill>
                        <a:effectLst/>
                        <a:latin typeface="Times New Roman" panose="02020603050405020304" pitchFamily="18" charset="0"/>
                        <a:ea typeface="Arial Unicode MS" panose="020B0604020202020204" pitchFamily="34" charset="-122"/>
                        <a:cs typeface="Times New Roman" panose="02020603050405020304" pitchFamily="18" charset="0"/>
                      </a:endParaRPr>
                    </a:p>
                  </a:txBody>
                  <a:tcPr marL="68580" marR="68580" marT="0" marB="0"/>
                </a:tc>
                <a:extLst>
                  <a:ext uri="{0D108BD9-81ED-4DB2-BD59-A6C34878D82A}">
                    <a16:rowId xmlns="" xmlns:a16="http://schemas.microsoft.com/office/drawing/2014/main" val="10001"/>
                  </a:ext>
                </a:extLst>
              </a:tr>
              <a:tr h="293664">
                <a:tc>
                  <a:txBody>
                    <a:bodyPr/>
                    <a:lstStyle/>
                    <a:p>
                      <a:pPr algn="ctr">
                        <a:spcAft>
                          <a:spcPts val="0"/>
                        </a:spcAft>
                      </a:pPr>
                      <a:r>
                        <a:rPr lang="en-US" sz="1800" kern="100" dirty="0">
                          <a:effectLst/>
                          <a:latin typeface="Times New Roman" panose="02020603050405020304" pitchFamily="18" charset="0"/>
                          <a:cs typeface="Times New Roman" panose="02020603050405020304" pitchFamily="18" charset="0"/>
                        </a:rPr>
                        <a:t>Beam current</a:t>
                      </a:r>
                      <a:endParaRPr lang="zh-CN" sz="1800" b="0" kern="100" dirty="0">
                        <a:solidFill>
                          <a:schemeClr val="tx1"/>
                        </a:solidFill>
                        <a:effectLst/>
                        <a:latin typeface="Times New Roman" panose="02020603050405020304" pitchFamily="18" charset="0"/>
                        <a:ea typeface="Arial Unicode MS" panose="020B0604020202020204" pitchFamily="34" charset="-122"/>
                        <a:cs typeface="Times New Roman" panose="02020603050405020304" pitchFamily="18" charset="0"/>
                      </a:endParaRPr>
                    </a:p>
                  </a:txBody>
                  <a:tcPr marL="68580" marR="68580" marT="0" marB="0"/>
                </a:tc>
                <a:tc>
                  <a:txBody>
                    <a:bodyPr/>
                    <a:lstStyle/>
                    <a:p>
                      <a:pPr algn="ctr">
                        <a:spcAft>
                          <a:spcPts val="0"/>
                        </a:spcAft>
                      </a:pPr>
                      <a:r>
                        <a:rPr lang="en-US" sz="1800" kern="100" dirty="0">
                          <a:effectLst/>
                          <a:latin typeface="Times New Roman" panose="02020603050405020304" pitchFamily="18" charset="0"/>
                          <a:cs typeface="Times New Roman" panose="02020603050405020304" pitchFamily="18" charset="0"/>
                        </a:rPr>
                        <a:t>I</a:t>
                      </a:r>
                      <a:endParaRPr lang="zh-CN" sz="1800" b="0" i="1" kern="100" dirty="0">
                        <a:solidFill>
                          <a:schemeClr val="tx1"/>
                        </a:solidFill>
                        <a:effectLst/>
                        <a:latin typeface="Times New Roman" panose="02020603050405020304" pitchFamily="18" charset="0"/>
                        <a:ea typeface="Arial Unicode MS" panose="020B0604020202020204" pitchFamily="34" charset="-122"/>
                        <a:cs typeface="Times New Roman" panose="02020603050405020304" pitchFamily="18" charset="0"/>
                      </a:endParaRPr>
                    </a:p>
                  </a:txBody>
                  <a:tcPr marL="68580" marR="68580" marT="0" marB="0"/>
                </a:tc>
                <a:tc>
                  <a:txBody>
                    <a:bodyPr/>
                    <a:lstStyle/>
                    <a:p>
                      <a:pPr algn="ctr">
                        <a:spcAft>
                          <a:spcPts val="0"/>
                        </a:spcAft>
                      </a:pPr>
                      <a:r>
                        <a:rPr lang="en-US" sz="1800" kern="100" dirty="0">
                          <a:effectLst/>
                          <a:latin typeface="Times New Roman" panose="02020603050405020304" pitchFamily="18" charset="0"/>
                          <a:cs typeface="Times New Roman" panose="02020603050405020304" pitchFamily="18" charset="0"/>
                        </a:rPr>
                        <a:t>17.7</a:t>
                      </a:r>
                      <a:endParaRPr lang="zh-CN" sz="1800" b="0" kern="100" dirty="0">
                        <a:solidFill>
                          <a:schemeClr val="tx1"/>
                        </a:solidFill>
                        <a:effectLst/>
                        <a:latin typeface="Times New Roman" panose="02020603050405020304" pitchFamily="18" charset="0"/>
                        <a:ea typeface="Arial Unicode MS" panose="020B0604020202020204" pitchFamily="34" charset="-122"/>
                        <a:cs typeface="Times New Roman" panose="02020603050405020304" pitchFamily="18" charset="0"/>
                      </a:endParaRPr>
                    </a:p>
                  </a:txBody>
                  <a:tcPr marL="68580" marR="68580" marT="0" marB="0"/>
                </a:tc>
                <a:tc>
                  <a:txBody>
                    <a:bodyPr/>
                    <a:lstStyle/>
                    <a:p>
                      <a:pPr algn="ctr">
                        <a:spcAft>
                          <a:spcPts val="0"/>
                        </a:spcAft>
                      </a:pPr>
                      <a:r>
                        <a:rPr lang="en-US" sz="1800" kern="100" dirty="0">
                          <a:effectLst/>
                          <a:latin typeface="Times New Roman" panose="02020603050405020304" pitchFamily="18" charset="0"/>
                          <a:cs typeface="Times New Roman" panose="02020603050405020304" pitchFamily="18" charset="0"/>
                        </a:rPr>
                        <a:t>mA</a:t>
                      </a:r>
                      <a:endParaRPr lang="zh-CN" sz="1800" b="0" kern="100" dirty="0">
                        <a:solidFill>
                          <a:schemeClr val="tx1"/>
                        </a:solidFill>
                        <a:effectLst/>
                        <a:latin typeface="Times New Roman" panose="02020603050405020304" pitchFamily="18" charset="0"/>
                        <a:ea typeface="Arial Unicode MS" panose="020B0604020202020204" pitchFamily="34" charset="-122"/>
                        <a:cs typeface="Times New Roman" panose="02020603050405020304" pitchFamily="18" charset="0"/>
                      </a:endParaRPr>
                    </a:p>
                  </a:txBody>
                  <a:tcPr marL="68580" marR="68580" marT="0" marB="0"/>
                </a:tc>
                <a:extLst>
                  <a:ext uri="{0D108BD9-81ED-4DB2-BD59-A6C34878D82A}">
                    <a16:rowId xmlns="" xmlns:a16="http://schemas.microsoft.com/office/drawing/2014/main" val="10002"/>
                  </a:ext>
                </a:extLst>
              </a:tr>
              <a:tr h="293664">
                <a:tc>
                  <a:txBody>
                    <a:bodyPr/>
                    <a:lstStyle/>
                    <a:p>
                      <a:pPr algn="ctr">
                        <a:spcAft>
                          <a:spcPts val="0"/>
                        </a:spcAft>
                      </a:pPr>
                      <a:r>
                        <a:rPr lang="en-US" sz="1800" kern="100">
                          <a:effectLst/>
                          <a:latin typeface="Times New Roman" panose="02020603050405020304" pitchFamily="18" charset="0"/>
                          <a:cs typeface="Times New Roman" panose="02020603050405020304" pitchFamily="18" charset="0"/>
                        </a:rPr>
                        <a:t>Bending radius</a:t>
                      </a:r>
                      <a:endParaRPr lang="zh-CN" sz="1800" b="0" kern="100">
                        <a:solidFill>
                          <a:schemeClr val="tx1"/>
                        </a:solidFill>
                        <a:effectLst/>
                        <a:latin typeface="Times New Roman" panose="02020603050405020304" pitchFamily="18" charset="0"/>
                        <a:ea typeface="Arial Unicode MS" panose="020B0604020202020204" pitchFamily="34" charset="-122"/>
                        <a:cs typeface="Times New Roman" panose="02020603050405020304" pitchFamily="18" charset="0"/>
                      </a:endParaRPr>
                    </a:p>
                  </a:txBody>
                  <a:tcPr marL="68580" marR="68580" marT="0" marB="0"/>
                </a:tc>
                <a:tc>
                  <a:txBody>
                    <a:bodyPr/>
                    <a:lstStyle/>
                    <a:p>
                      <a:pPr algn="ctr">
                        <a:spcAft>
                          <a:spcPts val="0"/>
                        </a:spcAft>
                      </a:pPr>
                      <a:r>
                        <a:rPr lang="en-US" sz="1800" kern="100" dirty="0">
                          <a:effectLst/>
                          <a:latin typeface="Times New Roman" panose="02020603050405020304" pitchFamily="18" charset="0"/>
                          <a:cs typeface="Times New Roman" panose="02020603050405020304" pitchFamily="18" charset="0"/>
                        </a:rPr>
                        <a:t>ρ</a:t>
                      </a:r>
                      <a:endParaRPr lang="zh-CN" sz="1800" b="0" i="1" kern="100" dirty="0">
                        <a:solidFill>
                          <a:schemeClr val="tx1"/>
                        </a:solidFill>
                        <a:effectLst/>
                        <a:latin typeface="Times New Roman" panose="02020603050405020304" pitchFamily="18" charset="0"/>
                        <a:ea typeface="Arial Unicode MS" panose="020B0604020202020204" pitchFamily="34" charset="-122"/>
                        <a:cs typeface="Times New Roman" panose="02020603050405020304" pitchFamily="18" charset="0"/>
                      </a:endParaRPr>
                    </a:p>
                  </a:txBody>
                  <a:tcPr marL="68580" marR="68580" marT="0" marB="0"/>
                </a:tc>
                <a:tc>
                  <a:txBody>
                    <a:bodyPr/>
                    <a:lstStyle/>
                    <a:p>
                      <a:pPr algn="ctr">
                        <a:spcAft>
                          <a:spcPts val="0"/>
                        </a:spcAft>
                      </a:pPr>
                      <a:r>
                        <a:rPr lang="en-US" sz="1800" kern="100" dirty="0">
                          <a:effectLst/>
                          <a:latin typeface="Times New Roman" panose="02020603050405020304" pitchFamily="18" charset="0"/>
                          <a:cs typeface="Times New Roman" panose="02020603050405020304" pitchFamily="18" charset="0"/>
                        </a:rPr>
                        <a:t>10900</a:t>
                      </a:r>
                      <a:endParaRPr lang="zh-CN" sz="1800" b="0" kern="100" dirty="0">
                        <a:solidFill>
                          <a:schemeClr val="tx1"/>
                        </a:solidFill>
                        <a:effectLst/>
                        <a:latin typeface="Times New Roman" panose="02020603050405020304" pitchFamily="18" charset="0"/>
                        <a:ea typeface="Arial Unicode MS" panose="020B0604020202020204" pitchFamily="34" charset="-122"/>
                        <a:cs typeface="Times New Roman" panose="02020603050405020304" pitchFamily="18" charset="0"/>
                      </a:endParaRPr>
                    </a:p>
                  </a:txBody>
                  <a:tcPr marL="68580" marR="68580" marT="0" marB="0"/>
                </a:tc>
                <a:tc>
                  <a:txBody>
                    <a:bodyPr/>
                    <a:lstStyle/>
                    <a:p>
                      <a:pPr algn="ctr">
                        <a:spcAft>
                          <a:spcPts val="0"/>
                        </a:spcAft>
                      </a:pPr>
                      <a:r>
                        <a:rPr lang="en-US" sz="1800" kern="100" dirty="0">
                          <a:effectLst/>
                          <a:latin typeface="Times New Roman" panose="02020603050405020304" pitchFamily="18" charset="0"/>
                          <a:cs typeface="Times New Roman" panose="02020603050405020304" pitchFamily="18" charset="0"/>
                        </a:rPr>
                        <a:t>m</a:t>
                      </a:r>
                      <a:endParaRPr lang="zh-CN" sz="1800" b="0" kern="100" dirty="0">
                        <a:solidFill>
                          <a:schemeClr val="tx1"/>
                        </a:solidFill>
                        <a:effectLst/>
                        <a:latin typeface="Times New Roman" panose="02020603050405020304" pitchFamily="18" charset="0"/>
                        <a:ea typeface="Arial Unicode MS" panose="020B0604020202020204" pitchFamily="34" charset="-122"/>
                        <a:cs typeface="Times New Roman" panose="02020603050405020304" pitchFamily="18" charset="0"/>
                      </a:endParaRPr>
                    </a:p>
                  </a:txBody>
                  <a:tcPr marL="68580" marR="68580" marT="0" marB="0"/>
                </a:tc>
                <a:extLst>
                  <a:ext uri="{0D108BD9-81ED-4DB2-BD59-A6C34878D82A}">
                    <a16:rowId xmlns="" xmlns:a16="http://schemas.microsoft.com/office/drawing/2014/main" val="10003"/>
                  </a:ext>
                </a:extLst>
              </a:tr>
              <a:tr h="293664">
                <a:tc>
                  <a:txBody>
                    <a:bodyPr/>
                    <a:lstStyle/>
                    <a:p>
                      <a:pPr algn="ctr">
                        <a:spcAft>
                          <a:spcPts val="0"/>
                        </a:spcAft>
                      </a:pPr>
                      <a:r>
                        <a:rPr lang="en-US" sz="1800" kern="100">
                          <a:effectLst/>
                          <a:latin typeface="Times New Roman" panose="02020603050405020304" pitchFamily="18" charset="0"/>
                          <a:cs typeface="Times New Roman" panose="02020603050405020304" pitchFamily="18" charset="0"/>
                        </a:rPr>
                        <a:t>Power per unit length</a:t>
                      </a:r>
                      <a:endParaRPr lang="zh-CN" sz="1800" b="0" kern="100">
                        <a:solidFill>
                          <a:schemeClr val="tx1"/>
                        </a:solidFill>
                        <a:effectLst/>
                        <a:latin typeface="Times New Roman" panose="02020603050405020304" pitchFamily="18" charset="0"/>
                        <a:ea typeface="Arial Unicode MS" panose="020B0604020202020204" pitchFamily="34" charset="-122"/>
                        <a:cs typeface="Times New Roman" panose="02020603050405020304" pitchFamily="18" charset="0"/>
                      </a:endParaRPr>
                    </a:p>
                  </a:txBody>
                  <a:tcPr marL="68580" marR="68580" marT="0" marB="0"/>
                </a:tc>
                <a:tc>
                  <a:txBody>
                    <a:bodyPr/>
                    <a:lstStyle/>
                    <a:p>
                      <a:pPr algn="ctr">
                        <a:spcAft>
                          <a:spcPts val="0"/>
                        </a:spcAft>
                      </a:pPr>
                      <a:r>
                        <a:rPr lang="en-US" sz="1800" kern="100" dirty="0">
                          <a:effectLst/>
                          <a:latin typeface="Times New Roman" panose="02020603050405020304" pitchFamily="18" charset="0"/>
                          <a:cs typeface="Times New Roman" panose="02020603050405020304" pitchFamily="18" charset="0"/>
                        </a:rPr>
                        <a:t>P</a:t>
                      </a:r>
                      <a:endParaRPr lang="zh-CN" sz="1800" b="0" i="1" kern="100" dirty="0">
                        <a:solidFill>
                          <a:schemeClr val="tx1"/>
                        </a:solidFill>
                        <a:effectLst/>
                        <a:latin typeface="Times New Roman" panose="02020603050405020304" pitchFamily="18" charset="0"/>
                        <a:ea typeface="Arial Unicode MS" panose="020B0604020202020204" pitchFamily="34" charset="-122"/>
                        <a:cs typeface="Times New Roman" panose="02020603050405020304" pitchFamily="18" charset="0"/>
                      </a:endParaRPr>
                    </a:p>
                  </a:txBody>
                  <a:tcPr marL="68580" marR="68580" marT="0" marB="0"/>
                </a:tc>
                <a:tc>
                  <a:txBody>
                    <a:bodyPr/>
                    <a:lstStyle/>
                    <a:p>
                      <a:pPr algn="ctr">
                        <a:spcAft>
                          <a:spcPts val="0"/>
                        </a:spcAft>
                      </a:pPr>
                      <a:r>
                        <a:rPr lang="en-US" sz="1800" kern="100" dirty="0">
                          <a:effectLst/>
                          <a:latin typeface="Times New Roman" panose="02020603050405020304" pitchFamily="18" charset="0"/>
                          <a:cs typeface="Times New Roman" panose="02020603050405020304" pitchFamily="18" charset="0"/>
                        </a:rPr>
                        <a:t>435</a:t>
                      </a:r>
                      <a:endParaRPr lang="zh-CN" sz="1800" b="0" kern="100" dirty="0">
                        <a:solidFill>
                          <a:schemeClr val="tx1"/>
                        </a:solidFill>
                        <a:effectLst/>
                        <a:latin typeface="Times New Roman" panose="02020603050405020304" pitchFamily="18" charset="0"/>
                        <a:ea typeface="Arial Unicode MS" panose="020B0604020202020204" pitchFamily="34" charset="-122"/>
                        <a:cs typeface="Times New Roman" panose="02020603050405020304" pitchFamily="18" charset="0"/>
                      </a:endParaRPr>
                    </a:p>
                  </a:txBody>
                  <a:tcPr marL="68580" marR="68580" marT="0" marB="0"/>
                </a:tc>
                <a:tc>
                  <a:txBody>
                    <a:bodyPr/>
                    <a:lstStyle/>
                    <a:p>
                      <a:pPr algn="ctr">
                        <a:spcAft>
                          <a:spcPts val="0"/>
                        </a:spcAft>
                      </a:pPr>
                      <a:r>
                        <a:rPr lang="en-US" sz="1800" kern="100" dirty="0">
                          <a:effectLst/>
                          <a:latin typeface="Times New Roman" panose="02020603050405020304" pitchFamily="18" charset="0"/>
                          <a:cs typeface="Times New Roman" panose="02020603050405020304" pitchFamily="18" charset="0"/>
                        </a:rPr>
                        <a:t>W/m</a:t>
                      </a:r>
                      <a:endParaRPr lang="zh-CN" sz="1800" b="0" kern="100" dirty="0">
                        <a:solidFill>
                          <a:schemeClr val="tx1"/>
                        </a:solidFill>
                        <a:effectLst/>
                        <a:latin typeface="Times New Roman" panose="02020603050405020304" pitchFamily="18" charset="0"/>
                        <a:ea typeface="Arial Unicode MS" panose="020B0604020202020204" pitchFamily="34" charset="-122"/>
                        <a:cs typeface="Times New Roman" panose="02020603050405020304" pitchFamily="18" charset="0"/>
                      </a:endParaRPr>
                    </a:p>
                  </a:txBody>
                  <a:tcPr marL="68580" marR="68580" marT="0" marB="0"/>
                </a:tc>
                <a:extLst>
                  <a:ext uri="{0D108BD9-81ED-4DB2-BD59-A6C34878D82A}">
                    <a16:rowId xmlns="" xmlns:a16="http://schemas.microsoft.com/office/drawing/2014/main" val="10004"/>
                  </a:ext>
                </a:extLst>
              </a:tr>
              <a:tr h="293664">
                <a:tc>
                  <a:txBody>
                    <a:bodyPr/>
                    <a:lstStyle/>
                    <a:p>
                      <a:pPr algn="ctr">
                        <a:spcAft>
                          <a:spcPts val="0"/>
                        </a:spcAft>
                      </a:pPr>
                      <a:r>
                        <a:rPr lang="en-US" sz="1800" kern="100">
                          <a:effectLst/>
                          <a:latin typeface="Times New Roman" panose="02020603050405020304" pitchFamily="18" charset="0"/>
                          <a:cs typeface="Times New Roman" panose="02020603050405020304" pitchFamily="18" charset="0"/>
                        </a:rPr>
                        <a:t>Critical energy</a:t>
                      </a:r>
                      <a:endParaRPr lang="zh-CN" sz="1800" b="0" kern="100">
                        <a:solidFill>
                          <a:schemeClr val="tx1"/>
                        </a:solidFill>
                        <a:effectLst/>
                        <a:latin typeface="Times New Roman" panose="02020603050405020304" pitchFamily="18" charset="0"/>
                        <a:ea typeface="Arial Unicode MS" panose="020B0604020202020204" pitchFamily="34" charset="-122"/>
                        <a:cs typeface="Times New Roman" panose="02020603050405020304" pitchFamily="18" charset="0"/>
                      </a:endParaRPr>
                    </a:p>
                  </a:txBody>
                  <a:tcPr marL="68580" marR="68580" marT="0" marB="0"/>
                </a:tc>
                <a:tc>
                  <a:txBody>
                    <a:bodyPr/>
                    <a:lstStyle/>
                    <a:p>
                      <a:pPr algn="ctr">
                        <a:spcAft>
                          <a:spcPts val="0"/>
                        </a:spcAft>
                      </a:pPr>
                      <a:r>
                        <a:rPr lang="en-US" sz="1800" kern="100" dirty="0" err="1">
                          <a:effectLst/>
                          <a:latin typeface="Times New Roman" panose="02020603050405020304" pitchFamily="18" charset="0"/>
                          <a:cs typeface="Times New Roman" panose="02020603050405020304" pitchFamily="18" charset="0"/>
                        </a:rPr>
                        <a:t>E</a:t>
                      </a:r>
                      <a:r>
                        <a:rPr lang="en-US" sz="1800" kern="100" baseline="-25000" dirty="0" err="1">
                          <a:effectLst/>
                          <a:latin typeface="Times New Roman" panose="02020603050405020304" pitchFamily="18" charset="0"/>
                          <a:cs typeface="Times New Roman" panose="02020603050405020304" pitchFamily="18" charset="0"/>
                        </a:rPr>
                        <a:t>c</a:t>
                      </a:r>
                      <a:endParaRPr lang="zh-CN" sz="1800" b="0" i="1" kern="100" dirty="0">
                        <a:solidFill>
                          <a:schemeClr val="tx1"/>
                        </a:solidFill>
                        <a:effectLst/>
                        <a:latin typeface="Times New Roman" panose="02020603050405020304" pitchFamily="18" charset="0"/>
                        <a:ea typeface="Arial Unicode MS" panose="020B0604020202020204" pitchFamily="34" charset="-122"/>
                        <a:cs typeface="Times New Roman" panose="02020603050405020304" pitchFamily="18" charset="0"/>
                      </a:endParaRPr>
                    </a:p>
                  </a:txBody>
                  <a:tcPr marL="68580" marR="68580" marT="0" marB="0"/>
                </a:tc>
                <a:tc>
                  <a:txBody>
                    <a:bodyPr/>
                    <a:lstStyle/>
                    <a:p>
                      <a:pPr algn="ctr">
                        <a:spcAft>
                          <a:spcPts val="0"/>
                        </a:spcAft>
                      </a:pPr>
                      <a:r>
                        <a:rPr lang="en-US" sz="1800" kern="100" dirty="0">
                          <a:effectLst/>
                          <a:latin typeface="Times New Roman" panose="02020603050405020304" pitchFamily="18" charset="0"/>
                          <a:cs typeface="Times New Roman" panose="02020603050405020304" pitchFamily="18" charset="0"/>
                        </a:rPr>
                        <a:t>351.6</a:t>
                      </a:r>
                      <a:endParaRPr lang="zh-CN" sz="1800" b="0" kern="100" dirty="0">
                        <a:solidFill>
                          <a:schemeClr val="tx1"/>
                        </a:solidFill>
                        <a:effectLst/>
                        <a:latin typeface="Times New Roman" panose="02020603050405020304" pitchFamily="18" charset="0"/>
                        <a:ea typeface="Arial Unicode MS" panose="020B0604020202020204" pitchFamily="34" charset="-122"/>
                        <a:cs typeface="Times New Roman" panose="02020603050405020304" pitchFamily="18" charset="0"/>
                      </a:endParaRPr>
                    </a:p>
                  </a:txBody>
                  <a:tcPr marL="68580" marR="68580" marT="0" marB="0"/>
                </a:tc>
                <a:tc>
                  <a:txBody>
                    <a:bodyPr/>
                    <a:lstStyle/>
                    <a:p>
                      <a:pPr algn="ctr">
                        <a:spcAft>
                          <a:spcPts val="0"/>
                        </a:spcAft>
                      </a:pPr>
                      <a:r>
                        <a:rPr lang="en-US" sz="1800" kern="100" dirty="0" err="1">
                          <a:effectLst/>
                          <a:latin typeface="Times New Roman" panose="02020603050405020304" pitchFamily="18" charset="0"/>
                          <a:cs typeface="Times New Roman" panose="02020603050405020304" pitchFamily="18" charset="0"/>
                        </a:rPr>
                        <a:t>keV</a:t>
                      </a:r>
                      <a:endParaRPr lang="zh-CN" sz="1800" b="0" kern="100" dirty="0">
                        <a:solidFill>
                          <a:schemeClr val="tx1"/>
                        </a:solidFill>
                        <a:effectLst/>
                        <a:latin typeface="Times New Roman" panose="02020603050405020304" pitchFamily="18" charset="0"/>
                        <a:ea typeface="Arial Unicode MS" panose="020B0604020202020204" pitchFamily="34" charset="-122"/>
                        <a:cs typeface="Times New Roman" panose="02020603050405020304" pitchFamily="18" charset="0"/>
                      </a:endParaRPr>
                    </a:p>
                  </a:txBody>
                  <a:tcPr marL="68580" marR="68580" marT="0" marB="0"/>
                </a:tc>
                <a:extLst>
                  <a:ext uri="{0D108BD9-81ED-4DB2-BD59-A6C34878D82A}">
                    <a16:rowId xmlns="" xmlns:a16="http://schemas.microsoft.com/office/drawing/2014/main" val="10005"/>
                  </a:ext>
                </a:extLst>
              </a:tr>
              <a:tr h="293664">
                <a:tc>
                  <a:txBody>
                    <a:bodyPr/>
                    <a:lstStyle/>
                    <a:p>
                      <a:pPr algn="ctr">
                        <a:spcAft>
                          <a:spcPts val="0"/>
                        </a:spcAft>
                      </a:pPr>
                      <a:r>
                        <a:rPr lang="en-US" sz="1800" kern="100">
                          <a:effectLst/>
                          <a:latin typeface="Times New Roman" panose="02020603050405020304" pitchFamily="18" charset="0"/>
                          <a:cs typeface="Times New Roman" panose="02020603050405020304" pitchFamily="18" charset="0"/>
                        </a:rPr>
                        <a:t>Bending angle</a:t>
                      </a:r>
                      <a:endParaRPr lang="zh-CN" sz="1800" b="0" kern="100">
                        <a:solidFill>
                          <a:schemeClr val="tx1"/>
                        </a:solidFill>
                        <a:effectLst/>
                        <a:latin typeface="Times New Roman" panose="02020603050405020304" pitchFamily="18" charset="0"/>
                        <a:ea typeface="Arial Unicode MS" panose="020B0604020202020204" pitchFamily="34" charset="-122"/>
                        <a:cs typeface="Times New Roman" panose="02020603050405020304" pitchFamily="18" charset="0"/>
                      </a:endParaRPr>
                    </a:p>
                  </a:txBody>
                  <a:tcPr marL="68580" marR="68580" marT="0" marB="0"/>
                </a:tc>
                <a:tc>
                  <a:txBody>
                    <a:bodyPr/>
                    <a:lstStyle/>
                    <a:p>
                      <a:pPr algn="ctr">
                        <a:spcAft>
                          <a:spcPts val="0"/>
                        </a:spcAft>
                      </a:pPr>
                      <a:r>
                        <a:rPr lang="en-US" sz="1800" kern="100" dirty="0">
                          <a:effectLst/>
                          <a:latin typeface="Times New Roman" panose="02020603050405020304" pitchFamily="18" charset="0"/>
                          <a:cs typeface="Times New Roman" panose="02020603050405020304" pitchFamily="18" charset="0"/>
                        </a:rPr>
                        <a:t>θ</a:t>
                      </a:r>
                      <a:endParaRPr lang="zh-CN" sz="1800" b="0" i="1" kern="100" dirty="0">
                        <a:solidFill>
                          <a:schemeClr val="tx1"/>
                        </a:solidFill>
                        <a:effectLst/>
                        <a:latin typeface="Times New Roman" panose="02020603050405020304" pitchFamily="18" charset="0"/>
                        <a:ea typeface="Arial Unicode MS" panose="020B0604020202020204" pitchFamily="34" charset="-122"/>
                        <a:cs typeface="Times New Roman" panose="02020603050405020304" pitchFamily="18" charset="0"/>
                      </a:endParaRPr>
                    </a:p>
                  </a:txBody>
                  <a:tcPr marL="68580" marR="68580" marT="0" marB="0"/>
                </a:tc>
                <a:tc>
                  <a:txBody>
                    <a:bodyPr/>
                    <a:lstStyle/>
                    <a:p>
                      <a:pPr algn="ctr">
                        <a:spcAft>
                          <a:spcPts val="0"/>
                        </a:spcAft>
                      </a:pPr>
                      <a:r>
                        <a:rPr lang="en-US" sz="1800" kern="100">
                          <a:effectLst/>
                          <a:latin typeface="Times New Roman" panose="02020603050405020304" pitchFamily="18" charset="0"/>
                          <a:cs typeface="Times New Roman" panose="02020603050405020304" pitchFamily="18" charset="0"/>
                        </a:rPr>
                        <a:t>2.844</a:t>
                      </a:r>
                      <a:endParaRPr lang="zh-CN" sz="1800" b="0" kern="100">
                        <a:solidFill>
                          <a:schemeClr val="tx1"/>
                        </a:solidFill>
                        <a:effectLst/>
                        <a:latin typeface="Times New Roman" panose="02020603050405020304" pitchFamily="18" charset="0"/>
                        <a:ea typeface="Arial Unicode MS" panose="020B0604020202020204" pitchFamily="34" charset="-122"/>
                        <a:cs typeface="Times New Roman" panose="02020603050405020304" pitchFamily="18" charset="0"/>
                      </a:endParaRPr>
                    </a:p>
                  </a:txBody>
                  <a:tcPr marL="68580" marR="68580" marT="0" marB="0"/>
                </a:tc>
                <a:tc>
                  <a:txBody>
                    <a:bodyPr/>
                    <a:lstStyle/>
                    <a:p>
                      <a:pPr algn="ctr">
                        <a:spcAft>
                          <a:spcPts val="0"/>
                        </a:spcAft>
                      </a:pPr>
                      <a:r>
                        <a:rPr lang="en-US" sz="1800" kern="100" dirty="0" err="1">
                          <a:effectLst/>
                          <a:latin typeface="Times New Roman" panose="02020603050405020304" pitchFamily="18" charset="0"/>
                          <a:cs typeface="Times New Roman" panose="02020603050405020304" pitchFamily="18" charset="0"/>
                        </a:rPr>
                        <a:t>mrad</a:t>
                      </a:r>
                      <a:endParaRPr lang="zh-CN" sz="1800" b="0" kern="100" dirty="0">
                        <a:solidFill>
                          <a:schemeClr val="tx1"/>
                        </a:solidFill>
                        <a:effectLst/>
                        <a:latin typeface="Times New Roman" panose="02020603050405020304" pitchFamily="18" charset="0"/>
                        <a:ea typeface="Arial Unicode MS" panose="020B0604020202020204" pitchFamily="34" charset="-122"/>
                        <a:cs typeface="Times New Roman" panose="02020603050405020304" pitchFamily="18" charset="0"/>
                      </a:endParaRPr>
                    </a:p>
                  </a:txBody>
                  <a:tcPr marL="68580" marR="68580" marT="0" marB="0"/>
                </a:tc>
                <a:extLst>
                  <a:ext uri="{0D108BD9-81ED-4DB2-BD59-A6C34878D82A}">
                    <a16:rowId xmlns="" xmlns:a16="http://schemas.microsoft.com/office/drawing/2014/main" val="10006"/>
                  </a:ext>
                </a:extLst>
              </a:tr>
            </a:tbl>
          </a:graphicData>
        </a:graphic>
      </p:graphicFrame>
    </p:spTree>
    <p:extLst>
      <p:ext uri="{BB962C8B-B14F-4D97-AF65-F5344CB8AC3E}">
        <p14:creationId xmlns:p14="http://schemas.microsoft.com/office/powerpoint/2010/main" val="391227654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 Shielding </a:t>
            </a:r>
            <a:r>
              <a:rPr lang="en-US" altLang="zh-CN" dirty="0"/>
              <a:t>Design Criteria</a:t>
            </a:r>
            <a:endParaRPr lang="zh-CN" altLang="en-US" dirty="0"/>
          </a:p>
        </p:txBody>
      </p:sp>
      <p:sp>
        <p:nvSpPr>
          <p:cNvPr id="3" name="内容占位符 2"/>
          <p:cNvSpPr>
            <a:spLocks noGrp="1"/>
          </p:cNvSpPr>
          <p:nvPr>
            <p:ph idx="1"/>
          </p:nvPr>
        </p:nvSpPr>
        <p:spPr/>
        <p:txBody>
          <a:bodyPr>
            <a:normAutofit/>
          </a:bodyPr>
          <a:lstStyle/>
          <a:p>
            <a:pPr>
              <a:lnSpc>
                <a:spcPct val="100000"/>
              </a:lnSpc>
              <a:spcBef>
                <a:spcPts val="0"/>
              </a:spcBef>
            </a:pPr>
            <a:r>
              <a:rPr lang="en-US" altLang="ja-JP" dirty="0">
                <a:latin typeface="Tahoma" pitchFamily="34" charset="0"/>
                <a:cs typeface="Times New Roman" pitchFamily="18" charset="0"/>
              </a:rPr>
              <a:t>Dose limitation in regulations</a:t>
            </a:r>
            <a:endParaRPr lang="en-US" altLang="zh-CN" dirty="0" smtClean="0"/>
          </a:p>
          <a:p>
            <a:pPr lvl="1">
              <a:lnSpc>
                <a:spcPct val="100000"/>
              </a:lnSpc>
              <a:spcBef>
                <a:spcPts val="0"/>
              </a:spcBef>
              <a:buSzPct val="80000"/>
              <a:buFont typeface="Arial" pitchFamily="34" charset="0"/>
              <a:buChar char="–"/>
            </a:pPr>
            <a:r>
              <a:rPr lang="en-US" altLang="zh-CN" sz="1800" dirty="0">
                <a:latin typeface="Calibri" panose="020F0502020204030204" pitchFamily="34" charset="0"/>
              </a:rPr>
              <a:t>The national standard of the People’s Republic of CHINA, “Basic standards for protection against ionizing radiation and for the safety of radiation Source”, GB 18871-2002.</a:t>
            </a:r>
          </a:p>
          <a:p>
            <a:pPr lvl="1">
              <a:lnSpc>
                <a:spcPct val="100000"/>
              </a:lnSpc>
              <a:spcBef>
                <a:spcPts val="0"/>
              </a:spcBef>
              <a:buSzPct val="80000"/>
              <a:buFont typeface="Arial" pitchFamily="34" charset="0"/>
              <a:buChar char="–"/>
            </a:pPr>
            <a:r>
              <a:rPr lang="en-US" altLang="zh-CN" sz="1800" dirty="0">
                <a:latin typeface="Calibri" panose="020F0502020204030204" pitchFamily="34" charset="0"/>
              </a:rPr>
              <a:t>The national standard of the people’s republic of china, “The rule for radiation protection of particle accelerators”, GB 5172 1985.</a:t>
            </a:r>
          </a:p>
          <a:p>
            <a:pPr lvl="1">
              <a:lnSpc>
                <a:spcPct val="100000"/>
              </a:lnSpc>
              <a:spcBef>
                <a:spcPts val="0"/>
              </a:spcBef>
              <a:buSzPct val="80000"/>
              <a:buFont typeface="Arial" pitchFamily="34" charset="0"/>
              <a:buChar char="–"/>
            </a:pPr>
            <a:r>
              <a:rPr lang="en-US" altLang="zh-CN" sz="1800" dirty="0">
                <a:latin typeface="Calibri" panose="020F0502020204030204" pitchFamily="34" charset="0"/>
              </a:rPr>
              <a:t>ICRP publication 103, “The 2007 Recommendations of the International Commission on Radiological Protection”.</a:t>
            </a:r>
            <a:endParaRPr lang="zh-CN" altLang="en-US" sz="1800" dirty="0">
              <a:latin typeface="Calibri" panose="020F0502020204030204" pitchFamily="34" charset="0"/>
            </a:endParaRPr>
          </a:p>
        </p:txBody>
      </p:sp>
      <p:sp>
        <p:nvSpPr>
          <p:cNvPr id="4" name="灯片编号占位符 3"/>
          <p:cNvSpPr>
            <a:spLocks noGrp="1"/>
          </p:cNvSpPr>
          <p:nvPr>
            <p:ph type="sldNum" sz="quarter" idx="12"/>
          </p:nvPr>
        </p:nvSpPr>
        <p:spPr/>
        <p:txBody>
          <a:bodyPr/>
          <a:lstStyle/>
          <a:p>
            <a:pPr eaLnBrk="1" latinLnBrk="0" hangingPunct="1"/>
            <a:fld id="{6D95434A-1094-4C26-ADA4-1AB6210859AE}" type="slidenum">
              <a:rPr kumimoji="0" lang="en-US" smtClean="0"/>
              <a:pPr eaLnBrk="1" latinLnBrk="0" hangingPunct="1"/>
              <a:t>4</a:t>
            </a:fld>
            <a:endParaRPr kumimoji="0" lang="zh-CN" altLang="en-US"/>
          </a:p>
        </p:txBody>
      </p:sp>
      <p:graphicFrame>
        <p:nvGraphicFramePr>
          <p:cNvPr id="5" name="Group 79"/>
          <p:cNvGraphicFramePr>
            <a:graphicFrameLocks/>
          </p:cNvGraphicFramePr>
          <p:nvPr>
            <p:extLst>
              <p:ext uri="{D42A27DB-BD31-4B8C-83A1-F6EECF244321}">
                <p14:modId xmlns:p14="http://schemas.microsoft.com/office/powerpoint/2010/main" val="2345854902"/>
              </p:ext>
            </p:extLst>
          </p:nvPr>
        </p:nvGraphicFramePr>
        <p:xfrm>
          <a:off x="740627" y="4391424"/>
          <a:ext cx="7359765" cy="2091926"/>
        </p:xfrm>
        <a:graphic>
          <a:graphicData uri="http://schemas.openxmlformats.org/drawingml/2006/table">
            <a:tbl>
              <a:tblPr/>
              <a:tblGrid>
                <a:gridCol w="1527117">
                  <a:extLst>
                    <a:ext uri="{9D8B030D-6E8A-4147-A177-3AD203B41FA5}">
                      <a16:colId xmlns="" xmlns:a16="http://schemas.microsoft.com/office/drawing/2014/main" val="20000"/>
                    </a:ext>
                  </a:extLst>
                </a:gridCol>
                <a:gridCol w="2520280">
                  <a:extLst>
                    <a:ext uri="{9D8B030D-6E8A-4147-A177-3AD203B41FA5}">
                      <a16:colId xmlns="" xmlns:a16="http://schemas.microsoft.com/office/drawing/2014/main" val="20001"/>
                    </a:ext>
                  </a:extLst>
                </a:gridCol>
                <a:gridCol w="1656184">
                  <a:extLst>
                    <a:ext uri="{9D8B030D-6E8A-4147-A177-3AD203B41FA5}">
                      <a16:colId xmlns="" xmlns:a16="http://schemas.microsoft.com/office/drawing/2014/main" val="20002"/>
                    </a:ext>
                  </a:extLst>
                </a:gridCol>
                <a:gridCol w="1656184">
                  <a:extLst>
                    <a:ext uri="{9D8B030D-6E8A-4147-A177-3AD203B41FA5}">
                      <a16:colId xmlns="" xmlns:a16="http://schemas.microsoft.com/office/drawing/2014/main" val="20003"/>
                    </a:ext>
                  </a:extLst>
                </a:gridCol>
              </a:tblGrid>
              <a:tr h="36004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400" b="0" i="0" u="none" strike="noStrike" cap="none" normalizeH="0" baseline="0" dirty="0" smtClean="0">
                        <a:ln>
                          <a:noFill/>
                        </a:ln>
                        <a:solidFill>
                          <a:schemeClr val="tx1"/>
                        </a:solidFill>
                        <a:effectLst/>
                        <a:latin typeface="Arial"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400" b="0" i="0" u="none" strike="noStrike" cap="none" normalizeH="0" baseline="0" dirty="0" smtClean="0">
                        <a:ln>
                          <a:noFill/>
                        </a:ln>
                        <a:solidFill>
                          <a:schemeClr val="tx1"/>
                        </a:solidFill>
                        <a:effectLst/>
                        <a:latin typeface="Arial" pitchFamily="34" charset="0"/>
                        <a:ea typeface="宋体"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chemeClr val="tx1"/>
                          </a:solidFill>
                          <a:effectLst/>
                          <a:latin typeface="Arial" pitchFamily="34" charset="0"/>
                          <a:ea typeface="宋体" pitchFamily="2" charset="-122"/>
                        </a:rPr>
                        <a:t>Worker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chemeClr val="tx1"/>
                          </a:solidFill>
                          <a:effectLst/>
                          <a:latin typeface="Arial" pitchFamily="34" charset="0"/>
                          <a:ea typeface="宋体" pitchFamily="2" charset="-122"/>
                        </a:rPr>
                        <a:t>Public</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395783">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Arial" pitchFamily="34" charset="0"/>
                          <a:ea typeface="宋体" pitchFamily="2" charset="-122"/>
                        </a:rPr>
                        <a:t>Effective Dose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chemeClr val="tx1"/>
                          </a:solidFill>
                          <a:effectLst/>
                          <a:latin typeface="Arial" pitchFamily="34" charset="0"/>
                          <a:ea typeface="宋体" pitchFamily="2" charset="-122"/>
                        </a:rPr>
                        <a:t>Average in 5 years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Arial" pitchFamily="34" charset="0"/>
                          <a:ea typeface="宋体" pitchFamily="2" charset="-122"/>
                        </a:rPr>
                        <a:t>20mSv/year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chemeClr val="tx1"/>
                          </a:solidFill>
                          <a:effectLst/>
                          <a:latin typeface="Arial" pitchFamily="34" charset="0"/>
                          <a:ea typeface="宋体" pitchFamily="2" charset="-122"/>
                        </a:rPr>
                        <a:t>1mSv/year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595733">
                <a:tc vMerge="1">
                  <a:txBody>
                    <a:bodyPr/>
                    <a:lstStyle/>
                    <a:p>
                      <a:endParaRPr lang="zh-CN"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chemeClr val="tx1"/>
                          </a:solidFill>
                          <a:effectLst/>
                          <a:latin typeface="Arial" pitchFamily="34" charset="0"/>
                          <a:ea typeface="宋体" pitchFamily="2" charset="-122"/>
                        </a:rPr>
                        <a:t>Max. in single year of the 5 years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Arial" pitchFamily="34" charset="0"/>
                          <a:ea typeface="宋体" pitchFamily="2" charset="-122"/>
                        </a:rPr>
                        <a:t>50mSv/year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chemeClr val="tx1"/>
                          </a:solidFill>
                          <a:effectLst/>
                          <a:latin typeface="Arial" pitchFamily="34" charset="0"/>
                          <a:ea typeface="宋体" pitchFamily="2" charset="-122"/>
                        </a:rPr>
                        <a:t>5mSv/year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380330">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kern="1200" cap="none" normalizeH="0" baseline="0" dirty="0" smtClean="0">
                          <a:ln>
                            <a:noFill/>
                          </a:ln>
                          <a:solidFill>
                            <a:schemeClr val="tx1"/>
                          </a:solidFill>
                          <a:effectLst/>
                          <a:latin typeface="Arial" pitchFamily="34" charset="0"/>
                          <a:ea typeface="宋体" pitchFamily="2" charset="-122"/>
                          <a:cs typeface="+mn-cs"/>
                        </a:rPr>
                        <a:t>Equivalent Dose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kern="1200" cap="none" normalizeH="0" baseline="0" dirty="0" smtClean="0">
                          <a:ln>
                            <a:noFill/>
                          </a:ln>
                          <a:solidFill>
                            <a:schemeClr val="tx1"/>
                          </a:solidFill>
                          <a:effectLst/>
                          <a:latin typeface="Arial" pitchFamily="34" charset="0"/>
                          <a:ea typeface="宋体" pitchFamily="2" charset="-122"/>
                          <a:cs typeface="+mn-cs"/>
                        </a:rPr>
                        <a:t>Lens eye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kern="1200" cap="none" normalizeH="0" baseline="0" smtClean="0">
                          <a:ln>
                            <a:noFill/>
                          </a:ln>
                          <a:solidFill>
                            <a:schemeClr val="tx1"/>
                          </a:solidFill>
                          <a:effectLst/>
                          <a:latin typeface="Arial" pitchFamily="34" charset="0"/>
                          <a:ea typeface="宋体" pitchFamily="2" charset="-122"/>
                          <a:cs typeface="+mn-cs"/>
                        </a:rPr>
                        <a:t>150mSv/year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kern="1200" cap="none" normalizeH="0" baseline="0" dirty="0" smtClean="0">
                          <a:ln>
                            <a:noFill/>
                          </a:ln>
                          <a:solidFill>
                            <a:schemeClr val="tx1"/>
                          </a:solidFill>
                          <a:effectLst/>
                          <a:latin typeface="Arial" pitchFamily="34" charset="0"/>
                          <a:ea typeface="宋体" pitchFamily="2" charset="-122"/>
                          <a:cs typeface="+mn-cs"/>
                        </a:rPr>
                        <a:t>15mSv/year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360040">
                <a:tc vMerge="1">
                  <a:txBody>
                    <a:bodyPr/>
                    <a:lstStyle/>
                    <a:p>
                      <a:endParaRPr lang="zh-CN"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kern="1200" cap="none" normalizeH="0" baseline="0" dirty="0" smtClean="0">
                          <a:ln>
                            <a:noFill/>
                          </a:ln>
                          <a:solidFill>
                            <a:schemeClr val="tx1"/>
                          </a:solidFill>
                          <a:effectLst/>
                          <a:latin typeface="Arial" pitchFamily="34" charset="0"/>
                          <a:ea typeface="宋体" pitchFamily="2" charset="-122"/>
                          <a:cs typeface="+mn-cs"/>
                        </a:rPr>
                        <a:t>Skin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kern="1200" cap="none" normalizeH="0" baseline="0" smtClean="0">
                          <a:ln>
                            <a:noFill/>
                          </a:ln>
                          <a:solidFill>
                            <a:schemeClr val="tx1"/>
                          </a:solidFill>
                          <a:effectLst/>
                          <a:latin typeface="Arial" pitchFamily="34" charset="0"/>
                          <a:ea typeface="宋体" pitchFamily="2" charset="-122"/>
                          <a:cs typeface="+mn-cs"/>
                        </a:rPr>
                        <a:t>500mSv/year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kern="1200" cap="none" normalizeH="0" baseline="0" dirty="0" smtClean="0">
                          <a:ln>
                            <a:noFill/>
                          </a:ln>
                          <a:solidFill>
                            <a:schemeClr val="tx1"/>
                          </a:solidFill>
                          <a:effectLst/>
                          <a:latin typeface="Arial" pitchFamily="34" charset="0"/>
                          <a:ea typeface="宋体" pitchFamily="2" charset="-122"/>
                          <a:cs typeface="+mn-cs"/>
                        </a:rPr>
                        <a:t>50mSv/year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bl>
          </a:graphicData>
        </a:graphic>
      </p:graphicFrame>
      <p:sp>
        <p:nvSpPr>
          <p:cNvPr id="6" name="Text Box 3"/>
          <p:cNvSpPr txBox="1">
            <a:spLocks noChangeArrowheads="1"/>
          </p:cNvSpPr>
          <p:nvPr/>
        </p:nvSpPr>
        <p:spPr bwMode="auto">
          <a:xfrm>
            <a:off x="1403648" y="3861048"/>
            <a:ext cx="66967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1400">
                <a:solidFill>
                  <a:schemeClr val="tx1"/>
                </a:solidFill>
                <a:latin typeface="Arial" pitchFamily="34" charset="0"/>
                <a:ea typeface="宋体" pitchFamily="2" charset="-122"/>
              </a:defRPr>
            </a:lvl1pPr>
            <a:lvl2pPr marL="742950" indent="-285750" eaLnBrk="0" hangingPunct="0">
              <a:defRPr sz="1400">
                <a:solidFill>
                  <a:schemeClr val="tx1"/>
                </a:solidFill>
                <a:latin typeface="Arial" pitchFamily="34" charset="0"/>
                <a:ea typeface="宋体" pitchFamily="2" charset="-122"/>
              </a:defRPr>
            </a:lvl2pPr>
            <a:lvl3pPr marL="1143000" indent="-228600" eaLnBrk="0" hangingPunct="0">
              <a:defRPr sz="1400">
                <a:solidFill>
                  <a:schemeClr val="tx1"/>
                </a:solidFill>
                <a:latin typeface="Arial" pitchFamily="34" charset="0"/>
                <a:ea typeface="宋体" pitchFamily="2" charset="-122"/>
              </a:defRPr>
            </a:lvl3pPr>
            <a:lvl4pPr marL="1600200" indent="-228600" eaLnBrk="0" hangingPunct="0">
              <a:defRPr sz="1400">
                <a:solidFill>
                  <a:schemeClr val="tx1"/>
                </a:solidFill>
                <a:latin typeface="Arial" pitchFamily="34" charset="0"/>
                <a:ea typeface="宋体" pitchFamily="2" charset="-122"/>
              </a:defRPr>
            </a:lvl4pPr>
            <a:lvl5pPr marL="2057400" indent="-228600" eaLnBrk="0" hangingPunct="0">
              <a:defRPr sz="1400">
                <a:solidFill>
                  <a:schemeClr val="tx1"/>
                </a:solidFill>
                <a:latin typeface="Arial" pitchFamily="34" charset="0"/>
                <a:ea typeface="宋体" pitchFamily="2" charset="-122"/>
              </a:defRPr>
            </a:lvl5pPr>
            <a:lvl6pPr marL="2514600" indent="-228600" algn="ctr" eaLnBrk="0" fontAlgn="base" hangingPunct="0">
              <a:spcBef>
                <a:spcPct val="0"/>
              </a:spcBef>
              <a:spcAft>
                <a:spcPct val="0"/>
              </a:spcAft>
              <a:defRPr sz="1400">
                <a:solidFill>
                  <a:schemeClr val="tx1"/>
                </a:solidFill>
                <a:latin typeface="Arial" pitchFamily="34" charset="0"/>
                <a:ea typeface="宋体" pitchFamily="2" charset="-122"/>
              </a:defRPr>
            </a:lvl6pPr>
            <a:lvl7pPr marL="2971800" indent="-228600" algn="ctr" eaLnBrk="0" fontAlgn="base" hangingPunct="0">
              <a:spcBef>
                <a:spcPct val="0"/>
              </a:spcBef>
              <a:spcAft>
                <a:spcPct val="0"/>
              </a:spcAft>
              <a:defRPr sz="1400">
                <a:solidFill>
                  <a:schemeClr val="tx1"/>
                </a:solidFill>
                <a:latin typeface="Arial" pitchFamily="34" charset="0"/>
                <a:ea typeface="宋体" pitchFamily="2" charset="-122"/>
              </a:defRPr>
            </a:lvl7pPr>
            <a:lvl8pPr marL="3429000" indent="-228600" algn="ctr" eaLnBrk="0" fontAlgn="base" hangingPunct="0">
              <a:spcBef>
                <a:spcPct val="0"/>
              </a:spcBef>
              <a:spcAft>
                <a:spcPct val="0"/>
              </a:spcAft>
              <a:defRPr sz="1400">
                <a:solidFill>
                  <a:schemeClr val="tx1"/>
                </a:solidFill>
                <a:latin typeface="Arial" pitchFamily="34" charset="0"/>
                <a:ea typeface="宋体" pitchFamily="2" charset="-122"/>
              </a:defRPr>
            </a:lvl8pPr>
            <a:lvl9pPr marL="3886200" indent="-228600" algn="ctr" eaLnBrk="0" fontAlgn="base" hangingPunct="0">
              <a:spcBef>
                <a:spcPct val="0"/>
              </a:spcBef>
              <a:spcAft>
                <a:spcPct val="0"/>
              </a:spcAft>
              <a:defRPr sz="1400">
                <a:solidFill>
                  <a:schemeClr val="tx1"/>
                </a:solidFill>
                <a:latin typeface="Arial" pitchFamily="34" charset="0"/>
                <a:ea typeface="宋体" pitchFamily="2" charset="-122"/>
              </a:defRPr>
            </a:lvl9pPr>
          </a:lstStyle>
          <a:p>
            <a:pPr eaLnBrk="1" fontAlgn="base" hangingPunct="1">
              <a:spcBef>
                <a:spcPct val="20000"/>
              </a:spcBef>
              <a:spcAft>
                <a:spcPct val="0"/>
              </a:spcAft>
            </a:pPr>
            <a:r>
              <a:rPr kumimoji="1" lang="en-US" altLang="zh-CN" sz="1800" b="1" dirty="0">
                <a:latin typeface="Tahoma" pitchFamily="34" charset="0"/>
                <a:ea typeface="+mn-ea"/>
                <a:cs typeface="Times New Roman" pitchFamily="18" charset="0"/>
              </a:rPr>
              <a:t>Radiation dose limit for person in the regulations</a:t>
            </a:r>
          </a:p>
        </p:txBody>
      </p:sp>
    </p:spTree>
    <p:extLst>
      <p:ext uri="{BB962C8B-B14F-4D97-AF65-F5344CB8AC3E}">
        <p14:creationId xmlns:p14="http://schemas.microsoft.com/office/powerpoint/2010/main" val="207478951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2. Shielding Design Criteria</a:t>
            </a:r>
            <a:endParaRPr lang="en-GB" dirty="0"/>
          </a:p>
        </p:txBody>
      </p:sp>
      <p:sp>
        <p:nvSpPr>
          <p:cNvPr id="3" name="Content Placeholder 2"/>
          <p:cNvSpPr>
            <a:spLocks noGrp="1"/>
          </p:cNvSpPr>
          <p:nvPr>
            <p:ph idx="1"/>
          </p:nvPr>
        </p:nvSpPr>
        <p:spPr/>
        <p:txBody>
          <a:bodyPr/>
          <a:lstStyle/>
          <a:p>
            <a:pPr>
              <a:lnSpc>
                <a:spcPct val="100000"/>
              </a:lnSpc>
              <a:spcBef>
                <a:spcPts val="0"/>
              </a:spcBef>
            </a:pPr>
            <a:r>
              <a:rPr lang="en-US" altLang="zh-CN" dirty="0">
                <a:latin typeface="Tahoma" pitchFamily="34" charset="0"/>
                <a:cs typeface="Times New Roman" pitchFamily="18" charset="0"/>
              </a:rPr>
              <a:t>Limits for shielding design of CEPC-</a:t>
            </a:r>
            <a:r>
              <a:rPr lang="en-US" altLang="zh-CN" dirty="0" err="1">
                <a:latin typeface="Tahoma" pitchFamily="34" charset="0"/>
                <a:cs typeface="Times New Roman" pitchFamily="18" charset="0"/>
              </a:rPr>
              <a:t>sPPC</a:t>
            </a:r>
            <a:endParaRPr lang="en-US" altLang="zh-CN" dirty="0">
              <a:latin typeface="Tahoma" pitchFamily="34" charset="0"/>
              <a:cs typeface="Times New Roman" pitchFamily="18" charset="0"/>
            </a:endParaRPr>
          </a:p>
          <a:p>
            <a:pPr marL="457200" lvl="1" indent="0">
              <a:buNone/>
            </a:pPr>
            <a:r>
              <a:rPr lang="en-US" altLang="zh-CN" dirty="0" smtClean="0"/>
              <a:t>1. Prompt </a:t>
            </a:r>
            <a:r>
              <a:rPr lang="en-US" altLang="zh-CN" dirty="0"/>
              <a:t>dose rate </a:t>
            </a:r>
            <a:r>
              <a:rPr lang="en-US" altLang="zh-CN" dirty="0" smtClean="0"/>
              <a:t>limit</a:t>
            </a:r>
          </a:p>
          <a:p>
            <a:pPr marL="457200" lvl="1" indent="0">
              <a:buNone/>
            </a:pPr>
            <a:endParaRPr lang="en-US" altLang="zh-CN" dirty="0"/>
          </a:p>
          <a:p>
            <a:pPr lvl="1"/>
            <a:endParaRPr lang="en-GB" dirty="0"/>
          </a:p>
        </p:txBody>
      </p:sp>
      <p:sp>
        <p:nvSpPr>
          <p:cNvPr id="4" name="Slide Number Placeholder 3"/>
          <p:cNvSpPr>
            <a:spLocks noGrp="1"/>
          </p:cNvSpPr>
          <p:nvPr>
            <p:ph type="sldNum" sz="quarter" idx="12"/>
          </p:nvPr>
        </p:nvSpPr>
        <p:spPr/>
        <p:txBody>
          <a:bodyPr/>
          <a:lstStyle/>
          <a:p>
            <a:fld id="{0C913308-F349-4B6D-A68A-DD1791B4A57B}" type="slidenum">
              <a:rPr lang="zh-CN" altLang="en-US" smtClean="0"/>
              <a:t>5</a:t>
            </a:fld>
            <a:endParaRPr lang="zh-CN" altLang="en-US"/>
          </a:p>
        </p:txBody>
      </p:sp>
      <p:graphicFrame>
        <p:nvGraphicFramePr>
          <p:cNvPr id="5" name="Group 44"/>
          <p:cNvGraphicFramePr>
            <a:graphicFrameLocks/>
          </p:cNvGraphicFramePr>
          <p:nvPr>
            <p:extLst>
              <p:ext uri="{D42A27DB-BD31-4B8C-83A1-F6EECF244321}">
                <p14:modId xmlns:p14="http://schemas.microsoft.com/office/powerpoint/2010/main" val="4158825229"/>
              </p:ext>
            </p:extLst>
          </p:nvPr>
        </p:nvGraphicFramePr>
        <p:xfrm>
          <a:off x="642910" y="2492896"/>
          <a:ext cx="8105554" cy="2542790"/>
        </p:xfrm>
        <a:graphic>
          <a:graphicData uri="http://schemas.openxmlformats.org/drawingml/2006/table">
            <a:tbl>
              <a:tblPr/>
              <a:tblGrid>
                <a:gridCol w="2118131">
                  <a:extLst>
                    <a:ext uri="{9D8B030D-6E8A-4147-A177-3AD203B41FA5}">
                      <a16:colId xmlns="" xmlns:a16="http://schemas.microsoft.com/office/drawing/2014/main" val="20000"/>
                    </a:ext>
                  </a:extLst>
                </a:gridCol>
                <a:gridCol w="1677122">
                  <a:extLst>
                    <a:ext uri="{9D8B030D-6E8A-4147-A177-3AD203B41FA5}">
                      <a16:colId xmlns="" xmlns:a16="http://schemas.microsoft.com/office/drawing/2014/main" val="20001"/>
                    </a:ext>
                  </a:extLst>
                </a:gridCol>
                <a:gridCol w="4310301">
                  <a:extLst>
                    <a:ext uri="{9D8B030D-6E8A-4147-A177-3AD203B41FA5}">
                      <a16:colId xmlns="" xmlns:a16="http://schemas.microsoft.com/office/drawing/2014/main" val="20002"/>
                    </a:ext>
                  </a:extLst>
                </a:gridCol>
              </a:tblGrid>
              <a:tr h="36577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chemeClr val="tx1"/>
                          </a:solidFill>
                          <a:effectLst/>
                          <a:latin typeface="Arial Unicode MS" pitchFamily="34" charset="-122"/>
                          <a:ea typeface="Arial Unicode MS" pitchFamily="34" charset="-122"/>
                          <a:cs typeface="Arial Unicode MS" pitchFamily="34" charset="-122"/>
                        </a:rPr>
                        <a:t>Area</a:t>
                      </a: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Arial Unicode MS" pitchFamily="34" charset="-122"/>
                          <a:ea typeface="Arial Unicode MS" pitchFamily="34" charset="-122"/>
                          <a:cs typeface="Arial Unicode MS" pitchFamily="34" charset="-122"/>
                        </a:rPr>
                        <a:t>Design Value</a:t>
                      </a: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Arial Unicode MS" pitchFamily="34" charset="-122"/>
                          <a:ea typeface="Arial Unicode MS" pitchFamily="34" charset="-122"/>
                          <a:cs typeface="Arial Unicode MS" pitchFamily="34" charset="-122"/>
                        </a:rPr>
                        <a:t>example</a:t>
                      </a: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80073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kern="1200" cap="none" normalizeH="0" baseline="0" dirty="0">
                          <a:ln>
                            <a:noFill/>
                          </a:ln>
                          <a:solidFill>
                            <a:schemeClr val="tx1"/>
                          </a:solidFill>
                          <a:effectLst/>
                          <a:latin typeface="Arial Unicode MS" pitchFamily="34" charset="-122"/>
                          <a:ea typeface="Arial Unicode MS" pitchFamily="34" charset="-122"/>
                          <a:cs typeface="Arial Unicode MS" pitchFamily="34" charset="-122"/>
                        </a:rPr>
                        <a:t>Radiation monitored area</a:t>
                      </a:r>
                      <a:endParaRPr kumimoji="0" lang="zh-CN" sz="1200" b="1" i="0" u="none" strike="noStrike" kern="1200" cap="none" normalizeH="0" baseline="0" dirty="0">
                        <a:ln>
                          <a:noFill/>
                        </a:ln>
                        <a:solidFill>
                          <a:schemeClr val="tx1"/>
                        </a:solidFill>
                        <a:effectLst/>
                        <a:latin typeface="Arial Unicode MS" pitchFamily="34" charset="-122"/>
                        <a:ea typeface="Arial Unicode MS" pitchFamily="34" charset="-122"/>
                        <a:cs typeface="Arial Unicode MS"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dirty="0" smtClean="0">
                          <a:ln>
                            <a:noFill/>
                          </a:ln>
                          <a:solidFill>
                            <a:schemeClr val="tx1"/>
                          </a:solidFill>
                          <a:effectLst/>
                          <a:latin typeface="Arial Unicode MS" pitchFamily="34" charset="-122"/>
                          <a:ea typeface="Arial Unicode MS" pitchFamily="34" charset="-122"/>
                          <a:cs typeface="Arial Unicode MS" pitchFamily="34" charset="-122"/>
                        </a:rPr>
                        <a:t>&lt; 2.5 </a:t>
                      </a:r>
                      <a:r>
                        <a:rPr kumimoji="0" lang="en-US" altLang="zh-CN" sz="1200" b="1" i="0" u="none" strike="noStrike" cap="none" normalizeH="0" baseline="0" dirty="0" err="1" smtClean="0">
                          <a:ln>
                            <a:noFill/>
                          </a:ln>
                          <a:solidFill>
                            <a:schemeClr val="tx1"/>
                          </a:solidFill>
                          <a:effectLst/>
                          <a:latin typeface="Arial Unicode MS" pitchFamily="34" charset="-122"/>
                          <a:ea typeface="Arial Unicode MS" pitchFamily="34" charset="-122"/>
                          <a:cs typeface="Arial Unicode MS" pitchFamily="34" charset="-122"/>
                        </a:rPr>
                        <a:t>μSv</a:t>
                      </a:r>
                      <a:r>
                        <a:rPr kumimoji="0" lang="en-US" altLang="zh-CN" sz="1200" b="1" i="0" u="none" strike="noStrike" cap="none" normalizeH="0" baseline="0" dirty="0" smtClean="0">
                          <a:ln>
                            <a:noFill/>
                          </a:ln>
                          <a:solidFill>
                            <a:schemeClr val="tx1"/>
                          </a:solidFill>
                          <a:effectLst/>
                          <a:latin typeface="Arial Unicode MS" pitchFamily="34" charset="-122"/>
                          <a:ea typeface="Arial Unicode MS" pitchFamily="34" charset="-122"/>
                          <a:cs typeface="Arial Unicode MS" pitchFamily="34" charset="-122"/>
                        </a:rPr>
                        <a:t>/h</a:t>
                      </a: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dirty="0" smtClean="0">
                          <a:ln>
                            <a:noFill/>
                          </a:ln>
                          <a:solidFill>
                            <a:schemeClr val="tx1"/>
                          </a:solidFill>
                          <a:effectLst/>
                          <a:latin typeface="Arial Unicode MS" pitchFamily="34" charset="-122"/>
                          <a:ea typeface="Arial Unicode MS" pitchFamily="34" charset="-122"/>
                          <a:cs typeface="Arial Unicode MS" pitchFamily="34" charset="-122"/>
                        </a:rPr>
                        <a:t>registered radiation workers can enter freely any time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dirty="0" smtClean="0">
                          <a:ln>
                            <a:noFill/>
                          </a:ln>
                          <a:solidFill>
                            <a:schemeClr val="tx1"/>
                          </a:solidFill>
                          <a:effectLst/>
                          <a:latin typeface="Arial Unicode MS" pitchFamily="34" charset="-122"/>
                          <a:ea typeface="Arial Unicode MS" pitchFamily="34" charset="-122"/>
                          <a:cs typeface="Arial Unicode MS" pitchFamily="34" charset="-122"/>
                        </a:rPr>
                        <a:t>Such as facilities halls, the surface of concrete shielding</a:t>
                      </a: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64457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kern="1200" cap="none" normalizeH="0" baseline="0" dirty="0">
                          <a:ln>
                            <a:noFill/>
                          </a:ln>
                          <a:solidFill>
                            <a:schemeClr val="tx1"/>
                          </a:solidFill>
                          <a:effectLst/>
                          <a:latin typeface="Arial Unicode MS" pitchFamily="34" charset="-122"/>
                          <a:ea typeface="Arial Unicode MS" pitchFamily="34" charset="-122"/>
                          <a:cs typeface="Arial Unicode MS" pitchFamily="34" charset="-122"/>
                        </a:rPr>
                        <a:t>Radiation controlled area</a:t>
                      </a:r>
                      <a:endParaRPr kumimoji="0" lang="zh-CN" sz="1200" b="1" i="0" u="none" strike="noStrike" kern="1200" cap="none" normalizeH="0" baseline="0" dirty="0">
                        <a:ln>
                          <a:noFill/>
                        </a:ln>
                        <a:solidFill>
                          <a:schemeClr val="tx1"/>
                        </a:solidFill>
                        <a:effectLst/>
                        <a:latin typeface="Arial Unicode MS" pitchFamily="34" charset="-122"/>
                        <a:ea typeface="Arial Unicode MS" pitchFamily="34" charset="-122"/>
                        <a:cs typeface="Arial Unicode MS"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dirty="0" smtClean="0">
                          <a:ln>
                            <a:noFill/>
                          </a:ln>
                          <a:solidFill>
                            <a:schemeClr val="tx1"/>
                          </a:solidFill>
                          <a:effectLst/>
                          <a:latin typeface="Arial Unicode MS" pitchFamily="34" charset="-122"/>
                          <a:ea typeface="Arial Unicode MS" pitchFamily="34" charset="-122"/>
                          <a:cs typeface="Arial Unicode MS" pitchFamily="34" charset="-122"/>
                        </a:rPr>
                        <a:t>&lt; 25 </a:t>
                      </a:r>
                      <a:r>
                        <a:rPr kumimoji="0" lang="en-US" altLang="zh-CN" sz="1200" b="1" i="0" u="none" strike="noStrike" cap="none" normalizeH="0" baseline="0" dirty="0" err="1" smtClean="0">
                          <a:ln>
                            <a:noFill/>
                          </a:ln>
                          <a:solidFill>
                            <a:schemeClr val="tx1"/>
                          </a:solidFill>
                          <a:effectLst/>
                          <a:latin typeface="Arial Unicode MS" pitchFamily="34" charset="-122"/>
                          <a:ea typeface="Arial Unicode MS" pitchFamily="34" charset="-122"/>
                          <a:cs typeface="Arial Unicode MS" pitchFamily="34" charset="-122"/>
                        </a:rPr>
                        <a:t>μSv</a:t>
                      </a:r>
                      <a:r>
                        <a:rPr kumimoji="0" lang="en-US" altLang="zh-CN" sz="1200" b="1" i="0" u="none" strike="noStrike" cap="none" normalizeH="0" baseline="0" dirty="0" smtClean="0">
                          <a:ln>
                            <a:noFill/>
                          </a:ln>
                          <a:solidFill>
                            <a:schemeClr val="tx1"/>
                          </a:solidFill>
                          <a:effectLst/>
                          <a:latin typeface="Arial Unicode MS" pitchFamily="34" charset="-122"/>
                          <a:ea typeface="Arial Unicode MS" pitchFamily="34" charset="-122"/>
                          <a:cs typeface="Arial Unicode MS" pitchFamily="34" charset="-122"/>
                        </a:rPr>
                        <a:t>/h</a:t>
                      </a: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dirty="0" smtClean="0">
                          <a:ln>
                            <a:noFill/>
                          </a:ln>
                          <a:solidFill>
                            <a:schemeClr val="tx1"/>
                          </a:solidFill>
                          <a:effectLst/>
                          <a:latin typeface="Arial Unicode MS" pitchFamily="34" charset="-122"/>
                          <a:ea typeface="Arial Unicode MS" pitchFamily="34" charset="-122"/>
                          <a:cs typeface="Arial Unicode MS" pitchFamily="34" charset="-122"/>
                        </a:rPr>
                        <a:t>access this area is limited and permissions and the entering procedures are required. Such as auxiliary tunnel;</a:t>
                      </a: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43467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kern="1200" cap="none" normalizeH="0" baseline="0" dirty="0">
                          <a:ln>
                            <a:noFill/>
                          </a:ln>
                          <a:solidFill>
                            <a:schemeClr val="tx1"/>
                          </a:solidFill>
                          <a:effectLst/>
                          <a:latin typeface="Arial Unicode MS" pitchFamily="34" charset="-122"/>
                          <a:ea typeface="Arial Unicode MS" pitchFamily="34" charset="-122"/>
                          <a:cs typeface="Arial Unicode MS" pitchFamily="34" charset="-122"/>
                        </a:rPr>
                        <a:t>Forbidden area</a:t>
                      </a:r>
                      <a:endParaRPr kumimoji="0" lang="zh-CN" sz="1200" b="1" i="0" u="none" strike="noStrike" kern="1200" cap="none" normalizeH="0" baseline="0" dirty="0">
                        <a:ln>
                          <a:noFill/>
                        </a:ln>
                        <a:solidFill>
                          <a:schemeClr val="tx1"/>
                        </a:solidFill>
                        <a:effectLst/>
                        <a:latin typeface="Arial Unicode MS" pitchFamily="34" charset="-122"/>
                        <a:ea typeface="Arial Unicode MS" pitchFamily="34" charset="-122"/>
                        <a:cs typeface="Arial Unicode MS"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Arial Unicode MS" pitchFamily="34" charset="-122"/>
                          <a:ea typeface="Arial Unicode MS" pitchFamily="34" charset="-122"/>
                          <a:cs typeface="Arial Unicode MS" pitchFamily="34" charset="-122"/>
                        </a:rPr>
                        <a:t>&gt;&gt;1mSv/h</a:t>
                      </a: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dirty="0" smtClean="0">
                          <a:ln>
                            <a:noFill/>
                          </a:ln>
                          <a:solidFill>
                            <a:schemeClr val="tx1"/>
                          </a:solidFill>
                          <a:effectLst/>
                          <a:latin typeface="Arial Unicode MS" pitchFamily="34" charset="-122"/>
                          <a:ea typeface="Arial Unicode MS" pitchFamily="34" charset="-122"/>
                          <a:cs typeface="Arial Unicode MS" pitchFamily="34" charset="-122"/>
                        </a:rPr>
                        <a:t>access to this area is in principle forbidden. Such as tunnel while the beam is running. </a:t>
                      </a: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27451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kern="1200" cap="none" normalizeH="0" baseline="0" dirty="0">
                          <a:ln>
                            <a:noFill/>
                          </a:ln>
                          <a:solidFill>
                            <a:schemeClr val="tx1"/>
                          </a:solidFill>
                          <a:effectLst/>
                          <a:latin typeface="Arial Unicode MS" pitchFamily="34" charset="-122"/>
                          <a:ea typeface="Arial Unicode MS" pitchFamily="34" charset="-122"/>
                          <a:cs typeface="Arial Unicode MS" pitchFamily="34" charset="-122"/>
                        </a:rPr>
                        <a:t>Site boundary </a:t>
                      </a:r>
                      <a:endParaRPr kumimoji="0" lang="zh-CN" sz="1200" b="1" i="0" u="none" strike="noStrike" kern="1200" cap="none" normalizeH="0" baseline="0" dirty="0">
                        <a:ln>
                          <a:noFill/>
                        </a:ln>
                        <a:solidFill>
                          <a:schemeClr val="tx1"/>
                        </a:solidFill>
                        <a:effectLst/>
                        <a:latin typeface="Arial Unicode MS" pitchFamily="34" charset="-122"/>
                        <a:ea typeface="Arial Unicode MS" pitchFamily="34" charset="-122"/>
                        <a:cs typeface="Arial Unicode MS"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dirty="0" smtClean="0">
                          <a:ln>
                            <a:noFill/>
                          </a:ln>
                          <a:solidFill>
                            <a:schemeClr val="tx1"/>
                          </a:solidFill>
                          <a:effectLst/>
                          <a:latin typeface="Arial Unicode MS" pitchFamily="34" charset="-122"/>
                          <a:ea typeface="Arial Unicode MS" pitchFamily="34" charset="-122"/>
                          <a:cs typeface="Arial Unicode MS" pitchFamily="34" charset="-122"/>
                        </a:rPr>
                        <a:t>0.1 </a:t>
                      </a:r>
                      <a:r>
                        <a:rPr kumimoji="0" lang="en-US" altLang="zh-CN" sz="1200" b="1" i="0" u="none" strike="noStrike" cap="none" normalizeH="0" baseline="0" dirty="0" err="1" smtClean="0">
                          <a:ln>
                            <a:noFill/>
                          </a:ln>
                          <a:solidFill>
                            <a:schemeClr val="tx1"/>
                          </a:solidFill>
                          <a:effectLst/>
                          <a:latin typeface="Arial Unicode MS" pitchFamily="34" charset="-122"/>
                          <a:ea typeface="Arial Unicode MS" pitchFamily="34" charset="-122"/>
                          <a:cs typeface="Arial Unicode MS" pitchFamily="34" charset="-122"/>
                        </a:rPr>
                        <a:t>mSv</a:t>
                      </a:r>
                      <a:r>
                        <a:rPr kumimoji="0" lang="en-US" altLang="zh-CN" sz="1200" b="1" i="0" u="none" strike="noStrike" cap="none" normalizeH="0" baseline="0" dirty="0" smtClean="0">
                          <a:ln>
                            <a:noFill/>
                          </a:ln>
                          <a:solidFill>
                            <a:schemeClr val="tx1"/>
                          </a:solidFill>
                          <a:effectLst/>
                          <a:latin typeface="Arial Unicode MS" pitchFamily="34" charset="-122"/>
                          <a:ea typeface="Arial Unicode MS" pitchFamily="34" charset="-122"/>
                          <a:cs typeface="Arial Unicode MS" pitchFamily="34" charset="-122"/>
                        </a:rPr>
                        <a:t>/year</a:t>
                      </a: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200" b="1" i="0" u="none" strike="noStrike" cap="none" normalizeH="0" baseline="0" dirty="0" smtClean="0">
                        <a:ln>
                          <a:noFill/>
                        </a:ln>
                        <a:solidFill>
                          <a:schemeClr val="tx1"/>
                        </a:solidFill>
                        <a:effectLst/>
                        <a:latin typeface="Arial Unicode MS" pitchFamily="34" charset="-122"/>
                        <a:ea typeface="Arial Unicode MS" pitchFamily="34" charset="-122"/>
                        <a:cs typeface="Arial Unicode MS" pitchFamily="34" charset="-122"/>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bl>
          </a:graphicData>
        </a:graphic>
      </p:graphicFrame>
      <p:sp>
        <p:nvSpPr>
          <p:cNvPr id="7" name="Rectangle 6"/>
          <p:cNvSpPr/>
          <p:nvPr/>
        </p:nvSpPr>
        <p:spPr>
          <a:xfrm>
            <a:off x="391508" y="5260441"/>
            <a:ext cx="8212939" cy="904863"/>
          </a:xfrm>
          <a:prstGeom prst="rect">
            <a:avLst/>
          </a:prstGeom>
        </p:spPr>
        <p:txBody>
          <a:bodyPr wrap="square">
            <a:spAutoFit/>
          </a:bodyPr>
          <a:lstStyle/>
          <a:p>
            <a:pPr lvl="1" fontAlgn="base">
              <a:lnSpc>
                <a:spcPct val="110000"/>
              </a:lnSpc>
              <a:spcBef>
                <a:spcPct val="20000"/>
              </a:spcBef>
              <a:spcAft>
                <a:spcPct val="0"/>
              </a:spcAft>
              <a:buSzPct val="80000"/>
            </a:pPr>
            <a:r>
              <a:rPr lang="en-GB" altLang="zh-CN" sz="2400" kern="0" dirty="0">
                <a:solidFill>
                  <a:srgbClr val="0070C0"/>
                </a:solidFill>
                <a:latin typeface="Times New Roman" panose="02020603050405020304" pitchFamily="18" charset="0"/>
              </a:rPr>
              <a:t>2. Residual dose rate limit: &lt; 1mSv/h for the workers to get into the tunnel  ( 30cm, 4 h down ) (refer SNS)</a:t>
            </a:r>
          </a:p>
        </p:txBody>
      </p:sp>
    </p:spTree>
    <p:extLst>
      <p:ext uri="{BB962C8B-B14F-4D97-AF65-F5344CB8AC3E}">
        <p14:creationId xmlns:p14="http://schemas.microsoft.com/office/powerpoint/2010/main" val="78012887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2. Shielding Design Criteria</a:t>
            </a:r>
            <a:endParaRPr lang="en-GB" dirty="0"/>
          </a:p>
        </p:txBody>
      </p:sp>
      <p:sp>
        <p:nvSpPr>
          <p:cNvPr id="3" name="Content Placeholder 2"/>
          <p:cNvSpPr>
            <a:spLocks noGrp="1"/>
          </p:cNvSpPr>
          <p:nvPr>
            <p:ph idx="1"/>
          </p:nvPr>
        </p:nvSpPr>
        <p:spPr/>
        <p:txBody>
          <a:bodyPr/>
          <a:lstStyle/>
          <a:p>
            <a:pPr>
              <a:lnSpc>
                <a:spcPct val="100000"/>
              </a:lnSpc>
              <a:spcBef>
                <a:spcPts val="0"/>
              </a:spcBef>
            </a:pPr>
            <a:r>
              <a:rPr lang="en-US" altLang="zh-CN" dirty="0">
                <a:latin typeface="Tahoma" pitchFamily="34" charset="0"/>
                <a:cs typeface="Times New Roman" pitchFamily="18" charset="0"/>
              </a:rPr>
              <a:t>Limits for shielding design of </a:t>
            </a:r>
            <a:r>
              <a:rPr lang="en-US" altLang="zh-CN" dirty="0" smtClean="0">
                <a:latin typeface="Tahoma" pitchFamily="34" charset="0"/>
                <a:cs typeface="Times New Roman" pitchFamily="18" charset="0"/>
              </a:rPr>
              <a:t>CEPC</a:t>
            </a:r>
            <a:endParaRPr lang="en-US" altLang="zh-CN" dirty="0">
              <a:latin typeface="Tahoma" pitchFamily="34" charset="0"/>
              <a:cs typeface="Times New Roman" pitchFamily="18" charset="0"/>
            </a:endParaRPr>
          </a:p>
          <a:p>
            <a:pPr marL="457200" lvl="1" indent="0">
              <a:buNone/>
            </a:pPr>
            <a:r>
              <a:rPr lang="en-US" altLang="zh-CN" dirty="0" smtClean="0"/>
              <a:t>3</a:t>
            </a:r>
            <a:r>
              <a:rPr lang="en-US" altLang="zh-CN" dirty="0"/>
              <a:t>. Concentration limit of induced activity</a:t>
            </a:r>
          </a:p>
          <a:p>
            <a:pPr marL="1200150" lvl="3" indent="-342900">
              <a:spcBef>
                <a:spcPct val="30000"/>
              </a:spcBef>
              <a:spcAft>
                <a:spcPct val="20000"/>
              </a:spcAft>
              <a:buClr>
                <a:schemeClr val="tx1"/>
              </a:buClr>
              <a:buFont typeface="Wingdings" panose="05000000000000000000" pitchFamily="2" charset="2"/>
              <a:buChar char="ü"/>
            </a:pPr>
            <a:r>
              <a:rPr lang="en-US" altLang="zh-CN" dirty="0" smtClean="0"/>
              <a:t>According </a:t>
            </a:r>
            <a:r>
              <a:rPr lang="en-US" altLang="zh-CN" dirty="0"/>
              <a:t>to GB18871-2002: “if there are more than one kind of radionuclide, only  if the ratio of activity (or specific activity) to its exempt value of each kind of the radionuclide was less than 1, it is exemptible.”</a:t>
            </a:r>
          </a:p>
          <a:p>
            <a:pPr lvl="1">
              <a:buFont typeface="Wingdings" panose="05000000000000000000" pitchFamily="2" charset="2"/>
              <a:buChar char="ü"/>
            </a:pPr>
            <a:endParaRPr lang="en-US" altLang="zh-CN" dirty="0">
              <a:solidFill>
                <a:schemeClr val="tx1"/>
              </a:solidFill>
              <a:cs typeface="Times New Roman" panose="02020603050405020304" pitchFamily="18" charset="0"/>
            </a:endParaRPr>
          </a:p>
          <a:p>
            <a:pPr lvl="1">
              <a:buFont typeface="Wingdings" panose="05000000000000000000" pitchFamily="2" charset="2"/>
              <a:buChar char="ü"/>
            </a:pPr>
            <a:endParaRPr lang="en-US" altLang="zh-CN" dirty="0">
              <a:solidFill>
                <a:schemeClr val="tx1"/>
              </a:solidFill>
              <a:cs typeface="Times New Roman" panose="02020603050405020304" pitchFamily="18" charset="0"/>
            </a:endParaRPr>
          </a:p>
          <a:p>
            <a:pPr marL="1200150" lvl="3" indent="-342900">
              <a:spcBef>
                <a:spcPct val="30000"/>
              </a:spcBef>
              <a:spcAft>
                <a:spcPct val="20000"/>
              </a:spcAft>
              <a:buClr>
                <a:schemeClr val="tx1"/>
              </a:buClr>
              <a:buFont typeface="Wingdings" panose="05000000000000000000" pitchFamily="2" charset="2"/>
              <a:buChar char="ü"/>
            </a:pPr>
            <a:r>
              <a:rPr lang="en-US" altLang="zh-CN" dirty="0"/>
              <a:t>Convenient method to soil and ground water activation: The prompt dose rate is ~5.5mSv/h in the thickness of 1m soil to ensure it is below the exempt value of above. (refer J-PARC)</a:t>
            </a:r>
          </a:p>
          <a:p>
            <a:pPr lvl="1"/>
            <a:endParaRPr lang="en-GB" dirty="0"/>
          </a:p>
        </p:txBody>
      </p:sp>
      <p:sp>
        <p:nvSpPr>
          <p:cNvPr id="4" name="Slide Number Placeholder 3"/>
          <p:cNvSpPr>
            <a:spLocks noGrp="1"/>
          </p:cNvSpPr>
          <p:nvPr>
            <p:ph type="sldNum" sz="quarter" idx="12"/>
          </p:nvPr>
        </p:nvSpPr>
        <p:spPr/>
        <p:txBody>
          <a:bodyPr/>
          <a:lstStyle/>
          <a:p>
            <a:fld id="{0C913308-F349-4B6D-A68A-DD1791B4A57B}" type="slidenum">
              <a:rPr lang="zh-CN" altLang="en-US" smtClean="0"/>
              <a:t>6</a:t>
            </a:fld>
            <a:endParaRPr lang="zh-CN" altLang="en-US"/>
          </a:p>
        </p:txBody>
      </p:sp>
      <mc:AlternateContent xmlns:mc="http://schemas.openxmlformats.org/markup-compatibility/2006" xmlns:a14="http://schemas.microsoft.com/office/drawing/2010/main">
        <mc:Choice Requires="a14">
          <p:sp>
            <p:nvSpPr>
              <p:cNvPr id="6" name="矩形 8"/>
              <p:cNvSpPr/>
              <p:nvPr/>
            </p:nvSpPr>
            <p:spPr>
              <a:xfrm>
                <a:off x="3203848" y="3746665"/>
                <a:ext cx="1912575" cy="84856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nary>
                        <m:naryPr>
                          <m:chr m:val="∑"/>
                          <m:limLoc m:val="undOvr"/>
                          <m:ctrlPr>
                            <a:rPr lang="zh-CN" altLang="zh-CN" i="1">
                              <a:latin typeface="Cambria Math" panose="02040503050406030204" pitchFamily="18" charset="0"/>
                            </a:rPr>
                          </m:ctrlPr>
                        </m:naryPr>
                        <m:sub>
                          <m:r>
                            <a:rPr lang="en-US" altLang="zh-CN" i="1">
                              <a:latin typeface="Cambria Math"/>
                            </a:rPr>
                            <m:t>𝑖</m:t>
                          </m:r>
                          <m:r>
                            <a:rPr lang="en-US" altLang="zh-CN" i="1">
                              <a:latin typeface="Cambria Math"/>
                            </a:rPr>
                            <m:t>=1</m:t>
                          </m:r>
                        </m:sub>
                        <m:sup>
                          <m:r>
                            <a:rPr lang="en-US" altLang="zh-CN" i="1">
                              <a:latin typeface="Cambria Math"/>
                            </a:rPr>
                            <m:t>𝑛</m:t>
                          </m:r>
                        </m:sup>
                        <m:e>
                          <m:f>
                            <m:fPr>
                              <m:ctrlPr>
                                <a:rPr lang="zh-CN" altLang="zh-CN" i="1">
                                  <a:latin typeface="Cambria Math" panose="02040503050406030204" pitchFamily="18" charset="0"/>
                                </a:rPr>
                              </m:ctrlPr>
                            </m:fPr>
                            <m:num>
                              <m:sSub>
                                <m:sSubPr>
                                  <m:ctrlPr>
                                    <a:rPr lang="zh-CN" altLang="zh-CN" i="1">
                                      <a:latin typeface="Cambria Math" panose="02040503050406030204" pitchFamily="18" charset="0"/>
                                    </a:rPr>
                                  </m:ctrlPr>
                                </m:sSubPr>
                                <m:e>
                                  <m:r>
                                    <a:rPr lang="en-US" altLang="zh-CN" i="1">
                                      <a:latin typeface="Cambria Math"/>
                                    </a:rPr>
                                    <m:t>𝑆</m:t>
                                  </m:r>
                                </m:e>
                                <m:sub>
                                  <m:r>
                                    <a:rPr lang="en-US" altLang="zh-CN" i="1">
                                      <a:latin typeface="Cambria Math"/>
                                    </a:rPr>
                                    <m:t>𝑖</m:t>
                                  </m:r>
                                  <m:r>
                                    <a:rPr lang="en-US" altLang="zh-CN" i="1">
                                      <a:latin typeface="Cambria Math"/>
                                    </a:rPr>
                                    <m:t>_</m:t>
                                  </m:r>
                                </m:sub>
                              </m:sSub>
                            </m:num>
                            <m:den>
                              <m:sSub>
                                <m:sSubPr>
                                  <m:ctrlPr>
                                    <a:rPr lang="zh-CN" altLang="zh-CN" i="1">
                                      <a:latin typeface="Cambria Math" panose="02040503050406030204" pitchFamily="18" charset="0"/>
                                    </a:rPr>
                                  </m:ctrlPr>
                                </m:sSubPr>
                                <m:e>
                                  <m:r>
                                    <a:rPr lang="en-US" altLang="zh-CN" i="1">
                                      <a:latin typeface="Cambria Math"/>
                                    </a:rPr>
                                    <m:t>𝑆</m:t>
                                  </m:r>
                                </m:e>
                                <m:sub>
                                  <m:r>
                                    <a:rPr lang="en-US" altLang="zh-CN" i="1">
                                      <a:latin typeface="Cambria Math"/>
                                    </a:rPr>
                                    <m:t>𝑖</m:t>
                                  </m:r>
                                  <m:r>
                                    <a:rPr lang="en-US" altLang="zh-CN" i="1">
                                      <a:latin typeface="Cambria Math"/>
                                    </a:rPr>
                                    <m:t>_</m:t>
                                  </m:r>
                                  <m:r>
                                    <a:rPr lang="en-US" altLang="zh-CN" i="1">
                                      <a:latin typeface="Cambria Math"/>
                                    </a:rPr>
                                    <m:t>𝑒𝑥𝑒𝑚𝑝𝑡</m:t>
                                  </m:r>
                                </m:sub>
                              </m:sSub>
                            </m:den>
                          </m:f>
                          <m:r>
                            <a:rPr lang="en-US" altLang="zh-CN" i="1">
                              <a:latin typeface="Cambria Math"/>
                            </a:rPr>
                            <m:t>&lt;1</m:t>
                          </m:r>
                        </m:e>
                      </m:nary>
                    </m:oMath>
                  </m:oMathPara>
                </a14:m>
                <a:endParaRPr lang="zh-CN" altLang="en-US" dirty="0"/>
              </a:p>
            </p:txBody>
          </p:sp>
        </mc:Choice>
        <mc:Fallback xmlns="">
          <p:sp>
            <p:nvSpPr>
              <p:cNvPr id="6" name="矩形 8"/>
              <p:cNvSpPr>
                <a:spLocks noRot="1" noChangeAspect="1" noMove="1" noResize="1" noEditPoints="1" noAdjustHandles="1" noChangeArrowheads="1" noChangeShapeType="1" noTextEdit="1"/>
              </p:cNvSpPr>
              <p:nvPr/>
            </p:nvSpPr>
            <p:spPr>
              <a:xfrm>
                <a:off x="3203848" y="3746665"/>
                <a:ext cx="1912575" cy="848566"/>
              </a:xfrm>
              <a:prstGeom prst="rect">
                <a:avLst/>
              </a:prstGeom>
              <a:blipFill rotWithShape="0">
                <a:blip r:embed="rId2"/>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94526979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 Shielding </a:t>
            </a:r>
            <a:r>
              <a:rPr lang="en-US" altLang="zh-CN" dirty="0"/>
              <a:t>Calculation </a:t>
            </a:r>
            <a:r>
              <a:rPr lang="en-US" altLang="zh-CN" dirty="0" smtClean="0"/>
              <a:t>Methods</a:t>
            </a:r>
            <a:endParaRPr lang="zh-CN" altLang="en-US" dirty="0"/>
          </a:p>
        </p:txBody>
      </p:sp>
      <p:sp>
        <p:nvSpPr>
          <p:cNvPr id="3" name="内容占位符 2"/>
          <p:cNvSpPr>
            <a:spLocks noGrp="1"/>
          </p:cNvSpPr>
          <p:nvPr>
            <p:ph idx="1"/>
          </p:nvPr>
        </p:nvSpPr>
        <p:spPr>
          <a:xfrm>
            <a:off x="734888" y="1504528"/>
            <a:ext cx="8229600" cy="4876800"/>
          </a:xfrm>
        </p:spPr>
        <p:txBody>
          <a:bodyPr/>
          <a:lstStyle/>
          <a:p>
            <a:pPr lvl="0">
              <a:lnSpc>
                <a:spcPct val="100000"/>
              </a:lnSpc>
              <a:spcBef>
                <a:spcPct val="30000"/>
              </a:spcBef>
              <a:spcAft>
                <a:spcPct val="20000"/>
              </a:spcAft>
              <a:buClr>
                <a:srgbClr val="000000"/>
              </a:buClr>
              <a:buNone/>
            </a:pPr>
            <a:r>
              <a:rPr kumimoji="0" lang="en-US" altLang="zh-CN" sz="2400" b="1" dirty="0">
                <a:solidFill>
                  <a:schemeClr val="tx1"/>
                </a:solidFill>
              </a:rPr>
              <a:t>For </a:t>
            </a:r>
            <a:r>
              <a:rPr kumimoji="0" lang="en-US" altLang="zh-CN" sz="2400" b="1" dirty="0" smtClean="0">
                <a:solidFill>
                  <a:schemeClr val="tx1"/>
                </a:solidFill>
              </a:rPr>
              <a:t>Magnets</a:t>
            </a:r>
            <a:r>
              <a:rPr kumimoji="0" lang="zh-CN" altLang="en-US" sz="2400" b="1" dirty="0">
                <a:solidFill>
                  <a:schemeClr val="tx1"/>
                </a:solidFill>
              </a:rPr>
              <a:t>、</a:t>
            </a:r>
            <a:r>
              <a:rPr kumimoji="0" lang="en-US" altLang="zh-CN" sz="2400" b="1" dirty="0" smtClean="0">
                <a:solidFill>
                  <a:schemeClr val="tx1"/>
                </a:solidFill>
              </a:rPr>
              <a:t>bulk </a:t>
            </a:r>
            <a:r>
              <a:rPr kumimoji="0" lang="en-US" altLang="zh-CN" sz="2400" b="1" dirty="0">
                <a:solidFill>
                  <a:schemeClr val="tx1"/>
                </a:solidFill>
              </a:rPr>
              <a:t>shielding</a:t>
            </a:r>
            <a:r>
              <a:rPr kumimoji="0" lang="zh-CN" altLang="en-US" sz="2400" b="1" dirty="0">
                <a:solidFill>
                  <a:schemeClr val="tx1"/>
                </a:solidFill>
              </a:rPr>
              <a:t>、</a:t>
            </a:r>
            <a:r>
              <a:rPr kumimoji="0" lang="en-US" altLang="zh-CN" sz="2400" b="1" dirty="0">
                <a:solidFill>
                  <a:schemeClr val="tx1"/>
                </a:solidFill>
              </a:rPr>
              <a:t>Beam-Dump</a:t>
            </a:r>
            <a:r>
              <a:rPr kumimoji="0" lang="zh-CN" altLang="en-US" sz="2400" b="1" dirty="0">
                <a:solidFill>
                  <a:schemeClr val="tx1"/>
                </a:solidFill>
              </a:rPr>
              <a:t> </a:t>
            </a:r>
            <a:r>
              <a:rPr kumimoji="0" lang="en-US" altLang="zh-CN" sz="2400" b="1" dirty="0">
                <a:solidFill>
                  <a:schemeClr val="tx1"/>
                </a:solidFill>
              </a:rPr>
              <a:t>and Collimators</a:t>
            </a:r>
            <a:r>
              <a:rPr kumimoji="0" lang="zh-CN" altLang="en-US" sz="2400" b="1" dirty="0">
                <a:solidFill>
                  <a:schemeClr val="tx1"/>
                </a:solidFill>
              </a:rPr>
              <a:t>：</a:t>
            </a:r>
            <a:endParaRPr kumimoji="0" lang="en-US" altLang="zh-CN" sz="2400" b="1" dirty="0">
              <a:solidFill>
                <a:schemeClr val="tx1"/>
              </a:solidFill>
            </a:endParaRPr>
          </a:p>
          <a:p>
            <a:pPr lvl="0">
              <a:lnSpc>
                <a:spcPct val="100000"/>
              </a:lnSpc>
              <a:spcBef>
                <a:spcPct val="30000"/>
              </a:spcBef>
              <a:spcAft>
                <a:spcPct val="20000"/>
              </a:spcAft>
              <a:buClr>
                <a:srgbClr val="000000"/>
              </a:buClr>
              <a:buNone/>
            </a:pPr>
            <a:r>
              <a:rPr kumimoji="0" lang="en-US" altLang="zh-CN" sz="2400" dirty="0">
                <a:solidFill>
                  <a:schemeClr val="tx1"/>
                </a:solidFill>
              </a:rPr>
              <a:t>	</a:t>
            </a:r>
            <a:r>
              <a:rPr kumimoji="0" lang="en-US" altLang="zh-CN" sz="2400" dirty="0" err="1" smtClean="0">
                <a:solidFill>
                  <a:schemeClr val="tx1"/>
                </a:solidFill>
              </a:rPr>
              <a:t>CEPC</a:t>
            </a:r>
            <a:r>
              <a:rPr kumimoji="0" lang="zh-CN" altLang="en-US" sz="2400" dirty="0" smtClean="0">
                <a:solidFill>
                  <a:schemeClr val="tx1"/>
                </a:solidFill>
              </a:rPr>
              <a:t>：</a:t>
            </a:r>
            <a:r>
              <a:rPr kumimoji="0" lang="en-US" altLang="zh-CN" sz="2400" dirty="0" err="1" smtClean="0">
                <a:solidFill>
                  <a:schemeClr val="tx1"/>
                </a:solidFill>
              </a:rPr>
              <a:t>FLUKA</a:t>
            </a:r>
            <a:r>
              <a:rPr kumimoji="0" lang="en-US" altLang="zh-CN" sz="2400" dirty="0" smtClean="0">
                <a:solidFill>
                  <a:schemeClr val="tx1"/>
                </a:solidFill>
              </a:rPr>
              <a:t> </a:t>
            </a:r>
            <a:r>
              <a:rPr kumimoji="0" lang="en-US" altLang="zh-CN" sz="2400" dirty="0">
                <a:solidFill>
                  <a:schemeClr val="tx1"/>
                </a:solidFill>
              </a:rPr>
              <a:t>+ </a:t>
            </a:r>
            <a:r>
              <a:rPr kumimoji="0" lang="en-US" altLang="zh-CN" sz="2400" dirty="0" err="1">
                <a:solidFill>
                  <a:schemeClr val="tx1"/>
                </a:solidFill>
              </a:rPr>
              <a:t>MCNP</a:t>
            </a:r>
            <a:r>
              <a:rPr kumimoji="0" lang="en-US" altLang="zh-CN" sz="2400" dirty="0">
                <a:solidFill>
                  <a:schemeClr val="tx1"/>
                </a:solidFill>
              </a:rPr>
              <a:t> </a:t>
            </a:r>
            <a:r>
              <a:rPr kumimoji="0" lang="en-US" altLang="zh-CN" sz="2400" dirty="0" smtClean="0">
                <a:solidFill>
                  <a:schemeClr val="tx1"/>
                </a:solidFill>
              </a:rPr>
              <a:t>+ </a:t>
            </a:r>
            <a:r>
              <a:rPr kumimoji="0" lang="en-US" altLang="zh-CN" sz="2400" dirty="0">
                <a:solidFill>
                  <a:schemeClr val="tx1"/>
                </a:solidFill>
              </a:rPr>
              <a:t>Empirical formula</a:t>
            </a:r>
            <a:endParaRPr kumimoji="0" lang="en-US" altLang="zh-CN" sz="2400" dirty="0" smtClean="0">
              <a:solidFill>
                <a:schemeClr val="tx1"/>
              </a:solidFill>
            </a:endParaRPr>
          </a:p>
          <a:p>
            <a:pPr lvl="0">
              <a:lnSpc>
                <a:spcPct val="100000"/>
              </a:lnSpc>
              <a:spcBef>
                <a:spcPct val="30000"/>
              </a:spcBef>
              <a:spcAft>
                <a:spcPct val="20000"/>
              </a:spcAft>
              <a:buClr>
                <a:srgbClr val="000000"/>
              </a:buClr>
              <a:buNone/>
            </a:pPr>
            <a:r>
              <a:rPr kumimoji="0" lang="en-US" altLang="zh-CN" sz="2400" b="1" dirty="0" smtClean="0">
                <a:solidFill>
                  <a:schemeClr val="tx1"/>
                </a:solidFill>
              </a:rPr>
              <a:t>For </a:t>
            </a:r>
            <a:r>
              <a:rPr kumimoji="0" lang="en-US" altLang="zh-CN" sz="2400" b="1" dirty="0">
                <a:solidFill>
                  <a:schemeClr val="tx1"/>
                </a:solidFill>
              </a:rPr>
              <a:t>streaming</a:t>
            </a:r>
            <a:r>
              <a:rPr kumimoji="0" lang="zh-CN" altLang="en-US" sz="2400" b="1" dirty="0">
                <a:solidFill>
                  <a:schemeClr val="tx1"/>
                </a:solidFill>
              </a:rPr>
              <a:t>：</a:t>
            </a:r>
            <a:endParaRPr kumimoji="0" lang="en-US" altLang="zh-CN" sz="2400" b="1" dirty="0">
              <a:solidFill>
                <a:schemeClr val="tx1"/>
              </a:solidFill>
            </a:endParaRPr>
          </a:p>
          <a:p>
            <a:pPr lvl="0">
              <a:lnSpc>
                <a:spcPct val="100000"/>
              </a:lnSpc>
              <a:spcBef>
                <a:spcPct val="30000"/>
              </a:spcBef>
              <a:spcAft>
                <a:spcPct val="20000"/>
              </a:spcAft>
              <a:buClr>
                <a:srgbClr val="000000"/>
              </a:buClr>
              <a:buNone/>
            </a:pPr>
            <a:r>
              <a:rPr kumimoji="0" lang="en-US" altLang="zh-CN" sz="2400" dirty="0">
                <a:solidFill>
                  <a:schemeClr val="tx1"/>
                </a:solidFill>
              </a:rPr>
              <a:t>		DUCT-III</a:t>
            </a:r>
            <a:r>
              <a:rPr kumimoji="0" lang="zh-CN" altLang="en-US" sz="2400" dirty="0">
                <a:solidFill>
                  <a:schemeClr val="tx1"/>
                </a:solidFill>
              </a:rPr>
              <a:t>（</a:t>
            </a:r>
            <a:r>
              <a:rPr kumimoji="0" lang="en-US" altLang="zh-CN" sz="2400" dirty="0">
                <a:solidFill>
                  <a:schemeClr val="tx1"/>
                </a:solidFill>
              </a:rPr>
              <a:t>Shin’s equation)</a:t>
            </a:r>
            <a:r>
              <a:rPr kumimoji="0" lang="zh-CN" altLang="en-US" sz="2400" dirty="0">
                <a:solidFill>
                  <a:schemeClr val="tx1"/>
                </a:solidFill>
              </a:rPr>
              <a:t> </a:t>
            </a:r>
            <a:r>
              <a:rPr kumimoji="0" lang="en-US" altLang="zh-CN" sz="2400" dirty="0">
                <a:solidFill>
                  <a:schemeClr val="tx1"/>
                </a:solidFill>
              </a:rPr>
              <a:t>+</a:t>
            </a:r>
            <a:r>
              <a:rPr kumimoji="0" lang="zh-CN" altLang="en-US" sz="2400" dirty="0">
                <a:solidFill>
                  <a:schemeClr val="tx1"/>
                </a:solidFill>
              </a:rPr>
              <a:t> </a:t>
            </a:r>
            <a:r>
              <a:rPr kumimoji="0" lang="en-US" altLang="zh-CN" sz="2400" dirty="0" err="1">
                <a:solidFill>
                  <a:schemeClr val="tx1"/>
                </a:solidFill>
              </a:rPr>
              <a:t>FLUKA</a:t>
            </a:r>
            <a:endParaRPr kumimoji="0" lang="en-US" altLang="zh-CN" sz="2400" dirty="0">
              <a:solidFill>
                <a:schemeClr val="tx1"/>
              </a:solidFill>
            </a:endParaRPr>
          </a:p>
          <a:p>
            <a:pPr lvl="0">
              <a:lnSpc>
                <a:spcPct val="100000"/>
              </a:lnSpc>
              <a:spcBef>
                <a:spcPct val="30000"/>
              </a:spcBef>
              <a:spcAft>
                <a:spcPct val="20000"/>
              </a:spcAft>
              <a:buClr>
                <a:srgbClr val="000000"/>
              </a:buClr>
              <a:buNone/>
            </a:pPr>
            <a:r>
              <a:rPr kumimoji="0" lang="en-US" altLang="zh-CN" sz="2400" b="1" dirty="0">
                <a:solidFill>
                  <a:schemeClr val="tx1"/>
                </a:solidFill>
              </a:rPr>
              <a:t>For </a:t>
            </a:r>
            <a:r>
              <a:rPr kumimoji="0" lang="en-US" altLang="zh-CN" sz="2400" b="1" dirty="0" err="1">
                <a:solidFill>
                  <a:schemeClr val="tx1"/>
                </a:solidFill>
              </a:rPr>
              <a:t>skyshine</a:t>
            </a:r>
            <a:r>
              <a:rPr kumimoji="0" lang="zh-CN" altLang="en-US" sz="2400" b="1" dirty="0">
                <a:solidFill>
                  <a:schemeClr val="tx1"/>
                </a:solidFill>
              </a:rPr>
              <a:t>：</a:t>
            </a:r>
            <a:endParaRPr kumimoji="0" lang="en-US" altLang="zh-CN" sz="2400" b="1" dirty="0">
              <a:solidFill>
                <a:schemeClr val="tx1"/>
              </a:solidFill>
            </a:endParaRPr>
          </a:p>
          <a:p>
            <a:pPr lvl="0">
              <a:lnSpc>
                <a:spcPct val="100000"/>
              </a:lnSpc>
              <a:spcBef>
                <a:spcPct val="30000"/>
              </a:spcBef>
              <a:spcAft>
                <a:spcPct val="20000"/>
              </a:spcAft>
              <a:buClr>
                <a:srgbClr val="000000"/>
              </a:buClr>
              <a:buNone/>
            </a:pPr>
            <a:r>
              <a:rPr kumimoji="0" lang="en-US" altLang="zh-CN" sz="2400" dirty="0">
                <a:solidFill>
                  <a:schemeClr val="tx1"/>
                </a:solidFill>
              </a:rPr>
              <a:t>		Stapleton’s equation</a:t>
            </a:r>
          </a:p>
          <a:p>
            <a:pPr lvl="0">
              <a:lnSpc>
                <a:spcPct val="100000"/>
              </a:lnSpc>
              <a:spcBef>
                <a:spcPct val="30000"/>
              </a:spcBef>
              <a:spcAft>
                <a:spcPct val="20000"/>
              </a:spcAft>
              <a:buClr>
                <a:srgbClr val="000000"/>
              </a:buClr>
              <a:buNone/>
            </a:pPr>
            <a:r>
              <a:rPr kumimoji="0" lang="en-US" altLang="zh-CN" sz="2400" b="1" dirty="0">
                <a:solidFill>
                  <a:schemeClr val="tx1"/>
                </a:solidFill>
              </a:rPr>
              <a:t>For activity calculation and residual dose rate :</a:t>
            </a:r>
          </a:p>
          <a:p>
            <a:pPr lvl="0">
              <a:lnSpc>
                <a:spcPct val="100000"/>
              </a:lnSpc>
              <a:spcBef>
                <a:spcPct val="30000"/>
              </a:spcBef>
              <a:spcAft>
                <a:spcPct val="20000"/>
              </a:spcAft>
              <a:buClr>
                <a:srgbClr val="000000"/>
              </a:buClr>
              <a:buNone/>
            </a:pPr>
            <a:r>
              <a:rPr kumimoji="0" lang="en-US" altLang="zh-CN" sz="2400" dirty="0">
                <a:solidFill>
                  <a:schemeClr val="tx1"/>
                </a:solidFill>
              </a:rPr>
              <a:t>           </a:t>
            </a:r>
            <a:r>
              <a:rPr kumimoji="0" lang="en-US" altLang="zh-CN" sz="2400" dirty="0" err="1">
                <a:solidFill>
                  <a:schemeClr val="tx1"/>
                </a:solidFill>
              </a:rPr>
              <a:t>FLUKA</a:t>
            </a:r>
            <a:r>
              <a:rPr kumimoji="0" lang="en-US" altLang="zh-CN" sz="2400" dirty="0">
                <a:solidFill>
                  <a:schemeClr val="tx1"/>
                </a:solidFill>
              </a:rPr>
              <a:t> + Empirical formula</a:t>
            </a:r>
          </a:p>
          <a:p>
            <a:endParaRPr lang="zh-CN" altLang="en-US" dirty="0"/>
          </a:p>
        </p:txBody>
      </p:sp>
      <p:sp>
        <p:nvSpPr>
          <p:cNvPr id="4" name="灯片编号占位符 3"/>
          <p:cNvSpPr>
            <a:spLocks noGrp="1"/>
          </p:cNvSpPr>
          <p:nvPr>
            <p:ph type="sldNum" sz="quarter" idx="12"/>
          </p:nvPr>
        </p:nvSpPr>
        <p:spPr/>
        <p:txBody>
          <a:bodyPr/>
          <a:lstStyle/>
          <a:p>
            <a:pPr eaLnBrk="1" latinLnBrk="0" hangingPunct="1"/>
            <a:fld id="{6D95434A-1094-4C26-ADA4-1AB6210859AE}" type="slidenum">
              <a:rPr kumimoji="0" lang="en-US" smtClean="0"/>
              <a:pPr eaLnBrk="1" latinLnBrk="0" hangingPunct="1"/>
              <a:t>7</a:t>
            </a:fld>
            <a:endParaRPr kumimoji="0" lang="zh-CN" altLang="en-US"/>
          </a:p>
        </p:txBody>
      </p:sp>
    </p:spTree>
    <p:extLst>
      <p:ext uri="{BB962C8B-B14F-4D97-AF65-F5344CB8AC3E}">
        <p14:creationId xmlns:p14="http://schemas.microsoft.com/office/powerpoint/2010/main" val="407785193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stretch>
            <a:fillRect/>
          </a:stretch>
        </p:blipFill>
        <p:spPr>
          <a:xfrm>
            <a:off x="1115616" y="2004811"/>
            <a:ext cx="6624736" cy="3152381"/>
          </a:xfrm>
          <a:prstGeom prst="rect">
            <a:avLst/>
          </a:prstGeom>
        </p:spPr>
      </p:pic>
      <p:sp>
        <p:nvSpPr>
          <p:cNvPr id="6" name="内容占位符 5"/>
          <p:cNvSpPr>
            <a:spLocks noGrp="1"/>
          </p:cNvSpPr>
          <p:nvPr>
            <p:ph idx="1"/>
          </p:nvPr>
        </p:nvSpPr>
        <p:spPr/>
        <p:txBody>
          <a:bodyPr/>
          <a:lstStyle/>
          <a:p>
            <a:pPr>
              <a:buFont typeface="Courier New" panose="02070309020205020404" pitchFamily="49" charset="0"/>
              <a:buChar char="o"/>
            </a:pPr>
            <a:r>
              <a:rPr lang="en-US" altLang="zh-CN" dirty="0"/>
              <a:t>Simulation result </a:t>
            </a:r>
            <a:r>
              <a:rPr lang="en-US" altLang="zh-CN" dirty="0" smtClean="0"/>
              <a:t>for </a:t>
            </a:r>
            <a:r>
              <a:rPr lang="en-US" altLang="zh-CN" dirty="0"/>
              <a:t>thickness of the main tunnel </a:t>
            </a:r>
            <a:r>
              <a:rPr lang="en-US" altLang="zh-CN" dirty="0" smtClean="0"/>
              <a:t>for CEPC</a:t>
            </a:r>
            <a:endParaRPr lang="zh-CN" altLang="en-US" dirty="0"/>
          </a:p>
          <a:p>
            <a:endParaRPr lang="zh-CN" altLang="en-US" dirty="0"/>
          </a:p>
        </p:txBody>
      </p:sp>
      <p:sp>
        <p:nvSpPr>
          <p:cNvPr id="5" name="矩形 4"/>
          <p:cNvSpPr/>
          <p:nvPr/>
        </p:nvSpPr>
        <p:spPr>
          <a:xfrm>
            <a:off x="539552" y="5180999"/>
            <a:ext cx="8208912" cy="1200329"/>
          </a:xfrm>
          <a:prstGeom prst="rect">
            <a:avLst/>
          </a:prstGeom>
          <a:solidFill>
            <a:schemeClr val="bg1">
              <a:lumMod val="85000"/>
            </a:schemeClr>
          </a:solidFill>
        </p:spPr>
        <p:txBody>
          <a:bodyPr wrap="square">
            <a:spAutoFit/>
          </a:bodyPr>
          <a:lstStyle/>
          <a:p>
            <a:pPr marL="342900" indent="-342900">
              <a:buFont typeface="Wingdings" panose="05000000000000000000" pitchFamily="2" charset="2"/>
              <a:buChar char="ü"/>
            </a:pPr>
            <a:r>
              <a:rPr lang="en-US" altLang="zh-CN" dirty="0" smtClean="0">
                <a:solidFill>
                  <a:srgbClr val="C00000"/>
                </a:solidFill>
                <a:latin typeface="Times New Roman" panose="02020603050405020304" pitchFamily="18" charset="0"/>
                <a:cs typeface="Times New Roman" panose="02020603050405020304" pitchFamily="18" charset="0"/>
              </a:rPr>
              <a:t>Beam </a:t>
            </a:r>
            <a:r>
              <a:rPr lang="en-US" altLang="zh-CN" dirty="0">
                <a:solidFill>
                  <a:srgbClr val="C00000"/>
                </a:solidFill>
                <a:latin typeface="Times New Roman" panose="02020603050405020304" pitchFamily="18" charset="0"/>
                <a:cs typeface="Times New Roman" panose="02020603050405020304" pitchFamily="18" charset="0"/>
              </a:rPr>
              <a:t>loss parameter: 1W/m for 120GeV </a:t>
            </a:r>
            <a:r>
              <a:rPr lang="en-US" altLang="zh-CN" dirty="0" smtClean="0">
                <a:solidFill>
                  <a:srgbClr val="C00000"/>
                </a:solidFill>
                <a:latin typeface="Times New Roman" panose="02020603050405020304" pitchFamily="18" charset="0"/>
                <a:cs typeface="Times New Roman" panose="02020603050405020304" pitchFamily="18" charset="0"/>
              </a:rPr>
              <a:t>electrons, </a:t>
            </a:r>
            <a:r>
              <a:rPr lang="en-US" altLang="zh-CN" dirty="0">
                <a:solidFill>
                  <a:srgbClr val="C00000"/>
                </a:solidFill>
                <a:latin typeface="Times New Roman" panose="02020603050405020304" pitchFamily="18" charset="0"/>
                <a:cs typeface="Times New Roman" panose="02020603050405020304" pitchFamily="18" charset="0"/>
              </a:rPr>
              <a:t>the material of the beam pipe is Fe and 1 cm </a:t>
            </a:r>
            <a:r>
              <a:rPr lang="en-US" altLang="zh-CN" dirty="0" smtClean="0">
                <a:solidFill>
                  <a:srgbClr val="C00000"/>
                </a:solidFill>
                <a:latin typeface="Times New Roman" panose="02020603050405020304" pitchFamily="18" charset="0"/>
                <a:cs typeface="Times New Roman" panose="02020603050405020304" pitchFamily="18" charset="0"/>
              </a:rPr>
              <a:t>thickness</a:t>
            </a:r>
          </a:p>
          <a:p>
            <a:pPr marL="285750" lvl="1" indent="-285750">
              <a:buFont typeface="Wingdings" panose="05000000000000000000" pitchFamily="2" charset="2"/>
              <a:buChar char="ü"/>
            </a:pPr>
            <a:r>
              <a:rPr lang="en-US" altLang="zh-CN" dirty="0">
                <a:solidFill>
                  <a:srgbClr val="C00000"/>
                </a:solidFill>
                <a:latin typeface="Times New Roman" panose="02020603050405020304" pitchFamily="18" charset="0"/>
                <a:cs typeface="Times New Roman" panose="02020603050405020304" pitchFamily="18" charset="0"/>
              </a:rPr>
              <a:t>Radiation levels caused by other beam loss parameters can be deduced through proper conversion </a:t>
            </a:r>
            <a:r>
              <a:rPr lang="en-US" altLang="zh-CN" dirty="0" smtClean="0">
                <a:solidFill>
                  <a:srgbClr val="C00000"/>
                </a:solidFill>
                <a:latin typeface="Times New Roman" panose="02020603050405020304" pitchFamily="18" charset="0"/>
                <a:cs typeface="Times New Roman" panose="02020603050405020304" pitchFamily="18" charset="0"/>
              </a:rPr>
              <a:t>coefficient</a:t>
            </a:r>
            <a:endParaRPr lang="zh-CN" altLang="en-US" sz="2000" dirty="0">
              <a:latin typeface="Times New Roman" panose="02020603050405020304" pitchFamily="18" charset="0"/>
              <a:cs typeface="Times New Roman" panose="02020603050405020304" pitchFamily="18" charset="0"/>
            </a:endParaRPr>
          </a:p>
        </p:txBody>
      </p:sp>
      <p:sp>
        <p:nvSpPr>
          <p:cNvPr id="4" name="灯片编号占位符 3"/>
          <p:cNvSpPr>
            <a:spLocks noGrp="1"/>
          </p:cNvSpPr>
          <p:nvPr>
            <p:ph type="sldNum" sz="quarter" idx="12"/>
          </p:nvPr>
        </p:nvSpPr>
        <p:spPr/>
        <p:txBody>
          <a:bodyPr/>
          <a:lstStyle/>
          <a:p>
            <a:pPr eaLnBrk="1" latinLnBrk="0" hangingPunct="1"/>
            <a:fld id="{6D95434A-1094-4C26-ADA4-1AB6210859AE}" type="slidenum">
              <a:rPr kumimoji="0" lang="en-US" smtClean="0"/>
              <a:pPr eaLnBrk="1" latinLnBrk="0" hangingPunct="1"/>
              <a:t>8</a:t>
            </a:fld>
            <a:endParaRPr kumimoji="0" lang="zh-CN" altLang="en-US"/>
          </a:p>
        </p:txBody>
      </p:sp>
      <p:sp>
        <p:nvSpPr>
          <p:cNvPr id="7" name="标题 6"/>
          <p:cNvSpPr>
            <a:spLocks noGrp="1"/>
          </p:cNvSpPr>
          <p:nvPr>
            <p:ph type="title"/>
          </p:nvPr>
        </p:nvSpPr>
        <p:spPr/>
        <p:txBody>
          <a:bodyPr/>
          <a:lstStyle/>
          <a:p>
            <a:r>
              <a:rPr lang="en-US" altLang="zh-CN" sz="2800" dirty="0" smtClean="0"/>
              <a:t>4. </a:t>
            </a:r>
            <a:r>
              <a:rPr lang="en-GB" sz="2800" dirty="0"/>
              <a:t>Radiation shielding design for main </a:t>
            </a:r>
            <a:r>
              <a:rPr lang="en-GB" sz="2800" dirty="0" smtClean="0"/>
              <a:t>tunnel</a:t>
            </a:r>
            <a:endParaRPr lang="zh-CN" altLang="en-US" sz="2800" dirty="0"/>
          </a:p>
        </p:txBody>
      </p:sp>
    </p:spTree>
    <p:extLst>
      <p:ext uri="{BB962C8B-B14F-4D97-AF65-F5344CB8AC3E}">
        <p14:creationId xmlns:p14="http://schemas.microsoft.com/office/powerpoint/2010/main" val="104828354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2800" dirty="0"/>
              <a:t>4. </a:t>
            </a:r>
            <a:r>
              <a:rPr lang="en-GB" sz="2800" dirty="0"/>
              <a:t>Radiation shielding design for main </a:t>
            </a:r>
            <a:r>
              <a:rPr lang="en-GB" sz="2800" dirty="0" smtClean="0"/>
              <a:t>tunnel</a:t>
            </a:r>
            <a:endParaRPr lang="zh-CN" altLang="en-US" sz="2800" dirty="0"/>
          </a:p>
        </p:txBody>
      </p:sp>
      <p:sp>
        <p:nvSpPr>
          <p:cNvPr id="3" name="内容占位符 2"/>
          <p:cNvSpPr>
            <a:spLocks noGrp="1"/>
          </p:cNvSpPr>
          <p:nvPr>
            <p:ph idx="1"/>
          </p:nvPr>
        </p:nvSpPr>
        <p:spPr/>
        <p:txBody>
          <a:bodyPr/>
          <a:lstStyle/>
          <a:p>
            <a:pPr>
              <a:buFont typeface="Courier New" panose="02070309020205020404" pitchFamily="49" charset="0"/>
              <a:buChar char="o"/>
            </a:pPr>
            <a:r>
              <a:rPr lang="en-US" altLang="zh-CN" dirty="0"/>
              <a:t>Average beam loss parameter </a:t>
            </a:r>
          </a:p>
          <a:p>
            <a:pPr lvl="1">
              <a:buFont typeface="Wingdings" panose="05000000000000000000" pitchFamily="2" charset="2"/>
              <a:buChar char="ü"/>
            </a:pPr>
            <a:r>
              <a:rPr lang="en-US" altLang="zh-CN" dirty="0"/>
              <a:t>According to the cumulated number of particles and the lifetime of the beam</a:t>
            </a:r>
          </a:p>
          <a:p>
            <a:pPr>
              <a:buFont typeface="Courier New" panose="02070309020205020404" pitchFamily="49" charset="0"/>
              <a:buChar char="o"/>
            </a:pPr>
            <a:r>
              <a:rPr lang="en-US" altLang="zh-CN" dirty="0"/>
              <a:t>Beam loss calculation</a:t>
            </a:r>
          </a:p>
          <a:p>
            <a:pPr lvl="1">
              <a:buFont typeface="Wingdings" panose="05000000000000000000" pitchFamily="2" charset="2"/>
              <a:buChar char="ü"/>
            </a:pPr>
            <a:r>
              <a:rPr lang="en-US" altLang="zh-CN" dirty="0" smtClean="0"/>
              <a:t>Beam energy:120GeV; Lifetime:1h; circumference:100km;</a:t>
            </a:r>
          </a:p>
          <a:p>
            <a:pPr lvl="1">
              <a:buFont typeface="Wingdings" panose="05000000000000000000" pitchFamily="2" charset="2"/>
              <a:buChar char="ü"/>
            </a:pPr>
            <a:r>
              <a:rPr lang="en-US" altLang="zh-CN" dirty="0" smtClean="0"/>
              <a:t>For </a:t>
            </a:r>
            <a:r>
              <a:rPr lang="en-US" altLang="zh-CN" dirty="0"/>
              <a:t>CEPC: ~</a:t>
            </a:r>
            <a:r>
              <a:rPr lang="en-US" altLang="zh-CN" dirty="0" smtClean="0"/>
              <a:t>0.004 </a:t>
            </a:r>
            <a:r>
              <a:rPr lang="en-US" altLang="zh-CN" dirty="0"/>
              <a:t>W/m</a:t>
            </a:r>
          </a:p>
          <a:p>
            <a:pPr marL="400050" lvl="1" indent="0">
              <a:buNone/>
            </a:pPr>
            <a:r>
              <a:rPr lang="en-US" altLang="zh-CN" dirty="0" smtClean="0">
                <a:solidFill>
                  <a:schemeClr val="tx1"/>
                </a:solidFill>
                <a:latin typeface="Arial Black" panose="020B0A04020102020204" pitchFamily="34" charset="0"/>
              </a:rPr>
              <a:t>So</a:t>
            </a:r>
            <a:r>
              <a:rPr lang="en-US" altLang="zh-CN" dirty="0">
                <a:solidFill>
                  <a:schemeClr val="tx1"/>
                </a:solidFill>
                <a:latin typeface="Arial Black" panose="020B0A04020102020204" pitchFamily="34" charset="0"/>
              </a:rPr>
              <a:t>, the dose rate in the arc tunnel is about several hundreds </a:t>
            </a:r>
            <a:r>
              <a:rPr lang="el-GR" altLang="zh-CN" dirty="0">
                <a:solidFill>
                  <a:schemeClr val="tx1"/>
                </a:solidFill>
                <a:latin typeface="Arial Black" panose="020B0A04020102020204" pitchFamily="34" charset="0"/>
              </a:rPr>
              <a:t>μ</a:t>
            </a:r>
            <a:r>
              <a:rPr lang="en-US" altLang="zh-CN" dirty="0" err="1" smtClean="0">
                <a:solidFill>
                  <a:schemeClr val="tx1"/>
                </a:solidFill>
                <a:latin typeface="Arial Black" panose="020B0A04020102020204" pitchFamily="34" charset="0"/>
              </a:rPr>
              <a:t>Sv</a:t>
            </a:r>
            <a:r>
              <a:rPr lang="en-US" altLang="zh-CN" dirty="0" smtClean="0">
                <a:solidFill>
                  <a:schemeClr val="tx1"/>
                </a:solidFill>
                <a:latin typeface="Arial Black" panose="020B0A04020102020204" pitchFamily="34" charset="0"/>
              </a:rPr>
              <a:t>/h, the tunnel now is </a:t>
            </a:r>
            <a:r>
              <a:rPr lang="en-GB" altLang="zh-CN" dirty="0" smtClean="0">
                <a:solidFill>
                  <a:schemeClr val="tx1"/>
                </a:solidFill>
                <a:latin typeface="Arial Black" panose="020B0A04020102020204" pitchFamily="34" charset="0"/>
              </a:rPr>
              <a:t>planned </a:t>
            </a:r>
            <a:r>
              <a:rPr lang="en-GB" altLang="zh-CN" dirty="0">
                <a:solidFill>
                  <a:schemeClr val="tx1"/>
                </a:solidFill>
                <a:latin typeface="Arial Black" panose="020B0A04020102020204" pitchFamily="34" charset="0"/>
              </a:rPr>
              <a:t>to </a:t>
            </a:r>
            <a:r>
              <a:rPr lang="en-GB" altLang="zh-CN" dirty="0" smtClean="0">
                <a:solidFill>
                  <a:schemeClr val="tx1"/>
                </a:solidFill>
                <a:latin typeface="Arial Black" panose="020B0A04020102020204" pitchFamily="34" charset="0"/>
              </a:rPr>
              <a:t>pouring </a:t>
            </a:r>
            <a:r>
              <a:rPr lang="en-GB" altLang="zh-CN" dirty="0">
                <a:solidFill>
                  <a:schemeClr val="tx1"/>
                </a:solidFill>
                <a:latin typeface="Arial Black" panose="020B0A04020102020204" pitchFamily="34" charset="0"/>
              </a:rPr>
              <a:t>lime mortar to the rock tunnel in arc </a:t>
            </a:r>
            <a:r>
              <a:rPr lang="en-GB" altLang="zh-CN" dirty="0" smtClean="0">
                <a:solidFill>
                  <a:schemeClr val="tx1"/>
                </a:solidFill>
                <a:latin typeface="Arial Black" panose="020B0A04020102020204" pitchFamily="34" charset="0"/>
              </a:rPr>
              <a:t>section.</a:t>
            </a:r>
            <a:endParaRPr lang="en-US" altLang="zh-CN" dirty="0" smtClean="0">
              <a:solidFill>
                <a:schemeClr val="tx1"/>
              </a:solidFill>
              <a:latin typeface="Arial Black" panose="020B0A04020102020204" pitchFamily="34" charset="0"/>
            </a:endParaRPr>
          </a:p>
          <a:p>
            <a:endParaRPr lang="en-US" altLang="zh-CN" dirty="0" smtClean="0"/>
          </a:p>
          <a:p>
            <a:pPr lvl="1"/>
            <a:endParaRPr lang="en-US" altLang="zh-CN" sz="3600" dirty="0"/>
          </a:p>
          <a:p>
            <a:endParaRPr lang="zh-CN" altLang="en-US" sz="2000" dirty="0"/>
          </a:p>
        </p:txBody>
      </p:sp>
      <p:sp>
        <p:nvSpPr>
          <p:cNvPr id="4" name="灯片编号占位符 3"/>
          <p:cNvSpPr>
            <a:spLocks noGrp="1"/>
          </p:cNvSpPr>
          <p:nvPr>
            <p:ph type="sldNum" sz="quarter" idx="12"/>
          </p:nvPr>
        </p:nvSpPr>
        <p:spPr/>
        <p:txBody>
          <a:bodyPr/>
          <a:lstStyle/>
          <a:p>
            <a:pPr eaLnBrk="1" latinLnBrk="0" hangingPunct="1"/>
            <a:fld id="{6D95434A-1094-4C26-ADA4-1AB6210859AE}" type="slidenum">
              <a:rPr kumimoji="0" lang="en-US" smtClean="0"/>
              <a:pPr eaLnBrk="1" latinLnBrk="0" hangingPunct="1"/>
              <a:t>9</a:t>
            </a:fld>
            <a:endParaRPr kumimoji="0" lang="zh-CN" altLang="en-US"/>
          </a:p>
        </p:txBody>
      </p:sp>
    </p:spTree>
    <p:extLst>
      <p:ext uri="{BB962C8B-B14F-4D97-AF65-F5344CB8AC3E}">
        <p14:creationId xmlns:p14="http://schemas.microsoft.com/office/powerpoint/2010/main" val="290234508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theme/theme1.xml><?xml version="1.0" encoding="utf-8"?>
<a:theme xmlns:a="http://schemas.openxmlformats.org/drawingml/2006/main" name="主题2">
  <a:themeElements>
    <a:clrScheme name="IHE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视点">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流畅">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HE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HE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HE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HE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HE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HE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HE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HE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HE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HE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HE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HE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主题2</Template>
  <TotalTime>6990</TotalTime>
  <Words>1297</Words>
  <Application>Microsoft Office PowerPoint</Application>
  <PresentationFormat>全屏显示(4:3)</PresentationFormat>
  <Paragraphs>266</Paragraphs>
  <Slides>22</Slides>
  <Notes>1</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22</vt:i4>
      </vt:variant>
    </vt:vector>
  </HeadingPairs>
  <TitlesOfParts>
    <vt:vector size="39" baseType="lpstr">
      <vt:lpstr>Arial Unicode MS</vt:lpstr>
      <vt:lpstr>ＭＳ ゴシック</vt:lpstr>
      <vt:lpstr>华文新魏</vt:lpstr>
      <vt:lpstr>华文中宋</vt:lpstr>
      <vt:lpstr>楷体</vt:lpstr>
      <vt:lpstr>宋体</vt:lpstr>
      <vt:lpstr>微软雅黑</vt:lpstr>
      <vt:lpstr>Arial</vt:lpstr>
      <vt:lpstr>Arial Black</vt:lpstr>
      <vt:lpstr>Calibri</vt:lpstr>
      <vt:lpstr>Cambria Math</vt:lpstr>
      <vt:lpstr>Courier New</vt:lpstr>
      <vt:lpstr>Tahoma</vt:lpstr>
      <vt:lpstr>Times New Roman</vt:lpstr>
      <vt:lpstr>Verdana</vt:lpstr>
      <vt:lpstr>Wingdings</vt:lpstr>
      <vt:lpstr>主题2</vt:lpstr>
      <vt:lpstr>CEPC Radiation and Shielding</vt:lpstr>
      <vt:lpstr>Outline</vt:lpstr>
      <vt:lpstr>1. Characteristics of CEPC</vt:lpstr>
      <vt:lpstr>2. Shielding Design Criteria</vt:lpstr>
      <vt:lpstr>2. Shielding Design Criteria</vt:lpstr>
      <vt:lpstr>2. Shielding Design Criteria</vt:lpstr>
      <vt:lpstr>3. Shielding Calculation Methods</vt:lpstr>
      <vt:lpstr>4. Radiation shielding design for main tunnel</vt:lpstr>
      <vt:lpstr>4. Radiation shielding design for main tunnel</vt:lpstr>
      <vt:lpstr>5. Radiation shielding design for Synchrotron Radiation</vt:lpstr>
      <vt:lpstr>5. Radiation shielding design for Synchrotron Radiation</vt:lpstr>
      <vt:lpstr>5. Radiation shielding design for Synchrotron Radiation</vt:lpstr>
      <vt:lpstr>5. Radiation shielding design for Synchrotron Radiation</vt:lpstr>
      <vt:lpstr>5. Radiation shielding design for Synchrotron Radiation</vt:lpstr>
      <vt:lpstr>5. Radiation shielding design for Synchrotron Radiation</vt:lpstr>
      <vt:lpstr>5. Radiation shielding design for Synchrotron Radiation</vt:lpstr>
      <vt:lpstr>5. Radiation shielding design for Synchrotron Radiation</vt:lpstr>
      <vt:lpstr>5. Radiation shielding design for Synchrotron Radiation</vt:lpstr>
      <vt:lpstr>6. Induced radiation consideration</vt:lpstr>
      <vt:lpstr>7. Plan for TDR</vt:lpstr>
      <vt:lpstr>7. Plan for TDR</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防护组介绍及发展规划</dc:title>
  <dc:creator>mzj</dc:creator>
  <cp:lastModifiedBy>unknown</cp:lastModifiedBy>
  <cp:revision>308</cp:revision>
  <cp:lastPrinted>2018-11-10T14:40:51Z</cp:lastPrinted>
  <dcterms:created xsi:type="dcterms:W3CDTF">2015-02-26T06:35:24Z</dcterms:created>
  <dcterms:modified xsi:type="dcterms:W3CDTF">2018-11-12T08:25:40Z</dcterms:modified>
</cp:coreProperties>
</file>