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5"/>
  </p:notesMasterIdLst>
  <p:handoutMasterIdLst>
    <p:handoutMasterId r:id="rId36"/>
  </p:handoutMasterIdLst>
  <p:sldIdLst>
    <p:sldId id="272" r:id="rId2"/>
    <p:sldId id="273" r:id="rId3"/>
    <p:sldId id="275" r:id="rId4"/>
    <p:sldId id="276" r:id="rId5"/>
    <p:sldId id="277" r:id="rId6"/>
    <p:sldId id="288" r:id="rId7"/>
    <p:sldId id="290" r:id="rId8"/>
    <p:sldId id="291" r:id="rId9"/>
    <p:sldId id="294" r:id="rId10"/>
    <p:sldId id="292" r:id="rId11"/>
    <p:sldId id="296" r:id="rId12"/>
    <p:sldId id="295" r:id="rId13"/>
    <p:sldId id="297" r:id="rId14"/>
    <p:sldId id="299" r:id="rId15"/>
    <p:sldId id="300" r:id="rId16"/>
    <p:sldId id="301" r:id="rId17"/>
    <p:sldId id="303" r:id="rId18"/>
    <p:sldId id="304" r:id="rId19"/>
    <p:sldId id="305" r:id="rId20"/>
    <p:sldId id="306" r:id="rId21"/>
    <p:sldId id="308" r:id="rId22"/>
    <p:sldId id="310" r:id="rId23"/>
    <p:sldId id="309" r:id="rId24"/>
    <p:sldId id="307" r:id="rId25"/>
    <p:sldId id="312" r:id="rId26"/>
    <p:sldId id="313" r:id="rId27"/>
    <p:sldId id="314" r:id="rId28"/>
    <p:sldId id="322" r:id="rId29"/>
    <p:sldId id="316" r:id="rId30"/>
    <p:sldId id="317" r:id="rId31"/>
    <p:sldId id="319" r:id="rId32"/>
    <p:sldId id="320" r:id="rId33"/>
    <p:sldId id="321" r:id="rId34"/>
  </p:sldIdLst>
  <p:sldSz cx="12192000" cy="6858000"/>
  <p:notesSz cx="6858000" cy="9144000"/>
  <p:defaultTextStyle>
    <a:defPPr rtl="0"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6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82" y="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CA8AEC-C5DE-4B3C-918F-5C8E71C77154}" type="doc">
      <dgm:prSet loTypeId="urn:microsoft.com/office/officeart/2005/8/layout/chevronAccent+Icon" loCatId="process" qsTypeId="urn:microsoft.com/office/officeart/2005/8/quickstyle/simple1" qsCatId="simple" csTypeId="urn:microsoft.com/office/officeart/2005/8/colors/colorful1#1" csCatId="colorful" phldr="1"/>
      <dgm:spPr/>
    </dgm:pt>
    <dgm:pt modelId="{2E899C88-65BF-46FD-98A7-26974949E84D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sz="1400" b="1" baseline="0" dirty="0"/>
            <a:t>Preparation 8 months</a:t>
          </a:r>
          <a:endParaRPr lang="zh-CN" altLang="en-US" sz="1400" b="1" dirty="0"/>
        </a:p>
      </dgm:t>
    </dgm:pt>
    <dgm:pt modelId="{7816A7AC-6EB7-4DF1-BEFB-087E5979AF30}" type="parTrans" cxnId="{4300DD76-5233-4763-89A0-F9415A7E314E}">
      <dgm:prSet/>
      <dgm:spPr/>
      <dgm:t>
        <a:bodyPr/>
        <a:lstStyle/>
        <a:p>
          <a:endParaRPr lang="zh-CN" altLang="en-US"/>
        </a:p>
      </dgm:t>
    </dgm:pt>
    <dgm:pt modelId="{A023D5C1-118A-4D14-AA32-0AADDC73869D}" type="sibTrans" cxnId="{4300DD76-5233-4763-89A0-F9415A7E314E}">
      <dgm:prSet/>
      <dgm:spPr/>
      <dgm:t>
        <a:bodyPr/>
        <a:lstStyle/>
        <a:p>
          <a:endParaRPr lang="zh-CN" altLang="en-US"/>
        </a:p>
      </dgm:t>
    </dgm:pt>
    <dgm:pt modelId="{D481FD7D-233A-4479-ABD3-C05D1BA80505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sz="1400" b="1" dirty="0"/>
            <a:t>Construction shafts 5 months</a:t>
          </a:r>
          <a:endParaRPr lang="zh-CN" altLang="en-US" sz="1400" b="1" dirty="0"/>
        </a:p>
      </dgm:t>
    </dgm:pt>
    <dgm:pt modelId="{944D57A2-8ED4-4B3E-8E4D-5A88A9D674ED}" type="parTrans" cxnId="{524F61F5-A5BE-4DFD-9D63-B77CB1B38EAD}">
      <dgm:prSet/>
      <dgm:spPr/>
      <dgm:t>
        <a:bodyPr/>
        <a:lstStyle/>
        <a:p>
          <a:endParaRPr lang="zh-CN" altLang="en-US"/>
        </a:p>
      </dgm:t>
    </dgm:pt>
    <dgm:pt modelId="{5DA053B6-6BAF-4ED4-BB39-92FADBE77688}" type="sibTrans" cxnId="{524F61F5-A5BE-4DFD-9D63-B77CB1B38EAD}">
      <dgm:prSet/>
      <dgm:spPr/>
      <dgm:t>
        <a:bodyPr/>
        <a:lstStyle/>
        <a:p>
          <a:endParaRPr lang="zh-CN" altLang="en-US"/>
        </a:p>
      </dgm:t>
    </dgm:pt>
    <dgm:pt modelId="{461B5F3C-FCA0-49E7-BEA0-37DCE13CF090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sz="1400" b="1" baseline="0" dirty="0"/>
            <a:t>Main tunnel excavation </a:t>
          </a:r>
          <a:r>
            <a:rPr lang="en-US" altLang="en-US" sz="1400" b="1" dirty="0"/>
            <a:t>24 months</a:t>
          </a:r>
          <a:endParaRPr lang="zh-CN" altLang="en-US" sz="1400" b="1" dirty="0"/>
        </a:p>
      </dgm:t>
    </dgm:pt>
    <dgm:pt modelId="{95FAC22C-522D-4D8E-84C1-70A6BF4D0693}" type="parTrans" cxnId="{00C26904-32AA-41C0-95F2-FD459DDB9952}">
      <dgm:prSet/>
      <dgm:spPr/>
      <dgm:t>
        <a:bodyPr/>
        <a:lstStyle/>
        <a:p>
          <a:endParaRPr lang="zh-CN" altLang="en-US"/>
        </a:p>
      </dgm:t>
    </dgm:pt>
    <dgm:pt modelId="{27B7130D-74FB-4F0D-8CF9-0C6D389713AF}" type="sibTrans" cxnId="{00C26904-32AA-41C0-95F2-FD459DDB9952}">
      <dgm:prSet/>
      <dgm:spPr/>
      <dgm:t>
        <a:bodyPr/>
        <a:lstStyle/>
        <a:p>
          <a:endParaRPr lang="zh-CN" altLang="en-US"/>
        </a:p>
      </dgm:t>
    </dgm:pt>
    <dgm:pt modelId="{4C5AEEA8-37E8-499F-B1EB-67D2B22CAA03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sz="1400" b="1" baseline="0" dirty="0"/>
            <a:t>Tunnel lining  &amp; water prevention </a:t>
          </a:r>
          <a:r>
            <a:rPr lang="en-US" altLang="en-US" sz="1400" b="1" dirty="0"/>
            <a:t>10 months</a:t>
          </a:r>
          <a:endParaRPr lang="zh-CN" altLang="en-US" sz="1400" b="1" dirty="0"/>
        </a:p>
      </dgm:t>
    </dgm:pt>
    <dgm:pt modelId="{0D6D0E00-3843-475D-B44B-03C088FD7212}" type="parTrans" cxnId="{717437E7-B843-4128-B138-5C24F4B31FA0}">
      <dgm:prSet/>
      <dgm:spPr/>
      <dgm:t>
        <a:bodyPr/>
        <a:lstStyle/>
        <a:p>
          <a:endParaRPr lang="zh-CN" altLang="en-US"/>
        </a:p>
      </dgm:t>
    </dgm:pt>
    <dgm:pt modelId="{4D01A305-62DF-4C87-85DF-E32E773C5D70}" type="sibTrans" cxnId="{717437E7-B843-4128-B138-5C24F4B31FA0}">
      <dgm:prSet/>
      <dgm:spPr/>
      <dgm:t>
        <a:bodyPr/>
        <a:lstStyle/>
        <a:p>
          <a:endParaRPr lang="zh-CN" altLang="en-US"/>
        </a:p>
      </dgm:t>
    </dgm:pt>
    <dgm:pt modelId="{BC5E047E-0FEB-466A-80DE-2788AD099EA9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sz="1400" b="1" baseline="0" dirty="0"/>
            <a:t>Ventilation installation in shafts </a:t>
          </a:r>
          <a:r>
            <a:rPr lang="en-US" altLang="en-US" sz="1400" b="1" dirty="0"/>
            <a:t>4 months</a:t>
          </a:r>
          <a:endParaRPr lang="zh-CN" altLang="en-US" sz="1400" b="1" dirty="0"/>
        </a:p>
      </dgm:t>
    </dgm:pt>
    <dgm:pt modelId="{1A8533A0-A0B6-4202-AB29-4A076F752BCF}" type="parTrans" cxnId="{F9B0F14C-C109-438E-BCF4-1894D21D4DB2}">
      <dgm:prSet/>
      <dgm:spPr/>
      <dgm:t>
        <a:bodyPr/>
        <a:lstStyle/>
        <a:p>
          <a:endParaRPr lang="zh-CN" altLang="en-US"/>
        </a:p>
      </dgm:t>
    </dgm:pt>
    <dgm:pt modelId="{96124506-FF96-4CBF-B636-7961D2D7EDA7}" type="sibTrans" cxnId="{F9B0F14C-C109-438E-BCF4-1894D21D4DB2}">
      <dgm:prSet/>
      <dgm:spPr/>
      <dgm:t>
        <a:bodyPr/>
        <a:lstStyle/>
        <a:p>
          <a:endParaRPr lang="zh-CN" altLang="en-US"/>
        </a:p>
      </dgm:t>
    </dgm:pt>
    <dgm:pt modelId="{5CCAE516-A465-4276-A3D4-F5562231ECEF}">
      <dgm:prSet phldrT="[文本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altLang="zh-CN" sz="1400" b="1" baseline="0" dirty="0"/>
            <a:t>Completion work </a:t>
          </a:r>
          <a:r>
            <a:rPr lang="en-US" altLang="en-US" sz="1400" b="1" dirty="0"/>
            <a:t>3 months</a:t>
          </a:r>
          <a:endParaRPr lang="zh-CN" altLang="en-US" sz="1400" b="1" dirty="0"/>
        </a:p>
      </dgm:t>
    </dgm:pt>
    <dgm:pt modelId="{D8C1B9B5-0E77-45A6-98AB-FF03B2E058F5}" type="parTrans" cxnId="{53065C57-3E09-49E2-A542-8B42C48257E1}">
      <dgm:prSet/>
      <dgm:spPr/>
      <dgm:t>
        <a:bodyPr/>
        <a:lstStyle/>
        <a:p>
          <a:endParaRPr lang="zh-CN" altLang="en-US"/>
        </a:p>
      </dgm:t>
    </dgm:pt>
    <dgm:pt modelId="{7E3FAD65-C5C5-4745-8548-007898F21FD3}" type="sibTrans" cxnId="{53065C57-3E09-49E2-A542-8B42C48257E1}">
      <dgm:prSet/>
      <dgm:spPr/>
      <dgm:t>
        <a:bodyPr/>
        <a:lstStyle/>
        <a:p>
          <a:endParaRPr lang="zh-CN" altLang="en-US"/>
        </a:p>
      </dgm:t>
    </dgm:pt>
    <dgm:pt modelId="{EFFB8573-8F1F-43AC-9D66-75E7507FA4D1}" type="pres">
      <dgm:prSet presAssocID="{DACA8AEC-C5DE-4B3C-918F-5C8E71C77154}" presName="Name0" presStyleCnt="0">
        <dgm:presLayoutVars>
          <dgm:dir/>
          <dgm:resizeHandles val="exact"/>
        </dgm:presLayoutVars>
      </dgm:prSet>
      <dgm:spPr/>
    </dgm:pt>
    <dgm:pt modelId="{61E6E9F2-E229-4BD2-97BE-D368215B8ACB}" type="pres">
      <dgm:prSet presAssocID="{2E899C88-65BF-46FD-98A7-26974949E84D}" presName="composite" presStyleCnt="0"/>
      <dgm:spPr/>
    </dgm:pt>
    <dgm:pt modelId="{C96A4DD7-D0F9-415F-8E06-10FF205A8732}" type="pres">
      <dgm:prSet presAssocID="{2E899C88-65BF-46FD-98A7-26974949E84D}" presName="bgChev" presStyleLbl="node1" presStyleIdx="0" presStyleCnt="6"/>
      <dgm:spPr/>
    </dgm:pt>
    <dgm:pt modelId="{F30FCC02-3A9D-47D1-8C19-E51AE2B46CC8}" type="pres">
      <dgm:prSet presAssocID="{2E899C88-65BF-46FD-98A7-26974949E84D}" presName="txNode" presStyleLbl="fgAcc1" presStyleIdx="0" presStyleCnt="6" custScaleX="134625" custScaleY="215315" custLinFactNeighborY="575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96521A16-D6A6-44C0-8381-5248D6714939}" type="pres">
      <dgm:prSet presAssocID="{A023D5C1-118A-4D14-AA32-0AADDC73869D}" presName="compositeSpace" presStyleCnt="0"/>
      <dgm:spPr/>
    </dgm:pt>
    <dgm:pt modelId="{13537E77-32A7-4D57-91BE-1791EF8E262B}" type="pres">
      <dgm:prSet presAssocID="{D481FD7D-233A-4479-ABD3-C05D1BA80505}" presName="composite" presStyleCnt="0"/>
      <dgm:spPr/>
    </dgm:pt>
    <dgm:pt modelId="{95AAD50A-1EA9-405C-AA85-24A681151181}" type="pres">
      <dgm:prSet presAssocID="{D481FD7D-233A-4479-ABD3-C05D1BA80505}" presName="bgChev" presStyleLbl="node1" presStyleIdx="1" presStyleCnt="6"/>
      <dgm:spPr/>
    </dgm:pt>
    <dgm:pt modelId="{47A6EB5B-2599-49DC-867D-B312E083B423}" type="pres">
      <dgm:prSet presAssocID="{D481FD7D-233A-4479-ABD3-C05D1BA80505}" presName="txNode" presStyleLbl="fgAcc1" presStyleIdx="1" presStyleCnt="6" custScaleX="116648" custScaleY="215315" custLinFactNeighborY="575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84848D30-D98D-4B79-87FC-17EB2F34F4F0}" type="pres">
      <dgm:prSet presAssocID="{5DA053B6-6BAF-4ED4-BB39-92FADBE77688}" presName="compositeSpace" presStyleCnt="0"/>
      <dgm:spPr/>
    </dgm:pt>
    <dgm:pt modelId="{C8421539-F216-4C54-B685-F41B539EB405}" type="pres">
      <dgm:prSet presAssocID="{461B5F3C-FCA0-49E7-BEA0-37DCE13CF090}" presName="composite" presStyleCnt="0"/>
      <dgm:spPr/>
    </dgm:pt>
    <dgm:pt modelId="{86A9365B-8421-4DE1-BBF0-5E968F8096C6}" type="pres">
      <dgm:prSet presAssocID="{461B5F3C-FCA0-49E7-BEA0-37DCE13CF090}" presName="bgChev" presStyleLbl="node1" presStyleIdx="2" presStyleCnt="6"/>
      <dgm:spPr/>
    </dgm:pt>
    <dgm:pt modelId="{935AC200-F4ED-4847-84FE-A85998001C5E}" type="pres">
      <dgm:prSet presAssocID="{461B5F3C-FCA0-49E7-BEA0-37DCE13CF090}" presName="txNode" presStyleLbl="fgAcc1" presStyleIdx="2" presStyleCnt="6" custScaleX="116648" custScaleY="215315" custLinFactNeighborY="575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EA91F1-334B-4270-B6BA-0071373BAA29}" type="pres">
      <dgm:prSet presAssocID="{27B7130D-74FB-4F0D-8CF9-0C6D389713AF}" presName="compositeSpace" presStyleCnt="0"/>
      <dgm:spPr/>
    </dgm:pt>
    <dgm:pt modelId="{C935A813-BF23-416B-AD70-8658AB4B6AFD}" type="pres">
      <dgm:prSet presAssocID="{4C5AEEA8-37E8-499F-B1EB-67D2B22CAA03}" presName="composite" presStyleCnt="0"/>
      <dgm:spPr/>
    </dgm:pt>
    <dgm:pt modelId="{420CF175-1A5D-48C7-8D16-B92A0DD8C5C8}" type="pres">
      <dgm:prSet presAssocID="{4C5AEEA8-37E8-499F-B1EB-67D2B22CAA03}" presName="bgChev" presStyleLbl="node1" presStyleIdx="3" presStyleCnt="6"/>
      <dgm:spPr/>
    </dgm:pt>
    <dgm:pt modelId="{2248866C-58B0-4A1A-B1C5-11AD45273ED1}" type="pres">
      <dgm:prSet presAssocID="{4C5AEEA8-37E8-499F-B1EB-67D2B22CAA03}" presName="txNode" presStyleLbl="fgAcc1" presStyleIdx="3" presStyleCnt="6" custScaleX="116648" custScaleY="215315" custLinFactNeighborY="575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C7E4ED2-E437-4CEA-9A87-B6F2ACF30066}" type="pres">
      <dgm:prSet presAssocID="{4D01A305-62DF-4C87-85DF-E32E773C5D70}" presName="compositeSpace" presStyleCnt="0"/>
      <dgm:spPr/>
    </dgm:pt>
    <dgm:pt modelId="{686D185F-4230-49FF-B77E-974BC0D70B04}" type="pres">
      <dgm:prSet presAssocID="{BC5E047E-0FEB-466A-80DE-2788AD099EA9}" presName="composite" presStyleCnt="0"/>
      <dgm:spPr/>
    </dgm:pt>
    <dgm:pt modelId="{6E1255F0-4F81-41E1-85DD-671F9EADB4B6}" type="pres">
      <dgm:prSet presAssocID="{BC5E047E-0FEB-466A-80DE-2788AD099EA9}" presName="bgChev" presStyleLbl="node1" presStyleIdx="4" presStyleCnt="6"/>
      <dgm:spPr/>
    </dgm:pt>
    <dgm:pt modelId="{BA1A1A07-9D6D-4F89-993E-7523DD1698AB}" type="pres">
      <dgm:prSet presAssocID="{BC5E047E-0FEB-466A-80DE-2788AD099EA9}" presName="txNode" presStyleLbl="fgAcc1" presStyleIdx="4" presStyleCnt="6" custScaleX="116648" custScaleY="215315" custLinFactNeighborY="575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84E3714-4B73-4509-AEE1-3C3C50DB960A}" type="pres">
      <dgm:prSet presAssocID="{96124506-FF96-4CBF-B636-7961D2D7EDA7}" presName="compositeSpace" presStyleCnt="0"/>
      <dgm:spPr/>
    </dgm:pt>
    <dgm:pt modelId="{4110646C-8E9C-473C-ABE1-B2B5158F10E5}" type="pres">
      <dgm:prSet presAssocID="{5CCAE516-A465-4276-A3D4-F5562231ECEF}" presName="composite" presStyleCnt="0"/>
      <dgm:spPr/>
    </dgm:pt>
    <dgm:pt modelId="{D1535113-D748-4F7B-90BA-69446B5FB91B}" type="pres">
      <dgm:prSet presAssocID="{5CCAE516-A465-4276-A3D4-F5562231ECEF}" presName="bgChev" presStyleLbl="node1" presStyleIdx="5" presStyleCnt="6"/>
      <dgm:spPr/>
    </dgm:pt>
    <dgm:pt modelId="{52063854-0267-4E8E-AB26-BE82F0A24763}" type="pres">
      <dgm:prSet presAssocID="{5CCAE516-A465-4276-A3D4-F5562231ECEF}" presName="txNode" presStyleLbl="fgAcc1" presStyleIdx="5" presStyleCnt="6" custScaleX="116648" custScaleY="215315" custLinFactNeighborY="57555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524F61F5-A5BE-4DFD-9D63-B77CB1B38EAD}" srcId="{DACA8AEC-C5DE-4B3C-918F-5C8E71C77154}" destId="{D481FD7D-233A-4479-ABD3-C05D1BA80505}" srcOrd="1" destOrd="0" parTransId="{944D57A2-8ED4-4B3E-8E4D-5A88A9D674ED}" sibTransId="{5DA053B6-6BAF-4ED4-BB39-92FADBE77688}"/>
    <dgm:cxn modelId="{717437E7-B843-4128-B138-5C24F4B31FA0}" srcId="{DACA8AEC-C5DE-4B3C-918F-5C8E71C77154}" destId="{4C5AEEA8-37E8-499F-B1EB-67D2B22CAA03}" srcOrd="3" destOrd="0" parTransId="{0D6D0E00-3843-475D-B44B-03C088FD7212}" sibTransId="{4D01A305-62DF-4C87-85DF-E32E773C5D70}"/>
    <dgm:cxn modelId="{4A469999-C345-4DE0-9DE4-1EA7E876723C}" type="presOf" srcId="{2E899C88-65BF-46FD-98A7-26974949E84D}" destId="{F30FCC02-3A9D-47D1-8C19-E51AE2B46CC8}" srcOrd="0" destOrd="0" presId="urn:microsoft.com/office/officeart/2005/8/layout/chevronAccent+Icon"/>
    <dgm:cxn modelId="{39DC03E7-D39F-4B88-B226-41D8C2CB1AA7}" type="presOf" srcId="{D481FD7D-233A-4479-ABD3-C05D1BA80505}" destId="{47A6EB5B-2599-49DC-867D-B312E083B423}" srcOrd="0" destOrd="0" presId="urn:microsoft.com/office/officeart/2005/8/layout/chevronAccent+Icon"/>
    <dgm:cxn modelId="{4300DD76-5233-4763-89A0-F9415A7E314E}" srcId="{DACA8AEC-C5DE-4B3C-918F-5C8E71C77154}" destId="{2E899C88-65BF-46FD-98A7-26974949E84D}" srcOrd="0" destOrd="0" parTransId="{7816A7AC-6EB7-4DF1-BEFB-087E5979AF30}" sibTransId="{A023D5C1-118A-4D14-AA32-0AADDC73869D}"/>
    <dgm:cxn modelId="{2111D585-B072-486A-8260-848FE6849263}" type="presOf" srcId="{5CCAE516-A465-4276-A3D4-F5562231ECEF}" destId="{52063854-0267-4E8E-AB26-BE82F0A24763}" srcOrd="0" destOrd="0" presId="urn:microsoft.com/office/officeart/2005/8/layout/chevronAccent+Icon"/>
    <dgm:cxn modelId="{77633E4F-906D-46F9-BF74-7F10AE5D5977}" type="presOf" srcId="{BC5E047E-0FEB-466A-80DE-2788AD099EA9}" destId="{BA1A1A07-9D6D-4F89-993E-7523DD1698AB}" srcOrd="0" destOrd="0" presId="urn:microsoft.com/office/officeart/2005/8/layout/chevronAccent+Icon"/>
    <dgm:cxn modelId="{53065C57-3E09-49E2-A542-8B42C48257E1}" srcId="{DACA8AEC-C5DE-4B3C-918F-5C8E71C77154}" destId="{5CCAE516-A465-4276-A3D4-F5562231ECEF}" srcOrd="5" destOrd="0" parTransId="{D8C1B9B5-0E77-45A6-98AB-FF03B2E058F5}" sibTransId="{7E3FAD65-C5C5-4745-8548-007898F21FD3}"/>
    <dgm:cxn modelId="{F9B0F14C-C109-438E-BCF4-1894D21D4DB2}" srcId="{DACA8AEC-C5DE-4B3C-918F-5C8E71C77154}" destId="{BC5E047E-0FEB-466A-80DE-2788AD099EA9}" srcOrd="4" destOrd="0" parTransId="{1A8533A0-A0B6-4202-AB29-4A076F752BCF}" sibTransId="{96124506-FF96-4CBF-B636-7961D2D7EDA7}"/>
    <dgm:cxn modelId="{63A8DE0F-1AA7-4934-A0FC-BCBE36EB1214}" type="presOf" srcId="{DACA8AEC-C5DE-4B3C-918F-5C8E71C77154}" destId="{EFFB8573-8F1F-43AC-9D66-75E7507FA4D1}" srcOrd="0" destOrd="0" presId="urn:microsoft.com/office/officeart/2005/8/layout/chevronAccent+Icon"/>
    <dgm:cxn modelId="{5181CE8C-9ADC-4CDD-99D4-8A41C464ECF3}" type="presOf" srcId="{461B5F3C-FCA0-49E7-BEA0-37DCE13CF090}" destId="{935AC200-F4ED-4847-84FE-A85998001C5E}" srcOrd="0" destOrd="0" presId="urn:microsoft.com/office/officeart/2005/8/layout/chevronAccent+Icon"/>
    <dgm:cxn modelId="{00C26904-32AA-41C0-95F2-FD459DDB9952}" srcId="{DACA8AEC-C5DE-4B3C-918F-5C8E71C77154}" destId="{461B5F3C-FCA0-49E7-BEA0-37DCE13CF090}" srcOrd="2" destOrd="0" parTransId="{95FAC22C-522D-4D8E-84C1-70A6BF4D0693}" sibTransId="{27B7130D-74FB-4F0D-8CF9-0C6D389713AF}"/>
    <dgm:cxn modelId="{9A84A897-FBEB-49A2-A994-BE4916B3A106}" type="presOf" srcId="{4C5AEEA8-37E8-499F-B1EB-67D2B22CAA03}" destId="{2248866C-58B0-4A1A-B1C5-11AD45273ED1}" srcOrd="0" destOrd="0" presId="urn:microsoft.com/office/officeart/2005/8/layout/chevronAccent+Icon"/>
    <dgm:cxn modelId="{FCC25BF1-F8A1-46CB-99A6-404A6681EE8A}" type="presParOf" srcId="{EFFB8573-8F1F-43AC-9D66-75E7507FA4D1}" destId="{61E6E9F2-E229-4BD2-97BE-D368215B8ACB}" srcOrd="0" destOrd="0" presId="urn:microsoft.com/office/officeart/2005/8/layout/chevronAccent+Icon"/>
    <dgm:cxn modelId="{5DE19228-5D2C-4C66-AF83-26AFF42A34A5}" type="presParOf" srcId="{61E6E9F2-E229-4BD2-97BE-D368215B8ACB}" destId="{C96A4DD7-D0F9-415F-8E06-10FF205A8732}" srcOrd="0" destOrd="0" presId="urn:microsoft.com/office/officeart/2005/8/layout/chevronAccent+Icon"/>
    <dgm:cxn modelId="{D64EF240-4B65-4A7B-92F4-309D0462CA18}" type="presParOf" srcId="{61E6E9F2-E229-4BD2-97BE-D368215B8ACB}" destId="{F30FCC02-3A9D-47D1-8C19-E51AE2B46CC8}" srcOrd="1" destOrd="0" presId="urn:microsoft.com/office/officeart/2005/8/layout/chevronAccent+Icon"/>
    <dgm:cxn modelId="{154DF60B-8C86-4E85-A925-D52DF6B36AC2}" type="presParOf" srcId="{EFFB8573-8F1F-43AC-9D66-75E7507FA4D1}" destId="{96521A16-D6A6-44C0-8381-5248D6714939}" srcOrd="1" destOrd="0" presId="urn:microsoft.com/office/officeart/2005/8/layout/chevronAccent+Icon"/>
    <dgm:cxn modelId="{FCD4E6F1-358B-4C05-9206-7DBAA1353DF6}" type="presParOf" srcId="{EFFB8573-8F1F-43AC-9D66-75E7507FA4D1}" destId="{13537E77-32A7-4D57-91BE-1791EF8E262B}" srcOrd="2" destOrd="0" presId="urn:microsoft.com/office/officeart/2005/8/layout/chevronAccent+Icon"/>
    <dgm:cxn modelId="{EADE1ED6-41F8-4031-A759-00EB4F5B1EA1}" type="presParOf" srcId="{13537E77-32A7-4D57-91BE-1791EF8E262B}" destId="{95AAD50A-1EA9-405C-AA85-24A681151181}" srcOrd="0" destOrd="0" presId="urn:microsoft.com/office/officeart/2005/8/layout/chevronAccent+Icon"/>
    <dgm:cxn modelId="{2D9C7737-CFAC-47B0-AF01-D8D590842FE1}" type="presParOf" srcId="{13537E77-32A7-4D57-91BE-1791EF8E262B}" destId="{47A6EB5B-2599-49DC-867D-B312E083B423}" srcOrd="1" destOrd="0" presId="urn:microsoft.com/office/officeart/2005/8/layout/chevronAccent+Icon"/>
    <dgm:cxn modelId="{4CD32C0D-27DC-4825-B8CB-522ACC56CD81}" type="presParOf" srcId="{EFFB8573-8F1F-43AC-9D66-75E7507FA4D1}" destId="{84848D30-D98D-4B79-87FC-17EB2F34F4F0}" srcOrd="3" destOrd="0" presId="urn:microsoft.com/office/officeart/2005/8/layout/chevronAccent+Icon"/>
    <dgm:cxn modelId="{61F2DC8E-30F6-4006-BB67-8FA22EAF2B68}" type="presParOf" srcId="{EFFB8573-8F1F-43AC-9D66-75E7507FA4D1}" destId="{C8421539-F216-4C54-B685-F41B539EB405}" srcOrd="4" destOrd="0" presId="urn:microsoft.com/office/officeart/2005/8/layout/chevronAccent+Icon"/>
    <dgm:cxn modelId="{DC7D182E-10F4-40F2-883A-EBC78B17DF55}" type="presParOf" srcId="{C8421539-F216-4C54-B685-F41B539EB405}" destId="{86A9365B-8421-4DE1-BBF0-5E968F8096C6}" srcOrd="0" destOrd="0" presId="urn:microsoft.com/office/officeart/2005/8/layout/chevronAccent+Icon"/>
    <dgm:cxn modelId="{C4E8F7E9-CAE4-4095-B36C-F25E51F50456}" type="presParOf" srcId="{C8421539-F216-4C54-B685-F41B539EB405}" destId="{935AC200-F4ED-4847-84FE-A85998001C5E}" srcOrd="1" destOrd="0" presId="urn:microsoft.com/office/officeart/2005/8/layout/chevronAccent+Icon"/>
    <dgm:cxn modelId="{3A73AD10-7369-4825-AE82-7A78E3BD0ED8}" type="presParOf" srcId="{EFFB8573-8F1F-43AC-9D66-75E7507FA4D1}" destId="{67EA91F1-334B-4270-B6BA-0071373BAA29}" srcOrd="5" destOrd="0" presId="urn:microsoft.com/office/officeart/2005/8/layout/chevronAccent+Icon"/>
    <dgm:cxn modelId="{B621E284-78C6-40D0-89A2-27F1E2AFF7D1}" type="presParOf" srcId="{EFFB8573-8F1F-43AC-9D66-75E7507FA4D1}" destId="{C935A813-BF23-416B-AD70-8658AB4B6AFD}" srcOrd="6" destOrd="0" presId="urn:microsoft.com/office/officeart/2005/8/layout/chevronAccent+Icon"/>
    <dgm:cxn modelId="{919C181F-B910-4B45-B4F7-88542F0C2FAC}" type="presParOf" srcId="{C935A813-BF23-416B-AD70-8658AB4B6AFD}" destId="{420CF175-1A5D-48C7-8D16-B92A0DD8C5C8}" srcOrd="0" destOrd="0" presId="urn:microsoft.com/office/officeart/2005/8/layout/chevronAccent+Icon"/>
    <dgm:cxn modelId="{958A746C-3331-4EF5-A94F-4903D811AE11}" type="presParOf" srcId="{C935A813-BF23-416B-AD70-8658AB4B6AFD}" destId="{2248866C-58B0-4A1A-B1C5-11AD45273ED1}" srcOrd="1" destOrd="0" presId="urn:microsoft.com/office/officeart/2005/8/layout/chevronAccent+Icon"/>
    <dgm:cxn modelId="{8F7DF79B-CFAF-4EC0-B299-F5316177C09D}" type="presParOf" srcId="{EFFB8573-8F1F-43AC-9D66-75E7507FA4D1}" destId="{1C7E4ED2-E437-4CEA-9A87-B6F2ACF30066}" srcOrd="7" destOrd="0" presId="urn:microsoft.com/office/officeart/2005/8/layout/chevronAccent+Icon"/>
    <dgm:cxn modelId="{94790A02-A82D-4DA9-92C3-FF020049A7AE}" type="presParOf" srcId="{EFFB8573-8F1F-43AC-9D66-75E7507FA4D1}" destId="{686D185F-4230-49FF-B77E-974BC0D70B04}" srcOrd="8" destOrd="0" presId="urn:microsoft.com/office/officeart/2005/8/layout/chevronAccent+Icon"/>
    <dgm:cxn modelId="{DCAB1C08-4CF1-4AD1-A151-E96A33956B0C}" type="presParOf" srcId="{686D185F-4230-49FF-B77E-974BC0D70B04}" destId="{6E1255F0-4F81-41E1-85DD-671F9EADB4B6}" srcOrd="0" destOrd="0" presId="urn:microsoft.com/office/officeart/2005/8/layout/chevronAccent+Icon"/>
    <dgm:cxn modelId="{3DE67B94-9E2E-4468-B07B-626D78363C98}" type="presParOf" srcId="{686D185F-4230-49FF-B77E-974BC0D70B04}" destId="{BA1A1A07-9D6D-4F89-993E-7523DD1698AB}" srcOrd="1" destOrd="0" presId="urn:microsoft.com/office/officeart/2005/8/layout/chevronAccent+Icon"/>
    <dgm:cxn modelId="{DF891B57-0729-4791-8F6E-DBB9625EAA2A}" type="presParOf" srcId="{EFFB8573-8F1F-43AC-9D66-75E7507FA4D1}" destId="{A84E3714-4B73-4509-AEE1-3C3C50DB960A}" srcOrd="9" destOrd="0" presId="urn:microsoft.com/office/officeart/2005/8/layout/chevronAccent+Icon"/>
    <dgm:cxn modelId="{9013227D-7B4A-4F1E-8DF4-F63223B1D977}" type="presParOf" srcId="{EFFB8573-8F1F-43AC-9D66-75E7507FA4D1}" destId="{4110646C-8E9C-473C-ABE1-B2B5158F10E5}" srcOrd="10" destOrd="0" presId="urn:microsoft.com/office/officeart/2005/8/layout/chevronAccent+Icon"/>
    <dgm:cxn modelId="{0F6C7E8A-CC84-411B-9DB5-37650F14341F}" type="presParOf" srcId="{4110646C-8E9C-473C-ABE1-B2B5158F10E5}" destId="{D1535113-D748-4F7B-90BA-69446B5FB91B}" srcOrd="0" destOrd="0" presId="urn:microsoft.com/office/officeart/2005/8/layout/chevronAccent+Icon"/>
    <dgm:cxn modelId="{96737D6F-4F39-45BD-B6A7-1905E078295D}" type="presParOf" srcId="{4110646C-8E9C-473C-ABE1-B2B5158F10E5}" destId="{52063854-0267-4E8E-AB26-BE82F0A24763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6A4DD7-D0F9-415F-8E06-10FF205A8732}">
      <dsp:nvSpPr>
        <dsp:cNvPr id="0" name=""/>
        <dsp:cNvSpPr/>
      </dsp:nvSpPr>
      <dsp:spPr>
        <a:xfrm>
          <a:off x="7001" y="324323"/>
          <a:ext cx="1590053" cy="613760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0FCC02-3A9D-47D1-8C19-E51AE2B46CC8}">
      <dsp:nvSpPr>
        <dsp:cNvPr id="0" name=""/>
        <dsp:cNvSpPr/>
      </dsp:nvSpPr>
      <dsp:spPr>
        <a:xfrm>
          <a:off x="198558" y="247769"/>
          <a:ext cx="1807625" cy="1321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1400" b="1" kern="1200" baseline="0" dirty="0"/>
            <a:t>Preparation 8 months</a:t>
          </a:r>
          <a:endParaRPr lang="zh-CN" altLang="en-US" sz="1400" b="1" kern="1200" dirty="0"/>
        </a:p>
      </dsp:txBody>
      <dsp:txXfrm>
        <a:off x="237264" y="286475"/>
        <a:ext cx="1730213" cy="1244106"/>
      </dsp:txXfrm>
    </dsp:sp>
    <dsp:sp modelId="{95AAD50A-1EA9-405C-AA85-24A681151181}">
      <dsp:nvSpPr>
        <dsp:cNvPr id="0" name=""/>
        <dsp:cNvSpPr/>
      </dsp:nvSpPr>
      <dsp:spPr>
        <a:xfrm>
          <a:off x="2055652" y="324323"/>
          <a:ext cx="1590053" cy="613760"/>
        </a:xfrm>
        <a:prstGeom prst="chevron">
          <a:avLst>
            <a:gd name="adj" fmla="val 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6EB5B-2599-49DC-867D-B312E083B423}">
      <dsp:nvSpPr>
        <dsp:cNvPr id="0" name=""/>
        <dsp:cNvSpPr/>
      </dsp:nvSpPr>
      <dsp:spPr>
        <a:xfrm>
          <a:off x="2367899" y="247769"/>
          <a:ext cx="1566246" cy="1321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1400" b="1" kern="1200" dirty="0"/>
            <a:t>Construction shafts 5 months</a:t>
          </a:r>
          <a:endParaRPr lang="zh-CN" altLang="en-US" sz="1400" b="1" kern="1200" dirty="0"/>
        </a:p>
      </dsp:txBody>
      <dsp:txXfrm>
        <a:off x="2406605" y="286475"/>
        <a:ext cx="1488834" cy="1244106"/>
      </dsp:txXfrm>
    </dsp:sp>
    <dsp:sp modelId="{86A9365B-8421-4DE1-BBF0-5E968F8096C6}">
      <dsp:nvSpPr>
        <dsp:cNvPr id="0" name=""/>
        <dsp:cNvSpPr/>
      </dsp:nvSpPr>
      <dsp:spPr>
        <a:xfrm>
          <a:off x="3983614" y="324323"/>
          <a:ext cx="1590053" cy="613760"/>
        </a:xfrm>
        <a:prstGeom prst="chevron">
          <a:avLst>
            <a:gd name="adj" fmla="val 4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AC200-F4ED-4847-84FE-A85998001C5E}">
      <dsp:nvSpPr>
        <dsp:cNvPr id="0" name=""/>
        <dsp:cNvSpPr/>
      </dsp:nvSpPr>
      <dsp:spPr>
        <a:xfrm>
          <a:off x="4295860" y="247769"/>
          <a:ext cx="1566246" cy="1321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1400" b="1" kern="1200" baseline="0" dirty="0"/>
            <a:t>Main tunnel excavation </a:t>
          </a:r>
          <a:r>
            <a:rPr lang="en-US" altLang="en-US" sz="1400" b="1" kern="1200" dirty="0"/>
            <a:t>24 months</a:t>
          </a:r>
          <a:endParaRPr lang="zh-CN" altLang="en-US" sz="1400" b="1" kern="1200" dirty="0"/>
        </a:p>
      </dsp:txBody>
      <dsp:txXfrm>
        <a:off x="4334566" y="286475"/>
        <a:ext cx="1488834" cy="1244106"/>
      </dsp:txXfrm>
    </dsp:sp>
    <dsp:sp modelId="{420CF175-1A5D-48C7-8D16-B92A0DD8C5C8}">
      <dsp:nvSpPr>
        <dsp:cNvPr id="0" name=""/>
        <dsp:cNvSpPr/>
      </dsp:nvSpPr>
      <dsp:spPr>
        <a:xfrm>
          <a:off x="5911575" y="324323"/>
          <a:ext cx="1590053" cy="613760"/>
        </a:xfrm>
        <a:prstGeom prst="chevron">
          <a:avLst>
            <a:gd name="adj" fmla="val 4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8866C-58B0-4A1A-B1C5-11AD45273ED1}">
      <dsp:nvSpPr>
        <dsp:cNvPr id="0" name=""/>
        <dsp:cNvSpPr/>
      </dsp:nvSpPr>
      <dsp:spPr>
        <a:xfrm>
          <a:off x="6223822" y="247769"/>
          <a:ext cx="1566246" cy="1321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1400" b="1" kern="1200" baseline="0" dirty="0"/>
            <a:t>Tunnel lining  &amp; water prevention </a:t>
          </a:r>
          <a:r>
            <a:rPr lang="en-US" altLang="en-US" sz="1400" b="1" kern="1200" dirty="0"/>
            <a:t>10 months</a:t>
          </a:r>
          <a:endParaRPr lang="zh-CN" altLang="en-US" sz="1400" b="1" kern="1200" dirty="0"/>
        </a:p>
      </dsp:txBody>
      <dsp:txXfrm>
        <a:off x="6262528" y="286475"/>
        <a:ext cx="1488834" cy="1244106"/>
      </dsp:txXfrm>
    </dsp:sp>
    <dsp:sp modelId="{6E1255F0-4F81-41E1-85DD-671F9EADB4B6}">
      <dsp:nvSpPr>
        <dsp:cNvPr id="0" name=""/>
        <dsp:cNvSpPr/>
      </dsp:nvSpPr>
      <dsp:spPr>
        <a:xfrm>
          <a:off x="7839536" y="324323"/>
          <a:ext cx="1590053" cy="613760"/>
        </a:xfrm>
        <a:prstGeom prst="chevron">
          <a:avLst>
            <a:gd name="adj" fmla="val 4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1A1A07-9D6D-4F89-993E-7523DD1698AB}">
      <dsp:nvSpPr>
        <dsp:cNvPr id="0" name=""/>
        <dsp:cNvSpPr/>
      </dsp:nvSpPr>
      <dsp:spPr>
        <a:xfrm>
          <a:off x="8151783" y="247769"/>
          <a:ext cx="1566246" cy="1321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1400" b="1" kern="1200" baseline="0" dirty="0"/>
            <a:t>Ventilation installation in shafts </a:t>
          </a:r>
          <a:r>
            <a:rPr lang="en-US" altLang="en-US" sz="1400" b="1" kern="1200" dirty="0"/>
            <a:t>4 months</a:t>
          </a:r>
          <a:endParaRPr lang="zh-CN" altLang="en-US" sz="1400" b="1" kern="1200" dirty="0"/>
        </a:p>
      </dsp:txBody>
      <dsp:txXfrm>
        <a:off x="8190489" y="286475"/>
        <a:ext cx="1488834" cy="1244106"/>
      </dsp:txXfrm>
    </dsp:sp>
    <dsp:sp modelId="{D1535113-D748-4F7B-90BA-69446B5FB91B}">
      <dsp:nvSpPr>
        <dsp:cNvPr id="0" name=""/>
        <dsp:cNvSpPr/>
      </dsp:nvSpPr>
      <dsp:spPr>
        <a:xfrm>
          <a:off x="9767498" y="324323"/>
          <a:ext cx="1590053" cy="613760"/>
        </a:xfrm>
        <a:prstGeom prst="chevron">
          <a:avLst>
            <a:gd name="adj" fmla="val 4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063854-0267-4E8E-AB26-BE82F0A24763}">
      <dsp:nvSpPr>
        <dsp:cNvPr id="0" name=""/>
        <dsp:cNvSpPr/>
      </dsp:nvSpPr>
      <dsp:spPr>
        <a:xfrm>
          <a:off x="10079745" y="247769"/>
          <a:ext cx="1566246" cy="13215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zh-CN" sz="1400" b="1" kern="1200" baseline="0" dirty="0"/>
            <a:t>Completion work </a:t>
          </a:r>
          <a:r>
            <a:rPr lang="en-US" altLang="en-US" sz="1400" b="1" kern="1200" dirty="0"/>
            <a:t>3 months</a:t>
          </a:r>
          <a:endParaRPr lang="zh-CN" altLang="en-US" sz="1400" b="1" kern="1200" dirty="0"/>
        </a:p>
      </dsp:txBody>
      <dsp:txXfrm>
        <a:off x="10118451" y="286475"/>
        <a:ext cx="1488834" cy="12441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V 型符号流程"/>
  <dgm:desc val="用于显示任务、流程或工作流的连续步骤，或用于强调移动或方向。非常适合于少量的 1 级和 2 级文本。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2459A-8875-4033-98C6-02923644E29D}" type="datetime2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2018年11月11日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9A0AF4-0B8A-4FA6-9844-3FD3A33F06D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7523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09F6B0C-6D1E-4F53-A8D4-0EE188F290A5}" type="datetime2">
              <a:rPr lang="zh-CN" altLang="en-US" smtClean="0"/>
              <a:pPr/>
              <a:t>2018年11月11日</a:t>
            </a:fld>
            <a:endParaRPr 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CN" dirty="0"/>
              <a:t>单击此处编辑母版文本样式</a:t>
            </a:r>
          </a:p>
          <a:p>
            <a:pPr lvl="1" rtl="0"/>
            <a:r>
              <a:rPr lang="zh-CN" dirty="0"/>
              <a:t>第二级</a:t>
            </a:r>
          </a:p>
          <a:p>
            <a:pPr lvl="2" rtl="0"/>
            <a:r>
              <a:rPr lang="zh-CN" dirty="0"/>
              <a:t>第三级</a:t>
            </a:r>
          </a:p>
          <a:p>
            <a:pPr lvl="3" rtl="0"/>
            <a:r>
              <a:rPr lang="zh-CN" dirty="0"/>
              <a:t>第四级</a:t>
            </a:r>
          </a:p>
          <a:p>
            <a:pPr lvl="4" rtl="0"/>
            <a:r>
              <a:rPr lang="zh-CN" dirty="0"/>
              <a:t>第五级</a:t>
            </a:r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noProof="0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893B0CF2-7F87-4E02-A248-870047730F99}" type="slidenum">
              <a:rPr lang="en-US" altLang="zh-CN" noProof="0" smtClean="0"/>
              <a:pPr/>
              <a:t>‹#›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93B0CF2-7F87-4E02-A248-870047730F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10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88711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11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02159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12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51236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13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062183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14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0095749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15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858268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16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069966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17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5553710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18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23477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19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97165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2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031139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20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78434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21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318129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22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1225316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23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5668416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24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03559901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25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407111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26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67961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27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27350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28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909143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29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96831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3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313741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30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3254179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31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287845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32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7035249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33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59862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4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982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5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44240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6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718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7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635214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8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44188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altLang="zh-CN" noProof="0" smtClean="0"/>
              <a:pPr/>
              <a:t>9</a:t>
            </a:fld>
            <a:endParaRPr lang="zh-CN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70615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矩形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7" name="直接连接符​​(S)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直接连接符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rtl="0"/>
            <a:r>
              <a:rPr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17" name="副标题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 rtlCol="0"/>
          <a:lstStyle>
            <a:lvl1pPr marL="0" marR="45720" indent="0" algn="r">
              <a:buNone/>
              <a:defRPr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 rtl="0"/>
            <a:r>
              <a:rPr lang="zh-CN" altLang="en-US" smtClean="0"/>
              <a:t>单击此处编辑母版副标题样式</a:t>
            </a:r>
            <a:endParaRPr kumimoji="0" lang="en-US" dirty="0"/>
          </a:p>
        </p:txBody>
      </p:sp>
      <p:sp>
        <p:nvSpPr>
          <p:cNvPr id="30" name="日期占位符 2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CD11CD66-A5DC-4DA4-9F16-86D76EE3D28C}" type="datetime2">
              <a:rPr lang="zh-CN" altLang="en-US" smtClean="0"/>
              <a:pPr/>
              <a:t>2018年11月11日</a:t>
            </a:fld>
            <a:endParaRPr lang="en-US" dirty="0"/>
          </a:p>
        </p:txBody>
      </p:sp>
      <p:sp>
        <p:nvSpPr>
          <p:cNvPr id="19" name="页脚占位符 1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dirty="0"/>
              <a:t>添加页脚</a:t>
            </a:r>
            <a:endParaRPr lang="en-US" dirty="0"/>
          </a:p>
        </p:txBody>
      </p:sp>
      <p:sp>
        <p:nvSpPr>
          <p:cNvPr id="27" name="幻灯片编号占位符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  <a:p>
            <a:pPr lvl="1" rtl="0" eaLnBrk="1" latinLnBrk="0" hangingPunct="1"/>
            <a:r>
              <a:rPr lang="zh-CN" altLang="en-US" smtClean="0"/>
              <a:t>第二级</a:t>
            </a:r>
          </a:p>
          <a:p>
            <a:pPr lvl="2" rtl="0" eaLnBrk="1" latinLnBrk="0" hangingPunct="1"/>
            <a:r>
              <a:rPr lang="zh-CN" altLang="en-US" smtClean="0"/>
              <a:t>第三级</a:t>
            </a:r>
          </a:p>
          <a:p>
            <a:pPr lvl="3" rtl="0" eaLnBrk="1" latinLnBrk="0" hangingPunct="1"/>
            <a:r>
              <a:rPr lang="zh-CN" altLang="en-US" smtClean="0"/>
              <a:t>第四级</a:t>
            </a:r>
          </a:p>
          <a:p>
            <a:pPr lvl="4" rtl="0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01956E-1F06-4164-BE4D-6DAEAD41794D}" type="datetime2">
              <a:rPr lang="zh-CN" altLang="en-US" smtClean="0"/>
              <a:t>2018年11月11日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标题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 rtlCol="0"/>
          <a:lstStyle/>
          <a:p>
            <a:pPr rtl="0"/>
            <a:r>
              <a:rPr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垂直文本占位符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 rtlCol="0"/>
          <a:lstStyle/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  <a:p>
            <a:pPr lvl="1" rtl="0" eaLnBrk="1" latinLnBrk="0" hangingPunct="1"/>
            <a:r>
              <a:rPr lang="zh-CN" altLang="en-US" smtClean="0"/>
              <a:t>第二级</a:t>
            </a:r>
          </a:p>
          <a:p>
            <a:pPr lvl="2" rtl="0" eaLnBrk="1" latinLnBrk="0" hangingPunct="1"/>
            <a:r>
              <a:rPr lang="zh-CN" altLang="en-US" smtClean="0"/>
              <a:t>第三级</a:t>
            </a:r>
          </a:p>
          <a:p>
            <a:pPr lvl="3" rtl="0" eaLnBrk="1" latinLnBrk="0" hangingPunct="1"/>
            <a:r>
              <a:rPr lang="zh-CN" altLang="en-US" smtClean="0"/>
              <a:t>第四级</a:t>
            </a:r>
          </a:p>
          <a:p>
            <a:pPr lvl="4" rtl="0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B6F4438-3803-4880-BD4A-05A7E0A21AC6}" type="datetime2">
              <a:rPr lang="zh-CN" altLang="en-US" smtClean="0"/>
              <a:t>2018年11月11日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  <a:p>
            <a:pPr lvl="1" rtl="0" eaLnBrk="1" latinLnBrk="0" hangingPunct="1"/>
            <a:r>
              <a:rPr lang="zh-CN" altLang="en-US" smtClean="0"/>
              <a:t>第二级</a:t>
            </a:r>
          </a:p>
          <a:p>
            <a:pPr lvl="2" rtl="0" eaLnBrk="1" latinLnBrk="0" hangingPunct="1"/>
            <a:r>
              <a:rPr lang="zh-CN" altLang="en-US" smtClean="0"/>
              <a:t>第三级</a:t>
            </a:r>
          </a:p>
          <a:p>
            <a:pPr lvl="3" rtl="0" eaLnBrk="1" latinLnBrk="0" hangingPunct="1"/>
            <a:r>
              <a:rPr lang="zh-CN" altLang="en-US" smtClean="0"/>
              <a:t>第四级</a:t>
            </a:r>
          </a:p>
          <a:p>
            <a:pPr lvl="4" rtl="0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45D8D3-C53C-4365-92C7-E8127B1A303F}" type="datetime2">
              <a:rPr lang="zh-CN" altLang="en-US" smtClean="0"/>
              <a:t>2018年11月11日</a:t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rtlCol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rtl="0"/>
            <a:r>
              <a:rPr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rtlCol="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6F76AF-62D1-44AB-97DC-928467407F16}" type="datetime2">
              <a:rPr lang="zh-CN" altLang="en-US" smtClean="0"/>
              <a:t>2018年11月11日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  <a:endParaRPr 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rtlCol="0"/>
          <a:lstStyle/>
          <a:p>
            <a:pPr rtl="0"/>
            <a:r>
              <a:rPr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  <a:p>
            <a:pPr lvl="1" rtl="0" eaLnBrk="1" latinLnBrk="0" hangingPunct="1"/>
            <a:r>
              <a:rPr lang="zh-CN" altLang="en-US" smtClean="0"/>
              <a:t>第二级</a:t>
            </a:r>
          </a:p>
          <a:p>
            <a:pPr lvl="2" rtl="0" eaLnBrk="1" latinLnBrk="0" hangingPunct="1"/>
            <a:r>
              <a:rPr lang="zh-CN" altLang="en-US" smtClean="0"/>
              <a:t>第三级</a:t>
            </a:r>
          </a:p>
          <a:p>
            <a:pPr lvl="3" rtl="0" eaLnBrk="1" latinLnBrk="0" hangingPunct="1"/>
            <a:r>
              <a:rPr lang="zh-CN" altLang="en-US" smtClean="0"/>
              <a:t>第四级</a:t>
            </a:r>
          </a:p>
          <a:p>
            <a:pPr lvl="4" rtl="0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 rtlCol="0"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  <a:p>
            <a:pPr lvl="1" rtl="0" eaLnBrk="1" latinLnBrk="0" hangingPunct="1"/>
            <a:r>
              <a:rPr lang="zh-CN" altLang="en-US" smtClean="0"/>
              <a:t>第二级</a:t>
            </a:r>
          </a:p>
          <a:p>
            <a:pPr lvl="2" rtl="0" eaLnBrk="1" latinLnBrk="0" hangingPunct="1"/>
            <a:r>
              <a:rPr lang="zh-CN" altLang="en-US" smtClean="0"/>
              <a:t>第三级</a:t>
            </a:r>
          </a:p>
          <a:p>
            <a:pPr lvl="3" rtl="0" eaLnBrk="1" latinLnBrk="0" hangingPunct="1"/>
            <a:r>
              <a:rPr lang="zh-CN" altLang="en-US" smtClean="0"/>
              <a:t>第四级</a:t>
            </a:r>
          </a:p>
          <a:p>
            <a:pPr lvl="4" rtl="0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7DD1BF-0CA4-45C0-B145-3B71A9C91F32}" type="datetime2">
              <a:rPr lang="zh-CN" altLang="en-US" smtClean="0"/>
              <a:t>2018年11月11日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rtlCol="0" anchor="b"/>
          <a:lstStyle>
            <a:lvl1pPr>
              <a:defRPr/>
            </a:lvl1pPr>
          </a:lstStyle>
          <a:p>
            <a:pPr rtl="0"/>
            <a:r>
              <a:rPr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rtlCol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  <a:p>
            <a:pPr lvl="1" rtl="0" eaLnBrk="1" latinLnBrk="0" hangingPunct="1"/>
            <a:r>
              <a:rPr lang="zh-CN" altLang="en-US" smtClean="0"/>
              <a:t>第二级</a:t>
            </a:r>
          </a:p>
          <a:p>
            <a:pPr lvl="2" rtl="0" eaLnBrk="1" latinLnBrk="0" hangingPunct="1"/>
            <a:r>
              <a:rPr lang="zh-CN" altLang="en-US" smtClean="0"/>
              <a:t>第三级</a:t>
            </a:r>
          </a:p>
          <a:p>
            <a:pPr lvl="3" rtl="0" eaLnBrk="1" latinLnBrk="0" hangingPunct="1"/>
            <a:r>
              <a:rPr lang="zh-CN" altLang="en-US" smtClean="0"/>
              <a:t>第四级</a:t>
            </a:r>
          </a:p>
          <a:p>
            <a:pPr lvl="4" rtl="0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rtlCol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  <a:p>
            <a:pPr lvl="1" rtl="0" eaLnBrk="1" latinLnBrk="0" hangingPunct="1"/>
            <a:r>
              <a:rPr lang="zh-CN" altLang="en-US" smtClean="0"/>
              <a:t>第二级</a:t>
            </a:r>
          </a:p>
          <a:p>
            <a:pPr lvl="2" rtl="0" eaLnBrk="1" latinLnBrk="0" hangingPunct="1"/>
            <a:r>
              <a:rPr lang="zh-CN" altLang="en-US" smtClean="0"/>
              <a:t>第三级</a:t>
            </a:r>
          </a:p>
          <a:p>
            <a:pPr lvl="3" rtl="0" eaLnBrk="1" latinLnBrk="0" hangingPunct="1"/>
            <a:r>
              <a:rPr lang="zh-CN" altLang="en-US" smtClean="0"/>
              <a:t>第四级</a:t>
            </a:r>
          </a:p>
          <a:p>
            <a:pPr lvl="4" rtl="0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2F6F57-75CB-45F9-B36A-87034102BC28}" type="datetime2">
              <a:rPr lang="zh-CN" altLang="en-US" smtClean="0"/>
              <a:t>2018年11月11日</a:t>
            </a:fld>
            <a:endParaRPr 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  <a:endParaRPr lang="en-US" dirty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rtlCol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rtl="0"/>
            <a:r>
              <a:rPr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078EEB-FFCC-4107-9E10-33B7696F266B}" type="datetime2">
              <a:rPr lang="zh-CN" altLang="en-US" smtClean="0"/>
              <a:t>2018年11月11日</a:t>
            </a:fld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  <a:endParaRPr 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F45204D-C376-4E95-AA80-BE101B54CAA7}" type="datetime2">
              <a:rPr lang="zh-CN" altLang="en-US" smtClean="0"/>
              <a:t>2018年11月11日</a:t>
            </a:fld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  <a:endParaRPr 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带题注的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rtlCol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微软雅黑" panose="020B0503020204020204" pitchFamily="34" charset="-122"/>
                <a:cs typeface="+mj-cs"/>
              </a:defRPr>
            </a:lvl1pPr>
          </a:lstStyle>
          <a:p>
            <a:pPr rtl="0"/>
            <a:r>
              <a:rPr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 rtlCol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  <a:p>
            <a:pPr lvl="1" rtl="0" eaLnBrk="1" latinLnBrk="0" hangingPunct="1"/>
            <a:r>
              <a:rPr lang="zh-CN" altLang="en-US" smtClean="0"/>
              <a:t>第二级</a:t>
            </a:r>
          </a:p>
          <a:p>
            <a:pPr lvl="2" rtl="0" eaLnBrk="1" latinLnBrk="0" hangingPunct="1"/>
            <a:r>
              <a:rPr lang="zh-CN" altLang="en-US" smtClean="0"/>
              <a:t>第三级</a:t>
            </a:r>
          </a:p>
          <a:p>
            <a:pPr lvl="3" rtl="0" eaLnBrk="1" latinLnBrk="0" hangingPunct="1"/>
            <a:r>
              <a:rPr lang="zh-CN" altLang="en-US" smtClean="0"/>
              <a:t>第四级</a:t>
            </a:r>
          </a:p>
          <a:p>
            <a:pPr lvl="4" rtl="0" eaLnBrk="1" latinLnBrk="0" hangingPunct="1"/>
            <a:r>
              <a:rPr lang="zh-CN" altLang="en-US" smtClean="0"/>
              <a:t>第五级</a:t>
            </a:r>
            <a:endParaRPr kumimoji="0" 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 rtlCol="0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2B7A0D-F62E-4A31-8FE1-9C12BAFEE7E0}" type="datetime2">
              <a:rPr lang="zh-CN" altLang="en-US" smtClean="0"/>
              <a:t>2018年11月11日</a:t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CN" dirty="0"/>
              <a:t>添加页脚</a:t>
            </a:r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带题注的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单圆剪角矩形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直角三角形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eaLnBrk="1" latinLnBrk="0" hangingPunct="1"/>
            <a:endParaRPr kumimoji="0" lang="en-US" sz="1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rtlCol="0" anchor="b"/>
          <a:lstStyle>
            <a:lvl1pPr algn="l">
              <a:buNone/>
              <a:defRPr sz="2000"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rtl="0"/>
            <a:r>
              <a:rPr lang="zh-CN" altLang="en-US" smtClean="0"/>
              <a:t>单击此处编辑母版标题样式</a:t>
            </a:r>
            <a:endParaRPr kumimoji="0" lang="en-US" dirty="0"/>
          </a:p>
        </p:txBody>
      </p:sp>
      <p:sp>
        <p:nvSpPr>
          <p:cNvPr id="3" name="图片占位符 2" descr="为添加图像预留的空占位符。单击占位符，选择要添加的图像。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rtlCol="0"/>
          <a:lstStyle>
            <a:lvl1pPr marL="0" indent="0">
              <a:buNone/>
              <a:defRPr sz="32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rtl="0"/>
            <a:r>
              <a:rPr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rtlCol="0" anchor="t"/>
          <a:lstStyle>
            <a:lvl1pPr marL="0" indent="0" algn="l">
              <a:spcBef>
                <a:spcPts val="250"/>
              </a:spcBef>
              <a:buFontTx/>
              <a:buNone/>
              <a:defRPr sz="1300"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rtl="0" eaLnBrk="1" latinLnBrk="0" hangingPunct="1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8112245-B2EB-463D-A54F-27C0EBF0BB6B}" type="datetime2">
              <a:rPr lang="zh-CN" altLang="en-US" smtClean="0"/>
              <a:pPr/>
              <a:t>2018年11月11日</a:t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/>
              <a:t>添加页脚</a:t>
            </a:r>
            <a:endParaRPr 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 rtlCol="0"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任意多边形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任意多边形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rtlCol="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矩形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7" name="组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任意多边形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9" name="任意多边形(F)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rtlCol="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31" name="组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任意多边形(F)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en-US" sz="18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33" name="任意多边形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rtlCol="0" anchor="t" compatLnSpc="1"/>
                <a:lstStyle/>
                <a:p>
                  <a:pPr rtl="0"/>
                  <a:endParaRPr kumimoji="0" lang="en-US" sz="18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</p:grpSp>
      <p:sp>
        <p:nvSpPr>
          <p:cNvPr id="9" name="标题占位符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rtlCol="0" anchor="b">
            <a:normAutofit/>
          </a:bodyPr>
          <a:lstStyle/>
          <a:p>
            <a:pPr rtl="0"/>
            <a:r>
              <a:rPr lang="zh-CN" dirty="0"/>
              <a:t>单击此处编辑母版标题样式</a:t>
            </a:r>
            <a:endParaRPr kumimoji="0" lang="en-US" dirty="0"/>
          </a:p>
        </p:txBody>
      </p:sp>
      <p:sp>
        <p:nvSpPr>
          <p:cNvPr id="30" name="文本占位符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rtl="0" eaLnBrk="1" latinLnBrk="0" hangingPunct="1"/>
            <a:r>
              <a:rPr lang="zh-CN" dirty="0"/>
              <a:t>单击此处编辑母版文本样式</a:t>
            </a:r>
          </a:p>
          <a:p>
            <a:pPr lvl="1" rtl="0" eaLnBrk="1" latinLnBrk="0" hangingPunct="1"/>
            <a:r>
              <a:rPr lang="zh-CN" dirty="0"/>
              <a:t>第二级</a:t>
            </a:r>
          </a:p>
          <a:p>
            <a:pPr lvl="2" rtl="0" eaLnBrk="1" latinLnBrk="0" hangingPunct="1"/>
            <a:r>
              <a:rPr lang="zh-CN" dirty="0"/>
              <a:t>第三级</a:t>
            </a:r>
          </a:p>
          <a:p>
            <a:pPr lvl="3" rtl="0" eaLnBrk="1" latinLnBrk="0" hangingPunct="1"/>
            <a:r>
              <a:rPr lang="zh-CN" dirty="0"/>
              <a:t>第四级</a:t>
            </a:r>
          </a:p>
          <a:p>
            <a:pPr lvl="4" rtl="0" eaLnBrk="1" latinLnBrk="0" hangingPunct="1"/>
            <a:r>
              <a:rPr lang="zh-CN" dirty="0"/>
              <a:t>第五级</a:t>
            </a: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A1BF8D8E-2417-46C9-A78C-AA0D8A744E10}" type="datetime2">
              <a:rPr lang="zh-CN" altLang="en-US" smtClean="0"/>
              <a:pPr/>
              <a:t>2018年11月11日</a:t>
            </a:fld>
            <a:endParaRPr lang="en-US" dirty="0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dirty="0"/>
              <a:t>添加页脚</a:t>
            </a:r>
            <a:endParaRPr lang="en-US" dirty="0"/>
          </a:p>
        </p:txBody>
      </p:sp>
      <p:sp>
        <p:nvSpPr>
          <p:cNvPr id="18" name="幻灯片编号占位符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宋体" panose="02010600030101010101" pitchFamily="2" charset="-122"/>
          <a:ea typeface="宋体" panose="02010600030101010101" pitchFamily="2" charset="-122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Facilities </a:t>
            </a:r>
            <a:b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CEPC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711200" y="3838136"/>
            <a:ext cx="10472928" cy="1752600"/>
          </a:xfrm>
        </p:spPr>
        <p:txBody>
          <a:bodyPr rtlCol="0">
            <a:normAutofit fontScale="85000" lnSpcReduction="20000"/>
          </a:bodyPr>
          <a:lstStyle/>
          <a:p>
            <a:pPr algn="ctr"/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GuoPing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JianLi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Wang </a:t>
            </a:r>
          </a:p>
          <a:p>
            <a:pPr algn="ctr"/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JinShu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Huang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rtl="0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2018.11.09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Project layout and main structure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353736" y="1296767"/>
            <a:ext cx="10972800" cy="525386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tunnel – IP2/IP4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Width: 6.0 m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Height: 5.0m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Long:3.240km</a:t>
            </a:r>
          </a:p>
          <a:p>
            <a:pPr marL="674688" lvl="1" indent="-274638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gallery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Width: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8.0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  <a:p>
            <a:pPr lvl="2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Height: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7.0m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Long:2.0km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 descr="图片包含 文字, 地图&#10;&#10;已生成极高可信度的说明">
            <a:extLst>
              <a:ext uri="{FF2B5EF4-FFF2-40B4-BE49-F238E27FC236}">
                <a16:creationId xmlns="" xmlns:a16="http://schemas.microsoft.com/office/drawing/2014/main" id="{B5BC96C7-1F0A-43B8-8695-24C5E809A0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0408" y="1370337"/>
            <a:ext cx="5514256" cy="2664767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551028" y="3258160"/>
            <a:ext cx="3103432" cy="2970666"/>
            <a:chOff x="161242" y="2850312"/>
            <a:chExt cx="4364577" cy="387718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1242" y="2850312"/>
              <a:ext cx="4364576" cy="3875221"/>
            </a:xfrm>
            <a:prstGeom prst="rect">
              <a:avLst/>
            </a:prstGeom>
          </p:spPr>
        </p:pic>
        <p:sp>
          <p:nvSpPr>
            <p:cNvPr id="23" name="对话气泡: 矩形 5">
              <a:extLst>
                <a:ext uri="{FF2B5EF4-FFF2-40B4-BE49-F238E27FC236}">
                  <a16:creationId xmlns="" xmlns:a16="http://schemas.microsoft.com/office/drawing/2014/main" id="{363405D0-683F-4F0E-A484-98C16B68FD4C}"/>
                </a:ext>
              </a:extLst>
            </p:cNvPr>
            <p:cNvSpPr/>
            <p:nvPr/>
          </p:nvSpPr>
          <p:spPr>
            <a:xfrm>
              <a:off x="161243" y="2850313"/>
              <a:ext cx="4364576" cy="3877186"/>
            </a:xfrm>
            <a:prstGeom prst="wedgeRectCallout">
              <a:avLst>
                <a:gd name="adj1" fmla="val 78352"/>
                <a:gd name="adj2" fmla="val -59729"/>
              </a:avLst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225" y="5332102"/>
            <a:ext cx="6946890" cy="110180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1028" y="1370337"/>
            <a:ext cx="7200000" cy="40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Project layout and main structure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353736" y="1296767"/>
            <a:ext cx="10972800" cy="525386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tunnel – IP2/IP4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RF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galley layout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3197" y="1662621"/>
            <a:ext cx="8210128" cy="502719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49341" y="549306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C00000"/>
                </a:solidFill>
              </a:rPr>
              <a:t>Utilities gallery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17693" y="549306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C00000"/>
                </a:solidFill>
              </a:rPr>
              <a:t>Cryogenic system gallery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618749" y="4242557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C00000"/>
                </a:solidFill>
              </a:rPr>
              <a:t>Power source for Collider RF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36772" y="4306413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C00000"/>
                </a:solidFill>
              </a:rPr>
              <a:t>Power source for Booster RF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40213" y="2996684"/>
            <a:ext cx="2028168" cy="307777"/>
          </a:xfrm>
          <a:prstGeom prst="rect">
            <a:avLst/>
          </a:prstGeom>
          <a:ln w="28575">
            <a:solidFill>
              <a:srgbClr val="92D050"/>
            </a:solidFill>
            <a:prstDash val="sysDash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C00000"/>
                </a:solidFill>
              </a:rPr>
              <a:t>Tunnel at RF section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709481" y="161698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rgbClr val="C00000"/>
                </a:solidFill>
              </a:rPr>
              <a:t>Gallery at RF section</a:t>
            </a:r>
            <a:endParaRPr lang="zh-CN" altLang="en-US" sz="1400" dirty="0">
              <a:solidFill>
                <a:srgbClr val="C00000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 bwMode="auto">
          <a:xfrm flipH="1">
            <a:off x="4593357" y="2396718"/>
            <a:ext cx="216024" cy="1110751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19" name="直接连接符 18"/>
          <p:cNvCxnSpPr/>
          <p:nvPr/>
        </p:nvCxnSpPr>
        <p:spPr bwMode="auto">
          <a:xfrm flipH="1">
            <a:off x="7832917" y="2397214"/>
            <a:ext cx="936904" cy="1211288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cxnSp>
        <p:nvCxnSpPr>
          <p:cNvPr id="24" name="直接连接符 23"/>
          <p:cNvCxnSpPr/>
          <p:nvPr/>
        </p:nvCxnSpPr>
        <p:spPr bwMode="auto">
          <a:xfrm flipH="1">
            <a:off x="6645585" y="2396718"/>
            <a:ext cx="396044" cy="3137256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5" name="矩形 24"/>
          <p:cNvSpPr/>
          <p:nvPr/>
        </p:nvSpPr>
        <p:spPr bwMode="auto">
          <a:xfrm>
            <a:off x="3369221" y="2540734"/>
            <a:ext cx="6768752" cy="144016"/>
          </a:xfrm>
          <a:prstGeom prst="rect">
            <a:avLst/>
          </a:prstGeom>
          <a:noFill/>
          <a:ln w="28575" cap="flat" cmpd="sng" algn="ctr">
            <a:solidFill>
              <a:srgbClr val="92D05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cxnSp>
        <p:nvCxnSpPr>
          <p:cNvPr id="26" name="直接连接符 25"/>
          <p:cNvCxnSpPr>
            <a:endCxn id="15" idx="0"/>
          </p:cNvCxnSpPr>
          <p:nvPr/>
        </p:nvCxnSpPr>
        <p:spPr bwMode="auto">
          <a:xfrm flipH="1">
            <a:off x="5854297" y="2702780"/>
            <a:ext cx="284732" cy="293904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92D05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27" name="矩形 26"/>
          <p:cNvSpPr/>
          <p:nvPr/>
        </p:nvSpPr>
        <p:spPr bwMode="auto">
          <a:xfrm>
            <a:off x="3369221" y="2252702"/>
            <a:ext cx="6768752" cy="216024"/>
          </a:xfrm>
          <a:prstGeom prst="rect">
            <a:avLst/>
          </a:prstGeom>
          <a:noFill/>
          <a:ln w="28575" cap="flat" cmpd="sng" algn="ctr">
            <a:solidFill>
              <a:srgbClr val="FFCC99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8" name="矩形 27"/>
          <p:cNvSpPr/>
          <p:nvPr/>
        </p:nvSpPr>
        <p:spPr bwMode="auto">
          <a:xfrm>
            <a:off x="5709481" y="1662621"/>
            <a:ext cx="1908212" cy="241215"/>
          </a:xfrm>
          <a:prstGeom prst="rect">
            <a:avLst/>
          </a:prstGeom>
          <a:noFill/>
          <a:ln w="28575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cxnSp>
        <p:nvCxnSpPr>
          <p:cNvPr id="29" name="直接连接符 28"/>
          <p:cNvCxnSpPr/>
          <p:nvPr/>
        </p:nvCxnSpPr>
        <p:spPr bwMode="auto">
          <a:xfrm flipH="1">
            <a:off x="6249541" y="1903836"/>
            <a:ext cx="396044" cy="310793"/>
          </a:xfrm>
          <a:prstGeom prst="line">
            <a:avLst/>
          </a:prstGeom>
          <a:solidFill>
            <a:srgbClr val="FF0000"/>
          </a:solidFill>
          <a:ln w="28575" cap="flat" cmpd="sng" algn="ctr">
            <a:solidFill>
              <a:srgbClr val="FFC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249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 animBg="1"/>
      <p:bldP spid="16" grpId="0"/>
      <p:bldP spid="25" grpId="0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Project layout and main structure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353736" y="1296767"/>
            <a:ext cx="10972800" cy="525386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BTL Tunnel</a:t>
            </a:r>
          </a:p>
          <a:p>
            <a:pPr marL="674688" lvl="1" indent="-274638"/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tunnel  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Width: 3.5 m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Height: 3.5~5.5m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Long:1.2km</a:t>
            </a:r>
          </a:p>
          <a:p>
            <a:pPr marL="674688" lvl="1" indent="-265113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Dumping ring hall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25m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Height: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3.5m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Long:40m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65113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BTL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Width: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4.5m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Height: 3.5m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Long:1.8km+2*459m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6624" y="1415800"/>
            <a:ext cx="7785791" cy="3483877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169132" y="1352893"/>
            <a:ext cx="2701262" cy="1173851"/>
            <a:chOff x="73890" y="4627416"/>
            <a:chExt cx="6096001" cy="216075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890" y="4627416"/>
              <a:ext cx="6096000" cy="2160749"/>
            </a:xfrm>
            <a:prstGeom prst="rect">
              <a:avLst/>
            </a:prstGeom>
          </p:spPr>
        </p:pic>
        <p:sp>
          <p:nvSpPr>
            <p:cNvPr id="22" name="矩形标注 21"/>
            <p:cNvSpPr/>
            <p:nvPr/>
          </p:nvSpPr>
          <p:spPr>
            <a:xfrm>
              <a:off x="73892" y="4627418"/>
              <a:ext cx="6095999" cy="2160748"/>
            </a:xfrm>
            <a:prstGeom prst="wedgeRectCallout">
              <a:avLst>
                <a:gd name="adj1" fmla="val -64005"/>
                <a:gd name="adj2" fmla="val 137147"/>
              </a:avLst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9169132" y="3987651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1.2km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9169132" y="4155129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3.5x3.5m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9840355" y="3003851"/>
            <a:ext cx="622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8x6m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6483740" y="3378116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1.8km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6483740" y="3568447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4.5x3.5m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10923933" y="3780119"/>
            <a:ext cx="870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25x3.5m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2" name="Picture 3" descr="C:\Users\dell\Desktop\新建文件夹 (2)\直线隧道-20180227-04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t="5899" r="3809" b="5899"/>
          <a:stretch/>
        </p:blipFill>
        <p:spPr bwMode="auto">
          <a:xfrm>
            <a:off x="4909091" y="3876224"/>
            <a:ext cx="4113398" cy="2908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2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Project layout and main structure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353736" y="1296767"/>
            <a:ext cx="3639424" cy="525386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shafts</a:t>
            </a:r>
          </a:p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 </a:t>
            </a:r>
          </a:p>
          <a:p>
            <a:pPr lvl="2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44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shafts</a:t>
            </a: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581932"/>
              </p:ext>
            </p:extLst>
          </p:nvPr>
        </p:nvGraphicFramePr>
        <p:xfrm>
          <a:off x="3447826" y="1479175"/>
          <a:ext cx="7331335" cy="5115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79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68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87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78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795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Region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Qty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Diameter (m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8223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IR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shaft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16.00 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329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Bypass tunnel access shaft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7.00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82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Auxiliary shaft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9.00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82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Auxiliary access shaft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6.00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822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RF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shaft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15.00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822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Transport shaft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6.00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482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LSS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 &amp; pipe shaft</a:t>
                      </a:r>
                      <a:endParaRPr lang="zh-CN" sz="1800" kern="10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8223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 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sections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 &amp; pipe shaft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10.00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8223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zh-CN" sz="1800" kern="100" dirty="0">
                        <a:effectLst/>
                        <a:latin typeface="Arial" pitchFamily="34" charset="0"/>
                        <a:ea typeface="宋体"/>
                        <a:cs typeface="Arial" pitchFamily="34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Ventilation shaft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7.00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extLst>
                  <a:ext uri="{0D108BD9-81ED-4DB2-BD59-A6C34878D82A}">
                    <a16:rowId xmlns:a16="http://schemas.microsoft.com/office/drawing/2014/main" xmlns="" val="655678418"/>
                  </a:ext>
                </a:extLst>
              </a:tr>
              <a:tr h="448223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BTL</a:t>
                      </a:r>
                      <a:endParaRPr lang="zh-CN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 &amp; pipe shaft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7.00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/>
                        <a:cs typeface="Times New Roman" panose="02020603050405020304" pitchFamily="18" charset="0"/>
                      </a:endParaRPr>
                    </a:p>
                  </a:txBody>
                  <a:tcPr marL="21552" marR="21552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94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Project layout and main structure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114656" y="1296767"/>
            <a:ext cx="3400337" cy="525386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buildlings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Function, 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 and duty rooms;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 power source;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klystron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gallery</a:t>
            </a:r>
          </a:p>
          <a:p>
            <a:pPr lvl="2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ryogenic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equipment</a:t>
            </a:r>
          </a:p>
          <a:p>
            <a:pPr lvl="2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tilities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structures shall be as close to the access shafts as possible. 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Total:140450m</a:t>
            </a:r>
            <a:r>
              <a:rPr lang="en-US" altLang="zh-CN" sz="2000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000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91" y="1375104"/>
            <a:ext cx="8635942" cy="489653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627939" y="6271641"/>
            <a:ext cx="3713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Campus office buildings not included 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9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electric engineer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114656" y="1296767"/>
            <a:ext cx="4432177" cy="525386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Electric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demand</a:t>
            </a:r>
          </a:p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Total: </a:t>
            </a:r>
            <a:r>
              <a:rPr lang="en-US" altLang="zh-CN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270.37MW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Demand reduction process</a:t>
            </a:r>
          </a:p>
          <a:p>
            <a:pPr marL="667512" lvl="2" indent="0">
              <a:buNone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– 400MW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Power Source -  </a:t>
            </a:r>
            <a:r>
              <a:rPr lang="en-US" altLang="zh-CN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59.68MW</a:t>
            </a:r>
            <a:endParaRPr lang="en-US" altLang="zh-CN" sz="1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Cryogenic system - </a:t>
            </a:r>
            <a:r>
              <a:rPr lang="en-US" altLang="zh-CN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1.56MW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Converter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magnets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54.8MW</a:t>
            </a:r>
            <a:endParaRPr lang="en-US" altLang="zh-CN" sz="1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Devices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10MW</a:t>
            </a:r>
            <a:endParaRPr lang="en-US" altLang="zh-CN" sz="1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Utilities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6.97MW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</a:p>
          <a:p>
            <a:pPr marL="667512" lvl="2" indent="0">
              <a:buNone/>
            </a:pPr>
            <a:r>
              <a:rPr lang="en-US" altLang="zh-CN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2018.08 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altLang="zh-CN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270.37MW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possibility of continued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optimization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en-US" altLang="zh-CN" sz="2000" b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697" y="1566657"/>
            <a:ext cx="6793320" cy="450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electric engineer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275793"/>
            <a:ext cx="4999839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Layout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electric distribution on the </a:t>
            </a:r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voltage levels on the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220kV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incomer of CEPC master substation</a:t>
            </a:r>
            <a:endParaRPr lang="zh-CN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110kV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distribution system 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10kV power distribution system for HV power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step-down substation incomer</a:t>
            </a: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0.4kV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distribution system for dedicated and general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services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220kV/110kV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 substation 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substations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of transformer: 2*210MW (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220/110kV/10kV) 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220kV feeds connected to grid station nearby (State Grid Corporation of  China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Three-phase three-volume natural oil circulating air-cooled on-load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regulating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2000" b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989" y="1556155"/>
            <a:ext cx="6062023" cy="2831287"/>
          </a:xfrm>
          <a:prstGeom prst="rect">
            <a:avLst/>
          </a:prstGeom>
        </p:spPr>
      </p:pic>
      <p:sp>
        <p:nvSpPr>
          <p:cNvPr id="6" name="内容占位符 1"/>
          <p:cNvSpPr txBox="1">
            <a:spLocks/>
          </p:cNvSpPr>
          <p:nvPr/>
        </p:nvSpPr>
        <p:spPr>
          <a:xfrm>
            <a:off x="5845735" y="4760080"/>
            <a:ext cx="5690243" cy="1712024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110kV/10kV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step-down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substations</a:t>
            </a: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substations(IP1~IP4</a:t>
            </a: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LSS1~LSS4)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Rated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capacity of transformer: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2*50MW (110kV/10kV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110kV feeds from master substation</a:t>
            </a:r>
          </a:p>
          <a:p>
            <a:pPr lvl="2"/>
            <a:endParaRPr lang="en-US" altLang="zh-CN" sz="2000" b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61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electric engineer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275793"/>
            <a:ext cx="5339593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Layout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electric distribution on the </a:t>
            </a:r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10kV</a:t>
            </a:r>
            <a:r>
              <a:rPr lang="en-US" altLang="zh-CN" sz="2000" dirty="0"/>
              <a:t>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step-down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substations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10kV feeders from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110kV/10kV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substation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nearby.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10kV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loop : 34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Underground 10kV loop </a:t>
            </a:r>
          </a:p>
          <a:p>
            <a:pPr marL="667512" lvl="2" indent="0"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--  96 substations (10/0.4kV ) along the ring tunnel.</a:t>
            </a:r>
          </a:p>
          <a:p>
            <a:pPr marL="667512" lvl="2" indent="0"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--  near the load points.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Dry-type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transformers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entralized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compensation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Back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 diesel generator sets maybe required for personnel safety: lifts, smoke extraction etc. </a:t>
            </a:r>
            <a:endParaRPr lang="en-US" altLang="zh-CN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Instrumentation and power converter control systems may require uninterrupted power supplies (UPS)</a:t>
            </a:r>
          </a:p>
          <a:p>
            <a:pPr marL="674688" lvl="1" indent="-274638"/>
            <a:endParaRPr lang="en-US" altLang="zh-CN" sz="2000" b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5763" t="22457" r="20330" b="28948"/>
          <a:stretch/>
        </p:blipFill>
        <p:spPr>
          <a:xfrm>
            <a:off x="5564136" y="4907537"/>
            <a:ext cx="2334133" cy="14531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l="29186" t="1659" r="26070"/>
          <a:stretch/>
        </p:blipFill>
        <p:spPr>
          <a:xfrm>
            <a:off x="6384413" y="1163737"/>
            <a:ext cx="4338118" cy="39402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/>
          <a:srcRect l="35212" t="26693" r="25781" b="34914"/>
          <a:stretch/>
        </p:blipFill>
        <p:spPr>
          <a:xfrm>
            <a:off x="9518910" y="5049012"/>
            <a:ext cx="2113627" cy="1170206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9420360" y="1320436"/>
            <a:ext cx="2414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i="1" dirty="0" smtClean="0"/>
              <a:t>Surface 10kV loop </a:t>
            </a:r>
            <a:r>
              <a:rPr lang="zh-CN" altLang="en-US" sz="1600" i="1" dirty="0" smtClean="0"/>
              <a:t>（</a:t>
            </a:r>
            <a:r>
              <a:rPr lang="en-US" altLang="zh-CN" sz="1600" i="1" dirty="0" smtClean="0"/>
              <a:t>34</a:t>
            </a:r>
            <a:r>
              <a:rPr lang="zh-CN" altLang="en-US" sz="1600" i="1" dirty="0" smtClean="0"/>
              <a:t>）</a:t>
            </a:r>
            <a:endParaRPr lang="zh-CN" altLang="en-US" sz="1600" i="1" dirty="0"/>
          </a:p>
        </p:txBody>
      </p:sp>
      <p:sp>
        <p:nvSpPr>
          <p:cNvPr id="12" name="文本框 5"/>
          <p:cNvSpPr txBox="1"/>
          <p:nvPr/>
        </p:nvSpPr>
        <p:spPr>
          <a:xfrm>
            <a:off x="7394389" y="2775835"/>
            <a:ext cx="241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i="1" dirty="0"/>
              <a:t>Underground 10kV loop</a:t>
            </a:r>
          </a:p>
          <a:p>
            <a:pPr algn="ctr"/>
            <a:r>
              <a:rPr lang="en-US" altLang="zh-CN" sz="1600" i="1" dirty="0" smtClean="0"/>
              <a:t>96</a:t>
            </a:r>
            <a:endParaRPr lang="zh-CN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25255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cooling water system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4676863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load dissipated by CEPC machine </a:t>
            </a:r>
            <a:endParaRPr lang="en-US" altLang="zh-CN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indent="-274638"/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requirements and parameters </a:t>
            </a:r>
            <a:endParaRPr lang="en-US" altLang="zh-CN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10000"/>
              </a:lnSpc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load: </a:t>
            </a:r>
            <a:r>
              <a:rPr lang="en-US" altLang="zh-CN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212.387MW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low-conductivity water flow rate (LCW): 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22946 t/h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cooling tower water (CTW) flow rate : </a:t>
            </a:r>
            <a:r>
              <a:rPr lang="en-US" altLang="zh-C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36522 </a:t>
            </a:r>
            <a:r>
              <a:rPr lang="en-US" altLang="zh-CN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t/h</a:t>
            </a:r>
          </a:p>
          <a:p>
            <a:pPr lvl="1">
              <a:lnSpc>
                <a:spcPct val="110000"/>
              </a:lnSpc>
            </a:pPr>
            <a:r>
              <a:rPr lang="en-US" altLang="zh-CN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 water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lvl="1" indent="0">
              <a:buNone/>
            </a:pP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  Cooling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tower water temperature: </a:t>
            </a:r>
            <a:r>
              <a:rPr lang="zh-CN" altLang="en-US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＜</a:t>
            </a:r>
            <a:r>
              <a:rPr lang="en-US" altLang="zh-CN" sz="1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29℃ </a:t>
            </a:r>
            <a:endParaRPr lang="en-US" altLang="zh-CN" sz="16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4500" lvl="1" indent="0"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Base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wet-bulb air temperature of 27℃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ambient; </a:t>
            </a:r>
            <a:r>
              <a:rPr lang="en-US" altLang="zh-CN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Machine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shut down in summer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44500" lvl="1" indent="0">
              <a:buNone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 LCW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temperature: </a:t>
            </a:r>
            <a:r>
              <a:rPr lang="zh-CN" alt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＜</a:t>
            </a:r>
            <a:r>
              <a:rPr lang="en-US" altLang="zh-CN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31 ℃</a:t>
            </a:r>
          </a:p>
          <a:p>
            <a:pPr lvl="1">
              <a:lnSpc>
                <a:spcPct val="150000"/>
              </a:lnSpc>
            </a:pP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CN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indent="-274638"/>
            <a:endParaRPr lang="en-US" altLang="zh-CN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en-US" altLang="zh-CN" sz="2000" b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644" y="1674108"/>
            <a:ext cx="6803560" cy="384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4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cooling water system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3" y="1305151"/>
            <a:ext cx="4387442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Layout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water system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1988" lvl="1" indent="-180975">
              <a:tabLst>
                <a:tab pos="661988" algn="l"/>
              </a:tabLst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are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several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on-site closed-loop cooling water circuits(LCW) in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Ring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experimental hall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respectively, total of 50. </a:t>
            </a:r>
          </a:p>
          <a:p>
            <a:pPr marL="674688" lvl="1" indent="-274638">
              <a:tabLst>
                <a:tab pos="661988" algn="l"/>
              </a:tabLst>
            </a:pP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Deionized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plant at each point of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Supply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low-conductivity water for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makeup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>
              <a:tabLst>
                <a:tab pos="661988" algn="l"/>
              </a:tabLst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Cooling tower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water(CTW)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station at each of shaft points and </a:t>
            </a:r>
            <a:r>
              <a:rPr lang="en-US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tabLst>
                <a:tab pos="661988" algn="l"/>
              </a:tabLst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coolant for on-site cooling system</a:t>
            </a:r>
          </a:p>
          <a:p>
            <a:pPr lvl="2"/>
            <a:endParaRPr lang="en-US" altLang="zh-CN" sz="2000" b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95" y="1547764"/>
            <a:ext cx="7155346" cy="408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680908" y="338328"/>
            <a:ext cx="10972800" cy="1143000"/>
          </a:xfrm>
        </p:spPr>
        <p:txBody>
          <a:bodyPr rtlCol="0">
            <a:normAutofit/>
          </a:bodyPr>
          <a:lstStyle/>
          <a:p>
            <a:pPr rtl="0"/>
            <a:r>
              <a:rPr lang="en-US" altLang="zh-CN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sz="4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794304" y="1973132"/>
            <a:ext cx="10972800" cy="4389120"/>
          </a:xfrm>
        </p:spPr>
        <p:txBody>
          <a:bodyPr rtlCol="0">
            <a:normAutofit fontScale="85000" lnSpcReduction="20000"/>
          </a:bodyPr>
          <a:lstStyle/>
          <a:p>
            <a:pPr marL="274320" lvl="1" indent="-274320">
              <a:buClr>
                <a:schemeClr val="accent3">
                  <a:lumMod val="50000"/>
                </a:schemeClr>
              </a:buClr>
              <a:buSzPct val="95000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requirement of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CEPC</a:t>
            </a: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</a:p>
          <a:p>
            <a:pPr lvl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selection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Layout and main structure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Utilities</a:t>
            </a:r>
            <a:endParaRPr lang="zh-CN" altLang="en-US" b="1" dirty="0"/>
          </a:p>
          <a:p>
            <a:pPr lvl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Electrical engineering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water system</a:t>
            </a:r>
          </a:p>
          <a:p>
            <a:pPr lvl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HVAC</a:t>
            </a:r>
          </a:p>
          <a:p>
            <a:pPr lvl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 protection</a:t>
            </a:r>
          </a:p>
          <a:p>
            <a:pPr lvl="1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lang="en-US" altLang="zh-CN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Lifting Equipment</a:t>
            </a:r>
            <a:r>
              <a:rPr lang="en-US" altLang="zh-CN" u="sng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Schedule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prospect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 TDR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rtl="0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9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cooling water system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09726" y="1263206"/>
            <a:ext cx="4387442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Layout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cooling water system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6587918" y="5693967"/>
            <a:ext cx="4946253" cy="6905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b="0" i="0" kern="1200" baseline="0">
                <a:solidFill>
                  <a:schemeClr val="tx1"/>
                </a:solidFill>
                <a:latin typeface="Arial Unicode MS" pitchFamily="34" charset="-122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b="0" i="0" kern="1200" baseline="0">
                <a:solidFill>
                  <a:schemeClr val="tx1"/>
                </a:solidFill>
                <a:latin typeface="Arial Unicode MS" pitchFamily="34" charset="-122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i="0" kern="1200" baseline="0">
                <a:solidFill>
                  <a:schemeClr val="tx1"/>
                </a:solidFill>
                <a:latin typeface="Arial Unicode MS" pitchFamily="34" charset="-122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rial Unicode MS" pitchFamily="34" charset="-122"/>
                <a:ea typeface="+mn-ea"/>
                <a:cs typeface="+mn-cs"/>
              </a:defRPr>
            </a:lvl4pPr>
            <a:lvl5pPr marL="2060575" indent="-23177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b="0" i="0" kern="1200" baseline="0">
                <a:solidFill>
                  <a:schemeClr val="tx1"/>
                </a:solidFill>
                <a:latin typeface="Arial Unicode MS" pitchFamily="34" charset="-122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25"/>
              </a:spcBef>
              <a:spcAft>
                <a:spcPts val="25"/>
              </a:spcAft>
              <a:buNone/>
            </a:pP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Flow diagram of  typical cooling water </a:t>
            </a:r>
            <a:r>
              <a:rPr lang="en-US" altLang="zh-C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circuits</a:t>
            </a:r>
            <a:endParaRPr lang="en-US" altLang="zh-CN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4916" t="12153" r="21906" b="15606"/>
          <a:stretch/>
        </p:blipFill>
        <p:spPr>
          <a:xfrm>
            <a:off x="789095" y="1696020"/>
            <a:ext cx="4866366" cy="371863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/>
          <a:srcRect l="25123" t="18117" r="23645" b="16201"/>
          <a:stretch/>
        </p:blipFill>
        <p:spPr>
          <a:xfrm>
            <a:off x="6289245" y="1788344"/>
            <a:ext cx="5199660" cy="374975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10305" y="5414658"/>
            <a:ext cx="454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Primary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loops on surface</a:t>
            </a:r>
          </a:p>
          <a:p>
            <a:pPr marL="268288" indent="-2682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Secondary loops are underground.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63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HVAC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1" y="1397431"/>
            <a:ext cx="5176009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 cooling loads of </a:t>
            </a:r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HVAC</a:t>
            </a:r>
          </a:p>
          <a:p>
            <a:pPr lvl="1"/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Ring tunnel:50MW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Service buildings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(200W/m2)    28MW</a:t>
            </a:r>
          </a:p>
          <a:p>
            <a:pPr marL="393192" lvl="1" indent="0">
              <a:buNone/>
            </a:pP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Total:</a:t>
            </a:r>
            <a:r>
              <a:rPr lang="en-US" altLang="zh-CN" sz="21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78MW</a:t>
            </a:r>
          </a:p>
          <a:p>
            <a:pPr marL="393192" lvl="1" indent="0">
              <a:buNone/>
            </a:pPr>
            <a:endParaRPr lang="en-US" altLang="zh-C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indent="-274638"/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Indoor Design </a:t>
            </a:r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Temperature: within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30-34</a:t>
            </a:r>
            <a:r>
              <a:rPr lang="en-US" altLang="zh-CN" sz="1600" dirty="0" smtClean="0"/>
              <a:t>℃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shall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kept below 35</a:t>
            </a:r>
            <a:r>
              <a:rPr lang="en-US" altLang="zh-CN" sz="1600" dirty="0" smtClean="0"/>
              <a:t>℃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humidity:</a:t>
            </a:r>
            <a:r>
              <a:rPr lang="en-US" altLang="zh-CN" sz="1600" dirty="0"/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~ 60%, and shall be lower than 65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halls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Temperature: about 26℃(summer), 20℃(winter)</a:t>
            </a: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humidity:</a:t>
            </a:r>
            <a:r>
              <a:rPr lang="en-US" altLang="zh-CN" sz="1600" dirty="0" smtClean="0"/>
              <a:t>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50% ~ 60%, and shall be lower than 65%.</a:t>
            </a:r>
          </a:p>
          <a:p>
            <a:pPr marL="667512" lvl="2" indent="0">
              <a:buNone/>
            </a:pP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495040"/>
              </p:ext>
            </p:extLst>
          </p:nvPr>
        </p:nvGraphicFramePr>
        <p:xfrm>
          <a:off x="6112412" y="1607152"/>
          <a:ext cx="5527311" cy="2402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923"/>
                <a:gridCol w="1272088"/>
                <a:gridCol w="1424380"/>
                <a:gridCol w="877920"/>
              </a:tblGrid>
              <a:tr h="30445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System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 and cooling loads(MW)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MW）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0445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Booster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</a:tr>
              <a:tr h="2759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Magnets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59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Cable in tunnel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9664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General and dedicated services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CN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59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Synchrotron radiation  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7591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altLang="zh-CN" sz="1600" b="0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9" name="内容占位符 1"/>
          <p:cNvSpPr txBox="1">
            <a:spLocks/>
          </p:cNvSpPr>
          <p:nvPr/>
        </p:nvSpPr>
        <p:spPr>
          <a:xfrm>
            <a:off x="5697521" y="4287097"/>
            <a:ext cx="6019101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room (or electronics)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Temperature: about 20-25℃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humidity: 45% ~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  <a:endParaRPr lang="en-US" altLang="zh-CN" sz="2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building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Temperature: about 28℃(summer), 18℃(winter), 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humidity: lower than 65% </a:t>
            </a:r>
          </a:p>
          <a:p>
            <a:pPr marL="667512" lvl="2" indent="0">
              <a:buNone/>
            </a:pP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6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HVAC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5356371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Coolant for air conditioning: chilled water</a:t>
            </a:r>
          </a:p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Heat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for heating system in winter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Heat pump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 heat recover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cooling system</a:t>
            </a:r>
          </a:p>
          <a:p>
            <a:pPr lvl="1"/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Backup boiler</a:t>
            </a:r>
          </a:p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Air-conditioning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in </a:t>
            </a:r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Layout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tunnel is divided into 32 independent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sections.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supply air by AHU at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points.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exhaust air adjacently at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points,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filtered by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HEPA. 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Operation scenario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operation mode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Transitional mode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Accessible mode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Emergency mode</a:t>
            </a: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444383"/>
              </p:ext>
            </p:extLst>
          </p:nvPr>
        </p:nvGraphicFramePr>
        <p:xfrm>
          <a:off x="5966664" y="1461574"/>
          <a:ext cx="5505281" cy="181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712"/>
                <a:gridCol w="955404"/>
                <a:gridCol w="1225165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Design</a:t>
                      </a:r>
                      <a:r>
                        <a:rPr lang="en-US" altLang="zh-CN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parameter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quantity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cooling load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chilled</a:t>
                      </a:r>
                      <a:r>
                        <a:rPr lang="en-US" altLang="zh-CN" sz="1600" b="0" i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water </a:t>
                      </a:r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flow rate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en-US" altLang="zh-CN" sz="1600" b="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14000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cooling tower water flow rate 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en-US" altLang="zh-CN" sz="1600" b="0" i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18000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capacity of cooling towers 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zh-CN" altLang="en-US" sz="16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013" y="3606436"/>
            <a:ext cx="3696770" cy="3024280"/>
          </a:xfrm>
          <a:prstGeom prst="rect">
            <a:avLst/>
          </a:prstGeom>
        </p:spPr>
      </p:pic>
      <p:sp>
        <p:nvSpPr>
          <p:cNvPr id="10" name="圆角矩形标注 9"/>
          <p:cNvSpPr/>
          <p:nvPr/>
        </p:nvSpPr>
        <p:spPr>
          <a:xfrm>
            <a:off x="9476936" y="3606436"/>
            <a:ext cx="2252421" cy="370647"/>
          </a:xfrm>
          <a:prstGeom prst="wedgeRoundRectCallout">
            <a:avLst>
              <a:gd name="adj1" fmla="val -74198"/>
              <a:gd name="adj2" fmla="val 16382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solidFill>
                  <a:srgbClr val="0070C0"/>
                </a:solidFill>
              </a:rPr>
              <a:t>Supply </a:t>
            </a:r>
            <a:r>
              <a:rPr lang="en-US" altLang="zh-CN" i="1" dirty="0">
                <a:solidFill>
                  <a:srgbClr val="0070C0"/>
                </a:solidFill>
              </a:rPr>
              <a:t>air by AHU </a:t>
            </a:r>
            <a:endParaRPr lang="zh-CN" altLang="en-US" i="1" dirty="0">
              <a:solidFill>
                <a:srgbClr val="0070C0"/>
              </a:solidFill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9546771" y="5170631"/>
            <a:ext cx="2374074" cy="677651"/>
          </a:xfrm>
          <a:prstGeom prst="wedgeRoundRectCallout">
            <a:avLst>
              <a:gd name="adj1" fmla="val -67520"/>
              <a:gd name="adj2" fmla="val -13689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Exhaust</a:t>
            </a:r>
            <a:r>
              <a:rPr lang="en-US" altLang="zh-CN" i="1" dirty="0" smtClean="0">
                <a:solidFill>
                  <a:srgbClr val="00B050"/>
                </a:solidFill>
              </a:rPr>
              <a:t> </a:t>
            </a:r>
            <a:r>
              <a:rPr lang="en-US" altLang="zh-CN" i="1" dirty="0">
                <a:solidFill>
                  <a:schemeClr val="accent6">
                    <a:lumMod val="75000"/>
                  </a:schemeClr>
                </a:solidFill>
              </a:rPr>
              <a:t>air 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adjacently</a:t>
            </a:r>
          </a:p>
          <a:p>
            <a:pPr algn="ctr"/>
            <a:r>
              <a:rPr lang="en-US" altLang="zh-CN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altLang="zh-CN" i="1" dirty="0" smtClean="0">
                <a:solidFill>
                  <a:schemeClr val="accent6">
                    <a:lumMod val="75000"/>
                  </a:schemeClr>
                </a:solidFill>
              </a:rPr>
              <a:t>y HEPA</a:t>
            </a:r>
            <a:endParaRPr lang="zh-CN" alt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39804" y="6054671"/>
            <a:ext cx="3006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 smtClean="0"/>
              <a:t>Tunnel air flow rate: 80000 m</a:t>
            </a:r>
            <a:r>
              <a:rPr lang="en-US" altLang="zh-CN" sz="1600" i="1" baseline="30000" dirty="0" smtClean="0"/>
              <a:t>3</a:t>
            </a:r>
            <a:r>
              <a:rPr lang="en-US" altLang="zh-CN" sz="1600" i="1" dirty="0" smtClean="0"/>
              <a:t>/</a:t>
            </a:r>
            <a:r>
              <a:rPr lang="en-US" altLang="zh-CN" sz="1600" i="1" dirty="0" err="1" smtClean="0"/>
              <a:t>hr</a:t>
            </a:r>
            <a:endParaRPr lang="en-US" altLang="zh-CN" sz="1600" i="1" dirty="0" smtClean="0"/>
          </a:p>
          <a:p>
            <a:r>
              <a:rPr lang="en-US" altLang="zh-CN" sz="1600" i="1" dirty="0" smtClean="0"/>
              <a:t>The </a:t>
            </a:r>
            <a:r>
              <a:rPr lang="en-US" altLang="zh-CN" sz="1600" i="1" dirty="0"/>
              <a:t>velocity is 1.0m/s </a:t>
            </a:r>
            <a:endParaRPr lang="zh-CN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96807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HVAC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6106387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auxiliary tunnels and experiment hall</a:t>
            </a: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conditioned and ventilated by mechanical supply and extraction of air via ducts in access shaft</a:t>
            </a: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AHU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on ground level 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Dedicated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smoke, gas extraction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Auxiliary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stub </a:t>
            </a:r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tunnels</a:t>
            </a:r>
          </a:p>
          <a:p>
            <a:pPr lvl="1"/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Air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conditioned and ventilated by local AHU </a:t>
            </a:r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Because there is no chilled water, AHU contains a refrigerator unit which is cooled by deionized water from magnet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circuits 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Other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buildings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AHU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fan-coil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fresh air system</a:t>
            </a: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26" y="1416684"/>
            <a:ext cx="4232860" cy="354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</a:t>
            </a:r>
            <a:r>
              <a:rPr lang="en-US" altLang="zh-CN" sz="3600" u="sng" kern="120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Fire Protection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6737758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Resistance of Building </a:t>
            </a:r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endParaRPr lang="en-US" altLang="zh-C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fire protection rating of the ground level buildings is Grade I or Grade II</a:t>
            </a: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Noncombustible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 refractory materials are employed. </a:t>
            </a:r>
            <a:endParaRPr lang="en-US" altLang="zh-CN" sz="2000" b="1" baseline="30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Arrangement of Fire Partition</a:t>
            </a: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Fire-proof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board can be arranged by 500m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interval</a:t>
            </a: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independent fire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Every fire zone is able to use the fire zones on both sides as the emergency escape channels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a short auxiliary tunnel independent from the collider ring tunnel at about every 1000 m; adding independent fire cuts can be used to meet the personnel refuge requirement within the maximum evacuation distance. </a:t>
            </a: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983" y="1868412"/>
            <a:ext cx="4223605" cy="34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</a:t>
            </a:r>
            <a:r>
              <a:rPr lang="en-US" altLang="zh-CN" sz="3600" u="sng" kern="120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Fire Protection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6505663" cy="55402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Smoke Control and safe escape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 uniform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moke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screen is installed between smoke control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zone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Water-based Fire-fighting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Hydrant Design and  Extinguisher distribution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distance between the two hydrants should not exceed 50m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Dry powder extinguishers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indent="-274638"/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 auto-alarms and fire-fighting coordinated control </a:t>
            </a:r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endParaRPr lang="en-US" altLang="zh-C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Automatically or manually send alarming signals and fire-fighting coordinated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control.</a:t>
            </a: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scope includes: tunnel,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hall, auxiliary room, shaft,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etc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4" t="6201" b="8379"/>
          <a:stretch/>
        </p:blipFill>
        <p:spPr>
          <a:xfrm>
            <a:off x="7117192" y="3829574"/>
            <a:ext cx="5074808" cy="2600588"/>
          </a:xfrm>
          <a:prstGeom prst="rect">
            <a:avLst/>
          </a:prstGeom>
        </p:spPr>
      </p:pic>
      <p:pic>
        <p:nvPicPr>
          <p:cNvPr id="5" name="20180521火灾演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9031" y="965210"/>
            <a:ext cx="4606518" cy="259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Utility- Transportation </a:t>
            </a:r>
            <a:r>
              <a:rPr lang="en-US" altLang="zh-CN" sz="3600" u="sng" kern="120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and Lifting Equipment </a:t>
            </a: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225564"/>
              </p:ext>
            </p:extLst>
          </p:nvPr>
        </p:nvGraphicFramePr>
        <p:xfrm>
          <a:off x="1562097" y="1592357"/>
          <a:ext cx="9801228" cy="4678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91712">
                  <a:extLst>
                    <a:ext uri="{9D8B030D-6E8A-4147-A177-3AD203B41FA5}">
                      <a16:colId xmlns="" xmlns:a16="http://schemas.microsoft.com/office/drawing/2014/main" val="3938584928"/>
                    </a:ext>
                  </a:extLst>
                </a:gridCol>
                <a:gridCol w="3393749">
                  <a:extLst>
                    <a:ext uri="{9D8B030D-6E8A-4147-A177-3AD203B41FA5}">
                      <a16:colId xmlns="" xmlns:a16="http://schemas.microsoft.com/office/drawing/2014/main" val="3988498311"/>
                    </a:ext>
                  </a:extLst>
                </a:gridCol>
                <a:gridCol w="1615767">
                  <a:extLst>
                    <a:ext uri="{9D8B030D-6E8A-4147-A177-3AD203B41FA5}">
                      <a16:colId xmlns="" xmlns:a16="http://schemas.microsoft.com/office/drawing/2014/main" val="3186514690"/>
                    </a:ext>
                  </a:extLst>
                </a:gridCol>
              </a:tblGrid>
              <a:tr h="513071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Position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Equipment 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and specs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QTY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="" xmlns:a16="http://schemas.microsoft.com/office/drawing/2014/main" val="2939162651"/>
                  </a:ext>
                </a:extLst>
              </a:tr>
              <a:tr h="43434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Access shafts 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Elevator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24sets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="" xmlns:a16="http://schemas.microsoft.com/office/drawing/2014/main" val="2685942978"/>
                  </a:ext>
                </a:extLst>
              </a:tr>
              <a:tr h="434344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IP2/IP4</a:t>
                      </a:r>
                      <a:endParaRPr lang="zh-CN" sz="1800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30t Crane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="" xmlns:a16="http://schemas.microsoft.com/office/drawing/2014/main" val="880560751"/>
                  </a:ext>
                </a:extLst>
              </a:tr>
              <a:tr h="465368">
                <a:tc rowSpan="3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IP1/IP3 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ground assembly </a:t>
                      </a: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halls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1500t Gantry Crane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set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="" xmlns:a16="http://schemas.microsoft.com/office/drawing/2014/main" val="4294691706"/>
                  </a:ext>
                </a:extLst>
              </a:tr>
              <a:tr h="41021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1000t Gantry Crane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set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="" xmlns:a16="http://schemas.microsoft.com/office/drawing/2014/main" val="658946058"/>
                  </a:ext>
                </a:extLst>
              </a:tr>
              <a:tr h="48815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80t Gantry Crane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="" xmlns:a16="http://schemas.microsoft.com/office/drawing/2014/main" val="814296742"/>
                  </a:ext>
                </a:extLst>
              </a:tr>
              <a:tr h="644496"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IP1/IP3 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underground main cavern, service cavern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20t</a:t>
                      </a:r>
                      <a:r>
                        <a:rPr lang="en-US" sz="1800" kern="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Overhead Crane (L=28m)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set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="" xmlns:a16="http://schemas.microsoft.com/office/drawing/2014/main" val="2881628307"/>
                  </a:ext>
                </a:extLst>
              </a:tr>
              <a:tr h="64449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10t Overhead Crane  (L=18.5m)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set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="" xmlns:a16="http://schemas.microsoft.com/office/drawing/2014/main" val="650502163"/>
                  </a:ext>
                </a:extLst>
              </a:tr>
              <a:tr h="644496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Underground 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vehicle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Trucks for passengers &amp; goods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r>
                        <a:rPr lang="en-US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sets</a:t>
                      </a:r>
                      <a:endParaRPr lang="zh-CN" sz="18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0992" marR="50992" marT="0" marB="0" anchor="ctr"/>
                </a:tc>
                <a:extLst>
                  <a:ext uri="{0D108BD9-81ED-4DB2-BD59-A6C34878D82A}">
                    <a16:rowId xmlns="" xmlns:a16="http://schemas.microsoft.com/office/drawing/2014/main" val="7050138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1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General </a:t>
            </a:r>
            <a:r>
              <a:rPr lang="en-US" altLang="zh-CN" sz="3600" u="sng" kern="120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Construction Schedule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10885896" cy="55402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7512" lvl="2" indent="0">
              <a:lnSpc>
                <a:spcPct val="150000"/>
              </a:lnSpc>
              <a:buNone/>
              <a:defRPr/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construction period is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months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including preparatory work of 8 months,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main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of 43 months and completion work of  3 months.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7512" lvl="2" indent="0">
              <a:lnSpc>
                <a:spcPct val="150000"/>
              </a:lnSpc>
              <a:buNone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The critical activities are:</a:t>
            </a:r>
          </a:p>
          <a:p>
            <a:pPr marL="667512" lvl="2" indent="0">
              <a:lnSpc>
                <a:spcPct val="150000"/>
              </a:lnSpc>
              <a:buNone/>
              <a:defRPr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35078" y="4555802"/>
            <a:ext cx="102922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1pPr>
            <a:lvl2pPr marL="742950" indent="-285750" eaLnBrk="0" hangingPunct="0"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2pPr>
            <a:lvl3pPr marL="1143000" indent="-228600" eaLnBrk="0" hangingPunct="0"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3pPr>
            <a:lvl4pPr marL="1600200" indent="-228600" eaLnBrk="0" hangingPunct="0"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4pPr>
            <a:lvl5pPr marL="2057400" indent="-228600" eaLnBrk="0" hangingPunct="0"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charset="0"/>
                <a:ea typeface="黑体" pitchFamily="2" charset="-122"/>
              </a:defRPr>
            </a:lvl9pPr>
          </a:lstStyle>
          <a:p>
            <a:pPr indent="457200" eaLnBrk="1" hangingPunct="1">
              <a:lnSpc>
                <a:spcPct val="150000"/>
              </a:lnSpc>
              <a:defRPr/>
            </a:pPr>
            <a:r>
              <a:rPr lang="en-US" altLang="zh-CN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The </a:t>
            </a:r>
            <a:r>
              <a:rPr lang="en-US" altLang="zh-CN" sz="21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surface buildings and electrical installation are carried out in parallel and </a:t>
            </a:r>
            <a:r>
              <a:rPr lang="en-US" altLang="zh-CN" sz="2100" b="1" dirty="0">
                <a:solidFill>
                  <a:srgbClr val="00B05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not on the main </a:t>
            </a:r>
            <a:r>
              <a:rPr lang="en-US" altLang="zh-CN" sz="1800" b="1" dirty="0">
                <a:solidFill>
                  <a:srgbClr val="00B050"/>
                </a:solidFill>
              </a:rPr>
              <a:t>path.</a:t>
            </a:r>
            <a:endParaRPr kumimoji="1" lang="en-US" altLang="zh-CN" sz="1800" b="1" dirty="0">
              <a:solidFill>
                <a:srgbClr val="00B050"/>
              </a:solidFill>
              <a:latin typeface="Arial" pitchFamily="34" charset="0"/>
              <a:ea typeface="黑体" pitchFamily="49" charset="-122"/>
              <a:cs typeface="Arial" pitchFamily="34" charset="0"/>
            </a:endParaRPr>
          </a:p>
        </p:txBody>
      </p:sp>
      <p:graphicFrame>
        <p:nvGraphicFramePr>
          <p:cNvPr id="8" name="图示 7"/>
          <p:cNvGraphicFramePr/>
          <p:nvPr>
            <p:extLst>
              <p:ext uri="{D42A27DB-BD31-4B8C-83A1-F6EECF244321}">
                <p14:modId xmlns:p14="http://schemas.microsoft.com/office/powerpoint/2010/main" val="3766552806"/>
              </p:ext>
            </p:extLst>
          </p:nvPr>
        </p:nvGraphicFramePr>
        <p:xfrm>
          <a:off x="219456" y="2795816"/>
          <a:ext cx="11652993" cy="156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5032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Work prospect of  TDR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10885896" cy="55402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7512" lvl="2" indent="0">
              <a:lnSpc>
                <a:spcPct val="150000"/>
              </a:lnSpc>
              <a:buNone/>
              <a:defRPr/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272643" y="1317737"/>
            <a:ext cx="5725201" cy="4298692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TDR</a:t>
            </a:r>
            <a:endParaRPr lang="en-US" altLang="zh-CN" sz="2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plan, the next stage is a 5-year period from 2018 to 2022 for R&amp;D and for completion of a Technical Design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WBS of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 facilities has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reached level 3 to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now,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some systems have reached level 5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In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TDR stage, the complete WBS will reach Level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TDR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 realizes the design 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technical conditions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conventional facilities to meet the requirements of construction.</a:t>
            </a:r>
          </a:p>
          <a:p>
            <a:pPr marL="0" indent="0"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182" y="1537614"/>
            <a:ext cx="5457018" cy="42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Work prospect of  TDR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10885896" cy="55402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7512" lvl="2" indent="0">
              <a:lnSpc>
                <a:spcPct val="150000"/>
              </a:lnSpc>
              <a:buNone/>
              <a:defRPr/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272642" y="1317737"/>
            <a:ext cx="7730455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 of the TDR</a:t>
            </a:r>
          </a:p>
          <a:p>
            <a:pPr lvl="1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Site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investigation will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in-depth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basis of the final selection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Critical</a:t>
            </a:r>
            <a:r>
              <a:rPr kumimoji="1" lang="en-US" altLang="zh-CN" sz="2000" b="1" dirty="0" smtClean="0">
                <a:latin typeface="Arial" panose="020B06040202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problems of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engineering need to be solved</a:t>
            </a:r>
          </a:p>
          <a:p>
            <a:pPr lvl="2">
              <a:lnSpc>
                <a:spcPct val="120000"/>
              </a:lnSpc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exploration technology for long distance complicated underground engineering</a:t>
            </a:r>
          </a:p>
          <a:p>
            <a:pPr lvl="2">
              <a:lnSpc>
                <a:spcPct val="120000"/>
              </a:lnSpc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Prevention and treatment technology study for underground water</a:t>
            </a:r>
            <a:endParaRPr lang="zh-CN" altLang="en-US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20000"/>
              </a:lnSpc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design and construction of long distance tunnel under complicated geographical conditions and large-span underground </a:t>
            </a: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caverns.</a:t>
            </a:r>
          </a:p>
          <a:p>
            <a:pPr marL="667512" lvl="2" indent="0">
              <a:lnSpc>
                <a:spcPct val="120000"/>
              </a:lnSpc>
              <a:buNone/>
            </a:pPr>
            <a:r>
              <a:rPr lang="zh-CN" alt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development, manufacture and application of TBM </a:t>
            </a:r>
            <a:r>
              <a:rPr lang="zh-CN" alt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2">
              <a:lnSpc>
                <a:spcPct val="120000"/>
              </a:lnSpc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management of complicated underground engineering.</a:t>
            </a: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Fire protection design of long tunnel,</a:t>
            </a:r>
            <a:r>
              <a:rPr lang="en-US" altLang="zh-CN" sz="1200" dirty="0" smtClean="0"/>
              <a:t>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include ventilation and smoke exhaust </a:t>
            </a: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1800" dirty="0"/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design, etc</a:t>
            </a: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layout of process equipment and buildings will be optimized.</a:t>
            </a: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ttp://fs01.bokee.net/userfilespace/2012/06/03/cx6318183582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12" y="3539791"/>
            <a:ext cx="2809715" cy="185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img.d1cm.com/news/img/2015071922183522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523" y="1509656"/>
            <a:ext cx="2852605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51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457450" y="80504"/>
            <a:ext cx="10972800" cy="1143000"/>
          </a:xfrm>
        </p:spPr>
        <p:txBody>
          <a:bodyPr rtlCol="0">
            <a:normAutofit/>
          </a:bodyPr>
          <a:lstStyle/>
          <a:p>
            <a:r>
              <a:rPr lang="en-US" altLang="zh-CN" sz="3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requirement of CEPC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7263" y="1365046"/>
            <a:ext cx="10972800" cy="4872169"/>
          </a:xfrm>
        </p:spPr>
        <p:txBody>
          <a:bodyPr rtlCol="0">
            <a:normAutofit fontScale="85000" lnSpcReduction="10000"/>
          </a:bodyPr>
          <a:lstStyle/>
          <a:p>
            <a:pPr marL="274638" indent="-274638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key requirement for civil works as follow</a:t>
            </a:r>
          </a:p>
          <a:p>
            <a:pPr marL="674688" lvl="1" indent="-274638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Ring tunnel </a:t>
            </a:r>
          </a:p>
          <a:p>
            <a:pPr lvl="2"/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 of beam: 100 km</a:t>
            </a:r>
          </a:p>
          <a:p>
            <a:pPr lvl="2"/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accommodate the main body of CEPC ring and booster</a:t>
            </a:r>
          </a:p>
          <a:p>
            <a:pPr lvl="2"/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 reserved for </a:t>
            </a:r>
            <a:r>
              <a:rPr lang="en-US" altLang="zh-CN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SPPC </a:t>
            </a: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same tunnel</a:t>
            </a:r>
          </a:p>
          <a:p>
            <a:pPr marL="674688" lvl="1" indent="-265113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LINAC tunnel</a:t>
            </a:r>
          </a:p>
          <a:p>
            <a:pPr lvl="2"/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 : 1200m</a:t>
            </a:r>
          </a:p>
          <a:p>
            <a:pPr lvl="2"/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house Acc. tube</a:t>
            </a:r>
          </a:p>
          <a:p>
            <a:pPr marL="674688" lvl="1" indent="-274638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transport line</a:t>
            </a:r>
          </a:p>
          <a:p>
            <a:pPr lvl="2"/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Length : (316m + 459m)</a:t>
            </a:r>
            <a:r>
              <a:rPr lang="zh-CN" alt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674688" lvl="1" indent="-274638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hall</a:t>
            </a:r>
          </a:p>
          <a:p>
            <a:pPr lvl="2"/>
            <a:r>
              <a:rPr lang="en-US" altLang="zh-CN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IR1: 30m*30m*30 m</a:t>
            </a:r>
          </a:p>
          <a:p>
            <a:pPr lvl="2"/>
            <a:r>
              <a:rPr lang="en-US" altLang="zh-CN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IR3</a:t>
            </a: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60m*40m*40 m</a:t>
            </a:r>
          </a:p>
          <a:p>
            <a:pPr marL="674688" lvl="1" indent="-274638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buildings</a:t>
            </a:r>
          </a:p>
          <a:p>
            <a:pPr lvl="2"/>
            <a:r>
              <a:rPr lang="en-US" altLang="zh-CN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necessary </a:t>
            </a: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arrangement of equipment housed within the buildings (power converter, cryogenics compressor, utilities, etc.)</a:t>
            </a:r>
          </a:p>
          <a:p>
            <a:pPr lvl="2"/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access </a:t>
            </a:r>
            <a:r>
              <a:rPr lang="en-US" altLang="zh-CN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requirement </a:t>
            </a:r>
            <a:r>
              <a:rPr lang="en-US" altLang="zh-CN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sentrance</a:t>
            </a:r>
            <a:r>
              <a:rPr lang="en-US" altLang="zh-CN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egress requirements for operational personnel</a:t>
            </a:r>
            <a:r>
              <a:rPr lang="en-US" altLang="zh-CN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11368" y="2011549"/>
            <a:ext cx="5683541" cy="3344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D789713B-A515-4B35-A92A-09E7FF969F66}"/>
              </a:ext>
            </a:extLst>
          </p:cNvPr>
          <p:cNvSpPr txBox="1"/>
          <p:nvPr/>
        </p:nvSpPr>
        <p:spPr>
          <a:xfrm>
            <a:off x="8512841" y="1790328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LSS4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D789713B-A515-4B35-A92A-09E7FF969F66}"/>
              </a:ext>
            </a:extLst>
          </p:cNvPr>
          <p:cNvSpPr txBox="1"/>
          <p:nvPr/>
        </p:nvSpPr>
        <p:spPr>
          <a:xfrm>
            <a:off x="11397833" y="3154549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LSS1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D789713B-A515-4B35-A92A-09E7FF969F66}"/>
              </a:ext>
            </a:extLst>
          </p:cNvPr>
          <p:cNvSpPr txBox="1"/>
          <p:nvPr/>
        </p:nvSpPr>
        <p:spPr>
          <a:xfrm>
            <a:off x="8731532" y="5266772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LSS2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D789713B-A515-4B35-A92A-09E7FF969F66}"/>
              </a:ext>
            </a:extLst>
          </p:cNvPr>
          <p:cNvSpPr txBox="1"/>
          <p:nvPr/>
        </p:nvSpPr>
        <p:spPr>
          <a:xfrm>
            <a:off x="5737216" y="3323826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LSS2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D789713B-A515-4B35-A92A-09E7FF969F66}"/>
              </a:ext>
            </a:extLst>
          </p:cNvPr>
          <p:cNvSpPr txBox="1"/>
          <p:nvPr/>
        </p:nvSpPr>
        <p:spPr>
          <a:xfrm>
            <a:off x="10447081" y="2249309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IP1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D789713B-A515-4B35-A92A-09E7FF969F66}"/>
              </a:ext>
            </a:extLst>
          </p:cNvPr>
          <p:cNvSpPr txBox="1"/>
          <p:nvPr/>
        </p:nvSpPr>
        <p:spPr>
          <a:xfrm>
            <a:off x="6514042" y="4666737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IP2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D789713B-A515-4B35-A92A-09E7FF969F66}"/>
              </a:ext>
            </a:extLst>
          </p:cNvPr>
          <p:cNvSpPr txBox="1"/>
          <p:nvPr/>
        </p:nvSpPr>
        <p:spPr>
          <a:xfrm>
            <a:off x="6753887" y="208687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IP4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xmlns="" id="{D789713B-A515-4B35-A92A-09E7FF969F66}"/>
              </a:ext>
            </a:extLst>
          </p:cNvPr>
          <p:cNvSpPr txBox="1"/>
          <p:nvPr/>
        </p:nvSpPr>
        <p:spPr>
          <a:xfrm>
            <a:off x="10994255" y="451829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IP2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D789713B-A515-4B35-A92A-09E7FF969F66}"/>
              </a:ext>
            </a:extLst>
          </p:cNvPr>
          <p:cNvSpPr txBox="1"/>
          <p:nvPr/>
        </p:nvSpPr>
        <p:spPr>
          <a:xfrm>
            <a:off x="7175375" y="2749188"/>
            <a:ext cx="652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Linac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xmlns="" id="{D789713B-A515-4B35-A92A-09E7FF969F66}"/>
              </a:ext>
            </a:extLst>
          </p:cNvPr>
          <p:cNvSpPr txBox="1"/>
          <p:nvPr/>
        </p:nvSpPr>
        <p:spPr>
          <a:xfrm>
            <a:off x="6657670" y="3323826"/>
            <a:ext cx="570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BTL</a:t>
            </a:r>
            <a:endParaRPr lang="zh-CN" altLang="en-US" sz="1600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4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Work prospect of  TDR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10885896" cy="55402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7512" lvl="2" indent="0">
              <a:lnSpc>
                <a:spcPct val="150000"/>
              </a:lnSpc>
              <a:buNone/>
              <a:defRPr/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1"/>
          <p:cNvSpPr txBox="1">
            <a:spLocks/>
          </p:cNvSpPr>
          <p:nvPr/>
        </p:nvSpPr>
        <p:spPr>
          <a:xfrm>
            <a:off x="272642" y="1317737"/>
            <a:ext cx="7730455" cy="5561233"/>
          </a:xfrm>
          <a:prstGeom prst="rect">
            <a:avLst/>
          </a:prstGeom>
        </p:spPr>
        <p:txBody>
          <a:bodyPr vert="horz" rtlCol="0">
            <a:normAutofit fontScale="92500" lnSpcReduction="1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Utilities</a:t>
            </a:r>
            <a:endParaRPr lang="en-US" altLang="zh-C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30000"/>
              </a:lnSpc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requirements will be refined.  </a:t>
            </a:r>
          </a:p>
          <a:p>
            <a:pPr lvl="2">
              <a:lnSpc>
                <a:spcPct val="130000"/>
              </a:lnSpc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layout design will be optimized and detailed.</a:t>
            </a:r>
          </a:p>
          <a:p>
            <a:pPr lvl="2">
              <a:lnSpc>
                <a:spcPct val="130000"/>
              </a:lnSpc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investigation </a:t>
            </a:r>
          </a:p>
          <a:p>
            <a:pPr marL="667512" lvl="2" indent="0">
              <a:lnSpc>
                <a:spcPct val="120000"/>
              </a:lnSpc>
              <a:buNone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-- Parameter calculation and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 sure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67512" lvl="2" indent="0">
              <a:lnSpc>
                <a:spcPct val="120000"/>
              </a:lnSpc>
              <a:buNone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-- Design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development of special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indent="-274638"/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</a:t>
            </a:r>
          </a:p>
          <a:p>
            <a:pPr lvl="2">
              <a:lnSpc>
                <a:spcPct val="130000"/>
              </a:lnSpc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Energy saving scheme design and consideration</a:t>
            </a:r>
          </a:p>
          <a:p>
            <a:pPr marL="667512" lvl="2" indent="0">
              <a:lnSpc>
                <a:spcPct val="130000"/>
              </a:lnSpc>
              <a:buNone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-- Adoption 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high efficiency equipment</a:t>
            </a:r>
          </a:p>
          <a:p>
            <a:pPr marL="667512" lvl="2" indent="0">
              <a:lnSpc>
                <a:spcPct val="130000"/>
              </a:lnSpc>
              <a:buNone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-- Recovery 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utilization of residual heat</a:t>
            </a:r>
          </a:p>
          <a:p>
            <a:pPr marL="667512" lvl="2" indent="0">
              <a:lnSpc>
                <a:spcPct val="130000"/>
              </a:lnSpc>
              <a:buNone/>
            </a:pP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-- 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utilization of renewable energy</a:t>
            </a:r>
          </a:p>
          <a:p>
            <a:pPr lvl="2">
              <a:lnSpc>
                <a:spcPct val="130000"/>
              </a:lnSpc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building design</a:t>
            </a:r>
          </a:p>
          <a:p>
            <a:pPr lvl="2">
              <a:lnSpc>
                <a:spcPct val="130000"/>
              </a:lnSpc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advanced energy management system</a:t>
            </a:r>
          </a:p>
          <a:p>
            <a:pPr marL="274638" indent="-274638"/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Visualization of design management</a:t>
            </a:r>
          </a:p>
          <a:p>
            <a:pPr lvl="2">
              <a:lnSpc>
                <a:spcPct val="130000"/>
              </a:lnSpc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Carry out the BIM-based design  </a:t>
            </a:r>
          </a:p>
          <a:p>
            <a:pPr lvl="2">
              <a:lnSpc>
                <a:spcPct val="130000"/>
              </a:lnSpc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</a:t>
            </a:r>
          </a:p>
          <a:p>
            <a:pPr marL="393192" lvl="1" indent="0">
              <a:buNone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09" y="2659310"/>
            <a:ext cx="4783780" cy="279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Summary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10885896" cy="55402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7512" lvl="2" indent="0">
              <a:lnSpc>
                <a:spcPct val="150000"/>
              </a:lnSpc>
              <a:buNone/>
              <a:defRPr/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内容占位符 1"/>
          <p:cNvSpPr txBox="1">
            <a:spLocks/>
          </p:cNvSpPr>
          <p:nvPr/>
        </p:nvSpPr>
        <p:spPr>
          <a:xfrm>
            <a:off x="272642" y="1317737"/>
            <a:ext cx="10855354" cy="556123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conceptual design report has been completed and the objectives of this phase have been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achieved. Site investigation, project layout and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utilities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study have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been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reached a certain level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zh-CN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638" indent="-274638"/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stage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completion of a Technical Design Report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critical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technical problems of engineering need to be studied deeply and 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solved. </a:t>
            </a:r>
            <a:r>
              <a:rPr lang="en-US" altLang="zh-CN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Finally, the design and technical conditions </a:t>
            </a:r>
            <a:r>
              <a:rPr lang="en-US" altLang="zh-CN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meet the requirements of the </a:t>
            </a:r>
            <a:r>
              <a:rPr lang="en-US" altLang="zh-CN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</a:t>
            </a:r>
            <a:r>
              <a:rPr lang="en-US" altLang="zh-CN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50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88923" y="1510930"/>
            <a:ext cx="2468699" cy="927470"/>
          </a:xfrm>
        </p:spPr>
        <p:txBody>
          <a:bodyPr rtlCol="0">
            <a:normAutofit fontScale="90000"/>
          </a:bodyPr>
          <a:lstStyle/>
          <a:p>
            <a:pPr lvl="1" algn="l" rtl="0">
              <a:spcBef>
                <a:spcPct val="0"/>
              </a:spcBef>
            </a:pPr>
            <a:r>
              <a:rPr lang="en-US" altLang="ja-JP" sz="3600" b="1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Contribut</a:t>
            </a:r>
            <a:r>
              <a:rPr lang="en-US" altLang="zh-CN" sz="3600" b="1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</a:t>
            </a:r>
            <a:r>
              <a:rPr lang="en-US" altLang="ja-JP" sz="3600" b="1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r:</a:t>
            </a:r>
            <a:r>
              <a:rPr lang="en-US" altLang="zh-CN" sz="3600" b="1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10885896" cy="55402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7512" lvl="2" indent="0">
              <a:lnSpc>
                <a:spcPct val="150000"/>
              </a:lnSpc>
              <a:buNone/>
              <a:defRPr/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内容占位符 1"/>
          <p:cNvSpPr txBox="1">
            <a:spLocks/>
          </p:cNvSpPr>
          <p:nvPr/>
        </p:nvSpPr>
        <p:spPr>
          <a:xfrm>
            <a:off x="4059433" y="2631593"/>
            <a:ext cx="3570353" cy="1932018"/>
          </a:xfrm>
          <a:prstGeom prst="rect">
            <a:avLst/>
          </a:prstGeom>
        </p:spPr>
        <p:txBody>
          <a:bodyPr vert="horz" rtlCol="0">
            <a:normAutofit fontScale="925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Yu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           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YREC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HaiJing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Wang         IHEP 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zh-C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Fuqing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Chen    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IHEP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Luyang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Zhao    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IHEP</a:t>
            </a: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776901" y="1702965"/>
            <a:ext cx="7969396" cy="2151776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4000" b="1" kern="120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Thank you </a:t>
            </a:r>
            <a:r>
              <a:rPr lang="en-US" altLang="zh-CN" sz="4000" b="1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for your attention !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内容占位符 1"/>
          <p:cNvSpPr txBox="1">
            <a:spLocks/>
          </p:cNvSpPr>
          <p:nvPr/>
        </p:nvSpPr>
        <p:spPr>
          <a:xfrm>
            <a:off x="272642" y="1317737"/>
            <a:ext cx="10885896" cy="5540263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7512" lvl="2" indent="0">
              <a:lnSpc>
                <a:spcPct val="150000"/>
              </a:lnSpc>
              <a:buNone/>
              <a:defRPr/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4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461645" y="22807"/>
            <a:ext cx="10972800" cy="1143000"/>
          </a:xfrm>
        </p:spPr>
        <p:txBody>
          <a:bodyPr rtlCol="0">
            <a:normAutofit/>
          </a:bodyPr>
          <a:lstStyle/>
          <a:p>
            <a:r>
              <a:rPr lang="en-US" altLang="zh-CN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selection</a:t>
            </a: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45348" y="1285350"/>
            <a:ext cx="6776906" cy="5253868"/>
          </a:xfrm>
        </p:spPr>
        <p:txBody>
          <a:bodyPr rtlCol="0">
            <a:normAutofit/>
          </a:bodyPr>
          <a:lstStyle/>
          <a:p>
            <a:pPr marL="274638" indent="-274638"/>
            <a:r>
              <a:rPr lang="en-US" altLang="zh-C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factor</a:t>
            </a:r>
            <a:endParaRPr lang="en-US" altLang="zh-CN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Geography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Sufficiently large and appropriately located to accommodate the future development of IHEP. </a:t>
            </a: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Should promote the CEPC project and the construction of an international science.</a:t>
            </a:r>
          </a:p>
          <a:p>
            <a:pPr marL="674688" lvl="1" indent="-274638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conditions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structural stability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conditions, good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rock conditions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large height differences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Thinner  quaternary overburden; Relatively low rock permeability; etc.</a:t>
            </a:r>
          </a:p>
          <a:p>
            <a:pPr lvl="2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Relatively small external dynamic geological phenomena</a:t>
            </a:r>
          </a:p>
          <a:p>
            <a:pPr marL="674688" lvl="1" indent="-274638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conditions — convenient</a:t>
            </a:r>
          </a:p>
          <a:p>
            <a:pPr marL="674688" lvl="1" indent="-274638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 factors </a:t>
            </a:r>
          </a:p>
          <a:p>
            <a:pPr marL="674688" lvl="1" indent="-274638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 economic environment and construction conditions</a:t>
            </a:r>
          </a:p>
        </p:txBody>
      </p:sp>
      <p:sp>
        <p:nvSpPr>
          <p:cNvPr id="5" name="内容占位符 1"/>
          <p:cNvSpPr txBox="1">
            <a:spLocks/>
          </p:cNvSpPr>
          <p:nvPr/>
        </p:nvSpPr>
        <p:spPr>
          <a:xfrm>
            <a:off x="7054897" y="1235942"/>
            <a:ext cx="4872603" cy="525386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Potential Site</a:t>
            </a:r>
            <a:endParaRPr lang="en-US" altLang="zh-C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investigation </a:t>
            </a: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past few years, we made preliminary comparison and selection of the sites in the provinces of Hebei, Guangdong, Shaanxi, Jiangsu and Zhejiang.</a:t>
            </a:r>
          </a:p>
          <a:p>
            <a:pPr lvl="2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Conducted field investigation in Hebei, Guangdong and Shaanxi. </a:t>
            </a:r>
          </a:p>
          <a:p>
            <a:pPr marL="674688" lvl="1" indent="-274638"/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Funing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Shen-Shan and </a:t>
            </a:r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Huangling</a:t>
            </a:r>
            <a:r>
              <a:rPr lang="en-US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were selected for site comparison.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038" y="4307113"/>
            <a:ext cx="1785951" cy="230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964" y="4307114"/>
            <a:ext cx="1506536" cy="225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345" y="4298739"/>
            <a:ext cx="2530263" cy="2252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14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002735" y="-25761"/>
            <a:ext cx="10972800" cy="1143000"/>
          </a:xfrm>
        </p:spPr>
        <p:txBody>
          <a:bodyPr rtlCol="0">
            <a:normAutofit/>
          </a:bodyPr>
          <a:lstStyle/>
          <a:p>
            <a:r>
              <a:rPr lang="en-US" altLang="zh-CN" sz="3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selection</a:t>
            </a: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37396" y="1183143"/>
            <a:ext cx="8487663" cy="1165105"/>
          </a:xfrm>
        </p:spPr>
        <p:txBody>
          <a:bodyPr rtlCol="0">
            <a:normAutofit fontScale="92500"/>
          </a:bodyPr>
          <a:lstStyle/>
          <a:p>
            <a:pPr marL="274638" indent="-274638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Site investigation</a:t>
            </a:r>
          </a:p>
          <a:p>
            <a:pPr marL="0" indent="0">
              <a:buNone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Funing</a:t>
            </a:r>
            <a:r>
              <a:rPr kumimoji="1" lang="en-US" altLang="zh-CN" sz="1800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site is the best </a:t>
            </a:r>
            <a:r>
              <a:rPr kumimoji="1" lang="en-US" altLang="zh-CN" sz="1800" dirty="0" smtClean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among </a:t>
            </a:r>
            <a:r>
              <a:rPr kumimoji="1" lang="en-US" altLang="zh-CN" sz="1800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current three </a:t>
            </a:r>
            <a:r>
              <a:rPr kumimoji="1" lang="en-US" altLang="zh-CN" sz="1800" dirty="0" smtClean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sites.</a:t>
            </a:r>
          </a:p>
          <a:p>
            <a:pPr marL="0" indent="0">
              <a:buNone/>
            </a:pPr>
            <a:r>
              <a:rPr kumimoji="1" lang="en-US" altLang="zh-CN" sz="1800" dirty="0" smtClean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At </a:t>
            </a:r>
            <a:r>
              <a:rPr kumimoji="1" lang="en-US" altLang="zh-CN" sz="1800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this stage in the conceptual design and planning we use the </a:t>
            </a:r>
            <a:r>
              <a:rPr kumimoji="1" lang="en-US" altLang="zh-CN" sz="1800" dirty="0" err="1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Funing</a:t>
            </a:r>
            <a:r>
              <a:rPr kumimoji="1" lang="en-US" altLang="zh-CN" sz="1800" dirty="0">
                <a:latin typeface="Times New Roman" panose="02020603050405020304" pitchFamily="18" charset="0"/>
                <a:ea typeface="黑体"/>
                <a:cs typeface="Times New Roman" panose="02020603050405020304" pitchFamily="18" charset="0"/>
              </a:rPr>
              <a:t> site as representative. </a:t>
            </a:r>
          </a:p>
          <a:p>
            <a:pPr marL="400050" lvl="1" indent="0"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E:\CEPC土建配套工程\工作\概念设计报告\CEPC-图纸印刷版\38-CEPC-PRE-CDR-CON-001-对外交通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3" t="8507" r="6743" b="17778"/>
          <a:stretch>
            <a:fillRect/>
          </a:stretch>
        </p:blipFill>
        <p:spPr bwMode="auto">
          <a:xfrm>
            <a:off x="9661448" y="3013750"/>
            <a:ext cx="2054832" cy="1656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17"/>
          <p:cNvSpPr/>
          <p:nvPr/>
        </p:nvSpPr>
        <p:spPr>
          <a:xfrm>
            <a:off x="9605984" y="4856419"/>
            <a:ext cx="22172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hilly area 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ground elevation of 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most places is 20~200m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 descr="zl-1_D021_1-14092866921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487" y="3041960"/>
            <a:ext cx="2027584" cy="150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zl-1_D031_1-14093694209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0" y="3055112"/>
            <a:ext cx="2066223" cy="151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zl-1_D049_2-14096265483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84" y="4692185"/>
            <a:ext cx="2059029" cy="150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zl-1_D054_1-140970560367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78" y="4675033"/>
            <a:ext cx="2011193" cy="150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40428" y="4032756"/>
            <a:ext cx="159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algn="ctr" eaLnBrk="1" hangingPunct="1"/>
            <a:r>
              <a:rPr lang="en-US" altLang="zh-CN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Gneiss</a:t>
            </a:r>
            <a:endParaRPr lang="zh-CN" altLang="en-US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7"/>
          <p:cNvSpPr txBox="1">
            <a:spLocks noChangeArrowheads="1"/>
          </p:cNvSpPr>
          <p:nvPr/>
        </p:nvSpPr>
        <p:spPr bwMode="auto">
          <a:xfrm>
            <a:off x="2717125" y="4028755"/>
            <a:ext cx="159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algn="ctr" eaLnBrk="1" hangingPunct="1"/>
            <a:r>
              <a:rPr lang="en-US" altLang="zh-CN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Granite</a:t>
            </a:r>
            <a:endParaRPr lang="zh-CN" altLang="en-US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471438" y="5665829"/>
            <a:ext cx="159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algn="ctr" eaLnBrk="1" hangingPunct="1"/>
            <a:r>
              <a:rPr lang="en-US" altLang="zh-CN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Sandstone</a:t>
            </a:r>
            <a:endParaRPr lang="zh-CN" altLang="en-US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2610696" y="5633563"/>
            <a:ext cx="1591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1pPr>
            <a:lvl2pPr marL="742950" indent="-28575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2pPr>
            <a:lvl3pPr marL="11430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3pPr>
            <a:lvl4pPr marL="16002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4pPr>
            <a:lvl5pPr marL="2057400" indent="-228600" eaLnBrk="0" hangingPunct="0"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5050B"/>
                </a:solidFill>
                <a:latin typeface="Arial" pitchFamily="34" charset="0"/>
                <a:ea typeface="黑体" pitchFamily="49" charset="-122"/>
              </a:defRPr>
            </a:lvl9pPr>
          </a:lstStyle>
          <a:p>
            <a:pPr algn="ctr" eaLnBrk="1" hangingPunct="1"/>
            <a:r>
              <a:rPr lang="en-US" altLang="zh-CN" sz="1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Tuff</a:t>
            </a:r>
            <a:endParaRPr lang="zh-CN" altLang="en-US" sz="1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81" y="3025256"/>
            <a:ext cx="2349201" cy="164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573" y="3061949"/>
            <a:ext cx="2291316" cy="160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6"/>
          <p:cNvSpPr/>
          <p:nvPr/>
        </p:nvSpPr>
        <p:spPr>
          <a:xfrm>
            <a:off x="4724156" y="4763133"/>
            <a:ext cx="264226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No </a:t>
            </a:r>
            <a:r>
              <a:rPr lang="en-US" altLang="zh-CN" sz="1600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large fault </a:t>
            </a:r>
            <a:r>
              <a:rPr lang="en-US" altLang="zh-CN" sz="1600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zones.</a:t>
            </a:r>
          </a:p>
          <a:p>
            <a:r>
              <a:rPr lang="en-US" altLang="zh-CN" sz="1600" dirty="0" smtClean="0">
                <a:solidFill>
                  <a:schemeClr val="dk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No </a:t>
            </a:r>
            <a:r>
              <a:rPr lang="en-US" altLang="zh-CN" sz="1600" dirty="0">
                <a:solidFill>
                  <a:schemeClr val="dk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active faults within 5km of the site</a:t>
            </a:r>
            <a:r>
              <a:rPr lang="en-US" altLang="zh-CN" sz="1600" dirty="0" smtClean="0">
                <a:solidFill>
                  <a:schemeClr val="dk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,.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Seismic peak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acceleration:0.1~0.15g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 seismic intensity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:VII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1600" dirty="0" smtClean="0">
              <a:solidFill>
                <a:schemeClr val="dk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280732" y="4784662"/>
            <a:ext cx="23868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Annual mean precipitation:684mm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Slightly weathering-fresh rock mass is 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mainly slightly pervious. </a:t>
            </a:r>
          </a:p>
        </p:txBody>
      </p:sp>
      <p:sp>
        <p:nvSpPr>
          <p:cNvPr id="29" name="同心圆 28"/>
          <p:cNvSpPr/>
          <p:nvPr/>
        </p:nvSpPr>
        <p:spPr>
          <a:xfrm>
            <a:off x="8670216" y="3636514"/>
            <a:ext cx="149674" cy="153064"/>
          </a:xfrm>
          <a:prstGeom prst="donut">
            <a:avLst/>
          </a:prstGeom>
          <a:solidFill>
            <a:srgbClr val="FF0000"/>
          </a:solidFill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0" name="内容占位符 1"/>
          <p:cNvSpPr txBox="1">
            <a:spLocks/>
          </p:cNvSpPr>
          <p:nvPr/>
        </p:nvSpPr>
        <p:spPr>
          <a:xfrm>
            <a:off x="8708853" y="2571790"/>
            <a:ext cx="3947442" cy="550301"/>
          </a:xfrm>
          <a:prstGeom prst="rect">
            <a:avLst/>
          </a:prstGeom>
        </p:spPr>
        <p:txBody>
          <a:bodyPr vert="horz" rtlCol="0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Topography and landforms</a:t>
            </a:r>
          </a:p>
        </p:txBody>
      </p:sp>
      <p:sp>
        <p:nvSpPr>
          <p:cNvPr id="31" name="内容占位符 1"/>
          <p:cNvSpPr txBox="1">
            <a:spLocks/>
          </p:cNvSpPr>
          <p:nvPr/>
        </p:nvSpPr>
        <p:spPr>
          <a:xfrm>
            <a:off x="4509645" y="2557672"/>
            <a:ext cx="3243152" cy="411644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Geological structure</a:t>
            </a:r>
          </a:p>
          <a:p>
            <a:pPr marL="674688" lvl="1" indent="-274638"/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内容占位符 1"/>
          <p:cNvSpPr txBox="1">
            <a:spLocks/>
          </p:cNvSpPr>
          <p:nvPr/>
        </p:nvSpPr>
        <p:spPr>
          <a:xfrm>
            <a:off x="821792" y="2548606"/>
            <a:ext cx="2952405" cy="420710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Stratum Lithology</a:t>
            </a:r>
          </a:p>
          <a:p>
            <a:pPr marL="400050" lvl="1" indent="0">
              <a:buFont typeface="Wingdings 2"/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内容占位符 1"/>
          <p:cNvSpPr txBox="1">
            <a:spLocks/>
          </p:cNvSpPr>
          <p:nvPr/>
        </p:nvSpPr>
        <p:spPr>
          <a:xfrm>
            <a:off x="7111337" y="2555508"/>
            <a:ext cx="3243152" cy="469400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 lvl="1" indent="0">
              <a:buNone/>
            </a:pPr>
            <a:r>
              <a:rPr lang="en-US" altLang="zh-CN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Hydrogeology</a:t>
            </a:r>
          </a:p>
          <a:p>
            <a:pPr marL="400050" lvl="1" indent="0">
              <a:buFont typeface="Wingdings 2"/>
              <a:buNone/>
            </a:pP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8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Project layout and main structure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7263" y="1314707"/>
            <a:ext cx="10972800" cy="5253868"/>
          </a:xfrm>
        </p:spPr>
        <p:txBody>
          <a:bodyPr rtlCol="0">
            <a:normAutofit/>
          </a:bodyPr>
          <a:lstStyle/>
          <a:p>
            <a:pPr marL="274638" indent="-274638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General layout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10" y="1812547"/>
            <a:ext cx="4952073" cy="4147831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 bwMode="auto">
          <a:xfrm>
            <a:off x="5942509" y="1933924"/>
            <a:ext cx="5668496" cy="897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矩形 27"/>
          <p:cNvSpPr/>
          <p:nvPr/>
        </p:nvSpPr>
        <p:spPr>
          <a:xfrm>
            <a:off x="6096000" y="4413246"/>
            <a:ext cx="6096000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82563" lvl="2" indent="-182563">
              <a:buFont typeface="Arial" panose="020B0604020202020204" pitchFamily="34" charset="0"/>
              <a:buChar char="•"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 on an inclined median plane with a slope of 0.3% according to the topographical conditions and the drainage requirements</a:t>
            </a:r>
          </a:p>
          <a:p>
            <a:pPr marL="182563" lvl="2" indent="-182563">
              <a:buFont typeface="Arial" panose="020B0604020202020204" pitchFamily="34" charset="0"/>
              <a:buChar char="•"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depth of ring tunnel from ground level is defined by topographical conditions of site</a:t>
            </a:r>
          </a:p>
        </p:txBody>
      </p:sp>
      <p:sp>
        <p:nvSpPr>
          <p:cNvPr id="19" name="矩形 18"/>
          <p:cNvSpPr/>
          <p:nvPr/>
        </p:nvSpPr>
        <p:spPr>
          <a:xfrm>
            <a:off x="6280330" y="3029882"/>
            <a:ext cx="6096000" cy="8771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2"/>
            <a:r>
              <a:rPr lang="en-US" altLang="zh-CN" sz="1700" b="1" dirty="0" smtClean="0">
                <a:solidFill>
                  <a:srgbClr val="00B050"/>
                </a:solidFill>
              </a:rPr>
              <a:t>Tunnel</a:t>
            </a:r>
            <a:r>
              <a:rPr lang="en-US" altLang="zh-CN" sz="1700" dirty="0" smtClean="0"/>
              <a:t> </a:t>
            </a:r>
            <a:r>
              <a:rPr lang="en-US" altLang="zh-CN" sz="1700" dirty="0"/>
              <a:t>—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100Km  </a:t>
            </a: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circumference </a:t>
            </a:r>
          </a:p>
          <a:p>
            <a:pPr marL="0" lvl="2"/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∩</a:t>
            </a: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</a:p>
          <a:p>
            <a:pPr marL="0" lvl="2"/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6m*5m</a:t>
            </a:r>
            <a:r>
              <a:rPr lang="zh-CN" alt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zh-CN" alt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70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Project layout and main structure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7263" y="1172097"/>
            <a:ext cx="10972800" cy="5253868"/>
          </a:xfrm>
        </p:spPr>
        <p:txBody>
          <a:bodyPr rtlCol="0">
            <a:normAutofit/>
          </a:bodyPr>
          <a:lstStyle/>
          <a:p>
            <a:pPr marL="274638" indent="-274638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Underground structure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33" y="1567226"/>
            <a:ext cx="7269126" cy="490434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25147" y="1731448"/>
            <a:ext cx="470785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L=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BTL tunnel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L=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1825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+2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459m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branch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）</a:t>
            </a:r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Collider tunnel:  </a:t>
            </a:r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curved arc sections L= 10246.70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curved arc sections,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L=10192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.25 m 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Bypass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IP1/IP3,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L=3320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.00 m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 +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/>
              <a:t>RF auxiliary </a:t>
            </a:r>
            <a:r>
              <a:rPr lang="en-US" altLang="zh-CN" dirty="0" smtClean="0"/>
              <a:t>tunnel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2/IP4,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L=3240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.00 m 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linear sections  (LSS),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L=1197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.50 m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Auxiliary Tunnels </a:t>
            </a:r>
          </a:p>
          <a:p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96 units </a:t>
            </a:r>
          </a:p>
          <a:p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·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L=96*30m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7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Project layout and main structure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57263" y="1172097"/>
            <a:ext cx="10972800" cy="5253868"/>
          </a:xfrm>
        </p:spPr>
        <p:txBody>
          <a:bodyPr rtlCol="0">
            <a:normAutofit/>
          </a:bodyPr>
          <a:lstStyle/>
          <a:p>
            <a:pPr marL="274638" indent="-274638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Quadrant of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collider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tunnel</a:t>
            </a:r>
          </a:p>
          <a:p>
            <a:pPr marL="274638" indent="-274638"/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636" y="1694576"/>
            <a:ext cx="5160528" cy="218624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7975" y="4333781"/>
            <a:ext cx="4809990" cy="2499397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321625" y="3410125"/>
            <a:ext cx="4287201" cy="2017290"/>
            <a:chOff x="3301997" y="2705099"/>
            <a:chExt cx="5911272" cy="2638426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22699" y="2705100"/>
              <a:ext cx="5890569" cy="2638425"/>
            </a:xfrm>
            <a:prstGeom prst="rect">
              <a:avLst/>
            </a:prstGeom>
          </p:spPr>
        </p:pic>
        <p:sp>
          <p:nvSpPr>
            <p:cNvPr id="11" name="矩形标注 10"/>
            <p:cNvSpPr/>
            <p:nvPr/>
          </p:nvSpPr>
          <p:spPr>
            <a:xfrm>
              <a:off x="3301997" y="2705099"/>
              <a:ext cx="5911272" cy="2638425"/>
            </a:xfrm>
            <a:prstGeom prst="wedgeRectCallout">
              <a:avLst>
                <a:gd name="adj1" fmla="val -52685"/>
                <a:gd name="adj2" fmla="val 60206"/>
              </a:avLst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0268" y="1335988"/>
            <a:ext cx="3253556" cy="26564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6561" y="4184142"/>
            <a:ext cx="2976168" cy="240571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052375" y="3905093"/>
            <a:ext cx="23866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dirty="0" smtClean="0">
                <a:solidFill>
                  <a:schemeClr val="tx1"/>
                </a:solidFill>
              </a:rPr>
              <a:t>Parallel scheme</a:t>
            </a:r>
            <a:endParaRPr lang="zh-CN" altLang="en-US" sz="1600" b="0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461774" y="4275082"/>
            <a:ext cx="3530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Width:6m, Height:5m</a:t>
            </a:r>
          </a:p>
          <a:p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Outer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side, reserved for </a:t>
            </a: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SPPC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side, on which </a:t>
            </a: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CEPC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components will be </a:t>
            </a: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installed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Central part of the tunnel for equipment operation and transport. </a:t>
            </a:r>
          </a:p>
        </p:txBody>
      </p:sp>
    </p:spTree>
    <p:extLst>
      <p:ext uri="{BB962C8B-B14F-4D97-AF65-F5344CB8AC3E}">
        <p14:creationId xmlns:p14="http://schemas.microsoft.com/office/powerpoint/2010/main" val="83976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365171" y="592237"/>
            <a:ext cx="10972800" cy="1143000"/>
          </a:xfrm>
        </p:spPr>
        <p:txBody>
          <a:bodyPr rtlCol="0">
            <a:normAutofit/>
          </a:bodyPr>
          <a:lstStyle/>
          <a:p>
            <a:pPr lvl="1" algn="l" rtl="0">
              <a:spcBef>
                <a:spcPct val="0"/>
              </a:spcBef>
            </a:pPr>
            <a:r>
              <a:rPr lang="en-US" altLang="zh-CN" sz="3600" u="sng" kern="12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Project layout and main structure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3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E6F887E0-8090-443B-A59F-87F9A57124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63947" y="1390970"/>
            <a:ext cx="6096338" cy="3643789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51964F47-8DDF-4C90-AB50-7BA877B67204}"/>
              </a:ext>
            </a:extLst>
          </p:cNvPr>
          <p:cNvGrpSpPr/>
          <p:nvPr/>
        </p:nvGrpSpPr>
        <p:grpSpPr>
          <a:xfrm>
            <a:off x="3715786" y="3551489"/>
            <a:ext cx="3469369" cy="2735277"/>
            <a:chOff x="-1" y="3258398"/>
            <a:chExt cx="5784113" cy="3599602"/>
          </a:xfrm>
        </p:grpSpPr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D5F54065-1C86-4CC3-BEDE-E1FAFFEEA0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" y="3258398"/>
              <a:ext cx="5784111" cy="3599602"/>
            </a:xfrm>
            <a:prstGeom prst="rect">
              <a:avLst/>
            </a:prstGeom>
            <a:ln>
              <a:noFill/>
            </a:ln>
          </p:spPr>
        </p:pic>
        <p:sp>
          <p:nvSpPr>
            <p:cNvPr id="7" name="对话气泡: 矩形 8">
              <a:extLst>
                <a:ext uri="{FF2B5EF4-FFF2-40B4-BE49-F238E27FC236}">
                  <a16:creationId xmlns="" xmlns:a16="http://schemas.microsoft.com/office/drawing/2014/main" id="{414EE0CD-3A20-4F35-AD25-B688B0DF7125}"/>
                </a:ext>
              </a:extLst>
            </p:cNvPr>
            <p:cNvSpPr/>
            <p:nvPr/>
          </p:nvSpPr>
          <p:spPr>
            <a:xfrm>
              <a:off x="0" y="3258398"/>
              <a:ext cx="5784112" cy="3599602"/>
            </a:xfrm>
            <a:prstGeom prst="wedgeRectCallout">
              <a:avLst>
                <a:gd name="adj1" fmla="val 86365"/>
                <a:gd name="adj2" fmla="val -56039"/>
              </a:avLst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4A4034F-0711-475F-BBFC-B894008BD0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56" b="89615" l="28813" r="713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41" t="10229" r="27710" b="9339"/>
          <a:stretch/>
        </p:blipFill>
        <p:spPr>
          <a:xfrm>
            <a:off x="7758057" y="4197149"/>
            <a:ext cx="2581266" cy="258126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6A18ABD7-9186-4826-B702-0AD513AE6F1B}"/>
              </a:ext>
            </a:extLst>
          </p:cNvPr>
          <p:cNvSpPr txBox="1"/>
          <p:nvPr/>
        </p:nvSpPr>
        <p:spPr>
          <a:xfrm>
            <a:off x="9491362" y="6334780"/>
            <a:ext cx="1225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/>
              <a:t>Main detector</a:t>
            </a:r>
          </a:p>
          <a:p>
            <a:pPr algn="ctr"/>
            <a:r>
              <a:rPr lang="zh-CN" altLang="en-US" sz="1400" dirty="0" smtClean="0"/>
              <a:t>主探测器</a:t>
            </a:r>
            <a:endParaRPr lang="zh-CN" altLang="en-US" sz="1400" dirty="0"/>
          </a:p>
        </p:txBody>
      </p:sp>
      <p:sp>
        <p:nvSpPr>
          <p:cNvPr id="11" name="文本框 10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7819708" y="2744117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3.32km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7629065" y="2922896"/>
            <a:ext cx="1210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6.0~11.4x4.5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10693303" y="3426962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3.02km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="" xmlns:a16="http://schemas.microsoft.com/office/drawing/2014/main" id="{3083C5C4-6C20-4814-8B2C-8F095A8D383B}"/>
              </a:ext>
            </a:extLst>
          </p:cNvPr>
          <p:cNvSpPr txBox="1"/>
          <p:nvPr/>
        </p:nvSpPr>
        <p:spPr>
          <a:xfrm>
            <a:off x="10716569" y="3615924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3.5x3.5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 flipV="1">
            <a:off x="7021631" y="3250270"/>
            <a:ext cx="1817509" cy="512592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8839140" y="3040743"/>
            <a:ext cx="209550" cy="201266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内容占位符 1"/>
          <p:cNvSpPr txBox="1">
            <a:spLocks/>
          </p:cNvSpPr>
          <p:nvPr/>
        </p:nvSpPr>
        <p:spPr>
          <a:xfrm>
            <a:off x="353736" y="1296767"/>
            <a:ext cx="10972800" cy="5253868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638" indent="-274638"/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tunnel - IP1/IP3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74688" lvl="1" indent="-274638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Tunnel for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e+/e- colliding beams  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Width: 6.0~11.4 m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Height: 4.5m</a:t>
            </a: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Long:2*1.509km</a:t>
            </a:r>
          </a:p>
          <a:p>
            <a:pPr marL="674688" lvl="1" indent="-265113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Tunnel for the  Booster bypass</a:t>
            </a:r>
            <a:endParaRPr lang="en-US" altLang="zh-CN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Width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3.5m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Height: </a:t>
            </a:r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3.5m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altLang="zh-CN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Long:3.02km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8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头脑风暴演示文稿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5870186_TF03460637" id="{5A1F899C-D033-46B9-A576-F976E0A6D7F3}" vid="{931085E5-C572-4194-86FB-AF0D4975F89E}"/>
    </a:ext>
  </a:extLst>
</a:theme>
</file>

<file path=ppt/theme/theme2.xml><?xml version="1.0" encoding="utf-8"?>
<a:theme xmlns:a="http://schemas.openxmlformats.org/drawingml/2006/main" name="办公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业务头脑风暴演示文稿</Template>
  <TotalTime>5706</TotalTime>
  <Words>2319</Words>
  <Application>Microsoft Office PowerPoint</Application>
  <PresentationFormat>宽屏</PresentationFormat>
  <Paragraphs>559</Paragraphs>
  <Slides>33</Slides>
  <Notes>33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3" baseType="lpstr">
      <vt:lpstr>黑体</vt:lpstr>
      <vt:lpstr>华文中宋</vt:lpstr>
      <vt:lpstr>宋体</vt:lpstr>
      <vt:lpstr>微软雅黑</vt:lpstr>
      <vt:lpstr>Arial</vt:lpstr>
      <vt:lpstr>Century Gothic</vt:lpstr>
      <vt:lpstr>Palatino Linotype</vt:lpstr>
      <vt:lpstr>Times New Roman</vt:lpstr>
      <vt:lpstr>Wingdings 2</vt:lpstr>
      <vt:lpstr>头脑风暴演示文稿</vt:lpstr>
      <vt:lpstr>Conventional Facilities  for CEPC </vt:lpstr>
      <vt:lpstr>Contents</vt:lpstr>
      <vt:lpstr>Key requirement of CEPC</vt:lpstr>
      <vt:lpstr>Site selection</vt:lpstr>
      <vt:lpstr>Site selection</vt:lpstr>
      <vt:lpstr>Project layout and main structure </vt:lpstr>
      <vt:lpstr>Project layout and main structure </vt:lpstr>
      <vt:lpstr>Project layout and main structure </vt:lpstr>
      <vt:lpstr>Project layout and main structure </vt:lpstr>
      <vt:lpstr>Project layout and main structure </vt:lpstr>
      <vt:lpstr>Project layout and main structure </vt:lpstr>
      <vt:lpstr>Project layout and main structure </vt:lpstr>
      <vt:lpstr>Project layout and main structure </vt:lpstr>
      <vt:lpstr>Project layout and main structure </vt:lpstr>
      <vt:lpstr>Utility- electric engineer  </vt:lpstr>
      <vt:lpstr>Utility- electric engineer  </vt:lpstr>
      <vt:lpstr>Utility- electric engineer  </vt:lpstr>
      <vt:lpstr>Utility- cooling water system </vt:lpstr>
      <vt:lpstr>Utility- cooling water system </vt:lpstr>
      <vt:lpstr>Utility- cooling water system </vt:lpstr>
      <vt:lpstr>Utility- HVAC </vt:lpstr>
      <vt:lpstr>Utility- HVAC </vt:lpstr>
      <vt:lpstr>Utility- HVAC </vt:lpstr>
      <vt:lpstr>Utility- Fire Protection  </vt:lpstr>
      <vt:lpstr>Utility- Fire Protection  </vt:lpstr>
      <vt:lpstr>Utility- Transportation and Lifting Equipment   </vt:lpstr>
      <vt:lpstr>General Construction Schedule  </vt:lpstr>
      <vt:lpstr>Work prospect of  TDR  </vt:lpstr>
      <vt:lpstr>Work prospect of  TDR </vt:lpstr>
      <vt:lpstr>Work prospect of  TDR </vt:lpstr>
      <vt:lpstr>Summary  </vt:lpstr>
      <vt:lpstr>Contributor:  </vt:lpstr>
      <vt:lpstr>Thank you for your attention 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创造力会话</dc:title>
  <dc:creator>Windows 用户</dc:creator>
  <cp:lastModifiedBy>Windows 用户</cp:lastModifiedBy>
  <cp:revision>335</cp:revision>
  <dcterms:created xsi:type="dcterms:W3CDTF">2018-10-28T07:35:59Z</dcterms:created>
  <dcterms:modified xsi:type="dcterms:W3CDTF">2018-11-11T09:49:34Z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