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4" r:id="rId3"/>
    <p:sldId id="348" r:id="rId4"/>
    <p:sldId id="349" r:id="rId5"/>
    <p:sldId id="350" r:id="rId6"/>
    <p:sldId id="336" r:id="rId7"/>
    <p:sldId id="338" r:id="rId8"/>
    <p:sldId id="339" r:id="rId9"/>
    <p:sldId id="340" r:id="rId10"/>
    <p:sldId id="351" r:id="rId11"/>
    <p:sldId id="342" r:id="rId12"/>
    <p:sldId id="273" r:id="rId13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2B2B2"/>
    <a:srgbClr val="045C15"/>
    <a:srgbClr val="FF9900"/>
    <a:srgbClr val="5E02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881" autoAdjust="0"/>
  </p:normalViewPr>
  <p:slideViewPr>
    <p:cSldViewPr>
      <p:cViewPr varScale="1">
        <p:scale>
          <a:sx n="88" d="100"/>
          <a:sy n="88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8"/>
    </p:cViewPr>
  </p:sorterViewPr>
  <p:notesViewPr>
    <p:cSldViewPr>
      <p:cViewPr varScale="1">
        <p:scale>
          <a:sx n="49" d="100"/>
          <a:sy n="49" d="100"/>
        </p:scale>
        <p:origin x="-2741" y="-6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539F346-80CD-45E2-BC5B-AE59FE37689E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BFBCC-EAA4-4C47-BD86-927AAC3BD43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D9D92B9-69A5-4A52-9618-EB7222A4BF56}" type="datetimeFigureOut">
              <a:rPr lang="zh-CN" altLang="en-US" smtClean="0"/>
              <a:pPr/>
              <a:t>2018/11/13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84107D-26E1-4F1F-9178-2ACF9DA622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4107D-26E1-4F1F-9178-2ACF9DA6221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5715000"/>
            <a:ext cx="9144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581032" y="1081230"/>
            <a:ext cx="3210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zh-CN" sz="1400" dirty="0" smtClean="0">
                <a:gradFill flip="none" rotWithShape="1">
                  <a:gsLst>
                    <a:gs pos="21000">
                      <a:schemeClr val="tx1"/>
                    </a:gs>
                    <a:gs pos="82000">
                      <a:srgbClr val="FFFFFF"/>
                    </a:gs>
                  </a:gsLst>
                  <a:lin ang="0" scaled="1"/>
                  <a:tileRect/>
                </a:gradFill>
                <a:latin typeface="Abadi MT Condensed Extra Bold"/>
                <a:cs typeface="Abadi MT Condensed Extra Bold"/>
              </a:rPr>
              <a:t>Department </a:t>
            </a:r>
            <a:r>
              <a:rPr lang="en-US" altLang="zh-CN" sz="1400" dirty="0">
                <a:gradFill flip="none" rotWithShape="1">
                  <a:gsLst>
                    <a:gs pos="21000">
                      <a:schemeClr val="tx1"/>
                    </a:gs>
                    <a:gs pos="82000">
                      <a:srgbClr val="FFFFFF"/>
                    </a:gs>
                  </a:gsLst>
                  <a:lin ang="0" scaled="1"/>
                  <a:tileRect/>
                </a:gradFill>
                <a:latin typeface="Abadi MT Condensed Extra Bold"/>
                <a:cs typeface="Abadi MT Condensed Extra Bold"/>
              </a:rPr>
              <a:t>of Engineering Physics</a:t>
            </a:r>
          </a:p>
        </p:txBody>
      </p:sp>
      <p:pic>
        <p:nvPicPr>
          <p:cNvPr id="7" name="Picture 20" descr="Tsinghua_Emble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" y="68263"/>
            <a:ext cx="1328738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30200" y="1706563"/>
            <a:ext cx="5349875" cy="449262"/>
          </a:xfrm>
          <a:ln w="12700"/>
        </p:spPr>
        <p:txBody>
          <a:bodyPr tIns="45720" anchor="t"/>
          <a:lstStyle>
            <a:lvl1pPr>
              <a:defRPr sz="2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1313" y="4491038"/>
            <a:ext cx="4506912" cy="390525"/>
          </a:xfrm>
          <a:ln w="12700"/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Font typeface="Wingdings" pitchFamily="-112" charset="2"/>
              <a:buNone/>
              <a:defRPr sz="1400" i="1"/>
            </a:lvl1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1945148"/>
          </a:xfrm>
        </p:spPr>
        <p:txBody>
          <a:bodyPr/>
          <a:lstStyle>
            <a:lvl1pPr>
              <a:defRPr sz="2400" b="1">
                <a:latin typeface="宋体" pitchFamily="2" charset="-122"/>
                <a:ea typeface="宋体" pitchFamily="2" charset="-122"/>
                <a:cs typeface="Times New Roman" pitchFamily="18" charset="0"/>
              </a:defRPr>
            </a:lvl1pPr>
            <a:lvl2pPr>
              <a:defRPr sz="2000" b="1">
                <a:latin typeface="楷体" pitchFamily="49" charset="-122"/>
                <a:ea typeface="楷体" pitchFamily="49" charset="-122"/>
                <a:cs typeface="Times New Roman" pitchFamily="18" charset="0"/>
              </a:defRPr>
            </a:lvl2pPr>
            <a:lvl3pPr>
              <a:defRPr sz="2000" b="0" i="0" baseline="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rgbClr val="80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-6350" y="5756275"/>
            <a:ext cx="425450" cy="7270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68" y="458"/>
              </a:cxn>
              <a:cxn ang="0">
                <a:pos x="2" y="454"/>
              </a:cxn>
              <a:cxn ang="0">
                <a:pos x="0" y="398"/>
              </a:cxn>
              <a:cxn ang="0">
                <a:pos x="2" y="276"/>
              </a:cxn>
              <a:cxn ang="0">
                <a:pos x="4" y="0"/>
              </a:cxn>
            </a:cxnLst>
            <a:rect l="0" t="0" r="r" b="b"/>
            <a:pathLst>
              <a:path w="268" h="458">
                <a:moveTo>
                  <a:pt x="4" y="0"/>
                </a:moveTo>
                <a:lnTo>
                  <a:pt x="268" y="458"/>
                </a:lnTo>
                <a:lnTo>
                  <a:pt x="2" y="454"/>
                </a:lnTo>
                <a:lnTo>
                  <a:pt x="0" y="398"/>
                </a:lnTo>
                <a:lnTo>
                  <a:pt x="2" y="276"/>
                </a:lnTo>
                <a:lnTo>
                  <a:pt x="4" y="0"/>
                </a:lnTo>
                <a:close/>
              </a:path>
            </a:pathLst>
          </a:custGeom>
          <a:solidFill>
            <a:srgbClr val="B02A30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463550" y="6502400"/>
            <a:ext cx="8680450" cy="355600"/>
          </a:xfrm>
          <a:custGeom>
            <a:avLst/>
            <a:gdLst/>
            <a:ahLst/>
            <a:cxnLst>
              <a:cxn ang="0">
                <a:pos x="126" y="224"/>
              </a:cxn>
              <a:cxn ang="0">
                <a:pos x="0" y="2"/>
              </a:cxn>
              <a:cxn ang="0">
                <a:pos x="5468" y="0"/>
              </a:cxn>
              <a:cxn ang="0">
                <a:pos x="5468" y="224"/>
              </a:cxn>
              <a:cxn ang="0">
                <a:pos x="126" y="224"/>
              </a:cxn>
            </a:cxnLst>
            <a:rect l="0" t="0" r="r" b="b"/>
            <a:pathLst>
              <a:path w="5468" h="224">
                <a:moveTo>
                  <a:pt x="126" y="224"/>
                </a:moveTo>
                <a:lnTo>
                  <a:pt x="0" y="2"/>
                </a:lnTo>
                <a:lnTo>
                  <a:pt x="5468" y="0"/>
                </a:lnTo>
                <a:lnTo>
                  <a:pt x="5468" y="224"/>
                </a:lnTo>
                <a:lnTo>
                  <a:pt x="126" y="224"/>
                </a:lnTo>
                <a:close/>
              </a:path>
            </a:pathLst>
          </a:custGeom>
          <a:solidFill>
            <a:srgbClr val="0000FF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8345488" y="-3175"/>
            <a:ext cx="798512" cy="492125"/>
          </a:xfrm>
          <a:custGeom>
            <a:avLst/>
            <a:gdLst/>
            <a:ahLst/>
            <a:cxnLst>
              <a:cxn ang="0">
                <a:pos x="177" y="308"/>
              </a:cxn>
              <a:cxn ang="0">
                <a:pos x="0" y="0"/>
              </a:cxn>
              <a:cxn ang="0">
                <a:pos x="503" y="0"/>
              </a:cxn>
              <a:cxn ang="0">
                <a:pos x="503" y="310"/>
              </a:cxn>
              <a:cxn ang="0">
                <a:pos x="177" y="308"/>
              </a:cxn>
            </a:cxnLst>
            <a:rect l="0" t="0" r="r" b="b"/>
            <a:pathLst>
              <a:path w="503" h="310">
                <a:moveTo>
                  <a:pt x="177" y="308"/>
                </a:moveTo>
                <a:lnTo>
                  <a:pt x="0" y="0"/>
                </a:lnTo>
                <a:lnTo>
                  <a:pt x="503" y="0"/>
                </a:lnTo>
                <a:lnTo>
                  <a:pt x="503" y="310"/>
                </a:lnTo>
                <a:lnTo>
                  <a:pt x="177" y="30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1652588"/>
            <a:ext cx="7935912" cy="23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106363"/>
            <a:ext cx="795496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0" y="496888"/>
            <a:ext cx="8647113" cy="3175"/>
          </a:xfrm>
          <a:prstGeom prst="line">
            <a:avLst/>
          </a:prstGeom>
          <a:noFill/>
          <a:ln w="28575">
            <a:solidFill>
              <a:srgbClr val="B02A3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8648700" y="512763"/>
            <a:ext cx="495300" cy="844550"/>
          </a:xfrm>
          <a:custGeom>
            <a:avLst/>
            <a:gdLst/>
            <a:ahLst/>
            <a:cxnLst>
              <a:cxn ang="0">
                <a:pos x="309" y="531"/>
              </a:cxn>
              <a:cxn ang="0">
                <a:pos x="0" y="1"/>
              </a:cxn>
              <a:cxn ang="0">
                <a:pos x="312" y="0"/>
              </a:cxn>
              <a:cxn ang="0">
                <a:pos x="312" y="532"/>
              </a:cxn>
              <a:cxn ang="0">
                <a:pos x="309" y="531"/>
              </a:cxn>
            </a:cxnLst>
            <a:rect l="0" t="0" r="r" b="b"/>
            <a:pathLst>
              <a:path w="312" h="532">
                <a:moveTo>
                  <a:pt x="309" y="531"/>
                </a:moveTo>
                <a:lnTo>
                  <a:pt x="0" y="1"/>
                </a:lnTo>
                <a:lnTo>
                  <a:pt x="312" y="0"/>
                </a:lnTo>
                <a:lnTo>
                  <a:pt x="312" y="532"/>
                </a:lnTo>
                <a:lnTo>
                  <a:pt x="309" y="531"/>
                </a:lnTo>
                <a:close/>
              </a:path>
            </a:pathLst>
          </a:custGeom>
          <a:solidFill>
            <a:srgbClr val="CD1B2B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739188" y="6540500"/>
            <a:ext cx="363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/>
            <a:fld id="{FF7831FA-596A-496E-A4BC-7571B233E84A}" type="slidenum">
              <a:rPr lang="zh-CN" altLang="en-US" sz="1200">
                <a:solidFill>
                  <a:srgbClr val="FFFFFF"/>
                </a:solidFill>
              </a:rPr>
              <a:pPr algn="l" eaLnBrk="0" hangingPunct="0"/>
              <a:t>‹#›</a:t>
            </a:fld>
            <a:endParaRPr lang="en-US" altLang="zh-CN" sz="12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39188" y="6540500"/>
            <a:ext cx="3635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eaLnBrk="0" hangingPunct="0"/>
            <a:fld id="{C3A749C9-FB74-4032-AE0F-7243061E4771}" type="slidenum">
              <a:rPr lang="zh-CN" altLang="en-US" sz="1200">
                <a:solidFill>
                  <a:srgbClr val="FFFFFF"/>
                </a:solidFill>
              </a:rPr>
              <a:pPr algn="l" eaLnBrk="0" hangingPunct="0"/>
              <a:t>‹#›</a:t>
            </a:fld>
            <a:endParaRPr lang="en-US" altLang="zh-CN" sz="1200" dirty="0">
              <a:solidFill>
                <a:srgbClr val="FFFFFF"/>
              </a:solidFill>
            </a:endParaRPr>
          </a:p>
        </p:txBody>
      </p:sp>
      <p:pic>
        <p:nvPicPr>
          <p:cNvPr id="1037" name="Picture 14" descr="Tsinghua_Emblem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21713" y="0"/>
            <a:ext cx="5222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8000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i="1">
          <a:solidFill>
            <a:srgbClr val="0071BC"/>
          </a:solidFill>
          <a:latin typeface="Arial" pitchFamily="-112" charset="0"/>
        </a:defRPr>
      </a:lvl9pPr>
    </p:titleStyle>
    <p:bodyStyle>
      <a:lvl1pPr marL="282575" indent="-28257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Wingdings" charset="2"/>
        <a:buChar char="n"/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 pitchFamily="34" charset="-122"/>
        </a:defRPr>
      </a:lvl1pPr>
      <a:lvl2pPr marL="685800" indent="-2889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Char char="–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968375" indent="-16827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sz="2400" i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363663" indent="-280988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–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16525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charset="0"/>
        <a:buChar char="•"/>
        <a:defRPr sz="2000" i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1097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5669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0241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481388" indent="-174625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Times" pitchFamily="-112" charset="0"/>
        <a:buChar char="•"/>
        <a:defRPr i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sz="quarter"/>
          </p:nvPr>
        </p:nvSpPr>
        <p:spPr>
          <a:xfrm>
            <a:off x="500034" y="2500306"/>
            <a:ext cx="8358246" cy="978729"/>
          </a:xfrm>
        </p:spPr>
        <p:txBody>
          <a:bodyPr/>
          <a:lstStyle/>
          <a:p>
            <a:r>
              <a:rPr lang="en-US" altLang="zh-CN" sz="3200" i="0" dirty="0" smtClean="0"/>
              <a:t>Readout electronics system for Laser TPC prototype</a:t>
            </a:r>
            <a:endParaRPr lang="zh-CN" altLang="en-US" sz="3200" i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sz="quarter" idx="1"/>
          </p:nvPr>
        </p:nvSpPr>
        <p:spPr>
          <a:xfrm>
            <a:off x="678629" y="3789040"/>
            <a:ext cx="8001056" cy="1231106"/>
          </a:xfrm>
        </p:spPr>
        <p:txBody>
          <a:bodyPr/>
          <a:lstStyle/>
          <a:p>
            <a:pPr algn="r"/>
            <a:r>
              <a:rPr lang="en-US" altLang="zh-CN" sz="2000" dirty="0" smtClean="0"/>
              <a:t>Hui Gong</a:t>
            </a:r>
          </a:p>
          <a:p>
            <a:pPr algn="r"/>
            <a:r>
              <a:rPr lang="en-US" altLang="zh-CN" sz="2000" i="0" dirty="0" smtClean="0"/>
              <a:t>Department of Physics </a:t>
            </a:r>
            <a:r>
              <a:rPr lang="en-US" altLang="zh-CN" sz="2000" i="0" dirty="0" smtClean="0"/>
              <a:t>Engineering</a:t>
            </a:r>
          </a:p>
          <a:p>
            <a:pPr algn="r"/>
            <a:r>
              <a:rPr lang="en-US" altLang="zh-CN" sz="2000" i="0" dirty="0" smtClean="0">
                <a:solidFill>
                  <a:schemeClr val="tx2">
                    <a:lumMod val="50000"/>
                  </a:schemeClr>
                </a:solidFill>
              </a:rPr>
              <a:t>Tsinghua university</a:t>
            </a:r>
            <a:endParaRPr lang="en-US" altLang="zh-CN" sz="2000" i="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282" y="52199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>
                <a:solidFill>
                  <a:srgbClr val="5E020B"/>
                </a:solidFill>
              </a:rPr>
              <a:t>*gonghui@mail.tsinghua.edu.cn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826" y="600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99CF8DBC-BE9B-487F-B670-18E797BBA278}" type="datetime5">
              <a:rPr lang="zh-CN" altLang="en-US" sz="2800" smtClean="0">
                <a:latin typeface="+mj-lt"/>
              </a:rPr>
              <a:pPr algn="l"/>
              <a:t>2018/11/13</a:t>
            </a:fld>
            <a:endParaRPr lang="zh-CN" alt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of TPC prototype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1950" y="656226"/>
            <a:ext cx="8286808" cy="830997"/>
          </a:xfrm>
        </p:spPr>
        <p:txBody>
          <a:bodyPr/>
          <a:lstStyle/>
          <a:p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Now, 128 channels of readout electronics have been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assembled for TPC prototype.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The test is undergoing.</a:t>
            </a:r>
            <a:endParaRPr lang="zh-CN" altLang="en-US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work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46745" y="692697"/>
            <a:ext cx="8286808" cy="3810274"/>
          </a:xfrm>
        </p:spPr>
        <p:txBody>
          <a:bodyPr/>
          <a:lstStyle/>
          <a:p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Test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the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system performance with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more DAQ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boards working in daisy chain mode.</a:t>
            </a:r>
            <a:endParaRPr lang="en-US" altLang="zh-CN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Plan to design an specific optical switch boards with 2 upstream optical links and about 12 downstream optical links.</a:t>
            </a:r>
          </a:p>
          <a:p>
            <a:pPr lvl="1"/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Each downstream link can handle a group of DAQ boards in daisy chain.</a:t>
            </a:r>
          </a:p>
          <a:p>
            <a:pPr lvl="1"/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With upstream link, the optical switch board can work in multi-level cascade mode. </a:t>
            </a:r>
          </a:p>
          <a:p>
            <a:pPr lvl="1"/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As a result, the readout system can be scalable to support more readout channels.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759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85720" y="2786058"/>
            <a:ext cx="8458200" cy="968357"/>
          </a:xfrm>
          <a:prstGeom prst="rect">
            <a:avLst/>
          </a:prstGeom>
        </p:spPr>
        <p:txBody>
          <a:bodyPr/>
          <a:lstStyle/>
          <a:p>
            <a:pPr marL="282575" lvl="0" indent="-282575" algn="ctr" fontAlgn="base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defRPr/>
            </a:pPr>
            <a:r>
              <a:rPr kumimoji="0" lang="en-US" altLang="zh-CN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华文行楷" pitchFamily="2" charset="-122"/>
                <a:cs typeface="Times New Roman" pitchFamily="18" charset="0"/>
              </a:rPr>
              <a:t>Thank you!</a:t>
            </a:r>
          </a:p>
          <a:p>
            <a:pPr marL="282575" marR="0" lvl="0" indent="-282575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Wingdings" charset="2"/>
              <a:buChar char="n"/>
              <a:tabLst/>
              <a:defRPr/>
            </a:pP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4" name="Picture 4" descr="C:\Documents and Settings\htc\Local Settings\Temporary Internet Files\Content.IE5\QNRQBBQC\MCj041602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4214818"/>
            <a:ext cx="28733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Laser TPC prototype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51520" y="1052736"/>
            <a:ext cx="4214842" cy="3490186"/>
          </a:xfrm>
        </p:spPr>
        <p:txBody>
          <a:bodyPr/>
          <a:lstStyle/>
          <a:p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To study the key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issues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in high-precision track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detection,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 new TPC prototype with a laser calibration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system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is being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designed.</a:t>
            </a:r>
          </a:p>
          <a:p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The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tracking volume of the TPC is around 38 centimeters in diameter and 50 centimeters long.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82295"/>
            <a:ext cx="450049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Laser TPC prototype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251520" y="836712"/>
            <a:ext cx="4214842" cy="5041380"/>
          </a:xfrm>
        </p:spPr>
        <p:txBody>
          <a:bodyPr/>
          <a:lstStyle/>
          <a:p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At the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endplate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of TPC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, GEM (gaseous Electron Multiplier )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is selected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for electron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multiplication. </a:t>
            </a:r>
          </a:p>
          <a:p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The aimed spatial resolution of the TPC is 100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μm.  As a result, a sub-nanosecond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time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resolution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should be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achieved </a:t>
            </a:r>
            <a:r>
              <a:rPr lang="it-IT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by the readout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system.</a:t>
            </a:r>
          </a:p>
          <a:p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According to the pad distribution, the total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number of readout channels </a:t>
            </a:r>
            <a:r>
              <a:rPr lang="it-IT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is about 1000.</a:t>
            </a:r>
            <a:endParaRPr lang="it-IT" altLang="zh-CN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内容占位符 9"/>
          <p:cNvPicPr>
            <a:picLocks noChangeAspect="1"/>
          </p:cNvPicPr>
          <p:nvPr/>
        </p:nvPicPr>
        <p:blipFill>
          <a:blip r:embed="rId2">
            <a:clrChange>
              <a:clrFrom>
                <a:srgbClr val="6D6A69"/>
              </a:clrFrom>
              <a:clrTo>
                <a:srgbClr val="6D6A6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836712"/>
            <a:ext cx="4306324" cy="408759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5364088" y="5019237"/>
            <a:ext cx="3213497" cy="486000"/>
          </a:xfrm>
          <a:prstGeom prst="roundRect">
            <a:avLst/>
          </a:prstGeom>
          <a:solidFill>
            <a:srgbClr val="C0C5A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335" tIns="144168" rIns="288335" bIns="14416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982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Pad Distribution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18" y="1700808"/>
            <a:ext cx="7941719" cy="41409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Architecture of the readout electronics system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80969" y="480037"/>
            <a:ext cx="8856984" cy="1015663"/>
          </a:xfrm>
        </p:spPr>
        <p:txBody>
          <a:bodyPr/>
          <a:lstStyle/>
          <a:p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Taking into account of the </a:t>
            </a:r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above-mentioned requirements and </a:t>
            </a:r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high </a:t>
            </a:r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count rate </a:t>
            </a:r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upto </a:t>
            </a:r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2 KHz, a </a:t>
            </a:r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readout </a:t>
            </a:r>
            <a:r>
              <a:rPr lang="it-IT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system based </a:t>
            </a:r>
            <a:r>
              <a:rPr lang="it-IT" altLang="zh-CN" sz="2000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on </a:t>
            </a:r>
            <a:r>
              <a:rPr lang="ru-RU" altLang="zh-CN" sz="2000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CASAGEM</a:t>
            </a:r>
            <a:r>
              <a:rPr lang="en-US" altLang="zh-CN" sz="2000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ASIC </a:t>
            </a:r>
            <a:r>
              <a:rPr lang="en-US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chips </a:t>
            </a:r>
            <a:r>
              <a:rPr lang="en-US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(</a:t>
            </a:r>
            <a:r>
              <a:rPr lang="ru-RU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Charge </a:t>
            </a:r>
            <a:r>
              <a:rPr lang="ru-RU" altLang="zh-CN" sz="2000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Amplifier and Shaping Amplifier for GEM</a:t>
            </a:r>
            <a:r>
              <a:rPr lang="en-US" altLang="zh-CN" sz="2000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) and commercial ADC </a:t>
            </a:r>
            <a:r>
              <a:rPr lang="en-US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chips </a:t>
            </a:r>
            <a:r>
              <a:rPr lang="en-US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is</a:t>
            </a:r>
            <a:r>
              <a:rPr lang="en-US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en-US" altLang="zh-CN" sz="2000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designed</a:t>
            </a:r>
            <a:r>
              <a:rPr lang="en-US" altLang="zh-CN" sz="2000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.</a:t>
            </a:r>
            <a:endParaRPr lang="en-US" altLang="zh-CN" sz="2000" b="0" kern="1200" dirty="0" smtClean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cxnSp>
        <p:nvCxnSpPr>
          <p:cNvPr id="12" name="直接箭头连接符 11"/>
          <p:cNvCxnSpPr>
            <a:stCxn id="19" idx="3"/>
          </p:cNvCxnSpPr>
          <p:nvPr/>
        </p:nvCxnSpPr>
        <p:spPr bwMode="auto">
          <a:xfrm flipV="1">
            <a:off x="1647877" y="5445336"/>
            <a:ext cx="905017" cy="3077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接箭头连接符 13"/>
          <p:cNvCxnSpPr/>
          <p:nvPr/>
        </p:nvCxnSpPr>
        <p:spPr bwMode="auto">
          <a:xfrm flipV="1">
            <a:off x="1647877" y="5537348"/>
            <a:ext cx="905017" cy="433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347521" y="5599225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 smtClean="0">
                <a:latin typeface="+mj-lt"/>
              </a:rPr>
              <a:t>External clock</a:t>
            </a:r>
            <a:endParaRPr lang="zh-CN" altLang="en-US" sz="1400" dirty="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51871" y="5816827"/>
            <a:ext cx="180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smtClean="0">
                <a:latin typeface="+mj-lt"/>
              </a:rPr>
              <a:t>External trigger</a:t>
            </a:r>
            <a:endParaRPr lang="zh-CN" altLang="en-US" sz="1400" dirty="0">
              <a:latin typeface="+mj-lt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3685078" y="5994786"/>
            <a:ext cx="2808312" cy="3346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t>Ethernet switch</a:t>
            </a: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27" name="直接箭头连接符 26"/>
          <p:cNvCxnSpPr/>
          <p:nvPr/>
        </p:nvCxnSpPr>
        <p:spPr bwMode="auto">
          <a:xfrm flipH="1" flipV="1">
            <a:off x="2903410" y="5393332"/>
            <a:ext cx="1212820" cy="6234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 flipH="1" flipV="1">
            <a:off x="4621182" y="5393332"/>
            <a:ext cx="216025" cy="6014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triangle"/>
          </a:ln>
          <a:effectLst/>
        </p:spPr>
      </p:cxnSp>
      <p:cxnSp>
        <p:nvCxnSpPr>
          <p:cNvPr id="31" name="直接箭头连接符 30"/>
          <p:cNvCxnSpPr/>
          <p:nvPr/>
        </p:nvCxnSpPr>
        <p:spPr bwMode="auto">
          <a:xfrm flipV="1">
            <a:off x="5781883" y="5249316"/>
            <a:ext cx="1215563" cy="73722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triangl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3789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Front end card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286808" cy="830997"/>
          </a:xfrm>
        </p:spPr>
        <p:txBody>
          <a:bodyPr/>
          <a:lstStyle/>
          <a:p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Four CASAGEM chips are mounted on one front-end card to support the readout of 64 channels</a:t>
            </a:r>
            <a:endParaRPr lang="zh-CN" altLang="en-US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06" y="2057156"/>
            <a:ext cx="5976664" cy="46817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7158" y="3155111"/>
            <a:ext cx="1506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 smtClean="0">
                <a:latin typeface="+mj-lt"/>
              </a:rPr>
              <a:t>To detector pads</a:t>
            </a:r>
            <a:endParaRPr lang="zh-CN" altLang="en-US" sz="1400" dirty="0">
              <a:latin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22565" y="3284984"/>
            <a:ext cx="1318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 smtClean="0">
                <a:latin typeface="+mj-lt"/>
              </a:rPr>
              <a:t>To DAQ board</a:t>
            </a:r>
            <a:endParaRPr lang="zh-CN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71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DAQ board</a:t>
            </a:r>
            <a:endParaRPr lang="zh-CN" altLang="en-US" dirty="0"/>
          </a:p>
        </p:txBody>
      </p:sp>
      <p:pic>
        <p:nvPicPr>
          <p:cNvPr id="4" name="内容占位符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7607">
            <a:off x="5631947" y="3859595"/>
            <a:ext cx="3257216" cy="2767783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339462" y="530534"/>
            <a:ext cx="8286808" cy="1643527"/>
          </a:xfrm>
        </p:spPr>
        <p:txBody>
          <a:bodyPr/>
          <a:lstStyle/>
          <a:p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Each DAQ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board consists of two parts: a common carrier board and application specific mezzanine cards.</a:t>
            </a:r>
          </a:p>
          <a:p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For laser TPC, a 16-channel, 12-bit, 80 </a:t>
            </a:r>
            <a:r>
              <a:rPr lang="en-US" altLang="zh-CN" b="0" kern="1200" dirty="0" err="1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Msps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ADC mezzanine card is designed.</a:t>
            </a:r>
            <a:endParaRPr lang="zh-CN" altLang="en-US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4" y="2108839"/>
            <a:ext cx="3557384" cy="44474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89" y="2044440"/>
            <a:ext cx="3827881" cy="15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ADC test results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1950" y="706339"/>
            <a:ext cx="8286808" cy="2314480"/>
          </a:xfrm>
        </p:spPr>
        <p:txBody>
          <a:bodyPr/>
          <a:lstStyle/>
          <a:p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Sine waves from a waveform generator are used to test the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ADC performance,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and 32 mezzanine cards (512 channels in total) have been tested. </a:t>
            </a:r>
            <a:endParaRPr lang="en-US" altLang="zh-CN" b="0" kern="1200" dirty="0" smtClean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lvl="1"/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DNL is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within ±0.5 LSB </a:t>
            </a:r>
            <a:endParaRPr lang="en-US" altLang="zh-CN" b="0" kern="1200" dirty="0" smtClean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pPr lvl="1"/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INL is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within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±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1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LSB</a:t>
            </a:r>
          </a:p>
          <a:p>
            <a:pPr lvl="1"/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ENOB is about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10.5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5410"/>
            <a:ext cx="4445735" cy="29638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3305410"/>
            <a:ext cx="4464496" cy="29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Clock </a:t>
            </a:r>
            <a:r>
              <a:rPr lang="en-US" altLang="zh-CN" dirty="0" smtClean="0"/>
              <a:t>synchronization </a:t>
            </a:r>
            <a:r>
              <a:rPr lang="en-US" altLang="zh-CN" dirty="0" smtClean="0"/>
              <a:t>test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03208" y="627946"/>
            <a:ext cx="8286808" cy="1643527"/>
          </a:xfrm>
        </p:spPr>
        <p:txBody>
          <a:bodyPr/>
          <a:lstStyle/>
          <a:p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To test 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clock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synchronization,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a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DAQ system consisting of eight DAQ boards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has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been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built. </a:t>
            </a:r>
            <a:endParaRPr lang="en-US" altLang="zh-CN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Between each two adjacent boards, a 2m-long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optical fiber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is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used to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connect them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.</a:t>
            </a:r>
            <a:endParaRPr lang="zh-CN" altLang="en-US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3894"/>
            <a:ext cx="790644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Clock synchronization test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435408" y="570992"/>
            <a:ext cx="8286808" cy="1643527"/>
          </a:xfrm>
        </p:spPr>
        <p:txBody>
          <a:bodyPr/>
          <a:lstStyle/>
          <a:p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W</a:t>
            </a:r>
            <a:r>
              <a:rPr lang="ru-RU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ith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the clock data recovery (CDR) technology, the clocks of all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board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s 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can be easily synchronized to a single source</a:t>
            </a:r>
            <a:r>
              <a:rPr lang="ru-RU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.</a:t>
            </a:r>
            <a:endParaRPr lang="en-US" altLang="zh-CN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  <a:p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The propagation delay </a:t>
            </a:r>
            <a:r>
              <a:rPr lang="en-US" altLang="zh-CN" b="0" kern="1200" dirty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between each two neighboring boards</a:t>
            </a:r>
            <a:r>
              <a:rPr lang="en-US" altLang="zh-CN" b="0" kern="1200" dirty="0" smtClean="0">
                <a:solidFill>
                  <a:srgbClr val="002060"/>
                </a:solidFill>
                <a:latin typeface="Calibri" panose="020F0502020204030204"/>
                <a:ea typeface="等线" panose="02010600030101010101" pitchFamily="2" charset="-122"/>
              </a:rPr>
              <a:t> is fixed (around 273ns). Its RMS value is about 30ps. </a:t>
            </a:r>
            <a:endParaRPr lang="zh-CN" altLang="en-US" b="0" kern="1200" dirty="0">
              <a:solidFill>
                <a:srgbClr val="002060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8880"/>
            <a:ext cx="4535987" cy="32698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129" y="2345815"/>
            <a:ext cx="4395071" cy="32729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7023" y="5735707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Propagation delay between each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two neighboring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boards.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8812" y="5750036"/>
            <a:ext cx="452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RMS value of propagation delay between each two neighboring boards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0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PHS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1400" dirty="0">
            <a:latin typeface="+mj-lt"/>
          </a:defRPr>
        </a:defPPr>
      </a:lstStyle>
    </a:txDef>
  </a:objectDefaults>
  <a:extraClrSchemeLst>
    <a:extraClrScheme>
      <a:clrScheme name="Blank Presentation 1">
        <a:dk1>
          <a:srgbClr val="131313"/>
        </a:dk1>
        <a:lt1>
          <a:srgbClr val="FFFFFF"/>
        </a:lt1>
        <a:dk2>
          <a:srgbClr val="0071BC"/>
        </a:dk2>
        <a:lt2>
          <a:srgbClr val="808080"/>
        </a:lt2>
        <a:accent1>
          <a:srgbClr val="00A650"/>
        </a:accent1>
        <a:accent2>
          <a:srgbClr val="FFC20E"/>
        </a:accent2>
        <a:accent3>
          <a:srgbClr val="FFFFFF"/>
        </a:accent3>
        <a:accent4>
          <a:srgbClr val="0E0E0E"/>
        </a:accent4>
        <a:accent5>
          <a:srgbClr val="AAD0B3"/>
        </a:accent5>
        <a:accent6>
          <a:srgbClr val="E7B00C"/>
        </a:accent6>
        <a:hlink>
          <a:srgbClr val="00ADEF"/>
        </a:hlink>
        <a:folHlink>
          <a:srgbClr val="6931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CPHS_presentation</Template>
  <TotalTime>14102</TotalTime>
  <Words>500</Words>
  <Application>Microsoft Office PowerPoint</Application>
  <PresentationFormat>全屏显示(4:3)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Abadi MT Condensed Extra Bold</vt:lpstr>
      <vt:lpstr>ＭＳ Ｐゴシック</vt:lpstr>
      <vt:lpstr>等线</vt:lpstr>
      <vt:lpstr>华文行楷</vt:lpstr>
      <vt:lpstr>楷体</vt:lpstr>
      <vt:lpstr>宋体</vt:lpstr>
      <vt:lpstr>微软雅黑</vt:lpstr>
      <vt:lpstr>Arial</vt:lpstr>
      <vt:lpstr>Calibri</vt:lpstr>
      <vt:lpstr>Times</vt:lpstr>
      <vt:lpstr>Times New Roman</vt:lpstr>
      <vt:lpstr>Wingdings</vt:lpstr>
      <vt:lpstr>CPHS</vt:lpstr>
      <vt:lpstr>Readout electronics system for Laser TPC prototype</vt:lpstr>
      <vt:lpstr>Laser TPC prototype</vt:lpstr>
      <vt:lpstr>Laser TPC prototype</vt:lpstr>
      <vt:lpstr>Architecture of the readout electronics system</vt:lpstr>
      <vt:lpstr>Front end card</vt:lpstr>
      <vt:lpstr>DAQ board</vt:lpstr>
      <vt:lpstr>ADC test results</vt:lpstr>
      <vt:lpstr>Clock synchronization test</vt:lpstr>
      <vt:lpstr>Clock synchronization test</vt:lpstr>
      <vt:lpstr>Test of TPC prototype</vt:lpstr>
      <vt:lpstr>Future work</vt:lpstr>
      <vt:lpstr>PowerPoint 演示文稿</vt:lpstr>
    </vt:vector>
  </TitlesOfParts>
  <Company>tsinghua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htc</dc:creator>
  <cp:lastModifiedBy>Chris</cp:lastModifiedBy>
  <cp:revision>1524</cp:revision>
  <dcterms:created xsi:type="dcterms:W3CDTF">2010-03-09T13:43:09Z</dcterms:created>
  <dcterms:modified xsi:type="dcterms:W3CDTF">2018-11-13T02:49:06Z</dcterms:modified>
</cp:coreProperties>
</file>