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4531" r:id="rId2"/>
    <p:sldMasterId id="2147484567" r:id="rId3"/>
    <p:sldMasterId id="2147484579" r:id="rId4"/>
    <p:sldMasterId id="2147484591" r:id="rId5"/>
    <p:sldMasterId id="2147484603" r:id="rId6"/>
    <p:sldMasterId id="2147484615" r:id="rId7"/>
    <p:sldMasterId id="2147484627" r:id="rId8"/>
    <p:sldMasterId id="2147484639" r:id="rId9"/>
    <p:sldMasterId id="2147484651" r:id="rId10"/>
  </p:sldMasterIdLst>
  <p:notesMasterIdLst>
    <p:notesMasterId r:id="rId45"/>
  </p:notesMasterIdLst>
  <p:sldIdLst>
    <p:sldId id="914" r:id="rId11"/>
    <p:sldId id="847" r:id="rId12"/>
    <p:sldId id="802" r:id="rId13"/>
    <p:sldId id="969" r:id="rId14"/>
    <p:sldId id="970" r:id="rId15"/>
    <p:sldId id="971" r:id="rId16"/>
    <p:sldId id="972" r:id="rId17"/>
    <p:sldId id="973" r:id="rId18"/>
    <p:sldId id="974" r:id="rId19"/>
    <p:sldId id="932" r:id="rId20"/>
    <p:sldId id="976" r:id="rId21"/>
    <p:sldId id="977" r:id="rId22"/>
    <p:sldId id="978" r:id="rId23"/>
    <p:sldId id="979" r:id="rId24"/>
    <p:sldId id="982" r:id="rId25"/>
    <p:sldId id="983" r:id="rId26"/>
    <p:sldId id="984" r:id="rId27"/>
    <p:sldId id="985" r:id="rId28"/>
    <p:sldId id="986" r:id="rId29"/>
    <p:sldId id="987" r:id="rId30"/>
    <p:sldId id="988" r:id="rId31"/>
    <p:sldId id="989" r:id="rId32"/>
    <p:sldId id="990" r:id="rId33"/>
    <p:sldId id="869" r:id="rId34"/>
    <p:sldId id="892" r:id="rId35"/>
    <p:sldId id="991" r:id="rId36"/>
    <p:sldId id="993" r:id="rId37"/>
    <p:sldId id="994" r:id="rId38"/>
    <p:sldId id="995" r:id="rId39"/>
    <p:sldId id="996" r:id="rId40"/>
    <p:sldId id="997" r:id="rId41"/>
    <p:sldId id="998" r:id="rId42"/>
    <p:sldId id="999" r:id="rId43"/>
    <p:sldId id="870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2E9238"/>
    <a:srgbClr val="002060"/>
    <a:srgbClr val="000099"/>
    <a:srgbClr val="0000CC"/>
    <a:srgbClr val="0F58B1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72" autoAdjust="0"/>
  </p:normalViewPr>
  <p:slideViewPr>
    <p:cSldViewPr>
      <p:cViewPr>
        <p:scale>
          <a:sx n="95" d="100"/>
          <a:sy n="95" d="100"/>
        </p:scale>
        <p:origin x="-122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3268" tIns="46635" rIns="93268" bIns="466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1"/>
          </a:xfrm>
          <a:prstGeom prst="rect">
            <a:avLst/>
          </a:prstGeom>
        </p:spPr>
        <p:txBody>
          <a:bodyPr vert="horz" lIns="93268" tIns="46635" rIns="93268" bIns="46635" rtlCol="0"/>
          <a:lstStyle>
            <a:lvl1pPr algn="r">
              <a:defRPr sz="1300"/>
            </a:lvl1pPr>
          </a:lstStyle>
          <a:p>
            <a:fld id="{76DCD4E2-8692-495E-AC42-337786FAA203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8" tIns="46635" rIns="93268" bIns="466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3268" tIns="46635" rIns="93268" bIns="466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3268" tIns="46635" rIns="93268" bIns="466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1"/>
          </a:xfrm>
          <a:prstGeom prst="rect">
            <a:avLst/>
          </a:prstGeom>
        </p:spPr>
        <p:txBody>
          <a:bodyPr vert="horz" lIns="93268" tIns="46635" rIns="93268" bIns="46635" rtlCol="0" anchor="b"/>
          <a:lstStyle>
            <a:lvl1pPr algn="r">
              <a:defRPr sz="1300"/>
            </a:lvl1pPr>
          </a:lstStyle>
          <a:p>
            <a:fld id="{3CFE7621-4FB3-473E-85A0-E26E95AD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4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0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7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5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32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76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95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070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814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415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95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38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82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83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4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6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6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1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6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4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1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75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53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6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59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2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46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57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5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9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38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80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2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75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57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0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9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82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7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19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23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24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7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79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6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8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7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10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38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87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9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5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29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44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9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98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4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0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1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36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4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13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9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2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7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47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71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89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84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4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45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54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16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68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5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945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786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0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6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6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9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32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5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522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19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019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56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3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20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45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cn/zhengce/content/2018-03/28/content_5278056.htm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72CCE8"/>
              </a:gs>
              <a:gs pos="50000">
                <a:schemeClr val="bg1"/>
              </a:gs>
              <a:gs pos="100000">
                <a:srgbClr val="72CC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2000" b="1" dirty="0" smtClean="0">
              <a:solidFill>
                <a:srgbClr val="FF0000"/>
              </a:solidFill>
              <a:latin typeface="Tahoma" pitchFamily="34" charset="0"/>
              <a:sym typeface="Symbol" pitchFamily="18" charset="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sym typeface="Symbol" pitchFamily="18" charset="2"/>
              </a:rPr>
              <a:t>Overview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sym typeface="Symbol" pitchFamily="18" charset="2"/>
              </a:rPr>
              <a:t>&amp;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sym typeface="Symbol" pitchFamily="18" charset="2"/>
              </a:rPr>
              <a:t>IAC Recommendation Implementation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8153400" y="63246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0200" y="4191000"/>
            <a:ext cx="708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 err="1" smtClean="0">
                <a:solidFill>
                  <a:srgbClr val="2E9238"/>
                </a:solidFill>
              </a:rPr>
              <a:t>XinChou</a:t>
            </a:r>
            <a:r>
              <a:rPr lang="en-US" altLang="zh-CN" sz="2400" b="1" dirty="0" smtClean="0">
                <a:solidFill>
                  <a:srgbClr val="2E9238"/>
                </a:solidFill>
              </a:rPr>
              <a:t> Lou (IHEP)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2060"/>
                </a:solidFill>
              </a:rPr>
              <a:t>                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For the CEPC-SppC Study Group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7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23357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C00000"/>
                </a:solidFill>
              </a:rPr>
              <a:t>Baseline CEPC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" y="1066800"/>
            <a:ext cx="8763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CC"/>
                </a:solidFill>
              </a:rPr>
              <a:t>Baseline design &amp; options for the Conceptual Design Report</a:t>
            </a:r>
          </a:p>
          <a:p>
            <a:pPr marL="285750" indent="-285750"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  <a:latin typeface="宋体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</a:rPr>
              <a:t>circumference=100km</a:t>
            </a:r>
            <a:r>
              <a:rPr lang="zh-C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，</a:t>
            </a:r>
            <a:r>
              <a:rPr lang="en-US" altLang="zh-CN" sz="2400" b="1" dirty="0" err="1" smtClean="0">
                <a:solidFill>
                  <a:srgbClr val="7030A0"/>
                </a:solidFill>
                <a:cs typeface="Times New Roman" pitchFamily="18" charset="0"/>
              </a:rPr>
              <a:t>E</a:t>
            </a:r>
            <a:r>
              <a:rPr lang="en-US" altLang="zh-CN" sz="2400" b="1" baseline="-25000" dirty="0" err="1" smtClean="0">
                <a:solidFill>
                  <a:srgbClr val="7030A0"/>
                </a:solidFill>
                <a:cs typeface="Times New Roman" pitchFamily="18" charset="0"/>
              </a:rPr>
              <a:t>cm</a:t>
            </a: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</a:rPr>
              <a:t>=240 GeV, power per beam</a:t>
            </a: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  <a:sym typeface="Symbol"/>
              </a:rPr>
              <a:t></a:t>
            </a: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</a:rPr>
              <a:t>30MW</a:t>
            </a:r>
            <a:r>
              <a:rPr lang="zh-C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</a:rPr>
              <a:t>design luminosity ~2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10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34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cm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-2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s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-1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 (240 GeV)</a:t>
            </a:r>
          </a:p>
          <a:p>
            <a:pPr marL="285750" indent="-285750"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                                        110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34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cm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-2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s</a:t>
            </a:r>
            <a:r>
              <a:rPr lang="en-US" altLang="zh-CN" sz="2400" b="1" baseline="30000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-1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  <a:sym typeface="Symbol"/>
              </a:rPr>
              <a:t> (91 GeV)</a:t>
            </a:r>
            <a:endParaRPr lang="en-US" altLang="zh-CN" sz="2400" b="1" baseline="300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</a:rPr>
              <a:t>	</a:t>
            </a:r>
            <a:r>
              <a:rPr lang="en-US" altLang="zh-CN" sz="2400" b="1" dirty="0" smtClean="0">
                <a:solidFill>
                  <a:srgbClr val="C00000"/>
                </a:solidFill>
                <a:cs typeface="Times New Roman" pitchFamily="18" charset="0"/>
              </a:rPr>
              <a:t>two layouts:</a:t>
            </a:r>
            <a:r>
              <a:rPr lang="en-US" altLang="zh-CN" sz="2400" b="1" dirty="0" smtClean="0">
                <a:solidFill>
                  <a:srgbClr val="0000CC"/>
                </a:solidFill>
                <a:cs typeface="Times New Roman" pitchFamily="18" charset="0"/>
              </a:rPr>
              <a:t>	</a:t>
            </a:r>
          </a:p>
          <a:p>
            <a:pPr marL="285750" indent="-285750"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</a:rPr>
              <a:t>		</a:t>
            </a:r>
            <a:r>
              <a:rPr lang="en-US" altLang="zh-CN" sz="2400" b="1" dirty="0" smtClean="0">
                <a:solidFill>
                  <a:srgbClr val="3366CC"/>
                </a:solidFill>
                <a:cs typeface="Times New Roman" pitchFamily="18" charset="0"/>
              </a:rPr>
              <a:t>double ring as the default;</a:t>
            </a:r>
          </a:p>
          <a:p>
            <a:pPr marL="285750" indent="-285750"/>
            <a:r>
              <a:rPr lang="en-US" altLang="zh-CN" sz="2400" b="1" dirty="0" smtClean="0">
                <a:solidFill>
                  <a:srgbClr val="3366CC"/>
                </a:solidFill>
                <a:cs typeface="Times New Roman" pitchFamily="18" charset="0"/>
              </a:rPr>
              <a:t>             advanced local double ring as an option</a:t>
            </a:r>
          </a:p>
          <a:p>
            <a:pPr marL="285750" indent="-285750"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7030A0"/>
                </a:solidFill>
                <a:cs typeface="Times New Roman" pitchFamily="18" charset="0"/>
              </a:rPr>
              <a:t>    two independent detectors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Benefits</a:t>
            </a:r>
          </a:p>
          <a:p>
            <a:pPr marL="457200" indent="-457200"/>
            <a:r>
              <a:rPr lang="en-US" altLang="zh-CN" sz="2400" b="1" dirty="0" smtClean="0">
                <a:solidFill>
                  <a:srgbClr val="7030A0"/>
                </a:solidFill>
              </a:rPr>
              <a:t>	mature technologies,  Z+ZH program</a:t>
            </a:r>
          </a:p>
          <a:p>
            <a:pPr marL="457200" indent="-457200"/>
            <a:r>
              <a:rPr lang="en-US" altLang="zh-CN" sz="2400" b="1" dirty="0" smtClean="0">
                <a:solidFill>
                  <a:srgbClr val="7030A0"/>
                </a:solidFill>
              </a:rPr>
              <a:t>       high energy pp option beyond the Higgs(Z) factory</a:t>
            </a:r>
          </a:p>
          <a:p>
            <a:pPr marL="457200" indent="-457200"/>
            <a:r>
              <a:rPr lang="en-US" altLang="zh-CN" sz="2400" b="1" dirty="0" smtClean="0">
                <a:solidFill>
                  <a:srgbClr val="7030A0"/>
                </a:solidFill>
              </a:rPr>
              <a:t>	</a:t>
            </a:r>
            <a:r>
              <a:rPr lang="en-US" altLang="zh-CN" sz="2400" b="1" dirty="0" smtClean="0">
                <a:solidFill>
                  <a:srgbClr val="7030A0"/>
                </a:solidFill>
                <a:latin typeface="Euclid Symbol" pitchFamily="18" charset="2"/>
              </a:rPr>
              <a:t>g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synchrotron light source (?)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Detector-Physics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1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14800" y="990600"/>
            <a:ext cx="4847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Baseline detector</a:t>
            </a:r>
            <a:r>
              <a:rPr lang="en-US" altLang="zh-CN" dirty="0" smtClean="0">
                <a:solidFill>
                  <a:prstClr val="black"/>
                </a:solidFill>
              </a:rPr>
              <a:t>: pixel vertex detector, 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silicon inner tracker, a TPC, Si external tracker,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ECAL, HCAL, 3 T B-field, embedded </a:t>
            </a:r>
            <a:r>
              <a:rPr lang="en-US" altLang="zh-CN" dirty="0" err="1" smtClean="0">
                <a:solidFill>
                  <a:prstClr val="black"/>
                </a:solidFill>
              </a:rPr>
              <a:t>muondetector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06640"/>
            <a:ext cx="3959225" cy="29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485" y="2590800"/>
            <a:ext cx="493151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7400" y="2362200"/>
            <a:ext cx="21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Alternative detector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6096000"/>
            <a:ext cx="195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Full silicon tracker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+baseline detector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443" y="2667000"/>
            <a:ext cx="4472557" cy="6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343400" cy="12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Detector-Physics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3429000"/>
            <a:ext cx="33492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Man more talks at parallel sessions at this workshop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1000"/>
            <a:ext cx="3980686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45956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1143000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Physics Performance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800" y="1905000"/>
            <a:ext cx="3276600" cy="685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8800" y="2971800"/>
            <a:ext cx="35052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770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CDR Volumes 1 (Accelerator) and 2 (Physics-Detector) , are available at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0800" y="990600"/>
            <a:ext cx="365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http://cepc.ihep.ac.cn/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409581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040323" cy="47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7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791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CDR Volumes 1 (Accelerator) and 2 (Physics-Detector) , are available at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7000" y="1524000"/>
            <a:ext cx="365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http://cepc.ihep.ac.cn/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124200"/>
            <a:ext cx="5925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Public release of printed CDR volumes </a:t>
            </a:r>
          </a:p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14:40 November 14 in A415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2770" name="AutoShape 2" descr="image.png"/>
          <p:cNvSpPr>
            <a:spLocks noChangeAspect="1" noChangeArrowheads="1"/>
          </p:cNvSpPr>
          <p:nvPr/>
        </p:nvSpPr>
        <p:spPr bwMode="auto">
          <a:xfrm>
            <a:off x="155575" y="-639763"/>
            <a:ext cx="38862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Seoul, July 9,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6196335" cy="3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908720"/>
            <a:ext cx="248376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00FF"/>
                </a:solidFill>
              </a:rPr>
              <a:t>  site visits &amp; study</a:t>
            </a:r>
          </a:p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00FF"/>
                </a:solidFill>
              </a:rPr>
              <a:t>  facility deign</a:t>
            </a:r>
          </a:p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00FF"/>
                </a:solidFill>
              </a:rPr>
              <a:t>  construction plan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      ….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132856"/>
            <a:ext cx="2088232" cy="18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8522667" cy="245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2667000"/>
            <a:ext cx="89916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CEPC is conducting country wide site visits and study. Local government agencies are very receptive and supportive to CEPC. CDR study is based on site 1 (Qing Huang Dao).</a:t>
            </a:r>
            <a:endParaRPr lang="zh-CN" altLang="zh-CN" sz="2800" b="1" dirty="0" smtClean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600" y="41148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8862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……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CEPC CDR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0200"/>
            <a:ext cx="8915400" cy="25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295400" y="5943600"/>
            <a:ext cx="73914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3600" y="5410200"/>
            <a:ext cx="6781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funding request </a:t>
            </a:r>
            <a:r>
              <a:rPr lang="en-US" altLang="zh-CN" sz="2000" b="1" smtClean="0">
                <a:solidFill>
                  <a:srgbClr val="0000FF"/>
                </a:solidFill>
              </a:rPr>
              <a:t>(31M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) to MOST approved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funding needs for carrying out CEPC design and 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     R&amp;D basically met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Funding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6886575" cy="37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2819400"/>
            <a:ext cx="16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2017 workshop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130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Present day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" y="1066800"/>
            <a:ext cx="8763000" cy="411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Intl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84871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Strengthen cooperation with CERN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  Joined CALICE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collab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., ILD TPC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collab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., RD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collab.s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endParaRPr lang="en-US" altLang="zh-CN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First international workshop on CEPC in Europe – Rome 2017</a:t>
            </a:r>
          </a:p>
          <a:p>
            <a:pPr>
              <a:buFont typeface="Wingdings" pitchFamily="2" charset="2"/>
              <a:buChar char="Ø"/>
            </a:pPr>
            <a:endParaRPr lang="en-US" altLang="zh-CN" sz="24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  Next one will in Oxford, UK, April 15-17, 2019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0000FF"/>
              </a:solidFill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 …</a:t>
            </a:r>
          </a:p>
          <a:p>
            <a:endParaRPr lang="en-US" altLang="zh-CN" sz="24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  Fourth CEPC IAC meeting (Nov. 14-16, 2018)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     </a:t>
            </a:r>
            <a:r>
              <a:rPr lang="en-US" altLang="zh-CN" sz="2000" b="1" dirty="0" smtClean="0">
                <a:solidFill>
                  <a:srgbClr val="2E9238"/>
                </a:solidFill>
              </a:rPr>
              <a:t>to focus on international collaboration and other aspects</a:t>
            </a:r>
            <a:endParaRPr lang="en-US" altLang="zh-CN" sz="2400" b="1" dirty="0" smtClean="0">
              <a:solidFill>
                <a:srgbClr val="2E9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Intl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181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   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Preparation for European Strategy for Particle Physics update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r>
              <a:rPr lang="en-US" altLang="zh-CN" sz="2000" b="1" dirty="0" smtClean="0">
                <a:solidFill>
                  <a:srgbClr val="2E9238"/>
                </a:solidFill>
              </a:rPr>
              <a:t>    Inputs (CEPC accelerator, physics-detector) have been drafted, under</a:t>
            </a:r>
          </a:p>
          <a:p>
            <a:r>
              <a:rPr lang="en-US" altLang="zh-CN" sz="2000" b="1" dirty="0" smtClean="0">
                <a:solidFill>
                  <a:srgbClr val="2E9238"/>
                </a:solidFill>
              </a:rPr>
              <a:t>    review-revision, will be submitted around November 26, 2018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001000" cy="44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3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Seoul, July 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0" y="990600"/>
            <a:ext cx="8763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     </a:t>
            </a:r>
            <a:r>
              <a:rPr lang="en-US" altLang="zh-CN" b="1" dirty="0" smtClean="0">
                <a:solidFill>
                  <a:srgbClr val="002060"/>
                </a:solidFill>
              </a:rPr>
              <a:t>Chinese Government</a:t>
            </a:r>
            <a:r>
              <a:rPr lang="zh-CN" altLang="en-US" b="1" dirty="0" smtClean="0">
                <a:solidFill>
                  <a:srgbClr val="002060"/>
                </a:solidFill>
              </a:rPr>
              <a:t>：</a:t>
            </a:r>
            <a:r>
              <a:rPr lang="en-US" altLang="zh-CN" b="1" dirty="0" smtClean="0">
                <a:solidFill>
                  <a:srgbClr val="002060"/>
                </a:solidFill>
              </a:rPr>
              <a:t>”</a:t>
            </a:r>
            <a:r>
              <a:rPr lang="en-US" altLang="zh-CN" b="1" dirty="0" smtClean="0">
                <a:solidFill>
                  <a:srgbClr val="C00000"/>
                </a:solidFill>
              </a:rPr>
              <a:t>actively initiating major-international science project</a:t>
            </a:r>
            <a:r>
              <a:rPr lang="en-US" altLang="zh-CN" b="1" dirty="0" smtClean="0">
                <a:solidFill>
                  <a:srgbClr val="002060"/>
                </a:solidFill>
              </a:rPr>
              <a:t>…”</a:t>
            </a:r>
            <a:r>
              <a:rPr lang="zh-CN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</a:rPr>
              <a:t> </a:t>
            </a:r>
            <a:endParaRPr lang="en-US" altLang="zh-CN" sz="1200" b="1" dirty="0" smtClean="0">
              <a:solidFill>
                <a:srgbClr val="002060"/>
              </a:solidFill>
            </a:endParaRPr>
          </a:p>
          <a:p>
            <a:r>
              <a:rPr lang="en-US" altLang="zh-CN" sz="1200" b="1" dirty="0" smtClean="0">
                <a:solidFill>
                  <a:srgbClr val="002060"/>
                </a:solidFill>
              </a:rPr>
              <a:t>                </a:t>
            </a:r>
            <a:r>
              <a:rPr lang="zh-CN" altLang="en-US" sz="1200" b="1" dirty="0" smtClean="0">
                <a:solidFill>
                  <a:srgbClr val="2E9238"/>
                </a:solidFill>
              </a:rPr>
              <a:t>国发</a:t>
            </a:r>
            <a:r>
              <a:rPr lang="en-US" altLang="zh-CN" sz="1200" b="1" dirty="0" smtClean="0">
                <a:solidFill>
                  <a:srgbClr val="2E9238"/>
                </a:solidFill>
              </a:rPr>
              <a:t>〔2018〕5</a:t>
            </a:r>
            <a:r>
              <a:rPr lang="zh-CN" altLang="en-US" sz="1200" b="1" dirty="0" smtClean="0">
                <a:solidFill>
                  <a:srgbClr val="2E9238"/>
                </a:solidFill>
              </a:rPr>
              <a:t>号 （</a:t>
            </a:r>
            <a:r>
              <a:rPr lang="en-US" altLang="zh-CN" sz="1200" b="1" dirty="0" smtClean="0">
                <a:solidFill>
                  <a:srgbClr val="2E9238"/>
                </a:solidFill>
              </a:rPr>
              <a:t>2018.3.14</a:t>
            </a:r>
            <a:r>
              <a:rPr lang="zh-CN" altLang="en-US" sz="1200" b="1" dirty="0" smtClean="0">
                <a:solidFill>
                  <a:srgbClr val="2E9238"/>
                </a:solidFill>
              </a:rPr>
              <a:t>）</a:t>
            </a:r>
            <a:r>
              <a:rPr lang="en-US" altLang="zh-CN" sz="1400" b="1" dirty="0" smtClean="0">
                <a:solidFill>
                  <a:srgbClr val="00B0F0"/>
                </a:solidFill>
                <a:hlinkClick r:id="rId2"/>
              </a:rPr>
              <a:t>http://www.gov.cn/zhengce/content/2018-03/28/content_5278056.htm</a:t>
            </a:r>
            <a:endParaRPr lang="en-US" altLang="zh-CN" sz="1400" b="1" dirty="0" smtClean="0">
              <a:solidFill>
                <a:srgbClr val="00B0F0"/>
              </a:solidFill>
            </a:endParaRPr>
          </a:p>
          <a:p>
            <a:endParaRPr lang="en-US" altLang="zh-CN" b="1" dirty="0" smtClean="0">
              <a:solidFill>
                <a:srgbClr val="00B0F0"/>
              </a:solidFill>
            </a:endParaRPr>
          </a:p>
          <a:p>
            <a:pPr algn="ctr"/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845820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 focuses on “</a:t>
            </a:r>
            <a:r>
              <a:rPr lang="en-US" altLang="zh-CN" b="1" dirty="0" smtClean="0">
                <a:solidFill>
                  <a:srgbClr val="7030A0"/>
                </a:solidFill>
              </a:rPr>
              <a:t>frontier science, large-fundamental science , global focus,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                        international collaboration,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…</a:t>
            </a:r>
            <a:r>
              <a:rPr lang="en-US" altLang="zh-CN" dirty="0" smtClean="0">
                <a:solidFill>
                  <a:prstClr val="black"/>
                </a:solidFill>
              </a:rPr>
              <a:t>”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C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 by year 2020</a:t>
            </a:r>
            <a:r>
              <a:rPr lang="zh-CN" altLang="en-US" dirty="0" smtClean="0">
                <a:solidFill>
                  <a:prstClr val="black"/>
                </a:solidFill>
              </a:rPr>
              <a:t>，</a:t>
            </a:r>
            <a:r>
              <a:rPr lang="en-US" altLang="zh-CN" dirty="0" smtClean="0">
                <a:solidFill>
                  <a:prstClr val="black"/>
                </a:solidFill>
              </a:rPr>
              <a:t>3-5 projects will be chosen to go into “preparatory stage”, among 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which  1-2 projects will be selected.  More projects will be selected in later years.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 The task of selecting the projects, and develop them further falls on the Ministry of 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 Science and Technology (MOST)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 MOST committees formed, are writing the guidelines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 This is a likely path to realize CEPC. We are  paying close attention to this opportunity</a:t>
            </a:r>
          </a:p>
        </p:txBody>
      </p:sp>
      <p:sp>
        <p:nvSpPr>
          <p:cNvPr id="9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Path to realization</a:t>
            </a:r>
          </a:p>
        </p:txBody>
      </p:sp>
    </p:spTree>
    <p:extLst>
      <p:ext uri="{BB962C8B-B14F-4D97-AF65-F5344CB8AC3E}">
        <p14:creationId xmlns:p14="http://schemas.microsoft.com/office/powerpoint/2010/main" val="14867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764535"/>
            <a:ext cx="805613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200" b="1" dirty="0" smtClean="0">
                <a:solidFill>
                  <a:srgbClr val="C00000"/>
                </a:solidFill>
                <a:sym typeface="Symbol"/>
              </a:rPr>
              <a:t>Part I – Overview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000099"/>
                </a:solidFill>
              </a:rPr>
              <a:t>Progress and updates</a:t>
            </a:r>
            <a:endParaRPr lang="en-US" altLang="zh-CN" sz="2800" b="1" dirty="0">
              <a:solidFill>
                <a:srgbClr val="000099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000099"/>
                </a:solidFill>
              </a:rPr>
              <a:t>Plan and goals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 smtClean="0">
                <a:solidFill>
                  <a:srgbClr val="C00000"/>
                </a:solidFill>
                <a:sym typeface="Symbol"/>
              </a:rPr>
              <a:t>Part II – IAC Report Implementation</a:t>
            </a:r>
          </a:p>
          <a:p>
            <a:pPr>
              <a:spcBef>
                <a:spcPts val="1200"/>
              </a:spcBef>
            </a:pPr>
            <a:r>
              <a:rPr lang="en-US" altLang="zh-CN" sz="3200" b="1" dirty="0">
                <a:solidFill>
                  <a:srgbClr val="C00000"/>
                </a:solidFill>
                <a:sym typeface="Symbol"/>
              </a:rPr>
              <a:t>Part </a:t>
            </a:r>
            <a:r>
              <a:rPr lang="en-US" altLang="zh-CN" sz="3200" b="1" dirty="0" smtClean="0">
                <a:solidFill>
                  <a:srgbClr val="C00000"/>
                </a:solidFill>
                <a:sym typeface="Symbol"/>
              </a:rPr>
              <a:t>III –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Discussion</a:t>
            </a:r>
            <a:endParaRPr lang="en-US" altLang="zh-CN" sz="32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85800"/>
            <a:ext cx="150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58200" cy="17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3124200"/>
            <a:ext cx="147829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design issues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R&amp;D items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preCDR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187981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CDR, funding 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R&amp;D program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Intl. collaboration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site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124200"/>
            <a:ext cx="2819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seek approval, site decision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construction during 14</a:t>
            </a:r>
            <a:r>
              <a:rPr lang="en-US" altLang="zh-CN" b="1" baseline="30000" dirty="0" smtClean="0">
                <a:solidFill>
                  <a:srgbClr val="C00000"/>
                </a:solidFill>
              </a:rPr>
              <a:t>th</a:t>
            </a:r>
            <a:r>
              <a:rPr lang="en-US" altLang="zh-CN" b="1" dirty="0" smtClean="0">
                <a:solidFill>
                  <a:srgbClr val="C00000"/>
                </a:solidFill>
              </a:rPr>
              <a:t> 5- 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                           year plan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commissioning</a:t>
            </a:r>
          </a:p>
        </p:txBody>
      </p:sp>
      <p:sp>
        <p:nvSpPr>
          <p:cNvPr id="10" name="Rectangle 3"/>
          <p:cNvSpPr/>
          <p:nvPr/>
        </p:nvSpPr>
        <p:spPr>
          <a:xfrm>
            <a:off x="0" y="0"/>
            <a:ext cx="9144000" cy="108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cs typeface="Times New Roman" pitchFamily="18" charset="0"/>
              </a:rPr>
              <a:t>CEPC Schedule (ideal) – </a:t>
            </a:r>
            <a:r>
              <a:rPr lang="en-US" altLang="zh-CN" sz="3600" b="1" dirty="0" smtClean="0">
                <a:solidFill>
                  <a:srgbClr val="0000CC"/>
                </a:solidFill>
                <a:cs typeface="Times New Roman" pitchFamily="18" charset="0"/>
              </a:rPr>
              <a:t>Goals and Plan</a:t>
            </a:r>
            <a:endParaRPr lang="zh-CN" altLang="zh-CN" sz="4400" dirty="0" smtClean="0">
              <a:solidFill>
                <a:srgbClr val="000099"/>
              </a:solidFill>
              <a:cs typeface="宋体" pitchFamily="2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743200" y="1447800"/>
            <a:ext cx="0" cy="990600"/>
          </a:xfrm>
          <a:prstGeom prst="straightConnector1">
            <a:avLst/>
          </a:prstGeom>
          <a:ln w="38100">
            <a:solidFill>
              <a:srgbClr val="2E9238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1600200"/>
            <a:ext cx="13742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E9238"/>
                </a:solidFill>
              </a:rPr>
              <a:t>current time</a:t>
            </a:r>
            <a:endParaRPr lang="zh-CN" altLang="en-US" b="1" dirty="0">
              <a:solidFill>
                <a:srgbClr val="2E92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495800"/>
            <a:ext cx="734059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R&amp;D, validation, and industrial preparation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Global collaboration and strategy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Best positioning CEPC for national government’s positive decision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Realization of the CEPC project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514600"/>
            <a:ext cx="7598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2018 Workshop and Future</a:t>
            </a:r>
          </a:p>
        </p:txBody>
      </p:sp>
    </p:spTree>
    <p:extLst>
      <p:ext uri="{BB962C8B-B14F-4D97-AF65-F5344CB8AC3E}">
        <p14:creationId xmlns:p14="http://schemas.microsoft.com/office/powerpoint/2010/main" val="39321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cs typeface="Times New Roman" pitchFamily="18" charset="0"/>
              </a:rPr>
              <a:t>2018 CEPC Workshop</a:t>
            </a:r>
            <a:endParaRPr lang="zh-CN" altLang="zh-CN" sz="4400" dirty="0" smtClean="0">
              <a:solidFill>
                <a:srgbClr val="000099"/>
              </a:solidFill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3" y="1219200"/>
            <a:ext cx="867049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990600"/>
            <a:ext cx="3810000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International Advisory Committee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Young-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Kee</a:t>
            </a:r>
            <a:r>
              <a:rPr lang="en-US" altLang="zh-CN" sz="1400" dirty="0" smtClean="0">
                <a:solidFill>
                  <a:srgbClr val="2E9238"/>
                </a:solidFill>
              </a:rPr>
              <a:t> Kim (Chair), University of Chicago (USA)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Barry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Barish</a:t>
            </a:r>
            <a:r>
              <a:rPr lang="en-US" altLang="zh-CN" sz="1400" dirty="0" smtClean="0">
                <a:solidFill>
                  <a:srgbClr val="2E9238"/>
                </a:solidFill>
              </a:rPr>
              <a:t>, Caltech (USA)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Hesheng</a:t>
            </a:r>
            <a:r>
              <a:rPr lang="en-US" altLang="zh-CN" sz="1400" dirty="0" smtClean="0">
                <a:solidFill>
                  <a:srgbClr val="2E9238"/>
                </a:solidFill>
              </a:rPr>
              <a:t> Chen, IHEP(China)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Michael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Davier</a:t>
            </a:r>
            <a:r>
              <a:rPr lang="en-US" altLang="zh-CN" sz="1400" dirty="0" smtClean="0">
                <a:solidFill>
                  <a:srgbClr val="2E9238"/>
                </a:solidFill>
              </a:rPr>
              <a:t>, LAL (France )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Eckhard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Elsen</a:t>
            </a:r>
            <a:r>
              <a:rPr lang="en-US" altLang="zh-CN" sz="1400" dirty="0" smtClean="0">
                <a:solidFill>
                  <a:srgbClr val="2E9238"/>
                </a:solidFill>
              </a:rPr>
              <a:t>, DESY (Germany)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Brian Foster, DESY/U. Hamburg (Germany)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Rohini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Godbole</a:t>
            </a:r>
            <a:r>
              <a:rPr lang="en-US" altLang="zh-CN" sz="1400" dirty="0" smtClean="0">
                <a:solidFill>
                  <a:srgbClr val="2E9238"/>
                </a:solidFill>
              </a:rPr>
              <a:t>, CHEP, Bangalore (India)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David Gross, UC Santa Barbara (USA)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George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Hou</a:t>
            </a:r>
            <a:r>
              <a:rPr lang="en-US" altLang="zh-CN" sz="1400" dirty="0" smtClean="0">
                <a:solidFill>
                  <a:srgbClr val="2E9238"/>
                </a:solidFill>
              </a:rPr>
              <a:t>, Taiwan U. ( Taiwan)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Peter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Jenni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&amp; Albert-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Ludwigs</a:t>
            </a:r>
            <a:r>
              <a:rPr lang="en-US" altLang="zh-CN" sz="1400" dirty="0" smtClean="0">
                <a:solidFill>
                  <a:srgbClr val="2E9238"/>
                </a:solidFill>
              </a:rPr>
              <a:t>-University Freiburg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Eugene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Levichev</a:t>
            </a:r>
            <a:r>
              <a:rPr lang="en-US" altLang="zh-CN" sz="1400" dirty="0" smtClean="0">
                <a:solidFill>
                  <a:srgbClr val="2E9238"/>
                </a:solidFill>
              </a:rPr>
              <a:t>, BINP (Russia)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Lucie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Linssen</a:t>
            </a:r>
            <a:r>
              <a:rPr lang="en-US" altLang="zh-CN" sz="1400" dirty="0" smtClean="0">
                <a:solidFill>
                  <a:srgbClr val="2E9238"/>
                </a:solidFill>
              </a:rPr>
              <a:t> , CERN           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Joe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Lykken</a:t>
            </a:r>
            <a:r>
              <a:rPr lang="en-US" altLang="zh-CN" sz="1400" dirty="0" smtClean="0">
                <a:solidFill>
                  <a:srgbClr val="2E9238"/>
                </a:solidFill>
              </a:rPr>
              <a:t>,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Fermilab</a:t>
            </a:r>
            <a:r>
              <a:rPr lang="en-US" altLang="zh-CN" sz="1400" dirty="0" smtClean="0">
                <a:solidFill>
                  <a:srgbClr val="2E9238"/>
                </a:solidFill>
              </a:rPr>
              <a:t> (USA) 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Luciano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Maiani</a:t>
            </a:r>
            <a:r>
              <a:rPr lang="en-US" altLang="zh-CN" sz="1400" dirty="0" smtClean="0">
                <a:solidFill>
                  <a:srgbClr val="2E9238"/>
                </a:solidFill>
              </a:rPr>
              <a:t>, U. Rome (Italy)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Michelangelo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Mangano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Hitoshi Murayama, IPMU/UC Berkeley (Japan)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Katsunobu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Oide</a:t>
            </a:r>
            <a:r>
              <a:rPr lang="en-US" altLang="zh-CN" sz="1400" dirty="0" smtClean="0">
                <a:solidFill>
                  <a:srgbClr val="2E9238"/>
                </a:solidFill>
              </a:rPr>
              <a:t>, KEK (Japan)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Robert Palmer, BNL (USA)                                                      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Ian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Shipsey</a:t>
            </a:r>
            <a:r>
              <a:rPr lang="en-US" altLang="zh-CN" sz="1400" dirty="0" smtClean="0">
                <a:solidFill>
                  <a:srgbClr val="2E9238"/>
                </a:solidFill>
              </a:rPr>
              <a:t>, Oxford (UK)       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Steinar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Stapnes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(Norway)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Geoffrey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Tayler</a:t>
            </a:r>
            <a:r>
              <a:rPr lang="en-US" altLang="zh-CN" sz="1400" dirty="0" smtClean="0">
                <a:solidFill>
                  <a:srgbClr val="2E9238"/>
                </a:solidFill>
              </a:rPr>
              <a:t>, U. Melbourne (Australia)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Henry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Tye</a:t>
            </a:r>
            <a:r>
              <a:rPr lang="en-US" altLang="zh-CN" sz="1400" dirty="0" smtClean="0">
                <a:solidFill>
                  <a:srgbClr val="2E9238"/>
                </a:solidFill>
              </a:rPr>
              <a:t>, IAS, HKUST (Hong Kong)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Hendrik</a:t>
            </a:r>
            <a:r>
              <a:rPr lang="en-US" altLang="zh-CN" sz="1400" dirty="0" smtClean="0">
                <a:solidFill>
                  <a:srgbClr val="2E9238"/>
                </a:solidFill>
              </a:rPr>
              <a:t> J. (Harry)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Weerts</a:t>
            </a:r>
            <a:r>
              <a:rPr lang="en-US" altLang="zh-CN" sz="1400" dirty="0" smtClean="0">
                <a:solidFill>
                  <a:srgbClr val="2E9238"/>
                </a:solidFill>
              </a:rPr>
              <a:t>, ANL (USA) </a:t>
            </a:r>
            <a:endParaRPr lang="zh-CN" altLang="en-US" sz="1400" dirty="0">
              <a:solidFill>
                <a:srgbClr val="2E9238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6600" y="990600"/>
            <a:ext cx="6096000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Scientific  Committee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Daniela </a:t>
            </a:r>
            <a:r>
              <a:rPr lang="en-US" altLang="zh-CN" dirty="0" err="1" smtClean="0">
                <a:solidFill>
                  <a:prstClr val="black"/>
                </a:solidFill>
              </a:rPr>
              <a:t>Bortoletto</a:t>
            </a:r>
            <a:r>
              <a:rPr lang="en-US" altLang="zh-CN" dirty="0" smtClean="0">
                <a:solidFill>
                  <a:prstClr val="black"/>
                </a:solidFill>
              </a:rPr>
              <a:t>, Oxford (UK), co-chair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Jianming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Qian</a:t>
            </a:r>
            <a:r>
              <a:rPr lang="en-US" altLang="zh-CN" dirty="0" smtClean="0">
                <a:solidFill>
                  <a:prstClr val="black"/>
                </a:solidFill>
              </a:rPr>
              <a:t>, Univ. Michigan (USA), co-chair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At-large members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Suyong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Choi</a:t>
            </a:r>
            <a:r>
              <a:rPr lang="en-US" altLang="zh-CN" dirty="0" smtClean="0">
                <a:solidFill>
                  <a:prstClr val="black"/>
                </a:solidFill>
              </a:rPr>
              <a:t>, Korea Univ. (South Korea) Joao Guimaraes Costa, IHEP Jie </a:t>
            </a:r>
            <a:r>
              <a:rPr lang="en-US" altLang="zh-CN" dirty="0" err="1" smtClean="0">
                <a:solidFill>
                  <a:prstClr val="black"/>
                </a:solidFill>
              </a:rPr>
              <a:t>Gao</a:t>
            </a:r>
            <a:r>
              <a:rPr lang="en-US" altLang="zh-CN" dirty="0" smtClean="0">
                <a:solidFill>
                  <a:prstClr val="black"/>
                </a:solidFill>
              </a:rPr>
              <a:t>, IHEP </a:t>
            </a:r>
            <a:r>
              <a:rPr lang="en-US" altLang="zh-CN" dirty="0" err="1" smtClean="0">
                <a:solidFill>
                  <a:prstClr val="black"/>
                </a:solidFill>
              </a:rPr>
              <a:t>Yuanning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Gao</a:t>
            </a:r>
            <a:r>
              <a:rPr lang="en-US" altLang="zh-CN" dirty="0" smtClean="0">
                <a:solidFill>
                  <a:prstClr val="black"/>
                </a:solidFill>
              </a:rPr>
              <a:t>, PKU </a:t>
            </a:r>
            <a:r>
              <a:rPr lang="en-US" altLang="zh-CN" dirty="0" err="1" smtClean="0">
                <a:solidFill>
                  <a:prstClr val="black"/>
                </a:solidFill>
              </a:rPr>
              <a:t>Suen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Hou</a:t>
            </a:r>
            <a:r>
              <a:rPr lang="en-US" altLang="zh-CN" dirty="0" smtClean="0">
                <a:solidFill>
                  <a:prstClr val="black"/>
                </a:solidFill>
              </a:rPr>
              <a:t>, Academic </a:t>
            </a:r>
            <a:r>
              <a:rPr lang="en-US" altLang="zh-CN" dirty="0" err="1" smtClean="0">
                <a:solidFill>
                  <a:prstClr val="black"/>
                </a:solidFill>
              </a:rPr>
              <a:t>Sinica</a:t>
            </a:r>
            <a:r>
              <a:rPr lang="en-US" altLang="zh-CN" dirty="0" smtClean="0">
                <a:solidFill>
                  <a:prstClr val="black"/>
                </a:solidFill>
              </a:rPr>
              <a:t> (Taipei) Bill Murray, Warwick (UK) Chris Tully, Princeton (USA) </a:t>
            </a:r>
            <a:r>
              <a:rPr lang="en-US" altLang="zh-CN" dirty="0" err="1" smtClean="0">
                <a:solidFill>
                  <a:prstClr val="black"/>
                </a:solidFill>
              </a:rPr>
              <a:t>LianTao</a:t>
            </a:r>
            <a:r>
              <a:rPr lang="en-US" altLang="zh-CN" dirty="0" smtClean="0">
                <a:solidFill>
                  <a:prstClr val="black"/>
                </a:solidFill>
              </a:rPr>
              <a:t> Wang, Univ. Chicago (USA) Charlie Young, SLAC (USA) 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 err="1" smtClean="0">
                <a:solidFill>
                  <a:srgbClr val="0000CC"/>
                </a:solidFill>
              </a:rPr>
              <a:t>Paralle</a:t>
            </a:r>
            <a:r>
              <a:rPr lang="en-US" altLang="zh-CN" b="1" dirty="0" smtClean="0">
                <a:solidFill>
                  <a:srgbClr val="0000CC"/>
                </a:solidFill>
              </a:rPr>
              <a:t> session conveners</a:t>
            </a:r>
            <a:endParaRPr lang="en-US" altLang="zh-CN" b="1" dirty="0">
              <a:solidFill>
                <a:srgbClr val="0000CC"/>
              </a:solidFill>
            </a:endParaRP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1:</a:t>
            </a:r>
            <a:r>
              <a:rPr lang="en-US" altLang="zh-CN" sz="1600" dirty="0" smtClean="0">
                <a:solidFill>
                  <a:prstClr val="black"/>
                </a:solidFill>
              </a:rPr>
              <a:t> Jie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Gao</a:t>
            </a:r>
            <a:r>
              <a:rPr lang="en-US" altLang="zh-CN" sz="1600" dirty="0" smtClean="0">
                <a:solidFill>
                  <a:prstClr val="black"/>
                </a:solidFill>
              </a:rPr>
              <a:t> (IHEP), Maria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Biagini</a:t>
            </a:r>
            <a:r>
              <a:rPr lang="en-US" altLang="zh-CN" sz="1600" dirty="0" smtClean="0">
                <a:solidFill>
                  <a:prstClr val="black"/>
                </a:solidFill>
              </a:rPr>
              <a:t> (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Frascati</a:t>
            </a:r>
            <a:r>
              <a:rPr lang="en-US" altLang="zh-CN" sz="1600" dirty="0" smtClean="0">
                <a:solidFill>
                  <a:prstClr val="black"/>
                </a:solidFill>
              </a:rPr>
              <a:t>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Itlay</a:t>
            </a:r>
            <a:r>
              <a:rPr lang="en-US" altLang="zh-CN" sz="1600" dirty="0" smtClean="0">
                <a:solidFill>
                  <a:prstClr val="black"/>
                </a:solidFill>
              </a:rPr>
              <a:t>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2:</a:t>
            </a:r>
            <a:r>
              <a:rPr lang="en-US" altLang="zh-CN" sz="1600" dirty="0" smtClean="0">
                <a:solidFill>
                  <a:prstClr val="black"/>
                </a:solidFill>
              </a:rPr>
              <a:t> Yuan Zhang (IHEP), Sergei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Nikitin</a:t>
            </a:r>
            <a:r>
              <a:rPr lang="en-US" altLang="zh-CN" sz="1600" dirty="0" smtClean="0">
                <a:solidFill>
                  <a:prstClr val="black"/>
                </a:solidFill>
              </a:rPr>
              <a:t> (BINP, Russia)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3: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Yunlong</a:t>
            </a:r>
            <a:r>
              <a:rPr lang="en-US" altLang="zh-CN" sz="1600" dirty="0" smtClean="0">
                <a:solidFill>
                  <a:prstClr val="black"/>
                </a:solidFill>
              </a:rPr>
              <a:t> Chi (IHEP),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Zhanguo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Zong</a:t>
            </a:r>
            <a:r>
              <a:rPr lang="en-US" altLang="zh-CN" sz="1600" dirty="0" smtClean="0">
                <a:solidFill>
                  <a:prstClr val="black"/>
                </a:solidFill>
              </a:rPr>
              <a:t> (KEK, Japan)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4: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Guoxi</a:t>
            </a:r>
            <a:r>
              <a:rPr lang="en-US" altLang="zh-CN" sz="1600" dirty="0" smtClean="0">
                <a:solidFill>
                  <a:prstClr val="black"/>
                </a:solidFill>
              </a:rPr>
              <a:t> Pei (IHEP), Angeles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Fauss</a:t>
            </a:r>
            <a:r>
              <a:rPr lang="en-US" altLang="zh-CN" sz="1600" dirty="0" smtClean="0">
                <a:solidFill>
                  <a:prstClr val="black"/>
                </a:solidFill>
              </a:rPr>
              <a:t> (LAL, France)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5: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Jianli</a:t>
            </a:r>
            <a:r>
              <a:rPr lang="en-US" altLang="zh-CN" sz="1600" dirty="0" smtClean="0">
                <a:solidFill>
                  <a:prstClr val="black"/>
                </a:solidFill>
              </a:rPr>
              <a:t> Wang (IHEP), Carlo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Pagani</a:t>
            </a:r>
            <a:r>
              <a:rPr lang="en-US" altLang="zh-CN" sz="1600" dirty="0" smtClean="0">
                <a:solidFill>
                  <a:prstClr val="black"/>
                </a:solidFill>
              </a:rPr>
              <a:t> (LAL, France)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SppC session: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Qingjin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Xu</a:t>
            </a:r>
            <a:r>
              <a:rPr lang="en-US" altLang="zh-CN" sz="1600" dirty="0" smtClean="0">
                <a:solidFill>
                  <a:prstClr val="black"/>
                </a:solidFill>
              </a:rPr>
              <a:t> (IHEP),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Kazuhito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Ohmi</a:t>
            </a:r>
            <a:r>
              <a:rPr lang="en-US" altLang="zh-CN" sz="1600" dirty="0" smtClean="0">
                <a:solidFill>
                  <a:prstClr val="black"/>
                </a:solidFill>
              </a:rPr>
              <a:t> (KEK, Japan) </a:t>
            </a:r>
            <a:endParaRPr lang="en-US" altLang="zh-CN" sz="16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48000" y="2895600"/>
            <a:ext cx="6477000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0000CC"/>
                </a:solidFill>
              </a:rPr>
              <a:t>Paralle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 session conveners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Silicon detector:</a:t>
            </a:r>
            <a:r>
              <a:rPr lang="en-US" altLang="zh-CN" sz="1400" dirty="0" smtClean="0">
                <a:solidFill>
                  <a:prstClr val="black"/>
                </a:solidFill>
              </a:rPr>
              <a:t> Massimo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Caccia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Insubria</a:t>
            </a:r>
            <a:r>
              <a:rPr lang="en-US" altLang="zh-CN" sz="1400" dirty="0" smtClean="0">
                <a:solidFill>
                  <a:prstClr val="black"/>
                </a:solidFill>
              </a:rPr>
              <a:t>, Italy),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Qun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Ouyang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Gas detector:</a:t>
            </a:r>
            <a:r>
              <a:rPr lang="en-US" altLang="zh-CN" sz="1400" dirty="0" smtClean="0">
                <a:solidFill>
                  <a:prstClr val="black"/>
                </a:solidFill>
              </a:rPr>
              <a:t> Paolo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Giacomelli</a:t>
            </a:r>
            <a:r>
              <a:rPr lang="en-US" altLang="zh-CN" sz="1400" dirty="0" smtClean="0">
                <a:solidFill>
                  <a:prstClr val="black"/>
                </a:solidFill>
              </a:rPr>
              <a:t> (Bologna, Italy),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Huirong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Qi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err="1" smtClean="0">
                <a:solidFill>
                  <a:prstClr val="black"/>
                </a:solidFill>
              </a:rPr>
              <a:t>Calorimetry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Jianbei</a:t>
            </a:r>
            <a:r>
              <a:rPr lang="en-US" altLang="zh-CN" sz="1400" dirty="0" smtClean="0">
                <a:solidFill>
                  <a:prstClr val="black"/>
                </a:solidFill>
              </a:rPr>
              <a:t> Liu (USTC), Chris Tully (Princeton, USA),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Haijun</a:t>
            </a:r>
            <a:r>
              <a:rPr lang="en-US" altLang="zh-CN" sz="1400" dirty="0" smtClean="0">
                <a:solidFill>
                  <a:prstClr val="black"/>
                </a:solidFill>
              </a:rPr>
              <a:t> Yang (SJTU)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Machine-Detector Interface: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Sha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Bai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Ivanka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Bozovic</a:t>
            </a:r>
            <a:r>
              <a:rPr lang="en-US" altLang="zh-CN" sz="1400" dirty="0" smtClean="0">
                <a:solidFill>
                  <a:prstClr val="black"/>
                </a:solidFill>
              </a:rPr>
              <a:t> (VINCA, Serbia),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Hongbo</a:t>
            </a:r>
            <a:r>
              <a:rPr lang="en-US" altLang="zh-CN" sz="1400" dirty="0" smtClean="0">
                <a:solidFill>
                  <a:prstClr val="black"/>
                </a:solidFill>
              </a:rPr>
              <a:t> Zhu (IHEP)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Trigger/DAQ/Computing: Wolfgang Kuehn (Giessen, Germany),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Weidong</a:t>
            </a:r>
            <a:r>
              <a:rPr lang="en-US" altLang="zh-CN" sz="1400" dirty="0" smtClean="0">
                <a:solidFill>
                  <a:prstClr val="black"/>
                </a:solidFill>
              </a:rPr>
              <a:t> Li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Zhenan</a:t>
            </a:r>
            <a:r>
              <a:rPr lang="en-US" altLang="zh-CN" sz="1400" dirty="0" smtClean="0">
                <a:solidFill>
                  <a:prstClr val="black"/>
                </a:solidFill>
              </a:rPr>
              <a:t> Liu (IHEP),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Higgs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Yaquan</a:t>
            </a:r>
            <a:r>
              <a:rPr lang="en-US" altLang="zh-CN" sz="1400" dirty="0" smtClean="0">
                <a:solidFill>
                  <a:prstClr val="black"/>
                </a:solidFill>
              </a:rPr>
              <a:t> Fang (IHEP), Hong-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</a:t>
            </a:r>
            <a:r>
              <a:rPr lang="en-US" altLang="zh-CN" sz="1400" dirty="0" smtClean="0">
                <a:solidFill>
                  <a:prstClr val="black"/>
                </a:solidFill>
              </a:rPr>
              <a:t> He (SJTU), Nathaniel Craig (UCSB, USA)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Electroweak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Maarten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Boonekamp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Saclay</a:t>
            </a:r>
            <a:r>
              <a:rPr lang="en-US" altLang="zh-CN" sz="1400" dirty="0" smtClean="0">
                <a:solidFill>
                  <a:prstClr val="black"/>
                </a:solidFill>
              </a:rPr>
              <a:t>, France), Ayres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Freitas</a:t>
            </a:r>
            <a:r>
              <a:rPr lang="en-US" altLang="zh-CN" sz="1400" dirty="0" smtClean="0">
                <a:solidFill>
                  <a:prstClr val="black"/>
                </a:solidFill>
              </a:rPr>
              <a:t> (Pittsburgh, USA),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Zhijun</a:t>
            </a:r>
            <a:r>
              <a:rPr lang="en-US" altLang="zh-CN" sz="1400" dirty="0" smtClean="0">
                <a:solidFill>
                  <a:prstClr val="black"/>
                </a:solidFill>
              </a:rPr>
              <a:t> Liang (IHEP)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Flavor and QCD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Lars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Eklund</a:t>
            </a:r>
            <a:r>
              <a:rPr lang="en-US" altLang="zh-CN" sz="1400" dirty="0" smtClean="0">
                <a:solidFill>
                  <a:prstClr val="black"/>
                </a:solidFill>
              </a:rPr>
              <a:t> (Glasgow, UK), Peter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Skands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Monash</a:t>
            </a:r>
            <a:r>
              <a:rPr lang="en-US" altLang="zh-CN" sz="1400" dirty="0" smtClean="0">
                <a:solidFill>
                  <a:prstClr val="black"/>
                </a:solidFill>
              </a:rPr>
              <a:t>, Australia),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Jianchun</a:t>
            </a:r>
            <a:r>
              <a:rPr lang="en-US" altLang="zh-CN" sz="1400" dirty="0" smtClean="0">
                <a:solidFill>
                  <a:prstClr val="black"/>
                </a:solidFill>
              </a:rPr>
              <a:t> Wang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HuaXing</a:t>
            </a:r>
            <a:r>
              <a:rPr lang="en-US" altLang="zh-CN" sz="1400" dirty="0" smtClean="0">
                <a:solidFill>
                  <a:prstClr val="black"/>
                </a:solidFill>
              </a:rPr>
              <a:t> Zhu (ZJU)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Beyond Standard Model: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Qiang</a:t>
            </a:r>
            <a:r>
              <a:rPr lang="en-US" altLang="zh-CN" sz="1400" dirty="0" smtClean="0">
                <a:solidFill>
                  <a:prstClr val="black"/>
                </a:solidFill>
              </a:rPr>
              <a:t> Li (PKU), Andrew Long (Michigan/Rice, USA)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Tools and performances:</a:t>
            </a:r>
            <a:r>
              <a:rPr lang="en-US" altLang="zh-CN" sz="1400" dirty="0" smtClean="0">
                <a:solidFill>
                  <a:prstClr val="black"/>
                </a:solidFill>
              </a:rPr>
              <a:t> Jean-Claude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Brient</a:t>
            </a:r>
            <a:r>
              <a:rPr lang="en-US" altLang="zh-CN" sz="1400" dirty="0" smtClean="0">
                <a:solidFill>
                  <a:prstClr val="black"/>
                </a:solidFill>
              </a:rPr>
              <a:t> (LLR, France),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Manqi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Ruan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2422" y="6388608"/>
            <a:ext cx="73914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Global contribution to this workshop &amp; record participants at~350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allAtOnce" animBg="1"/>
      <p:bldP spid="1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7559675" cy="83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0" y="0"/>
            <a:ext cx="9144000" cy="108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600" b="1" dirty="0">
                <a:solidFill>
                  <a:srgbClr val="000099"/>
                </a:solidFill>
                <a:cs typeface="Times New Roman" pitchFamily="18" charset="0"/>
              </a:rPr>
              <a:t>2018 CEPC </a:t>
            </a:r>
            <a:r>
              <a:rPr lang="en-US" altLang="zh-CN" sz="3600" b="1" dirty="0" smtClean="0">
                <a:solidFill>
                  <a:srgbClr val="000099"/>
                </a:solidFill>
                <a:cs typeface="Times New Roman" pitchFamily="18" charset="0"/>
              </a:rPr>
              <a:t>Workshop and Beyond</a:t>
            </a:r>
            <a:endParaRPr lang="zh-CN" altLang="zh-CN" sz="4400" dirty="0" smtClean="0">
              <a:solidFill>
                <a:srgbClr val="000099"/>
              </a:solidFill>
              <a:cs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029200"/>
            <a:ext cx="80772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CC"/>
                </a:solidFill>
              </a:rPr>
              <a:t> Future plan and organization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CC"/>
                </a:solidFill>
              </a:rPr>
              <a:t> TDR details, schedule, organization -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develop the plan and fill the holes</a:t>
            </a:r>
            <a:endParaRPr lang="en-US" altLang="zh-CN" sz="2000" b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CC"/>
                </a:solidFill>
              </a:rPr>
              <a:t> Take on TDR tasks; industrial support and preparation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CC"/>
                </a:solidFill>
              </a:rPr>
              <a:t> Nominations for international conveners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00CC"/>
                </a:solidFill>
              </a:rPr>
              <a:t> International collaboration and support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Global effort to realize CEPC   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9144000" cy="8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495800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Wed., Nov. 14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057400"/>
            <a:ext cx="5461000" cy="5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667000"/>
            <a:ext cx="5994400" cy="52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04800" y="1219200"/>
            <a:ext cx="855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This workshop is very timely and important for CEPC to move beyond the CDR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What does it take to make the design to a reality, so we will have an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e</a:t>
            </a:r>
            <a:r>
              <a:rPr lang="en-US" altLang="zh-CN" b="1" baseline="30000" dirty="0" err="1" smtClean="0">
                <a:solidFill>
                  <a:srgbClr val="C00000"/>
                </a:solidFill>
              </a:rPr>
              <a:t>+</a:t>
            </a:r>
            <a:r>
              <a:rPr lang="en-US" altLang="zh-CN" b="1" dirty="0" err="1" smtClean="0">
                <a:solidFill>
                  <a:srgbClr val="C00000"/>
                </a:solidFill>
              </a:rPr>
              <a:t>e</a:t>
            </a:r>
            <a:r>
              <a:rPr lang="en-US" altLang="zh-CN" b="1" baseline="30000" dirty="0" smtClean="0">
                <a:solidFill>
                  <a:srgbClr val="C00000"/>
                </a:solidFill>
              </a:rPr>
              <a:t>- </a:t>
            </a:r>
            <a:r>
              <a:rPr lang="en-US" altLang="zh-CN" b="1" dirty="0" smtClean="0">
                <a:solidFill>
                  <a:srgbClr val="C00000"/>
                </a:solidFill>
              </a:rPr>
              <a:t>Higgs factory?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9050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Report to the IAC</a:t>
            </a:r>
          </a:p>
          <a:p>
            <a:pPr algn="ctr"/>
            <a:endParaRPr lang="en-US" altLang="zh-CN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  <a:p>
            <a:pPr algn="ctr"/>
            <a:endParaRPr lang="en-US" altLang="zh-C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R1: The </a:t>
            </a:r>
            <a:r>
              <a:rPr lang="en-US" altLang="zh-CN" b="1" dirty="0">
                <a:solidFill>
                  <a:srgbClr val="7030A0"/>
                </a:solidFill>
              </a:rPr>
              <a:t>level of international participation should be increased at all levels. The </a:t>
            </a:r>
            <a:r>
              <a:rPr lang="en-US" altLang="zh-CN" b="1" dirty="0" smtClean="0">
                <a:solidFill>
                  <a:srgbClr val="7030A0"/>
                </a:solidFill>
              </a:rPr>
              <a:t>IAC reiterates </a:t>
            </a:r>
            <a:r>
              <a:rPr lang="en-US" altLang="zh-CN" b="1" dirty="0">
                <a:solidFill>
                  <a:srgbClr val="7030A0"/>
                </a:solidFill>
              </a:rPr>
              <a:t>the desirability of adding international </a:t>
            </a:r>
            <a:r>
              <a:rPr lang="en-US" altLang="zh-CN" b="1" dirty="0" smtClean="0">
                <a:solidFill>
                  <a:srgbClr val="7030A0"/>
                </a:solidFill>
              </a:rPr>
              <a:t>conveners </a:t>
            </a:r>
            <a:r>
              <a:rPr lang="en-US" altLang="zh-CN" b="1" dirty="0">
                <a:solidFill>
                  <a:srgbClr val="7030A0"/>
                </a:solidFill>
              </a:rPr>
              <a:t>in each of the main </a:t>
            </a:r>
            <a:r>
              <a:rPr lang="en-US" altLang="zh-CN" b="1" dirty="0" smtClean="0">
                <a:solidFill>
                  <a:srgbClr val="7030A0"/>
                </a:solidFill>
              </a:rPr>
              <a:t>detector areas</a:t>
            </a:r>
            <a:r>
              <a:rPr lang="en-US" altLang="zh-CN" b="1" dirty="0">
                <a:solidFill>
                  <a:srgbClr val="7030A0"/>
                </a:solidFill>
              </a:rPr>
              <a:t>. </a:t>
            </a:r>
            <a:r>
              <a:rPr lang="en-US" altLang="zh-CN" b="1" dirty="0" smtClean="0">
                <a:solidFill>
                  <a:srgbClr val="7030A0"/>
                </a:solidFill>
              </a:rPr>
              <a:t> International </a:t>
            </a:r>
            <a:r>
              <a:rPr lang="en-US" altLang="zh-CN" b="1" dirty="0">
                <a:solidFill>
                  <a:srgbClr val="7030A0"/>
                </a:solidFill>
              </a:rPr>
              <a:t>participation in the accelerator design process is also </a:t>
            </a:r>
            <a:r>
              <a:rPr lang="en-US" altLang="zh-CN" b="1" dirty="0" smtClean="0">
                <a:solidFill>
                  <a:srgbClr val="7030A0"/>
                </a:solidFill>
              </a:rPr>
              <a:t>highly desirable</a:t>
            </a:r>
            <a:r>
              <a:rPr lang="en-US" altLang="zh-CN" b="1" dirty="0">
                <a:solidFill>
                  <a:srgbClr val="7030A0"/>
                </a:solidFill>
              </a:rPr>
              <a:t>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79385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Solicit nominations for international WG conveners;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Well mixed scientific community at this workshop; hope to retain some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A number of collaboration and MOUs (LC-TPC, HL-LHC, lab-</a:t>
            </a:r>
            <a:r>
              <a:rPr lang="en-US" altLang="zh-CN" b="1" dirty="0" err="1" smtClean="0">
                <a:solidFill>
                  <a:srgbClr val="0070C0"/>
                </a:solidFill>
              </a:rPr>
              <a:t>univ.</a:t>
            </a:r>
            <a:r>
              <a:rPr lang="en-US" altLang="zh-CN" b="1" dirty="0" smtClean="0">
                <a:solidFill>
                  <a:srgbClr val="0070C0"/>
                </a:solidFill>
              </a:rPr>
              <a:t> groups)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Strengthen cooperation with CERN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Obtained a dedicated grant to support international collaboration on CEPC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srgbClr val="0070C0"/>
              </a:solidFill>
            </a:endParaRPr>
          </a:p>
          <a:p>
            <a:pPr lvl="0"/>
            <a:r>
              <a:rPr lang="en-US" altLang="zh-CN" b="1" dirty="0" smtClean="0">
                <a:solidFill>
                  <a:srgbClr val="C00000"/>
                </a:solidFill>
              </a:rPr>
              <a:t>It is difficult with US DOE labs </a:t>
            </a:r>
          </a:p>
          <a:p>
            <a:pPr lvl="0"/>
            <a:r>
              <a:rPr lang="en-US" altLang="zh-CN" b="1" dirty="0" smtClean="0">
                <a:solidFill>
                  <a:srgbClr val="C00000"/>
                </a:solidFill>
              </a:rPr>
              <a:t>    “</a:t>
            </a:r>
            <a:r>
              <a:rPr lang="en-US" altLang="zh-CN" b="1" dirty="0">
                <a:solidFill>
                  <a:srgbClr val="0070C0"/>
                </a:solidFill>
              </a:rPr>
              <a:t>We noticed that some US lab based 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pPr lvl="0"/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     physicists </a:t>
            </a:r>
            <a:r>
              <a:rPr lang="en-US" altLang="zh-CN" b="1" dirty="0">
                <a:solidFill>
                  <a:srgbClr val="0070C0"/>
                </a:solidFill>
              </a:rPr>
              <a:t>not getting DOE approvals </a:t>
            </a:r>
            <a:r>
              <a:rPr lang="en-US" altLang="zh-CN" b="1" dirty="0" smtClean="0">
                <a:solidFill>
                  <a:srgbClr val="0070C0"/>
                </a:solidFill>
              </a:rPr>
              <a:t>for </a:t>
            </a:r>
            <a:r>
              <a:rPr lang="en-US" altLang="zh-CN" b="1" dirty="0">
                <a:solidFill>
                  <a:srgbClr val="0070C0"/>
                </a:solidFill>
              </a:rPr>
              <a:t>travel to attend this </a:t>
            </a:r>
            <a:r>
              <a:rPr lang="en-US" altLang="zh-CN" b="1" dirty="0" smtClean="0">
                <a:solidFill>
                  <a:srgbClr val="0070C0"/>
                </a:solidFill>
              </a:rPr>
              <a:t>workshop</a:t>
            </a:r>
            <a:r>
              <a:rPr lang="en-US" altLang="zh-CN" b="1" dirty="0" smtClean="0">
                <a:solidFill>
                  <a:srgbClr val="3366CC"/>
                </a:solidFill>
              </a:rPr>
              <a:t>(2017)</a:t>
            </a:r>
            <a:r>
              <a:rPr lang="en-US" altLang="zh-CN" b="1" dirty="0" smtClean="0">
                <a:solidFill>
                  <a:srgbClr val="C00000"/>
                </a:solidFill>
              </a:rPr>
              <a:t>”</a:t>
            </a:r>
          </a:p>
          <a:p>
            <a:pPr lvl="0"/>
            <a:endParaRPr lang="en-US" altLang="zh-CN" b="1" dirty="0" smtClean="0">
              <a:solidFill>
                <a:srgbClr val="C00000"/>
              </a:solidFill>
            </a:endParaRPr>
          </a:p>
          <a:p>
            <a:pPr lvl="0"/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     </a:t>
            </a:r>
            <a:r>
              <a:rPr lang="en-US" altLang="zh-CN" b="1" dirty="0" smtClean="0">
                <a:solidFill>
                  <a:srgbClr val="0000FF"/>
                </a:solidFill>
              </a:rPr>
              <a:t>It is getting worse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cs typeface="Times New Roman" pitchFamily="18" charset="0"/>
              </a:rPr>
              <a:t>2018 CEPC Workshop</a:t>
            </a:r>
            <a:endParaRPr lang="zh-CN" altLang="zh-CN" sz="4400" dirty="0" smtClean="0">
              <a:solidFill>
                <a:srgbClr val="000099"/>
              </a:solidFill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3" y="1219200"/>
            <a:ext cx="867049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990600"/>
            <a:ext cx="3810000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International Advisory Committee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Young-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Kee</a:t>
            </a:r>
            <a:r>
              <a:rPr lang="en-US" altLang="zh-CN" sz="1400" dirty="0" smtClean="0">
                <a:solidFill>
                  <a:srgbClr val="2E9238"/>
                </a:solidFill>
              </a:rPr>
              <a:t> Kim (Chair), University of Chicago (USA)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Barry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Barish</a:t>
            </a:r>
            <a:r>
              <a:rPr lang="en-US" altLang="zh-CN" sz="1400" dirty="0" smtClean="0">
                <a:solidFill>
                  <a:srgbClr val="2E9238"/>
                </a:solidFill>
              </a:rPr>
              <a:t>, Caltech (USA)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Hesheng</a:t>
            </a:r>
            <a:r>
              <a:rPr lang="en-US" altLang="zh-CN" sz="1400" dirty="0" smtClean="0">
                <a:solidFill>
                  <a:srgbClr val="2E9238"/>
                </a:solidFill>
              </a:rPr>
              <a:t> Chen, IHEP(China)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Michael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Davier</a:t>
            </a:r>
            <a:r>
              <a:rPr lang="en-US" altLang="zh-CN" sz="1400" dirty="0" smtClean="0">
                <a:solidFill>
                  <a:srgbClr val="2E9238"/>
                </a:solidFill>
              </a:rPr>
              <a:t>, LAL (France )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Eckhard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Elsen</a:t>
            </a:r>
            <a:r>
              <a:rPr lang="en-US" altLang="zh-CN" sz="1400" dirty="0" smtClean="0">
                <a:solidFill>
                  <a:srgbClr val="2E9238"/>
                </a:solidFill>
              </a:rPr>
              <a:t>, DESY (Germany)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Brian Foster, DESY/U. Hamburg (Germany)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Rohini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Godbole</a:t>
            </a:r>
            <a:r>
              <a:rPr lang="en-US" altLang="zh-CN" sz="1400" dirty="0" smtClean="0">
                <a:solidFill>
                  <a:srgbClr val="2E9238"/>
                </a:solidFill>
              </a:rPr>
              <a:t>, CHEP, Bangalore (India)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David Gross, UC Santa Barbara (USA)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George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Hou</a:t>
            </a:r>
            <a:r>
              <a:rPr lang="en-US" altLang="zh-CN" sz="1400" dirty="0" smtClean="0">
                <a:solidFill>
                  <a:srgbClr val="2E9238"/>
                </a:solidFill>
              </a:rPr>
              <a:t>, Taiwan U. ( Taiwan)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Peter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Jenni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&amp; Albert-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Ludwigs</a:t>
            </a:r>
            <a:r>
              <a:rPr lang="en-US" altLang="zh-CN" sz="1400" dirty="0" smtClean="0">
                <a:solidFill>
                  <a:srgbClr val="2E9238"/>
                </a:solidFill>
              </a:rPr>
              <a:t>-University Freiburg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Eugene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Levichev</a:t>
            </a:r>
            <a:r>
              <a:rPr lang="en-US" altLang="zh-CN" sz="1400" dirty="0" smtClean="0">
                <a:solidFill>
                  <a:srgbClr val="2E9238"/>
                </a:solidFill>
              </a:rPr>
              <a:t>, BINP (Russia)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Lucie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Linssen</a:t>
            </a:r>
            <a:r>
              <a:rPr lang="en-US" altLang="zh-CN" sz="1400" dirty="0" smtClean="0">
                <a:solidFill>
                  <a:srgbClr val="2E9238"/>
                </a:solidFill>
              </a:rPr>
              <a:t> , CERN           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Joe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Lykken</a:t>
            </a:r>
            <a:r>
              <a:rPr lang="en-US" altLang="zh-CN" sz="1400" dirty="0" smtClean="0">
                <a:solidFill>
                  <a:srgbClr val="2E9238"/>
                </a:solidFill>
              </a:rPr>
              <a:t>,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Fermilab</a:t>
            </a:r>
            <a:r>
              <a:rPr lang="en-US" altLang="zh-CN" sz="1400" dirty="0" smtClean="0">
                <a:solidFill>
                  <a:srgbClr val="2E9238"/>
                </a:solidFill>
              </a:rPr>
              <a:t> (USA) 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Luciano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Maiani</a:t>
            </a:r>
            <a:r>
              <a:rPr lang="en-US" altLang="zh-CN" sz="1400" dirty="0" smtClean="0">
                <a:solidFill>
                  <a:srgbClr val="2E9238"/>
                </a:solidFill>
              </a:rPr>
              <a:t>, U. Rome (Italy)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Michelangelo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Mangano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Hitoshi Murayama, IPMU/UC Berkeley (Japan)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Katsunobu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Oide</a:t>
            </a:r>
            <a:r>
              <a:rPr lang="en-US" altLang="zh-CN" sz="1400" dirty="0" smtClean="0">
                <a:solidFill>
                  <a:srgbClr val="2E9238"/>
                </a:solidFill>
              </a:rPr>
              <a:t>, KEK (Japan)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Robert Palmer, BNL (USA)                                                           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Ian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Shipsey</a:t>
            </a:r>
            <a:r>
              <a:rPr lang="en-US" altLang="zh-CN" sz="1400" dirty="0" smtClean="0">
                <a:solidFill>
                  <a:srgbClr val="2E9238"/>
                </a:solidFill>
              </a:rPr>
              <a:t>, Oxford (UK)                         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Steinar</a:t>
            </a:r>
            <a:r>
              <a:rPr lang="en-US" altLang="zh-CN" sz="1400" dirty="0" smtClean="0">
                <a:solidFill>
                  <a:srgbClr val="2E9238"/>
                </a:solidFill>
              </a:rPr>
              <a:t>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Stapnes</a:t>
            </a:r>
            <a:r>
              <a:rPr lang="en-US" altLang="zh-CN" sz="1400" dirty="0" smtClean="0">
                <a:solidFill>
                  <a:srgbClr val="2E9238"/>
                </a:solidFill>
              </a:rPr>
              <a:t>, CERN (Norway)               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Geoffrey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Tayler</a:t>
            </a:r>
            <a:r>
              <a:rPr lang="en-US" altLang="zh-CN" sz="1400" dirty="0" smtClean="0">
                <a:solidFill>
                  <a:srgbClr val="2E9238"/>
                </a:solidFill>
              </a:rPr>
              <a:t>, U. Melbourne (Australia)                            </a:t>
            </a:r>
          </a:p>
          <a:p>
            <a:r>
              <a:rPr lang="en-US" altLang="zh-CN" sz="1400" dirty="0" smtClean="0">
                <a:solidFill>
                  <a:srgbClr val="2E9238"/>
                </a:solidFill>
              </a:rPr>
              <a:t>Henry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Tye</a:t>
            </a:r>
            <a:r>
              <a:rPr lang="en-US" altLang="zh-CN" sz="1400" dirty="0" smtClean="0">
                <a:solidFill>
                  <a:srgbClr val="2E9238"/>
                </a:solidFill>
              </a:rPr>
              <a:t>, IAS, HKUST (Hong Kong)                               </a:t>
            </a:r>
          </a:p>
          <a:p>
            <a:r>
              <a:rPr lang="en-US" altLang="zh-CN" sz="1400" dirty="0" err="1" smtClean="0">
                <a:solidFill>
                  <a:srgbClr val="2E9238"/>
                </a:solidFill>
              </a:rPr>
              <a:t>Hendrik</a:t>
            </a:r>
            <a:r>
              <a:rPr lang="en-US" altLang="zh-CN" sz="1400" dirty="0" smtClean="0">
                <a:solidFill>
                  <a:srgbClr val="2E9238"/>
                </a:solidFill>
              </a:rPr>
              <a:t> J. (Harry) </a:t>
            </a:r>
            <a:r>
              <a:rPr lang="en-US" altLang="zh-CN" sz="1400" dirty="0" err="1" smtClean="0">
                <a:solidFill>
                  <a:srgbClr val="2E9238"/>
                </a:solidFill>
              </a:rPr>
              <a:t>Weerts</a:t>
            </a:r>
            <a:r>
              <a:rPr lang="en-US" altLang="zh-CN" sz="1400" dirty="0" smtClean="0">
                <a:solidFill>
                  <a:srgbClr val="2E9238"/>
                </a:solidFill>
              </a:rPr>
              <a:t>, ANL (USA) </a:t>
            </a:r>
            <a:endParaRPr lang="zh-CN" altLang="en-US" sz="1400" dirty="0">
              <a:solidFill>
                <a:srgbClr val="2E9238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6600" y="990600"/>
            <a:ext cx="6096000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Scientific  Committee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Daniela </a:t>
            </a:r>
            <a:r>
              <a:rPr lang="en-US" altLang="zh-CN" dirty="0" err="1" smtClean="0">
                <a:solidFill>
                  <a:prstClr val="black"/>
                </a:solidFill>
              </a:rPr>
              <a:t>Bortoletto</a:t>
            </a:r>
            <a:r>
              <a:rPr lang="en-US" altLang="zh-CN" dirty="0" smtClean="0">
                <a:solidFill>
                  <a:prstClr val="black"/>
                </a:solidFill>
              </a:rPr>
              <a:t>, Oxford (UK), co-chair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Jianming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Qian</a:t>
            </a:r>
            <a:r>
              <a:rPr lang="en-US" altLang="zh-CN" dirty="0" smtClean="0">
                <a:solidFill>
                  <a:prstClr val="black"/>
                </a:solidFill>
              </a:rPr>
              <a:t>, Univ. Michigan (USA), co-chair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At-large members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Suyong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Choi</a:t>
            </a:r>
            <a:r>
              <a:rPr lang="en-US" altLang="zh-CN" dirty="0" smtClean="0">
                <a:solidFill>
                  <a:prstClr val="black"/>
                </a:solidFill>
              </a:rPr>
              <a:t>, Korea Univ. (South Korea) Joao Guimaraes Costa, IHEP Jie </a:t>
            </a:r>
            <a:r>
              <a:rPr lang="en-US" altLang="zh-CN" dirty="0" err="1" smtClean="0">
                <a:solidFill>
                  <a:prstClr val="black"/>
                </a:solidFill>
              </a:rPr>
              <a:t>Gao</a:t>
            </a:r>
            <a:r>
              <a:rPr lang="en-US" altLang="zh-CN" dirty="0" smtClean="0">
                <a:solidFill>
                  <a:prstClr val="black"/>
                </a:solidFill>
              </a:rPr>
              <a:t>, IHEP </a:t>
            </a:r>
            <a:r>
              <a:rPr lang="en-US" altLang="zh-CN" dirty="0" err="1" smtClean="0">
                <a:solidFill>
                  <a:prstClr val="black"/>
                </a:solidFill>
              </a:rPr>
              <a:t>Yuanning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Gao</a:t>
            </a:r>
            <a:r>
              <a:rPr lang="en-US" altLang="zh-CN" dirty="0" smtClean="0">
                <a:solidFill>
                  <a:prstClr val="black"/>
                </a:solidFill>
              </a:rPr>
              <a:t>, PKU </a:t>
            </a:r>
            <a:r>
              <a:rPr lang="en-US" altLang="zh-CN" dirty="0" err="1" smtClean="0">
                <a:solidFill>
                  <a:prstClr val="black"/>
                </a:solidFill>
              </a:rPr>
              <a:t>Suen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r>
              <a:rPr lang="en-US" altLang="zh-CN" dirty="0" err="1" smtClean="0">
                <a:solidFill>
                  <a:prstClr val="black"/>
                </a:solidFill>
              </a:rPr>
              <a:t>Hou</a:t>
            </a:r>
            <a:r>
              <a:rPr lang="en-US" altLang="zh-CN" dirty="0" smtClean="0">
                <a:solidFill>
                  <a:prstClr val="black"/>
                </a:solidFill>
              </a:rPr>
              <a:t>, Academic </a:t>
            </a:r>
            <a:r>
              <a:rPr lang="en-US" altLang="zh-CN" dirty="0" err="1" smtClean="0">
                <a:solidFill>
                  <a:prstClr val="black"/>
                </a:solidFill>
              </a:rPr>
              <a:t>Sinica</a:t>
            </a:r>
            <a:r>
              <a:rPr lang="en-US" altLang="zh-CN" dirty="0" smtClean="0">
                <a:solidFill>
                  <a:prstClr val="black"/>
                </a:solidFill>
              </a:rPr>
              <a:t> (Taipei) Bill Murray, Warwick (UK) Chris Tully, Princeton (USA) </a:t>
            </a:r>
            <a:r>
              <a:rPr lang="en-US" altLang="zh-CN" dirty="0" err="1" smtClean="0">
                <a:solidFill>
                  <a:prstClr val="black"/>
                </a:solidFill>
              </a:rPr>
              <a:t>LianTao</a:t>
            </a:r>
            <a:r>
              <a:rPr lang="en-US" altLang="zh-CN" dirty="0" smtClean="0">
                <a:solidFill>
                  <a:prstClr val="black"/>
                </a:solidFill>
              </a:rPr>
              <a:t> Wang, Univ. Chicago (USA) Charlie Young, SLAC (USA) 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 err="1" smtClean="0">
                <a:solidFill>
                  <a:srgbClr val="0000CC"/>
                </a:solidFill>
              </a:rPr>
              <a:t>Paralle</a:t>
            </a:r>
            <a:r>
              <a:rPr lang="en-US" altLang="zh-CN" b="1" dirty="0" smtClean="0">
                <a:solidFill>
                  <a:srgbClr val="0000CC"/>
                </a:solidFill>
              </a:rPr>
              <a:t> session conveners</a:t>
            </a:r>
            <a:endParaRPr lang="en-US" altLang="zh-CN" b="1" dirty="0">
              <a:solidFill>
                <a:srgbClr val="0000CC"/>
              </a:solidFill>
            </a:endParaRP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1:</a:t>
            </a:r>
            <a:r>
              <a:rPr lang="en-US" altLang="zh-CN" sz="1600" dirty="0" smtClean="0">
                <a:solidFill>
                  <a:prstClr val="black"/>
                </a:solidFill>
              </a:rPr>
              <a:t> Jie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Gao</a:t>
            </a:r>
            <a:r>
              <a:rPr lang="en-US" altLang="zh-CN" sz="1600" dirty="0" smtClean="0">
                <a:solidFill>
                  <a:prstClr val="black"/>
                </a:solidFill>
              </a:rPr>
              <a:t> (IHEP), Maria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Biagini</a:t>
            </a:r>
            <a:r>
              <a:rPr lang="en-US" altLang="zh-CN" sz="1600" dirty="0" smtClean="0">
                <a:solidFill>
                  <a:prstClr val="black"/>
                </a:solidFill>
              </a:rPr>
              <a:t> (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Frascati</a:t>
            </a:r>
            <a:r>
              <a:rPr lang="en-US" altLang="zh-CN" sz="1600" dirty="0" smtClean="0">
                <a:solidFill>
                  <a:prstClr val="black"/>
                </a:solidFill>
              </a:rPr>
              <a:t>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Itlay</a:t>
            </a:r>
            <a:r>
              <a:rPr lang="en-US" altLang="zh-CN" sz="1600" dirty="0" smtClean="0">
                <a:solidFill>
                  <a:prstClr val="black"/>
                </a:solidFill>
              </a:rPr>
              <a:t>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2:</a:t>
            </a:r>
            <a:r>
              <a:rPr lang="en-US" altLang="zh-CN" sz="1600" dirty="0" smtClean="0">
                <a:solidFill>
                  <a:prstClr val="black"/>
                </a:solidFill>
              </a:rPr>
              <a:t> Yuan Zhang (IHEP), Sergei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Nikitin</a:t>
            </a:r>
            <a:r>
              <a:rPr lang="en-US" altLang="zh-CN" sz="1600" dirty="0" smtClean="0">
                <a:solidFill>
                  <a:prstClr val="black"/>
                </a:solidFill>
              </a:rPr>
              <a:t> (BINP, Russia)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3: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Yunlong</a:t>
            </a:r>
            <a:r>
              <a:rPr lang="en-US" altLang="zh-CN" sz="1600" dirty="0" smtClean="0">
                <a:solidFill>
                  <a:prstClr val="black"/>
                </a:solidFill>
              </a:rPr>
              <a:t> Chi (IHEP),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Zhanguo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Zong</a:t>
            </a:r>
            <a:r>
              <a:rPr lang="en-US" altLang="zh-CN" sz="1600" dirty="0" smtClean="0">
                <a:solidFill>
                  <a:prstClr val="black"/>
                </a:solidFill>
              </a:rPr>
              <a:t> (KEK, Japan)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4: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Guoxi</a:t>
            </a:r>
            <a:r>
              <a:rPr lang="en-US" altLang="zh-CN" sz="1600" dirty="0" smtClean="0">
                <a:solidFill>
                  <a:prstClr val="black"/>
                </a:solidFill>
              </a:rPr>
              <a:t> Pei (IHEP), Angeles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Fauss</a:t>
            </a:r>
            <a:r>
              <a:rPr lang="en-US" altLang="zh-CN" sz="1600" dirty="0" smtClean="0">
                <a:solidFill>
                  <a:prstClr val="black"/>
                </a:solidFill>
              </a:rPr>
              <a:t> (LAL, France)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CEPC session 5: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Jianli</a:t>
            </a:r>
            <a:r>
              <a:rPr lang="en-US" altLang="zh-CN" sz="1600" dirty="0" smtClean="0">
                <a:solidFill>
                  <a:prstClr val="black"/>
                </a:solidFill>
              </a:rPr>
              <a:t> Wang (IHEP), Carlo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Pagani</a:t>
            </a:r>
            <a:r>
              <a:rPr lang="en-US" altLang="zh-CN" sz="1600" dirty="0" smtClean="0">
                <a:solidFill>
                  <a:prstClr val="black"/>
                </a:solidFill>
              </a:rPr>
              <a:t> (LAL, France) </a:t>
            </a:r>
          </a:p>
          <a:p>
            <a:r>
              <a:rPr lang="en-US" altLang="zh-CN" sz="1600" i="1" dirty="0" smtClean="0">
                <a:solidFill>
                  <a:prstClr val="black"/>
                </a:solidFill>
              </a:rPr>
              <a:t>SppC session: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Qingjin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Xu</a:t>
            </a:r>
            <a:r>
              <a:rPr lang="en-US" altLang="zh-CN" sz="1600" dirty="0" smtClean="0">
                <a:solidFill>
                  <a:prstClr val="black"/>
                </a:solidFill>
              </a:rPr>
              <a:t> (IHEP),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Kazuhito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Ohmi</a:t>
            </a:r>
            <a:r>
              <a:rPr lang="en-US" altLang="zh-CN" sz="1600" dirty="0" smtClean="0">
                <a:solidFill>
                  <a:prstClr val="black"/>
                </a:solidFill>
              </a:rPr>
              <a:t> (KEK, Japan) </a:t>
            </a:r>
            <a:endParaRPr lang="en-US" altLang="zh-CN" sz="16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48000" y="2895600"/>
            <a:ext cx="6477000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solidFill>
                  <a:srgbClr val="0000CC"/>
                </a:solidFill>
              </a:rPr>
              <a:t>Paralle</a:t>
            </a:r>
            <a:r>
              <a:rPr lang="en-US" altLang="zh-CN" sz="1600" b="1" dirty="0" smtClean="0">
                <a:solidFill>
                  <a:srgbClr val="0000CC"/>
                </a:solidFill>
              </a:rPr>
              <a:t> session conveners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Silicon detector:</a:t>
            </a:r>
            <a:r>
              <a:rPr lang="en-US" altLang="zh-CN" sz="1400" dirty="0" smtClean="0">
                <a:solidFill>
                  <a:prstClr val="black"/>
                </a:solidFill>
              </a:rPr>
              <a:t> Massimo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Caccia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Insubria</a:t>
            </a:r>
            <a:r>
              <a:rPr lang="en-US" altLang="zh-CN" sz="1400" dirty="0" smtClean="0">
                <a:solidFill>
                  <a:prstClr val="black"/>
                </a:solidFill>
              </a:rPr>
              <a:t>, Italy),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Qun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Ouyang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Gas detector:</a:t>
            </a:r>
            <a:r>
              <a:rPr lang="en-US" altLang="zh-CN" sz="1400" dirty="0" smtClean="0">
                <a:solidFill>
                  <a:prstClr val="black"/>
                </a:solidFill>
              </a:rPr>
              <a:t> Paolo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Giacomelli</a:t>
            </a:r>
            <a:r>
              <a:rPr lang="en-US" altLang="zh-CN" sz="1400" dirty="0" smtClean="0">
                <a:solidFill>
                  <a:prstClr val="black"/>
                </a:solidFill>
              </a:rPr>
              <a:t> (Bologna, Italy),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Huirong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Qi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err="1" smtClean="0">
                <a:solidFill>
                  <a:prstClr val="black"/>
                </a:solidFill>
              </a:rPr>
              <a:t>Calorimetry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Jianbei</a:t>
            </a:r>
            <a:r>
              <a:rPr lang="en-US" altLang="zh-CN" sz="1400" dirty="0" smtClean="0">
                <a:solidFill>
                  <a:prstClr val="black"/>
                </a:solidFill>
              </a:rPr>
              <a:t> Liu (USTC), Chris Tully (Princeton, USA),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Haijun</a:t>
            </a:r>
            <a:r>
              <a:rPr lang="en-US" altLang="zh-CN" sz="1400" dirty="0" smtClean="0">
                <a:solidFill>
                  <a:prstClr val="black"/>
                </a:solidFill>
              </a:rPr>
              <a:t> Yang (SJTU)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Machine-Detector Interface: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Sha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Bai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Ivanka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Bozovic</a:t>
            </a:r>
            <a:r>
              <a:rPr lang="en-US" altLang="zh-CN" sz="1400" dirty="0" smtClean="0">
                <a:solidFill>
                  <a:prstClr val="black"/>
                </a:solidFill>
              </a:rPr>
              <a:t> (VINCA, Serbia),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Hongbo</a:t>
            </a:r>
            <a:r>
              <a:rPr lang="en-US" altLang="zh-CN" sz="1400" dirty="0" smtClean="0">
                <a:solidFill>
                  <a:prstClr val="black"/>
                </a:solidFill>
              </a:rPr>
              <a:t> Zhu (IHEP)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Trigger/DAQ/Computing: Wolfgang Kuehn (Giessen, Germany),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Weidong</a:t>
            </a:r>
            <a:r>
              <a:rPr lang="en-US" altLang="zh-CN" sz="1400" dirty="0" smtClean="0">
                <a:solidFill>
                  <a:prstClr val="black"/>
                </a:solidFill>
              </a:rPr>
              <a:t> Li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Zhenan</a:t>
            </a:r>
            <a:r>
              <a:rPr lang="en-US" altLang="zh-CN" sz="1400" dirty="0" smtClean="0">
                <a:solidFill>
                  <a:prstClr val="black"/>
                </a:solidFill>
              </a:rPr>
              <a:t> Liu (IHEP),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Higgs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Yaquan</a:t>
            </a:r>
            <a:r>
              <a:rPr lang="en-US" altLang="zh-CN" sz="1400" dirty="0" smtClean="0">
                <a:solidFill>
                  <a:prstClr val="black"/>
                </a:solidFill>
              </a:rPr>
              <a:t> Fang (IHEP), Hong-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</a:t>
            </a:r>
            <a:r>
              <a:rPr lang="en-US" altLang="zh-CN" sz="1400" dirty="0" smtClean="0">
                <a:solidFill>
                  <a:prstClr val="black"/>
                </a:solidFill>
              </a:rPr>
              <a:t> He (SJTU), Nathaniel Craig (UCSB, USA)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Electroweak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Maarten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Boonekamp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Saclay</a:t>
            </a:r>
            <a:r>
              <a:rPr lang="en-US" altLang="zh-CN" sz="1400" dirty="0" smtClean="0">
                <a:solidFill>
                  <a:prstClr val="black"/>
                </a:solidFill>
              </a:rPr>
              <a:t>, France), Ayres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Freitas</a:t>
            </a:r>
            <a:r>
              <a:rPr lang="en-US" altLang="zh-CN" sz="1400" dirty="0" smtClean="0">
                <a:solidFill>
                  <a:prstClr val="black"/>
                </a:solidFill>
              </a:rPr>
              <a:t> (Pittsburgh, USA),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Zhijun</a:t>
            </a:r>
            <a:r>
              <a:rPr lang="en-US" altLang="zh-CN" sz="1400" dirty="0" smtClean="0">
                <a:solidFill>
                  <a:prstClr val="black"/>
                </a:solidFill>
              </a:rPr>
              <a:t> Liang (IHEP)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Flavor and QCD physics:</a:t>
            </a:r>
            <a:r>
              <a:rPr lang="en-US" altLang="zh-CN" sz="1400" dirty="0" smtClean="0">
                <a:solidFill>
                  <a:prstClr val="black"/>
                </a:solidFill>
              </a:rPr>
              <a:t> Lars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Eklund</a:t>
            </a:r>
            <a:r>
              <a:rPr lang="en-US" altLang="zh-CN" sz="1400" dirty="0" smtClean="0">
                <a:solidFill>
                  <a:prstClr val="black"/>
                </a:solidFill>
              </a:rPr>
              <a:t> (Glasgow, UK), Peter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Skands</a:t>
            </a:r>
            <a:r>
              <a:rPr lang="en-US" altLang="zh-CN" sz="1400" dirty="0" smtClean="0">
                <a:solidFill>
                  <a:prstClr val="black"/>
                </a:solidFill>
              </a:rPr>
              <a:t> (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Monash</a:t>
            </a:r>
            <a:r>
              <a:rPr lang="en-US" altLang="zh-CN" sz="1400" dirty="0" smtClean="0">
                <a:solidFill>
                  <a:prstClr val="black"/>
                </a:solidFill>
              </a:rPr>
              <a:t>, Australia),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Jianchun</a:t>
            </a:r>
            <a:r>
              <a:rPr lang="en-US" altLang="zh-CN" sz="1400" dirty="0" smtClean="0">
                <a:solidFill>
                  <a:prstClr val="black"/>
                </a:solidFill>
              </a:rPr>
              <a:t> Wang (IHEP),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HuaXing</a:t>
            </a:r>
            <a:r>
              <a:rPr lang="en-US" altLang="zh-CN" sz="1400" dirty="0" smtClean="0">
                <a:solidFill>
                  <a:prstClr val="black"/>
                </a:solidFill>
              </a:rPr>
              <a:t> Zhu (ZJU)</a:t>
            </a:r>
          </a:p>
          <a:p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i="1" dirty="0" smtClean="0">
                <a:solidFill>
                  <a:prstClr val="black"/>
                </a:solidFill>
              </a:rPr>
              <a:t>Beyond Standard Model: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Qiang</a:t>
            </a:r>
            <a:r>
              <a:rPr lang="en-US" altLang="zh-CN" sz="1400" dirty="0" smtClean="0">
                <a:solidFill>
                  <a:prstClr val="black"/>
                </a:solidFill>
              </a:rPr>
              <a:t> Li (PKU), Andrew Long (Michigan/Rice, USA) </a:t>
            </a:r>
          </a:p>
          <a:p>
            <a:r>
              <a:rPr lang="en-US" altLang="zh-CN" sz="1400" i="1" dirty="0" smtClean="0">
                <a:solidFill>
                  <a:prstClr val="black"/>
                </a:solidFill>
              </a:rPr>
              <a:t>Tools and performances:</a:t>
            </a:r>
            <a:r>
              <a:rPr lang="en-US" altLang="zh-CN" sz="1400" dirty="0" smtClean="0">
                <a:solidFill>
                  <a:prstClr val="black"/>
                </a:solidFill>
              </a:rPr>
              <a:t> Jean-Claude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Brient</a:t>
            </a:r>
            <a:r>
              <a:rPr lang="en-US" altLang="zh-CN" sz="1400" dirty="0" smtClean="0">
                <a:solidFill>
                  <a:prstClr val="black"/>
                </a:solidFill>
              </a:rPr>
              <a:t> (LLR, France),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Manqi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Ruan</a:t>
            </a:r>
            <a:r>
              <a:rPr lang="en-US" altLang="zh-CN" sz="1400" dirty="0" smtClean="0">
                <a:solidFill>
                  <a:prstClr val="black"/>
                </a:solidFill>
              </a:rPr>
              <a:t> (IHEP)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2422" y="6388608"/>
            <a:ext cx="73914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Global contribution to this workshop &amp; record participants at~350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allAtOnce" animBg="1"/>
      <p:bldP spid="1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R2</a:t>
            </a:r>
            <a:r>
              <a:rPr lang="en-US" altLang="zh-CN" b="1" dirty="0">
                <a:solidFill>
                  <a:srgbClr val="7030A0"/>
                </a:solidFill>
              </a:rPr>
              <a:t>: It is essential that CEPC makes a strong input into regional road map </a:t>
            </a:r>
            <a:r>
              <a:rPr lang="en-US" altLang="zh-CN" b="1" dirty="0" smtClean="0">
                <a:solidFill>
                  <a:srgbClr val="7030A0"/>
                </a:solidFill>
              </a:rPr>
              <a:t>discussions. This </a:t>
            </a:r>
            <a:r>
              <a:rPr lang="en-US" altLang="zh-CN" b="1" dirty="0">
                <a:solidFill>
                  <a:srgbClr val="7030A0"/>
                </a:solidFill>
              </a:rPr>
              <a:t>is urgent for the European Strategy process, which will begin in 2018. Plans must </a:t>
            </a:r>
            <a:r>
              <a:rPr lang="en-US" altLang="zh-CN" b="1" dirty="0" smtClean="0">
                <a:solidFill>
                  <a:srgbClr val="7030A0"/>
                </a:solidFill>
              </a:rPr>
              <a:t>be drawn </a:t>
            </a:r>
            <a:r>
              <a:rPr lang="en-US" altLang="zh-CN" b="1" dirty="0">
                <a:solidFill>
                  <a:srgbClr val="7030A0"/>
                </a:solidFill>
              </a:rPr>
              <a:t>up to write a suitable document as input to this process. The ICHEP conference </a:t>
            </a:r>
            <a:r>
              <a:rPr lang="en-US" altLang="zh-CN" b="1" dirty="0" smtClean="0">
                <a:solidFill>
                  <a:srgbClr val="7030A0"/>
                </a:solidFill>
              </a:rPr>
              <a:t>in Seoul </a:t>
            </a:r>
            <a:r>
              <a:rPr lang="en-US" altLang="zh-CN" b="1" dirty="0">
                <a:solidFill>
                  <a:srgbClr val="7030A0"/>
                </a:solidFill>
              </a:rPr>
              <a:t>in 2018 is a good opportunity to increase the visibility of the project and to </a:t>
            </a:r>
            <a:r>
              <a:rPr lang="en-US" altLang="zh-CN" b="1" dirty="0" smtClean="0">
                <a:solidFill>
                  <a:srgbClr val="7030A0"/>
                </a:solidFill>
              </a:rPr>
              <a:t>enhance international </a:t>
            </a:r>
            <a:r>
              <a:rPr lang="en-US" altLang="zh-CN" b="1" dirty="0">
                <a:solidFill>
                  <a:srgbClr val="7030A0"/>
                </a:solidFill>
              </a:rPr>
              <a:t>partnerships..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037" y="3429000"/>
            <a:ext cx="71652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Satellite CEPC meeting at ICHEP2018 (thanks to Young-</a:t>
            </a:r>
            <a:r>
              <a:rPr lang="en-US" altLang="zh-CN" b="1" dirty="0" err="1" smtClean="0">
                <a:solidFill>
                  <a:srgbClr val="0070C0"/>
                </a:solidFill>
              </a:rPr>
              <a:t>Kee</a:t>
            </a:r>
            <a:r>
              <a:rPr lang="en-US" altLang="zh-CN" b="1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Have representative in PPG, will attend Open Symposium in May 2019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      (Granada Spain)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CEPC input drafts available, being revised, to submit around Nov. 26</a:t>
            </a:r>
            <a:endParaRPr lang="en-US" altLang="zh-CN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R3</a:t>
            </a:r>
            <a:r>
              <a:rPr lang="en-US" altLang="zh-CN" b="1" dirty="0">
                <a:solidFill>
                  <a:srgbClr val="7030A0"/>
                </a:solidFill>
              </a:rPr>
              <a:t>: The IAC has decided to appoint two subcommittees to advise and monitor progress </a:t>
            </a:r>
            <a:r>
              <a:rPr lang="en-US" altLang="zh-CN" b="1" dirty="0" smtClean="0">
                <a:solidFill>
                  <a:srgbClr val="7030A0"/>
                </a:solidFill>
              </a:rPr>
              <a:t>on the </a:t>
            </a:r>
            <a:r>
              <a:rPr lang="en-US" altLang="zh-CN" b="1" dirty="0">
                <a:solidFill>
                  <a:srgbClr val="7030A0"/>
                </a:solidFill>
              </a:rPr>
              <a:t>accelerator and physics/detector activities. These subcommittees should consist of </a:t>
            </a:r>
            <a:r>
              <a:rPr lang="en-US" altLang="zh-CN" b="1" dirty="0" smtClean="0">
                <a:solidFill>
                  <a:srgbClr val="7030A0"/>
                </a:solidFill>
              </a:rPr>
              <a:t>3-4 IAC </a:t>
            </a:r>
            <a:r>
              <a:rPr lang="en-US" altLang="zh-CN" b="1" dirty="0">
                <a:solidFill>
                  <a:srgbClr val="7030A0"/>
                </a:solidFill>
              </a:rPr>
              <a:t>members plus 3 other experts as permanent members plus 3-4 other experts invited </a:t>
            </a:r>
            <a:r>
              <a:rPr lang="en-US" altLang="zh-CN" b="1" dirty="0" smtClean="0">
                <a:solidFill>
                  <a:srgbClr val="7030A0"/>
                </a:solidFill>
              </a:rPr>
              <a:t>as required </a:t>
            </a:r>
            <a:r>
              <a:rPr lang="en-US" altLang="zh-CN" b="1" dirty="0">
                <a:solidFill>
                  <a:srgbClr val="7030A0"/>
                </a:solidFill>
              </a:rPr>
              <a:t>for their expertise. The subcommittees will meet as requested either by the IAC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or the project management and their reports will be presented to the IAC.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037" y="3733800"/>
            <a:ext cx="562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CEPC is entering the TDR process, needing advice here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Technical reviews and hand holding</a:t>
            </a:r>
          </a:p>
        </p:txBody>
      </p:sp>
    </p:spTree>
    <p:extLst>
      <p:ext uri="{BB962C8B-B14F-4D97-AF65-F5344CB8AC3E}">
        <p14:creationId xmlns:p14="http://schemas.microsoft.com/office/powerpoint/2010/main" val="4258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R4</a:t>
            </a:r>
            <a:r>
              <a:rPr lang="en-US" altLang="zh-CN" b="1" dirty="0">
                <a:solidFill>
                  <a:srgbClr val="7030A0"/>
                </a:solidFill>
              </a:rPr>
              <a:t>: Project Plan outlining </a:t>
            </a:r>
            <a:r>
              <a:rPr lang="en-US" altLang="zh-CN" b="1" dirty="0" smtClean="0">
                <a:solidFill>
                  <a:srgbClr val="7030A0"/>
                </a:solidFill>
              </a:rPr>
              <a:t>organization </a:t>
            </a:r>
            <a:r>
              <a:rPr lang="en-US" altLang="zh-CN" b="1" dirty="0">
                <a:solidFill>
                  <a:srgbClr val="7030A0"/>
                </a:solidFill>
              </a:rPr>
              <a:t>and management, with a top-level </a:t>
            </a:r>
            <a:r>
              <a:rPr lang="en-US" altLang="zh-CN" b="1" dirty="0" smtClean="0">
                <a:solidFill>
                  <a:srgbClr val="7030A0"/>
                </a:solidFill>
              </a:rPr>
              <a:t>resource loaded organization </a:t>
            </a:r>
            <a:r>
              <a:rPr lang="en-US" altLang="zh-CN" b="1" dirty="0">
                <a:solidFill>
                  <a:srgbClr val="7030A0"/>
                </a:solidFill>
              </a:rPr>
              <a:t>chart, should be provided. It should include R&amp;D, the path </a:t>
            </a:r>
            <a:r>
              <a:rPr lang="en-US" altLang="zh-CN" b="1" dirty="0" smtClean="0">
                <a:solidFill>
                  <a:srgbClr val="7030A0"/>
                </a:solidFill>
              </a:rPr>
              <a:t>to industrial </a:t>
            </a:r>
            <a:r>
              <a:rPr lang="en-US" altLang="zh-CN" b="1" dirty="0">
                <a:solidFill>
                  <a:srgbClr val="7030A0"/>
                </a:solidFill>
              </a:rPr>
              <a:t>production and prototyping, human resources &amp; skill sets required for the </a:t>
            </a:r>
            <a:r>
              <a:rPr lang="en-US" altLang="zh-CN" b="1" dirty="0" smtClean="0">
                <a:solidFill>
                  <a:srgbClr val="7030A0"/>
                </a:solidFill>
              </a:rPr>
              <a:t>next five </a:t>
            </a:r>
            <a:r>
              <a:rPr lang="en-US" altLang="zh-CN" b="1" dirty="0">
                <a:solidFill>
                  <a:srgbClr val="7030A0"/>
                </a:solidFill>
              </a:rPr>
              <a:t>years, to the TDR stage..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511296"/>
            <a:ext cx="4012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Start to consider this more broadly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9050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CEPC Overview</a:t>
            </a:r>
          </a:p>
          <a:p>
            <a:pPr algn="ctr"/>
            <a:endParaRPr lang="en-US" altLang="zh-CN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Progress and Status</a:t>
            </a:r>
          </a:p>
          <a:p>
            <a:pPr algn="ctr"/>
            <a:endParaRPr lang="en-US" altLang="zh-C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67200"/>
            <a:ext cx="7544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Much more details will be presented by my colleagues at this meeting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R5: Industrialization </a:t>
            </a:r>
            <a:r>
              <a:rPr lang="en-US" altLang="zh-CN" b="1" dirty="0">
                <a:solidFill>
                  <a:srgbClr val="7030A0"/>
                </a:solidFill>
              </a:rPr>
              <a:t>of components should continue to be explored both in China and </a:t>
            </a:r>
            <a:r>
              <a:rPr lang="en-US" altLang="zh-CN" b="1" dirty="0" smtClean="0">
                <a:solidFill>
                  <a:srgbClr val="7030A0"/>
                </a:solidFill>
              </a:rPr>
              <a:t>also internationally</a:t>
            </a:r>
            <a:r>
              <a:rPr lang="en-US" altLang="zh-CN" b="1" dirty="0">
                <a:solidFill>
                  <a:srgbClr val="7030A0"/>
                </a:solidFill>
              </a:rPr>
              <a:t>. It is essential to begin discussions to explore potential </a:t>
            </a:r>
            <a:r>
              <a:rPr lang="en-US" altLang="zh-CN" b="1" dirty="0" smtClean="0">
                <a:solidFill>
                  <a:srgbClr val="7030A0"/>
                </a:solidFill>
              </a:rPr>
              <a:t>in-kind contributions </a:t>
            </a:r>
            <a:r>
              <a:rPr lang="en-US" altLang="zh-CN" b="1" dirty="0">
                <a:solidFill>
                  <a:srgbClr val="7030A0"/>
                </a:solidFill>
              </a:rPr>
              <a:t>that international partners might be interested in contributing.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6485" y="3352800"/>
            <a:ext cx="69476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Domestic CIC active, needs systematic survey and plan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International industrial partners not well explored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Have some ideas about the percentage, but no substantive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R6</a:t>
            </a:r>
            <a:r>
              <a:rPr lang="en-US" altLang="zh-CN" b="1" dirty="0">
                <a:solidFill>
                  <a:srgbClr val="7030A0"/>
                </a:solidFill>
              </a:rPr>
              <a:t>: The current layout of the physics CDR focuses on the expected performance of </a:t>
            </a:r>
            <a:r>
              <a:rPr lang="en-US" altLang="zh-CN" b="1" dirty="0" smtClean="0">
                <a:solidFill>
                  <a:srgbClr val="7030A0"/>
                </a:solidFill>
              </a:rPr>
              <a:t>the baseline </a:t>
            </a:r>
            <a:r>
              <a:rPr lang="en-US" altLang="zh-CN" b="1" dirty="0">
                <a:solidFill>
                  <a:srgbClr val="7030A0"/>
                </a:solidFill>
              </a:rPr>
              <a:t>design, namely 10</a:t>
            </a:r>
            <a:r>
              <a:rPr lang="en-US" altLang="zh-CN" b="1" baseline="30000" dirty="0">
                <a:solidFill>
                  <a:srgbClr val="7030A0"/>
                </a:solidFill>
              </a:rPr>
              <a:t>10</a:t>
            </a:r>
            <a:r>
              <a:rPr lang="en-US" altLang="zh-CN" b="1" dirty="0">
                <a:solidFill>
                  <a:srgbClr val="7030A0"/>
                </a:solidFill>
              </a:rPr>
              <a:t> Z events collected at the Z pole and 10</a:t>
            </a:r>
            <a:r>
              <a:rPr lang="en-US" altLang="zh-CN" b="1" baseline="30000" dirty="0">
                <a:solidFill>
                  <a:srgbClr val="7030A0"/>
                </a:solidFill>
              </a:rPr>
              <a:t>6 </a:t>
            </a:r>
            <a:r>
              <a:rPr lang="en-US" altLang="zh-CN" b="1" dirty="0">
                <a:solidFill>
                  <a:srgbClr val="7030A0"/>
                </a:solidFill>
              </a:rPr>
              <a:t>ZH and 10</a:t>
            </a:r>
            <a:r>
              <a:rPr lang="en-US" altLang="zh-CN" b="1" baseline="30000" dirty="0">
                <a:solidFill>
                  <a:srgbClr val="7030A0"/>
                </a:solidFill>
              </a:rPr>
              <a:t>8</a:t>
            </a:r>
            <a:r>
              <a:rPr lang="en-US" altLang="zh-CN" b="1" dirty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WW events </a:t>
            </a:r>
            <a:r>
              <a:rPr lang="en-US" altLang="zh-CN" b="1" dirty="0">
                <a:solidFill>
                  <a:srgbClr val="7030A0"/>
                </a:solidFill>
              </a:rPr>
              <a:t>collected at 240 GeV. A section should be included to document the expected </a:t>
            </a:r>
            <a:r>
              <a:rPr lang="en-US" altLang="zh-CN" b="1" dirty="0" smtClean="0">
                <a:solidFill>
                  <a:srgbClr val="7030A0"/>
                </a:solidFill>
              </a:rPr>
              <a:t>physics gains </a:t>
            </a:r>
            <a:r>
              <a:rPr lang="en-US" altLang="zh-CN" b="1" dirty="0">
                <a:solidFill>
                  <a:srgbClr val="7030A0"/>
                </a:solidFill>
              </a:rPr>
              <a:t>emerging from a higher event yield at the Z pole, from running at the WW </a:t>
            </a:r>
            <a:r>
              <a:rPr lang="en-US" altLang="zh-CN" b="1" dirty="0" smtClean="0">
                <a:solidFill>
                  <a:srgbClr val="7030A0"/>
                </a:solidFill>
              </a:rPr>
              <a:t>threshold and </a:t>
            </a:r>
            <a:r>
              <a:rPr lang="en-US" altLang="zh-CN" b="1" dirty="0">
                <a:solidFill>
                  <a:srgbClr val="7030A0"/>
                </a:solidFill>
              </a:rPr>
              <a:t>at/above the </a:t>
            </a:r>
            <a:r>
              <a:rPr lang="en-US" altLang="zh-CN" b="1" dirty="0" err="1">
                <a:solidFill>
                  <a:srgbClr val="7030A0"/>
                </a:solidFill>
              </a:rPr>
              <a:t>tt</a:t>
            </a:r>
            <a:r>
              <a:rPr lang="en-US" altLang="zh-CN" b="1" dirty="0">
                <a:solidFill>
                  <a:srgbClr val="7030A0"/>
                </a:solidFill>
              </a:rPr>
              <a:t>-bar threshold, addressing the implications for precision EW and </a:t>
            </a:r>
            <a:r>
              <a:rPr lang="en-US" altLang="zh-CN" b="1" dirty="0" smtClean="0">
                <a:solidFill>
                  <a:srgbClr val="7030A0"/>
                </a:solidFill>
              </a:rPr>
              <a:t>Higgs studies</a:t>
            </a:r>
            <a:r>
              <a:rPr lang="en-US" altLang="zh-CN" b="1" dirty="0">
                <a:solidFill>
                  <a:srgbClr val="7030A0"/>
                </a:solidFill>
              </a:rPr>
              <a:t>, very rare decays, and flavor physics..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64" y="3733800"/>
            <a:ext cx="785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70C0"/>
                </a:solidFill>
              </a:rPr>
              <a:t>adopted partially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Trying </a:t>
            </a:r>
            <a:r>
              <a:rPr lang="en-US" altLang="zh-CN" b="1" dirty="0" smtClean="0">
                <a:solidFill>
                  <a:srgbClr val="0070C0"/>
                </a:solidFill>
              </a:rPr>
              <a:t>to get more theorists to join us explore the potentials with the Z,WW…</a:t>
            </a:r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215" y="4572000"/>
            <a:ext cx="8077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The CDR includes a much expanded section on electroweak physics at the Z pole, and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WW</a:t>
            </a: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1600" b="1" dirty="0">
                <a:solidFill>
                  <a:srgbClr val="00B050"/>
                </a:solidFill>
              </a:rPr>
              <a:t>threshold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physics. The </a:t>
            </a:r>
            <a:r>
              <a:rPr lang="en-US" altLang="zh-CN" sz="1600" b="1" dirty="0">
                <a:solidFill>
                  <a:srgbClr val="00B050"/>
                </a:solidFill>
              </a:rPr>
              <a:t>chapter is already taking into account a much higher rate of Z events, 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7 </a:t>
            </a:r>
            <a:r>
              <a:rPr lang="en-US" altLang="zh-CN" sz="1600" b="1" dirty="0">
                <a:solidFill>
                  <a:srgbClr val="00B050"/>
                </a:solidFill>
              </a:rPr>
              <a:t>x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10^11. This </a:t>
            </a:r>
            <a:r>
              <a:rPr lang="en-US" altLang="zh-CN" sz="1600" b="1" dirty="0">
                <a:solidFill>
                  <a:srgbClr val="00B050"/>
                </a:solidFill>
              </a:rPr>
              <a:t>work was done by including two foreign colleagues that are also editors of 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en-US" altLang="zh-CN" sz="1600" b="1" dirty="0" smtClean="0">
                <a:solidFill>
                  <a:srgbClr val="00B050"/>
                </a:solidFill>
              </a:rPr>
              <a:t>that </a:t>
            </a:r>
            <a:r>
              <a:rPr lang="en-US" altLang="zh-CN" sz="1600" b="1" dirty="0">
                <a:solidFill>
                  <a:srgbClr val="00B050"/>
                </a:solidFill>
              </a:rPr>
              <a:t>chapter, Maarten </a:t>
            </a:r>
            <a:r>
              <a:rPr lang="en-US" altLang="zh-CN" sz="1600" b="1" dirty="0" err="1">
                <a:solidFill>
                  <a:srgbClr val="00B050"/>
                </a:solidFill>
              </a:rPr>
              <a:t>Boonekamp</a:t>
            </a:r>
            <a:r>
              <a:rPr lang="en-US" altLang="zh-CN" sz="1600" b="1" dirty="0">
                <a:solidFill>
                  <a:srgbClr val="00B050"/>
                </a:solidFill>
              </a:rPr>
              <a:t> and </a:t>
            </a:r>
            <a:r>
              <a:rPr lang="en-US" altLang="zh-CN" sz="1600" b="1" dirty="0" err="1">
                <a:solidFill>
                  <a:srgbClr val="00B050"/>
                </a:solidFill>
              </a:rPr>
              <a:t>Fulvio</a:t>
            </a:r>
            <a:r>
              <a:rPr lang="en-US" altLang="zh-CN" sz="1600" b="1" dirty="0">
                <a:solidFill>
                  <a:srgbClr val="00B050"/>
                </a:solidFill>
              </a:rPr>
              <a:t> </a:t>
            </a:r>
            <a:r>
              <a:rPr lang="en-US" altLang="zh-CN" sz="1600" b="1" dirty="0" err="1">
                <a:solidFill>
                  <a:srgbClr val="00B050"/>
                </a:solidFill>
              </a:rPr>
              <a:t>Piccinini</a:t>
            </a:r>
            <a:r>
              <a:rPr lang="en-US" altLang="zh-CN" sz="1600" b="1" dirty="0">
                <a:solidFill>
                  <a:srgbClr val="00B050"/>
                </a:solidFill>
              </a:rPr>
              <a:t>. </a:t>
            </a:r>
          </a:p>
          <a:p>
            <a:endParaRPr lang="en-US" altLang="zh-CN" sz="1600" b="1" dirty="0">
              <a:solidFill>
                <a:srgbClr val="00B050"/>
              </a:solidFill>
            </a:endParaRPr>
          </a:p>
          <a:p>
            <a:r>
              <a:rPr lang="en-US" altLang="zh-CN" sz="1600" b="1" dirty="0">
                <a:solidFill>
                  <a:srgbClr val="00B050"/>
                </a:solidFill>
              </a:rPr>
              <a:t>We have not done anything on </a:t>
            </a:r>
            <a:r>
              <a:rPr lang="en-US" altLang="zh-CN" sz="1600" b="1" dirty="0" err="1">
                <a:solidFill>
                  <a:srgbClr val="00B050"/>
                </a:solidFill>
              </a:rPr>
              <a:t>ttbar</a:t>
            </a:r>
            <a:r>
              <a:rPr lang="en-US" altLang="zh-CN" sz="1600" b="1" dirty="0">
                <a:solidFill>
                  <a:srgbClr val="00B050"/>
                </a:solidFill>
              </a:rPr>
              <a:t>, for the reasons we all know.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447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R7: </a:t>
            </a:r>
            <a:r>
              <a:rPr lang="en-US" altLang="zh-CN" b="1" dirty="0">
                <a:solidFill>
                  <a:srgbClr val="7030A0"/>
                </a:solidFill>
              </a:rPr>
              <a:t>The international participation could be made more visible with the appointment of </a:t>
            </a:r>
            <a:r>
              <a:rPr lang="en-US" altLang="zh-CN" b="1" dirty="0" smtClean="0">
                <a:solidFill>
                  <a:srgbClr val="7030A0"/>
                </a:solidFill>
              </a:rPr>
              <a:t>an international </a:t>
            </a:r>
            <a:r>
              <a:rPr lang="en-US" altLang="zh-CN" b="1" dirty="0">
                <a:solidFill>
                  <a:srgbClr val="7030A0"/>
                </a:solidFill>
              </a:rPr>
              <a:t>editorial board, and its mention on the cover page of the CDR section</a:t>
            </a:r>
            <a:r>
              <a:rPr lang="en-US" altLang="zh-CN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" y="2743200"/>
            <a:ext cx="3810000" cy="328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4" y="3249168"/>
            <a:ext cx="558375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8" y="2033457"/>
            <a:ext cx="4878622" cy="48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7" y="1418303"/>
            <a:ext cx="5087983" cy="53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76" y="1213531"/>
            <a:ext cx="3433199" cy="55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Implementation of Recommendations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6002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R8</a:t>
            </a:r>
            <a:r>
              <a:rPr lang="en-US" altLang="zh-CN" b="1" dirty="0">
                <a:solidFill>
                  <a:srgbClr val="7030A0"/>
                </a:solidFill>
              </a:rPr>
              <a:t>: Ways should be found to facilitate the growth of a theoretical particle </a:t>
            </a:r>
            <a:r>
              <a:rPr lang="en-US" altLang="zh-CN" b="1" dirty="0" smtClean="0">
                <a:solidFill>
                  <a:srgbClr val="7030A0"/>
                </a:solidFill>
              </a:rPr>
              <a:t>physics community </a:t>
            </a:r>
            <a:r>
              <a:rPr lang="en-US" altLang="zh-CN" b="1" dirty="0">
                <a:solidFill>
                  <a:srgbClr val="7030A0"/>
                </a:solidFill>
              </a:rPr>
              <a:t>in China focused on CEPC, e.g. through the creation of a database of </a:t>
            </a:r>
            <a:r>
              <a:rPr lang="en-US" altLang="zh-CN" b="1" dirty="0" smtClean="0">
                <a:solidFill>
                  <a:srgbClr val="7030A0"/>
                </a:solidFill>
              </a:rPr>
              <a:t>available openings</a:t>
            </a:r>
            <a:r>
              <a:rPr lang="en-US" altLang="zh-CN" b="1" dirty="0">
                <a:solidFill>
                  <a:srgbClr val="7030A0"/>
                </a:solidFill>
              </a:rPr>
              <a:t>, documented on the web, to enhance the visibility of such opportunities</a:t>
            </a:r>
            <a:r>
              <a:rPr lang="en-US" altLang="zh-CN" b="1" dirty="0" smtClean="0">
                <a:solidFill>
                  <a:srgbClr val="7030A0"/>
                </a:solidFill>
              </a:rPr>
              <a:t>.</a:t>
            </a: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r>
              <a:rPr lang="en-US" altLang="zh-CN" b="1" dirty="0">
                <a:solidFill>
                  <a:srgbClr val="7030A0"/>
                </a:solidFill>
              </a:rPr>
              <a:t>R9: A stronger permanent presence of theoretical particle physicists in CFHEP could </a:t>
            </a:r>
            <a:r>
              <a:rPr lang="en-US" altLang="zh-CN" b="1" dirty="0" smtClean="0">
                <a:solidFill>
                  <a:srgbClr val="7030A0"/>
                </a:solidFill>
              </a:rPr>
              <a:t>help establishing </a:t>
            </a:r>
            <a:r>
              <a:rPr lang="en-US" altLang="zh-CN" b="1" dirty="0">
                <a:solidFill>
                  <a:srgbClr val="7030A0"/>
                </a:solidFill>
              </a:rPr>
              <a:t>a more structured activity around CEPC.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191000"/>
            <a:ext cx="6683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CFHEP at IHEP, junior hires in recent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LHCC community and annual meetings are the pool and the draw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86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3124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15,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895600"/>
            <a:ext cx="3990975" cy="266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3505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B050"/>
                </a:solidFill>
              </a:rPr>
              <a:t>e</a:t>
            </a:r>
            <a:r>
              <a:rPr lang="en-US" altLang="zh-CN" b="1" baseline="30000" dirty="0" err="1" smtClean="0">
                <a:solidFill>
                  <a:srgbClr val="00B050"/>
                </a:solidFill>
              </a:rPr>
              <a:t>+</a:t>
            </a:r>
            <a:r>
              <a:rPr lang="en-US" altLang="zh-CN" b="1" dirty="0" err="1" smtClean="0">
                <a:solidFill>
                  <a:srgbClr val="00B050"/>
                </a:solidFill>
              </a:rPr>
              <a:t>e</a:t>
            </a:r>
            <a:r>
              <a:rPr lang="en-US" altLang="zh-CN" b="1" baseline="30000" dirty="0" smtClean="0">
                <a:solidFill>
                  <a:srgbClr val="00B050"/>
                </a:solidFill>
              </a:rPr>
              <a:t>-</a:t>
            </a:r>
            <a:r>
              <a:rPr lang="en-US" altLang="zh-CN" b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 smtClean="0">
                <a:solidFill>
                  <a:srgbClr val="00B050"/>
                </a:solidFill>
                <a:sym typeface="Symbol"/>
              </a:rPr>
              <a:t> ZH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925" y="5334000"/>
            <a:ext cx="3943391" cy="367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5638800"/>
            <a:ext cx="92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prstClr val="black"/>
                </a:solidFill>
              </a:rPr>
              <a:t>E</a:t>
            </a:r>
            <a:r>
              <a:rPr lang="en-US" altLang="zh-CN" sz="1600" baseline="-25000" dirty="0" err="1" smtClean="0">
                <a:solidFill>
                  <a:prstClr val="black"/>
                </a:solidFill>
              </a:rPr>
              <a:t>cm</a:t>
            </a:r>
            <a:r>
              <a:rPr lang="en-US" altLang="zh-CN" sz="1600" dirty="0" smtClean="0">
                <a:solidFill>
                  <a:prstClr val="black"/>
                </a:solidFill>
              </a:rPr>
              <a:t>(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GeV</a:t>
            </a:r>
            <a:r>
              <a:rPr lang="en-US" altLang="zh-CN" sz="1600" dirty="0" smtClean="0">
                <a:solidFill>
                  <a:prstClr val="black"/>
                </a:solidFill>
              </a:rPr>
              <a:t>)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7599966" cy="196977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+</a:t>
            </a:r>
            <a:r>
              <a:rPr lang="en-US" altLang="zh-CN" sz="2000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-</a:t>
            </a:r>
            <a:r>
              <a:rPr lang="en-US" altLang="zh-CN" sz="2000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 Higgs (Z) factory</a:t>
            </a:r>
            <a:endParaRPr lang="en-US" altLang="zh-CN" b="1" dirty="0" smtClean="0">
              <a:solidFill>
                <a:srgbClr val="FF0000"/>
              </a:solidFill>
              <a:latin typeface="Cambria"/>
              <a:ea typeface="MS Mincho"/>
              <a:cs typeface="Times New Roman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	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E</a:t>
            </a:r>
            <a:r>
              <a:rPr lang="en-US" altLang="zh-CN" baseline="-25000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cm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  <a:sym typeface="Symbol"/>
              </a:rPr>
              <a:t>240GeV, 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luminosity ~</a:t>
            </a:r>
            <a:r>
              <a:rPr lang="en-US" altLang="zh-CN" dirty="0" smtClean="0">
                <a:solidFill>
                  <a:prstClr val="black"/>
                </a:solidFill>
                <a:latin typeface="宋体"/>
                <a:cs typeface="Times New Roman"/>
              </a:rPr>
              <a:t>2</a:t>
            </a:r>
            <a:r>
              <a:rPr lang="en-US" altLang="zh-CN" dirty="0">
                <a:solidFill>
                  <a:prstClr val="black"/>
                </a:solidFill>
                <a:latin typeface="宋体"/>
                <a:cs typeface="Times New Roman"/>
                <a:sym typeface="Symbol"/>
              </a:rPr>
              <a:t></a:t>
            </a:r>
            <a:r>
              <a:rPr lang="en-US" altLang="zh-CN" dirty="0">
                <a:solidFill>
                  <a:prstClr val="black"/>
                </a:solidFill>
                <a:latin typeface="宋体"/>
                <a:cs typeface="Times New Roman"/>
              </a:rPr>
              <a:t>10</a:t>
            </a:r>
            <a:r>
              <a:rPr lang="en-US" altLang="zh-CN" baseline="30000" dirty="0">
                <a:solidFill>
                  <a:prstClr val="black"/>
                </a:solidFill>
                <a:latin typeface="宋体"/>
                <a:cs typeface="Times New Roman"/>
              </a:rPr>
              <a:t>34</a:t>
            </a:r>
            <a:r>
              <a:rPr lang="en-US" altLang="zh-CN" dirty="0">
                <a:solidFill>
                  <a:prstClr val="black"/>
                </a:solidFill>
                <a:latin typeface="宋体"/>
                <a:cs typeface="Times New Roman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宋体"/>
                <a:cs typeface="Times New Roman"/>
              </a:rPr>
              <a:t>cm</a:t>
            </a:r>
            <a:r>
              <a:rPr lang="en-US" altLang="zh-CN" baseline="30000" dirty="0" smtClean="0">
                <a:solidFill>
                  <a:prstClr val="black"/>
                </a:solidFill>
                <a:latin typeface="宋体"/>
                <a:cs typeface="Times New Roman"/>
              </a:rPr>
              <a:t>-2</a:t>
            </a:r>
            <a:r>
              <a:rPr lang="en-US" altLang="zh-CN" dirty="0" smtClean="0">
                <a:solidFill>
                  <a:prstClr val="black"/>
                </a:solidFill>
                <a:latin typeface="宋体"/>
                <a:cs typeface="Times New Roman"/>
              </a:rPr>
              <a:t>s</a:t>
            </a:r>
            <a:r>
              <a:rPr lang="en-US" altLang="zh-CN" baseline="30000" dirty="0" smtClean="0">
                <a:solidFill>
                  <a:prstClr val="black"/>
                </a:solidFill>
                <a:latin typeface="宋体"/>
                <a:cs typeface="Times New Roman"/>
              </a:rPr>
              <a:t>-1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, </a:t>
            </a:r>
            <a:r>
              <a:rPr lang="zh-CN" altLang="en-US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2IP</a:t>
            </a:r>
            <a:r>
              <a:rPr lang="zh-CN" altLang="en-US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，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1M H in 10 years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	at the Z-pole 10</a:t>
            </a:r>
            <a:r>
              <a:rPr lang="en-US" altLang="zh-CN" baseline="30000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10</a:t>
            </a:r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Z bosons/yr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Cambria"/>
                <a:ea typeface="MS Mincho"/>
                <a:cs typeface="Times New Roman"/>
              </a:rPr>
              <a:t>	</a:t>
            </a:r>
            <a:r>
              <a:rPr lang="en-US" altLang="zh-CN" b="1" dirty="0" smtClean="0">
                <a:solidFill>
                  <a:srgbClr val="7030A0"/>
                </a:solidFill>
                <a:latin typeface="Cambria"/>
                <a:ea typeface="MS Mincho"/>
                <a:cs typeface="Times New Roman"/>
              </a:rPr>
              <a:t>Precision measurement of the Higgs boson (and the Z boson)</a:t>
            </a:r>
            <a:endParaRPr lang="en-US" altLang="zh-CN" dirty="0" smtClean="0">
              <a:solidFill>
                <a:prstClr val="black"/>
              </a:solidFill>
              <a:latin typeface="Cambria"/>
              <a:ea typeface="MS Mincho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Upgradable to pp collision with E</a:t>
            </a:r>
            <a:r>
              <a:rPr lang="en-US" altLang="zh-CN" b="1" baseline="-25000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cm</a:t>
            </a:r>
            <a:r>
              <a:rPr lang="en-US" altLang="zh-CN" b="1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  <a:sym typeface="Symbol"/>
              </a:rPr>
              <a:t>  50-100 TeV </a:t>
            </a:r>
            <a:r>
              <a:rPr lang="en-US" altLang="zh-CN" b="1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 (</a:t>
            </a:r>
            <a:r>
              <a:rPr lang="en-US" altLang="zh-CN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with ep, HI options</a:t>
            </a:r>
            <a:r>
              <a:rPr lang="en-US" altLang="zh-CN" b="1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2060"/>
                </a:solidFill>
                <a:latin typeface="Cambria"/>
                <a:ea typeface="MS Mincho"/>
                <a:cs typeface="Times New Roman"/>
              </a:rPr>
              <a:t>	</a:t>
            </a:r>
            <a:r>
              <a:rPr lang="en-US" altLang="zh-CN" sz="2000" b="1" dirty="0" smtClean="0">
                <a:solidFill>
                  <a:srgbClr val="7030A0"/>
                </a:solidFill>
                <a:latin typeface="Cambria"/>
                <a:ea typeface="MS Mincho"/>
                <a:cs typeface="Times New Roman"/>
              </a:rPr>
              <a:t>A discovery machine for BSM new physics</a:t>
            </a:r>
            <a:endParaRPr lang="en-US" altLang="zh-CN" dirty="0" smtClean="0">
              <a:solidFill>
                <a:srgbClr val="7030A0"/>
              </a:solidFill>
              <a:latin typeface="Cambria"/>
              <a:ea typeface="MS Mincho"/>
              <a:cs typeface="Times New Roman"/>
              <a:sym typeface="Symbol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3400" y="5562600"/>
            <a:ext cx="8458200" cy="94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BEPCII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likely complete its mission ~2020s;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CEPC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possible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accelerator based particle physics program in China after BII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96378" y="1524000"/>
            <a:ext cx="114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Higgs precision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</a:rPr>
              <a:t>1% or better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Rectangle 3"/>
          <p:cNvSpPr/>
          <p:nvPr/>
        </p:nvSpPr>
        <p:spPr>
          <a:xfrm>
            <a:off x="0" y="0"/>
            <a:ext cx="9144000" cy="108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000099"/>
                </a:solidFill>
              </a:rPr>
              <a:t>Reminder about the CEPC-SppC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4146331" cy="2738228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2286000" y="3962400"/>
            <a:ext cx="237924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</a:t>
            </a:r>
            <a:r>
              <a:rPr lang="en-US" altLang="zh-CN" b="1" baseline="30000" dirty="0" err="1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+</a:t>
            </a:r>
            <a:r>
              <a:rPr lang="en-US" altLang="zh-CN" b="1" dirty="0" err="1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 Higgs (Z) factory</a:t>
            </a:r>
          </a:p>
          <a:p>
            <a:pPr algn="ctr"/>
            <a:r>
              <a:rPr lang="en-US" altLang="zh-CN" sz="1600" b="1" dirty="0" smtClean="0">
                <a:solidFill>
                  <a:srgbClr val="2E9238"/>
                </a:solidFill>
                <a:latin typeface="Cambria"/>
                <a:ea typeface="MS Mincho"/>
                <a:cs typeface="Times New Roman"/>
              </a:rPr>
              <a:t>Ring length ~ 100km</a:t>
            </a:r>
          </a:p>
        </p:txBody>
      </p:sp>
    </p:spTree>
    <p:extLst>
      <p:ext uri="{BB962C8B-B14F-4D97-AF65-F5344CB8AC3E}">
        <p14:creationId xmlns:p14="http://schemas.microsoft.com/office/powerpoint/2010/main" val="4055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0" y="0"/>
            <a:ext cx="9144000" cy="108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000099"/>
                </a:solidFill>
              </a:rPr>
              <a:t>Reminder about the CEPC-SppC</a:t>
            </a:r>
          </a:p>
        </p:txBody>
      </p:sp>
      <p:pic>
        <p:nvPicPr>
          <p:cNvPr id="15" name="Picture 4" descr="http://www.ihep.cas.cn/xwdt/gnxw/2013/201309/W0201309295395545794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6"/>
          <a:stretch/>
        </p:blipFill>
        <p:spPr bwMode="auto">
          <a:xfrm>
            <a:off x="1524000" y="1752600"/>
            <a:ext cx="5638800" cy="27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" y="1143000"/>
            <a:ext cx="807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Kick-off on Sept. 13, 2013 </a:t>
            </a:r>
            <a:r>
              <a:rPr lang="en-US" altLang="zh-CN" b="1" dirty="0" smtClean="0">
                <a:solidFill>
                  <a:srgbClr val="0000CC"/>
                </a:solidFill>
              </a:rPr>
              <a:t>- inspired by the discovery of the Higgs boson at the LHC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2514600"/>
            <a:ext cx="190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CEPC study group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formed in Beijing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648200"/>
            <a:ext cx="851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PreCDR</a:t>
            </a:r>
            <a:r>
              <a:rPr lang="en-US" altLang="zh-CN" b="1" dirty="0" smtClean="0">
                <a:solidFill>
                  <a:srgbClr val="C00000"/>
                </a:solidFill>
              </a:rPr>
              <a:t>, March 2015 </a:t>
            </a:r>
            <a:r>
              <a:rPr lang="en-US" altLang="zh-CN" dirty="0" smtClean="0">
                <a:solidFill>
                  <a:prstClr val="black"/>
                </a:solidFill>
              </a:rPr>
              <a:t>– </a:t>
            </a:r>
            <a:r>
              <a:rPr lang="en-US" altLang="zh-CN" b="1" dirty="0" smtClean="0">
                <a:solidFill>
                  <a:srgbClr val="0000CC"/>
                </a:solidFill>
              </a:rPr>
              <a:t>initial investigations; no-show stoppers, identified issues &amp; R&amp;D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715000"/>
            <a:ext cx="856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CDR, August-October  2018 </a:t>
            </a:r>
            <a:r>
              <a:rPr lang="en-US" altLang="zh-CN" dirty="0" smtClean="0">
                <a:solidFill>
                  <a:prstClr val="black"/>
                </a:solidFill>
              </a:rPr>
              <a:t>– </a:t>
            </a:r>
            <a:r>
              <a:rPr lang="en-US" altLang="zh-CN" b="1" dirty="0" smtClean="0">
                <a:solidFill>
                  <a:srgbClr val="0000CC"/>
                </a:solidFill>
              </a:rPr>
              <a:t>scientific goals well justified &amp; aligned with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intl</a:t>
            </a:r>
            <a:r>
              <a:rPr lang="en-US" altLang="zh-CN" b="1" dirty="0" smtClean="0">
                <a:solidFill>
                  <a:srgbClr val="0000CC"/>
                </a:solidFill>
              </a:rPr>
              <a:t> priorities; </a:t>
            </a:r>
          </a:p>
          <a:p>
            <a:r>
              <a:rPr lang="en-US" altLang="zh-CN" b="1" dirty="0" smtClean="0">
                <a:solidFill>
                  <a:srgbClr val="0000CC"/>
                </a:solidFill>
              </a:rPr>
              <a:t>                                                     endorsement for moving towards TDR, and …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105400"/>
            <a:ext cx="727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Funding, R&amp;D, international collaboration, …  </a:t>
            </a:r>
            <a:r>
              <a:rPr lang="en-US" altLang="zh-CN" dirty="0" smtClean="0">
                <a:solidFill>
                  <a:prstClr val="black"/>
                </a:solidFill>
              </a:rPr>
              <a:t>– </a:t>
            </a:r>
            <a:r>
              <a:rPr lang="en-US" altLang="zh-CN" b="1" dirty="0" smtClean="0">
                <a:solidFill>
                  <a:srgbClr val="0000CC"/>
                </a:solidFill>
              </a:rPr>
              <a:t>continued effort since 2013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November 12, 2018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58200" cy="17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3124200"/>
            <a:ext cx="147829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design issues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R&amp;D items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preCDR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124200"/>
            <a:ext cx="187981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CDR, funding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R&amp;D program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Intl. collaboration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site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124200"/>
            <a:ext cx="2819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seek approval, site decision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construction during 14</a:t>
            </a:r>
            <a:r>
              <a:rPr lang="en-US" altLang="zh-CN" b="1" baseline="30000" dirty="0" smtClean="0">
                <a:solidFill>
                  <a:srgbClr val="7030A0"/>
                </a:solidFill>
              </a:rPr>
              <a:t>th</a:t>
            </a:r>
            <a:r>
              <a:rPr lang="en-US" altLang="zh-CN" b="1" dirty="0" smtClean="0">
                <a:solidFill>
                  <a:srgbClr val="7030A0"/>
                </a:solidFill>
              </a:rPr>
              <a:t> 5-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                                year plan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commissioning</a:t>
            </a:r>
          </a:p>
        </p:txBody>
      </p:sp>
      <p:sp>
        <p:nvSpPr>
          <p:cNvPr id="10" name="Rectangle 3"/>
          <p:cNvSpPr/>
          <p:nvPr/>
        </p:nvSpPr>
        <p:spPr>
          <a:xfrm>
            <a:off x="0" y="0"/>
            <a:ext cx="9144000" cy="108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cs typeface="Times New Roman" pitchFamily="18" charset="0"/>
              </a:rPr>
              <a:t>CEPC Schedule (ideal)</a:t>
            </a:r>
            <a:endParaRPr lang="zh-CN" altLang="zh-CN" sz="4400" dirty="0" smtClean="0">
              <a:solidFill>
                <a:srgbClr val="000099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743200" y="1447800"/>
            <a:ext cx="0" cy="990600"/>
          </a:xfrm>
          <a:prstGeom prst="straightConnector1">
            <a:avLst/>
          </a:prstGeom>
          <a:ln w="38100">
            <a:solidFill>
              <a:srgbClr val="2E9238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1600200"/>
            <a:ext cx="13742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E9238"/>
                </a:solidFill>
              </a:rPr>
              <a:t>current time</a:t>
            </a:r>
            <a:endParaRPr lang="zh-CN" altLang="en-US" b="1" dirty="0">
              <a:solidFill>
                <a:srgbClr val="2E92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800600"/>
            <a:ext cx="741132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99"/>
                </a:solidFill>
              </a:rPr>
              <a:t>  CEPC data-taking starts before the LHC program ends around 2035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99"/>
                </a:solidFill>
              </a:rPr>
              <a:t>  possibly con-current, and complimentary to the ILC</a:t>
            </a:r>
            <a:endParaRPr lang="zh-CN" alt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Seoul, July 9,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672228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384550" cy="21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CEPC CDR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90600"/>
            <a:ext cx="4767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029200" y="3048000"/>
            <a:ext cx="38862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5500" y="4114800"/>
            <a:ext cx="17785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details will be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presented at 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parallel sessions</a:t>
            </a:r>
          </a:p>
          <a:p>
            <a:r>
              <a:rPr lang="en-US" altLang="zh-CN" b="1" dirty="0" smtClean="0">
                <a:solidFill>
                  <a:srgbClr val="7030A0"/>
                </a:solidFill>
              </a:rPr>
              <a:t>at this workshop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28600" y="1219200"/>
          <a:ext cx="41148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39"/>
                <a:gridCol w="775481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</a:rPr>
                        <a:t>Lumi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Z(2T)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sym typeface="Symbol"/>
                        </a:rPr>
                        <a:t>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sym typeface="Symbol"/>
                        </a:rPr>
                        <a:t>10</a:t>
                      </a:r>
                      <a:r>
                        <a:rPr lang="en-US" altLang="zh-CN" sz="2000" b="1" baseline="30000" dirty="0" smtClean="0">
                          <a:solidFill>
                            <a:srgbClr val="0070C0"/>
                          </a:solidFill>
                          <a:sym typeface="Symbol"/>
                        </a:rPr>
                        <a:t>34</a:t>
                      </a:r>
                      <a:endParaRPr lang="zh-CN" altLang="en-US" sz="20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2.93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11.5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16.6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32.1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990600"/>
            <a:ext cx="446147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  double ring baseline design (30MW/beam)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  switchable between H and Z/W w/o 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          hardware change (magnet switch)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  use half SRF for Z and W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FF"/>
                </a:solidFill>
              </a:rPr>
              <a:t>  can be optimized for Z with 2T detector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CEPC CDR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430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Luminosities exceeded those in the </a:t>
            </a:r>
            <a:r>
              <a:rPr lang="en-US" altLang="zh-CN" b="1" dirty="0" err="1" smtClean="0">
                <a:solidFill>
                  <a:srgbClr val="7030A0"/>
                </a:solidFill>
              </a:rPr>
              <a:t>preCDR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77" y="2971800"/>
            <a:ext cx="42575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4343400" cy="32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62484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J </a:t>
            </a:r>
            <a:r>
              <a:rPr lang="en-US" altLang="zh-CN" dirty="0" err="1" smtClean="0">
                <a:solidFill>
                  <a:srgbClr val="00B0F0"/>
                </a:solidFill>
              </a:rPr>
              <a:t>Gao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2484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J </a:t>
            </a:r>
            <a:r>
              <a:rPr lang="en-US" altLang="zh-CN" dirty="0" err="1" smtClean="0">
                <a:solidFill>
                  <a:srgbClr val="00B0F0"/>
                </a:solidFill>
              </a:rPr>
              <a:t>Gao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June 13，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" y="1143000"/>
            <a:ext cx="8915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2E9238"/>
                </a:solidFill>
              </a:rPr>
              <a:t>Luminosity vs. CM energy</a:t>
            </a:r>
          </a:p>
          <a:p>
            <a:pPr marL="457200" indent="-457200"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Circular:</a:t>
            </a:r>
          </a:p>
          <a:p>
            <a:pPr marL="457200" indent="-457200"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offers higher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@ LE</a:t>
            </a:r>
          </a:p>
          <a:p>
            <a:pPr marL="457200" indent="-45720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unprecedented Z,W,+H program</a:t>
            </a:r>
          </a:p>
          <a:p>
            <a:pPr marL="457200" indent="-457200"/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mature technology</a:t>
            </a:r>
          </a:p>
          <a:p>
            <a:pPr marL="457200" indent="-457200"/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synchrotron light source (?)</a:t>
            </a:r>
            <a:endParaRPr lang="en-US" altLang="zh-CN" sz="2000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very long term: pp upgrade path</a:t>
            </a:r>
          </a:p>
          <a:p>
            <a:pPr marL="457200" indent="-457200"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Linear: </a:t>
            </a:r>
          </a:p>
          <a:p>
            <a:pPr marL="457200" indent="-457200"/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impressive Higgs precision</a:t>
            </a:r>
          </a:p>
          <a:p>
            <a:pPr marL="457200" indent="-457200"/>
            <a:r>
              <a:rPr lang="en-US" altLang="zh-CN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best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altLang="zh-CN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higher energies, or only option for VHE</a:t>
            </a:r>
          </a:p>
          <a:p>
            <a:pPr marL="457200" indent="-457200"/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457200" indent="-457200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875" y="1524000"/>
            <a:ext cx="4642125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H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28600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Z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593" y="3488973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W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 bwMode="auto">
          <a:xfrm>
            <a:off x="6096000" y="4495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F. </a:t>
            </a:r>
            <a:r>
              <a:rPr lang="en-US" dirty="0" err="1" smtClean="0">
                <a:solidFill>
                  <a:srgbClr val="00B0F0"/>
                </a:solidFill>
              </a:rPr>
              <a:t>Bedeschi</a:t>
            </a:r>
            <a:r>
              <a:rPr lang="en-US" dirty="0" smtClean="0">
                <a:solidFill>
                  <a:srgbClr val="00B0F0"/>
                </a:solidFill>
              </a:rPr>
              <a:t>, INFN-Pisa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10200"/>
            <a:ext cx="6096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&amp; linear colliders are ideally </a:t>
            </a:r>
          </a:p>
          <a:p>
            <a:pPr marL="457200" indent="-45720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to each other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019800" y="1828800"/>
            <a:ext cx="0" cy="25146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tIns="182880" bIns="18288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Progress and updates 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600" b="1" dirty="0" smtClean="0">
                <a:solidFill>
                  <a:srgbClr val="0000CC"/>
                </a:solidFill>
              </a:rPr>
              <a:t>CEPC CDR</a:t>
            </a:r>
          </a:p>
        </p:txBody>
      </p:sp>
    </p:spTree>
    <p:extLst>
      <p:ext uri="{BB962C8B-B14F-4D97-AF65-F5344CB8AC3E}">
        <p14:creationId xmlns:p14="http://schemas.microsoft.com/office/powerpoint/2010/main" val="25277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16420</TotalTime>
  <Words>3104</Words>
  <Application>Microsoft Office PowerPoint</Application>
  <PresentationFormat>全屏显示(4:3)</PresentationFormat>
  <Paragraphs>401</Paragraphs>
  <Slides>34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Office Theme</vt:lpstr>
      <vt:lpstr>10_Office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xinchou</dc:creator>
  <cp:lastModifiedBy>louxc</cp:lastModifiedBy>
  <cp:revision>1273</cp:revision>
  <cp:lastPrinted>2013-09-13T05:54:00Z</cp:lastPrinted>
  <dcterms:created xsi:type="dcterms:W3CDTF">2012-04-06T07:45:39Z</dcterms:created>
  <dcterms:modified xsi:type="dcterms:W3CDTF">2018-11-14T13:52:46Z</dcterms:modified>
</cp:coreProperties>
</file>