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359" r:id="rId3"/>
    <p:sldId id="376" r:id="rId4"/>
    <p:sldId id="377" r:id="rId5"/>
    <p:sldId id="378" r:id="rId6"/>
    <p:sldId id="380" r:id="rId7"/>
    <p:sldId id="379" r:id="rId8"/>
    <p:sldId id="382" r:id="rId9"/>
    <p:sldId id="383" r:id="rId10"/>
    <p:sldId id="384" r:id="rId11"/>
    <p:sldId id="386" r:id="rId12"/>
    <p:sldId id="387" r:id="rId13"/>
    <p:sldId id="388" r:id="rId14"/>
    <p:sldId id="389" r:id="rId15"/>
    <p:sldId id="390" r:id="rId16"/>
    <p:sldId id="391" r:id="rId17"/>
    <p:sldId id="392" r:id="rId18"/>
    <p:sldId id="393" r:id="rId19"/>
    <p:sldId id="397" r:id="rId20"/>
    <p:sldId id="394" r:id="rId21"/>
    <p:sldId id="395" r:id="rId22"/>
    <p:sldId id="396" r:id="rId23"/>
    <p:sldId id="372" r:id="rId24"/>
    <p:sldId id="360" r:id="rId25"/>
    <p:sldId id="290" r:id="rId26"/>
    <p:sldId id="296" r:id="rId2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39640;&#22330;&#30913;&#20307;&#30740;&#21046;\Important%20references\Jc%20Chart\Je_vs_B-081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9.1608873803131777E-2"/>
          <c:y val="2.2920570691171871E-2"/>
          <c:w val="0.88468041058861113"/>
          <c:h val="0.86816911560968768"/>
        </c:manualLayout>
      </c:layout>
      <c:scatterChart>
        <c:scatterStyle val="smoothMarker"/>
        <c:varyColors val="0"/>
        <c:ser>
          <c:idx val="9"/>
          <c:order val="0"/>
          <c:tx>
            <c:v>REBCO: B ∥ Tape plane</c:v>
          </c:tx>
          <c:spPr>
            <a:ln w="34925" cap="sq">
              <a:solidFill>
                <a:srgbClr val="CEB888"/>
              </a:solidFill>
              <a:miter lim="800000"/>
            </a:ln>
          </c:spPr>
          <c:marker>
            <c:symbol val="diamond"/>
            <c:size val="9"/>
            <c:spPr>
              <a:solidFill>
                <a:srgbClr val="E3D7BB">
                  <a:alpha val="80000"/>
                </a:srgbClr>
              </a:solidFill>
              <a:ln>
                <a:solidFill>
                  <a:srgbClr val="CEB888"/>
                </a:solidFill>
              </a:ln>
            </c:spPr>
          </c:marker>
          <c:xVal>
            <c:numLit>
              <c:formatCode>General</c:formatCode>
              <c:ptCount val="4"/>
              <c:pt idx="0">
                <c:v>5</c:v>
              </c:pt>
              <c:pt idx="1">
                <c:v>10</c:v>
              </c:pt>
              <c:pt idx="2">
                <c:v>15</c:v>
              </c:pt>
              <c:pt idx="3">
                <c:v>20</c:v>
              </c:pt>
            </c:numLit>
          </c:xVal>
          <c:yVal>
            <c:numLit>
              <c:formatCode>General</c:formatCode>
              <c:ptCount val="4"/>
              <c:pt idx="0">
                <c:v>4599.7996000000003</c:v>
              </c:pt>
              <c:pt idx="1">
                <c:v>4264.0246000000016</c:v>
              </c:pt>
              <c:pt idx="2">
                <c:v>3416.6751299999996</c:v>
              </c:pt>
              <c:pt idx="3">
                <c:v>3085.9004000000004</c:v>
              </c:pt>
            </c:numLit>
          </c:yVal>
          <c:smooth val="1"/>
          <c:extLst xmlns:c16r2="http://schemas.microsoft.com/office/drawing/2015/06/chart">
            <c:ext xmlns:c16="http://schemas.microsoft.com/office/drawing/2014/chart" uri="{C3380CC4-5D6E-409C-BE32-E72D297353CC}">
              <c16:uniqueId val="{00000000-04BF-439D-BF12-00639100CAEC}"/>
            </c:ext>
          </c:extLst>
        </c:ser>
        <c:ser>
          <c:idx val="17"/>
          <c:order val="1"/>
          <c:tx>
            <c:v>REBCO: B ⊥ Tape Plane</c:v>
          </c:tx>
          <c:spPr>
            <a:ln w="31750" cap="sq">
              <a:solidFill>
                <a:srgbClr val="BB9D59">
                  <a:alpha val="70000"/>
                </a:srgbClr>
              </a:solidFill>
              <a:prstDash val="lgDashDot"/>
              <a:bevel/>
            </a:ln>
          </c:spPr>
          <c:marker>
            <c:symbol val="diamond"/>
            <c:size val="9"/>
            <c:spPr>
              <a:solidFill>
                <a:srgbClr val="BB9D59">
                  <a:alpha val="30000"/>
                </a:srgbClr>
              </a:solidFill>
              <a:ln w="12700" cap="sq">
                <a:solidFill>
                  <a:srgbClr val="BB9D59"/>
                </a:solidFill>
                <a:bevel/>
              </a:ln>
            </c:spPr>
          </c:marker>
          <c:xVal>
            <c:numLit>
              <c:formatCode>General</c:formatCode>
              <c:ptCount val="26"/>
              <c:pt idx="0">
                <c:v>1</c:v>
              </c:pt>
              <c:pt idx="1">
                <c:v>1.5</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18</c:v>
              </c:pt>
              <c:pt idx="18">
                <c:v>20</c:v>
              </c:pt>
              <c:pt idx="19">
                <c:v>22</c:v>
              </c:pt>
              <c:pt idx="20">
                <c:v>24</c:v>
              </c:pt>
              <c:pt idx="21">
                <c:v>25</c:v>
              </c:pt>
              <c:pt idx="22">
                <c:v>26</c:v>
              </c:pt>
              <c:pt idx="23">
                <c:v>28</c:v>
              </c:pt>
              <c:pt idx="24">
                <c:v>30</c:v>
              </c:pt>
              <c:pt idx="25">
                <c:v>31</c:v>
              </c:pt>
            </c:numLit>
          </c:xVal>
          <c:yVal>
            <c:numLit>
              <c:formatCode>General</c:formatCode>
              <c:ptCount val="26"/>
              <c:pt idx="0">
                <c:v>3664.9997999999996</c:v>
              </c:pt>
              <c:pt idx="1">
                <c:v>2919.9994999999999</c:v>
              </c:pt>
              <c:pt idx="2">
                <c:v>2379.9995999999996</c:v>
              </c:pt>
              <c:pt idx="3">
                <c:v>1796.1536999999998</c:v>
              </c:pt>
              <c:pt idx="4">
                <c:v>1447.6923999999997</c:v>
              </c:pt>
              <c:pt idx="5">
                <c:v>1188.462</c:v>
              </c:pt>
              <c:pt idx="6">
                <c:v>1034.3652</c:v>
              </c:pt>
              <c:pt idx="7">
                <c:v>956.92299999999977</c:v>
              </c:pt>
              <c:pt idx="8">
                <c:v>851.83009999999979</c:v>
              </c:pt>
              <c:pt idx="9">
                <c:v>780.84489999999983</c:v>
              </c:pt>
              <c:pt idx="10">
                <c:v>719.9994999999999</c:v>
              </c:pt>
              <c:pt idx="11">
                <c:v>679.43589999999983</c:v>
              </c:pt>
              <c:pt idx="12">
                <c:v>626.08699999999999</c:v>
              </c:pt>
              <c:pt idx="13">
                <c:v>593.23880000000008</c:v>
              </c:pt>
              <c:pt idx="14">
                <c:v>563.47829999999999</c:v>
              </c:pt>
              <c:pt idx="15">
                <c:v>535.38430000000005</c:v>
              </c:pt>
              <c:pt idx="16">
                <c:v>516.52149999999983</c:v>
              </c:pt>
              <c:pt idx="17">
                <c:v>469.56469999999996</c:v>
              </c:pt>
              <c:pt idx="18">
                <c:v>433.07659999999987</c:v>
              </c:pt>
              <c:pt idx="19">
                <c:v>406.9559999999999</c:v>
              </c:pt>
              <c:pt idx="20">
                <c:v>391.30410000000001</c:v>
              </c:pt>
              <c:pt idx="21">
                <c:v>367.69260000000008</c:v>
              </c:pt>
              <c:pt idx="22">
                <c:v>360.00029999999992</c:v>
              </c:pt>
              <c:pt idx="23">
                <c:v>344.34730000000002</c:v>
              </c:pt>
              <c:pt idx="24">
                <c:v>328.69540000000001</c:v>
              </c:pt>
              <c:pt idx="25">
                <c:v>322.30769999999995</c:v>
              </c:pt>
            </c:numLit>
          </c:yVal>
          <c:smooth val="0"/>
          <c:extLst xmlns:c16r2="http://schemas.microsoft.com/office/drawing/2015/06/chart">
            <c:ext xmlns:c16="http://schemas.microsoft.com/office/drawing/2014/chart" uri="{C3380CC4-5D6E-409C-BE32-E72D297353CC}">
              <c16:uniqueId val="{00000001-04BF-439D-BF12-00639100CAEC}"/>
            </c:ext>
          </c:extLst>
        </c:ser>
        <c:ser>
          <c:idx val="16"/>
          <c:order val="2"/>
          <c:tx>
            <c:v>Bi-2212: 50 bar OP</c:v>
          </c:tx>
          <c:spPr>
            <a:ln w="41275" cap="sq">
              <a:solidFill>
                <a:schemeClr val="accent1"/>
              </a:solidFill>
              <a:prstDash val="sysDot"/>
              <a:miter lim="800000"/>
            </a:ln>
            <a:effectLst>
              <a:outerShdw blurRad="25400" dist="12700" dir="2700000" algn="tl" rotWithShape="0">
                <a:prstClr val="black">
                  <a:alpha val="40000"/>
                </a:prstClr>
              </a:outerShdw>
            </a:effectLst>
          </c:spPr>
          <c:marker>
            <c:symbol val="star"/>
            <c:size val="8"/>
            <c:spPr>
              <a:solidFill>
                <a:schemeClr val="accent1">
                  <a:alpha val="20000"/>
                </a:schemeClr>
              </a:solidFill>
              <a:ln cap="sq">
                <a:solidFill>
                  <a:schemeClr val="accent1"/>
                </a:solidFill>
                <a:bevel/>
              </a:ln>
              <a:effectLst>
                <a:outerShdw blurRad="25400" dist="12700" dir="2700000" algn="tl" rotWithShape="0">
                  <a:prstClr val="black">
                    <a:alpha val="40000"/>
                  </a:prstClr>
                </a:outerShdw>
              </a:effectLst>
            </c:spPr>
          </c:marker>
          <c:xVal>
            <c:numLit>
              <c:formatCode>General</c:formatCode>
              <c:ptCount val="13"/>
              <c:pt idx="0">
                <c:v>2.999984</c:v>
              </c:pt>
              <c:pt idx="1">
                <c:v>3.9939309999999999</c:v>
              </c:pt>
              <c:pt idx="2">
                <c:v>4.9930310000000002</c:v>
              </c:pt>
              <c:pt idx="3">
                <c:v>5.9924910000000002</c:v>
              </c:pt>
              <c:pt idx="4">
                <c:v>6.9931460000000003</c:v>
              </c:pt>
              <c:pt idx="5">
                <c:v>7.9924419999999996</c:v>
              </c:pt>
              <c:pt idx="6">
                <c:v>8.9930480000000035</c:v>
              </c:pt>
              <c:pt idx="7">
                <c:v>9.9930640000000004</c:v>
              </c:pt>
              <c:pt idx="8">
                <c:v>10.992361000000001</c:v>
              </c:pt>
              <c:pt idx="9">
                <c:v>11.9938</c:v>
              </c:pt>
              <c:pt idx="10">
                <c:v>12.993457000000003</c:v>
              </c:pt>
              <c:pt idx="11">
                <c:v>13.99272</c:v>
              </c:pt>
              <c:pt idx="12">
                <c:v>14.993064</c:v>
              </c:pt>
            </c:numLit>
          </c:xVal>
          <c:yVal>
            <c:numLit>
              <c:formatCode>General</c:formatCode>
              <c:ptCount val="13"/>
              <c:pt idx="0">
                <c:v>2187.8458417432694</c:v>
              </c:pt>
              <c:pt idx="1">
                <c:v>2018.5436681638316</c:v>
              </c:pt>
              <c:pt idx="2">
                <c:v>1897.0960723641249</c:v>
              </c:pt>
              <c:pt idx="3">
                <c:v>1799.3564251411271</c:v>
              </c:pt>
              <c:pt idx="4">
                <c:v>1729.1672695549094</c:v>
              </c:pt>
              <c:pt idx="5">
                <c:v>1666.7736182076394</c:v>
              </c:pt>
              <c:pt idx="6">
                <c:v>1608.1836927050426</c:v>
              </c:pt>
              <c:pt idx="7">
                <c:v>1558.7922887145387</c:v>
              </c:pt>
              <c:pt idx="8">
                <c:v>1516.4065574582589</c:v>
              </c:pt>
              <c:pt idx="9">
                <c:v>1473.2905970615227</c:v>
              </c:pt>
              <c:pt idx="10">
                <c:v>1436.5687264809467</c:v>
              </c:pt>
              <c:pt idx="11">
                <c:v>1398.9095144094306</c:v>
              </c:pt>
              <c:pt idx="12">
                <c:v>1365.378653133321</c:v>
              </c:pt>
            </c:numLit>
          </c:yVal>
          <c:smooth val="0"/>
          <c:extLst xmlns:c16r2="http://schemas.microsoft.com/office/drawing/2015/06/chart">
            <c:ext xmlns:c16="http://schemas.microsoft.com/office/drawing/2014/chart" uri="{C3380CC4-5D6E-409C-BE32-E72D297353CC}">
              <c16:uniqueId val="{00000002-04BF-439D-BF12-00639100CAEC}"/>
            </c:ext>
          </c:extLst>
        </c:ser>
        <c:ser>
          <c:idx val="5"/>
          <c:order val="3"/>
          <c:tx>
            <c:v>Nb₃Sn: Internal Sn RRP®</c:v>
          </c:tx>
          <c:spPr>
            <a:ln w="34925" cap="sq">
              <a:solidFill>
                <a:schemeClr val="accent2"/>
              </a:solidFill>
              <a:miter lim="800000"/>
            </a:ln>
          </c:spPr>
          <c:marker>
            <c:spPr>
              <a:solidFill>
                <a:srgbClr val="C0504D">
                  <a:lumMod val="20000"/>
                  <a:lumOff val="80000"/>
                  <a:alpha val="50000"/>
                </a:srgbClr>
              </a:solidFill>
              <a:ln>
                <a:solidFill>
                  <a:schemeClr val="accent2"/>
                </a:solidFill>
              </a:ln>
            </c:spPr>
          </c:marker>
          <c:xVal>
            <c:numLit>
              <c:formatCode>General</c:formatCode>
              <c:ptCount val="12"/>
              <c:pt idx="0">
                <c:v>12</c:v>
              </c:pt>
              <c:pt idx="1">
                <c:v>13</c:v>
              </c:pt>
              <c:pt idx="2">
                <c:v>14</c:v>
              </c:pt>
              <c:pt idx="3">
                <c:v>14.5</c:v>
              </c:pt>
              <c:pt idx="4">
                <c:v>15</c:v>
              </c:pt>
              <c:pt idx="5">
                <c:v>15.5</c:v>
              </c:pt>
              <c:pt idx="6">
                <c:v>16</c:v>
              </c:pt>
              <c:pt idx="7">
                <c:v>20</c:v>
              </c:pt>
              <c:pt idx="8">
                <c:v>21</c:v>
              </c:pt>
              <c:pt idx="9">
                <c:v>22</c:v>
              </c:pt>
              <c:pt idx="10">
                <c:v>23</c:v>
              </c:pt>
              <c:pt idx="11">
                <c:v>24</c:v>
              </c:pt>
            </c:numLit>
          </c:xVal>
          <c:yVal>
            <c:numLit>
              <c:formatCode>General</c:formatCode>
              <c:ptCount val="12"/>
              <c:pt idx="0">
                <c:v>1754.8557096240302</c:v>
              </c:pt>
              <c:pt idx="1">
                <c:v>1454.9349156155595</c:v>
              </c:pt>
              <c:pt idx="2">
                <c:v>1190.981412184507</c:v>
              </c:pt>
              <c:pt idx="3">
                <c:v>1072.637423833002</c:v>
              </c:pt>
              <c:pt idx="4">
                <c:v>957.77414102124771</c:v>
              </c:pt>
              <c:pt idx="5">
                <c:v>855.09332759861832</c:v>
              </c:pt>
              <c:pt idx="6">
                <c:v>757.63357248561431</c:v>
              </c:pt>
              <c:pt idx="7">
                <c:v>268.01432656076099</c:v>
              </c:pt>
              <c:pt idx="8">
                <c:v>190.85868709629949</c:v>
              </c:pt>
              <c:pt idx="9">
                <c:v>118.9241059414632</c:v>
              </c:pt>
              <c:pt idx="10">
                <c:v>65.553287665294363</c:v>
              </c:pt>
              <c:pt idx="11">
                <c:v>28.309738389967816</c:v>
              </c:pt>
            </c:numLit>
          </c:yVal>
          <c:smooth val="0"/>
          <c:extLst xmlns:c16r2="http://schemas.microsoft.com/office/drawing/2015/06/chart">
            <c:ext xmlns:c16="http://schemas.microsoft.com/office/drawing/2014/chart" uri="{C3380CC4-5D6E-409C-BE32-E72D297353CC}">
              <c16:uniqueId val="{00000007-04BF-439D-BF12-00639100CAEC}"/>
            </c:ext>
          </c:extLst>
        </c:ser>
        <c:ser>
          <c:idx val="6"/>
          <c:order val="4"/>
          <c:tx>
            <c:v>Nb₃Sn: High Sn Bronze</c:v>
          </c:tx>
          <c:spPr>
            <a:ln w="34925" cap="sq">
              <a:solidFill>
                <a:schemeClr val="accent2">
                  <a:lumMod val="75000"/>
                </a:schemeClr>
              </a:solidFill>
              <a:prstDash val="lgDash"/>
              <a:miter lim="800000"/>
            </a:ln>
          </c:spPr>
          <c:marker>
            <c:spPr>
              <a:solidFill>
                <a:srgbClr val="C0504D">
                  <a:lumMod val="20000"/>
                  <a:lumOff val="80000"/>
                  <a:alpha val="50000"/>
                </a:srgbClr>
              </a:solidFill>
              <a:ln>
                <a:solidFill>
                  <a:srgbClr val="C0504D">
                    <a:lumMod val="75000"/>
                  </a:srgbClr>
                </a:solidFill>
              </a:ln>
            </c:spPr>
          </c:marker>
          <c:xVal>
            <c:numLit>
              <c:formatCode>General</c:formatCode>
              <c:ptCount val="8"/>
              <c:pt idx="0">
                <c:v>18</c:v>
              </c:pt>
              <c:pt idx="1">
                <c:v>19.0121</c:v>
              </c:pt>
              <c:pt idx="2">
                <c:v>20.013500000000001</c:v>
              </c:pt>
              <c:pt idx="3">
                <c:v>21.014800000000005</c:v>
              </c:pt>
              <c:pt idx="4">
                <c:v>22.016200000000001</c:v>
              </c:pt>
              <c:pt idx="5">
                <c:v>22.995999999999995</c:v>
              </c:pt>
              <c:pt idx="6">
                <c:v>23.997299999999996</c:v>
              </c:pt>
              <c:pt idx="7">
                <c:v>24.998699999999992</c:v>
              </c:pt>
            </c:numLit>
          </c:xVal>
          <c:yVal>
            <c:numLit>
              <c:formatCode>General</c:formatCode>
              <c:ptCount val="8"/>
              <c:pt idx="0">
                <c:v>166.6430769230769</c:v>
              </c:pt>
              <c:pt idx="1">
                <c:v>137.81461538461539</c:v>
              </c:pt>
              <c:pt idx="2">
                <c:v>111.09538461538462</c:v>
              </c:pt>
              <c:pt idx="3">
                <c:v>84.376153846153827</c:v>
              </c:pt>
              <c:pt idx="4">
                <c:v>60.821230769230766</c:v>
              </c:pt>
              <c:pt idx="5">
                <c:v>40.078769230769232</c:v>
              </c:pt>
              <c:pt idx="6">
                <c:v>19.336230769230774</c:v>
              </c:pt>
              <c:pt idx="7">
                <c:v>8.0860769230769236</c:v>
              </c:pt>
            </c:numLit>
          </c:yVal>
          <c:smooth val="0"/>
          <c:extLst xmlns:c16r2="http://schemas.microsoft.com/office/drawing/2015/06/chart">
            <c:ext xmlns:c16="http://schemas.microsoft.com/office/drawing/2014/chart" uri="{C3380CC4-5D6E-409C-BE32-E72D297353CC}">
              <c16:uniqueId val="{00000008-04BF-439D-BF12-00639100CAEC}"/>
            </c:ext>
          </c:extLst>
        </c:ser>
        <c:ser>
          <c:idx val="1"/>
          <c:order val="5"/>
          <c:tx>
            <c:v>Nb-Ti: LHC 4.2 K</c:v>
          </c:tx>
          <c:spPr>
            <a:ln w="34925" cap="sq">
              <a:solidFill>
                <a:schemeClr val="accent4"/>
              </a:solidFill>
              <a:prstDash val="dashDot"/>
              <a:miter lim="800000"/>
            </a:ln>
          </c:spPr>
          <c:marker>
            <c:symbol val="x"/>
            <c:size val="6"/>
            <c:spPr>
              <a:solidFill>
                <a:schemeClr val="bg1">
                  <a:alpha val="50000"/>
                </a:schemeClr>
              </a:solidFill>
              <a:ln>
                <a:solidFill>
                  <a:schemeClr val="accent4"/>
                </a:solidFill>
              </a:ln>
            </c:spPr>
          </c:marker>
          <c:xVal>
            <c:numLit>
              <c:formatCode>General</c:formatCode>
              <c:ptCount val="9"/>
              <c:pt idx="0">
                <c:v>0.61415100000000011</c:v>
              </c:pt>
              <c:pt idx="1">
                <c:v>0.95094299999999998</c:v>
              </c:pt>
              <c:pt idx="2">
                <c:v>1.34057</c:v>
              </c:pt>
              <c:pt idx="3">
                <c:v>1.67736</c:v>
              </c:pt>
              <c:pt idx="4">
                <c:v>2.2320799999999994</c:v>
              </c:pt>
              <c:pt idx="5">
                <c:v>3.1830200000000004</c:v>
              </c:pt>
              <c:pt idx="6">
                <c:v>4.1537699999999997</c:v>
              </c:pt>
              <c:pt idx="7">
                <c:v>5.1245299999999983</c:v>
              </c:pt>
              <c:pt idx="8">
                <c:v>6.0952799999999998</c:v>
              </c:pt>
            </c:numLit>
          </c:xVal>
          <c:yVal>
            <c:numLit>
              <c:formatCode>General</c:formatCode>
              <c:ptCount val="9"/>
              <c:pt idx="0">
                <c:v>5106.8846153846143</c:v>
              </c:pt>
              <c:pt idx="1">
                <c:v>4054.1538461538457</c:v>
              </c:pt>
              <c:pt idx="2">
                <c:v>3180.5961538461543</c:v>
              </c:pt>
              <c:pt idx="3">
                <c:v>2710.226923076923</c:v>
              </c:pt>
              <c:pt idx="4">
                <c:v>2217.4576923076925</c:v>
              </c:pt>
              <c:pt idx="5">
                <c:v>1724.6884615384608</c:v>
              </c:pt>
              <c:pt idx="6">
                <c:v>1411.1115384615384</c:v>
              </c:pt>
              <c:pt idx="7">
                <c:v>1187.123076923077</c:v>
              </c:pt>
              <c:pt idx="8">
                <c:v>918.3423076923076</c:v>
              </c:pt>
            </c:numLit>
          </c:yVal>
          <c:smooth val="1"/>
          <c:extLst xmlns:c16r2="http://schemas.microsoft.com/office/drawing/2015/06/chart">
            <c:ext xmlns:c16="http://schemas.microsoft.com/office/drawing/2014/chart" uri="{C3380CC4-5D6E-409C-BE32-E72D297353CC}">
              <c16:uniqueId val="{0000000A-04BF-439D-BF12-00639100CAEC}"/>
            </c:ext>
          </c:extLst>
        </c:ser>
        <c:ser>
          <c:idx val="12"/>
          <c:order val="6"/>
          <c:tx>
            <c:v>Nb-Ti: High Field MRI 4.22 K</c:v>
          </c:tx>
          <c:spPr>
            <a:ln w="34925">
              <a:solidFill>
                <a:schemeClr val="accent4"/>
              </a:solidFill>
              <a:prstDash val="sysDot"/>
            </a:ln>
          </c:spPr>
          <c:marker>
            <c:symbol val="x"/>
            <c:size val="9"/>
            <c:spPr>
              <a:solidFill>
                <a:schemeClr val="accent4">
                  <a:alpha val="20000"/>
                </a:schemeClr>
              </a:solidFill>
              <a:ln w="15875">
                <a:solidFill>
                  <a:schemeClr val="accent4"/>
                </a:solidFill>
              </a:ln>
            </c:spPr>
          </c:marker>
          <c:xVal>
            <c:numLit>
              <c:formatCode>General</c:formatCode>
              <c:ptCount val="4"/>
              <c:pt idx="0">
                <c:v>8.5</c:v>
              </c:pt>
              <c:pt idx="1">
                <c:v>9</c:v>
              </c:pt>
              <c:pt idx="2">
                <c:v>9.5</c:v>
              </c:pt>
              <c:pt idx="3">
                <c:v>10</c:v>
              </c:pt>
            </c:numLit>
          </c:xVal>
          <c:yVal>
            <c:numLit>
              <c:formatCode>General</c:formatCode>
              <c:ptCount val="4"/>
              <c:pt idx="0">
                <c:v>393.4782608695653</c:v>
              </c:pt>
              <c:pt idx="1">
                <c:v>291.304347826087</c:v>
              </c:pt>
              <c:pt idx="2">
                <c:v>194.20304347826084</c:v>
              </c:pt>
              <c:pt idx="3">
                <c:v>104.34782608695653</c:v>
              </c:pt>
            </c:numLit>
          </c:yVal>
          <c:smooth val="1"/>
          <c:extLst xmlns:c16r2="http://schemas.microsoft.com/office/drawing/2015/06/chart">
            <c:ext xmlns:c16="http://schemas.microsoft.com/office/drawing/2014/chart" uri="{C3380CC4-5D6E-409C-BE32-E72D297353CC}">
              <c16:uniqueId val="{0000000B-04BF-439D-BF12-00639100CAEC}"/>
            </c:ext>
          </c:extLst>
        </c:ser>
        <c:ser>
          <c:idx val="2"/>
          <c:order val="7"/>
          <c:tx>
            <c:v>Exponential Y-axis Labels</c:v>
          </c:tx>
          <c:spPr>
            <a:ln>
              <a:noFill/>
            </a:ln>
          </c:spPr>
          <c:marker>
            <c:symbol val="none"/>
          </c:marker>
          <c:dLbls>
            <c:dLbl>
              <c:idx val="0"/>
              <c:layout/>
              <c:tx>
                <c:rich>
                  <a:bodyPr/>
                  <a:lstStyle/>
                  <a:p>
                    <a:r>
                      <a:rPr lang="en-US"/>
                      <a:t>10</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04BF-439D-BF12-00639100CAEC}"/>
                </c:ext>
                <c:ext xmlns:c15="http://schemas.microsoft.com/office/drawing/2012/chart" uri="{CE6537A1-D6FC-4f65-9D91-7224C49458BB}">
                  <c15:layout/>
                </c:ext>
              </c:extLst>
            </c:dLbl>
            <c:dLbl>
              <c:idx val="1"/>
              <c:layout/>
              <c:tx>
                <c:rich>
                  <a:bodyPr/>
                  <a:lstStyle/>
                  <a:p>
                    <a:r>
                      <a:rPr lang="en-US"/>
                      <a:t>10</a:t>
                    </a:r>
                    <a:r>
                      <a:rPr lang="en-US" baseline="30000"/>
                      <a:t>2</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04BF-439D-BF12-00639100CAEC}"/>
                </c:ext>
                <c:ext xmlns:c15="http://schemas.microsoft.com/office/drawing/2012/chart" uri="{CE6537A1-D6FC-4f65-9D91-7224C49458BB}">
                  <c15:layout/>
                </c:ext>
              </c:extLst>
            </c:dLbl>
            <c:dLbl>
              <c:idx val="2"/>
              <c:layout/>
              <c:tx>
                <c:rich>
                  <a:bodyPr/>
                  <a:lstStyle/>
                  <a:p>
                    <a:r>
                      <a:rPr lang="en-US"/>
                      <a:t>10</a:t>
                    </a:r>
                    <a:r>
                      <a:rPr lang="en-US" baseline="30000"/>
                      <a:t>3</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04BF-439D-BF12-00639100CAEC}"/>
                </c:ext>
                <c:ext xmlns:c15="http://schemas.microsoft.com/office/drawing/2012/chart" uri="{CE6537A1-D6FC-4f65-9D91-7224C49458BB}">
                  <c15:layout/>
                </c:ext>
              </c:extLst>
            </c:dLbl>
            <c:dLbl>
              <c:idx val="3"/>
              <c:layout/>
              <c:tx>
                <c:rich>
                  <a:bodyPr/>
                  <a:lstStyle/>
                  <a:p>
                    <a:r>
                      <a:rPr lang="en-US"/>
                      <a:t>10</a:t>
                    </a:r>
                    <a:r>
                      <a:rPr lang="en-US" baseline="30000"/>
                      <a:t>4</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04BF-439D-BF12-00639100CAEC}"/>
                </c:ext>
                <c:ext xmlns:c15="http://schemas.microsoft.com/office/drawing/2012/chart" uri="{CE6537A1-D6FC-4f65-9D91-7224C49458BB}">
                  <c15:layout/>
                </c:ext>
              </c:extLst>
            </c:dLbl>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Lit>
              <c:formatCode>General</c:formatCode>
              <c:ptCount val="4"/>
              <c:pt idx="0">
                <c:v>0</c:v>
              </c:pt>
              <c:pt idx="1">
                <c:v>0</c:v>
              </c:pt>
              <c:pt idx="2">
                <c:v>0</c:v>
              </c:pt>
              <c:pt idx="3">
                <c:v>0</c:v>
              </c:pt>
            </c:numLit>
          </c:xVal>
          <c:yVal>
            <c:numLit>
              <c:formatCode>General</c:formatCode>
              <c:ptCount val="4"/>
              <c:pt idx="0">
                <c:v>10</c:v>
              </c:pt>
              <c:pt idx="1">
                <c:v>100</c:v>
              </c:pt>
              <c:pt idx="2">
                <c:v>1000</c:v>
              </c:pt>
              <c:pt idx="3">
                <c:v>10000</c:v>
              </c:pt>
            </c:numLit>
          </c:yVal>
          <c:smooth val="1"/>
          <c:extLst xmlns:c16r2="http://schemas.microsoft.com/office/drawing/2015/06/chart">
            <c:ext xmlns:c16="http://schemas.microsoft.com/office/drawing/2014/chart" uri="{C3380CC4-5D6E-409C-BE32-E72D297353CC}">
              <c16:uniqueId val="{00000011-04BF-439D-BF12-00639100CAEC}"/>
            </c:ext>
          </c:extLst>
        </c:ser>
        <c:ser>
          <c:idx val="13"/>
          <c:order val="8"/>
          <c:tx>
            <c:v>Nb-Ti midrange maximal</c:v>
          </c:tx>
          <c:spPr>
            <a:ln w="34925">
              <a:solidFill>
                <a:schemeClr val="accent4"/>
              </a:solidFill>
              <a:prstDash val="sysDot"/>
            </a:ln>
          </c:spPr>
          <c:marker>
            <c:symbol val="none"/>
          </c:marker>
          <c:xVal>
            <c:numLit>
              <c:formatCode>General</c:formatCode>
              <c:ptCount val="4"/>
              <c:pt idx="0">
                <c:v>6</c:v>
              </c:pt>
              <c:pt idx="1">
                <c:v>7</c:v>
              </c:pt>
              <c:pt idx="2">
                <c:v>8</c:v>
              </c:pt>
              <c:pt idx="3">
                <c:v>8.5</c:v>
              </c:pt>
            </c:numLit>
          </c:xVal>
          <c:yVal>
            <c:numLit>
              <c:formatCode>General</c:formatCode>
              <c:ptCount val="4"/>
              <c:pt idx="0">
                <c:v>971.92307692307702</c:v>
              </c:pt>
              <c:pt idx="1">
                <c:v>687.30769230769238</c:v>
              </c:pt>
              <c:pt idx="2">
                <c:v>448.46153846153834</c:v>
              </c:pt>
              <c:pt idx="3">
                <c:v>393.4782608695653</c:v>
              </c:pt>
            </c:numLit>
          </c:yVal>
          <c:smooth val="1"/>
          <c:extLst xmlns:c16r2="http://schemas.microsoft.com/office/drawing/2015/06/chart">
            <c:ext xmlns:c16="http://schemas.microsoft.com/office/drawing/2014/chart" uri="{C3380CC4-5D6E-409C-BE32-E72D297353CC}">
              <c16:uniqueId val="{00000012-04BF-439D-BF12-00639100CAEC}"/>
            </c:ext>
          </c:extLst>
        </c:ser>
        <c:ser>
          <c:idx val="14"/>
          <c:order val="9"/>
          <c:tx>
            <c:v>2212 Fitted Line for 50bar</c:v>
          </c:tx>
          <c:spPr>
            <a:ln w="41275" cap="sq">
              <a:solidFill>
                <a:schemeClr val="accent1">
                  <a:alpha val="60000"/>
                </a:schemeClr>
              </a:solidFill>
              <a:prstDash val="sysDot"/>
              <a:miter lim="800000"/>
            </a:ln>
          </c:spPr>
          <c:marker>
            <c:symbol val="none"/>
          </c:marker>
          <c:xVal>
            <c:numLit>
              <c:formatCode>General</c:formatCode>
              <c:ptCount val="4"/>
              <c:pt idx="0">
                <c:v>15</c:v>
              </c:pt>
              <c:pt idx="1">
                <c:v>20</c:v>
              </c:pt>
              <c:pt idx="2">
                <c:v>30</c:v>
              </c:pt>
              <c:pt idx="3">
                <c:v>32</c:v>
              </c:pt>
            </c:numLit>
          </c:xVal>
          <c:yVal>
            <c:numLit>
              <c:formatCode>General</c:formatCode>
              <c:ptCount val="4"/>
              <c:pt idx="0">
                <c:v>1379.4096957930083</c:v>
              </c:pt>
              <c:pt idx="1">
                <c:v>1269.0092532039587</c:v>
              </c:pt>
              <c:pt idx="2">
                <c:v>1128.2454907451613</c:v>
              </c:pt>
              <c:pt idx="3">
                <c:v>1107.3275813486518</c:v>
              </c:pt>
            </c:numLit>
          </c:yVal>
          <c:smooth val="1"/>
          <c:extLst xmlns:c16r2="http://schemas.microsoft.com/office/drawing/2015/06/chart">
            <c:ext xmlns:c16="http://schemas.microsoft.com/office/drawing/2014/chart" uri="{C3380CC4-5D6E-409C-BE32-E72D297353CC}">
              <c16:uniqueId val="{00000013-04BF-439D-BF12-00639100CAEC}"/>
            </c:ext>
          </c:extLst>
        </c:ser>
        <c:ser>
          <c:idx val="15"/>
          <c:order val="10"/>
          <c:tx>
            <c:v>YBCO B perp ln extrap</c:v>
          </c:tx>
          <c:spPr>
            <a:ln w="34925" cap="sq">
              <a:solidFill>
                <a:srgbClr val="BB9D59">
                  <a:alpha val="60000"/>
                </a:srgbClr>
              </a:solidFill>
              <a:prstDash val="lgDashDot"/>
              <a:miter lim="800000"/>
            </a:ln>
          </c:spPr>
          <c:marker>
            <c:symbol val="none"/>
          </c:marker>
          <c:xVal>
            <c:numLit>
              <c:formatCode>General</c:formatCode>
              <c:ptCount val="5"/>
              <c:pt idx="0">
                <c:v>31</c:v>
              </c:pt>
              <c:pt idx="1">
                <c:v>32</c:v>
              </c:pt>
              <c:pt idx="2">
                <c:v>35</c:v>
              </c:pt>
              <c:pt idx="3">
                <c:v>40</c:v>
              </c:pt>
              <c:pt idx="4">
                <c:v>45</c:v>
              </c:pt>
            </c:numLit>
          </c:xVal>
          <c:yVal>
            <c:numLit>
              <c:formatCode>General</c:formatCode>
              <c:ptCount val="5"/>
              <c:pt idx="0">
                <c:v>322.23052928331833</c:v>
              </c:pt>
              <c:pt idx="1">
                <c:v>315.45853193281829</c:v>
              </c:pt>
              <c:pt idx="2">
                <c:v>296.34425848430811</c:v>
              </c:pt>
              <c:pt idx="3">
                <c:v>267.8620124374973</c:v>
              </c:pt>
              <c:pt idx="4">
                <c:v>242.7388909319908</c:v>
              </c:pt>
            </c:numLit>
          </c:yVal>
          <c:smooth val="1"/>
          <c:extLst xmlns:c16r2="http://schemas.microsoft.com/office/drawing/2015/06/chart">
            <c:ext xmlns:c16="http://schemas.microsoft.com/office/drawing/2014/chart" uri="{C3380CC4-5D6E-409C-BE32-E72D297353CC}">
              <c16:uniqueId val="{00000014-04BF-439D-BF12-00639100CAEC}"/>
            </c:ext>
          </c:extLst>
        </c:ser>
        <c:ser>
          <c:idx val="10"/>
          <c:order val="11"/>
          <c:tx>
            <c:v>YBCO par ln extrap</c:v>
          </c:tx>
          <c:spPr>
            <a:ln w="34925" cap="flat">
              <a:solidFill>
                <a:srgbClr val="CEB888">
                  <a:alpha val="70000"/>
                </a:srgbClr>
              </a:solidFill>
              <a:prstDash val="dash"/>
            </a:ln>
          </c:spPr>
          <c:marker>
            <c:symbol val="none"/>
          </c:marker>
          <c:xVal>
            <c:numLit>
              <c:formatCode>General</c:formatCode>
              <c:ptCount val="4"/>
              <c:pt idx="0">
                <c:v>20</c:v>
              </c:pt>
              <c:pt idx="1">
                <c:v>25</c:v>
              </c:pt>
              <c:pt idx="2">
                <c:v>30</c:v>
              </c:pt>
              <c:pt idx="3">
                <c:v>32</c:v>
              </c:pt>
            </c:numLit>
          </c:xVal>
          <c:yVal>
            <c:numLit>
              <c:formatCode>General</c:formatCode>
              <c:ptCount val="4"/>
              <c:pt idx="0">
                <c:v>3024.7538643577677</c:v>
              </c:pt>
              <c:pt idx="1">
                <c:v>2573.1471482065645</c:v>
              </c:pt>
              <c:pt idx="2">
                <c:v>2188.9669517719249</c:v>
              </c:pt>
              <c:pt idx="3">
                <c:v>2051.8662010538769</c:v>
              </c:pt>
            </c:numLit>
          </c:yVal>
          <c:smooth val="0"/>
          <c:extLst xmlns:c16r2="http://schemas.microsoft.com/office/drawing/2015/06/chart">
            <c:ext xmlns:c16="http://schemas.microsoft.com/office/drawing/2014/chart" uri="{C3380CC4-5D6E-409C-BE32-E72D297353CC}">
              <c16:uniqueId val="{00000015-04BF-439D-BF12-00639100CAEC}"/>
            </c:ext>
          </c:extLst>
        </c:ser>
        <c:ser>
          <c:idx val="18"/>
          <c:order val="12"/>
          <c:tx>
            <c:v>IBS 2016 - Ma IEECAS</c:v>
          </c:tx>
          <c:spPr>
            <a:ln>
              <a:solidFill>
                <a:srgbClr val="FF0000"/>
              </a:solidFill>
            </a:ln>
          </c:spPr>
          <c:marker>
            <c:spPr>
              <a:solidFill>
                <a:srgbClr val="FF0000"/>
              </a:solidFill>
            </c:spPr>
          </c:marker>
          <c:xVal>
            <c:numLit>
              <c:formatCode>General</c:formatCode>
              <c:ptCount val="2"/>
              <c:pt idx="0">
                <c:v>10</c:v>
              </c:pt>
              <c:pt idx="1">
                <c:v>28</c:v>
              </c:pt>
            </c:numLit>
          </c:xVal>
          <c:yVal>
            <c:numLit>
              <c:formatCode>General</c:formatCode>
              <c:ptCount val="2"/>
              <c:pt idx="0">
                <c:v>300</c:v>
              </c:pt>
              <c:pt idx="1">
                <c:v>150</c:v>
              </c:pt>
            </c:numLit>
          </c:yVal>
          <c:smooth val="1"/>
        </c:ser>
        <c:ser>
          <c:idx val="19"/>
          <c:order val="13"/>
          <c:tx>
            <c:v>IBS 2025 - Ma IEECAS</c:v>
          </c:tx>
          <c:spPr>
            <a:ln>
              <a:solidFill>
                <a:srgbClr val="FF0000"/>
              </a:solidFill>
              <a:prstDash val="sysDash"/>
            </a:ln>
          </c:spPr>
          <c:marker>
            <c:spPr>
              <a:solidFill>
                <a:srgbClr val="FF0000"/>
              </a:solidFill>
            </c:spPr>
          </c:marker>
          <c:xVal>
            <c:numLit>
              <c:formatCode>General</c:formatCode>
              <c:ptCount val="2"/>
              <c:pt idx="0">
                <c:v>10</c:v>
              </c:pt>
              <c:pt idx="1">
                <c:v>28</c:v>
              </c:pt>
            </c:numLit>
          </c:xVal>
          <c:yVal>
            <c:numLit>
              <c:formatCode>General</c:formatCode>
              <c:ptCount val="2"/>
              <c:pt idx="0">
                <c:v>2000</c:v>
              </c:pt>
              <c:pt idx="1">
                <c:v>1000</c:v>
              </c:pt>
            </c:numLit>
          </c:yVal>
          <c:smooth val="1"/>
        </c:ser>
        <c:dLbls>
          <c:showLegendKey val="0"/>
          <c:showVal val="0"/>
          <c:showCatName val="0"/>
          <c:showSerName val="0"/>
          <c:showPercent val="0"/>
          <c:showBubbleSize val="0"/>
        </c:dLbls>
        <c:axId val="350877464"/>
        <c:axId val="350883736"/>
      </c:scatterChart>
      <c:valAx>
        <c:axId val="350877464"/>
        <c:scaling>
          <c:orientation val="minMax"/>
          <c:max val="45"/>
        </c:scaling>
        <c:delete val="0"/>
        <c:axPos val="b"/>
        <c:majorGridlines/>
        <c:minorGridlines>
          <c:spPr>
            <a:ln>
              <a:solidFill>
                <a:schemeClr val="bg1">
                  <a:lumMod val="75000"/>
                  <a:alpha val="20000"/>
                </a:schemeClr>
              </a:solidFill>
            </a:ln>
          </c:spPr>
        </c:minorGridlines>
        <c:title>
          <c:tx>
            <c:rich>
              <a:bodyPr/>
              <a:lstStyle/>
              <a:p>
                <a:pPr>
                  <a:defRPr/>
                </a:pPr>
                <a:r>
                  <a:rPr lang="en-US"/>
                  <a:t>Applied Magnetic Field (T)</a:t>
                </a:r>
              </a:p>
            </c:rich>
          </c:tx>
          <c:layout>
            <c:manualLayout>
              <c:xMode val="edge"/>
              <c:yMode val="edge"/>
              <c:x val="0.40743945676480481"/>
              <c:y val="0.95331502368744714"/>
            </c:manualLayout>
          </c:layout>
          <c:overlay val="0"/>
        </c:title>
        <c:numFmt formatCode="General" sourceLinked="0"/>
        <c:majorTickMark val="out"/>
        <c:minorTickMark val="in"/>
        <c:tickLblPos val="nextTo"/>
        <c:txPr>
          <a:bodyPr rot="0" vert="horz"/>
          <a:lstStyle/>
          <a:p>
            <a:pPr>
              <a:defRPr/>
            </a:pPr>
            <a:endParaRPr lang="zh-CN"/>
          </a:p>
        </c:txPr>
        <c:crossAx val="350883736"/>
        <c:crosses val="autoZero"/>
        <c:crossBetween val="midCat"/>
        <c:majorUnit val="5"/>
        <c:minorUnit val="1"/>
      </c:valAx>
      <c:valAx>
        <c:axId val="350883736"/>
        <c:scaling>
          <c:logBase val="10"/>
          <c:orientation val="minMax"/>
          <c:min val="10"/>
        </c:scaling>
        <c:delete val="0"/>
        <c:axPos val="l"/>
        <c:majorGridlines>
          <c:spPr>
            <a:ln>
              <a:solidFill>
                <a:schemeClr val="tx1"/>
              </a:solidFill>
            </a:ln>
          </c:spPr>
        </c:majorGridlines>
        <c:minorGridlines>
          <c:spPr>
            <a:ln>
              <a:solidFill>
                <a:schemeClr val="bg1">
                  <a:lumMod val="50000"/>
                  <a:alpha val="20000"/>
                </a:schemeClr>
              </a:solidFill>
            </a:ln>
          </c:spPr>
        </c:minorGridlines>
        <c:title>
          <c:tx>
            <c:rich>
              <a:bodyPr/>
              <a:lstStyle/>
              <a:p>
                <a:pPr>
                  <a:defRPr/>
                </a:pPr>
                <a:r>
                  <a:rPr lang="en-US"/>
                  <a:t>Whole Wire Critical</a:t>
                </a:r>
                <a:r>
                  <a:rPr lang="en-US" baseline="0"/>
                  <a:t> Current Density </a:t>
                </a:r>
                <a:r>
                  <a:rPr lang="en-US"/>
                  <a:t>(A/mm², 4.2 K)</a:t>
                </a:r>
              </a:p>
            </c:rich>
          </c:tx>
          <c:layout>
            <c:manualLayout>
              <c:xMode val="edge"/>
              <c:yMode val="edge"/>
              <c:x val="8.9341810904185363E-5"/>
              <c:y val="0.11157199468651675"/>
            </c:manualLayout>
          </c:layout>
          <c:overlay val="0"/>
        </c:title>
        <c:numFmt formatCode="#,##0;[Red]#,##0" sourceLinked="0"/>
        <c:majorTickMark val="out"/>
        <c:minorTickMark val="in"/>
        <c:tickLblPos val="none"/>
        <c:txPr>
          <a:bodyPr rot="0" vert="horz"/>
          <a:lstStyle/>
          <a:p>
            <a:pPr>
              <a:defRPr/>
            </a:pPr>
            <a:endParaRPr lang="zh-CN"/>
          </a:p>
        </c:txPr>
        <c:crossAx val="350877464"/>
        <c:crosses val="autoZero"/>
        <c:crossBetween val="midCat"/>
      </c:valAx>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74635940423769664"/>
          <c:y val="0.55631177920941699"/>
          <c:w val="0.22109353048720704"/>
          <c:h val="0.32878024337866868"/>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a:lstStyle/>
        <a:p>
          <a:pPr>
            <a:defRPr sz="1000"/>
          </a:pPr>
          <a:endParaRPr lang="zh-CN"/>
        </a:p>
      </c:txPr>
    </c:legend>
    <c:plotVisOnly val="1"/>
    <c:dispBlanksAs val="gap"/>
    <c:showDLblsOverMax val="0"/>
  </c:chart>
  <c:spPr>
    <a:noFill/>
    <a:ln>
      <a:noFill/>
    </a:ln>
    <a:effectLst/>
  </c:spPr>
  <c:txPr>
    <a:bodyPr/>
    <a:lstStyle/>
    <a:p>
      <a:pPr>
        <a:defRPr sz="1600"/>
      </a:pPr>
      <a:endParaRPr lang="zh-CN"/>
    </a:p>
  </c:txPr>
  <c:externalData r:id="rId1">
    <c:autoUpdate val="0"/>
  </c:externalData>
  <c:userShapes r:id="rId2"/>
</c:chartSpace>
</file>

<file path=ppt/drawing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emf"/><Relationship Id="rId4"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0.56363</cdr:x>
      <cdr:y>0.14157</cdr:y>
    </cdr:from>
    <cdr:to>
      <cdr:x>0.73686</cdr:x>
      <cdr:y>0.16791</cdr:y>
    </cdr:to>
    <cdr:sp macro="" textlink="">
      <cdr:nvSpPr>
        <cdr:cNvPr id="1024002" name="Text Box 2"/>
        <cdr:cNvSpPr txBox="1">
          <a:spLocks xmlns:a="http://schemas.openxmlformats.org/drawingml/2006/main" noChangeArrowheads="1"/>
        </cdr:cNvSpPr>
      </cdr:nvSpPr>
      <cdr:spPr bwMode="auto">
        <a:xfrm xmlns:a="http://schemas.openxmlformats.org/drawingml/2006/main">
          <a:off x="4880523" y="889989"/>
          <a:ext cx="1500014" cy="165587"/>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100" b="1" i="0" strike="noStrike">
              <a:solidFill>
                <a:srgbClr val="CEB888"/>
              </a:solidFill>
              <a:latin typeface="Arial"/>
              <a:ea typeface="+mn-ea"/>
              <a:cs typeface="Arial"/>
            </a:rPr>
            <a:t>REBCO B∥</a:t>
          </a:r>
          <a:r>
            <a:rPr lang="en-US" sz="1100" b="1" i="0" strike="noStrike" baseline="0">
              <a:solidFill>
                <a:srgbClr val="CEB888"/>
              </a:solidFill>
              <a:latin typeface="Arial"/>
              <a:ea typeface="+mn-ea"/>
              <a:cs typeface="Arial"/>
            </a:rPr>
            <a:t> </a:t>
          </a:r>
          <a:r>
            <a:rPr lang="en-US" sz="1100" b="1" i="0" strike="noStrike">
              <a:solidFill>
                <a:srgbClr val="CEB888"/>
              </a:solidFill>
              <a:latin typeface="Arial"/>
              <a:ea typeface="+mn-ea"/>
              <a:cs typeface="Arial"/>
            </a:rPr>
            <a:t>Tape Plane</a:t>
          </a:r>
        </a:p>
      </cdr:txBody>
    </cdr:sp>
  </cdr:relSizeAnchor>
  <cdr:relSizeAnchor xmlns:cdr="http://schemas.openxmlformats.org/drawingml/2006/chartDrawing">
    <cdr:from>
      <cdr:x>0.79391</cdr:x>
      <cdr:y>0.28512</cdr:y>
    </cdr:from>
    <cdr:to>
      <cdr:x>0.8302</cdr:x>
      <cdr:y>0.30992</cdr:y>
    </cdr:to>
    <cdr:sp macro="" textlink="">
      <cdr:nvSpPr>
        <cdr:cNvPr id="1024005" name="Text Box 5"/>
        <cdr:cNvSpPr txBox="1">
          <a:spLocks xmlns:a="http://schemas.openxmlformats.org/drawingml/2006/main" noChangeArrowheads="1"/>
        </cdr:cNvSpPr>
      </cdr:nvSpPr>
      <cdr:spPr bwMode="auto">
        <a:xfrm xmlns:a="http://schemas.openxmlformats.org/drawingml/2006/main">
          <a:off x="6874539" y="1792385"/>
          <a:ext cx="314238" cy="155905"/>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noAutofit/>
        </a:bodyPr>
        <a:lstStyle xmlns:a="http://schemas.openxmlformats.org/drawingml/2006/main"/>
        <a:p xmlns:a="http://schemas.openxmlformats.org/drawingml/2006/main">
          <a:pPr algn="l" rtl="0">
            <a:defRPr sz="1000"/>
          </a:pPr>
          <a:r>
            <a:rPr lang="en-US" sz="1100" b="1" i="0" strike="noStrike">
              <a:solidFill>
                <a:schemeClr val="accent1"/>
              </a:solidFill>
              <a:latin typeface="Arial"/>
              <a:cs typeface="Arial"/>
            </a:rPr>
            <a:t>2212</a:t>
          </a:r>
        </a:p>
      </cdr:txBody>
    </cdr:sp>
  </cdr:relSizeAnchor>
  <cdr:relSizeAnchor xmlns:cdr="http://schemas.openxmlformats.org/drawingml/2006/chartDrawing">
    <cdr:from>
      <cdr:x>0.5731</cdr:x>
      <cdr:y>0.64417</cdr:y>
    </cdr:from>
    <cdr:to>
      <cdr:x>0.69057</cdr:x>
      <cdr:y>0.67002</cdr:y>
    </cdr:to>
    <cdr:sp macro="" textlink="">
      <cdr:nvSpPr>
        <cdr:cNvPr id="1024006" name="Text Box 6"/>
        <cdr:cNvSpPr txBox="1">
          <a:spLocks xmlns:a="http://schemas.openxmlformats.org/drawingml/2006/main" noChangeArrowheads="1"/>
        </cdr:cNvSpPr>
      </cdr:nvSpPr>
      <cdr:spPr bwMode="auto">
        <a:xfrm xmlns:a="http://schemas.openxmlformats.org/drawingml/2006/main">
          <a:off x="4958534" y="4042858"/>
          <a:ext cx="1016370" cy="162237"/>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none" lIns="0" tIns="0" rIns="0" bIns="0" anchor="t" upright="1">
          <a:spAutoFit/>
        </a:bodyPr>
        <a:lstStyle xmlns:a="http://schemas.openxmlformats.org/drawingml/2006/main"/>
        <a:p xmlns:a="http://schemas.openxmlformats.org/drawingml/2006/main">
          <a:pPr algn="l" rtl="0">
            <a:defRPr sz="1000"/>
          </a:pPr>
          <a:r>
            <a:rPr lang="en-US" sz="1100" b="1" i="0" strike="noStrike">
              <a:solidFill>
                <a:schemeClr val="accent2"/>
              </a:solidFill>
              <a:latin typeface="Arial"/>
              <a:cs typeface="Arial"/>
            </a:rPr>
            <a:t>Nb</a:t>
          </a:r>
          <a:r>
            <a:rPr lang="en-US" sz="1100" b="1" i="0" strike="noStrike" baseline="-25000">
              <a:solidFill>
                <a:schemeClr val="accent2"/>
              </a:solidFill>
              <a:latin typeface="Arial"/>
              <a:cs typeface="Arial"/>
            </a:rPr>
            <a:t>3</a:t>
          </a:r>
          <a:r>
            <a:rPr lang="en-US" sz="1100" b="1" i="0" strike="noStrike">
              <a:solidFill>
                <a:schemeClr val="accent2"/>
              </a:solidFill>
              <a:latin typeface="Arial"/>
              <a:cs typeface="Arial"/>
            </a:rPr>
            <a:t>Sn: High </a:t>
          </a:r>
          <a:r>
            <a:rPr lang="en-US" sz="1100" b="1" i="1" strike="noStrike">
              <a:solidFill>
                <a:schemeClr val="accent2"/>
              </a:solidFill>
              <a:latin typeface="Arial"/>
              <a:cs typeface="Arial"/>
            </a:rPr>
            <a:t>J</a:t>
          </a:r>
          <a:r>
            <a:rPr lang="en-US" sz="1100" b="1" i="0" strike="noStrike" baseline="-25000">
              <a:solidFill>
                <a:schemeClr val="accent2"/>
              </a:solidFill>
              <a:latin typeface="Arial"/>
              <a:cs typeface="Arial"/>
            </a:rPr>
            <a:t>c</a:t>
          </a:r>
        </a:p>
      </cdr:txBody>
    </cdr:sp>
  </cdr:relSizeAnchor>
  <cdr:relSizeAnchor xmlns:cdr="http://schemas.openxmlformats.org/drawingml/2006/chartDrawing">
    <cdr:from>
      <cdr:x>0.39975</cdr:x>
      <cdr:y>0.68333</cdr:y>
    </cdr:from>
    <cdr:to>
      <cdr:x>0.522</cdr:x>
      <cdr:y>0.73503</cdr:y>
    </cdr:to>
    <cdr:sp macro="" textlink="">
      <cdr:nvSpPr>
        <cdr:cNvPr id="1024007" name="Text Box 7"/>
        <cdr:cNvSpPr txBox="1">
          <a:spLocks xmlns:a="http://schemas.openxmlformats.org/drawingml/2006/main" noChangeArrowheads="1"/>
        </cdr:cNvSpPr>
      </cdr:nvSpPr>
      <cdr:spPr bwMode="auto">
        <a:xfrm xmlns:a="http://schemas.openxmlformats.org/drawingml/2006/main">
          <a:off x="3458703" y="4288654"/>
          <a:ext cx="1057727" cy="32444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square" lIns="0" tIns="0" rIns="0" bIns="0" anchor="t" upright="1">
          <a:spAutoFit/>
        </a:bodyPr>
        <a:lstStyle xmlns:a="http://schemas.openxmlformats.org/drawingml/2006/main"/>
        <a:p xmlns:a="http://schemas.openxmlformats.org/drawingml/2006/main">
          <a:pPr marL="0" indent="0" algn="ctr" rtl="0">
            <a:defRPr sz="1000"/>
          </a:pPr>
          <a:r>
            <a:rPr lang="en-US" sz="1100" b="1" i="0" strike="noStrike">
              <a:solidFill>
                <a:schemeClr val="accent2">
                  <a:lumMod val="75000"/>
                </a:schemeClr>
              </a:solidFill>
              <a:latin typeface="Arial"/>
              <a:ea typeface="+mn-ea"/>
              <a:cs typeface="Arial"/>
            </a:rPr>
            <a:t>Nb</a:t>
          </a:r>
          <a:r>
            <a:rPr lang="en-US" sz="1100" b="1" i="0" strike="noStrike" baseline="-25000">
              <a:solidFill>
                <a:schemeClr val="accent2">
                  <a:lumMod val="75000"/>
                </a:schemeClr>
              </a:solidFill>
              <a:latin typeface="Arial"/>
              <a:ea typeface="+mn-ea"/>
              <a:cs typeface="Arial"/>
            </a:rPr>
            <a:t>3</a:t>
          </a:r>
          <a:r>
            <a:rPr lang="en-US" sz="1100" b="1" i="0" strike="noStrike">
              <a:solidFill>
                <a:schemeClr val="accent2">
                  <a:lumMod val="75000"/>
                </a:schemeClr>
              </a:solidFill>
              <a:latin typeface="Arial"/>
              <a:ea typeface="+mn-ea"/>
              <a:cs typeface="Arial"/>
            </a:rPr>
            <a:t>Sn:</a:t>
          </a:r>
        </a:p>
        <a:p xmlns:a="http://schemas.openxmlformats.org/drawingml/2006/main">
          <a:pPr marL="0" indent="0" algn="ctr" rtl="0">
            <a:defRPr sz="1000"/>
          </a:pPr>
          <a:r>
            <a:rPr lang="en-US" sz="1100" b="1" i="0" strike="noStrike">
              <a:solidFill>
                <a:schemeClr val="accent2">
                  <a:lumMod val="75000"/>
                </a:schemeClr>
              </a:solidFill>
              <a:latin typeface="Arial"/>
              <a:ea typeface="+mn-ea"/>
              <a:cs typeface="Arial"/>
            </a:rPr>
            <a:t>Bronze Process </a:t>
          </a:r>
        </a:p>
      </cdr:txBody>
    </cdr:sp>
  </cdr:relSizeAnchor>
  <cdr:relSizeAnchor xmlns:cdr="http://schemas.openxmlformats.org/drawingml/2006/chartDrawing">
    <cdr:from>
      <cdr:x>0.38629</cdr:x>
      <cdr:y>0.81399</cdr:y>
    </cdr:from>
    <cdr:to>
      <cdr:x>0.53546</cdr:x>
      <cdr:y>0.87879</cdr:y>
    </cdr:to>
    <cdr:sp macro="" textlink="">
      <cdr:nvSpPr>
        <cdr:cNvPr id="18" name="Rectangle 17"/>
        <cdr:cNvSpPr>
          <a:spLocks xmlns:a="http://schemas.openxmlformats.org/drawingml/2006/main" noChangeArrowheads="1"/>
        </cdr:cNvSpPr>
      </cdr:nvSpPr>
      <cdr:spPr bwMode="auto">
        <a:xfrm xmlns:a="http://schemas.openxmlformats.org/drawingml/2006/main">
          <a:off x="3342244" y="5108690"/>
          <a:ext cx="1290644" cy="406692"/>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marL="0" indent="0" algn="ctr" rtl="0" eaLnBrk="0" fontAlgn="base" hangingPunct="0">
            <a:spcBef>
              <a:spcPct val="50000"/>
            </a:spcBef>
            <a:spcAft>
              <a:spcPct val="0"/>
            </a:spcAft>
            <a:defRPr/>
          </a:pPr>
          <a:r>
            <a:rPr lang="en-US" sz="850" i="1" kern="1200" dirty="0">
              <a:solidFill>
                <a:schemeClr val="accent2">
                  <a:lumMod val="50000"/>
                </a:schemeClr>
              </a:solidFill>
              <a:effectLst/>
              <a:latin typeface="+mn-lt"/>
              <a:ea typeface="+mn-ea"/>
              <a:cs typeface="+mn-cs"/>
            </a:rPr>
            <a:t>4543 filament High Sn Bronze-16wt.%Sn-0.3wt%Ti (Miyazaki-MT18-IEEE’04)</a:t>
          </a:r>
        </a:p>
      </cdr:txBody>
    </cdr:sp>
  </cdr:relSizeAnchor>
  <cdr:relSizeAnchor xmlns:cdr="http://schemas.openxmlformats.org/drawingml/2006/chartDrawing">
    <cdr:from>
      <cdr:x>0.58762</cdr:x>
      <cdr:y>0.76151</cdr:y>
    </cdr:from>
    <cdr:to>
      <cdr:x>0.66849</cdr:x>
      <cdr:y>0.84548</cdr:y>
    </cdr:to>
    <cdr:sp macro="" textlink="">
      <cdr:nvSpPr>
        <cdr:cNvPr id="20" name="Rectangle 19"/>
        <cdr:cNvSpPr>
          <a:spLocks xmlns:a="http://schemas.openxmlformats.org/drawingml/2006/main" noChangeArrowheads="1"/>
        </cdr:cNvSpPr>
      </cdr:nvSpPr>
      <cdr:spPr bwMode="auto">
        <a:xfrm xmlns:a="http://schemas.openxmlformats.org/drawingml/2006/main">
          <a:off x="5084163" y="4779296"/>
          <a:ext cx="699701" cy="527005"/>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spcBef>
              <a:spcPct val="50000"/>
            </a:spcBef>
            <a:defRPr/>
          </a:pPr>
          <a:r>
            <a:rPr lang="en-US" sz="850" i="1" dirty="0">
              <a:solidFill>
                <a:schemeClr val="accent2"/>
              </a:solidFill>
              <a:effectLst/>
              <a:latin typeface="+mn-lt"/>
            </a:rPr>
            <a:t>Compiled from </a:t>
          </a:r>
          <a:r>
            <a:rPr lang="en-US" sz="850" i="1" kern="1200" dirty="0">
              <a:solidFill>
                <a:schemeClr val="accent2"/>
              </a:solidFill>
              <a:effectLst/>
              <a:latin typeface="+mn-lt"/>
              <a:ea typeface="+mn-ea"/>
              <a:cs typeface="+mn-cs"/>
            </a:rPr>
            <a:t>ASC'02</a:t>
          </a:r>
          <a:r>
            <a:rPr lang="en-US" sz="850" i="1" dirty="0">
              <a:solidFill>
                <a:schemeClr val="accent2"/>
              </a:solidFill>
              <a:effectLst/>
              <a:latin typeface="+mn-lt"/>
            </a:rPr>
            <a:t> and ICMC'03 papers (J. Parrell OI-ST)</a:t>
          </a:r>
        </a:p>
      </cdr:txBody>
    </cdr:sp>
  </cdr:relSizeAnchor>
  <cdr:relSizeAnchor xmlns:cdr="http://schemas.openxmlformats.org/drawingml/2006/chartDrawing">
    <cdr:from>
      <cdr:x>0.71048</cdr:x>
      <cdr:y>0.3349</cdr:y>
    </cdr:from>
    <cdr:to>
      <cdr:x>0.935</cdr:x>
      <cdr:y>0.37725</cdr:y>
    </cdr:to>
    <cdr:sp macro="" textlink="">
      <cdr:nvSpPr>
        <cdr:cNvPr id="22" name="Text Box 567"/>
        <cdr:cNvSpPr txBox="1">
          <a:spLocks xmlns:a="http://schemas.openxmlformats.org/drawingml/2006/main" noChangeArrowheads="1"/>
        </cdr:cNvSpPr>
      </cdr:nvSpPr>
      <cdr:spPr bwMode="auto">
        <a:xfrm xmlns:a="http://schemas.openxmlformats.org/drawingml/2006/main">
          <a:off x="6152112" y="2105369"/>
          <a:ext cx="1944139" cy="266233"/>
        </a:xfrm>
        <a:prstGeom xmlns:a="http://schemas.openxmlformats.org/drawingml/2006/main" prst="rect">
          <a:avLst/>
        </a:prstGeom>
        <a:solidFill xmlns:a="http://schemas.openxmlformats.org/drawingml/2006/main">
          <a:schemeClr val="bg1">
            <a:alpha val="90000"/>
          </a:schemeClr>
        </a:solidFill>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spcBef>
              <a:spcPct val="50000"/>
            </a:spcBef>
          </a:pPr>
          <a:r>
            <a:rPr lang="en-US" sz="850" b="0" i="1" dirty="0">
              <a:solidFill>
                <a:schemeClr val="accent1"/>
              </a:solidFill>
              <a:latin typeface="+mn-lt"/>
            </a:rPr>
            <a:t>55×18 filament B-OST strand with  NHMFL 50 bar Over-Pressure HT.</a:t>
          </a:r>
          <a:r>
            <a:rPr lang="en-US" sz="850" b="0" i="1" baseline="0" dirty="0">
              <a:solidFill>
                <a:schemeClr val="accent1"/>
              </a:solidFill>
              <a:latin typeface="+mn-lt"/>
            </a:rPr>
            <a:t> </a:t>
          </a:r>
          <a:r>
            <a:rPr lang="en-US" sz="850" b="0" i="1" dirty="0">
              <a:solidFill>
                <a:schemeClr val="accent1"/>
              </a:solidFill>
              <a:latin typeface="+mn-lt"/>
            </a:rPr>
            <a:t>J. Jiang et al. </a:t>
          </a:r>
        </a:p>
      </cdr:txBody>
    </cdr:sp>
  </cdr:relSizeAnchor>
  <cdr:relSizeAnchor xmlns:cdr="http://schemas.openxmlformats.org/drawingml/2006/chartDrawing">
    <cdr:from>
      <cdr:x>0.55564</cdr:x>
      <cdr:y>0.69757</cdr:y>
    </cdr:from>
    <cdr:to>
      <cdr:x>0.59728</cdr:x>
      <cdr:y>0.71192</cdr:y>
    </cdr:to>
    <cdr:sp macro="" textlink="">
      <cdr:nvSpPr>
        <cdr:cNvPr id="34" name="Line 4"/>
        <cdr:cNvSpPr>
          <a:spLocks xmlns:a="http://schemas.openxmlformats.org/drawingml/2006/main" noChangeShapeType="1"/>
        </cdr:cNvSpPr>
      </cdr:nvSpPr>
      <cdr:spPr bwMode="auto">
        <a:xfrm xmlns:a="http://schemas.openxmlformats.org/drawingml/2006/main" rot="16200000" flipV="1">
          <a:off x="4942583" y="4242929"/>
          <a:ext cx="90065" cy="360257"/>
        </a:xfrm>
        <a:prstGeom xmlns:a="http://schemas.openxmlformats.org/drawingml/2006/main" prst="line">
          <a:avLst/>
        </a:prstGeom>
        <a:noFill xmlns:a="http://schemas.openxmlformats.org/drawingml/2006/main"/>
        <a:ln xmlns:a="http://schemas.openxmlformats.org/drawingml/2006/main" w="25400">
          <a:solidFill>
            <a:schemeClr val="accent2"/>
          </a:solidFill>
          <a:round/>
          <a:headEnd/>
          <a:tailEnd type="triangle" w="med" len="lg"/>
        </a:ln>
        <a:effectLst xmlns:a="http://schemas.openxmlformats.org/drawingml/2006/main">
          <a:glow rad="25400">
            <a:schemeClr val="bg1">
              <a:alpha val="8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0.45957</cdr:x>
      <cdr:y>0.63135</cdr:y>
    </cdr:from>
    <cdr:to>
      <cdr:x>0.4964</cdr:x>
      <cdr:y>0.67881</cdr:y>
    </cdr:to>
    <cdr:sp macro="" textlink="">
      <cdr:nvSpPr>
        <cdr:cNvPr id="35" name="Line 4"/>
        <cdr:cNvSpPr>
          <a:spLocks xmlns:a="http://schemas.openxmlformats.org/drawingml/2006/main" noChangeShapeType="1"/>
        </cdr:cNvSpPr>
      </cdr:nvSpPr>
      <cdr:spPr bwMode="auto">
        <a:xfrm xmlns:a="http://schemas.openxmlformats.org/drawingml/2006/main" rot="16200000">
          <a:off x="3986644" y="3952025"/>
          <a:ext cx="297859" cy="318638"/>
        </a:xfrm>
        <a:prstGeom xmlns:a="http://schemas.openxmlformats.org/drawingml/2006/main" prst="line">
          <a:avLst/>
        </a:prstGeom>
        <a:noFill xmlns:a="http://schemas.openxmlformats.org/drawingml/2006/main"/>
        <a:ln xmlns:a="http://schemas.openxmlformats.org/drawingml/2006/main" w="25400">
          <a:solidFill>
            <a:schemeClr val="accent2">
              <a:lumMod val="75000"/>
            </a:schemeClr>
          </a:solidFill>
          <a:round/>
          <a:headEnd/>
          <a:tailEnd type="triangle" w="med" len="lg"/>
        </a:ln>
        <a:effectLst xmlns:a="http://schemas.openxmlformats.org/drawingml/2006/main">
          <a:glow rad="25400">
            <a:schemeClr val="bg1">
              <a:alpha val="8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0.76118</cdr:x>
      <cdr:y>0.12587</cdr:y>
    </cdr:from>
    <cdr:to>
      <cdr:x>0.92131</cdr:x>
      <cdr:y>0.19447</cdr:y>
    </cdr:to>
    <cdr:sp macro="" textlink="">
      <cdr:nvSpPr>
        <cdr:cNvPr id="46" name="Text Box 564"/>
        <cdr:cNvSpPr txBox="1">
          <a:spLocks xmlns:a="http://schemas.openxmlformats.org/drawingml/2006/main" noChangeArrowheads="1"/>
        </cdr:cNvSpPr>
      </cdr:nvSpPr>
      <cdr:spPr bwMode="auto">
        <a:xfrm xmlns:a="http://schemas.openxmlformats.org/drawingml/2006/main">
          <a:off x="6591127" y="791300"/>
          <a:ext cx="1386580" cy="431254"/>
        </a:xfrm>
        <a:prstGeom xmlns:a="http://schemas.openxmlformats.org/drawingml/2006/main" prst="rect">
          <a:avLst/>
        </a:prstGeom>
        <a:solidFill xmlns:a="http://schemas.openxmlformats.org/drawingml/2006/main">
          <a:schemeClr val="bg1">
            <a:alpha val="80000"/>
          </a:schemeClr>
        </a:solidFill>
        <a:ln xmlns:a="http://schemas.openxmlformats.org/drawingml/2006/main" w="9525">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Bef>
              <a:spcPct val="50000"/>
            </a:spcBef>
            <a:defRPr/>
          </a:pPr>
          <a:r>
            <a:rPr lang="en-US" sz="850" b="0" i="1" dirty="0">
              <a:solidFill>
                <a:srgbClr val="BB9D59"/>
              </a:solidFill>
              <a:effectLst/>
            </a:rPr>
            <a:t>SuperPower tape, 50 </a:t>
          </a:r>
          <a:r>
            <a:rPr lang="el-GR" sz="850" b="0" i="1" dirty="0">
              <a:solidFill>
                <a:srgbClr val="BB9D59"/>
              </a:solidFill>
              <a:effectLst/>
            </a:rPr>
            <a:t>μ</a:t>
          </a:r>
          <a:r>
            <a:rPr lang="en-US" sz="850" b="0" i="1" dirty="0">
              <a:solidFill>
                <a:srgbClr val="BB9D59"/>
              </a:solidFill>
              <a:effectLst/>
            </a:rPr>
            <a:t>m substrate, 50 </a:t>
          </a:r>
          <a:r>
            <a:rPr lang="el-GR" sz="850" b="0" i="1" dirty="0">
              <a:solidFill>
                <a:srgbClr val="BB9D59"/>
              </a:solidFill>
              <a:effectLst/>
            </a:rPr>
            <a:t>μ</a:t>
          </a:r>
          <a:r>
            <a:rPr lang="en-US" sz="850" b="0" i="1" dirty="0">
              <a:solidFill>
                <a:srgbClr val="BB9D59"/>
              </a:solidFill>
              <a:effectLst/>
            </a:rPr>
            <a:t>m Cu, 7.5% Zr, measured at NHMFL</a:t>
          </a:r>
        </a:p>
      </cdr:txBody>
    </cdr:sp>
  </cdr:relSizeAnchor>
  <cdr:relSizeAnchor xmlns:cdr="http://schemas.openxmlformats.org/drawingml/2006/chartDrawing">
    <cdr:from>
      <cdr:x>0.73214</cdr:x>
      <cdr:y>0.25841</cdr:y>
    </cdr:from>
    <cdr:to>
      <cdr:x>0.78463</cdr:x>
      <cdr:y>0.33013</cdr:y>
    </cdr:to>
    <cdr:pic>
      <cdr:nvPicPr>
        <cdr:cNvPr id="41" name="Picture 40"/>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bwMode="auto">
        <a:xfrm xmlns:a="http://schemas.openxmlformats.org/drawingml/2006/main">
          <a:off x="6339666" y="1624519"/>
          <a:ext cx="454516" cy="450868"/>
        </a:xfrm>
        <a:prstGeom xmlns:a="http://schemas.openxmlformats.org/drawingml/2006/main" prst="rect">
          <a:avLst/>
        </a:prstGeom>
        <a:noFill xmlns:a="http://schemas.openxmlformats.org/drawingml/2006/main"/>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0.75543</cdr:x>
      <cdr:y>0.19717</cdr:y>
    </cdr:from>
    <cdr:to>
      <cdr:x>0.93106</cdr:x>
      <cdr:y>0.20776</cdr:y>
    </cdr:to>
    <cdr:pic>
      <cdr:nvPicPr>
        <cdr:cNvPr id="52" name="Picture 51"/>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41338" y="1239526"/>
          <a:ext cx="1520796" cy="66574"/>
        </a:xfrm>
        <a:prstGeom xmlns:a="http://schemas.openxmlformats.org/drawingml/2006/main" prst="rect">
          <a:avLst/>
        </a:prstGeom>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0.60163</cdr:x>
      <cdr:y>0.67918</cdr:y>
    </cdr:from>
    <cdr:to>
      <cdr:x>0.65448</cdr:x>
      <cdr:y>0.75203</cdr:y>
    </cdr:to>
    <cdr:pic>
      <cdr:nvPicPr>
        <cdr:cNvPr id="54" name="Picture 53"/>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bwMode="auto">
        <a:xfrm xmlns:a="http://schemas.openxmlformats.org/drawingml/2006/main">
          <a:off x="5205380" y="4262584"/>
          <a:ext cx="457267" cy="457215"/>
        </a:xfrm>
        <a:prstGeom xmlns:a="http://schemas.openxmlformats.org/drawingml/2006/main" prst="rect">
          <a:avLst/>
        </a:prstGeom>
        <a:noFill xmlns:a="http://schemas.openxmlformats.org/drawingml/2006/main"/>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0.43515</cdr:x>
      <cdr:y>0.73841</cdr:y>
    </cdr:from>
    <cdr:to>
      <cdr:x>0.4866</cdr:x>
      <cdr:y>0.81126</cdr:y>
    </cdr:to>
    <cdr:pic>
      <cdr:nvPicPr>
        <cdr:cNvPr id="29" name="Picture 28"/>
        <cdr:cNvPicPr>
          <a:picLocks xmlns:a="http://schemas.openxmlformats.org/drawingml/2006/main" noChangeAspect="1"/>
        </cdr:cNvPicPr>
      </cdr:nvPicPr>
      <cdr:blipFill>
        <a:blip xmlns:a="http://schemas.openxmlformats.org/drawingml/2006/main" xmlns:r="http://schemas.openxmlformats.org/officeDocument/2006/relationships" r:embed="rId4">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764989" y="4634342"/>
          <a:ext cx="445154" cy="457214"/>
        </a:xfrm>
        <a:prstGeom xmlns:a="http://schemas.openxmlformats.org/drawingml/2006/main" prst="rect">
          <a:avLst/>
        </a:prstGeom>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0.10328</cdr:x>
      <cdr:y>0.04792</cdr:y>
    </cdr:from>
    <cdr:to>
      <cdr:x>0.14494</cdr:x>
      <cdr:y>0.07377</cdr:y>
    </cdr:to>
    <cdr:sp macro="" textlink="">
      <cdr:nvSpPr>
        <cdr:cNvPr id="33" name="Text Box 9"/>
        <cdr:cNvSpPr txBox="1">
          <a:spLocks xmlns:a="http://schemas.openxmlformats.org/drawingml/2006/main" noChangeArrowheads="1"/>
        </cdr:cNvSpPr>
      </cdr:nvSpPr>
      <cdr:spPr bwMode="auto">
        <a:xfrm xmlns:a="http://schemas.openxmlformats.org/drawingml/2006/main">
          <a:off x="893568" y="300767"/>
          <a:ext cx="360450" cy="16223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100" b="1" i="0" strike="noStrike">
              <a:solidFill>
                <a:schemeClr val="accent4">
                  <a:lumMod val="75000"/>
                </a:schemeClr>
              </a:solidFill>
              <a:latin typeface="Arial"/>
              <a:cs typeface="Arial"/>
            </a:rPr>
            <a:t>Nb-Ti</a:t>
          </a:r>
        </a:p>
      </cdr:txBody>
    </cdr:sp>
  </cdr:relSizeAnchor>
  <cdr:relSizeAnchor xmlns:cdr="http://schemas.openxmlformats.org/drawingml/2006/chartDrawing">
    <cdr:from>
      <cdr:x>0.15132</cdr:x>
      <cdr:y>0.033</cdr:y>
    </cdr:from>
    <cdr:to>
      <cdr:x>0.26261</cdr:x>
      <cdr:y>0.09718</cdr:y>
    </cdr:to>
    <cdr:sp macro="" textlink="">
      <cdr:nvSpPr>
        <cdr:cNvPr id="36" name="Rectangle 35"/>
        <cdr:cNvSpPr>
          <a:spLocks xmlns:a="http://schemas.openxmlformats.org/drawingml/2006/main" noChangeArrowheads="1"/>
        </cdr:cNvSpPr>
      </cdr:nvSpPr>
      <cdr:spPr bwMode="auto">
        <a:xfrm xmlns:a="http://schemas.openxmlformats.org/drawingml/2006/main">
          <a:off x="1309245" y="207096"/>
          <a:ext cx="962900" cy="402800"/>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 K LHC insertion quadrupole strand (</a:t>
          </a:r>
          <a:r>
            <a:rPr lang="en-US" sz="850" i="1" kern="1200" dirty="0" err="1">
              <a:solidFill>
                <a:schemeClr val="accent4">
                  <a:lumMod val="50000"/>
                </a:schemeClr>
              </a:solidFill>
              <a:latin typeface="+mn-lt"/>
              <a:ea typeface="+mn-ea"/>
              <a:cs typeface="+mn-cs"/>
            </a:rPr>
            <a:t>Boutboul</a:t>
          </a:r>
          <a:r>
            <a:rPr lang="en-US" sz="850" i="1" kern="1200" dirty="0">
              <a:solidFill>
                <a:schemeClr val="accent4">
                  <a:lumMod val="50000"/>
                </a:schemeClr>
              </a:solidFill>
              <a:latin typeface="+mn-lt"/>
              <a:ea typeface="+mn-ea"/>
              <a:cs typeface="+mn-cs"/>
            </a:rPr>
            <a:t> et al. 2006)</a:t>
          </a:r>
        </a:p>
      </cdr:txBody>
    </cdr:sp>
  </cdr:relSizeAnchor>
  <cdr:relSizeAnchor xmlns:cdr="http://schemas.openxmlformats.org/drawingml/2006/chartDrawing">
    <cdr:from>
      <cdr:x>0.11289</cdr:x>
      <cdr:y>0.08278</cdr:y>
    </cdr:from>
    <cdr:to>
      <cdr:x>0.14492</cdr:x>
      <cdr:y>0.10486</cdr:y>
    </cdr:to>
    <cdr:sp macro="" textlink="">
      <cdr:nvSpPr>
        <cdr:cNvPr id="47" name="Line 4"/>
        <cdr:cNvSpPr>
          <a:spLocks xmlns:a="http://schemas.openxmlformats.org/drawingml/2006/main" noChangeShapeType="1"/>
        </cdr:cNvSpPr>
      </cdr:nvSpPr>
      <cdr:spPr bwMode="auto">
        <a:xfrm xmlns:a="http://schemas.openxmlformats.org/drawingml/2006/main" flipH="1">
          <a:off x="976745" y="519544"/>
          <a:ext cx="277091" cy="138547"/>
        </a:xfrm>
        <a:prstGeom xmlns:a="http://schemas.openxmlformats.org/drawingml/2006/main" prst="line">
          <a:avLst/>
        </a:prstGeom>
        <a:noFill xmlns:a="http://schemas.openxmlformats.org/drawingml/2006/main"/>
        <a:ln xmlns:a="http://schemas.openxmlformats.org/drawingml/2006/main" w="25400">
          <a:solidFill>
            <a:schemeClr val="accent4"/>
          </a:solidFill>
          <a:round/>
          <a:headEnd/>
          <a:tailEnd type="triangle" w="med" len="lg"/>
        </a:ln>
        <a:effectLst xmlns:a="http://schemas.openxmlformats.org/drawingml/2006/main">
          <a:glow rad="25400">
            <a:schemeClr val="bg1">
              <a:alpha val="7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0.19167</cdr:x>
      <cdr:y>0.61245</cdr:y>
    </cdr:from>
    <cdr:to>
      <cdr:x>0.28935</cdr:x>
      <cdr:y>0.67984</cdr:y>
    </cdr:to>
    <cdr:sp macro="" textlink="">
      <cdr:nvSpPr>
        <cdr:cNvPr id="49" name="Rectangle 48"/>
        <cdr:cNvSpPr>
          <a:spLocks xmlns:a="http://schemas.openxmlformats.org/drawingml/2006/main" noChangeArrowheads="1"/>
        </cdr:cNvSpPr>
      </cdr:nvSpPr>
      <cdr:spPr bwMode="auto">
        <a:xfrm xmlns:a="http://schemas.openxmlformats.org/drawingml/2006/main">
          <a:off x="1659688" y="3850149"/>
          <a:ext cx="845820" cy="423647"/>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4.22 K High Field MRI strand</a:t>
          </a:r>
          <a:r>
            <a:rPr lang="en-US" sz="850" i="1" kern="1200" baseline="0" dirty="0">
              <a:solidFill>
                <a:schemeClr val="accent4">
                  <a:lumMod val="50000"/>
                </a:schemeClr>
              </a:solidFill>
              <a:latin typeface="+mn-lt"/>
              <a:ea typeface="+mn-ea"/>
              <a:cs typeface="+mn-cs"/>
            </a:rPr>
            <a:t> (Luvata)</a:t>
          </a:r>
          <a:endParaRPr lang="en-US" sz="850" i="1" kern="1200" dirty="0">
            <a:solidFill>
              <a:schemeClr val="accent4">
                <a:lumMod val="50000"/>
              </a:schemeClr>
            </a:solidFill>
            <a:latin typeface="+mn-lt"/>
            <a:ea typeface="+mn-ea"/>
            <a:cs typeface="+mn-cs"/>
          </a:endParaRPr>
        </a:p>
      </cdr:txBody>
    </cdr:sp>
  </cdr:relSizeAnchor>
  <cdr:relSizeAnchor xmlns:cdr="http://schemas.openxmlformats.org/drawingml/2006/chartDrawing">
    <cdr:from>
      <cdr:x>0.22768</cdr:x>
      <cdr:y>0.55535</cdr:y>
    </cdr:from>
    <cdr:to>
      <cdr:x>0.26934</cdr:x>
      <cdr:y>0.5812</cdr:y>
    </cdr:to>
    <cdr:sp macro="" textlink="">
      <cdr:nvSpPr>
        <cdr:cNvPr id="51" name="Text Box 9"/>
        <cdr:cNvSpPr txBox="1">
          <a:spLocks xmlns:a="http://schemas.openxmlformats.org/drawingml/2006/main" noChangeArrowheads="1"/>
        </cdr:cNvSpPr>
      </cdr:nvSpPr>
      <cdr:spPr bwMode="auto">
        <a:xfrm xmlns:a="http://schemas.openxmlformats.org/drawingml/2006/main">
          <a:off x="1971501" y="3491217"/>
          <a:ext cx="360738" cy="162506"/>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100" b="1" i="0" strike="noStrike">
              <a:solidFill>
                <a:schemeClr val="accent4">
                  <a:lumMod val="75000"/>
                </a:schemeClr>
              </a:solidFill>
              <a:latin typeface="Arial"/>
              <a:cs typeface="Arial"/>
            </a:rPr>
            <a:t>Nb-Ti</a:t>
          </a:r>
        </a:p>
      </cdr:txBody>
    </cdr:sp>
  </cdr:relSizeAnchor>
  <cdr:relSizeAnchor xmlns:cdr="http://schemas.openxmlformats.org/drawingml/2006/chartDrawing">
    <cdr:from>
      <cdr:x>0.77859</cdr:x>
      <cdr:y>0.4207</cdr:y>
    </cdr:from>
    <cdr:to>
      <cdr:x>0.955</cdr:x>
      <cdr:y>0.44705</cdr:y>
    </cdr:to>
    <cdr:sp macro="" textlink="">
      <cdr:nvSpPr>
        <cdr:cNvPr id="56" name="Text Box 2"/>
        <cdr:cNvSpPr txBox="1">
          <a:spLocks xmlns:a="http://schemas.openxmlformats.org/drawingml/2006/main" noChangeArrowheads="1"/>
        </cdr:cNvSpPr>
      </cdr:nvSpPr>
      <cdr:spPr bwMode="auto">
        <a:xfrm xmlns:a="http://schemas.openxmlformats.org/drawingml/2006/main">
          <a:off x="6741882" y="2644705"/>
          <a:ext cx="1527550" cy="165650"/>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100" b="1" i="0" strike="noStrike">
              <a:solidFill>
                <a:srgbClr val="CEB888"/>
              </a:solidFill>
              <a:latin typeface="Arial"/>
              <a:ea typeface="+mn-ea"/>
              <a:cs typeface="Arial"/>
            </a:rPr>
            <a:t>REBCO B⊥</a:t>
          </a:r>
          <a:r>
            <a:rPr lang="en-US" sz="1100" b="1" i="0" strike="noStrike" baseline="0">
              <a:solidFill>
                <a:srgbClr val="CEB888"/>
              </a:solidFill>
              <a:latin typeface="Arial"/>
              <a:ea typeface="+mn-ea"/>
              <a:cs typeface="Arial"/>
            </a:rPr>
            <a:t> </a:t>
          </a:r>
          <a:r>
            <a:rPr lang="en-US" sz="1100" b="1" i="0" strike="noStrike">
              <a:solidFill>
                <a:srgbClr val="CEB888"/>
              </a:solidFill>
              <a:latin typeface="Arial"/>
              <a:ea typeface="+mn-ea"/>
              <a:cs typeface="Arial"/>
            </a:rPr>
            <a:t>Tape Plane</a:t>
          </a:r>
        </a:p>
      </cdr:txBody>
    </cdr:sp>
  </cdr:relSizeAnchor>
  <cdr:relSizeAnchor xmlns:cdr="http://schemas.openxmlformats.org/drawingml/2006/chartDrawing">
    <cdr:from>
      <cdr:x>0.84887</cdr:x>
      <cdr:y>0.03425</cdr:y>
    </cdr:from>
    <cdr:to>
      <cdr:x>0.96927</cdr:x>
      <cdr:y>0.06334</cdr:y>
    </cdr:to>
    <cdr:pic>
      <cdr:nvPicPr>
        <cdr:cNvPr id="57" name="Picture 56"/>
        <cdr:cNvPicPr>
          <a:picLocks xmlns:a="http://schemas.openxmlformats.org/drawingml/2006/main" noChangeAspect="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350442" y="215300"/>
          <a:ext cx="1042555" cy="182874"/>
        </a:xfrm>
        <a:prstGeom xmlns:a="http://schemas.openxmlformats.org/drawingml/2006/main" prst="rect">
          <a:avLst/>
        </a:prstGeom>
      </cdr:spPr>
    </cdr:pic>
  </cdr:relSizeAnchor>
  <cdr:relSizeAnchor xmlns:cdr="http://schemas.openxmlformats.org/drawingml/2006/chartDrawing">
    <cdr:from>
      <cdr:x>0.53099</cdr:x>
      <cdr:y>0.49647</cdr:y>
    </cdr:from>
    <cdr:to>
      <cdr:x>0.61503</cdr:x>
      <cdr:y>0.53372</cdr:y>
    </cdr:to>
    <cdr:sp macro="" textlink="">
      <cdr:nvSpPr>
        <cdr:cNvPr id="71" name="文本框 1"/>
        <cdr:cNvSpPr txBox="1"/>
      </cdr:nvSpPr>
      <cdr:spPr>
        <a:xfrm xmlns:a="http://schemas.openxmlformats.org/drawingml/2006/main">
          <a:off x="4597905" y="3121086"/>
          <a:ext cx="727707" cy="234175"/>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200" b="1" dirty="0" smtClean="0">
              <a:solidFill>
                <a:srgbClr val="FF0000"/>
              </a:solidFill>
            </a:rPr>
            <a:t>IBS 2016</a:t>
          </a:r>
          <a:endParaRPr lang="zh-CN" altLang="en-US" sz="1200" b="1" dirty="0">
            <a:solidFill>
              <a:srgbClr val="FF0000"/>
            </a:solidFill>
          </a:endParaRPr>
        </a:p>
      </cdr:txBody>
    </cdr:sp>
  </cdr:relSizeAnchor>
  <cdr:relSizeAnchor xmlns:cdr="http://schemas.openxmlformats.org/drawingml/2006/chartDrawing">
    <cdr:from>
      <cdr:x>0.38307</cdr:x>
      <cdr:y>0.21655</cdr:y>
    </cdr:from>
    <cdr:to>
      <cdr:x>0.55115</cdr:x>
      <cdr:y>0.26339</cdr:y>
    </cdr:to>
    <cdr:sp macro="" textlink="">
      <cdr:nvSpPr>
        <cdr:cNvPr id="72" name="文本框 1"/>
        <cdr:cNvSpPr txBox="1"/>
      </cdr:nvSpPr>
      <cdr:spPr>
        <a:xfrm xmlns:a="http://schemas.openxmlformats.org/drawingml/2006/main">
          <a:off x="3317009" y="1298680"/>
          <a:ext cx="1455420" cy="280906"/>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200" b="1" dirty="0" smtClean="0">
              <a:solidFill>
                <a:srgbClr val="FF0000"/>
              </a:solidFill>
            </a:rPr>
            <a:t>Expected IBS 2025</a:t>
          </a:r>
          <a:endParaRPr lang="zh-CN" altLang="en-US" sz="1200" b="1" dirty="0">
            <a:solidFill>
              <a:srgbClr val="FF0000"/>
            </a:solidFill>
          </a:endParaRPr>
        </a:p>
      </cdr:txBody>
    </cdr:sp>
  </cdr:relSizeAnchor>
  <cdr:relSizeAnchor xmlns:cdr="http://schemas.openxmlformats.org/drawingml/2006/chartDrawing">
    <cdr:from>
      <cdr:x>0.0935</cdr:x>
      <cdr:y>0.73077</cdr:y>
    </cdr:from>
    <cdr:to>
      <cdr:x>0.38118</cdr:x>
      <cdr:y>0.87678</cdr:y>
    </cdr:to>
    <cdr:sp macro="" textlink="">
      <cdr:nvSpPr>
        <cdr:cNvPr id="73" name="文本框 3"/>
        <cdr:cNvSpPr txBox="1"/>
      </cdr:nvSpPr>
      <cdr:spPr>
        <a:xfrm xmlns:a="http://schemas.openxmlformats.org/drawingml/2006/main">
          <a:off x="809625" y="4382532"/>
          <a:ext cx="2491076" cy="875642"/>
        </a:xfrm>
        <a:prstGeom xmlns:a="http://schemas.openxmlformats.org/drawingml/2006/main" prst="rect">
          <a:avLst/>
        </a:prstGeom>
        <a:ln xmlns:a="http://schemas.openxmlformats.org/drawingml/2006/main" w="19050">
          <a:solidFill>
            <a:srgbClr val="C00000"/>
          </a:solidFill>
        </a:ln>
      </cdr:spPr>
      <cdr:txBody>
        <a:bodyPr xmlns:a="http://schemas.openxmlformats.org/drawingml/2006/main" wrap="square" lIns="91440" tIns="0" rIns="0" bIns="0"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400" b="1" dirty="0" smtClean="0">
              <a:solidFill>
                <a:srgbClr val="FF0000"/>
              </a:solidFill>
            </a:rPr>
            <a:t>IBS</a:t>
          </a:r>
          <a:r>
            <a:rPr lang="en-US" altLang="zh-CN" sz="1400" b="1" dirty="0">
              <a:solidFill>
                <a:srgbClr val="FF0000"/>
              </a:solidFill>
            </a:rPr>
            <a:t>-</a:t>
          </a:r>
          <a:r>
            <a:rPr lang="en-US" altLang="zh-CN" sz="1400" b="1" dirty="0" smtClean="0">
              <a:solidFill>
                <a:srgbClr val="FF0000"/>
              </a:solidFill>
            </a:rPr>
            <a:t> Iron </a:t>
          </a:r>
          <a:r>
            <a:rPr lang="en-US" altLang="zh-CN" sz="1400" b="1" dirty="0">
              <a:solidFill>
                <a:srgbClr val="FF0000"/>
              </a:solidFill>
            </a:rPr>
            <a:t>B</a:t>
          </a:r>
          <a:r>
            <a:rPr lang="en-US" altLang="zh-CN" sz="1400" b="1" dirty="0" smtClean="0">
              <a:solidFill>
                <a:srgbClr val="FF0000"/>
              </a:solidFill>
            </a:rPr>
            <a:t>ased Superconductor</a:t>
          </a:r>
        </a:p>
        <a:p xmlns:a="http://schemas.openxmlformats.org/drawingml/2006/main">
          <a:r>
            <a:rPr lang="en-US" altLang="zh-CN" sz="1400" i="1" dirty="0" smtClean="0">
              <a:solidFill>
                <a:srgbClr val="FF0000"/>
              </a:solidFill>
            </a:rPr>
            <a:t>Much lower cost and better mechanical properties expected</a:t>
          </a:r>
          <a:endParaRPr lang="zh-CN" altLang="en-US" sz="1400" i="1" dirty="0">
            <a:solidFill>
              <a:srgbClr val="FF0000"/>
            </a:solidFill>
          </a:endParaRPr>
        </a:p>
      </cdr:txBody>
    </cdr:sp>
  </cdr:relSizeAnchor>
  <cdr:relSizeAnchor xmlns:cdr="http://schemas.openxmlformats.org/drawingml/2006/chartDrawing">
    <cdr:from>
      <cdr:x>0.60299</cdr:x>
      <cdr:y>0.4953</cdr:y>
    </cdr:from>
    <cdr:to>
      <cdr:x>0.73891</cdr:x>
      <cdr:y>0.53692</cdr:y>
    </cdr:to>
    <cdr:sp macro="" textlink="">
      <cdr:nvSpPr>
        <cdr:cNvPr id="74" name="矩形 73"/>
        <cdr:cNvSpPr/>
      </cdr:nvSpPr>
      <cdr:spPr>
        <a:xfrm xmlns:a="http://schemas.openxmlformats.org/drawingml/2006/main">
          <a:off x="5221359" y="3113733"/>
          <a:ext cx="1176925" cy="2616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100" b="1" i="1" dirty="0" smtClean="0">
              <a:latin typeface="Times New Roman" panose="02020603050405020304" pitchFamily="18" charset="0"/>
              <a:ea typeface="宋体"/>
              <a:cs typeface="Times New Roman" panose="02020603050405020304" pitchFamily="18" charset="0"/>
            </a:rPr>
            <a:t>Y. Ma (IEECAS)</a:t>
          </a:r>
          <a:endParaRPr lang="zh-CN" altLang="en-US" sz="1100" i="1" dirty="0"/>
        </a:p>
      </cdr:txBody>
    </cdr:sp>
  </cdr:relSizeAnchor>
  <cdr:relSizeAnchor xmlns:cdr="http://schemas.openxmlformats.org/drawingml/2006/chartDrawing">
    <cdr:from>
      <cdr:x>0.5</cdr:x>
      <cdr:y>0.24235</cdr:y>
    </cdr:from>
    <cdr:to>
      <cdr:x>0.63591</cdr:x>
      <cdr:y>0.28397</cdr:y>
    </cdr:to>
    <cdr:sp macro="" textlink="">
      <cdr:nvSpPr>
        <cdr:cNvPr id="75" name="矩形 74"/>
        <cdr:cNvSpPr/>
      </cdr:nvSpPr>
      <cdr:spPr>
        <a:xfrm xmlns:a="http://schemas.openxmlformats.org/drawingml/2006/main">
          <a:off x="4329545" y="1453437"/>
          <a:ext cx="1176857" cy="24960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100" b="1" i="1" dirty="0" smtClean="0">
              <a:latin typeface="Times New Roman" panose="02020603050405020304" pitchFamily="18" charset="0"/>
              <a:ea typeface="宋体"/>
              <a:cs typeface="Times New Roman" panose="02020603050405020304" pitchFamily="18" charset="0"/>
            </a:rPr>
            <a:t>Y. Ma (IEECAS)</a:t>
          </a:r>
          <a:endParaRPr lang="zh-CN" altLang="en-US" sz="1100" i="1" dirty="0"/>
        </a:p>
      </cdr:txBody>
    </cdr:sp>
  </cdr:relSizeAnchor>
  <cdr:relSizeAnchor xmlns:cdr="http://schemas.openxmlformats.org/drawingml/2006/chartDrawing">
    <cdr:from>
      <cdr:x>0.685</cdr:x>
      <cdr:y>0.94992</cdr:y>
    </cdr:from>
    <cdr:to>
      <cdr:x>0.99367</cdr:x>
      <cdr:y>0.99449</cdr:y>
    </cdr:to>
    <cdr:sp macro="" textlink="">
      <cdr:nvSpPr>
        <cdr:cNvPr id="77" name="矩形 76"/>
        <cdr:cNvSpPr/>
      </cdr:nvSpPr>
      <cdr:spPr>
        <a:xfrm xmlns:a="http://schemas.openxmlformats.org/drawingml/2006/main">
          <a:off x="5931478" y="5971659"/>
          <a:ext cx="2672773" cy="28020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200" b="1" dirty="0" smtClean="0">
              <a:solidFill>
                <a:srgbClr val="FF0000"/>
              </a:solidFill>
              <a:latin typeface="Calibri" panose="020F0502020204030204" pitchFamily="34" charset="0"/>
            </a:rPr>
            <a:t>Modified version by Q. Xu in Oct. 2017</a:t>
          </a:r>
          <a:endParaRPr lang="zh-CN" altLang="en-US" sz="12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D6B990-17DE-49A5-9A7A-80C011626519}" type="datetimeFigureOut">
              <a:rPr lang="zh-CN" altLang="en-US" smtClean="0"/>
              <a:t>2018-11-15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1BFCC8-EAFA-4882-B2A8-77E1435323B2}" type="slidenum">
              <a:rPr lang="zh-CN" altLang="en-US" smtClean="0"/>
              <a:t>‹#›</a:t>
            </a:fld>
            <a:endParaRPr lang="zh-CN" altLang="en-US"/>
          </a:p>
        </p:txBody>
      </p:sp>
    </p:spTree>
    <p:extLst>
      <p:ext uri="{BB962C8B-B14F-4D97-AF65-F5344CB8AC3E}">
        <p14:creationId xmlns:p14="http://schemas.microsoft.com/office/powerpoint/2010/main" val="318188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1BFCC8-EAFA-4882-B2A8-77E1435323B2}" type="slidenum">
              <a:rPr lang="zh-CN" altLang="en-US" smtClean="0"/>
              <a:t>3</a:t>
            </a:fld>
            <a:endParaRPr lang="zh-CN" altLang="en-US"/>
          </a:p>
        </p:txBody>
      </p:sp>
    </p:spTree>
    <p:extLst>
      <p:ext uri="{BB962C8B-B14F-4D97-AF65-F5344CB8AC3E}">
        <p14:creationId xmlns:p14="http://schemas.microsoft.com/office/powerpoint/2010/main" val="6850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1BFCC8-EAFA-4882-B2A8-77E1435323B2}" type="slidenum">
              <a:rPr lang="zh-CN" altLang="en-US" smtClean="0"/>
              <a:t>5</a:t>
            </a:fld>
            <a:endParaRPr lang="zh-CN" altLang="en-US"/>
          </a:p>
        </p:txBody>
      </p:sp>
    </p:spTree>
    <p:extLst>
      <p:ext uri="{BB962C8B-B14F-4D97-AF65-F5344CB8AC3E}">
        <p14:creationId xmlns:p14="http://schemas.microsoft.com/office/powerpoint/2010/main" val="165492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ndParaRPr>
          </a:p>
        </p:txBody>
      </p:sp>
    </p:spTree>
    <p:extLst>
      <p:ext uri="{BB962C8B-B14F-4D97-AF65-F5344CB8AC3E}">
        <p14:creationId xmlns:p14="http://schemas.microsoft.com/office/powerpoint/2010/main" val="2105479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10</a:t>
            </a:fld>
            <a:endParaRPr lang="zh-CN" altLang="en-US"/>
          </a:p>
        </p:txBody>
      </p:sp>
    </p:spTree>
    <p:extLst>
      <p:ext uri="{BB962C8B-B14F-4D97-AF65-F5344CB8AC3E}">
        <p14:creationId xmlns:p14="http://schemas.microsoft.com/office/powerpoint/2010/main" val="315865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12</a:t>
            </a:fld>
            <a:endParaRPr lang="zh-CN" altLang="en-US"/>
          </a:p>
        </p:txBody>
      </p:sp>
    </p:spTree>
    <p:extLst>
      <p:ext uri="{BB962C8B-B14F-4D97-AF65-F5344CB8AC3E}">
        <p14:creationId xmlns:p14="http://schemas.microsoft.com/office/powerpoint/2010/main" val="365981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F712F75-EBAA-41B1-B344-CDC5B7C23C49}" type="datetime1">
              <a:rPr lang="zh-CN" altLang="en-US" smtClean="0"/>
              <a:t>2018-11-15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13242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5AF685C-EE28-417A-AFD4-BED4CA0F6C08}" type="datetime1">
              <a:rPr lang="zh-CN" altLang="en-US" smtClean="0"/>
              <a:t>2018-11-15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274950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35735D-7636-4665-8D6D-59C30067CEE0}" type="datetime1">
              <a:rPr lang="zh-CN" altLang="en-US" smtClean="0"/>
              <a:t>2018-11-15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3737224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fld id="{D108192F-BDE8-4966-8F65-9CFBFC8C2DBE}" type="datetime1">
              <a:rPr lang="zh-CN" altLang="en-US" smtClean="0"/>
              <a:t>2018-11-15</a:t>
            </a:fld>
            <a:endParaRPr lang="en-US" altLang="zh-CN"/>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r>
              <a:rPr lang="en-US" altLang="zh-CN" smtClean="0"/>
              <a:t>Q. XU, CEPCWS 2018, Beijing, Nov. 12-14 2018</a:t>
            </a:r>
            <a:endParaRPr lang="en-US" altLang="zh-CN"/>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fld id="{CD9D1A18-FFAF-4E4E-B7F0-364A06E9EF24}" type="slidenum">
              <a:rPr lang="en-US" altLang="zh-CN"/>
              <a:pPr/>
              <a:t>‹#›</a:t>
            </a:fld>
            <a:endParaRPr lang="en-US" altLang="zh-CN"/>
          </a:p>
        </p:txBody>
      </p:sp>
    </p:spTree>
    <p:extLst>
      <p:ext uri="{BB962C8B-B14F-4D97-AF65-F5344CB8AC3E}">
        <p14:creationId xmlns:p14="http://schemas.microsoft.com/office/powerpoint/2010/main" val="47479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D0B5E6-FE86-48CF-8223-31882315C4B3}" type="datetime1">
              <a:rPr lang="zh-CN" altLang="en-US" smtClean="0"/>
              <a:t>2018-11-15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71904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2907A90-5052-4876-A1CC-C243AA61B6E2}" type="datetime1">
              <a:rPr lang="zh-CN" altLang="en-US" smtClean="0"/>
              <a:t>2018-11-15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3937927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EE4CD1-9424-4AF7-93B1-30D88506CA19}" type="datetime1">
              <a:rPr lang="zh-CN" altLang="en-US" smtClean="0"/>
              <a:t>2018-11-15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383277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E5D562-B809-4D0C-AE6E-64CFC72A2AF2}" type="datetime1">
              <a:rPr lang="zh-CN" altLang="en-US" smtClean="0"/>
              <a:t>2018-11-15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246466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A7DD915-912F-455E-93B1-F560735EE65E}" type="datetime1">
              <a:rPr lang="zh-CN" altLang="en-US" smtClean="0"/>
              <a:t>2018-11-15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3899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2A7216F-E6B9-4455-B792-02D345ABC173}" type="datetime1">
              <a:rPr lang="zh-CN" altLang="en-US" smtClean="0"/>
              <a:t>2018-11-15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363292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C19ABCA-697A-412B-9927-BD24A82D86AC}" type="datetime1">
              <a:rPr lang="zh-CN" altLang="en-US" smtClean="0"/>
              <a:t>2018-11-15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65018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01858B0-D4B4-4F2F-A220-E8674B578EBA}" type="datetime1">
              <a:rPr lang="zh-CN" altLang="en-US" smtClean="0"/>
              <a:t>2018-11-15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76245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7BC75-BD7B-40BF-AD34-E7B8FD5477E4}" type="datetime1">
              <a:rPr lang="zh-CN" altLang="en-US" smtClean="0"/>
              <a:t>2018-11-15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EBD07-150D-4699-82E9-2F14A6A9C917}" type="slidenum">
              <a:rPr lang="zh-CN" altLang="en-US" smtClean="0"/>
              <a:t>‹#›</a:t>
            </a:fld>
            <a:endParaRPr lang="zh-CN" altLang="en-US"/>
          </a:p>
        </p:txBody>
      </p:sp>
    </p:spTree>
    <p:extLst>
      <p:ext uri="{BB962C8B-B14F-4D97-AF65-F5344CB8AC3E}">
        <p14:creationId xmlns:p14="http://schemas.microsoft.com/office/powerpoint/2010/main" val="1862427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emf"/><Relationship Id="rId2" Type="http://schemas.openxmlformats.org/officeDocument/2006/relationships/image" Target="../media/image80.emf"/><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89856" y="2130425"/>
            <a:ext cx="6622504" cy="1470025"/>
          </a:xfrm>
        </p:spPr>
        <p:txBody>
          <a:bodyPr>
            <a:normAutofit/>
          </a:bodyPr>
          <a:lstStyle/>
          <a:p>
            <a:r>
              <a:rPr lang="en-US" altLang="zh-CN" dirty="0" smtClean="0">
                <a:solidFill>
                  <a:srgbClr val="FF0000"/>
                </a:solidFill>
              </a:rPr>
              <a:t>SPPC Accelerator: R&amp;D and future</a:t>
            </a:r>
            <a:endParaRPr lang="zh-CN" altLang="en-US" dirty="0">
              <a:solidFill>
                <a:srgbClr val="FF0000"/>
              </a:solidFill>
            </a:endParaRPr>
          </a:p>
        </p:txBody>
      </p:sp>
      <p:sp>
        <p:nvSpPr>
          <p:cNvPr id="3" name="副标题 2"/>
          <p:cNvSpPr>
            <a:spLocks noGrp="1"/>
          </p:cNvSpPr>
          <p:nvPr>
            <p:ph type="subTitle" idx="1"/>
          </p:nvPr>
        </p:nvSpPr>
        <p:spPr>
          <a:xfrm>
            <a:off x="971600" y="4221088"/>
            <a:ext cx="7488832" cy="1800200"/>
          </a:xfrm>
        </p:spPr>
        <p:txBody>
          <a:bodyPr>
            <a:normAutofit/>
          </a:bodyPr>
          <a:lstStyle/>
          <a:p>
            <a:r>
              <a:rPr lang="en-US" altLang="zh-CN" dirty="0"/>
              <a:t>Jingyu </a:t>
            </a:r>
            <a:r>
              <a:rPr lang="en-US" altLang="zh-CN" dirty="0" smtClean="0"/>
              <a:t>Tang, </a:t>
            </a:r>
            <a:r>
              <a:rPr lang="en-US" altLang="zh-CN" dirty="0" err="1" smtClean="0"/>
              <a:t>Qingjin</a:t>
            </a:r>
            <a:r>
              <a:rPr lang="en-US" altLang="zh-CN" dirty="0" smtClean="0"/>
              <a:t> Xu </a:t>
            </a:r>
          </a:p>
          <a:p>
            <a:r>
              <a:rPr lang="en-US" altLang="zh-CN" dirty="0" smtClean="0"/>
              <a:t>for the SPPC study group</a:t>
            </a:r>
          </a:p>
          <a:p>
            <a:endParaRPr lang="en-US" altLang="zh-CN" dirty="0" smtClean="0"/>
          </a:p>
        </p:txBody>
      </p:sp>
      <p:sp>
        <p:nvSpPr>
          <p:cNvPr id="4" name="矩形 3"/>
          <p:cNvSpPr/>
          <p:nvPr/>
        </p:nvSpPr>
        <p:spPr>
          <a:xfrm>
            <a:off x="-29090" y="35332"/>
            <a:ext cx="9173090" cy="461665"/>
          </a:xfrm>
          <a:prstGeom prst="rect">
            <a:avLst/>
          </a:prstGeom>
        </p:spPr>
        <p:txBody>
          <a:bodyPr wrap="square">
            <a:spAutoFit/>
          </a:bodyPr>
          <a:lstStyle/>
          <a:p>
            <a:pPr algn="ctr"/>
            <a:r>
              <a:rPr lang="en-US" altLang="zh-CN" sz="2400" dirty="0"/>
              <a:t>CEPC-SPPC IAC Meeting 2018, Nov. 14-16, 2018, IHEP</a:t>
            </a:r>
            <a:endParaRPr lang="zh-CN" altLang="en-US" sz="2400" dirty="0"/>
          </a:p>
        </p:txBody>
      </p:sp>
    </p:spTree>
    <p:extLst>
      <p:ext uri="{BB962C8B-B14F-4D97-AF65-F5344CB8AC3E}">
        <p14:creationId xmlns:p14="http://schemas.microsoft.com/office/powerpoint/2010/main" val="2044979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582" y="3998366"/>
            <a:ext cx="3205093" cy="1467044"/>
          </a:xfrm>
          <a:prstGeom prst="rect">
            <a:avLst/>
          </a:prstGeom>
        </p:spPr>
      </p:pic>
      <p:sp>
        <p:nvSpPr>
          <p:cNvPr id="15" name="矩形 14"/>
          <p:cNvSpPr/>
          <p:nvPr/>
        </p:nvSpPr>
        <p:spPr>
          <a:xfrm>
            <a:off x="91190" y="1419784"/>
            <a:ext cx="8863239" cy="2529923"/>
          </a:xfrm>
          <a:prstGeom prst="rect">
            <a:avLst/>
          </a:prstGeom>
        </p:spPr>
        <p:txBody>
          <a:bodyPr wrap="square">
            <a:spAutoFit/>
          </a:bodyPr>
          <a:lstStyle/>
          <a:p>
            <a:pPr marL="285750" indent="-285750" algn="just">
              <a:lnSpc>
                <a:spcPct val="110000"/>
              </a:lnSpc>
              <a:buFont typeface="Wingdings" panose="05000000000000000000" pitchFamily="2" charset="2"/>
              <a:buChar char="Ø"/>
            </a:pPr>
            <a:r>
              <a:rPr lang="en-US" altLang="zh-CN" b="1" i="1" dirty="0">
                <a:solidFill>
                  <a:srgbClr val="FF0000"/>
                </a:solidFill>
                <a:ea typeface="黑体" panose="02010609060101010101" pitchFamily="49" charset="-122"/>
              </a:rPr>
              <a:t>Goal</a:t>
            </a:r>
            <a:r>
              <a:rPr lang="zh-CN" altLang="en-US" i="1" dirty="0" smtClean="0">
                <a:solidFill>
                  <a:srgbClr val="FF0000"/>
                </a:solidFill>
                <a:ea typeface="黑体" panose="02010609060101010101" pitchFamily="49" charset="-122"/>
              </a:rPr>
              <a:t>：</a:t>
            </a:r>
            <a:endParaRPr lang="en-US" altLang="zh-CN" i="1" dirty="0" smtClean="0">
              <a:solidFill>
                <a:srgbClr val="FF0000"/>
              </a:solidFill>
              <a:ea typeface="黑体" panose="02010609060101010101" pitchFamily="49" charset="-122"/>
            </a:endParaRPr>
          </a:p>
          <a:p>
            <a:pPr marL="342900" indent="-342900" algn="just">
              <a:lnSpc>
                <a:spcPct val="110000"/>
              </a:lnSpc>
              <a:buFont typeface="+mj-lt"/>
              <a:buAutoNum type="alphaLcParenR"/>
            </a:pPr>
            <a:r>
              <a:rPr lang="en-US" altLang="zh-CN" i="1" dirty="0" smtClean="0">
                <a:ea typeface="黑体" panose="02010609060101010101" pitchFamily="49" charset="-122"/>
              </a:rPr>
              <a:t>1) </a:t>
            </a:r>
            <a:r>
              <a:rPr lang="en-US" altLang="zh-CN" i="1" dirty="0">
                <a:ea typeface="黑体" panose="02010609060101010101" pitchFamily="49" charset="-122"/>
              </a:rPr>
              <a:t>T</a:t>
            </a:r>
            <a:r>
              <a:rPr lang="en-US" altLang="zh-CN" i="1" dirty="0" smtClean="0">
                <a:ea typeface="黑体" panose="02010609060101010101" pitchFamily="49" charset="-122"/>
              </a:rPr>
              <a:t>o increase the </a:t>
            </a:r>
            <a:r>
              <a:rPr lang="en-US" altLang="zh-CN" i="1" dirty="0" err="1" smtClean="0">
                <a:ea typeface="黑体" panose="02010609060101010101" pitchFamily="49" charset="-122"/>
              </a:rPr>
              <a:t>J</a:t>
            </a:r>
            <a:r>
              <a:rPr lang="en-US" altLang="zh-CN" i="1" baseline="-25000" dirty="0" err="1" smtClean="0">
                <a:ea typeface="黑体" panose="02010609060101010101" pitchFamily="49" charset="-122"/>
              </a:rPr>
              <a:t>c</a:t>
            </a:r>
            <a:r>
              <a:rPr lang="en-US" altLang="zh-CN" i="1" dirty="0" smtClean="0">
                <a:ea typeface="黑体" panose="02010609060101010101" pitchFamily="49" charset="-122"/>
              </a:rPr>
              <a:t> of </a:t>
            </a:r>
            <a:r>
              <a:rPr lang="en-US" altLang="zh-CN" i="1" dirty="0" smtClean="0">
                <a:solidFill>
                  <a:srgbClr val="FF0000"/>
                </a:solidFill>
                <a:ea typeface="黑体" panose="02010609060101010101" pitchFamily="49" charset="-122"/>
              </a:rPr>
              <a:t>iron-based superconductor (</a:t>
            </a:r>
            <a:r>
              <a:rPr lang="en-US" altLang="zh-CN" b="1" i="1" dirty="0" smtClean="0">
                <a:solidFill>
                  <a:srgbClr val="FF0000"/>
                </a:solidFill>
                <a:ea typeface="黑体" panose="02010609060101010101" pitchFamily="49" charset="-122"/>
              </a:rPr>
              <a:t>IBS)</a:t>
            </a:r>
            <a:r>
              <a:rPr lang="en-US" altLang="zh-CN" i="1" dirty="0" smtClean="0">
                <a:solidFill>
                  <a:srgbClr val="FF0000"/>
                </a:solidFill>
                <a:ea typeface="黑体" panose="02010609060101010101" pitchFamily="49" charset="-122"/>
              </a:rPr>
              <a:t> </a:t>
            </a:r>
            <a:r>
              <a:rPr lang="en-US" altLang="zh-CN" i="1" dirty="0" smtClean="0">
                <a:ea typeface="黑体" panose="02010609060101010101" pitchFamily="49" charset="-122"/>
              </a:rPr>
              <a:t>by 10 times, reduce the cost to </a:t>
            </a:r>
            <a:r>
              <a:rPr lang="en-US" altLang="zh-CN" b="1" i="1" dirty="0" smtClean="0">
                <a:ea typeface="黑体" panose="02010609060101010101" pitchFamily="49" charset="-122"/>
              </a:rPr>
              <a:t>20 Rmb/</a:t>
            </a:r>
            <a:r>
              <a:rPr lang="en-US" altLang="zh-CN" b="1" i="1" dirty="0" err="1" smtClean="0">
                <a:ea typeface="黑体" panose="02010609060101010101" pitchFamily="49" charset="-122"/>
              </a:rPr>
              <a:t>kAm</a:t>
            </a:r>
            <a:r>
              <a:rPr lang="en-US" altLang="zh-CN" b="1" i="1" dirty="0" smtClean="0">
                <a:ea typeface="黑体" panose="02010609060101010101" pitchFamily="49" charset="-122"/>
              </a:rPr>
              <a:t> @ 12T &amp; 4.2K</a:t>
            </a:r>
            <a:r>
              <a:rPr lang="en-US" altLang="zh-CN" i="1" dirty="0" smtClean="0">
                <a:ea typeface="黑体" panose="02010609060101010101" pitchFamily="49" charset="-122"/>
              </a:rPr>
              <a:t>, and realize the industrialization of the conductor; </a:t>
            </a:r>
          </a:p>
          <a:p>
            <a:pPr marL="342900" indent="-342900" algn="just">
              <a:lnSpc>
                <a:spcPct val="110000"/>
              </a:lnSpc>
              <a:buFont typeface="+mj-lt"/>
              <a:buAutoNum type="alphaLcParenR"/>
            </a:pPr>
            <a:r>
              <a:rPr lang="en-US" altLang="zh-CN" i="1" dirty="0" smtClean="0">
                <a:ea typeface="黑体" panose="02010609060101010101" pitchFamily="49" charset="-122"/>
              </a:rPr>
              <a:t>2) To reduce the cost of </a:t>
            </a:r>
            <a:r>
              <a:rPr lang="en-US" altLang="zh-CN" b="1" i="1" dirty="0" err="1" smtClean="0">
                <a:solidFill>
                  <a:srgbClr val="FF0000"/>
                </a:solidFill>
                <a:ea typeface="黑体" panose="02010609060101010101" pitchFamily="49" charset="-122"/>
              </a:rPr>
              <a:t>ReBCO</a:t>
            </a:r>
            <a:r>
              <a:rPr lang="en-US" altLang="zh-CN" b="1" i="1" dirty="0" smtClean="0">
                <a:solidFill>
                  <a:srgbClr val="FF0000"/>
                </a:solidFill>
                <a:ea typeface="黑体" panose="02010609060101010101" pitchFamily="49" charset="-122"/>
              </a:rPr>
              <a:t> and Bi-2212 </a:t>
            </a:r>
            <a:r>
              <a:rPr lang="en-US" altLang="zh-CN" i="1" dirty="0" smtClean="0">
                <a:ea typeface="黑体" panose="02010609060101010101" pitchFamily="49" charset="-122"/>
              </a:rPr>
              <a:t>conductors to </a:t>
            </a:r>
            <a:r>
              <a:rPr lang="en-US" altLang="zh-CN" i="1" dirty="0">
                <a:ea typeface="黑体" panose="02010609060101010101" pitchFamily="49" charset="-122"/>
              </a:rPr>
              <a:t>20 Rmb/</a:t>
            </a:r>
            <a:r>
              <a:rPr lang="en-US" altLang="zh-CN" i="1" dirty="0" err="1">
                <a:ea typeface="黑体" panose="02010609060101010101" pitchFamily="49" charset="-122"/>
              </a:rPr>
              <a:t>kAm</a:t>
            </a:r>
            <a:r>
              <a:rPr lang="en-US" altLang="zh-CN" i="1" dirty="0">
                <a:ea typeface="黑体" panose="02010609060101010101" pitchFamily="49" charset="-122"/>
              </a:rPr>
              <a:t> @ 12T </a:t>
            </a:r>
            <a:r>
              <a:rPr lang="en-US" altLang="zh-CN" i="1" dirty="0" smtClean="0">
                <a:ea typeface="黑体" panose="02010609060101010101" pitchFamily="49" charset="-122"/>
              </a:rPr>
              <a:t>&amp; 4.2K; </a:t>
            </a:r>
          </a:p>
          <a:p>
            <a:pPr marL="342900" indent="-342900" algn="just">
              <a:lnSpc>
                <a:spcPct val="110000"/>
              </a:lnSpc>
              <a:buFont typeface="+mj-lt"/>
              <a:buAutoNum type="alphaLcParenR"/>
            </a:pPr>
            <a:r>
              <a:rPr lang="en-US" altLang="zh-CN" i="1" dirty="0" smtClean="0">
                <a:ea typeface="黑体" panose="02010609060101010101" pitchFamily="49" charset="-122"/>
              </a:rPr>
              <a:t>3) Realization and Industrialization of IBS </a:t>
            </a:r>
            <a:r>
              <a:rPr lang="en-US" altLang="zh-CN" i="1" dirty="0" smtClean="0">
                <a:solidFill>
                  <a:srgbClr val="FF0000"/>
                </a:solidFill>
                <a:ea typeface="黑体" panose="02010609060101010101" pitchFamily="49" charset="-122"/>
              </a:rPr>
              <a:t>magnets and SRF cavities</a:t>
            </a:r>
            <a:r>
              <a:rPr lang="en-US" altLang="zh-CN" i="1" dirty="0" smtClean="0">
                <a:ea typeface="黑体" panose="02010609060101010101" pitchFamily="49" charset="-122"/>
              </a:rPr>
              <a:t>.</a:t>
            </a:r>
          </a:p>
          <a:p>
            <a:pPr marL="285750" indent="-285750" algn="just">
              <a:lnSpc>
                <a:spcPct val="110000"/>
              </a:lnSpc>
              <a:buFont typeface="Wingdings" panose="05000000000000000000" pitchFamily="2" charset="2"/>
              <a:buChar char="Ø"/>
            </a:pPr>
            <a:r>
              <a:rPr lang="en-US" altLang="zh-CN" b="1" i="1" dirty="0" smtClean="0">
                <a:solidFill>
                  <a:srgbClr val="FF0000"/>
                </a:solidFill>
                <a:ea typeface="黑体" panose="02010609060101010101" pitchFamily="49" charset="-122"/>
              </a:rPr>
              <a:t>Working </a:t>
            </a:r>
            <a:r>
              <a:rPr lang="en-US" altLang="zh-CN" b="1" i="1" dirty="0">
                <a:solidFill>
                  <a:srgbClr val="FF0000"/>
                </a:solidFill>
                <a:ea typeface="黑体" panose="02010609060101010101" pitchFamily="49" charset="-122"/>
              </a:rPr>
              <a:t>groups</a:t>
            </a:r>
            <a:r>
              <a:rPr lang="zh-CN" altLang="en-US" i="1" dirty="0" smtClean="0">
                <a:solidFill>
                  <a:srgbClr val="FF0000"/>
                </a:solidFill>
                <a:ea typeface="黑体" panose="02010609060101010101" pitchFamily="49" charset="-122"/>
              </a:rPr>
              <a:t>：</a:t>
            </a:r>
            <a:r>
              <a:rPr lang="en-US" altLang="zh-CN" i="1" dirty="0" smtClean="0">
                <a:ea typeface="黑体" panose="02010609060101010101" pitchFamily="49" charset="-122"/>
              </a:rPr>
              <a:t>1) </a:t>
            </a:r>
            <a:r>
              <a:rPr lang="en-US" altLang="zh-CN" b="1" i="1" dirty="0" smtClean="0">
                <a:ea typeface="黑体" panose="02010609060101010101" pitchFamily="49" charset="-122"/>
              </a:rPr>
              <a:t>Fundamental sciences </a:t>
            </a:r>
            <a:r>
              <a:rPr lang="en-US" altLang="zh-CN" i="1" dirty="0" smtClean="0">
                <a:ea typeface="黑体" panose="02010609060101010101" pitchFamily="49" charset="-122"/>
              </a:rPr>
              <a:t>study; 2) </a:t>
            </a:r>
            <a:r>
              <a:rPr lang="en-US" altLang="zh-CN" b="1" i="1" dirty="0" smtClean="0">
                <a:ea typeface="黑体" panose="02010609060101010101" pitchFamily="49" charset="-122"/>
              </a:rPr>
              <a:t>IBS </a:t>
            </a:r>
            <a:r>
              <a:rPr lang="en-US" altLang="zh-CN" i="1" dirty="0" smtClean="0">
                <a:ea typeface="黑体" panose="02010609060101010101" pitchFamily="49" charset="-122"/>
              </a:rPr>
              <a:t>conductor R&amp;D; 3) </a:t>
            </a:r>
            <a:r>
              <a:rPr lang="en-US" altLang="zh-CN" b="1" i="1" dirty="0" err="1" smtClean="0">
                <a:ea typeface="黑体" panose="02010609060101010101" pitchFamily="49" charset="-122"/>
              </a:rPr>
              <a:t>ReBCO</a:t>
            </a:r>
            <a:r>
              <a:rPr lang="en-US" altLang="zh-CN" i="1" dirty="0" smtClean="0">
                <a:ea typeface="黑体" panose="02010609060101010101" pitchFamily="49" charset="-122"/>
              </a:rPr>
              <a:t> conductor R&amp;D; 4) </a:t>
            </a:r>
            <a:r>
              <a:rPr lang="en-US" altLang="zh-CN" b="1" i="1" dirty="0" smtClean="0">
                <a:ea typeface="黑体" panose="02010609060101010101" pitchFamily="49" charset="-122"/>
              </a:rPr>
              <a:t>Bi-2212</a:t>
            </a:r>
            <a:r>
              <a:rPr lang="en-US" altLang="zh-CN" i="1" dirty="0" smtClean="0">
                <a:ea typeface="黑体" panose="02010609060101010101" pitchFamily="49" charset="-122"/>
              </a:rPr>
              <a:t> conductor R&amp;D; 5) </a:t>
            </a:r>
            <a:r>
              <a:rPr lang="en-US" altLang="zh-CN" b="1" i="1" dirty="0" smtClean="0">
                <a:ea typeface="黑体" panose="02010609060101010101" pitchFamily="49" charset="-122"/>
              </a:rPr>
              <a:t>Performance</a:t>
            </a:r>
            <a:r>
              <a:rPr lang="en-US" altLang="zh-CN" i="1" dirty="0" smtClean="0">
                <a:ea typeface="黑体" panose="02010609060101010101" pitchFamily="49" charset="-122"/>
              </a:rPr>
              <a:t> evaluation; 6) </a:t>
            </a:r>
            <a:r>
              <a:rPr lang="en-US" altLang="zh-CN" b="1" i="1" dirty="0" smtClean="0">
                <a:ea typeface="黑体" panose="02010609060101010101" pitchFamily="49" charset="-122"/>
              </a:rPr>
              <a:t>Magnet and SRF </a:t>
            </a:r>
            <a:r>
              <a:rPr lang="en-US" altLang="zh-CN" i="1" dirty="0" smtClean="0">
                <a:ea typeface="黑体" panose="02010609060101010101" pitchFamily="49" charset="-122"/>
              </a:rPr>
              <a:t>technology</a:t>
            </a:r>
            <a:r>
              <a:rPr lang="en-US" altLang="zh-CN" sz="1400" i="1" dirty="0" smtClean="0">
                <a:latin typeface="黑体" panose="02010609060101010101" pitchFamily="49" charset="-122"/>
                <a:ea typeface="黑体" panose="02010609060101010101" pitchFamily="49" charset="-122"/>
              </a:rPr>
              <a:t>.</a:t>
            </a:r>
          </a:p>
        </p:txBody>
      </p:sp>
      <p:sp>
        <p:nvSpPr>
          <p:cNvPr id="2" name="矩形 1"/>
          <p:cNvSpPr/>
          <p:nvPr/>
        </p:nvSpPr>
        <p:spPr>
          <a:xfrm>
            <a:off x="0" y="101924"/>
            <a:ext cx="8918989" cy="584775"/>
          </a:xfrm>
          <a:prstGeom prst="rect">
            <a:avLst/>
          </a:prstGeom>
        </p:spPr>
        <p:txBody>
          <a:bodyPr wrap="square">
            <a:spAutoFit/>
          </a:bodyPr>
          <a:lstStyle/>
          <a:p>
            <a:pPr algn="ctr"/>
            <a:r>
              <a:rPr lang="en-US" altLang="zh-CN" sz="3200" b="1" dirty="0">
                <a:latin typeface="Comic Sans MS" panose="030F0702030302020204" pitchFamily="66" charset="0"/>
                <a:ea typeface="宋体" pitchFamily="2" charset="-122"/>
                <a:cs typeface="Arial" panose="020B0604020202020204" pitchFamily="34" charset="0"/>
              </a:rPr>
              <a:t>Domestic </a:t>
            </a:r>
            <a:r>
              <a:rPr lang="en-US" altLang="zh-CN" sz="3200" b="1" dirty="0" smtClean="0">
                <a:latin typeface="Comic Sans MS" panose="030F0702030302020204" pitchFamily="66" charset="0"/>
                <a:ea typeface="宋体" pitchFamily="2" charset="-122"/>
                <a:cs typeface="Arial" panose="020B0604020202020204" pitchFamily="34" charset="0"/>
              </a:rPr>
              <a:t>Collaboration for HTS R&amp;D</a:t>
            </a:r>
            <a:endParaRPr lang="en-US" altLang="zh-CN" sz="3200" b="1" dirty="0">
              <a:latin typeface="Comic Sans MS" panose="030F0702030302020204" pitchFamily="66" charset="0"/>
              <a:ea typeface="宋体" pitchFamily="2" charset="-122"/>
              <a:cs typeface="Arial" panose="020B0604020202020204" pitchFamily="34" charset="0"/>
            </a:endParaRPr>
          </a:p>
        </p:txBody>
      </p:sp>
      <p:cxnSp>
        <p:nvCxnSpPr>
          <p:cNvPr id="16" name="直接连接符 15"/>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66777" y="3998366"/>
            <a:ext cx="2322405" cy="1467044"/>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1190" y="5465410"/>
            <a:ext cx="4020130" cy="1317034"/>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11094" y="5438675"/>
            <a:ext cx="2418785" cy="1343769"/>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3738" t="11984" r="4954" b="9079"/>
          <a:stretch/>
        </p:blipFill>
        <p:spPr>
          <a:xfrm>
            <a:off x="3977523" y="5455061"/>
            <a:ext cx="2448914" cy="1328480"/>
          </a:xfrm>
          <a:prstGeom prst="rect">
            <a:avLst/>
          </a:prstGeom>
        </p:spPr>
      </p:pic>
      <p:sp>
        <p:nvSpPr>
          <p:cNvPr id="13" name="内容占位符 3"/>
          <p:cNvSpPr>
            <a:spLocks noGrp="1"/>
          </p:cNvSpPr>
          <p:nvPr>
            <p:ph idx="1"/>
          </p:nvPr>
        </p:nvSpPr>
        <p:spPr>
          <a:xfrm>
            <a:off x="288677" y="808714"/>
            <a:ext cx="8565390" cy="663002"/>
          </a:xfrm>
          <a:prstGeom prst="rect">
            <a:avLst/>
          </a:prstGeom>
        </p:spPr>
        <p:txBody>
          <a:bodyPr wrap="square">
            <a:spAutoFit/>
          </a:bodyPr>
          <a:lstStyle/>
          <a:p>
            <a:pPr marL="0" indent="0" algn="ctr">
              <a:lnSpc>
                <a:spcPts val="1700"/>
              </a:lnSpc>
              <a:buNone/>
            </a:pPr>
            <a:r>
              <a:rPr lang="en-US" altLang="zh-CN" sz="1900" b="1" dirty="0" smtClean="0">
                <a:solidFill>
                  <a:srgbClr val="FF0000"/>
                </a:solidFill>
                <a:ea typeface="黑体" panose="02010609060101010101" pitchFamily="49" charset="-122"/>
              </a:rPr>
              <a:t>“</a:t>
            </a:r>
            <a:r>
              <a:rPr lang="en-US" altLang="zh-CN" sz="1800" b="1" i="1" dirty="0">
                <a:solidFill>
                  <a:srgbClr val="FF0000"/>
                </a:solidFill>
              </a:rPr>
              <a:t>Applied High Temperature Superconductor Collaboration </a:t>
            </a:r>
            <a:r>
              <a:rPr lang="en-US" altLang="zh-CN" sz="1800" b="1" i="1" dirty="0" smtClean="0">
                <a:solidFill>
                  <a:srgbClr val="FF0000"/>
                </a:solidFill>
              </a:rPr>
              <a:t>(AHTSC)” formed in </a:t>
            </a:r>
            <a:r>
              <a:rPr lang="en-US" altLang="zh-CN" sz="1800" b="1" i="1" dirty="0">
                <a:solidFill>
                  <a:srgbClr val="FF0000"/>
                </a:solidFill>
              </a:rPr>
              <a:t>Oct. </a:t>
            </a:r>
            <a:r>
              <a:rPr lang="en-US" altLang="zh-CN" sz="1800" b="1" i="1" dirty="0" smtClean="0">
                <a:solidFill>
                  <a:srgbClr val="FF0000"/>
                </a:solidFill>
              </a:rPr>
              <a:t>2016. </a:t>
            </a:r>
          </a:p>
          <a:p>
            <a:pPr marL="0" indent="0" algn="ctr">
              <a:lnSpc>
                <a:spcPts val="1700"/>
              </a:lnSpc>
              <a:buNone/>
            </a:pPr>
            <a:r>
              <a:rPr lang="en-US" altLang="zh-CN" sz="1800" b="1" i="1" dirty="0" smtClean="0">
                <a:solidFill>
                  <a:srgbClr val="FF0000"/>
                </a:solidFill>
              </a:rPr>
              <a:t>Including 18 institutions and companies in China. Regular meeting every 3 months. </a:t>
            </a:r>
            <a:endParaRPr lang="en-US" altLang="zh-CN" sz="1800" b="1" i="1" dirty="0">
              <a:solidFill>
                <a:srgbClr val="FF0000"/>
              </a:solidFill>
            </a:endParaRPr>
          </a:p>
        </p:txBody>
      </p:sp>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6111" t="5351" r="2406" b="6099"/>
          <a:stretch/>
        </p:blipFill>
        <p:spPr>
          <a:xfrm>
            <a:off x="5993970" y="5332950"/>
            <a:ext cx="2960459" cy="1420301"/>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2500" t="40368" r="9583" b="9660"/>
          <a:stretch/>
        </p:blipFill>
        <p:spPr>
          <a:xfrm>
            <a:off x="5209497" y="4022463"/>
            <a:ext cx="3744932" cy="1286157"/>
          </a:xfrm>
          <a:prstGeom prst="rect">
            <a:avLst/>
          </a:prstGeom>
        </p:spPr>
      </p:pic>
      <p:sp>
        <p:nvSpPr>
          <p:cNvPr id="10" name="页脚占位符 9"/>
          <p:cNvSpPr>
            <a:spLocks noGrp="1"/>
          </p:cNvSpPr>
          <p:nvPr>
            <p:ph type="ftr" sz="quarter" idx="11"/>
          </p:nvPr>
        </p:nvSpPr>
        <p:spPr/>
        <p:txBody>
          <a:bodyPr/>
          <a:lstStyle/>
          <a:p>
            <a:r>
              <a:rPr lang="en-US" altLang="zh-CN" smtClean="0"/>
              <a:t>Q. XU, CEPCWS 2018, Beijing, Nov. 12-14 2018</a:t>
            </a:r>
            <a:endParaRPr lang="zh-CN" altLang="en-US"/>
          </a:p>
        </p:txBody>
      </p:sp>
    </p:spTree>
    <p:extLst>
      <p:ext uri="{BB962C8B-B14F-4D97-AF65-F5344CB8AC3E}">
        <p14:creationId xmlns:p14="http://schemas.microsoft.com/office/powerpoint/2010/main" val="381224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5678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3200" b="1" dirty="0">
                <a:solidFill>
                  <a:srgbClr val="000000"/>
                </a:solidFill>
                <a:latin typeface="Comic Sans MS" panose="030F0702030302020204" pitchFamily="66" charset="0"/>
              </a:rPr>
              <a:t>T</a:t>
            </a:r>
            <a:r>
              <a:rPr lang="en-US" altLang="zh-CN" sz="3200" b="1" dirty="0" smtClean="0">
                <a:solidFill>
                  <a:srgbClr val="000000"/>
                </a:solidFill>
                <a:latin typeface="Comic Sans MS" panose="030F0702030302020204" pitchFamily="66" charset="0"/>
              </a:rPr>
              <a:t>he 12-T Fe-based Dipole Magnet</a:t>
            </a:r>
            <a:endParaRPr lang="en-US" altLang="zh-CN" sz="3200" b="1" dirty="0">
              <a:solidFill>
                <a:srgbClr val="000000"/>
              </a:solidFill>
              <a:latin typeface="Comic Sans MS" panose="030F0702030302020204" pitchFamily="66"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062" y="1059761"/>
            <a:ext cx="2568078" cy="5706838"/>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840"/>
          <a:stretch/>
        </p:blipFill>
        <p:spPr>
          <a:xfrm>
            <a:off x="6489849" y="1009423"/>
            <a:ext cx="2455133" cy="3042191"/>
          </a:xfrm>
          <a:prstGeom prst="rect">
            <a:avLst/>
          </a:prstGeom>
        </p:spPr>
      </p:pic>
      <p:sp>
        <p:nvSpPr>
          <p:cNvPr id="12" name="文本框 11"/>
          <p:cNvSpPr txBox="1"/>
          <p:nvPr/>
        </p:nvSpPr>
        <p:spPr>
          <a:xfrm>
            <a:off x="162838" y="728616"/>
            <a:ext cx="3135576" cy="923330"/>
          </a:xfrm>
          <a:prstGeom prst="rect">
            <a:avLst/>
          </a:prstGeom>
          <a:noFill/>
        </p:spPr>
        <p:txBody>
          <a:bodyPr wrap="square" rtlCol="0">
            <a:spAutoFit/>
          </a:bodyPr>
          <a:lstStyle/>
          <a:p>
            <a:pPr algn="just"/>
            <a:r>
              <a:rPr lang="en-US" altLang="zh-CN" b="1" dirty="0" smtClean="0">
                <a:solidFill>
                  <a:srgbClr val="FF0000"/>
                </a:solidFill>
              </a:rPr>
              <a:t>Field quality in the aperture</a:t>
            </a:r>
          </a:p>
          <a:p>
            <a:pPr algn="just"/>
            <a:r>
              <a:rPr lang="en-US" altLang="zh-CN" b="1" dirty="0">
                <a:solidFill>
                  <a:srgbClr val="FF0000"/>
                </a:solidFill>
              </a:rPr>
              <a:t>&lt;3*10</a:t>
            </a:r>
            <a:r>
              <a:rPr lang="en-US" altLang="zh-CN" b="1" baseline="30000" dirty="0">
                <a:solidFill>
                  <a:srgbClr val="FF0000"/>
                </a:solidFill>
              </a:rPr>
              <a:t>-4  </a:t>
            </a:r>
            <a:r>
              <a:rPr lang="en-US" altLang="zh-CN" b="1" dirty="0" smtClean="0">
                <a:solidFill>
                  <a:srgbClr val="FF0000"/>
                </a:solidFill>
              </a:rPr>
              <a:t>within </a:t>
            </a:r>
            <a:r>
              <a:rPr lang="en-US" altLang="zh-CN" b="1" dirty="0">
                <a:solidFill>
                  <a:srgbClr val="FF0000"/>
                </a:solidFill>
              </a:rPr>
              <a:t>2/3 </a:t>
            </a:r>
            <a:r>
              <a:rPr lang="en-US" altLang="zh-CN" b="1" dirty="0" smtClean="0">
                <a:solidFill>
                  <a:srgbClr val="FF0000"/>
                </a:solidFill>
              </a:rPr>
              <a:t>bore</a:t>
            </a:r>
            <a:r>
              <a:rPr lang="zh-CN" altLang="en-US" b="1" dirty="0" smtClean="0">
                <a:solidFill>
                  <a:srgbClr val="FF0000"/>
                </a:solidFill>
              </a:rPr>
              <a:t> </a:t>
            </a:r>
            <a:endParaRPr lang="en-US" altLang="zh-CN" b="1" dirty="0" smtClean="0">
              <a:solidFill>
                <a:srgbClr val="FF0000"/>
              </a:solidFill>
            </a:endParaRPr>
          </a:p>
          <a:p>
            <a:pPr algn="just"/>
            <a:r>
              <a:rPr lang="en-US" altLang="zh-CN" b="1" dirty="0" smtClean="0"/>
              <a:t>(</a:t>
            </a:r>
            <a:r>
              <a:rPr lang="en-US" altLang="zh-CN" sz="1600" b="1" dirty="0" smtClean="0"/>
              <a:t>ROXIE simulation results)</a:t>
            </a:r>
            <a:endParaRPr lang="zh-CN" altLang="en-US" sz="1600" b="1" dirty="0"/>
          </a:p>
        </p:txBody>
      </p:sp>
      <p:graphicFrame>
        <p:nvGraphicFramePr>
          <p:cNvPr id="3" name="表格 2"/>
          <p:cNvGraphicFramePr>
            <a:graphicFrameLocks noGrp="1"/>
          </p:cNvGraphicFramePr>
          <p:nvPr>
            <p:extLst>
              <p:ext uri="{D42A27DB-BD31-4B8C-83A1-F6EECF244321}">
                <p14:modId xmlns:p14="http://schemas.microsoft.com/office/powerpoint/2010/main" val="2281524002"/>
              </p:ext>
            </p:extLst>
          </p:nvPr>
        </p:nvGraphicFramePr>
        <p:xfrm>
          <a:off x="58767" y="3518257"/>
          <a:ext cx="3344002" cy="3389256"/>
        </p:xfrm>
        <a:graphic>
          <a:graphicData uri="http://schemas.openxmlformats.org/drawingml/2006/table">
            <a:tbl>
              <a:tblPr firstRow="1" firstCol="1" bandRow="1">
                <a:tableStyleId>{5C22544A-7EE6-4342-B048-85BDC9FD1C3A}</a:tableStyleId>
              </a:tblPr>
              <a:tblGrid>
                <a:gridCol w="888559"/>
                <a:gridCol w="1201318"/>
                <a:gridCol w="1254125"/>
              </a:tblGrid>
              <a:tr h="590608">
                <a:tc>
                  <a:txBody>
                    <a:bodyPr/>
                    <a:lstStyle/>
                    <a:p>
                      <a:pPr algn="just">
                        <a:spcAft>
                          <a:spcPts val="0"/>
                        </a:spcAft>
                      </a:pPr>
                      <a:r>
                        <a:rPr lang="en-US" sz="1600" kern="100" dirty="0" smtClean="0">
                          <a:effectLst/>
                        </a:rPr>
                        <a:t>Field quality</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smtClean="0">
                          <a:effectLst/>
                        </a:rPr>
                        <a:t>2D with </a:t>
                      </a:r>
                      <a:r>
                        <a:rPr lang="en-US" sz="1600" kern="100" dirty="0" err="1" smtClean="0">
                          <a:effectLst/>
                        </a:rPr>
                        <a:t>R</a:t>
                      </a:r>
                      <a:r>
                        <a:rPr lang="en-US" sz="1600" kern="100" baseline="-25000" dirty="0" err="1" smtClean="0">
                          <a:effectLst/>
                        </a:rPr>
                        <a:t>f</a:t>
                      </a:r>
                      <a:r>
                        <a:rPr lang="en-US" sz="1600" kern="100" dirty="0" smtClean="0">
                          <a:effectLst/>
                        </a:rPr>
                        <a:t>=</a:t>
                      </a:r>
                    </a:p>
                    <a:p>
                      <a:pPr algn="just">
                        <a:spcAft>
                          <a:spcPts val="0"/>
                        </a:spcAft>
                      </a:pPr>
                      <a:r>
                        <a:rPr lang="en-US" sz="1600" kern="100" dirty="0" smtClean="0">
                          <a:effectLst/>
                        </a:rPr>
                        <a:t>13.3mm</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smtClean="0">
                          <a:effectLst/>
                        </a:rPr>
                        <a:t>3D with </a:t>
                      </a:r>
                      <a:r>
                        <a:rPr lang="en-US" sz="1600" kern="100" dirty="0" err="1" smtClean="0">
                          <a:effectLst/>
                        </a:rPr>
                        <a:t>R</a:t>
                      </a:r>
                      <a:r>
                        <a:rPr lang="en-US" sz="1600" kern="100" baseline="-25000" dirty="0" err="1" smtClean="0">
                          <a:effectLst/>
                        </a:rPr>
                        <a:t>f</a:t>
                      </a:r>
                      <a:r>
                        <a:rPr lang="en-US" sz="1600" kern="100" baseline="0" dirty="0" smtClean="0">
                          <a:effectLst/>
                        </a:rPr>
                        <a:t>= </a:t>
                      </a:r>
                    </a:p>
                    <a:p>
                      <a:pPr algn="just">
                        <a:spcAft>
                          <a:spcPts val="0"/>
                        </a:spcAft>
                      </a:pPr>
                      <a:r>
                        <a:rPr lang="en-US" sz="1600" kern="100" dirty="0" smtClean="0">
                          <a:effectLst/>
                        </a:rPr>
                        <a:t>8/13.3 mm</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b3</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0.45</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smtClean="0">
                          <a:effectLst/>
                        </a:rPr>
                        <a:t>0.79</a:t>
                      </a:r>
                      <a:r>
                        <a:rPr lang="en-US" sz="1600" kern="100" dirty="0" smtClean="0">
                          <a:solidFill>
                            <a:srgbClr val="FF0000"/>
                          </a:solidFill>
                          <a:effectLst/>
                        </a:rPr>
                        <a:t>/1.91</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b5</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solidFill>
                            <a:srgbClr val="FF0000"/>
                          </a:solidFill>
                          <a:effectLst/>
                        </a:rPr>
                        <a:t>1.01</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-0.65</a:t>
                      </a:r>
                      <a:r>
                        <a:rPr lang="en-US" sz="1600" kern="100" dirty="0">
                          <a:solidFill>
                            <a:srgbClr val="FF0000"/>
                          </a:solidFill>
                          <a:effectLst/>
                        </a:rPr>
                        <a:t>/-2.24</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b7</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0.46</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0.08/0.67</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b9</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-0.27</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-0.13/-0.22</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a2</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solidFill>
                            <a:srgbClr val="FF0000"/>
                          </a:solidFill>
                          <a:effectLst/>
                        </a:rPr>
                        <a:t>3.53</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-1.00</a:t>
                      </a:r>
                      <a:r>
                        <a:rPr lang="en-US" sz="1600" kern="100" dirty="0">
                          <a:solidFill>
                            <a:srgbClr val="FF0000"/>
                          </a:solidFill>
                          <a:effectLst/>
                        </a:rPr>
                        <a:t>/-2.31</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a4</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0.49</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-0.46/0.69</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a6</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0.33</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0.26/</a:t>
                      </a:r>
                      <a:r>
                        <a:rPr lang="en-US" sz="1600" kern="100" dirty="0">
                          <a:solidFill>
                            <a:srgbClr val="FF0000"/>
                          </a:solidFill>
                          <a:effectLst/>
                        </a:rPr>
                        <a:t>2.49</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a8</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0.58</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-0.12/0.84</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a10</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solidFill>
                            <a:srgbClr val="FF0000"/>
                          </a:solidFill>
                          <a:effectLst/>
                        </a:rPr>
                        <a:t>2.23</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0.06</a:t>
                      </a:r>
                      <a:r>
                        <a:rPr lang="en-US" sz="1600" kern="100" dirty="0">
                          <a:solidFill>
                            <a:srgbClr val="FF0000"/>
                          </a:solidFill>
                          <a:effectLst/>
                        </a:rPr>
                        <a:t>/2.18</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bl>
          </a:graphicData>
        </a:graphic>
      </p:graphicFrame>
      <p:pic>
        <p:nvPicPr>
          <p:cNvPr id="19" name="图片 18" descr="I:\360data\重要数据\桌面\QQ截图20180308103605.png"/>
          <p:cNvPicPr/>
          <p:nvPr/>
        </p:nvPicPr>
        <p:blipFill>
          <a:blip r:embed="rId4">
            <a:extLst>
              <a:ext uri="{28A0092B-C50C-407E-A947-70E740481C1C}">
                <a14:useLocalDpi xmlns:a14="http://schemas.microsoft.com/office/drawing/2010/main" val="0"/>
              </a:ext>
            </a:extLst>
          </a:blip>
          <a:srcRect/>
          <a:stretch>
            <a:fillRect/>
          </a:stretch>
        </p:blipFill>
        <p:spPr bwMode="auto">
          <a:xfrm>
            <a:off x="6508023" y="4076665"/>
            <a:ext cx="2395836" cy="2689933"/>
          </a:xfrm>
          <a:prstGeom prst="rect">
            <a:avLst/>
          </a:prstGeom>
          <a:noFill/>
          <a:ln>
            <a:noFill/>
          </a:ln>
        </p:spPr>
      </p:pic>
      <p:sp>
        <p:nvSpPr>
          <p:cNvPr id="13" name="矩形 12"/>
          <p:cNvSpPr/>
          <p:nvPr/>
        </p:nvSpPr>
        <p:spPr>
          <a:xfrm>
            <a:off x="6393788" y="3728514"/>
            <a:ext cx="1148263" cy="369332"/>
          </a:xfrm>
          <a:prstGeom prst="rect">
            <a:avLst/>
          </a:prstGeom>
        </p:spPr>
        <p:txBody>
          <a:bodyPr wrap="none">
            <a:spAutoFit/>
          </a:bodyPr>
          <a:lstStyle/>
          <a:p>
            <a:r>
              <a:rPr lang="en-US" altLang="zh-CN" dirty="0">
                <a:latin typeface="Calibri" panose="020F0502020204030204" pitchFamily="34" charset="0"/>
                <a:cs typeface="Times New Roman" panose="02020603050405020304" pitchFamily="18" charset="0"/>
              </a:rPr>
              <a:t>Flare ends</a:t>
            </a:r>
            <a:endParaRPr lang="zh-CN" altLang="en-US" dirty="0"/>
          </a:p>
        </p:txBody>
      </p:sp>
      <p:pic>
        <p:nvPicPr>
          <p:cNvPr id="20" name="图片 19" descr="微信截图_20180322231432"/>
          <p:cNvPicPr/>
          <p:nvPr/>
        </p:nvPicPr>
        <p:blipFill>
          <a:blip r:embed="rId5">
            <a:extLst>
              <a:ext uri="{28A0092B-C50C-407E-A947-70E740481C1C}">
                <a14:useLocalDpi xmlns:a14="http://schemas.microsoft.com/office/drawing/2010/main" val="0"/>
              </a:ext>
            </a:extLst>
          </a:blip>
          <a:srcRect/>
          <a:stretch>
            <a:fillRect/>
          </a:stretch>
        </p:blipFill>
        <p:spPr bwMode="auto">
          <a:xfrm>
            <a:off x="58766" y="1615859"/>
            <a:ext cx="3344003" cy="1844246"/>
          </a:xfrm>
          <a:prstGeom prst="rect">
            <a:avLst/>
          </a:prstGeom>
          <a:noFill/>
          <a:ln>
            <a:noFill/>
          </a:ln>
        </p:spPr>
      </p:pic>
    </p:spTree>
    <p:extLst>
      <p:ext uri="{BB962C8B-B14F-4D97-AF65-F5344CB8AC3E}">
        <p14:creationId xmlns:p14="http://schemas.microsoft.com/office/powerpoint/2010/main" val="316624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p:nvPr/>
        </p:nvPicPr>
        <p:blipFill rotWithShape="1">
          <a:blip r:embed="rId3"/>
          <a:srcRect r="54557"/>
          <a:stretch/>
        </p:blipFill>
        <p:spPr>
          <a:xfrm>
            <a:off x="464315" y="1833415"/>
            <a:ext cx="3980076" cy="3591204"/>
          </a:xfrm>
          <a:prstGeom prst="rect">
            <a:avLst/>
          </a:prstGeom>
        </p:spPr>
      </p:pic>
      <p:pic>
        <p:nvPicPr>
          <p:cNvPr id="19" name="图片 18"/>
          <p:cNvPicPr/>
          <p:nvPr/>
        </p:nvPicPr>
        <p:blipFill>
          <a:blip r:embed="rId4"/>
          <a:stretch>
            <a:fillRect/>
          </a:stretch>
        </p:blipFill>
        <p:spPr>
          <a:xfrm>
            <a:off x="5039206" y="3745303"/>
            <a:ext cx="3602498" cy="2790518"/>
          </a:xfrm>
          <a:prstGeom prst="rect">
            <a:avLst/>
          </a:prstGeom>
        </p:spPr>
      </p:pic>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
        <p:nvSpPr>
          <p:cNvPr id="8" name="矩形 7"/>
          <p:cNvSpPr/>
          <p:nvPr/>
        </p:nvSpPr>
        <p:spPr>
          <a:xfrm>
            <a:off x="491477" y="4955896"/>
            <a:ext cx="184730" cy="369332"/>
          </a:xfrm>
          <a:prstGeom prst="rect">
            <a:avLst/>
          </a:prstGeom>
          <a:solidFill>
            <a:schemeClr val="bg1"/>
          </a:solidFill>
        </p:spPr>
        <p:txBody>
          <a:bodyPr wrap="none" rtlCol="0" anchor="ctr">
            <a:spAutoFit/>
          </a:bodyPr>
          <a:lstStyle/>
          <a:p>
            <a:pPr algn="ctr" eaLnBrk="0"/>
            <a:endParaRPr lang="ko-KR" altLang="en-US" dirty="0">
              <a:latin typeface="Times New Roman" pitchFamily="18" charset="0"/>
              <a:ea typeface="Gulim" pitchFamily="34" charset="-127"/>
              <a:cs typeface="Arial Unicode MS" pitchFamily="34" charset="-122"/>
            </a:endParaRPr>
          </a:p>
        </p:txBody>
      </p:sp>
      <p:sp>
        <p:nvSpPr>
          <p:cNvPr id="10" name="矩形 9"/>
          <p:cNvSpPr/>
          <p:nvPr/>
        </p:nvSpPr>
        <p:spPr>
          <a:xfrm>
            <a:off x="1500023" y="899918"/>
            <a:ext cx="5576335" cy="461665"/>
          </a:xfrm>
          <a:prstGeom prst="rect">
            <a:avLst/>
          </a:prstGeom>
        </p:spPr>
        <p:txBody>
          <a:bodyPr wrap="none">
            <a:spAutoFit/>
          </a:bodyPr>
          <a:lstStyle/>
          <a:p>
            <a:pPr algn="ctr"/>
            <a:r>
              <a:rPr lang="en-US" altLang="zh-CN" sz="2400" b="1" i="1" dirty="0"/>
              <a:t>The </a:t>
            </a:r>
            <a:r>
              <a:rPr lang="en-US" altLang="zh-CN" sz="2400" b="1" i="1" dirty="0" smtClean="0"/>
              <a:t>1</a:t>
            </a:r>
            <a:r>
              <a:rPr lang="en-US" altLang="zh-CN" sz="2400" b="1" i="1" baseline="30000" dirty="0" smtClean="0"/>
              <a:t>st</a:t>
            </a:r>
            <a:r>
              <a:rPr lang="en-US" altLang="zh-CN" sz="2400" b="1" i="1" dirty="0" smtClean="0"/>
              <a:t> High </a:t>
            </a:r>
            <a:r>
              <a:rPr lang="en-US" altLang="zh-CN" sz="2400" b="1" i="1" dirty="0"/>
              <a:t>Field </a:t>
            </a:r>
            <a:r>
              <a:rPr lang="en-US" altLang="zh-CN" sz="2400" b="1" i="1" dirty="0" smtClean="0"/>
              <a:t>Dipole LPF1: NbTi+Nb</a:t>
            </a:r>
            <a:r>
              <a:rPr lang="en-US" altLang="zh-CN" sz="2400" b="1" i="1" baseline="-25000" dirty="0" smtClean="0"/>
              <a:t>3</a:t>
            </a:r>
            <a:r>
              <a:rPr lang="en-US" altLang="zh-CN" sz="2400" b="1" i="1" dirty="0" smtClean="0"/>
              <a:t>Sn</a:t>
            </a:r>
            <a:endParaRPr lang="ko-KR" altLang="en-US" sz="2400" b="1" i="1" dirty="0"/>
          </a:p>
        </p:txBody>
      </p:sp>
      <p:sp>
        <p:nvSpPr>
          <p:cNvPr id="11" name="矩形 10"/>
          <p:cNvSpPr/>
          <p:nvPr/>
        </p:nvSpPr>
        <p:spPr>
          <a:xfrm>
            <a:off x="1005078" y="1509307"/>
            <a:ext cx="2898550" cy="400110"/>
          </a:xfrm>
          <a:prstGeom prst="rect">
            <a:avLst/>
          </a:prstGeom>
        </p:spPr>
        <p:txBody>
          <a:bodyPr wrap="none">
            <a:spAutoFit/>
          </a:bodyPr>
          <a:lstStyle/>
          <a:p>
            <a:pPr algn="ctr"/>
            <a:r>
              <a:rPr lang="en-US" altLang="zh-CN" sz="2000" b="1" dirty="0" smtClean="0">
                <a:latin typeface="Comic Sans MS" panose="030F0702030302020204" pitchFamily="66" charset="0"/>
                <a:cs typeface="Arial" panose="020B0604020202020204" pitchFamily="34" charset="0"/>
              </a:rPr>
              <a:t>Cross section of LPF1</a:t>
            </a:r>
            <a:endParaRPr lang="ko-KR" altLang="en-US" sz="2000" b="1" dirty="0">
              <a:latin typeface="Comic Sans MS" panose="030F0702030302020204" pitchFamily="66" charset="0"/>
              <a:cs typeface="Arial" panose="020B0604020202020204" pitchFamily="34" charset="0"/>
            </a:endParaRPr>
          </a:p>
        </p:txBody>
      </p:sp>
      <p:sp>
        <p:nvSpPr>
          <p:cNvPr id="12" name="矩形 11"/>
          <p:cNvSpPr/>
          <p:nvPr/>
        </p:nvSpPr>
        <p:spPr>
          <a:xfrm>
            <a:off x="4899969" y="1509307"/>
            <a:ext cx="3488455" cy="400110"/>
          </a:xfrm>
          <a:prstGeom prst="rect">
            <a:avLst/>
          </a:prstGeom>
        </p:spPr>
        <p:txBody>
          <a:bodyPr wrap="none">
            <a:spAutoFit/>
          </a:bodyPr>
          <a:lstStyle/>
          <a:p>
            <a:pPr algn="ctr"/>
            <a:r>
              <a:rPr lang="en-US" altLang="zh-CN" sz="2000" b="1" dirty="0" smtClean="0">
                <a:latin typeface="Comic Sans MS" panose="030F0702030302020204" pitchFamily="66" charset="0"/>
                <a:cs typeface="Arial" panose="020B0604020202020204" pitchFamily="34" charset="0"/>
              </a:rPr>
              <a:t>Magnetic field distribution</a:t>
            </a:r>
            <a:endParaRPr lang="ko-KR" altLang="en-US" sz="2000" b="1" dirty="0">
              <a:latin typeface="Comic Sans MS" panose="030F0702030302020204" pitchFamily="66" charset="0"/>
              <a:cs typeface="Arial" panose="020B0604020202020204" pitchFamily="34" charset="0"/>
            </a:endParaRPr>
          </a:p>
        </p:txBody>
      </p:sp>
      <p:pic>
        <p:nvPicPr>
          <p:cNvPr id="18" name="图片 17"/>
          <p:cNvPicPr/>
          <p:nvPr/>
        </p:nvPicPr>
        <p:blipFill rotWithShape="1">
          <a:blip r:embed="rId5" cstate="screen">
            <a:extLst>
              <a:ext uri="{28A0092B-C50C-407E-A947-70E740481C1C}">
                <a14:useLocalDpi xmlns:a14="http://schemas.microsoft.com/office/drawing/2010/main"/>
              </a:ext>
            </a:extLst>
          </a:blip>
          <a:srcRect l="50751"/>
          <a:stretch/>
        </p:blipFill>
        <p:spPr>
          <a:xfrm>
            <a:off x="5001226" y="1860164"/>
            <a:ext cx="3678459" cy="2349657"/>
          </a:xfrm>
          <a:prstGeom prst="rect">
            <a:avLst/>
          </a:prstGeom>
        </p:spPr>
      </p:pic>
      <p:sp>
        <p:nvSpPr>
          <p:cNvPr id="20" name="文本框 31"/>
          <p:cNvSpPr txBox="1">
            <a:spLocks noChangeArrowheads="1"/>
          </p:cNvSpPr>
          <p:nvPr/>
        </p:nvSpPr>
        <p:spPr bwMode="auto">
          <a:xfrm>
            <a:off x="78669" y="5307261"/>
            <a:ext cx="2895223" cy="2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smtClean="0">
                <a:solidFill>
                  <a:srgbClr val="000000"/>
                </a:solidFill>
                <a:latin typeface="Arial" pitchFamily="34" charset="0"/>
                <a:cs typeface="Arial" pitchFamily="34" charset="0"/>
              </a:rPr>
              <a:t>Main </a:t>
            </a:r>
            <a:r>
              <a:rPr lang="en-US" altLang="zh-CN" sz="1200" dirty="0">
                <a:solidFill>
                  <a:srgbClr val="000000"/>
                </a:solidFill>
                <a:latin typeface="Arial" pitchFamily="34" charset="0"/>
                <a:cs typeface="Arial" pitchFamily="34" charset="0"/>
              </a:rPr>
              <a:t>parameters of the strands</a:t>
            </a:r>
            <a:endParaRPr lang="zh-CN" altLang="en-US" sz="1200" dirty="0">
              <a:solidFill>
                <a:srgbClr val="000000"/>
              </a:solidFill>
              <a:latin typeface="Arial" pitchFamily="34" charset="0"/>
              <a:cs typeface="Arial" pitchFamily="34" charset="0"/>
            </a:endParaRPr>
          </a:p>
        </p:txBody>
      </p:sp>
      <p:graphicFrame>
        <p:nvGraphicFramePr>
          <p:cNvPr id="21" name="表格 20"/>
          <p:cNvGraphicFramePr>
            <a:graphicFrameLocks noGrp="1"/>
          </p:cNvGraphicFramePr>
          <p:nvPr>
            <p:extLst>
              <p:ext uri="{D42A27DB-BD31-4B8C-83A1-F6EECF244321}">
                <p14:modId xmlns:p14="http://schemas.microsoft.com/office/powerpoint/2010/main" val="3800410873"/>
              </p:ext>
            </p:extLst>
          </p:nvPr>
        </p:nvGraphicFramePr>
        <p:xfrm>
          <a:off x="124182" y="5564520"/>
          <a:ext cx="4757968" cy="794640"/>
        </p:xfrm>
        <a:graphic>
          <a:graphicData uri="http://schemas.openxmlformats.org/drawingml/2006/table">
            <a:tbl>
              <a:tblPr/>
              <a:tblGrid>
                <a:gridCol w="553734"/>
                <a:gridCol w="553734"/>
                <a:gridCol w="665945"/>
                <a:gridCol w="553734"/>
                <a:gridCol w="604961"/>
                <a:gridCol w="604961"/>
                <a:gridCol w="633500"/>
                <a:gridCol w="587399"/>
              </a:tblGrid>
              <a:tr h="213743">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Strand</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diam.</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(mm)</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rgbClr val="000000"/>
                          </a:solidFill>
                          <a:effectLst/>
                          <a:latin typeface="Arial" pitchFamily="34" charset="0"/>
                          <a:ea typeface="宋体" panose="02010600030101010101" pitchFamily="2" charset="-122"/>
                          <a:cs typeface="Arial" pitchFamily="34" charset="0"/>
                        </a:rPr>
                        <a:t>cu/sc</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RRR</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err="1" smtClean="0">
                          <a:ln>
                            <a:noFill/>
                          </a:ln>
                          <a:solidFill>
                            <a:srgbClr val="000000"/>
                          </a:solidFill>
                          <a:effectLst/>
                          <a:latin typeface="Arial" pitchFamily="34" charset="0"/>
                          <a:ea typeface="宋体" panose="02010600030101010101" pitchFamily="2" charset="-122"/>
                          <a:cs typeface="Arial" pitchFamily="34" charset="0"/>
                        </a:rPr>
                        <a:t>Tref</a:t>
                      </a:r>
                      <a:endPar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(K)</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err="1" smtClean="0">
                          <a:ln>
                            <a:noFill/>
                          </a:ln>
                          <a:solidFill>
                            <a:srgbClr val="000000"/>
                          </a:solidFill>
                          <a:effectLst/>
                          <a:latin typeface="Arial" pitchFamily="34" charset="0"/>
                          <a:ea typeface="宋体" panose="02010600030101010101" pitchFamily="2" charset="-122"/>
                          <a:cs typeface="Arial" pitchFamily="34" charset="0"/>
                        </a:rPr>
                        <a:t>Bref</a:t>
                      </a:r>
                      <a:endPar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(T)</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err="1" smtClean="0">
                          <a:ln>
                            <a:noFill/>
                          </a:ln>
                          <a:solidFill>
                            <a:srgbClr val="000000"/>
                          </a:solidFill>
                          <a:effectLst/>
                          <a:latin typeface="Arial" pitchFamily="34" charset="0"/>
                          <a:ea typeface="宋体" panose="02010600030101010101" pitchFamily="2" charset="-122"/>
                          <a:cs typeface="Arial" pitchFamily="34" charset="0"/>
                        </a:rPr>
                        <a:t>Jc</a:t>
                      </a: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 </a:t>
                      </a:r>
                      <a:r>
                        <a:rPr kumimoji="0" lang="en-US" altLang="zh-CN" sz="1000" b="1" i="0" u="none" strike="noStrike" cap="none" normalizeH="0" baseline="0" dirty="0" err="1" smtClean="0">
                          <a:ln>
                            <a:noFill/>
                          </a:ln>
                          <a:solidFill>
                            <a:srgbClr val="000000"/>
                          </a:solidFill>
                          <a:effectLst/>
                          <a:latin typeface="Arial" pitchFamily="34" charset="0"/>
                          <a:ea typeface="宋体" panose="02010600030101010101" pitchFamily="2" charset="-122"/>
                          <a:cs typeface="Arial" pitchFamily="34" charset="0"/>
                        </a:rPr>
                        <a:t>BrTr</a:t>
                      </a:r>
                      <a:endPar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(A/mm2)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000" b="1" i="0" u="none" strike="noStrike" cap="none" normalizeH="0" baseline="0" dirty="0" err="1" smtClean="0">
                          <a:ln>
                            <a:noFill/>
                          </a:ln>
                          <a:solidFill>
                            <a:srgbClr val="000000"/>
                          </a:solidFill>
                          <a:effectLst/>
                          <a:latin typeface="Arial" pitchFamily="34" charset="0"/>
                          <a:ea typeface="+mn-ea"/>
                          <a:cs typeface="Arial" pitchFamily="34" charset="0"/>
                        </a:rPr>
                        <a:t>Ic</a:t>
                      </a:r>
                      <a:r>
                        <a:rPr kumimoji="0" lang="en-US" altLang="zh-CN" sz="1000" b="1" i="0" u="none" strike="noStrike" cap="none" normalizeH="0" baseline="0" dirty="0" smtClean="0">
                          <a:ln>
                            <a:noFill/>
                          </a:ln>
                          <a:solidFill>
                            <a:srgbClr val="000000"/>
                          </a:solidFill>
                          <a:effectLst/>
                          <a:latin typeface="Arial" pitchFamily="34" charset="0"/>
                          <a:ea typeface="+mn-ea"/>
                          <a:cs typeface="Arial" pitchFamily="34" charset="0"/>
                        </a:rPr>
                        <a:t>@ </a:t>
                      </a:r>
                      <a:r>
                        <a:rPr kumimoji="0" lang="en-US" altLang="zh-CN" sz="1000" b="1" i="0" u="none" strike="noStrike" cap="none" normalizeH="0" baseline="0" dirty="0" err="1" smtClean="0">
                          <a:ln>
                            <a:noFill/>
                          </a:ln>
                          <a:solidFill>
                            <a:srgbClr val="000000"/>
                          </a:solidFill>
                          <a:effectLst/>
                          <a:latin typeface="Arial" pitchFamily="34" charset="0"/>
                          <a:ea typeface="+mn-ea"/>
                          <a:cs typeface="Arial" pitchFamily="34" charset="0"/>
                        </a:rPr>
                        <a:t>BrTr</a:t>
                      </a:r>
                      <a:endParaRPr kumimoji="0" lang="en-US" altLang="zh-CN" sz="1000" b="1" i="0" u="none" strike="noStrike" cap="none" normalizeH="0" baseline="0" dirty="0" smtClean="0">
                        <a:ln>
                          <a:noFill/>
                        </a:ln>
                        <a:solidFill>
                          <a:srgbClr val="000000"/>
                        </a:solidFill>
                        <a:effectLst/>
                        <a:latin typeface="Arial" pitchFamily="34" charset="0"/>
                        <a:ea typeface="+mn-ea"/>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000" b="1" i="0" u="none" strike="noStrike" cap="none" normalizeH="0" baseline="0" dirty="0" smtClean="0">
                          <a:ln>
                            <a:noFill/>
                          </a:ln>
                          <a:solidFill>
                            <a:srgbClr val="000000"/>
                          </a:solidFill>
                          <a:effectLst/>
                          <a:latin typeface="Arial" pitchFamily="34" charset="0"/>
                          <a:ea typeface="+mn-ea"/>
                          <a:cs typeface="Arial" pitchFamily="34" charset="0"/>
                        </a:rPr>
                        <a:t>(A)</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r>
              <a:tr h="213743">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Nb</a:t>
                      </a:r>
                      <a:r>
                        <a:rPr kumimoji="0" lang="en-US" altLang="zh-CN" sz="8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3</a:t>
                      </a: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Sn</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0.802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1</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200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Arial" pitchFamily="34" charset="0"/>
                          <a:ea typeface="宋体" panose="02010600030101010101" pitchFamily="2" charset="-122"/>
                          <a:cs typeface="Arial" pitchFamily="34" charset="0"/>
                        </a:rPr>
                        <a:t>4.2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Arial" pitchFamily="34" charset="0"/>
                          <a:ea typeface="宋体" panose="02010600030101010101" pitchFamily="2" charset="-122"/>
                          <a:cs typeface="Arial" pitchFamily="34" charset="0"/>
                        </a:rPr>
                        <a:t>12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2700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682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r>
              <a:tr h="266565">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NbTi</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0.82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1</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130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4.2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5</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2613</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690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r>
            </a:tbl>
          </a:graphicData>
        </a:graphic>
      </p:graphicFrame>
    </p:spTree>
    <p:extLst>
      <p:ext uri="{BB962C8B-B14F-4D97-AF65-F5344CB8AC3E}">
        <p14:creationId xmlns:p14="http://schemas.microsoft.com/office/powerpoint/2010/main" val="550224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2110" y="779659"/>
            <a:ext cx="7302448" cy="461665"/>
          </a:xfrm>
          <a:prstGeom prst="rect">
            <a:avLst/>
          </a:prstGeom>
        </p:spPr>
        <p:txBody>
          <a:bodyPr wrap="none">
            <a:spAutoFit/>
          </a:bodyPr>
          <a:lstStyle/>
          <a:p>
            <a:r>
              <a:rPr lang="en-US" altLang="zh-CN" sz="2400" b="1" i="1" dirty="0" smtClean="0"/>
              <a:t>Fabrication of the 1</a:t>
            </a:r>
            <a:r>
              <a:rPr lang="en-US" altLang="zh-CN" sz="2400" b="1" i="1" baseline="30000" dirty="0" smtClean="0"/>
              <a:t>st</a:t>
            </a:r>
            <a:r>
              <a:rPr lang="en-US" altLang="zh-CN" sz="2400" b="1" i="1" dirty="0" smtClean="0"/>
              <a:t> </a:t>
            </a:r>
            <a:r>
              <a:rPr lang="en-US" altLang="zh-CN" sz="2400" b="1" i="1" dirty="0"/>
              <a:t>model </a:t>
            </a:r>
            <a:r>
              <a:rPr lang="en-US" altLang="zh-CN" sz="2400" b="1" i="1" dirty="0" smtClean="0"/>
              <a:t>dipole magnet </a:t>
            </a:r>
            <a:r>
              <a:rPr lang="en-US" altLang="zh-CN" sz="2400" b="1" i="1" dirty="0"/>
              <a:t>(NbTi+Nb</a:t>
            </a:r>
            <a:r>
              <a:rPr lang="en-US" altLang="zh-CN" sz="2400" b="1" i="1" baseline="-25000" dirty="0"/>
              <a:t>3</a:t>
            </a:r>
            <a:r>
              <a:rPr lang="en-US" altLang="zh-CN" sz="2400" b="1" i="1" dirty="0"/>
              <a:t>Sn</a:t>
            </a:r>
            <a:r>
              <a:rPr lang="en-US" altLang="zh-CN" sz="2400" b="1" i="1" dirty="0" smtClean="0"/>
              <a:t>)</a:t>
            </a:r>
            <a:endParaRPr lang="en-US" altLang="zh-CN" sz="2400" b="1" i="1" dirty="0"/>
          </a:p>
        </p:txBody>
      </p:sp>
      <p:cxnSp>
        <p:nvCxnSpPr>
          <p:cNvPr id="35" name="直接连接符 34"/>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2" cstate="print">
            <a:extLst>
              <a:ext uri="{28A0092B-C50C-407E-A947-70E740481C1C}">
                <a14:useLocalDpi xmlns:a14="http://schemas.microsoft.com/office/drawing/2010/main" val="0"/>
              </a:ext>
            </a:extLst>
          </a:blip>
          <a:srcRect l="6918" t="4299" r="6681" b="34898"/>
          <a:stretch/>
        </p:blipFill>
        <p:spPr>
          <a:xfrm>
            <a:off x="7204340" y="4513531"/>
            <a:ext cx="1536656" cy="1794418"/>
          </a:xfrm>
          <a:prstGeom prst="rect">
            <a:avLst/>
          </a:prstGeom>
        </p:spPr>
      </p:pic>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l="-606"/>
          <a:stretch/>
        </p:blipFill>
        <p:spPr>
          <a:xfrm>
            <a:off x="3832711" y="1345463"/>
            <a:ext cx="1578912" cy="1932174"/>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324" y="1340768"/>
            <a:ext cx="3265160" cy="1923325"/>
          </a:xfrm>
          <a:prstGeom prst="rect">
            <a:avLst/>
          </a:prstGeom>
        </p:spPr>
      </p:pic>
      <p:pic>
        <p:nvPicPr>
          <p:cNvPr id="39" name="Picture 2" descr="C:\Users\Jiang Weiwei\Desktop\_DSC24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05075" y="1345464"/>
            <a:ext cx="3371936" cy="191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p:cNvSpPr/>
          <p:nvPr/>
        </p:nvSpPr>
        <p:spPr>
          <a:xfrm>
            <a:off x="1118464" y="2954158"/>
            <a:ext cx="1600118" cy="338554"/>
          </a:xfrm>
          <a:prstGeom prst="rect">
            <a:avLst/>
          </a:prstGeom>
        </p:spPr>
        <p:txBody>
          <a:bodyPr wrap="none">
            <a:spAutoFit/>
          </a:bodyPr>
          <a:lstStyle/>
          <a:p>
            <a:r>
              <a:rPr lang="en-US" altLang="zh-CN" sz="1600" b="1" i="1" dirty="0" smtClean="0">
                <a:solidFill>
                  <a:srgbClr val="FF0000"/>
                </a:solidFill>
              </a:rPr>
              <a:t>Cabling Machine</a:t>
            </a:r>
            <a:endParaRPr lang="zh-CN" altLang="en-US" sz="1600" dirty="0"/>
          </a:p>
        </p:txBody>
      </p:sp>
      <p:sp>
        <p:nvSpPr>
          <p:cNvPr id="41" name="矩形 40"/>
          <p:cNvSpPr/>
          <p:nvPr/>
        </p:nvSpPr>
        <p:spPr>
          <a:xfrm>
            <a:off x="3820794" y="2943977"/>
            <a:ext cx="1637115" cy="338554"/>
          </a:xfrm>
          <a:prstGeom prst="rect">
            <a:avLst/>
          </a:prstGeom>
        </p:spPr>
        <p:txBody>
          <a:bodyPr wrap="none">
            <a:spAutoFit/>
          </a:bodyPr>
          <a:lstStyle/>
          <a:p>
            <a:r>
              <a:rPr lang="en-US" altLang="zh-CN" sz="1600" b="1" i="1" dirty="0" smtClean="0">
                <a:solidFill>
                  <a:srgbClr val="FF0000"/>
                </a:solidFill>
              </a:rPr>
              <a:t>Rutherford Cable</a:t>
            </a:r>
            <a:endParaRPr lang="zh-CN" altLang="en-US" sz="1600" dirty="0"/>
          </a:p>
        </p:txBody>
      </p:sp>
      <p:sp>
        <p:nvSpPr>
          <p:cNvPr id="42" name="矩形 41"/>
          <p:cNvSpPr/>
          <p:nvPr/>
        </p:nvSpPr>
        <p:spPr>
          <a:xfrm>
            <a:off x="6560121" y="2964340"/>
            <a:ext cx="1266693" cy="338554"/>
          </a:xfrm>
          <a:prstGeom prst="rect">
            <a:avLst/>
          </a:prstGeom>
        </p:spPr>
        <p:txBody>
          <a:bodyPr wrap="none">
            <a:spAutoFit/>
          </a:bodyPr>
          <a:lstStyle/>
          <a:p>
            <a:r>
              <a:rPr lang="en-US" altLang="zh-CN" sz="1600" b="1" i="1" dirty="0" smtClean="0">
                <a:solidFill>
                  <a:srgbClr val="FF0000"/>
                </a:solidFill>
              </a:rPr>
              <a:t>Coil Winding</a:t>
            </a:r>
            <a:endParaRPr lang="zh-CN" altLang="en-US" sz="1600" dirty="0"/>
          </a:p>
        </p:txBody>
      </p:sp>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198504" y="3313847"/>
            <a:ext cx="1542491" cy="1177899"/>
          </a:xfrm>
          <a:prstGeom prst="rect">
            <a:avLst/>
          </a:prstGeom>
        </p:spPr>
      </p:pic>
      <p:sp>
        <p:nvSpPr>
          <p:cNvPr id="44" name="矩形 43"/>
          <p:cNvSpPr/>
          <p:nvPr/>
        </p:nvSpPr>
        <p:spPr>
          <a:xfrm>
            <a:off x="7287352" y="5991180"/>
            <a:ext cx="1387111" cy="338554"/>
          </a:xfrm>
          <a:prstGeom prst="rect">
            <a:avLst/>
          </a:prstGeom>
        </p:spPr>
        <p:txBody>
          <a:bodyPr wrap="none">
            <a:spAutoFit/>
          </a:bodyPr>
          <a:lstStyle/>
          <a:p>
            <a:r>
              <a:rPr lang="en-US" altLang="zh-CN" sz="1600" b="1" i="1" dirty="0" smtClean="0">
                <a:solidFill>
                  <a:srgbClr val="FF0000"/>
                </a:solidFill>
              </a:rPr>
              <a:t>Heat Reaction</a:t>
            </a:r>
            <a:endParaRPr lang="zh-CN" altLang="en-US" sz="1600" dirty="0"/>
          </a:p>
        </p:txBody>
      </p:sp>
      <p:pic>
        <p:nvPicPr>
          <p:cNvPr id="45" name="图片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9507" y="3313847"/>
            <a:ext cx="1698753" cy="2991922"/>
          </a:xfrm>
          <a:prstGeom prst="rect">
            <a:avLst/>
          </a:prstGeom>
        </p:spPr>
      </p:pic>
      <p:sp>
        <p:nvSpPr>
          <p:cNvPr id="46" name="矩形 45"/>
          <p:cNvSpPr/>
          <p:nvPr/>
        </p:nvSpPr>
        <p:spPr>
          <a:xfrm>
            <a:off x="4573459" y="6003302"/>
            <a:ext cx="470000" cy="338554"/>
          </a:xfrm>
          <a:prstGeom prst="rect">
            <a:avLst/>
          </a:prstGeom>
        </p:spPr>
        <p:txBody>
          <a:bodyPr wrap="none">
            <a:spAutoFit/>
          </a:bodyPr>
          <a:lstStyle/>
          <a:p>
            <a:r>
              <a:rPr lang="en-US" altLang="zh-CN" sz="1600" b="1" i="1" dirty="0" smtClean="0">
                <a:solidFill>
                  <a:srgbClr val="FF0000"/>
                </a:solidFill>
              </a:rPr>
              <a:t>VPI</a:t>
            </a:r>
            <a:endParaRPr lang="zh-CN" altLang="en-US" sz="1600" dirty="0"/>
          </a:p>
        </p:txBody>
      </p:sp>
      <p:pic>
        <p:nvPicPr>
          <p:cNvPr id="47" name="图片 46"/>
          <p:cNvPicPr>
            <a:picLocks noChangeAspect="1"/>
          </p:cNvPicPr>
          <p:nvPr/>
        </p:nvPicPr>
        <p:blipFill rotWithShape="1">
          <a:blip r:embed="rId8" cstate="print">
            <a:extLst>
              <a:ext uri="{28A0092B-C50C-407E-A947-70E740481C1C}">
                <a14:useLocalDpi xmlns:a14="http://schemas.microsoft.com/office/drawing/2010/main" val="0"/>
              </a:ext>
            </a:extLst>
          </a:blip>
          <a:srcRect l="10568"/>
          <a:stretch/>
        </p:blipFill>
        <p:spPr>
          <a:xfrm rot="5400000">
            <a:off x="1764400" y="4218629"/>
            <a:ext cx="3002877" cy="1171406"/>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8785" t="2254"/>
          <a:stretch/>
        </p:blipFill>
        <p:spPr>
          <a:xfrm>
            <a:off x="405074" y="3307226"/>
            <a:ext cx="2240827" cy="2994212"/>
          </a:xfrm>
          <a:prstGeom prst="rect">
            <a:avLst/>
          </a:prstGeom>
        </p:spPr>
      </p:pic>
      <p:sp>
        <p:nvSpPr>
          <p:cNvPr id="49" name="矩形 48"/>
          <p:cNvSpPr/>
          <p:nvPr/>
        </p:nvSpPr>
        <p:spPr>
          <a:xfrm>
            <a:off x="602814" y="5998531"/>
            <a:ext cx="1760434" cy="338554"/>
          </a:xfrm>
          <a:prstGeom prst="rect">
            <a:avLst/>
          </a:prstGeom>
        </p:spPr>
        <p:txBody>
          <a:bodyPr wrap="square">
            <a:spAutoFit/>
          </a:bodyPr>
          <a:lstStyle/>
          <a:p>
            <a:r>
              <a:rPr lang="en-US" altLang="zh-CN" sz="1600" b="1" i="1" dirty="0" smtClean="0">
                <a:solidFill>
                  <a:srgbClr val="FF0000"/>
                </a:solidFill>
              </a:rPr>
              <a:t>Magnet Assembly</a:t>
            </a:r>
            <a:endParaRPr lang="zh-CN" altLang="en-US" sz="1600" dirty="0"/>
          </a:p>
        </p:txBody>
      </p:sp>
      <p:pic>
        <p:nvPicPr>
          <p:cNvPr id="50" name="图片 49"/>
          <p:cNvPicPr>
            <a:picLocks noChangeAspect="1"/>
          </p:cNvPicPr>
          <p:nvPr/>
        </p:nvPicPr>
        <p:blipFill rotWithShape="1">
          <a:blip r:embed="rId10" cstate="print">
            <a:extLst>
              <a:ext uri="{28A0092B-C50C-407E-A947-70E740481C1C}">
                <a14:useLocalDpi xmlns:a14="http://schemas.microsoft.com/office/drawing/2010/main" val="0"/>
              </a:ext>
            </a:extLst>
          </a:blip>
          <a:srcRect l="5188" r="4244"/>
          <a:stretch/>
        </p:blipFill>
        <p:spPr>
          <a:xfrm>
            <a:off x="5595402" y="3324679"/>
            <a:ext cx="1580973" cy="2962896"/>
          </a:xfrm>
          <a:prstGeom prst="rect">
            <a:avLst/>
          </a:prstGeom>
        </p:spPr>
      </p:pic>
      <p:sp>
        <p:nvSpPr>
          <p:cNvPr id="51" name="矩形 50"/>
          <p:cNvSpPr/>
          <p:nvPr/>
        </p:nvSpPr>
        <p:spPr>
          <a:xfrm>
            <a:off x="5573937" y="5998531"/>
            <a:ext cx="1588897" cy="338554"/>
          </a:xfrm>
          <a:prstGeom prst="rect">
            <a:avLst/>
          </a:prstGeom>
        </p:spPr>
        <p:txBody>
          <a:bodyPr wrap="none">
            <a:spAutoFit/>
          </a:bodyPr>
          <a:lstStyle/>
          <a:p>
            <a:r>
              <a:rPr lang="en-US" altLang="zh-CN" sz="1600" b="1" i="1" dirty="0" smtClean="0">
                <a:solidFill>
                  <a:srgbClr val="FF0000"/>
                </a:solidFill>
              </a:rPr>
              <a:t>VPI Coil Package</a:t>
            </a:r>
            <a:endParaRPr lang="zh-CN" altLang="en-US" sz="1600" dirty="0"/>
          </a:p>
        </p:txBody>
      </p:sp>
      <p:sp>
        <p:nvSpPr>
          <p:cNvPr id="52" name="矩形 51"/>
          <p:cNvSpPr/>
          <p:nvPr/>
        </p:nvSpPr>
        <p:spPr>
          <a:xfrm>
            <a:off x="2601048" y="5792312"/>
            <a:ext cx="1338636" cy="584775"/>
          </a:xfrm>
          <a:prstGeom prst="rect">
            <a:avLst/>
          </a:prstGeom>
        </p:spPr>
        <p:txBody>
          <a:bodyPr wrap="none">
            <a:spAutoFit/>
          </a:bodyPr>
          <a:lstStyle/>
          <a:p>
            <a:r>
              <a:rPr lang="en-US" altLang="zh-CN" sz="1600" b="1" i="1" dirty="0" smtClean="0">
                <a:solidFill>
                  <a:srgbClr val="FF0000"/>
                </a:solidFill>
              </a:rPr>
              <a:t>Impregnated </a:t>
            </a:r>
          </a:p>
          <a:p>
            <a:pPr algn="ctr"/>
            <a:r>
              <a:rPr lang="en-US" altLang="zh-CN" sz="1600" b="1" i="1" dirty="0" smtClean="0">
                <a:solidFill>
                  <a:srgbClr val="FF0000"/>
                </a:solidFill>
              </a:rPr>
              <a:t>Coil</a:t>
            </a:r>
            <a:endParaRPr lang="zh-CN" altLang="en-US" sz="1600" dirty="0"/>
          </a:p>
        </p:txBody>
      </p:sp>
      <p:sp>
        <p:nvSpPr>
          <p:cNvPr id="29"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Tree>
    <p:extLst>
      <p:ext uri="{BB962C8B-B14F-4D97-AF65-F5344CB8AC3E}">
        <p14:creationId xmlns:p14="http://schemas.microsoft.com/office/powerpoint/2010/main" val="3642373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9445" t="3501" r="10556" b="4892"/>
          <a:stretch/>
        </p:blipFill>
        <p:spPr>
          <a:xfrm>
            <a:off x="2868650" y="3494535"/>
            <a:ext cx="3281998" cy="1864865"/>
          </a:xfrm>
          <a:prstGeom prst="rect">
            <a:avLst/>
          </a:prstGeom>
        </p:spPr>
      </p:pic>
      <p:cxnSp>
        <p:nvCxnSpPr>
          <p:cNvPr id="8" name="直接连接符 7"/>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679371" y="4066992"/>
            <a:ext cx="2198914" cy="746358"/>
          </a:xfrm>
          <a:prstGeom prst="rect">
            <a:avLst/>
          </a:prstGeom>
        </p:spPr>
        <p:txBody>
          <a:bodyPr wrap="square">
            <a:spAutoFit/>
          </a:bodyPr>
          <a:lstStyle/>
          <a:p>
            <a:pPr algn="ctr">
              <a:lnSpc>
                <a:spcPts val="1700"/>
              </a:lnSpc>
            </a:pPr>
            <a:r>
              <a:rPr lang="en-US" altLang="zh-CN" sz="1400" b="1" i="1" dirty="0" smtClean="0">
                <a:solidFill>
                  <a:srgbClr val="FF0000"/>
                </a:solidFill>
              </a:rPr>
              <a:t>10.2 T @ 4.2 K dipole field </a:t>
            </a:r>
          </a:p>
          <a:p>
            <a:pPr algn="ctr">
              <a:lnSpc>
                <a:spcPts val="1700"/>
              </a:lnSpc>
            </a:pPr>
            <a:r>
              <a:rPr lang="en-US" altLang="zh-CN" sz="1400" b="1" i="1" dirty="0" smtClean="0">
                <a:solidFill>
                  <a:srgbClr val="FF0000"/>
                </a:solidFill>
              </a:rPr>
              <a:t>in two apertures</a:t>
            </a:r>
          </a:p>
          <a:p>
            <a:pPr algn="ctr">
              <a:lnSpc>
                <a:spcPts val="1700"/>
              </a:lnSpc>
            </a:pPr>
            <a:r>
              <a:rPr lang="en-US" altLang="zh-CN" sz="1100" b="1" i="1" dirty="0" smtClean="0">
                <a:solidFill>
                  <a:srgbClr val="FF0000"/>
                </a:solidFill>
              </a:rPr>
              <a:t>(Performance limited by </a:t>
            </a:r>
            <a:r>
              <a:rPr lang="en-US" altLang="zh-CN" sz="1100" b="1" i="1" dirty="0" err="1" smtClean="0">
                <a:solidFill>
                  <a:srgbClr val="FF0000"/>
                </a:solidFill>
              </a:rPr>
              <a:t>NbTi</a:t>
            </a:r>
            <a:r>
              <a:rPr lang="en-US" altLang="zh-CN" sz="1100" b="1" i="1" dirty="0" smtClean="0">
                <a:solidFill>
                  <a:srgbClr val="FF0000"/>
                </a:solidFill>
              </a:rPr>
              <a:t> coils)</a:t>
            </a:r>
            <a:endParaRPr lang="en-US" altLang="zh-CN" sz="1100" b="1" i="1" dirty="0">
              <a:solidFill>
                <a:srgbClr val="FF0000"/>
              </a:solidFill>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10716" r="4373"/>
          <a:stretch/>
        </p:blipFill>
        <p:spPr>
          <a:xfrm>
            <a:off x="2859375" y="1478561"/>
            <a:ext cx="3358345" cy="1977565"/>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792" y="1478560"/>
            <a:ext cx="2747016" cy="5291335"/>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00" y="1478561"/>
            <a:ext cx="2663040" cy="5242913"/>
          </a:xfrm>
          <a:prstGeom prst="rect">
            <a:avLst/>
          </a:prstGeom>
        </p:spPr>
      </p:pic>
      <p:sp>
        <p:nvSpPr>
          <p:cNvPr id="21" name="矩形 20"/>
          <p:cNvSpPr/>
          <p:nvPr/>
        </p:nvSpPr>
        <p:spPr>
          <a:xfrm>
            <a:off x="174565" y="883330"/>
            <a:ext cx="8857243" cy="498598"/>
          </a:xfrm>
          <a:prstGeom prst="rect">
            <a:avLst/>
          </a:prstGeom>
        </p:spPr>
        <p:txBody>
          <a:bodyPr wrap="square">
            <a:spAutoFit/>
          </a:bodyPr>
          <a:lstStyle/>
          <a:p>
            <a:pPr algn="ctr">
              <a:lnSpc>
                <a:spcPct val="110000"/>
              </a:lnSpc>
            </a:pPr>
            <a:r>
              <a:rPr lang="en-US" altLang="zh-CN" sz="2400" b="1" i="1" dirty="0"/>
              <a:t>T</a:t>
            </a:r>
            <a:r>
              <a:rPr lang="en-US" altLang="zh-CN" sz="2400" b="1" i="1" dirty="0" smtClean="0"/>
              <a:t>est results of </a:t>
            </a:r>
            <a:r>
              <a:rPr lang="en-US" altLang="zh-CN" sz="2400" b="1" i="1" dirty="0"/>
              <a:t>the 1</a:t>
            </a:r>
            <a:r>
              <a:rPr lang="en-US" altLang="zh-CN" sz="2400" b="1" i="1" baseline="30000" dirty="0"/>
              <a:t>st</a:t>
            </a:r>
            <a:r>
              <a:rPr lang="en-US" altLang="zh-CN" sz="2400" b="1" i="1" dirty="0"/>
              <a:t> </a:t>
            </a:r>
            <a:r>
              <a:rPr lang="en-US" altLang="zh-CN" sz="2400" b="1" i="1" dirty="0" smtClean="0"/>
              <a:t>high-field dipole magnet in China </a:t>
            </a:r>
            <a:r>
              <a:rPr lang="en-US" altLang="zh-CN" sz="1400" b="1" i="1" dirty="0" smtClean="0"/>
              <a:t>Feb. 2018</a:t>
            </a:r>
            <a:endParaRPr lang="en-US" altLang="zh-CN" sz="1400" b="1" i="1" dirty="0"/>
          </a:p>
        </p:txBody>
      </p:sp>
      <p:sp>
        <p:nvSpPr>
          <p:cNvPr id="23" name="矩形 22"/>
          <p:cNvSpPr/>
          <p:nvPr/>
        </p:nvSpPr>
        <p:spPr>
          <a:xfrm>
            <a:off x="236252" y="4697177"/>
            <a:ext cx="2594806" cy="338554"/>
          </a:xfrm>
          <a:prstGeom prst="rect">
            <a:avLst/>
          </a:prstGeom>
        </p:spPr>
        <p:txBody>
          <a:bodyPr wrap="square">
            <a:spAutoFit/>
          </a:bodyPr>
          <a:lstStyle/>
          <a:p>
            <a:r>
              <a:rPr lang="en-US" altLang="zh-CN" sz="1600" b="1" dirty="0" smtClean="0">
                <a:solidFill>
                  <a:srgbClr val="FF0000"/>
                </a:solidFill>
              </a:rPr>
              <a:t>Magnet under test @ </a:t>
            </a:r>
            <a:r>
              <a:rPr lang="en-US" altLang="zh-CN" sz="1600" b="1" dirty="0">
                <a:solidFill>
                  <a:srgbClr val="FF0000"/>
                </a:solidFill>
              </a:rPr>
              <a:t>Hefei</a:t>
            </a:r>
            <a:endParaRPr lang="zh-CN" altLang="en-US" sz="1600" b="1" dirty="0">
              <a:solidFill>
                <a:srgbClr val="FF0000"/>
              </a:solidFill>
            </a:endParaRPr>
          </a:p>
        </p:txBody>
      </p:sp>
      <p:sp>
        <p:nvSpPr>
          <p:cNvPr id="24" name="矩形 23"/>
          <p:cNvSpPr/>
          <p:nvPr/>
        </p:nvSpPr>
        <p:spPr>
          <a:xfrm>
            <a:off x="3210421" y="3135909"/>
            <a:ext cx="2671052" cy="338554"/>
          </a:xfrm>
          <a:prstGeom prst="rect">
            <a:avLst/>
          </a:prstGeom>
        </p:spPr>
        <p:txBody>
          <a:bodyPr wrap="none">
            <a:spAutoFit/>
          </a:bodyPr>
          <a:lstStyle/>
          <a:p>
            <a:r>
              <a:rPr lang="en-US" altLang="zh-CN" sz="1600" b="1" dirty="0" smtClean="0">
                <a:solidFill>
                  <a:srgbClr val="FF0000"/>
                </a:solidFill>
              </a:rPr>
              <a:t>Magnet fabrication @ Beijing</a:t>
            </a:r>
            <a:endParaRPr lang="zh-CN" altLang="en-US" sz="1200" b="1" dirty="0">
              <a:solidFill>
                <a:srgbClr val="FF0000"/>
              </a:solidFill>
            </a:endParaRPr>
          </a:p>
        </p:txBody>
      </p:sp>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l="2221" t="26296" r="1250" b="18334"/>
          <a:stretch/>
        </p:blipFill>
        <p:spPr>
          <a:xfrm>
            <a:off x="139700" y="1487641"/>
            <a:ext cx="2210606" cy="951037"/>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12368" t="32245" r="13863" b="25233"/>
          <a:stretch/>
        </p:blipFill>
        <p:spPr>
          <a:xfrm>
            <a:off x="174565" y="2453270"/>
            <a:ext cx="1071493" cy="1235272"/>
          </a:xfrm>
          <a:prstGeom prst="rect">
            <a:avLst/>
          </a:prstGeom>
        </p:spPr>
      </p:pic>
      <p:sp>
        <p:nvSpPr>
          <p:cNvPr id="18" name="矩形 17"/>
          <p:cNvSpPr/>
          <p:nvPr/>
        </p:nvSpPr>
        <p:spPr>
          <a:xfrm>
            <a:off x="6524941" y="6379745"/>
            <a:ext cx="2388026" cy="338554"/>
          </a:xfrm>
          <a:prstGeom prst="rect">
            <a:avLst/>
          </a:prstGeom>
        </p:spPr>
        <p:txBody>
          <a:bodyPr wrap="none">
            <a:spAutoFit/>
          </a:bodyPr>
          <a:lstStyle/>
          <a:p>
            <a:r>
              <a:rPr lang="en-US" altLang="zh-CN" sz="1600" b="1" dirty="0" smtClean="0">
                <a:solidFill>
                  <a:srgbClr val="FF0000"/>
                </a:solidFill>
              </a:rPr>
              <a:t>Test system setup @ Hefei</a:t>
            </a:r>
            <a:endParaRPr lang="zh-CN" altLang="en-US" sz="1200" b="1" dirty="0">
              <a:solidFill>
                <a:srgbClr val="FF0000"/>
              </a:solidFill>
            </a:endParaRPr>
          </a:p>
        </p:txBody>
      </p:sp>
      <p:pic>
        <p:nvPicPr>
          <p:cNvPr id="5" name="图片 4"/>
          <p:cNvPicPr>
            <a:picLocks noChangeAspect="1"/>
          </p:cNvPicPr>
          <p:nvPr/>
        </p:nvPicPr>
        <p:blipFill>
          <a:blip r:embed="rId8"/>
          <a:stretch>
            <a:fillRect/>
          </a:stretch>
        </p:blipFill>
        <p:spPr>
          <a:xfrm>
            <a:off x="3004457" y="5339481"/>
            <a:ext cx="3280335" cy="1506616"/>
          </a:xfrm>
          <a:prstGeom prst="rect">
            <a:avLst/>
          </a:prstGeom>
        </p:spPr>
      </p:pic>
      <p:sp>
        <p:nvSpPr>
          <p:cNvPr id="20"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Tree>
    <p:extLst>
      <p:ext uri="{BB962C8B-B14F-4D97-AF65-F5344CB8AC3E}">
        <p14:creationId xmlns:p14="http://schemas.microsoft.com/office/powerpoint/2010/main" val="3054062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7973"/>
          <a:stretch/>
        </p:blipFill>
        <p:spPr bwMode="auto">
          <a:xfrm>
            <a:off x="35496" y="2204864"/>
            <a:ext cx="3925976" cy="415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165"/>
          <a:stretch/>
        </p:blipFill>
        <p:spPr bwMode="auto">
          <a:xfrm>
            <a:off x="4040247" y="1914654"/>
            <a:ext cx="4912671" cy="320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491477" y="4955896"/>
            <a:ext cx="184730" cy="369332"/>
          </a:xfrm>
          <a:prstGeom prst="rect">
            <a:avLst/>
          </a:prstGeom>
          <a:solidFill>
            <a:schemeClr val="bg1"/>
          </a:solidFill>
        </p:spPr>
        <p:txBody>
          <a:bodyPr wrap="none" rtlCol="0" anchor="ctr">
            <a:spAutoFit/>
          </a:bodyPr>
          <a:lstStyle/>
          <a:p>
            <a:pPr algn="ctr" eaLnBrk="0"/>
            <a:endParaRPr lang="ko-KR" altLang="en-US" dirty="0">
              <a:latin typeface="Times New Roman" pitchFamily="18" charset="0"/>
              <a:ea typeface="Gulim" pitchFamily="34" charset="-127"/>
              <a:cs typeface="Arial Unicode MS" pitchFamily="34" charset="-122"/>
            </a:endParaRPr>
          </a:p>
        </p:txBody>
      </p:sp>
      <p:graphicFrame>
        <p:nvGraphicFramePr>
          <p:cNvPr id="13" name="表格 12"/>
          <p:cNvGraphicFramePr>
            <a:graphicFrameLocks noGrp="1"/>
          </p:cNvGraphicFramePr>
          <p:nvPr>
            <p:extLst>
              <p:ext uri="{D42A27DB-BD31-4B8C-83A1-F6EECF244321}">
                <p14:modId xmlns:p14="http://schemas.microsoft.com/office/powerpoint/2010/main" val="3102361720"/>
              </p:ext>
            </p:extLst>
          </p:nvPr>
        </p:nvGraphicFramePr>
        <p:xfrm>
          <a:off x="4110651" y="5077618"/>
          <a:ext cx="4771861" cy="1123677"/>
        </p:xfrm>
        <a:graphic>
          <a:graphicData uri="http://schemas.openxmlformats.org/drawingml/2006/table">
            <a:tbl>
              <a:tblPr>
                <a:tableStyleId>{616DA210-FB5B-4158-B5E0-FEB733F419BA}</a:tableStyleId>
              </a:tblPr>
              <a:tblGrid>
                <a:gridCol w="457490"/>
                <a:gridCol w="656818"/>
                <a:gridCol w="351916"/>
                <a:gridCol w="422298"/>
                <a:gridCol w="717580"/>
                <a:gridCol w="717580"/>
                <a:gridCol w="751432"/>
                <a:gridCol w="696747"/>
              </a:tblGrid>
              <a:tr h="338708">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u="none" strike="noStrike" cap="none" normalizeH="0" baseline="0" dirty="0" smtClean="0">
                          <a:ln>
                            <a:noFill/>
                          </a:ln>
                          <a:effectLst/>
                        </a:rPr>
                        <a:t>Strand</a:t>
                      </a:r>
                      <a:endParaRPr kumimoji="0" lang="en-US" altLang="zh-CN"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u="none" strike="noStrike" cap="none" normalizeH="0" baseline="0" smtClean="0">
                          <a:ln>
                            <a:noFill/>
                          </a:ln>
                          <a:effectLst/>
                        </a:rPr>
                        <a:t>diam.</a:t>
                      </a:r>
                      <a:endParaRPr kumimoji="0" lang="en-US" altLang="zh-CN" sz="1200" b="1" i="0" u="none" strike="noStrike" cap="none" normalizeH="0" baseline="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u="none" strike="noStrike" cap="none" normalizeH="0" baseline="0" dirty="0" smtClean="0">
                          <a:ln>
                            <a:noFill/>
                          </a:ln>
                          <a:effectLst/>
                        </a:rPr>
                        <a:t>cu/</a:t>
                      </a:r>
                      <a:r>
                        <a:rPr kumimoji="0" lang="en-US" altLang="zh-CN" sz="1200" u="none" strike="noStrike" cap="none" normalizeH="0" baseline="0" dirty="0" err="1" smtClean="0">
                          <a:ln>
                            <a:noFill/>
                          </a:ln>
                          <a:effectLst/>
                        </a:rPr>
                        <a:t>sc</a:t>
                      </a:r>
                      <a:endParaRPr kumimoji="0" lang="en-US" altLang="zh-CN"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u="none" strike="noStrike" cap="none" normalizeH="0" baseline="0" dirty="0" smtClean="0">
                          <a:ln>
                            <a:noFill/>
                          </a:ln>
                          <a:effectLst/>
                        </a:rPr>
                        <a:t>RRR</a:t>
                      </a:r>
                      <a:endParaRPr kumimoji="0" lang="en-US" altLang="zh-CN"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u="none" strike="noStrike" cap="none" normalizeH="0" baseline="0" dirty="0" err="1" smtClean="0">
                          <a:ln>
                            <a:noFill/>
                          </a:ln>
                          <a:effectLst/>
                        </a:rPr>
                        <a:t>Tref</a:t>
                      </a:r>
                      <a:r>
                        <a:rPr kumimoji="0" lang="en-US" altLang="zh-CN" sz="1200" u="none" strike="noStrike" cap="none" normalizeH="0" baseline="0" dirty="0" smtClean="0">
                          <a:ln>
                            <a:noFill/>
                          </a:ln>
                          <a:effectLst/>
                        </a:rPr>
                        <a:t>(K)</a:t>
                      </a:r>
                      <a:endParaRPr kumimoji="0" lang="en-US" altLang="zh-CN"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u="none" strike="noStrike" cap="none" normalizeH="0" baseline="0" dirty="0" err="1" smtClean="0">
                          <a:ln>
                            <a:noFill/>
                          </a:ln>
                          <a:effectLst/>
                        </a:rPr>
                        <a:t>Bref</a:t>
                      </a:r>
                      <a:r>
                        <a:rPr kumimoji="0" lang="en-US" altLang="zh-CN" sz="1200" u="none" strike="noStrike" cap="none" normalizeH="0" baseline="0" dirty="0" smtClean="0">
                          <a:ln>
                            <a:noFill/>
                          </a:ln>
                          <a:effectLst/>
                        </a:rPr>
                        <a:t>(T)</a:t>
                      </a:r>
                      <a:endParaRPr kumimoji="0" lang="en-US" altLang="zh-CN"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u="none" strike="noStrike" cap="none" normalizeH="0" baseline="0" dirty="0" err="1" smtClean="0">
                          <a:ln>
                            <a:noFill/>
                          </a:ln>
                          <a:effectLst/>
                        </a:rPr>
                        <a:t>Jc</a:t>
                      </a:r>
                      <a:r>
                        <a:rPr kumimoji="0" lang="en-US" altLang="zh-CN" sz="1200" u="none" strike="noStrike" cap="none" normalizeH="0" baseline="0" dirty="0" smtClean="0">
                          <a:ln>
                            <a:noFill/>
                          </a:ln>
                          <a:effectLst/>
                        </a:rPr>
                        <a:t>@ </a:t>
                      </a:r>
                      <a:r>
                        <a:rPr kumimoji="0" lang="en-US" altLang="zh-CN" sz="1200" u="none" strike="noStrike" cap="none" normalizeH="0" baseline="0" dirty="0" err="1" smtClean="0">
                          <a:ln>
                            <a:noFill/>
                          </a:ln>
                          <a:effectLst/>
                        </a:rPr>
                        <a:t>BrTr</a:t>
                      </a:r>
                      <a:endParaRPr kumimoji="0" lang="en-US" altLang="zh-CN"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200" u="none" strike="noStrike" cap="none" normalizeH="0" baseline="0" dirty="0" err="1" smtClean="0">
                          <a:ln>
                            <a:noFill/>
                          </a:ln>
                          <a:effectLst/>
                        </a:rPr>
                        <a:t>Ic</a:t>
                      </a:r>
                      <a:r>
                        <a:rPr kumimoji="0" lang="en-US" altLang="zh-CN" sz="1200" u="none" strike="noStrike" cap="none" normalizeH="0" baseline="0" dirty="0" smtClean="0">
                          <a:ln>
                            <a:noFill/>
                          </a:ln>
                          <a:effectLst/>
                        </a:rPr>
                        <a:t>@ </a:t>
                      </a:r>
                      <a:r>
                        <a:rPr kumimoji="0" lang="en-US" altLang="zh-CN" sz="1200" u="none" strike="noStrike" cap="none" normalizeH="0" baseline="0" dirty="0" err="1" smtClean="0">
                          <a:ln>
                            <a:noFill/>
                          </a:ln>
                          <a:effectLst/>
                        </a:rPr>
                        <a:t>BrTr</a:t>
                      </a:r>
                      <a:r>
                        <a:rPr kumimoji="0" lang="en-US" altLang="zh-CN" sz="1200" u="none" strike="noStrike" cap="none" normalizeH="0" baseline="0" dirty="0" smtClean="0">
                          <a:ln>
                            <a:noFill/>
                          </a:ln>
                          <a:effectLst/>
                        </a:rPr>
                        <a:t>(A)</a:t>
                      </a:r>
                      <a:endParaRPr kumimoji="0" lang="en-US" altLang="zh-CN" sz="1200" b="1" i="0" u="none" strike="noStrike" cap="none" normalizeH="0" baseline="0" dirty="0" smtClean="0">
                        <a:ln>
                          <a:noFill/>
                        </a:ln>
                        <a:solidFill>
                          <a:srgbClr val="000000"/>
                        </a:solidFill>
                        <a:effectLst/>
                        <a:latin typeface="宋体" panose="02010600030101010101" pitchFamily="2" charset="-122"/>
                        <a:ea typeface="+mn-ea"/>
                      </a:endParaRPr>
                    </a:p>
                  </a:txBody>
                  <a:tcPr marL="8793" marR="8793" marT="8799" marB="0" anchor="ctr" horzOverflow="overflow"/>
                </a:tc>
              </a:tr>
              <a:tr h="349751">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IHEPWCJC</a:t>
                      </a: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mn-lt"/>
                          <a:ea typeface="宋体" panose="02010600030101010101" pitchFamily="2" charset="-122"/>
                          <a:cs typeface="Arial" pitchFamily="34" charset="0"/>
                        </a:rPr>
                        <a:t>0.802</a:t>
                      </a: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1</a:t>
                      </a: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mn-lt"/>
                          <a:ea typeface="宋体" panose="02010600030101010101" pitchFamily="2" charset="-122"/>
                          <a:cs typeface="Arial" pitchFamily="34" charset="0"/>
                        </a:rPr>
                        <a:t>200</a:t>
                      </a: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4.2</a:t>
                      </a: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12</a:t>
                      </a: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mn-lt"/>
                          <a:ea typeface="宋体" panose="02010600030101010101" pitchFamily="2" charset="-122"/>
                          <a:cs typeface="Arial" pitchFamily="34" charset="0"/>
                        </a:rPr>
                        <a:t>2700</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682</a:t>
                      </a:r>
                    </a:p>
                  </a:txBody>
                  <a:tcPr marL="8793" marR="8793" marT="8799" marB="0" anchor="ctr" horzOverflow="overflow"/>
                </a:tc>
              </a:tr>
              <a:tr h="34975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Iron-based</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mn-lt"/>
                          <a:ea typeface="宋体" panose="02010600030101010101" pitchFamily="2" charset="-122"/>
                          <a:cs typeface="Arial" pitchFamily="34" charset="0"/>
                        </a:rPr>
                        <a:t>6.7</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100</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4.2</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12</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mn-lt"/>
                          <a:ea typeface="宋体" panose="02010600030101010101" pitchFamily="2" charset="-122"/>
                          <a:cs typeface="Arial" pitchFamily="34" charset="0"/>
                        </a:rPr>
                        <a:t>216.5</a:t>
                      </a: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mn-lt"/>
                          <a:ea typeface="宋体" panose="02010600030101010101" pitchFamily="2" charset="-122"/>
                          <a:cs typeface="Arial" pitchFamily="34" charset="0"/>
                        </a:rPr>
                        <a:t>38</a:t>
                      </a:r>
                    </a:p>
                  </a:txBody>
                  <a:tcPr marL="8793" marR="8793" marT="8799" marB="0" anchor="ctr" horzOverflow="overflow"/>
                </a:tc>
              </a:tr>
            </a:tbl>
          </a:graphicData>
        </a:graphic>
      </p:graphicFrame>
      <p:sp>
        <p:nvSpPr>
          <p:cNvPr id="14" name="矩形 13"/>
          <p:cNvSpPr/>
          <p:nvPr/>
        </p:nvSpPr>
        <p:spPr>
          <a:xfrm>
            <a:off x="1283199" y="899918"/>
            <a:ext cx="6009979" cy="461665"/>
          </a:xfrm>
          <a:prstGeom prst="rect">
            <a:avLst/>
          </a:prstGeom>
        </p:spPr>
        <p:txBody>
          <a:bodyPr wrap="none">
            <a:spAutoFit/>
          </a:bodyPr>
          <a:lstStyle/>
          <a:p>
            <a:pPr algn="ctr"/>
            <a:r>
              <a:rPr lang="en-US" altLang="zh-CN" sz="2400" b="1" i="1" dirty="0"/>
              <a:t>The </a:t>
            </a:r>
            <a:r>
              <a:rPr lang="en-US" altLang="zh-CN" sz="2400" b="1" i="1" dirty="0" smtClean="0"/>
              <a:t>2</a:t>
            </a:r>
            <a:r>
              <a:rPr lang="en-US" altLang="zh-CN" sz="2400" b="1" i="1" baseline="30000" dirty="0" smtClean="0"/>
              <a:t>nd</a:t>
            </a:r>
            <a:r>
              <a:rPr lang="en-US" altLang="zh-CN" sz="2400" b="1" i="1" dirty="0" smtClean="0"/>
              <a:t> High </a:t>
            </a:r>
            <a:r>
              <a:rPr lang="en-US" altLang="zh-CN" sz="2400" b="1" i="1" dirty="0"/>
              <a:t>Field Dipole LPF2: </a:t>
            </a:r>
            <a:r>
              <a:rPr lang="en-US" altLang="zh-CN" sz="2400" b="1" i="1" dirty="0" smtClean="0"/>
              <a:t>Nb</a:t>
            </a:r>
            <a:r>
              <a:rPr lang="en-US" altLang="zh-CN" sz="2400" b="1" i="1" baseline="-25000" dirty="0" smtClean="0"/>
              <a:t>3</a:t>
            </a:r>
            <a:r>
              <a:rPr lang="en-US" altLang="zh-CN" sz="2400" b="1" i="1" dirty="0" smtClean="0"/>
              <a:t>Sn with IBS</a:t>
            </a:r>
            <a:endParaRPr lang="ko-KR" altLang="en-US" sz="2400" b="1" i="1" dirty="0"/>
          </a:p>
        </p:txBody>
      </p:sp>
      <p:sp>
        <p:nvSpPr>
          <p:cNvPr id="15" name="矩形 14"/>
          <p:cNvSpPr/>
          <p:nvPr/>
        </p:nvSpPr>
        <p:spPr>
          <a:xfrm>
            <a:off x="676207" y="1509307"/>
            <a:ext cx="2898550" cy="400110"/>
          </a:xfrm>
          <a:prstGeom prst="rect">
            <a:avLst/>
          </a:prstGeom>
        </p:spPr>
        <p:txBody>
          <a:bodyPr wrap="none">
            <a:spAutoFit/>
          </a:bodyPr>
          <a:lstStyle/>
          <a:p>
            <a:pPr algn="ctr"/>
            <a:r>
              <a:rPr lang="en-US" altLang="zh-CN" sz="2000" b="1" dirty="0" smtClean="0">
                <a:latin typeface="Comic Sans MS" panose="030F0702030302020204" pitchFamily="66" charset="0"/>
                <a:cs typeface="Arial" panose="020B0604020202020204" pitchFamily="34" charset="0"/>
              </a:rPr>
              <a:t>Cross section of LPF2</a:t>
            </a:r>
            <a:endParaRPr lang="ko-KR" altLang="en-US" sz="2000" b="1" dirty="0">
              <a:latin typeface="Comic Sans MS" panose="030F0702030302020204" pitchFamily="66" charset="0"/>
              <a:cs typeface="Arial" panose="020B0604020202020204" pitchFamily="34" charset="0"/>
            </a:endParaRPr>
          </a:p>
        </p:txBody>
      </p:sp>
      <p:sp>
        <p:nvSpPr>
          <p:cNvPr id="16" name="矩形 15"/>
          <p:cNvSpPr/>
          <p:nvPr/>
        </p:nvSpPr>
        <p:spPr>
          <a:xfrm>
            <a:off x="4899969" y="1509307"/>
            <a:ext cx="3488455" cy="400110"/>
          </a:xfrm>
          <a:prstGeom prst="rect">
            <a:avLst/>
          </a:prstGeom>
        </p:spPr>
        <p:txBody>
          <a:bodyPr wrap="none">
            <a:spAutoFit/>
          </a:bodyPr>
          <a:lstStyle/>
          <a:p>
            <a:pPr algn="ctr"/>
            <a:r>
              <a:rPr lang="en-US" altLang="zh-CN" sz="2000" b="1" dirty="0" smtClean="0">
                <a:latin typeface="Comic Sans MS" panose="030F0702030302020204" pitchFamily="66" charset="0"/>
                <a:cs typeface="Arial" panose="020B0604020202020204" pitchFamily="34" charset="0"/>
              </a:rPr>
              <a:t>Magnetic field distribution</a:t>
            </a:r>
            <a:endParaRPr lang="ko-KR" altLang="en-US" sz="2000" b="1"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81696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pic>
        <p:nvPicPr>
          <p:cNvPr id="6" name="图片 5" descr="C:\Users\PeterZ\AppData\Local\Temp\WeChat Files\347132664625263322.jpg"/>
          <p:cNvPicPr>
            <a:picLocks noChangeAspect="1"/>
          </p:cNvPicPr>
          <p:nvPr/>
        </p:nvPicPr>
        <p:blipFill rotWithShape="1">
          <a:blip r:embed="rId2" cstate="print">
            <a:extLst>
              <a:ext uri="{28A0092B-C50C-407E-A947-70E740481C1C}">
                <a14:useLocalDpi xmlns:a14="http://schemas.microsoft.com/office/drawing/2010/main" val="0"/>
              </a:ext>
            </a:extLst>
          </a:blip>
          <a:srcRect t="7847" r="1893"/>
          <a:stretch/>
        </p:blipFill>
        <p:spPr bwMode="auto">
          <a:xfrm rot="5400000">
            <a:off x="1891522" y="5429191"/>
            <a:ext cx="1096615" cy="654360"/>
          </a:xfrm>
          <a:prstGeom prst="rect">
            <a:avLst/>
          </a:prstGeom>
          <a:noFill/>
          <a:ln>
            <a:noFill/>
          </a:ln>
          <a:extLst>
            <a:ext uri="{53640926-AAD7-44D8-BBD7-CCE9431645EC}">
              <a14:shadowObscured xmlns:a14="http://schemas.microsoft.com/office/drawing/2010/main"/>
            </a:ext>
          </a:extLst>
        </p:spPr>
      </p:pic>
      <p:pic>
        <p:nvPicPr>
          <p:cNvPr id="7" name="图片 6" descr="C:\Users\PeterZ\AppData\Local\Temp\WeChat Files\613510728682153561.jpg"/>
          <p:cNvPicPr>
            <a:picLocks noChangeAspect="1"/>
          </p:cNvPicPr>
          <p:nvPr/>
        </p:nvPicPr>
        <p:blipFill rotWithShape="1">
          <a:blip r:embed="rId3" cstate="print">
            <a:extLst>
              <a:ext uri="{28A0092B-C50C-407E-A947-70E740481C1C}">
                <a14:useLocalDpi xmlns:a14="http://schemas.microsoft.com/office/drawing/2010/main" val="0"/>
              </a:ext>
            </a:extLst>
          </a:blip>
          <a:srcRect l="12870" t="40949" r="800" b="22880"/>
          <a:stretch/>
        </p:blipFill>
        <p:spPr bwMode="auto">
          <a:xfrm rot="5400000" flipV="1">
            <a:off x="1191572" y="5439153"/>
            <a:ext cx="1096615" cy="612601"/>
          </a:xfrm>
          <a:prstGeom prst="rect">
            <a:avLst/>
          </a:prstGeom>
          <a:noFill/>
          <a:ln>
            <a:noFill/>
          </a:ln>
          <a:extLst>
            <a:ext uri="{53640926-AAD7-44D8-BBD7-CCE9431645EC}">
              <a14:shadowObscured xmlns:a14="http://schemas.microsoft.com/office/drawing/2010/main"/>
            </a:ext>
          </a:extLst>
        </p:spPr>
      </p:pic>
      <p:pic>
        <p:nvPicPr>
          <p:cNvPr id="8" name="图片 7" descr="C:\Users\PeterZ\AppData\Local\Temp\WeChat Files\569368257386159060.jpg"/>
          <p:cNvPicPr>
            <a:picLocks noChangeAspect="1"/>
          </p:cNvPicPr>
          <p:nvPr/>
        </p:nvPicPr>
        <p:blipFill rotWithShape="1">
          <a:blip r:embed="rId4" cstate="print">
            <a:extLst>
              <a:ext uri="{28A0092B-C50C-407E-A947-70E740481C1C}">
                <a14:useLocalDpi xmlns:a14="http://schemas.microsoft.com/office/drawing/2010/main" val="0"/>
              </a:ext>
            </a:extLst>
          </a:blip>
          <a:srcRect l="11441" t="7693" r="16526" b="34075"/>
          <a:stretch/>
        </p:blipFill>
        <p:spPr bwMode="auto">
          <a:xfrm>
            <a:off x="318107" y="5182675"/>
            <a:ext cx="1030154" cy="1109977"/>
          </a:xfrm>
          <a:prstGeom prst="rect">
            <a:avLst/>
          </a:prstGeom>
          <a:noFill/>
          <a:ln>
            <a:noFill/>
          </a:ln>
          <a:extLst>
            <a:ext uri="{53640926-AAD7-44D8-BBD7-CCE9431645EC}">
              <a14:shadowObscured xmlns:a14="http://schemas.microsoft.com/office/drawing/2010/main"/>
            </a:ext>
          </a:extLst>
        </p:spPr>
      </p:pic>
      <p:pic>
        <p:nvPicPr>
          <p:cNvPr id="9" name="图片 8" descr="C:\Users\PeterZ\AppData\Local\Temp\WeChat Files\463291737109860331.jpg"/>
          <p:cNvPicPr>
            <a:picLocks noChangeAspect="1"/>
          </p:cNvPicPr>
          <p:nvPr/>
        </p:nvPicPr>
        <p:blipFill rotWithShape="1">
          <a:blip r:embed="rId5" cstate="print">
            <a:extLst>
              <a:ext uri="{28A0092B-C50C-407E-A947-70E740481C1C}">
                <a14:useLocalDpi xmlns:a14="http://schemas.microsoft.com/office/drawing/2010/main" val="0"/>
              </a:ext>
            </a:extLst>
          </a:blip>
          <a:srcRect l="3702" t="4332" r="4892" b="16268"/>
          <a:stretch/>
        </p:blipFill>
        <p:spPr bwMode="auto">
          <a:xfrm>
            <a:off x="336567" y="1371580"/>
            <a:ext cx="3256977" cy="3771238"/>
          </a:xfrm>
          <a:prstGeom prst="rect">
            <a:avLst/>
          </a:prstGeom>
          <a:noFill/>
          <a:ln>
            <a:noFill/>
          </a:ln>
          <a:extLst>
            <a:ext uri="{53640926-AAD7-44D8-BBD7-CCE9431645EC}">
              <a14:shadowObscured xmlns:a14="http://schemas.microsoft.com/office/drawing/2010/main"/>
            </a:ext>
          </a:extLst>
        </p:spPr>
      </p:pic>
      <p:sp>
        <p:nvSpPr>
          <p:cNvPr id="10" name="TextBox 12"/>
          <p:cNvSpPr txBox="1"/>
          <p:nvPr/>
        </p:nvSpPr>
        <p:spPr bwMode="auto">
          <a:xfrm>
            <a:off x="485854" y="2310841"/>
            <a:ext cx="969182" cy="433324"/>
          </a:xfrm>
          <a:prstGeom prst="rect">
            <a:avLst/>
          </a:prstGeom>
          <a:solidFill>
            <a:schemeClr val="bg1"/>
          </a:solidFill>
          <a:ln>
            <a:noFill/>
          </a:ln>
          <a:effectLst/>
          <a:extLst/>
        </p:spPr>
        <p:txBody>
          <a:bodyPr wrap="square" rtlCol="0">
            <a:spAutoFit/>
          </a:bodyPr>
          <a:lstStyle/>
          <a:p>
            <a:pPr algn="ctr" eaLnBrk="0" latinLnBrk="0" hangingPunct="1">
              <a:spcBef>
                <a:spcPct val="0"/>
              </a:spcBef>
            </a:pPr>
            <a:r>
              <a:rPr kumimoji="1" lang="en-US" altLang="zh-CN" sz="1108" dirty="0">
                <a:latin typeface="Times New Roman" pitchFamily="18" charset="0"/>
                <a:ea typeface="굴림" pitchFamily="50" charset="-127"/>
                <a:cs typeface="Times New Roman" pitchFamily="18" charset="0"/>
              </a:rPr>
              <a:t>New </a:t>
            </a:r>
          </a:p>
          <a:p>
            <a:pPr algn="ctr" eaLnBrk="0" latinLnBrk="0" hangingPunct="1">
              <a:spcBef>
                <a:spcPct val="0"/>
              </a:spcBef>
            </a:pPr>
            <a:r>
              <a:rPr kumimoji="1" lang="en-US" altLang="zh-CN" sz="1108" dirty="0">
                <a:latin typeface="Times New Roman" pitchFamily="18" charset="0"/>
                <a:ea typeface="굴림" pitchFamily="50" charset="-127"/>
                <a:cs typeface="Times New Roman" pitchFamily="18" charset="0"/>
              </a:rPr>
              <a:t>Nb3Sn coils</a:t>
            </a:r>
            <a:endParaRPr kumimoji="1" lang="ko-KR" altLang="en-US" sz="1108" dirty="0" err="1">
              <a:latin typeface="Times New Roman" pitchFamily="18" charset="0"/>
              <a:ea typeface="굴림" pitchFamily="50" charset="-127"/>
              <a:cs typeface="Times New Roman" pitchFamily="18" charset="0"/>
            </a:endParaRPr>
          </a:p>
        </p:txBody>
      </p:sp>
      <p:sp>
        <p:nvSpPr>
          <p:cNvPr id="11" name="TextBox 13"/>
          <p:cNvSpPr txBox="1"/>
          <p:nvPr/>
        </p:nvSpPr>
        <p:spPr bwMode="auto">
          <a:xfrm>
            <a:off x="485854" y="3808505"/>
            <a:ext cx="947725" cy="433324"/>
          </a:xfrm>
          <a:prstGeom prst="rect">
            <a:avLst/>
          </a:prstGeom>
          <a:solidFill>
            <a:schemeClr val="bg1"/>
          </a:solidFill>
          <a:ln>
            <a:noFill/>
          </a:ln>
          <a:effectLst/>
          <a:extLst/>
        </p:spPr>
        <p:txBody>
          <a:bodyPr wrap="square" rtlCol="0">
            <a:spAutoFit/>
          </a:bodyPr>
          <a:lstStyle/>
          <a:p>
            <a:pPr algn="ctr" eaLnBrk="0" latinLnBrk="0" hangingPunct="1">
              <a:spcBef>
                <a:spcPct val="0"/>
              </a:spcBef>
            </a:pPr>
            <a:r>
              <a:rPr kumimoji="1" lang="en-US" altLang="zh-CN" sz="1108" dirty="0">
                <a:latin typeface="Times New Roman" pitchFamily="18" charset="0"/>
                <a:ea typeface="굴림" pitchFamily="50" charset="-127"/>
                <a:cs typeface="Times New Roman" pitchFamily="18" charset="0"/>
              </a:rPr>
              <a:t>LPF1 used</a:t>
            </a:r>
          </a:p>
          <a:p>
            <a:pPr algn="ctr" eaLnBrk="0" latinLnBrk="0" hangingPunct="1">
              <a:spcBef>
                <a:spcPct val="0"/>
              </a:spcBef>
            </a:pPr>
            <a:r>
              <a:rPr kumimoji="1" lang="en-US" altLang="zh-CN" sz="1108" dirty="0">
                <a:latin typeface="Times New Roman" pitchFamily="18" charset="0"/>
                <a:ea typeface="굴림" pitchFamily="50" charset="-127"/>
                <a:cs typeface="Times New Roman" pitchFamily="18" charset="0"/>
              </a:rPr>
              <a:t> Nb3Sn coil</a:t>
            </a:r>
            <a:endParaRPr kumimoji="1" lang="ko-KR" altLang="en-US" sz="1108" dirty="0" err="1">
              <a:latin typeface="Times New Roman" pitchFamily="18" charset="0"/>
              <a:ea typeface="굴림" pitchFamily="50" charset="-127"/>
              <a:cs typeface="Times New Roman" pitchFamily="18" charset="0"/>
            </a:endParaRPr>
          </a:p>
        </p:txBody>
      </p:sp>
      <p:sp>
        <p:nvSpPr>
          <p:cNvPr id="12" name="TextBox 14"/>
          <p:cNvSpPr txBox="1"/>
          <p:nvPr/>
        </p:nvSpPr>
        <p:spPr bwMode="auto">
          <a:xfrm>
            <a:off x="1188984" y="1531976"/>
            <a:ext cx="776071" cy="262829"/>
          </a:xfrm>
          <a:prstGeom prst="rect">
            <a:avLst/>
          </a:prstGeom>
          <a:solidFill>
            <a:schemeClr val="bg1"/>
          </a:solidFill>
          <a:ln>
            <a:noFill/>
          </a:ln>
          <a:effectLst/>
          <a:extLst/>
        </p:spPr>
        <p:txBody>
          <a:bodyPr wrap="square" rtlCol="0">
            <a:spAutoFit/>
          </a:bodyPr>
          <a:lstStyle/>
          <a:p>
            <a:pPr algn="ctr" eaLnBrk="0" latinLnBrk="0" hangingPunct="1">
              <a:spcBef>
                <a:spcPct val="0"/>
              </a:spcBef>
            </a:pPr>
            <a:r>
              <a:rPr kumimoji="1" lang="en-US" altLang="zh-CN" sz="1108" dirty="0">
                <a:latin typeface="Times New Roman" pitchFamily="18" charset="0"/>
                <a:ea typeface="굴림" pitchFamily="50" charset="-127"/>
                <a:cs typeface="Times New Roman" pitchFamily="18" charset="0"/>
              </a:rPr>
              <a:t>IBS coils</a:t>
            </a:r>
            <a:endParaRPr kumimoji="1" lang="ko-KR" altLang="en-US" sz="1108" dirty="0" err="1">
              <a:latin typeface="Times New Roman" pitchFamily="18" charset="0"/>
              <a:ea typeface="굴림" pitchFamily="50" charset="-127"/>
              <a:cs typeface="Times New Roman" pitchFamily="18" charset="0"/>
            </a:endParaRPr>
          </a:p>
        </p:txBody>
      </p:sp>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4802254"/>
            <a:ext cx="1132033" cy="150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descr="D:\Desktop\IHEP\Photo\LPF2\20180815_15344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7904" y="3122138"/>
            <a:ext cx="1163077" cy="15507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D:\Desktop\IHEP\Photo\LPF2\20180816_21404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1378" y="3287995"/>
            <a:ext cx="1370670" cy="10280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Desktop\IHEP\Photo\LPF2\20180817_2134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695" y="3259920"/>
            <a:ext cx="1408102" cy="10560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403" r="1123" b="12195"/>
          <a:stretch/>
        </p:blipFill>
        <p:spPr bwMode="auto">
          <a:xfrm>
            <a:off x="4933809" y="4711566"/>
            <a:ext cx="3837988" cy="159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2" descr="D:\Desktop\IHEP\Photo\LPF2\20180806_152125.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855" b="5856"/>
          <a:stretch/>
        </p:blipFill>
        <p:spPr bwMode="auto">
          <a:xfrm>
            <a:off x="3707904" y="1393946"/>
            <a:ext cx="1161401" cy="16923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D:\Desktop\IHEP\Photo\LPF2\20180806_15213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260" t="7609" r="15396"/>
          <a:stretch/>
        </p:blipFill>
        <p:spPr bwMode="auto">
          <a:xfrm>
            <a:off x="2886447" y="5208064"/>
            <a:ext cx="709384" cy="11298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5131"/>
          <a:stretch/>
        </p:blipFill>
        <p:spPr bwMode="auto">
          <a:xfrm>
            <a:off x="4929523" y="1421340"/>
            <a:ext cx="2010609" cy="150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5436096" y="2922731"/>
            <a:ext cx="3190508" cy="291170"/>
          </a:xfrm>
          <a:prstGeom prst="rect">
            <a:avLst/>
          </a:prstGeom>
        </p:spPr>
        <p:txBody>
          <a:bodyPr wrap="square">
            <a:spAutoFit/>
          </a:bodyPr>
          <a:lstStyle/>
          <a:p>
            <a:r>
              <a:rPr lang="zh-CN" altLang="en-US" sz="1292" dirty="0"/>
              <a:t>轴向预紧</a:t>
            </a:r>
            <a:r>
              <a:rPr lang="en-US" altLang="zh-CN" sz="1292" dirty="0"/>
              <a:t>&gt;40ton              </a:t>
            </a:r>
            <a:r>
              <a:rPr lang="zh-CN" altLang="en-US" sz="1292" dirty="0"/>
              <a:t>环向预紧</a:t>
            </a:r>
            <a:r>
              <a:rPr lang="en-US" altLang="zh-CN" sz="1292" dirty="0"/>
              <a:t>78.8Mpa</a:t>
            </a:r>
            <a:endParaRPr lang="ko-KR" altLang="en-US" sz="1292" dirty="0"/>
          </a:p>
        </p:txBody>
      </p:sp>
      <p:pic>
        <p:nvPicPr>
          <p:cNvPr id="22"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858" r="2793" b="22719"/>
          <a:stretch/>
        </p:blipFill>
        <p:spPr bwMode="auto">
          <a:xfrm>
            <a:off x="4948856" y="3272529"/>
            <a:ext cx="856303" cy="10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20688"/>
          <a:stretch/>
        </p:blipFill>
        <p:spPr bwMode="auto">
          <a:xfrm>
            <a:off x="7031350" y="1429812"/>
            <a:ext cx="1861130" cy="155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矩形 23"/>
          <p:cNvSpPr/>
          <p:nvPr/>
        </p:nvSpPr>
        <p:spPr>
          <a:xfrm>
            <a:off x="5662241" y="4385048"/>
            <a:ext cx="2501006" cy="31963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77" dirty="0"/>
              <a:t>磁体制作完成 </a:t>
            </a:r>
            <a:r>
              <a:rPr lang="en-US" altLang="zh-CN" sz="1292" dirty="0"/>
              <a:t>@</a:t>
            </a:r>
            <a:r>
              <a:rPr lang="zh-CN" altLang="en-US" sz="1292" dirty="0"/>
              <a:t>中科院高能所</a:t>
            </a:r>
          </a:p>
        </p:txBody>
      </p:sp>
      <p:sp>
        <p:nvSpPr>
          <p:cNvPr id="25" name="矩形 24"/>
          <p:cNvSpPr/>
          <p:nvPr/>
        </p:nvSpPr>
        <p:spPr>
          <a:xfrm>
            <a:off x="2442249" y="854335"/>
            <a:ext cx="4259499" cy="400110"/>
          </a:xfrm>
          <a:prstGeom prst="rect">
            <a:avLst/>
          </a:prstGeom>
        </p:spPr>
        <p:txBody>
          <a:bodyPr wrap="none">
            <a:spAutoFit/>
          </a:bodyPr>
          <a:lstStyle/>
          <a:p>
            <a:pPr algn="ctr"/>
            <a:r>
              <a:rPr lang="en-US" altLang="ko-KR" sz="2000" b="1" dirty="0" smtClean="0">
                <a:latin typeface="Comic Sans MS" panose="030F0702030302020204" pitchFamily="66" charset="0"/>
                <a:cs typeface="Arial" panose="020B0604020202020204" pitchFamily="34" charset="0"/>
              </a:rPr>
              <a:t>2 new Nb</a:t>
            </a:r>
            <a:r>
              <a:rPr lang="en-US" altLang="ko-KR" sz="2000" b="1" baseline="-25000" dirty="0" smtClean="0">
                <a:latin typeface="Comic Sans MS" panose="030F0702030302020204" pitchFamily="66" charset="0"/>
                <a:cs typeface="Arial" panose="020B0604020202020204" pitchFamily="34" charset="0"/>
              </a:rPr>
              <a:t>3</a:t>
            </a:r>
            <a:r>
              <a:rPr lang="en-US" altLang="ko-KR" sz="2000" b="1" dirty="0" smtClean="0">
                <a:latin typeface="Comic Sans MS" panose="030F0702030302020204" pitchFamily="66" charset="0"/>
                <a:cs typeface="Arial" panose="020B0604020202020204" pitchFamily="34" charset="0"/>
              </a:rPr>
              <a:t>Sn coils + 1 IBS coils</a:t>
            </a:r>
            <a:endParaRPr lang="ko-KR" altLang="en-US" sz="2000" b="1"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124573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90526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pic>
        <p:nvPicPr>
          <p:cNvPr id="6" name="Picture 3" descr="D:\Desktop\IHEP\Photo\New folder\WeChat Image_201809030021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45" t="17325" r="7098" b="8882"/>
          <a:stretch/>
        </p:blipFill>
        <p:spPr bwMode="auto">
          <a:xfrm flipV="1">
            <a:off x="3714183" y="3542065"/>
            <a:ext cx="1501079" cy="1815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Desktop\IHEP\Photo\New folder\WeChat Image_201809030021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227" r="46042" b="-2777"/>
          <a:stretch/>
        </p:blipFill>
        <p:spPr bwMode="auto">
          <a:xfrm rot="5400000">
            <a:off x="3914969" y="2129582"/>
            <a:ext cx="1063385" cy="15371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Desktop\IHEP\Photo\New folder\WeChat Image_201809021733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20" t="26274" r="16647" b="46315"/>
          <a:stretch/>
        </p:blipFill>
        <p:spPr bwMode="auto">
          <a:xfrm>
            <a:off x="3694510" y="5401003"/>
            <a:ext cx="1520752" cy="820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esktop\IHEP\Photo\New folder\WeChat Image_201809030021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36" t="24887" b="10216"/>
          <a:stretch/>
        </p:blipFill>
        <p:spPr bwMode="auto">
          <a:xfrm rot="10800000" flipV="1">
            <a:off x="3239154" y="1302869"/>
            <a:ext cx="2022580" cy="1030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4669" y="1299266"/>
            <a:ext cx="1554036" cy="173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5799" y="1302869"/>
            <a:ext cx="1428955" cy="173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614"/>
          <a:stretch/>
        </p:blipFill>
        <p:spPr bwMode="auto">
          <a:xfrm>
            <a:off x="5348199" y="3407218"/>
            <a:ext cx="3389915" cy="281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D:\Desktop\IHEP\Photo\New folder\WeChat Image_2018090217333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75" r="11555" b="21875"/>
          <a:stretch/>
        </p:blipFill>
        <p:spPr bwMode="auto">
          <a:xfrm>
            <a:off x="441076" y="1302870"/>
            <a:ext cx="1304447" cy="1661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Desktop\IHEP\Photo\New folder\WeChat Image_20180902173327.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9043"/>
          <a:stretch/>
        </p:blipFill>
        <p:spPr bwMode="auto">
          <a:xfrm>
            <a:off x="1806205" y="4993999"/>
            <a:ext cx="1799476" cy="12275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Desktop\IHEP\Photo\New folder\WeChat Image_2018090217332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238" t="22950" b="8170"/>
          <a:stretch/>
        </p:blipFill>
        <p:spPr bwMode="auto">
          <a:xfrm>
            <a:off x="427761" y="4759253"/>
            <a:ext cx="1317762" cy="14623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Desktop\IHEP\Photo\New folder\WeChat Image_20180902173317.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825" r="12390" b="21009"/>
          <a:stretch/>
        </p:blipFill>
        <p:spPr bwMode="auto">
          <a:xfrm>
            <a:off x="444635" y="3031061"/>
            <a:ext cx="1323744" cy="16840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D:\Desktop\IHEP\Photo\New folder\20180831_112046.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2711" t="19107" b="17928"/>
          <a:stretch/>
        </p:blipFill>
        <p:spPr bwMode="auto">
          <a:xfrm>
            <a:off x="1806206" y="1302869"/>
            <a:ext cx="1408733" cy="9886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D:\Desktop\IHEP\Photo\New folder\WeChat Image_20180902173308.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837" t="6918" r="5568"/>
          <a:stretch/>
        </p:blipFill>
        <p:spPr bwMode="auto">
          <a:xfrm flipH="1">
            <a:off x="1792998" y="2360663"/>
            <a:ext cx="1812683" cy="2597996"/>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5922140" y="3066296"/>
            <a:ext cx="2074607" cy="369332"/>
          </a:xfrm>
          <a:prstGeom prst="rect">
            <a:avLst/>
          </a:prstGeom>
        </p:spPr>
        <p:txBody>
          <a:bodyPr wrap="none">
            <a:spAutoFit/>
          </a:bodyPr>
          <a:lstStyle/>
          <a:p>
            <a:r>
              <a:rPr lang="zh-CN" altLang="en-US" dirty="0" smtClean="0"/>
              <a:t>共</a:t>
            </a:r>
            <a:r>
              <a:rPr lang="en-US" altLang="zh-CN" dirty="0"/>
              <a:t>4</a:t>
            </a:r>
            <a:r>
              <a:rPr lang="zh-CN" altLang="en-US" dirty="0"/>
              <a:t>个</a:t>
            </a:r>
            <a:r>
              <a:rPr lang="en-US" altLang="zh-CN" dirty="0"/>
              <a:t>SPC</a:t>
            </a:r>
            <a:r>
              <a:rPr lang="zh-CN" altLang="en-US" dirty="0"/>
              <a:t>，</a:t>
            </a:r>
            <a:r>
              <a:rPr lang="en-US" altLang="zh-CN" dirty="0"/>
              <a:t>6</a:t>
            </a:r>
            <a:r>
              <a:rPr lang="zh-CN" altLang="en-US" dirty="0"/>
              <a:t>个</a:t>
            </a:r>
            <a:r>
              <a:rPr lang="en-US" altLang="zh-CN" dirty="0"/>
              <a:t>DPC</a:t>
            </a:r>
            <a:endParaRPr lang="ko-KR" altLang="en-US" dirty="0"/>
          </a:p>
        </p:txBody>
      </p:sp>
      <p:sp>
        <p:nvSpPr>
          <p:cNvPr id="20" name="矩形 19"/>
          <p:cNvSpPr/>
          <p:nvPr/>
        </p:nvSpPr>
        <p:spPr>
          <a:xfrm>
            <a:off x="3124199" y="818296"/>
            <a:ext cx="4203545" cy="400110"/>
          </a:xfrm>
          <a:prstGeom prst="rect">
            <a:avLst/>
          </a:prstGeom>
        </p:spPr>
        <p:txBody>
          <a:bodyPr wrap="square">
            <a:spAutoFit/>
          </a:bodyPr>
          <a:lstStyle/>
          <a:p>
            <a:r>
              <a:rPr lang="en-US" altLang="ko-KR" sz="2000" b="1" dirty="0" smtClean="0">
                <a:latin typeface="Comic Sans MS" panose="030F0702030302020204" pitchFamily="66" charset="0"/>
                <a:cs typeface="Arial" panose="020B0604020202020204" pitchFamily="34" charset="0"/>
              </a:rPr>
              <a:t>Fabrication of IBS coils. </a:t>
            </a:r>
            <a:endParaRPr lang="ko-KR" altLang="en-US" sz="2000" b="1"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486041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CD9D1A18-FFAF-4E4E-B7F0-364A06E9EF24}" type="slidenum">
              <a:rPr lang="en-US" altLang="zh-CN" smtClean="0"/>
              <a:pPr/>
              <a:t>19</a:t>
            </a:fld>
            <a:endParaRPr lang="en-US" altLang="zh-CN"/>
          </a:p>
        </p:txBody>
      </p:sp>
      <p:pic>
        <p:nvPicPr>
          <p:cNvPr id="5" name="图片 4"/>
          <p:cNvPicPr>
            <a:picLocks noChangeAspect="1"/>
          </p:cNvPicPr>
          <p:nvPr/>
        </p:nvPicPr>
        <p:blipFill>
          <a:blip r:embed="rId2"/>
          <a:stretch>
            <a:fillRect/>
          </a:stretch>
        </p:blipFill>
        <p:spPr>
          <a:xfrm>
            <a:off x="0" y="2281"/>
            <a:ext cx="9144000" cy="6853437"/>
          </a:xfrm>
          <a:prstGeom prst="rect">
            <a:avLst/>
          </a:prstGeom>
        </p:spPr>
      </p:pic>
    </p:spTree>
    <p:extLst>
      <p:ext uri="{BB962C8B-B14F-4D97-AF65-F5344CB8AC3E}">
        <p14:creationId xmlns:p14="http://schemas.microsoft.com/office/powerpoint/2010/main" val="410171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FF0000"/>
                </a:solidFill>
              </a:rPr>
              <a:t>Outline</a:t>
            </a:r>
            <a:endParaRPr lang="zh-CN" altLang="en-US" dirty="0">
              <a:solidFill>
                <a:srgbClr val="FF0000"/>
              </a:solidFill>
            </a:endParaRPr>
          </a:p>
        </p:txBody>
      </p:sp>
      <p:sp>
        <p:nvSpPr>
          <p:cNvPr id="3" name="内容占位符 2"/>
          <p:cNvSpPr>
            <a:spLocks noGrp="1"/>
          </p:cNvSpPr>
          <p:nvPr>
            <p:ph idx="1"/>
          </p:nvPr>
        </p:nvSpPr>
        <p:spPr>
          <a:xfrm>
            <a:off x="827584" y="1600200"/>
            <a:ext cx="7848872" cy="4525963"/>
          </a:xfrm>
        </p:spPr>
        <p:txBody>
          <a:bodyPr>
            <a:normAutofit/>
          </a:bodyPr>
          <a:lstStyle/>
          <a:p>
            <a:r>
              <a:rPr lang="en-US" altLang="zh-CN" dirty="0"/>
              <a:t>SPPC chapter in the CDR </a:t>
            </a:r>
          </a:p>
          <a:p>
            <a:r>
              <a:rPr lang="en-US" altLang="zh-CN" dirty="0"/>
              <a:t>Ongoing efforts in accelerator physics</a:t>
            </a:r>
          </a:p>
          <a:p>
            <a:r>
              <a:rPr lang="en-US" altLang="zh-CN" dirty="0"/>
              <a:t>High-field magnet R&amp;D progress</a:t>
            </a:r>
          </a:p>
          <a:p>
            <a:r>
              <a:rPr lang="en-US" altLang="zh-CN" dirty="0" smtClean="0"/>
              <a:t>International collaboration</a:t>
            </a:r>
          </a:p>
          <a:p>
            <a:r>
              <a:rPr lang="en-US" altLang="zh-CN" dirty="0" smtClean="0"/>
              <a:t>Looking into the future</a:t>
            </a:r>
            <a:endParaRPr lang="en-US" altLang="zh-CN" dirty="0"/>
          </a:p>
          <a:p>
            <a:r>
              <a:rPr lang="en-US" altLang="zh-CN" dirty="0"/>
              <a:t>Summary</a:t>
            </a:r>
          </a:p>
        </p:txBody>
      </p:sp>
      <p:sp>
        <p:nvSpPr>
          <p:cNvPr id="4" name="灯片编号占位符 3"/>
          <p:cNvSpPr>
            <a:spLocks noGrp="1"/>
          </p:cNvSpPr>
          <p:nvPr>
            <p:ph type="sldNum" sz="quarter" idx="12"/>
          </p:nvPr>
        </p:nvSpPr>
        <p:spPr/>
        <p:txBody>
          <a:bodyPr/>
          <a:lstStyle/>
          <a:p>
            <a:fld id="{347EBD07-150D-4699-82E9-2F14A6A9C917}" type="slidenum">
              <a:rPr lang="zh-CN" altLang="en-US" smtClean="0"/>
              <a:t>2</a:t>
            </a:fld>
            <a:endParaRPr lang="zh-CN" altLang="en-US"/>
          </a:p>
        </p:txBody>
      </p:sp>
    </p:spTree>
    <p:extLst>
      <p:ext uri="{BB962C8B-B14F-4D97-AF65-F5344CB8AC3E}">
        <p14:creationId xmlns:p14="http://schemas.microsoft.com/office/powerpoint/2010/main" val="2503751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9041" y="735888"/>
            <a:ext cx="1694769" cy="119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pic>
        <p:nvPicPr>
          <p:cNvPr id="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7357" y="1760768"/>
            <a:ext cx="2887394" cy="292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椭圆 6"/>
          <p:cNvSpPr/>
          <p:nvPr/>
        </p:nvSpPr>
        <p:spPr>
          <a:xfrm>
            <a:off x="7496046" y="2464231"/>
            <a:ext cx="166154" cy="165600"/>
          </a:xfrm>
          <a:prstGeom prst="ellipse">
            <a:avLst/>
          </a:prstGeom>
          <a:solidFill>
            <a:srgbClr val="FFFF00"/>
          </a:solidFill>
          <a:ln>
            <a:solidFill>
              <a:schemeClr val="tx1"/>
            </a:solidFill>
          </a:ln>
        </p:spPr>
        <p:txBody>
          <a:bodyPr wrap="square" rtlCol="0" anchor="ctr">
            <a:spAutoFit/>
          </a:bodyPr>
          <a:lstStyle/>
          <a:p>
            <a:pPr algn="ctr" eaLnBrk="0"/>
            <a:endParaRPr lang="zh-CN" altLang="en-US" sz="1662" dirty="0">
              <a:latin typeface="Times New Roman" pitchFamily="18" charset="0"/>
              <a:ea typeface="Gulim" pitchFamily="34" charset="-127"/>
              <a:cs typeface="Arial Unicode MS" pitchFamily="34" charset="-122"/>
            </a:endParaRPr>
          </a:p>
        </p:txBody>
      </p:sp>
      <p:sp>
        <p:nvSpPr>
          <p:cNvPr id="8" name="矩形 7"/>
          <p:cNvSpPr/>
          <p:nvPr/>
        </p:nvSpPr>
        <p:spPr>
          <a:xfrm>
            <a:off x="6986097" y="1960176"/>
            <a:ext cx="537328" cy="348109"/>
          </a:xfrm>
          <a:prstGeom prst="rect">
            <a:avLst/>
          </a:prstGeom>
        </p:spPr>
        <p:txBody>
          <a:bodyPr wrap="none">
            <a:spAutoFit/>
          </a:bodyPr>
          <a:lstStyle/>
          <a:p>
            <a:pPr algn="ctr"/>
            <a:r>
              <a:rPr lang="el-GR" altLang="ko-KR" sz="1662" i="1" dirty="0">
                <a:latin typeface="Cambria"/>
              </a:rPr>
              <a:t>ϕ</a:t>
            </a:r>
            <a:r>
              <a:rPr lang="en-US" altLang="ko-KR" sz="1662" dirty="0">
                <a:latin typeface="Times New Roman" panose="02020603050405020304" pitchFamily="18" charset="0"/>
                <a:cs typeface="Times New Roman" panose="02020603050405020304" pitchFamily="18" charset="0"/>
              </a:rPr>
              <a:t>30</a:t>
            </a:r>
            <a:endParaRPr lang="ko-KR" altLang="en-US" sz="1662" baseline="-25000" dirty="0">
              <a:latin typeface="Times New Roman" panose="02020603050405020304" pitchFamily="18" charset="0"/>
              <a:cs typeface="Times New Roman" panose="02020603050405020304" pitchFamily="18" charset="0"/>
            </a:endParaRPr>
          </a:p>
        </p:txBody>
      </p:sp>
      <p:cxnSp>
        <p:nvCxnSpPr>
          <p:cNvPr id="9" name="직선 화살표 연결선 42"/>
          <p:cNvCxnSpPr/>
          <p:nvPr/>
        </p:nvCxnSpPr>
        <p:spPr>
          <a:xfrm flipH="1">
            <a:off x="7059736" y="2301097"/>
            <a:ext cx="391074" cy="0"/>
          </a:xfrm>
          <a:prstGeom prst="straightConnector1">
            <a:avLst/>
          </a:prstGeom>
          <a:ln w="19050">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0" name="직선 화살표 연결선 42"/>
          <p:cNvCxnSpPr/>
          <p:nvPr/>
        </p:nvCxnSpPr>
        <p:spPr>
          <a:xfrm>
            <a:off x="7445197" y="2301098"/>
            <a:ext cx="83077" cy="245574"/>
          </a:xfrm>
          <a:prstGeom prst="straightConnector1">
            <a:avLst/>
          </a:prstGeom>
          <a:ln w="19050">
            <a:solidFill>
              <a:schemeClr val="tx1"/>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1" name="矩形 10"/>
          <p:cNvSpPr/>
          <p:nvPr/>
        </p:nvSpPr>
        <p:spPr>
          <a:xfrm>
            <a:off x="8496065" y="4187626"/>
            <a:ext cx="647934" cy="348109"/>
          </a:xfrm>
          <a:prstGeom prst="rect">
            <a:avLst/>
          </a:prstGeom>
        </p:spPr>
        <p:txBody>
          <a:bodyPr wrap="none">
            <a:spAutoFit/>
          </a:bodyPr>
          <a:lstStyle/>
          <a:p>
            <a:r>
              <a:rPr lang="el-GR" altLang="ko-KR" sz="1662" i="1" dirty="0">
                <a:latin typeface="Cambria"/>
              </a:rPr>
              <a:t>ϕ</a:t>
            </a:r>
            <a:r>
              <a:rPr lang="en-US" altLang="zh-CN" sz="1662" dirty="0"/>
              <a:t>500</a:t>
            </a:r>
            <a:endParaRPr lang="zh-CN" altLang="en-US" sz="1662" dirty="0"/>
          </a:p>
        </p:txBody>
      </p:sp>
      <p:cxnSp>
        <p:nvCxnSpPr>
          <p:cNvPr id="12" name="직선 화살표 연결선 42"/>
          <p:cNvCxnSpPr/>
          <p:nvPr/>
        </p:nvCxnSpPr>
        <p:spPr>
          <a:xfrm flipH="1">
            <a:off x="8616591" y="4552463"/>
            <a:ext cx="391074" cy="0"/>
          </a:xfrm>
          <a:prstGeom prst="straightConnector1">
            <a:avLst/>
          </a:prstGeom>
          <a:ln w="19050">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3" name="직선 화살표 연결선 42"/>
          <p:cNvCxnSpPr/>
          <p:nvPr/>
        </p:nvCxnSpPr>
        <p:spPr>
          <a:xfrm flipH="1" flipV="1">
            <a:off x="8421054" y="4358086"/>
            <a:ext cx="195537" cy="184355"/>
          </a:xfrm>
          <a:prstGeom prst="straightConnector1">
            <a:avLst/>
          </a:prstGeom>
          <a:ln w="19050">
            <a:solidFill>
              <a:schemeClr val="tx1"/>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6432" y="2292520"/>
            <a:ext cx="2832951" cy="377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椭圆 14"/>
          <p:cNvSpPr/>
          <p:nvPr/>
        </p:nvSpPr>
        <p:spPr>
          <a:xfrm>
            <a:off x="215535" y="2982127"/>
            <a:ext cx="493200" cy="489507"/>
          </a:xfrm>
          <a:prstGeom prst="ellipse">
            <a:avLst/>
          </a:prstGeom>
          <a:solidFill>
            <a:srgbClr val="FFFF00"/>
          </a:solidFill>
          <a:ln>
            <a:solidFill>
              <a:schemeClr val="tx1"/>
            </a:solidFill>
          </a:ln>
        </p:spPr>
        <p:txBody>
          <a:bodyPr wrap="square" rtlCol="0" anchor="ctr">
            <a:spAutoFit/>
          </a:bodyPr>
          <a:lstStyle/>
          <a:p>
            <a:pPr algn="ctr" eaLnBrk="0"/>
            <a:endParaRPr lang="zh-CN" altLang="en-US" sz="1662" dirty="0">
              <a:latin typeface="Times New Roman" pitchFamily="18" charset="0"/>
              <a:ea typeface="Gulim" pitchFamily="34" charset="-127"/>
              <a:cs typeface="Arial Unicode MS" pitchFamily="34" charset="-122"/>
            </a:endParaRPr>
          </a:p>
        </p:txBody>
      </p:sp>
      <p:cxnSp>
        <p:nvCxnSpPr>
          <p:cNvPr id="16" name="직선 화살표 연결선 42"/>
          <p:cNvCxnSpPr/>
          <p:nvPr/>
        </p:nvCxnSpPr>
        <p:spPr>
          <a:xfrm>
            <a:off x="345098" y="2675617"/>
            <a:ext cx="166154" cy="166154"/>
          </a:xfrm>
          <a:prstGeom prst="straightConnector1">
            <a:avLst/>
          </a:prstGeom>
          <a:ln w="19050">
            <a:solidFill>
              <a:schemeClr val="tx1"/>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7" name="직선 화살표 연결선 42"/>
          <p:cNvCxnSpPr/>
          <p:nvPr/>
        </p:nvCxnSpPr>
        <p:spPr>
          <a:xfrm>
            <a:off x="976534" y="2026644"/>
            <a:ext cx="0" cy="253538"/>
          </a:xfrm>
          <a:prstGeom prst="straightConnector1">
            <a:avLst/>
          </a:prstGeom>
          <a:ln w="19050">
            <a:solidFill>
              <a:schemeClr val="tx1"/>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8" name="矩形 17"/>
          <p:cNvSpPr/>
          <p:nvPr/>
        </p:nvSpPr>
        <p:spPr>
          <a:xfrm>
            <a:off x="704654" y="1428182"/>
            <a:ext cx="1013419" cy="615168"/>
          </a:xfrm>
          <a:prstGeom prst="rect">
            <a:avLst/>
          </a:prstGeom>
        </p:spPr>
        <p:txBody>
          <a:bodyPr wrap="none">
            <a:spAutoFit/>
          </a:bodyPr>
          <a:lstStyle/>
          <a:p>
            <a:pPr algn="ctr" fontAlgn="base">
              <a:lnSpc>
                <a:spcPct val="115000"/>
              </a:lnSpc>
              <a:defRPr/>
            </a:pPr>
            <a:r>
              <a:rPr lang="en-US" altLang="zh-CN" sz="1477" b="1" kern="0" dirty="0">
                <a:solidFill>
                  <a:srgbClr val="FF0000"/>
                </a:solidFill>
                <a:latin typeface="Times New Roman" panose="02020603050405020304" pitchFamily="18" charset="0"/>
                <a:cs typeface="Times New Roman" panose="02020603050405020304" pitchFamily="18" charset="0"/>
              </a:rPr>
              <a:t>IHEPW7</a:t>
            </a:r>
          </a:p>
          <a:p>
            <a:pPr algn="ctr" fontAlgn="base">
              <a:lnSpc>
                <a:spcPct val="115000"/>
              </a:lnSpc>
              <a:defRPr/>
            </a:pPr>
            <a:r>
              <a:rPr lang="en-US" altLang="zh-CN" sz="1477" b="1" kern="0" dirty="0">
                <a:solidFill>
                  <a:srgbClr val="FF0000"/>
                </a:solidFill>
                <a:latin typeface="Times New Roman" panose="02020603050405020304" pitchFamily="18" charset="0"/>
                <a:cs typeface="Times New Roman" panose="02020603050405020304" pitchFamily="18" charset="0"/>
              </a:rPr>
              <a:t>(</a:t>
            </a:r>
            <a:r>
              <a:rPr lang="el-GR" altLang="ko-KR" sz="1477" b="1" i="1" kern="0" dirty="0">
                <a:solidFill>
                  <a:srgbClr val="FF0000"/>
                </a:solidFill>
                <a:latin typeface="Times New Roman" panose="02020603050405020304" pitchFamily="18" charset="0"/>
                <a:cs typeface="Times New Roman" panose="02020603050405020304" pitchFamily="18" charset="0"/>
              </a:rPr>
              <a:t>ϕ</a:t>
            </a:r>
            <a:r>
              <a:rPr lang="en-US" altLang="ko-KR" sz="1477" b="1" kern="0" dirty="0">
                <a:solidFill>
                  <a:srgbClr val="FF0000"/>
                </a:solidFill>
                <a:latin typeface="Times New Roman" panose="02020603050405020304" pitchFamily="18" charset="0"/>
                <a:cs typeface="Times New Roman" panose="02020603050405020304" pitchFamily="18" charset="0"/>
              </a:rPr>
              <a:t>1.2</a:t>
            </a:r>
            <a:r>
              <a:rPr lang="en-US" altLang="zh-CN" sz="1477" b="1" kern="0" dirty="0">
                <a:solidFill>
                  <a:srgbClr val="FF0000"/>
                </a:solidFill>
                <a:latin typeface="Times New Roman" panose="02020603050405020304" pitchFamily="18" charset="0"/>
                <a:cs typeface="Times New Roman" panose="02020603050405020304" pitchFamily="18" charset="0"/>
              </a:rPr>
              <a:t>SPC)</a:t>
            </a:r>
          </a:p>
        </p:txBody>
      </p:sp>
      <p:sp>
        <p:nvSpPr>
          <p:cNvPr id="19" name="矩形 18"/>
          <p:cNvSpPr/>
          <p:nvPr/>
        </p:nvSpPr>
        <p:spPr>
          <a:xfrm>
            <a:off x="1590890" y="1424839"/>
            <a:ext cx="1475174" cy="615168"/>
          </a:xfrm>
          <a:prstGeom prst="rect">
            <a:avLst/>
          </a:prstGeom>
        </p:spPr>
        <p:txBody>
          <a:bodyPr wrap="square">
            <a:spAutoFit/>
          </a:bodyPr>
          <a:lstStyle/>
          <a:p>
            <a:pPr algn="ctr" fontAlgn="base">
              <a:lnSpc>
                <a:spcPct val="115000"/>
              </a:lnSpc>
              <a:defRPr/>
            </a:pPr>
            <a:r>
              <a:rPr lang="en-US" altLang="zh-CN" sz="1477" b="1" kern="0" dirty="0">
                <a:solidFill>
                  <a:srgbClr val="FF0000"/>
                </a:solidFill>
                <a:latin typeface="Times New Roman" panose="02020603050405020304" pitchFamily="18" charset="0"/>
                <a:cs typeface="Times New Roman" panose="02020603050405020304" pitchFamily="18" charset="0"/>
              </a:rPr>
              <a:t>IHEPW8-10 </a:t>
            </a:r>
          </a:p>
          <a:p>
            <a:pPr algn="ctr" fontAlgn="base">
              <a:lnSpc>
                <a:spcPct val="115000"/>
              </a:lnSpc>
              <a:defRPr/>
            </a:pPr>
            <a:r>
              <a:rPr lang="en-US" altLang="zh-CN" sz="1477" b="1" kern="0" dirty="0">
                <a:solidFill>
                  <a:srgbClr val="FF0000"/>
                </a:solidFill>
                <a:latin typeface="Times New Roman" panose="02020603050405020304" pitchFamily="18" charset="0"/>
                <a:cs typeface="Times New Roman" panose="02020603050405020304" pitchFamily="18" charset="0"/>
              </a:rPr>
              <a:t>(</a:t>
            </a:r>
            <a:r>
              <a:rPr lang="el-GR" altLang="ko-KR" sz="1477" b="1" i="1" kern="0" dirty="0">
                <a:solidFill>
                  <a:srgbClr val="FF0000"/>
                </a:solidFill>
                <a:latin typeface="Times New Roman" panose="02020603050405020304" pitchFamily="18" charset="0"/>
                <a:cs typeface="Times New Roman" panose="02020603050405020304" pitchFamily="18" charset="0"/>
              </a:rPr>
              <a:t>ϕ</a:t>
            </a:r>
            <a:r>
              <a:rPr lang="en-US" altLang="ko-KR" sz="1477" b="1" kern="0" dirty="0">
                <a:solidFill>
                  <a:srgbClr val="FF0000"/>
                </a:solidFill>
                <a:latin typeface="Times New Roman" panose="02020603050405020304" pitchFamily="18" charset="0"/>
                <a:cs typeface="Times New Roman" panose="02020603050405020304" pitchFamily="18" charset="0"/>
              </a:rPr>
              <a:t>0.8</a:t>
            </a:r>
            <a:r>
              <a:rPr lang="en-US" altLang="zh-CN" sz="1477" b="1" kern="0" dirty="0">
                <a:solidFill>
                  <a:srgbClr val="FF0000"/>
                </a:solidFill>
                <a:latin typeface="Times New Roman" panose="02020603050405020304" pitchFamily="18" charset="0"/>
                <a:cs typeface="Times New Roman" panose="02020603050405020304" pitchFamily="18" charset="0"/>
              </a:rPr>
              <a:t>DPC)</a:t>
            </a:r>
            <a:r>
              <a:rPr lang="el-GR" altLang="ko-KR" sz="1477" i="1" dirty="0">
                <a:latin typeface="Cambria"/>
              </a:rPr>
              <a:t> </a:t>
            </a:r>
            <a:endParaRPr lang="en-US" altLang="zh-CN" sz="1477" b="1" kern="0" dirty="0">
              <a:solidFill>
                <a:srgbClr val="FF0000"/>
              </a:solidFill>
              <a:latin typeface="Times New Roman" panose="02020603050405020304" pitchFamily="18" charset="0"/>
              <a:cs typeface="Times New Roman" panose="02020603050405020304" pitchFamily="18" charset="0"/>
            </a:endParaRPr>
          </a:p>
        </p:txBody>
      </p:sp>
      <p:sp>
        <p:nvSpPr>
          <p:cNvPr id="20" name="右大括号 19"/>
          <p:cNvSpPr/>
          <p:nvPr/>
        </p:nvSpPr>
        <p:spPr>
          <a:xfrm rot="16200000">
            <a:off x="2058755" y="1409708"/>
            <a:ext cx="232640" cy="15994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62"/>
          </a:p>
        </p:txBody>
      </p:sp>
      <p:sp>
        <p:nvSpPr>
          <p:cNvPr id="21" name="矩形 20"/>
          <p:cNvSpPr/>
          <p:nvPr/>
        </p:nvSpPr>
        <p:spPr>
          <a:xfrm>
            <a:off x="3500561" y="4368386"/>
            <a:ext cx="3442649" cy="348109"/>
          </a:xfrm>
          <a:prstGeom prst="rect">
            <a:avLst/>
          </a:prstGeom>
        </p:spPr>
        <p:txBody>
          <a:bodyPr wrap="square">
            <a:spAutoFit/>
          </a:bodyPr>
          <a:lstStyle/>
          <a:p>
            <a:pPr algn="ctr"/>
            <a:r>
              <a:rPr lang="en-US" altLang="ko-KR" sz="1662" i="1" dirty="0" err="1">
                <a:latin typeface="Cambria"/>
              </a:rPr>
              <a:t>I</a:t>
            </a:r>
            <a:r>
              <a:rPr lang="en-US" altLang="ko-KR" sz="1662" i="1" baseline="-25000" dirty="0" err="1">
                <a:latin typeface="Cambria"/>
              </a:rPr>
              <a:t>op</a:t>
            </a:r>
            <a:r>
              <a:rPr lang="en-US" altLang="ko-KR" sz="1662" i="1" dirty="0">
                <a:latin typeface="Cambria"/>
              </a:rPr>
              <a:t>= </a:t>
            </a:r>
            <a:r>
              <a:rPr lang="en-US" altLang="ko-KR" sz="1662" dirty="0" smtClean="0">
                <a:latin typeface="Cambria"/>
              </a:rPr>
              <a:t>8800A with </a:t>
            </a:r>
            <a:r>
              <a:rPr lang="en-US" altLang="ko-KR" sz="1662" dirty="0" smtClean="0">
                <a:latin typeface="Cambria"/>
                <a:cs typeface="Times New Roman" panose="02020603050405020304" pitchFamily="18" charset="0"/>
              </a:rPr>
              <a:t>10</a:t>
            </a:r>
            <a:r>
              <a:rPr lang="en-US" altLang="ko-KR" sz="1662" dirty="0">
                <a:latin typeface="Cambria"/>
                <a:cs typeface="Times New Roman" panose="02020603050405020304" pitchFamily="18" charset="0"/>
              </a:rPr>
              <a:t>% Safety Margin</a:t>
            </a:r>
            <a:endParaRPr lang="ko-KR" altLang="en-US" sz="1662" dirty="0">
              <a:latin typeface="Times New Roman" panose="02020603050405020304" pitchFamily="18" charset="0"/>
              <a:cs typeface="Times New Roman" panose="02020603050405020304" pitchFamily="18" charset="0"/>
            </a:endParaRPr>
          </a:p>
        </p:txBody>
      </p:sp>
      <p:graphicFrame>
        <p:nvGraphicFramePr>
          <p:cNvPr id="22" name="表格 21"/>
          <p:cNvGraphicFramePr>
            <a:graphicFrameLocks noGrp="1"/>
          </p:cNvGraphicFramePr>
          <p:nvPr>
            <p:extLst>
              <p:ext uri="{D42A27DB-BD31-4B8C-83A1-F6EECF244321}">
                <p14:modId xmlns:p14="http://schemas.microsoft.com/office/powerpoint/2010/main" val="80619465"/>
              </p:ext>
            </p:extLst>
          </p:nvPr>
        </p:nvGraphicFramePr>
        <p:xfrm>
          <a:off x="3635292" y="4737514"/>
          <a:ext cx="5163911" cy="1540795"/>
        </p:xfrm>
        <a:graphic>
          <a:graphicData uri="http://schemas.openxmlformats.org/drawingml/2006/table">
            <a:tbl>
              <a:tblPr>
                <a:tableStyleId>{616DA210-FB5B-4158-B5E0-FEB733F419BA}</a:tableStyleId>
              </a:tblPr>
              <a:tblGrid>
                <a:gridCol w="432000"/>
                <a:gridCol w="620222"/>
                <a:gridCol w="332308"/>
                <a:gridCol w="398769"/>
                <a:gridCol w="677598"/>
                <a:gridCol w="677598"/>
                <a:gridCol w="709564"/>
                <a:gridCol w="657926"/>
                <a:gridCol w="657926"/>
              </a:tblGrid>
              <a:tr h="292626">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Strand</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smtClean="0">
                          <a:ln>
                            <a:noFill/>
                          </a:ln>
                          <a:effectLst/>
                        </a:rPr>
                        <a:t>diam.</a:t>
                      </a:r>
                      <a:endParaRPr kumimoji="0" lang="en-US" altLang="zh-CN" sz="1100" b="1" i="0" u="none" strike="noStrike" cap="none" normalizeH="0" baseline="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cu/</a:t>
                      </a:r>
                      <a:r>
                        <a:rPr kumimoji="0" lang="en-US" altLang="zh-CN" sz="1100" u="none" strike="noStrike" cap="none" normalizeH="0" baseline="0" dirty="0" err="1" smtClean="0">
                          <a:ln>
                            <a:noFill/>
                          </a:ln>
                          <a:effectLst/>
                        </a:rPr>
                        <a:t>sc</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RRR</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err="1" smtClean="0">
                          <a:ln>
                            <a:noFill/>
                          </a:ln>
                          <a:effectLst/>
                        </a:rPr>
                        <a:t>Tref</a:t>
                      </a:r>
                      <a:r>
                        <a:rPr kumimoji="0" lang="en-US" altLang="zh-CN" sz="1100" u="none" strike="noStrike" cap="none" normalizeH="0" baseline="0" dirty="0" smtClean="0">
                          <a:ln>
                            <a:noFill/>
                          </a:ln>
                          <a:effectLst/>
                        </a:rPr>
                        <a:t>(K)</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err="1" smtClean="0">
                          <a:ln>
                            <a:noFill/>
                          </a:ln>
                          <a:effectLst/>
                        </a:rPr>
                        <a:t>Bref</a:t>
                      </a:r>
                      <a:r>
                        <a:rPr kumimoji="0" lang="en-US" altLang="zh-CN" sz="1100" u="none" strike="noStrike" cap="none" normalizeH="0" baseline="0" dirty="0" smtClean="0">
                          <a:ln>
                            <a:noFill/>
                          </a:ln>
                          <a:effectLst/>
                        </a:rPr>
                        <a:t>(T)</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err="1" smtClean="0">
                          <a:ln>
                            <a:noFill/>
                          </a:ln>
                          <a:effectLst/>
                        </a:rPr>
                        <a:t>Jc</a:t>
                      </a:r>
                      <a:r>
                        <a:rPr kumimoji="0" lang="en-US" altLang="zh-CN" sz="1100" u="none" strike="noStrike" cap="none" normalizeH="0" baseline="0" dirty="0" smtClean="0">
                          <a:ln>
                            <a:noFill/>
                          </a:ln>
                          <a:effectLst/>
                        </a:rPr>
                        <a:t>@ </a:t>
                      </a:r>
                      <a:r>
                        <a:rPr kumimoji="0" lang="en-US" altLang="zh-CN" sz="1100" u="none" strike="noStrike" cap="none" normalizeH="0" baseline="0" dirty="0" err="1" smtClean="0">
                          <a:ln>
                            <a:noFill/>
                          </a:ln>
                          <a:effectLst/>
                        </a:rPr>
                        <a:t>BrTr</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err="1" smtClean="0">
                          <a:ln>
                            <a:noFill/>
                          </a:ln>
                          <a:effectLst/>
                        </a:rPr>
                        <a:t>dJc</a:t>
                      </a:r>
                      <a:r>
                        <a:rPr kumimoji="0" lang="en-US" altLang="zh-CN" sz="1100" u="none" strike="noStrike" cap="none" normalizeH="0" baseline="0" dirty="0" smtClean="0">
                          <a:ln>
                            <a:noFill/>
                          </a:ln>
                          <a:effectLst/>
                        </a:rPr>
                        <a:t>/dB</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100" u="none" strike="noStrike" cap="none" normalizeH="0" baseline="0" dirty="0" err="1" smtClean="0">
                          <a:ln>
                            <a:noFill/>
                          </a:ln>
                          <a:effectLst/>
                        </a:rPr>
                        <a:t>Ic</a:t>
                      </a:r>
                      <a:r>
                        <a:rPr kumimoji="0" lang="en-US" altLang="zh-CN" sz="1100" u="none" strike="noStrike" cap="none" normalizeH="0" baseline="0" dirty="0" smtClean="0">
                          <a:ln>
                            <a:noFill/>
                          </a:ln>
                          <a:effectLst/>
                        </a:rPr>
                        <a:t>@ </a:t>
                      </a:r>
                      <a:r>
                        <a:rPr kumimoji="0" lang="en-US" altLang="zh-CN" sz="1100" u="none" strike="noStrike" cap="none" normalizeH="0" baseline="0" dirty="0" err="1" smtClean="0">
                          <a:ln>
                            <a:noFill/>
                          </a:ln>
                          <a:effectLst/>
                        </a:rPr>
                        <a:t>BrTr</a:t>
                      </a:r>
                      <a:r>
                        <a:rPr kumimoji="0" lang="en-US" altLang="zh-CN" sz="1100" u="none" strike="noStrike" cap="none" normalizeH="0" baseline="0" dirty="0" smtClean="0">
                          <a:ln>
                            <a:noFill/>
                          </a:ln>
                          <a:effectLst/>
                        </a:rPr>
                        <a:t>(A)</a:t>
                      </a:r>
                      <a:endParaRPr kumimoji="0" lang="en-US" altLang="zh-CN" sz="1100" b="1" i="0" u="none" strike="noStrike" cap="none" normalizeH="0" baseline="0" dirty="0" smtClean="0">
                        <a:ln>
                          <a:noFill/>
                        </a:ln>
                        <a:solidFill>
                          <a:srgbClr val="000000"/>
                        </a:solidFill>
                        <a:effectLst/>
                        <a:latin typeface="宋体" panose="02010600030101010101" pitchFamily="2" charset="-122"/>
                        <a:ea typeface="+mn-ea"/>
                      </a:endParaRPr>
                    </a:p>
                  </a:txBody>
                  <a:tcPr marL="8793" marR="8793" marT="8799" marB="0" anchor="ctr" horzOverflow="overflow"/>
                </a:tc>
              </a:tr>
              <a:tr h="299179">
                <a:tc rowSpan="4">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IHEP</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WCJC</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rowSpan="2">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0.802</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rowSpan="2">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rowSpan="2">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200</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100" u="none" strike="noStrike" cap="none" normalizeH="0" baseline="0" dirty="0" smtClean="0">
                          <a:ln>
                            <a:noFill/>
                          </a:ln>
                          <a:effectLst/>
                        </a:rPr>
                        <a:t>4.2</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14</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1800</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400</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 454.65</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r>
              <a:tr h="299179">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100" u="none" strike="noStrike" cap="none" normalizeH="0" baseline="0" dirty="0" smtClean="0">
                          <a:ln>
                            <a:noFill/>
                          </a:ln>
                          <a:effectLst/>
                        </a:rPr>
                        <a:t>4.2</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15</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1400</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350</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 353.61</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r>
              <a:tr h="299179">
                <a:tc vMerge="1">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rowSpan="2">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1.2</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rowSpan="2">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rowSpan="2">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200</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100" u="none" strike="noStrike" cap="none" normalizeH="0" baseline="0" dirty="0" smtClean="0">
                          <a:ln>
                            <a:noFill/>
                          </a:ln>
                          <a:effectLst/>
                        </a:rPr>
                        <a:t>4.2</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14</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1800</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400</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 1017</a:t>
                      </a:r>
                      <a:endParaRPr kumimoji="0" lang="en-US" altLang="zh-CN" sz="1100" b="0"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endParaRPr>
                    </a:p>
                  </a:txBody>
                  <a:tcPr marL="8793" marR="8793" marT="8799" marB="0" anchor="ctr" horzOverflow="overflow"/>
                </a:tc>
              </a:tr>
              <a:tr h="299179">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v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100" u="none" strike="noStrike" cap="none" normalizeH="0" baseline="0" dirty="0" smtClean="0">
                          <a:ln>
                            <a:noFill/>
                          </a:ln>
                          <a:effectLst/>
                        </a:rPr>
                        <a:t>4.2</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15</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1400</a:t>
                      </a:r>
                      <a:endParaRPr kumimoji="0" lang="en-US" altLang="zh-CN" sz="11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350</a:t>
                      </a:r>
                      <a:endParaRPr kumimoji="0" lang="en-US" altLang="zh-CN" sz="11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8793" marR="8793" marT="8799"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noFill/>
                          </a:ln>
                          <a:effectLst/>
                        </a:rPr>
                        <a:t> 791</a:t>
                      </a:r>
                      <a:endParaRPr kumimoji="0" lang="en-US" altLang="zh-CN" sz="1100" b="0"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endParaRPr>
                    </a:p>
                  </a:txBody>
                  <a:tcPr marL="8793" marR="8793" marT="8799" marB="0" anchor="ctr" horzOverflow="overflow"/>
                </a:tc>
              </a:tr>
            </a:tbl>
          </a:graphicData>
        </a:graphic>
      </p:graphicFrame>
      <p:graphicFrame>
        <p:nvGraphicFramePr>
          <p:cNvPr id="23" name="表格 22"/>
          <p:cNvGraphicFramePr>
            <a:graphicFrameLocks noGrp="1"/>
          </p:cNvGraphicFramePr>
          <p:nvPr>
            <p:extLst>
              <p:ext uri="{D42A27DB-BD31-4B8C-83A1-F6EECF244321}">
                <p14:modId xmlns:p14="http://schemas.microsoft.com/office/powerpoint/2010/main" val="1591386974"/>
              </p:ext>
            </p:extLst>
          </p:nvPr>
        </p:nvGraphicFramePr>
        <p:xfrm>
          <a:off x="3131840" y="1428424"/>
          <a:ext cx="2852053" cy="2738512"/>
        </p:xfrm>
        <a:graphic>
          <a:graphicData uri="http://schemas.openxmlformats.org/drawingml/2006/table">
            <a:tbl>
              <a:tblPr firstRow="1" bandRow="1">
                <a:tableStyleId>{5940675A-B579-460E-94D1-54222C63F5DA}</a:tableStyleId>
              </a:tblPr>
              <a:tblGrid>
                <a:gridCol w="1140821"/>
                <a:gridCol w="677363"/>
                <a:gridCol w="1033869"/>
              </a:tblGrid>
              <a:tr h="342314">
                <a:tc>
                  <a:txBody>
                    <a:bodyPr/>
                    <a:lstStyle/>
                    <a:p>
                      <a:pPr algn="ctr" latinLnBrk="1"/>
                      <a:r>
                        <a:rPr lang="en-US" altLang="ko-KR" sz="1300" dirty="0" smtClean="0"/>
                        <a:t>Windings</a:t>
                      </a:r>
                      <a:endParaRPr lang="ko-KR" altLang="en-US" sz="1300" dirty="0"/>
                    </a:p>
                  </a:txBody>
                  <a:tcPr marL="84406" marR="84406" marT="42203" marB="42203" anchor="ctr"/>
                </a:tc>
                <a:tc>
                  <a:txBody>
                    <a:bodyPr/>
                    <a:lstStyle/>
                    <a:p>
                      <a:pPr algn="ctr" latinLnBrk="1"/>
                      <a:r>
                        <a:rPr lang="en-US" altLang="ko-KR" sz="1300" i="1" dirty="0" err="1" smtClean="0"/>
                        <a:t>B</a:t>
                      </a:r>
                      <a:r>
                        <a:rPr lang="en-US" altLang="ko-KR" sz="1300" baseline="-25000" dirty="0" err="1" smtClean="0"/>
                        <a:t>max</a:t>
                      </a:r>
                      <a:r>
                        <a:rPr lang="en-US" altLang="ko-KR" sz="1300" dirty="0" smtClean="0"/>
                        <a:t>(T)</a:t>
                      </a:r>
                      <a:endParaRPr lang="ko-KR" altLang="en-US" sz="1300" dirty="0"/>
                    </a:p>
                  </a:txBody>
                  <a:tcPr marL="84406" marR="84406" marT="42203" marB="42203" anchor="ctr"/>
                </a:tc>
                <a:tc>
                  <a:txBody>
                    <a:bodyPr/>
                    <a:lstStyle/>
                    <a:p>
                      <a:pPr algn="ctr" latinLnBrk="1"/>
                      <a:r>
                        <a:rPr lang="en-US" altLang="ko-KR" sz="1300" dirty="0" err="1" smtClean="0"/>
                        <a:t>Loadline</a:t>
                      </a:r>
                      <a:r>
                        <a:rPr lang="en-US" altLang="ko-KR" sz="1300" dirty="0" smtClean="0"/>
                        <a:t>(%)</a:t>
                      </a:r>
                      <a:endParaRPr lang="ko-KR" altLang="en-US" sz="1300" dirty="0"/>
                    </a:p>
                  </a:txBody>
                  <a:tcPr marL="84406" marR="84406" marT="42203" marB="42203" anchor="ctr"/>
                </a:tc>
              </a:tr>
              <a:tr h="342314">
                <a:tc>
                  <a:txBody>
                    <a:bodyPr/>
                    <a:lstStyle/>
                    <a:p>
                      <a:pPr marL="0" marR="0" indent="0" algn="ctr" defTabSz="914400" rtl="0" eaLnBrk="1" fontAlgn="base" latinLnBrk="0" hangingPunct="1">
                        <a:lnSpc>
                          <a:spcPct val="115000"/>
                        </a:lnSpc>
                        <a:spcBef>
                          <a:spcPts val="0"/>
                        </a:spcBef>
                        <a:spcAft>
                          <a:spcPts val="0"/>
                        </a:spcAft>
                        <a:buClrTx/>
                        <a:buSzTx/>
                        <a:buFontTx/>
                        <a:buNone/>
                        <a:tabLst/>
                        <a:defRPr/>
                      </a:pPr>
                      <a:r>
                        <a:rPr lang="en-US" altLang="zh-CN" sz="1300" b="1" kern="0" spc="0" dirty="0" smtClean="0">
                          <a:solidFill>
                            <a:srgbClr val="FF0000"/>
                          </a:solidFill>
                          <a:effectLst/>
                          <a:latin typeface="Times New Roman" panose="02020603050405020304" pitchFamily="18" charset="0"/>
                          <a:ea typeface="+mn-ea"/>
                          <a:cs typeface="Times New Roman" panose="02020603050405020304" pitchFamily="18" charset="0"/>
                        </a:rPr>
                        <a:t>IHEPW7</a:t>
                      </a:r>
                    </a:p>
                  </a:txBody>
                  <a:tcPr marL="84406" marR="84406" marT="42203" marB="42203" anchor="ctr"/>
                </a:tc>
                <a:tc>
                  <a:txBody>
                    <a:bodyPr/>
                    <a:lstStyle/>
                    <a:p>
                      <a:pPr algn="ctr"/>
                      <a:r>
                        <a:rPr lang="en-US" altLang="ko-KR" sz="1300" b="0" i="0" u="none" strike="noStrike" kern="1200" baseline="0" dirty="0" smtClean="0">
                          <a:solidFill>
                            <a:schemeClr val="tx1"/>
                          </a:solidFill>
                          <a:latin typeface="+mn-lt"/>
                          <a:ea typeface="+mn-ea"/>
                          <a:cs typeface="+mn-cs"/>
                        </a:rPr>
                        <a:t>15.281</a:t>
                      </a:r>
                    </a:p>
                  </a:txBody>
                  <a:tcPr marL="84406" marR="84406" marT="42203" marB="42203" anchor="ctr"/>
                </a:tc>
                <a:tc>
                  <a:txBody>
                    <a:bodyPr/>
                    <a:lstStyle/>
                    <a:p>
                      <a:pPr algn="ctr" latinLnBrk="1"/>
                      <a:r>
                        <a:rPr lang="en-US" altLang="ko-KR" sz="1300" dirty="0" smtClean="0"/>
                        <a:t>89.427</a:t>
                      </a:r>
                      <a:endParaRPr lang="ko-KR" altLang="en-US" sz="1300" dirty="0"/>
                    </a:p>
                  </a:txBody>
                  <a:tcPr marL="84406" marR="84406" marT="42203" marB="42203" anchor="ctr"/>
                </a:tc>
              </a:tr>
              <a:tr h="342314">
                <a:tc>
                  <a:txBody>
                    <a:bodyPr/>
                    <a:lstStyle/>
                    <a:p>
                      <a:pPr marL="0" marR="0" indent="0" algn="ctr" defTabSz="914400" rtl="0" eaLnBrk="1" fontAlgn="base" latinLnBrk="0" hangingPunct="1">
                        <a:lnSpc>
                          <a:spcPct val="115000"/>
                        </a:lnSpc>
                        <a:spcBef>
                          <a:spcPts val="0"/>
                        </a:spcBef>
                        <a:spcAft>
                          <a:spcPts val="0"/>
                        </a:spcAft>
                        <a:buClrTx/>
                        <a:buSzTx/>
                        <a:buFontTx/>
                        <a:buNone/>
                        <a:tabLst/>
                        <a:defRPr/>
                      </a:pPr>
                      <a:r>
                        <a:rPr lang="en-US" altLang="zh-CN" sz="1300" b="1" kern="0" spc="0" dirty="0" smtClean="0">
                          <a:solidFill>
                            <a:srgbClr val="FF0000"/>
                          </a:solidFill>
                          <a:effectLst/>
                          <a:latin typeface="Times New Roman" panose="02020603050405020304" pitchFamily="18" charset="0"/>
                          <a:ea typeface="+mn-ea"/>
                          <a:cs typeface="Times New Roman" panose="02020603050405020304" pitchFamily="18" charset="0"/>
                        </a:rPr>
                        <a:t>IHEPW8 A</a:t>
                      </a:r>
                    </a:p>
                  </a:txBody>
                  <a:tcPr marL="84406" marR="84406" marT="42203" marB="42203" anchor="ctr"/>
                </a:tc>
                <a:tc>
                  <a:txBody>
                    <a:bodyPr/>
                    <a:lstStyle/>
                    <a:p>
                      <a:pPr algn="ctr"/>
                      <a:r>
                        <a:rPr lang="en-US" altLang="ko-KR" sz="1300" b="0" i="0" u="none" strike="noStrike" kern="1200" baseline="0" dirty="0" smtClean="0">
                          <a:solidFill>
                            <a:schemeClr val="tx1"/>
                          </a:solidFill>
                          <a:latin typeface="+mn-lt"/>
                          <a:ea typeface="+mn-ea"/>
                          <a:cs typeface="+mn-cs"/>
                        </a:rPr>
                        <a:t>13.001 </a:t>
                      </a:r>
                    </a:p>
                  </a:txBody>
                  <a:tcPr marL="84406" marR="84406" marT="42203" marB="42203" anchor="ctr"/>
                </a:tc>
                <a:tc>
                  <a:txBody>
                    <a:bodyPr/>
                    <a:lstStyle/>
                    <a:p>
                      <a:pPr algn="ctr" latinLnBrk="1"/>
                      <a:r>
                        <a:rPr lang="en-US" altLang="ko-KR" sz="1300" dirty="0" smtClean="0"/>
                        <a:t>88.384</a:t>
                      </a:r>
                      <a:endParaRPr lang="ko-KR" altLang="en-US" sz="1300" dirty="0"/>
                    </a:p>
                  </a:txBody>
                  <a:tcPr marL="84406" marR="84406" marT="42203" marB="42203" anchor="ctr"/>
                </a:tc>
              </a:tr>
              <a:tr h="34231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CN" sz="1300" b="1" kern="0" spc="0" dirty="0" smtClean="0">
                          <a:solidFill>
                            <a:srgbClr val="FF0000"/>
                          </a:solidFill>
                          <a:effectLst/>
                          <a:latin typeface="Times New Roman" panose="02020603050405020304" pitchFamily="18" charset="0"/>
                          <a:ea typeface="+mn-ea"/>
                          <a:cs typeface="Times New Roman" panose="02020603050405020304" pitchFamily="18" charset="0"/>
                        </a:rPr>
                        <a:t>IHEPW8 B</a:t>
                      </a:r>
                    </a:p>
                  </a:txBody>
                  <a:tcPr marL="84406" marR="84406" marT="42203" marB="42203" anchor="ctr"/>
                </a:tc>
                <a:tc>
                  <a:txBody>
                    <a:bodyPr/>
                    <a:lstStyle/>
                    <a:p>
                      <a:pPr algn="ctr"/>
                      <a:r>
                        <a:rPr lang="en-US" altLang="ko-KR" sz="1300" b="0" i="0" u="none" strike="noStrike" kern="1200" baseline="0" dirty="0" smtClean="0">
                          <a:solidFill>
                            <a:schemeClr val="tx1"/>
                          </a:solidFill>
                          <a:latin typeface="+mn-lt"/>
                          <a:ea typeface="+mn-ea"/>
                          <a:cs typeface="+mn-cs"/>
                        </a:rPr>
                        <a:t>12.844</a:t>
                      </a:r>
                    </a:p>
                  </a:txBody>
                  <a:tcPr marL="84406" marR="84406" marT="42203" marB="42203" anchor="ctr"/>
                </a:tc>
                <a:tc>
                  <a:txBody>
                    <a:bodyPr/>
                    <a:lstStyle/>
                    <a:p>
                      <a:pPr algn="ctr" latinLnBrk="1"/>
                      <a:r>
                        <a:rPr lang="en-US" altLang="ko-KR" sz="1300" dirty="0" smtClean="0"/>
                        <a:t>87.535</a:t>
                      </a:r>
                      <a:endParaRPr lang="ko-KR" altLang="en-US" sz="1300" dirty="0"/>
                    </a:p>
                  </a:txBody>
                  <a:tcPr marL="84406" marR="84406" marT="42203" marB="42203" anchor="ctr"/>
                </a:tc>
              </a:tr>
              <a:tr h="342314">
                <a:tc>
                  <a:txBody>
                    <a:bodyPr/>
                    <a:lstStyle/>
                    <a:p>
                      <a:pPr marL="0" marR="0" indent="0" algn="ctr" defTabSz="914400" rtl="0" eaLnBrk="1" fontAlgn="base" latinLnBrk="0" hangingPunct="1">
                        <a:lnSpc>
                          <a:spcPct val="115000"/>
                        </a:lnSpc>
                        <a:spcBef>
                          <a:spcPts val="0"/>
                        </a:spcBef>
                        <a:spcAft>
                          <a:spcPts val="0"/>
                        </a:spcAft>
                        <a:buClrTx/>
                        <a:buSzTx/>
                        <a:buFontTx/>
                        <a:buNone/>
                        <a:tabLst/>
                        <a:defRPr/>
                      </a:pPr>
                      <a:r>
                        <a:rPr lang="en-US" altLang="zh-CN" sz="1300" b="1" kern="0" spc="0" dirty="0" smtClean="0">
                          <a:solidFill>
                            <a:srgbClr val="FF0000"/>
                          </a:solidFill>
                          <a:effectLst/>
                          <a:latin typeface="Times New Roman" panose="02020603050405020304" pitchFamily="18" charset="0"/>
                          <a:ea typeface="+mn-ea"/>
                          <a:cs typeface="Times New Roman" panose="02020603050405020304" pitchFamily="18" charset="0"/>
                        </a:rPr>
                        <a:t>IHEPW9 A</a:t>
                      </a:r>
                    </a:p>
                  </a:txBody>
                  <a:tcPr marL="84406" marR="84406" marT="42203" marB="42203" anchor="ctr"/>
                </a:tc>
                <a:tc>
                  <a:txBody>
                    <a:bodyPr/>
                    <a:lstStyle/>
                    <a:p>
                      <a:pPr algn="ctr"/>
                      <a:r>
                        <a:rPr lang="en-US" altLang="ko-KR" sz="1300" b="0" i="0" u="none" strike="noStrike" kern="1200" baseline="0" dirty="0" smtClean="0">
                          <a:solidFill>
                            <a:schemeClr val="tx1"/>
                          </a:solidFill>
                          <a:latin typeface="+mn-lt"/>
                          <a:ea typeface="+mn-ea"/>
                          <a:cs typeface="+mn-cs"/>
                        </a:rPr>
                        <a:t>12.444</a:t>
                      </a:r>
                    </a:p>
                  </a:txBody>
                  <a:tcPr marL="84406" marR="84406" marT="42203" marB="42203" anchor="ctr"/>
                </a:tc>
                <a:tc>
                  <a:txBody>
                    <a:bodyPr/>
                    <a:lstStyle/>
                    <a:p>
                      <a:pPr algn="ctr" latinLnBrk="1"/>
                      <a:r>
                        <a:rPr lang="en-US" altLang="ko-KR" sz="1300" dirty="0" smtClean="0"/>
                        <a:t>88.666</a:t>
                      </a:r>
                      <a:endParaRPr lang="ko-KR" altLang="en-US" sz="1300" dirty="0"/>
                    </a:p>
                  </a:txBody>
                  <a:tcPr marL="84406" marR="84406" marT="42203" marB="42203" anchor="ctr"/>
                </a:tc>
              </a:tr>
              <a:tr h="34231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CN" sz="1300" b="1" kern="0" spc="0" dirty="0" smtClean="0">
                          <a:solidFill>
                            <a:srgbClr val="FF0000"/>
                          </a:solidFill>
                          <a:effectLst/>
                          <a:latin typeface="Times New Roman" panose="02020603050405020304" pitchFamily="18" charset="0"/>
                          <a:ea typeface="+mn-ea"/>
                          <a:cs typeface="Times New Roman" panose="02020603050405020304" pitchFamily="18" charset="0"/>
                        </a:rPr>
                        <a:t>IHEPW9 B</a:t>
                      </a:r>
                    </a:p>
                  </a:txBody>
                  <a:tcPr marL="84406" marR="84406" marT="42203" marB="42203" anchor="ctr"/>
                </a:tc>
                <a:tc>
                  <a:txBody>
                    <a:bodyPr/>
                    <a:lstStyle/>
                    <a:p>
                      <a:pPr algn="ctr"/>
                      <a:r>
                        <a:rPr lang="en-US" altLang="ko-KR" sz="1300" b="0" i="0" u="none" strike="noStrike" kern="1200" baseline="0" dirty="0" smtClean="0">
                          <a:solidFill>
                            <a:schemeClr val="tx1"/>
                          </a:solidFill>
                          <a:latin typeface="+mn-lt"/>
                          <a:ea typeface="+mn-ea"/>
                          <a:cs typeface="+mn-cs"/>
                        </a:rPr>
                        <a:t>12.612</a:t>
                      </a:r>
                    </a:p>
                  </a:txBody>
                  <a:tcPr marL="84406" marR="84406" marT="42203" marB="42203" anchor="ctr"/>
                </a:tc>
                <a:tc>
                  <a:txBody>
                    <a:bodyPr/>
                    <a:lstStyle/>
                    <a:p>
                      <a:pPr algn="ctr" latinLnBrk="1"/>
                      <a:r>
                        <a:rPr lang="en-US" altLang="ko-KR" sz="1300" dirty="0" smtClean="0"/>
                        <a:t>89.574</a:t>
                      </a:r>
                      <a:endParaRPr lang="ko-KR" altLang="en-US" sz="1300" dirty="0"/>
                    </a:p>
                  </a:txBody>
                  <a:tcPr marL="84406" marR="84406" marT="42203" marB="42203" anchor="ctr"/>
                </a:tc>
              </a:tr>
              <a:tr h="342314">
                <a:tc>
                  <a:txBody>
                    <a:bodyPr/>
                    <a:lstStyle/>
                    <a:p>
                      <a:pPr marL="0" marR="0" indent="0" algn="ctr" defTabSz="914400" rtl="0" eaLnBrk="1" fontAlgn="base" latinLnBrk="0" hangingPunct="1">
                        <a:lnSpc>
                          <a:spcPct val="115000"/>
                        </a:lnSpc>
                        <a:spcBef>
                          <a:spcPts val="0"/>
                        </a:spcBef>
                        <a:spcAft>
                          <a:spcPts val="0"/>
                        </a:spcAft>
                        <a:buClrTx/>
                        <a:buSzTx/>
                        <a:buFontTx/>
                        <a:buNone/>
                        <a:tabLst/>
                        <a:defRPr/>
                      </a:pPr>
                      <a:r>
                        <a:rPr lang="en-US" altLang="zh-CN" sz="1300" b="1" kern="0" spc="0" dirty="0" smtClean="0">
                          <a:solidFill>
                            <a:srgbClr val="FF0000"/>
                          </a:solidFill>
                          <a:effectLst/>
                          <a:latin typeface="Times New Roman" panose="02020603050405020304" pitchFamily="18" charset="0"/>
                          <a:ea typeface="+mn-ea"/>
                          <a:cs typeface="Times New Roman" panose="02020603050405020304" pitchFamily="18" charset="0"/>
                        </a:rPr>
                        <a:t>IHEPW10 A</a:t>
                      </a:r>
                    </a:p>
                  </a:txBody>
                  <a:tcPr marL="84406" marR="84406" marT="42203" marB="42203" anchor="ctr"/>
                </a:tc>
                <a:tc>
                  <a:txBody>
                    <a:bodyPr/>
                    <a:lstStyle/>
                    <a:p>
                      <a:pPr algn="ctr"/>
                      <a:r>
                        <a:rPr lang="en-US" altLang="ko-KR" sz="1300" b="0" i="0" u="none" strike="noStrike" kern="1200" baseline="0" dirty="0" smtClean="0">
                          <a:solidFill>
                            <a:schemeClr val="tx1"/>
                          </a:solidFill>
                          <a:latin typeface="+mn-lt"/>
                          <a:ea typeface="+mn-ea"/>
                          <a:cs typeface="+mn-cs"/>
                        </a:rPr>
                        <a:t>12.470 </a:t>
                      </a:r>
                    </a:p>
                  </a:txBody>
                  <a:tcPr marL="84406" marR="84406" marT="42203" marB="42203" anchor="ctr"/>
                </a:tc>
                <a:tc>
                  <a:txBody>
                    <a:bodyPr/>
                    <a:lstStyle/>
                    <a:p>
                      <a:pPr algn="ctr" latinLnBrk="1"/>
                      <a:r>
                        <a:rPr lang="en-US" altLang="ko-KR" sz="1300" dirty="0" smtClean="0"/>
                        <a:t>88.806</a:t>
                      </a:r>
                      <a:endParaRPr lang="ko-KR" altLang="en-US" sz="1300" dirty="0"/>
                    </a:p>
                  </a:txBody>
                  <a:tcPr marL="84406" marR="84406" marT="42203" marB="42203" anchor="ctr"/>
                </a:tc>
              </a:tr>
              <a:tr h="34231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CN" sz="1300" b="1" kern="0" spc="0" dirty="0" smtClean="0">
                          <a:solidFill>
                            <a:srgbClr val="FF0000"/>
                          </a:solidFill>
                          <a:effectLst/>
                          <a:latin typeface="Times New Roman" panose="02020603050405020304" pitchFamily="18" charset="0"/>
                          <a:ea typeface="+mn-ea"/>
                          <a:cs typeface="Times New Roman" panose="02020603050405020304" pitchFamily="18" charset="0"/>
                        </a:rPr>
                        <a:t>IHEPW10 B</a:t>
                      </a:r>
                    </a:p>
                  </a:txBody>
                  <a:tcPr marL="84406" marR="84406" marT="42203" marB="42203" anchor="ctr"/>
                </a:tc>
                <a:tc>
                  <a:txBody>
                    <a:bodyPr/>
                    <a:lstStyle/>
                    <a:p>
                      <a:pPr algn="ctr"/>
                      <a:r>
                        <a:rPr lang="en-US" altLang="ko-KR" sz="1300" b="0" i="0" u="none" strike="noStrike" kern="1200" baseline="0" dirty="0" smtClean="0">
                          <a:solidFill>
                            <a:schemeClr val="tx1"/>
                          </a:solidFill>
                          <a:latin typeface="+mn-lt"/>
                          <a:ea typeface="+mn-ea"/>
                          <a:cs typeface="+mn-cs"/>
                        </a:rPr>
                        <a:t>12.028</a:t>
                      </a:r>
                    </a:p>
                  </a:txBody>
                  <a:tcPr marL="84406" marR="84406" marT="42203" marB="42203" anchor="ctr"/>
                </a:tc>
                <a:tc>
                  <a:txBody>
                    <a:bodyPr/>
                    <a:lstStyle/>
                    <a:p>
                      <a:pPr algn="ctr" latinLnBrk="1"/>
                      <a:r>
                        <a:rPr lang="en-US" altLang="ko-KR" sz="1300" dirty="0" smtClean="0"/>
                        <a:t>86.417</a:t>
                      </a:r>
                      <a:endParaRPr lang="ko-KR" altLang="en-US" sz="1300" dirty="0"/>
                    </a:p>
                  </a:txBody>
                  <a:tcPr marL="84406" marR="84406" marT="42203" marB="42203" anchor="ctr"/>
                </a:tc>
              </a:tr>
            </a:tbl>
          </a:graphicData>
        </a:graphic>
      </p:graphicFrame>
      <p:sp>
        <p:nvSpPr>
          <p:cNvPr id="25" name="矩形 24"/>
          <p:cNvSpPr/>
          <p:nvPr/>
        </p:nvSpPr>
        <p:spPr>
          <a:xfrm>
            <a:off x="511252" y="3754836"/>
            <a:ext cx="2351926" cy="1115434"/>
          </a:xfrm>
          <a:prstGeom prst="rect">
            <a:avLst/>
          </a:prstGeom>
        </p:spPr>
        <p:txBody>
          <a:bodyPr wrap="none">
            <a:spAutoFit/>
          </a:bodyPr>
          <a:lstStyle/>
          <a:p>
            <a:r>
              <a:rPr lang="en-US" altLang="ko-KR" sz="1662" i="1" dirty="0"/>
              <a:t>N</a:t>
            </a:r>
            <a:r>
              <a:rPr lang="en-US" altLang="ko-KR" sz="1662" dirty="0"/>
              <a:t>:  28       38       38       38</a:t>
            </a:r>
          </a:p>
          <a:p>
            <a:endParaRPr lang="en-US" altLang="ko-KR" sz="1662" i="1" dirty="0"/>
          </a:p>
          <a:p>
            <a:r>
              <a:rPr lang="en-US" altLang="ko-KR" sz="1662" i="1" dirty="0"/>
              <a:t>N</a:t>
            </a:r>
            <a:r>
              <a:rPr lang="en-US" altLang="ko-KR" sz="1662" i="1" baseline="-25000" dirty="0"/>
              <a:t>s</a:t>
            </a:r>
            <a:r>
              <a:rPr lang="en-US" altLang="ko-KR" sz="1662" dirty="0"/>
              <a:t>: 26       26       22       22</a:t>
            </a:r>
            <a:endParaRPr lang="ko-KR" altLang="en-US" sz="1662" dirty="0"/>
          </a:p>
          <a:p>
            <a:endParaRPr lang="ko-KR" altLang="en-US" sz="1662" dirty="0"/>
          </a:p>
        </p:txBody>
      </p:sp>
      <p:sp>
        <p:nvSpPr>
          <p:cNvPr id="26" name="矩形 25"/>
          <p:cNvSpPr/>
          <p:nvPr/>
        </p:nvSpPr>
        <p:spPr>
          <a:xfrm>
            <a:off x="290037" y="6040765"/>
            <a:ext cx="2771593" cy="291170"/>
          </a:xfrm>
          <a:prstGeom prst="rect">
            <a:avLst/>
          </a:prstGeom>
        </p:spPr>
        <p:txBody>
          <a:bodyPr wrap="none">
            <a:spAutoFit/>
          </a:bodyPr>
          <a:lstStyle/>
          <a:p>
            <a:r>
              <a:rPr lang="en-US" altLang="zh-CN" sz="1292" b="1" dirty="0"/>
              <a:t>Coil configuration in the 1st quadrant </a:t>
            </a:r>
            <a:endParaRPr lang="zh-CN" altLang="en-US" sz="1292" b="1" dirty="0"/>
          </a:p>
        </p:txBody>
      </p:sp>
      <p:sp>
        <p:nvSpPr>
          <p:cNvPr id="27" name="内容占位符 7"/>
          <p:cNvSpPr txBox="1">
            <a:spLocks/>
          </p:cNvSpPr>
          <p:nvPr/>
        </p:nvSpPr>
        <p:spPr bwMode="auto">
          <a:xfrm>
            <a:off x="162106" y="781232"/>
            <a:ext cx="5975251" cy="4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6531" indent="-316531" algn="l" rtl="0" fontAlgn="base">
              <a:lnSpc>
                <a:spcPct val="150000"/>
              </a:lnSpc>
              <a:spcBef>
                <a:spcPts val="1000"/>
              </a:spcBef>
              <a:spcAft>
                <a:spcPct val="0"/>
              </a:spcAft>
              <a:buClr>
                <a:srgbClr val="99CCFF"/>
              </a:buClr>
              <a:buFont typeface="Wingdings" pitchFamily="2" charset="2"/>
              <a:buChar char="l"/>
              <a:defRPr sz="1662" kern="1200">
                <a:solidFill>
                  <a:schemeClr val="tx1"/>
                </a:solidFill>
                <a:latin typeface="+mn-lt"/>
                <a:ea typeface="+mn-ea"/>
                <a:cs typeface="+mn-cs"/>
              </a:defRPr>
            </a:lvl1pPr>
            <a:lvl2pPr marL="685817" indent="-263776" algn="l" rtl="0" fontAlgn="base">
              <a:lnSpc>
                <a:spcPct val="150000"/>
              </a:lnSpc>
              <a:spcBef>
                <a:spcPts val="500"/>
              </a:spcBef>
              <a:spcAft>
                <a:spcPct val="0"/>
              </a:spcAft>
              <a:buClr>
                <a:srgbClr val="99CCFF"/>
              </a:buClr>
              <a:buFont typeface="Wingdings" pitchFamily="2" charset="2"/>
              <a:buChar char="ü"/>
              <a:defRPr sz="1662" kern="1200">
                <a:solidFill>
                  <a:schemeClr val="tx1"/>
                </a:solidFill>
                <a:latin typeface="+mn-lt"/>
                <a:ea typeface="+mn-ea"/>
                <a:cs typeface="+mn-cs"/>
              </a:defRPr>
            </a:lvl2pPr>
            <a:lvl3pPr marL="1055103" indent="-211021" algn="l" rtl="0" fontAlgn="base">
              <a:lnSpc>
                <a:spcPct val="150000"/>
              </a:lnSpc>
              <a:spcBef>
                <a:spcPts val="500"/>
              </a:spcBef>
              <a:spcAft>
                <a:spcPct val="0"/>
              </a:spcAft>
              <a:buClr>
                <a:srgbClr val="99CCFF"/>
              </a:buClr>
              <a:buFont typeface="Wingdings" pitchFamily="2" charset="2"/>
              <a:buChar char="Ø"/>
              <a:defRPr sz="1662" kern="1200">
                <a:solidFill>
                  <a:schemeClr val="tx1"/>
                </a:solidFill>
                <a:latin typeface="+mn-lt"/>
                <a:ea typeface="+mn-ea"/>
                <a:cs typeface="+mn-cs"/>
              </a:defRPr>
            </a:lvl3pPr>
            <a:lvl4pPr marL="1477145" indent="-211021" algn="l" rtl="0" fontAlgn="base">
              <a:lnSpc>
                <a:spcPct val="150000"/>
              </a:lnSpc>
              <a:spcBef>
                <a:spcPts val="500"/>
              </a:spcBef>
              <a:spcAft>
                <a:spcPct val="0"/>
              </a:spcAft>
              <a:buClr>
                <a:srgbClr val="99CCFF"/>
              </a:buClr>
              <a:buFont typeface="Wingdings" pitchFamily="2" charset="2"/>
              <a:buChar char="v"/>
              <a:defRPr sz="1662" kern="1200">
                <a:solidFill>
                  <a:schemeClr val="tx1"/>
                </a:solidFill>
                <a:latin typeface="+mn-lt"/>
                <a:ea typeface="+mn-ea"/>
                <a:cs typeface="+mn-cs"/>
              </a:defRPr>
            </a:lvl4pPr>
            <a:lvl5pPr marL="1899186" indent="-211021" algn="l" rtl="0" fontAlgn="base">
              <a:lnSpc>
                <a:spcPct val="150000"/>
              </a:lnSpc>
              <a:spcBef>
                <a:spcPts val="500"/>
              </a:spcBef>
              <a:spcAft>
                <a:spcPct val="0"/>
              </a:spcAft>
              <a:buClr>
                <a:srgbClr val="99CCFF"/>
              </a:buClr>
              <a:buFont typeface="Arial" pitchFamily="34" charset="0"/>
              <a:buChar char="•"/>
              <a:defRPr sz="1662"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altLang="zh-CN" sz="1800" b="1" dirty="0">
                <a:latin typeface="Comic Sans MS" panose="030F0702030302020204" pitchFamily="66" charset="0"/>
                <a:cs typeface="Arial" panose="020B0604020202020204" pitchFamily="34" charset="0"/>
              </a:rPr>
              <a:t>Next step 1: 15T twin-aperture dipole @ 4.2K</a:t>
            </a:r>
            <a:endParaRPr lang="ko-KR" altLang="en-US" sz="1800" b="1" dirty="0">
              <a:latin typeface="Comic Sans MS" panose="030F0702030302020204" pitchFamily="66" charset="0"/>
              <a:cs typeface="Arial" panose="020B0604020202020204" pitchFamily="34" charset="0"/>
            </a:endParaRPr>
          </a:p>
        </p:txBody>
      </p:sp>
      <p:pic>
        <p:nvPicPr>
          <p:cNvPr id="2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964"/>
          <a:stretch/>
        </p:blipFill>
        <p:spPr bwMode="auto">
          <a:xfrm>
            <a:off x="6246930" y="816816"/>
            <a:ext cx="979475" cy="97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直接箭头连接符 29"/>
          <p:cNvCxnSpPr/>
          <p:nvPr/>
        </p:nvCxnSpPr>
        <p:spPr>
          <a:xfrm>
            <a:off x="7399041" y="1360447"/>
            <a:ext cx="43835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239012" y="978980"/>
            <a:ext cx="758413" cy="291170"/>
          </a:xfrm>
          <a:prstGeom prst="rect">
            <a:avLst/>
          </a:prstGeom>
        </p:spPr>
        <p:txBody>
          <a:bodyPr wrap="none">
            <a:spAutoFit/>
          </a:bodyPr>
          <a:lstStyle/>
          <a:p>
            <a:r>
              <a:rPr lang="en-US" altLang="ko-KR" sz="1292" dirty="0"/>
              <a:t>Upgrade</a:t>
            </a:r>
            <a:endParaRPr lang="ko-KR" altLang="en-US" sz="1292" dirty="0"/>
          </a:p>
        </p:txBody>
      </p:sp>
    </p:spTree>
    <p:extLst>
      <p:ext uri="{BB962C8B-B14F-4D97-AF65-F5344CB8AC3E}">
        <p14:creationId xmlns:p14="http://schemas.microsoft.com/office/powerpoint/2010/main" val="4184025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pic>
        <p:nvPicPr>
          <p:cNvPr id="21" name="图片 20"/>
          <p:cNvPicPr>
            <a:picLocks noChangeAspect="1"/>
          </p:cNvPicPr>
          <p:nvPr/>
        </p:nvPicPr>
        <p:blipFill>
          <a:blip r:embed="rId2"/>
          <a:stretch>
            <a:fillRect/>
          </a:stretch>
        </p:blipFill>
        <p:spPr>
          <a:xfrm>
            <a:off x="2031538" y="1789442"/>
            <a:ext cx="1916933" cy="2346738"/>
          </a:xfrm>
          <a:prstGeom prst="rect">
            <a:avLst/>
          </a:prstGeom>
        </p:spPr>
      </p:pic>
      <p:sp>
        <p:nvSpPr>
          <p:cNvPr id="22" name="文本框 8"/>
          <p:cNvSpPr txBox="1">
            <a:spLocks noChangeArrowheads="1"/>
          </p:cNvSpPr>
          <p:nvPr/>
        </p:nvSpPr>
        <p:spPr bwMode="auto">
          <a:xfrm>
            <a:off x="81324" y="4091407"/>
            <a:ext cx="4349663" cy="27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pPr algn="ctr">
              <a:lnSpc>
                <a:spcPct val="125000"/>
              </a:lnSpc>
            </a:pPr>
            <a:r>
              <a:rPr lang="en-US" altLang="zh-CN" sz="1200" b="1" dirty="0">
                <a:latin typeface="Arial" pitchFamily="34" charset="0"/>
                <a:cs typeface="Arial" pitchFamily="34" charset="0"/>
              </a:rPr>
              <a:t>Field distribution </a:t>
            </a:r>
            <a:r>
              <a:rPr lang="en-US" altLang="zh-CN" sz="1200" b="1" dirty="0" smtClean="0">
                <a:latin typeface="Arial" pitchFamily="34" charset="0"/>
                <a:cs typeface="Arial" pitchFamily="34" charset="0"/>
              </a:rPr>
              <a:t>at 12.47T</a:t>
            </a:r>
            <a:r>
              <a:rPr lang="en-US" altLang="zh-CN" sz="1200" b="1" dirty="0">
                <a:latin typeface="Arial" pitchFamily="34" charset="0"/>
                <a:cs typeface="Arial" pitchFamily="34" charset="0"/>
              </a:rPr>
              <a:t> </a:t>
            </a:r>
            <a:endParaRPr lang="en-US" altLang="zh-CN" sz="900" b="1" dirty="0">
              <a:latin typeface="Arial" pitchFamily="34" charset="0"/>
              <a:cs typeface="Arial" pitchFamily="34" charset="0"/>
            </a:endParaRPr>
          </a:p>
        </p:txBody>
      </p:sp>
      <p:cxnSp>
        <p:nvCxnSpPr>
          <p:cNvPr id="23" name="直接箭头连接符 4"/>
          <p:cNvCxnSpPr>
            <a:cxnSpLocks noChangeShapeType="1"/>
          </p:cNvCxnSpPr>
          <p:nvPr/>
        </p:nvCxnSpPr>
        <p:spPr bwMode="auto">
          <a:xfrm>
            <a:off x="1884933" y="1750348"/>
            <a:ext cx="439369" cy="68387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箭头连接符 8"/>
          <p:cNvCxnSpPr>
            <a:cxnSpLocks noChangeShapeType="1"/>
          </p:cNvCxnSpPr>
          <p:nvPr/>
        </p:nvCxnSpPr>
        <p:spPr bwMode="auto">
          <a:xfrm flipH="1">
            <a:off x="2627094" y="1777430"/>
            <a:ext cx="256194" cy="110417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文本框 13"/>
          <p:cNvSpPr txBox="1">
            <a:spLocks noChangeArrowheads="1"/>
          </p:cNvSpPr>
          <p:nvPr/>
        </p:nvSpPr>
        <p:spPr bwMode="auto">
          <a:xfrm>
            <a:off x="2985805" y="2867009"/>
            <a:ext cx="483894"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015" b="1" dirty="0"/>
              <a:t>61.2%</a:t>
            </a:r>
            <a:endParaRPr lang="zh-CN" altLang="en-US" sz="1015" b="1" dirty="0"/>
          </a:p>
        </p:txBody>
      </p:sp>
      <p:sp>
        <p:nvSpPr>
          <p:cNvPr id="26" name="文本框 23"/>
          <p:cNvSpPr txBox="1">
            <a:spLocks noChangeArrowheads="1"/>
          </p:cNvSpPr>
          <p:nvPr/>
        </p:nvSpPr>
        <p:spPr bwMode="auto">
          <a:xfrm>
            <a:off x="2015726" y="3652111"/>
            <a:ext cx="489499"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015" b="1" dirty="0"/>
              <a:t>79.3%</a:t>
            </a:r>
            <a:endParaRPr lang="zh-CN" altLang="en-US" sz="1015" b="1" dirty="0"/>
          </a:p>
        </p:txBody>
      </p:sp>
      <p:sp>
        <p:nvSpPr>
          <p:cNvPr id="27" name="文本框 23"/>
          <p:cNvSpPr txBox="1">
            <a:spLocks noChangeArrowheads="1"/>
          </p:cNvSpPr>
          <p:nvPr/>
        </p:nvSpPr>
        <p:spPr bwMode="auto">
          <a:xfrm>
            <a:off x="3339917" y="2867008"/>
            <a:ext cx="522342"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015" b="1" dirty="0">
                <a:solidFill>
                  <a:srgbClr val="FFFF00"/>
                </a:solidFill>
              </a:rPr>
              <a:t>71.8.%</a:t>
            </a:r>
            <a:endParaRPr lang="zh-CN" altLang="en-US" sz="1015" b="1" dirty="0">
              <a:solidFill>
                <a:srgbClr val="FFFF00"/>
              </a:solidFill>
            </a:endParaRPr>
          </a:p>
        </p:txBody>
      </p:sp>
      <p:sp>
        <p:nvSpPr>
          <p:cNvPr id="28" name="文本框 23"/>
          <p:cNvSpPr txBox="1">
            <a:spLocks noChangeArrowheads="1"/>
          </p:cNvSpPr>
          <p:nvPr/>
        </p:nvSpPr>
        <p:spPr bwMode="auto">
          <a:xfrm>
            <a:off x="3586930" y="3063116"/>
            <a:ext cx="455241"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15" b="1" dirty="0">
                <a:solidFill>
                  <a:srgbClr val="FFFF00"/>
                </a:solidFill>
              </a:rPr>
              <a:t>71%</a:t>
            </a:r>
            <a:endParaRPr lang="zh-CN" altLang="en-US" sz="1015" b="1" dirty="0">
              <a:solidFill>
                <a:srgbClr val="FFFF00"/>
              </a:solidFill>
            </a:endParaRPr>
          </a:p>
        </p:txBody>
      </p:sp>
      <p:sp>
        <p:nvSpPr>
          <p:cNvPr id="29" name="文本框 17"/>
          <p:cNvSpPr txBox="1">
            <a:spLocks noChangeArrowheads="1"/>
          </p:cNvSpPr>
          <p:nvPr/>
        </p:nvSpPr>
        <p:spPr bwMode="auto">
          <a:xfrm>
            <a:off x="2576298" y="1389166"/>
            <a:ext cx="1047247" cy="39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305" tIns="31652" rIns="63305" bIns="31652">
            <a:spAutoFit/>
          </a:bodyPr>
          <a:lstStyle/>
          <a:p>
            <a:r>
              <a:rPr lang="zh-CN" altLang="zh-CN" sz="1662" baseline="-25000" dirty="0">
                <a:solidFill>
                  <a:srgbClr val="FFFFFF"/>
                </a:solidFill>
              </a:rPr>
              <a:t> </a:t>
            </a:r>
            <a:r>
              <a:rPr lang="en-US" altLang="zh-CN" sz="1015" dirty="0"/>
              <a:t>Nb</a:t>
            </a:r>
            <a:r>
              <a:rPr lang="en-US" altLang="zh-CN" sz="1015" baseline="-25000" dirty="0"/>
              <a:t>3</a:t>
            </a:r>
            <a:r>
              <a:rPr lang="en-US" altLang="zh-CN" sz="1015" dirty="0"/>
              <a:t>Sn CM12-1</a:t>
            </a:r>
            <a:r>
              <a:rPr lang="en-US" altLang="zh-CN" sz="1015" dirty="0">
                <a:solidFill>
                  <a:srgbClr val="000000"/>
                </a:solidFill>
              </a:rPr>
              <a:t>:</a:t>
            </a:r>
          </a:p>
          <a:p>
            <a:r>
              <a:rPr lang="en-US" altLang="zh-CN" sz="1015" dirty="0">
                <a:solidFill>
                  <a:srgbClr val="000000"/>
                </a:solidFill>
              </a:rPr>
              <a:t>12.69 T </a:t>
            </a:r>
            <a:r>
              <a:rPr lang="en-US" altLang="zh-CN" sz="1015" dirty="0" err="1">
                <a:solidFill>
                  <a:srgbClr val="000000"/>
                </a:solidFill>
              </a:rPr>
              <a:t>B</a:t>
            </a:r>
            <a:r>
              <a:rPr lang="en-US" altLang="zh-CN" sz="1015" baseline="-25000" dirty="0" err="1">
                <a:solidFill>
                  <a:srgbClr val="000000"/>
                </a:solidFill>
              </a:rPr>
              <a:t>peak</a:t>
            </a:r>
            <a:endParaRPr lang="zh-CN" altLang="zh-CN" sz="1015" dirty="0">
              <a:solidFill>
                <a:srgbClr val="000000"/>
              </a:solidFill>
            </a:endParaRPr>
          </a:p>
        </p:txBody>
      </p:sp>
      <p:cxnSp>
        <p:nvCxnSpPr>
          <p:cNvPr id="30" name="直接箭头连接符 8"/>
          <p:cNvCxnSpPr>
            <a:cxnSpLocks noChangeShapeType="1"/>
          </p:cNvCxnSpPr>
          <p:nvPr/>
        </p:nvCxnSpPr>
        <p:spPr bwMode="auto">
          <a:xfrm flipH="1">
            <a:off x="3431478" y="1777430"/>
            <a:ext cx="329715" cy="2282081"/>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文本框 13"/>
          <p:cNvSpPr txBox="1">
            <a:spLocks noChangeArrowheads="1"/>
          </p:cNvSpPr>
          <p:nvPr/>
        </p:nvSpPr>
        <p:spPr bwMode="auto">
          <a:xfrm>
            <a:off x="2558292" y="2873424"/>
            <a:ext cx="483894"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015" b="1" dirty="0"/>
              <a:t>79.8%</a:t>
            </a:r>
            <a:endParaRPr lang="zh-CN" altLang="en-US" sz="1015" b="1" dirty="0"/>
          </a:p>
        </p:txBody>
      </p:sp>
      <p:sp>
        <p:nvSpPr>
          <p:cNvPr id="32" name="文本框 13"/>
          <p:cNvSpPr txBox="1">
            <a:spLocks noChangeArrowheads="1"/>
          </p:cNvSpPr>
          <p:nvPr/>
        </p:nvSpPr>
        <p:spPr bwMode="auto">
          <a:xfrm>
            <a:off x="2256156" y="3378838"/>
            <a:ext cx="483894"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015" b="1" dirty="0"/>
              <a:t>79.5%</a:t>
            </a:r>
            <a:endParaRPr lang="zh-CN" altLang="en-US" sz="1015" b="1" dirty="0"/>
          </a:p>
        </p:txBody>
      </p:sp>
      <p:sp>
        <p:nvSpPr>
          <p:cNvPr id="33" name="文本框 17"/>
          <p:cNvSpPr txBox="1">
            <a:spLocks noChangeArrowheads="1"/>
          </p:cNvSpPr>
          <p:nvPr/>
        </p:nvSpPr>
        <p:spPr bwMode="auto">
          <a:xfrm>
            <a:off x="3454203" y="1389681"/>
            <a:ext cx="1047247" cy="39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305" tIns="31652" rIns="63305" bIns="31652">
            <a:spAutoFit/>
          </a:bodyPr>
          <a:lstStyle/>
          <a:p>
            <a:r>
              <a:rPr lang="zh-CN" altLang="zh-CN" sz="1662" baseline="-25000" dirty="0">
                <a:solidFill>
                  <a:srgbClr val="FFFFFF"/>
                </a:solidFill>
              </a:rPr>
              <a:t> </a:t>
            </a:r>
            <a:r>
              <a:rPr lang="en-US" altLang="zh-CN" sz="1015" dirty="0"/>
              <a:t>Nb</a:t>
            </a:r>
            <a:r>
              <a:rPr lang="en-US" altLang="zh-CN" sz="1015" baseline="-25000" dirty="0"/>
              <a:t>3</a:t>
            </a:r>
            <a:r>
              <a:rPr lang="en-US" altLang="zh-CN" sz="1015" dirty="0"/>
              <a:t>Sn CM12-2 </a:t>
            </a:r>
            <a:r>
              <a:rPr lang="en-US" altLang="zh-CN" sz="1015" dirty="0">
                <a:solidFill>
                  <a:srgbClr val="000000"/>
                </a:solidFill>
              </a:rPr>
              <a:t>:</a:t>
            </a:r>
          </a:p>
          <a:p>
            <a:r>
              <a:rPr lang="en-US" altLang="zh-CN" sz="1015" dirty="0">
                <a:solidFill>
                  <a:srgbClr val="000000"/>
                </a:solidFill>
              </a:rPr>
              <a:t>9.36 T </a:t>
            </a:r>
            <a:r>
              <a:rPr lang="en-US" altLang="zh-CN" sz="1015" dirty="0" err="1">
                <a:solidFill>
                  <a:srgbClr val="000000"/>
                </a:solidFill>
              </a:rPr>
              <a:t>B</a:t>
            </a:r>
            <a:r>
              <a:rPr lang="en-US" altLang="zh-CN" sz="1015" baseline="-25000" dirty="0" err="1">
                <a:solidFill>
                  <a:srgbClr val="000000"/>
                </a:solidFill>
              </a:rPr>
              <a:t>peak</a:t>
            </a:r>
            <a:endParaRPr lang="zh-CN" altLang="zh-CN" sz="1015" dirty="0">
              <a:solidFill>
                <a:srgbClr val="000000"/>
              </a:solidFill>
            </a:endParaRPr>
          </a:p>
        </p:txBody>
      </p:sp>
      <p:sp>
        <p:nvSpPr>
          <p:cNvPr id="34" name="文本框 33"/>
          <p:cNvSpPr txBox="1">
            <a:spLocks noChangeArrowheads="1"/>
          </p:cNvSpPr>
          <p:nvPr/>
        </p:nvSpPr>
        <p:spPr bwMode="auto">
          <a:xfrm>
            <a:off x="1614332" y="1388652"/>
            <a:ext cx="1047247" cy="39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305" tIns="31652" rIns="63305" bIns="31652">
            <a:spAutoFit/>
          </a:bodyPr>
          <a:lstStyle/>
          <a:p>
            <a:r>
              <a:rPr lang="zh-CN" altLang="zh-CN" sz="1662" baseline="-25000" dirty="0">
                <a:solidFill>
                  <a:srgbClr val="FFFFFF"/>
                </a:solidFill>
              </a:rPr>
              <a:t> </a:t>
            </a:r>
            <a:r>
              <a:rPr lang="en-US" altLang="zh-CN" sz="1015" dirty="0"/>
              <a:t>Nb</a:t>
            </a:r>
            <a:r>
              <a:rPr lang="en-US" altLang="zh-CN" sz="1015" baseline="-25000" dirty="0"/>
              <a:t>3</a:t>
            </a:r>
            <a:r>
              <a:rPr lang="en-US" altLang="zh-CN" sz="1015" dirty="0"/>
              <a:t>Sn CM12-3 </a:t>
            </a:r>
            <a:r>
              <a:rPr lang="en-US" altLang="zh-CN" sz="1015" dirty="0">
                <a:solidFill>
                  <a:srgbClr val="000000"/>
                </a:solidFill>
              </a:rPr>
              <a:t>:</a:t>
            </a:r>
          </a:p>
          <a:p>
            <a:r>
              <a:rPr lang="en-US" altLang="zh-CN" sz="1015" dirty="0">
                <a:solidFill>
                  <a:srgbClr val="000000"/>
                </a:solidFill>
              </a:rPr>
              <a:t>12.77 T </a:t>
            </a:r>
            <a:r>
              <a:rPr lang="en-US" altLang="zh-CN" sz="1015" dirty="0" err="1">
                <a:solidFill>
                  <a:srgbClr val="000000"/>
                </a:solidFill>
              </a:rPr>
              <a:t>B</a:t>
            </a:r>
            <a:r>
              <a:rPr lang="en-US" altLang="zh-CN" sz="1015" baseline="-25000" dirty="0" err="1">
                <a:solidFill>
                  <a:srgbClr val="000000"/>
                </a:solidFill>
              </a:rPr>
              <a:t>peak</a:t>
            </a:r>
            <a:endParaRPr lang="zh-CN" altLang="zh-CN" sz="1015" dirty="0">
              <a:solidFill>
                <a:srgbClr val="000000"/>
              </a:solidFill>
            </a:endParaRPr>
          </a:p>
        </p:txBody>
      </p:sp>
      <p:pic>
        <p:nvPicPr>
          <p:cNvPr id="35" name="图片 34"/>
          <p:cNvPicPr>
            <a:picLocks noChangeAspect="1"/>
          </p:cNvPicPr>
          <p:nvPr/>
        </p:nvPicPr>
        <p:blipFill>
          <a:blip r:embed="rId3"/>
          <a:stretch>
            <a:fillRect/>
          </a:stretch>
        </p:blipFill>
        <p:spPr>
          <a:xfrm>
            <a:off x="661293" y="1470391"/>
            <a:ext cx="611580" cy="2700182"/>
          </a:xfrm>
          <a:prstGeom prst="rect">
            <a:avLst/>
          </a:prstGeom>
        </p:spPr>
      </p:pic>
      <p:sp>
        <p:nvSpPr>
          <p:cNvPr id="36" name="文本框 23"/>
          <p:cNvSpPr txBox="1">
            <a:spLocks noChangeArrowheads="1"/>
          </p:cNvSpPr>
          <p:nvPr/>
        </p:nvSpPr>
        <p:spPr bwMode="auto">
          <a:xfrm>
            <a:off x="1993126" y="1971469"/>
            <a:ext cx="489499"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015" b="1" dirty="0"/>
              <a:t>79.3%</a:t>
            </a:r>
            <a:endParaRPr lang="zh-CN" altLang="en-US" sz="1015" b="1" dirty="0"/>
          </a:p>
        </p:txBody>
      </p:sp>
      <p:sp>
        <p:nvSpPr>
          <p:cNvPr id="37" name="文本框 23"/>
          <p:cNvSpPr txBox="1">
            <a:spLocks noChangeArrowheads="1"/>
          </p:cNvSpPr>
          <p:nvPr/>
        </p:nvSpPr>
        <p:spPr bwMode="auto">
          <a:xfrm>
            <a:off x="2245771" y="2200586"/>
            <a:ext cx="489499" cy="2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015" b="1" dirty="0"/>
              <a:t>79.4%</a:t>
            </a:r>
            <a:endParaRPr lang="zh-CN" altLang="en-US" sz="1015" b="1" dirty="0"/>
          </a:p>
        </p:txBody>
      </p:sp>
      <p:sp>
        <p:nvSpPr>
          <p:cNvPr id="39" name="椭圆 38"/>
          <p:cNvSpPr/>
          <p:nvPr/>
        </p:nvSpPr>
        <p:spPr>
          <a:xfrm>
            <a:off x="1353927" y="2351937"/>
            <a:ext cx="1106115" cy="11195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3305" tIns="31652" rIns="63305" bIns="31652" rtlCol="0" anchor="ctr"/>
          <a:lstStyle/>
          <a:p>
            <a:pPr algn="ctr"/>
            <a:endParaRPr lang="zh-CN" altLang="en-US" sz="1662"/>
          </a:p>
        </p:txBody>
      </p:sp>
      <p:sp>
        <p:nvSpPr>
          <p:cNvPr id="40" name="椭圆 39"/>
          <p:cNvSpPr/>
          <p:nvPr/>
        </p:nvSpPr>
        <p:spPr>
          <a:xfrm>
            <a:off x="1492899" y="2477824"/>
            <a:ext cx="844127" cy="82975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3305" tIns="31652" rIns="63305" bIns="31652" rtlCol="0" anchor="ctr"/>
          <a:lstStyle/>
          <a:p>
            <a:pPr algn="ctr"/>
            <a:endParaRPr lang="zh-CN" altLang="en-US" sz="1662"/>
          </a:p>
        </p:txBody>
      </p:sp>
      <p:sp>
        <p:nvSpPr>
          <p:cNvPr id="41" name="椭圆 40"/>
          <p:cNvSpPr/>
          <p:nvPr/>
        </p:nvSpPr>
        <p:spPr>
          <a:xfrm>
            <a:off x="1527510" y="2518189"/>
            <a:ext cx="765360" cy="738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3305" tIns="31652" rIns="63305" bIns="31652" rtlCol="0" anchor="ctr"/>
          <a:lstStyle/>
          <a:p>
            <a:pPr algn="ctr"/>
            <a:endParaRPr lang="zh-CN" altLang="en-US" sz="1662"/>
          </a:p>
        </p:txBody>
      </p:sp>
      <p:cxnSp>
        <p:nvCxnSpPr>
          <p:cNvPr id="42" name="直接箭头连接符 41"/>
          <p:cNvCxnSpPr/>
          <p:nvPr/>
        </p:nvCxnSpPr>
        <p:spPr>
          <a:xfrm flipV="1">
            <a:off x="1914963" y="2434225"/>
            <a:ext cx="274418" cy="45847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V="1">
            <a:off x="1914963" y="2734739"/>
            <a:ext cx="386746" cy="15252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1921301" y="2890661"/>
            <a:ext cx="322722" cy="1724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16"/>
          <p:cNvSpPr txBox="1"/>
          <p:nvPr/>
        </p:nvSpPr>
        <p:spPr>
          <a:xfrm rot="18387612">
            <a:off x="1641598" y="2489040"/>
            <a:ext cx="582792" cy="319698"/>
          </a:xfrm>
          <a:prstGeom prst="rect">
            <a:avLst/>
          </a:prstGeom>
          <a:noFill/>
        </p:spPr>
        <p:txBody>
          <a:bodyPr wrap="square" lIns="63305" tIns="31652" rIns="63305" bIns="31652" rtlCol="0">
            <a:spAutoFit/>
          </a:bodyPr>
          <a:lstStyle/>
          <a:p>
            <a:r>
              <a:rPr lang="en-US" altLang="zh-CN" sz="1662" dirty="0">
                <a:solidFill>
                  <a:srgbClr val="0070C0"/>
                </a:solidFill>
              </a:rPr>
              <a:t>22.5</a:t>
            </a:r>
            <a:endParaRPr lang="zh-CN" altLang="en-US" sz="1662" dirty="0">
              <a:solidFill>
                <a:srgbClr val="0070C0"/>
              </a:solidFill>
            </a:endParaRPr>
          </a:p>
        </p:txBody>
      </p:sp>
      <p:sp>
        <p:nvSpPr>
          <p:cNvPr id="46" name="文本框 39"/>
          <p:cNvSpPr txBox="1"/>
          <p:nvPr/>
        </p:nvSpPr>
        <p:spPr>
          <a:xfrm rot="19986642">
            <a:off x="1960143" y="2531266"/>
            <a:ext cx="440103" cy="319698"/>
          </a:xfrm>
          <a:prstGeom prst="rect">
            <a:avLst/>
          </a:prstGeom>
          <a:noFill/>
        </p:spPr>
        <p:txBody>
          <a:bodyPr wrap="square" lIns="63305" tIns="31652" rIns="63305" bIns="31652" rtlCol="0">
            <a:spAutoFit/>
          </a:bodyPr>
          <a:lstStyle/>
          <a:p>
            <a:r>
              <a:rPr lang="en-US" altLang="zh-CN" sz="1662" dirty="0">
                <a:solidFill>
                  <a:srgbClr val="FFC000"/>
                </a:solidFill>
              </a:rPr>
              <a:t>15</a:t>
            </a:r>
            <a:endParaRPr lang="zh-CN" altLang="en-US" sz="1662" dirty="0">
              <a:solidFill>
                <a:srgbClr val="FFC000"/>
              </a:solidFill>
            </a:endParaRPr>
          </a:p>
        </p:txBody>
      </p:sp>
      <p:sp>
        <p:nvSpPr>
          <p:cNvPr id="47" name="文本框 40"/>
          <p:cNvSpPr txBox="1"/>
          <p:nvPr/>
        </p:nvSpPr>
        <p:spPr>
          <a:xfrm rot="2072062">
            <a:off x="1994957" y="2812916"/>
            <a:ext cx="440103" cy="319698"/>
          </a:xfrm>
          <a:prstGeom prst="rect">
            <a:avLst/>
          </a:prstGeom>
          <a:noFill/>
        </p:spPr>
        <p:txBody>
          <a:bodyPr wrap="square" lIns="63305" tIns="31652" rIns="63305" bIns="31652" rtlCol="0">
            <a:spAutoFit/>
          </a:bodyPr>
          <a:lstStyle/>
          <a:p>
            <a:r>
              <a:rPr lang="en-US" altLang="zh-CN" sz="1662" dirty="0">
                <a:solidFill>
                  <a:srgbClr val="FF0000"/>
                </a:solidFill>
              </a:rPr>
              <a:t>13</a:t>
            </a:r>
            <a:endParaRPr lang="zh-CN" altLang="en-US" sz="1662" dirty="0">
              <a:solidFill>
                <a:srgbClr val="FF0000"/>
              </a:solidFill>
            </a:endParaRPr>
          </a:p>
        </p:txBody>
      </p:sp>
      <p:pic>
        <p:nvPicPr>
          <p:cNvPr id="48" name="图片 47"/>
          <p:cNvPicPr>
            <a:picLocks noChangeAspect="1"/>
          </p:cNvPicPr>
          <p:nvPr/>
        </p:nvPicPr>
        <p:blipFill>
          <a:blip r:embed="rId4"/>
          <a:stretch>
            <a:fillRect/>
          </a:stretch>
        </p:blipFill>
        <p:spPr>
          <a:xfrm>
            <a:off x="431283" y="4390446"/>
            <a:ext cx="1717601" cy="2059151"/>
          </a:xfrm>
          <a:prstGeom prst="rect">
            <a:avLst/>
          </a:prstGeom>
        </p:spPr>
      </p:pic>
      <p:pic>
        <p:nvPicPr>
          <p:cNvPr id="49" name="图片 48"/>
          <p:cNvPicPr>
            <a:picLocks noChangeAspect="1"/>
          </p:cNvPicPr>
          <p:nvPr/>
        </p:nvPicPr>
        <p:blipFill>
          <a:blip r:embed="rId5"/>
          <a:stretch>
            <a:fillRect/>
          </a:stretch>
        </p:blipFill>
        <p:spPr>
          <a:xfrm>
            <a:off x="2337026" y="4333965"/>
            <a:ext cx="1777031" cy="2114247"/>
          </a:xfrm>
          <a:prstGeom prst="rect">
            <a:avLst/>
          </a:prstGeom>
        </p:spPr>
      </p:pic>
      <p:pic>
        <p:nvPicPr>
          <p:cNvPr id="50" name="图片 49"/>
          <p:cNvPicPr>
            <a:picLocks noChangeAspect="1"/>
          </p:cNvPicPr>
          <p:nvPr/>
        </p:nvPicPr>
        <p:blipFill>
          <a:blip r:embed="rId6"/>
          <a:stretch>
            <a:fillRect/>
          </a:stretch>
        </p:blipFill>
        <p:spPr>
          <a:xfrm>
            <a:off x="4990972" y="1494019"/>
            <a:ext cx="3666131" cy="3306649"/>
          </a:xfrm>
          <a:prstGeom prst="rect">
            <a:avLst/>
          </a:prstGeom>
        </p:spPr>
      </p:pic>
      <p:sp>
        <p:nvSpPr>
          <p:cNvPr id="51" name="文本框 3"/>
          <p:cNvSpPr txBox="1">
            <a:spLocks noChangeArrowheads="1"/>
          </p:cNvSpPr>
          <p:nvPr/>
        </p:nvSpPr>
        <p:spPr bwMode="auto">
          <a:xfrm>
            <a:off x="4997949" y="1485751"/>
            <a:ext cx="1105049" cy="49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r>
              <a:rPr lang="en-US" altLang="zh-CN" sz="1400" dirty="0">
                <a:solidFill>
                  <a:srgbClr val="000000"/>
                </a:solidFill>
              </a:rPr>
              <a:t>Iron </a:t>
            </a:r>
            <a:r>
              <a:rPr lang="en-US" altLang="zh-CN" sz="1400" dirty="0" smtClean="0">
                <a:solidFill>
                  <a:srgbClr val="000000"/>
                </a:solidFill>
              </a:rPr>
              <a:t>yoke OD </a:t>
            </a:r>
            <a:r>
              <a:rPr lang="en-US" altLang="zh-CN" sz="1400" dirty="0">
                <a:solidFill>
                  <a:srgbClr val="000000"/>
                </a:solidFill>
              </a:rPr>
              <a:t>600 mm</a:t>
            </a:r>
          </a:p>
        </p:txBody>
      </p:sp>
      <p:sp>
        <p:nvSpPr>
          <p:cNvPr id="53" name="文本框 23"/>
          <p:cNvSpPr txBox="1">
            <a:spLocks noChangeArrowheads="1"/>
          </p:cNvSpPr>
          <p:nvPr/>
        </p:nvSpPr>
        <p:spPr bwMode="auto">
          <a:xfrm>
            <a:off x="5350183" y="2900075"/>
            <a:ext cx="1016478" cy="4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305" tIns="31652" rIns="63305" bIns="31652">
            <a:spAutoFit/>
          </a:bodyPr>
          <a:lstStyle/>
          <a:p>
            <a:pPr algn="ctr"/>
            <a:r>
              <a:rPr lang="en-US" altLang="zh-CN" sz="1108" dirty="0"/>
              <a:t>Bend diameter:</a:t>
            </a:r>
          </a:p>
          <a:p>
            <a:pPr algn="ctr"/>
            <a:r>
              <a:rPr lang="en-US" altLang="zh-CN" sz="1108" dirty="0"/>
              <a:t>120 mm</a:t>
            </a:r>
            <a:endParaRPr lang="zh-CN" altLang="en-US" sz="1108" dirty="0"/>
          </a:p>
        </p:txBody>
      </p:sp>
      <p:sp>
        <p:nvSpPr>
          <p:cNvPr id="54" name="文本框 23"/>
          <p:cNvSpPr txBox="1">
            <a:spLocks noChangeArrowheads="1"/>
          </p:cNvSpPr>
          <p:nvPr/>
        </p:nvSpPr>
        <p:spPr bwMode="auto">
          <a:xfrm>
            <a:off x="7609983" y="1485750"/>
            <a:ext cx="1389182" cy="49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pPr algn="ctr"/>
            <a:r>
              <a:rPr lang="en-US" altLang="zh-CN" sz="1400" dirty="0">
                <a:solidFill>
                  <a:srgbClr val="000000"/>
                </a:solidFill>
              </a:rPr>
              <a:t>45 mm</a:t>
            </a:r>
            <a:r>
              <a:rPr lang="zh-CN" altLang="en-US" sz="1400" dirty="0">
                <a:solidFill>
                  <a:srgbClr val="000000"/>
                </a:solidFill>
              </a:rPr>
              <a:t> </a:t>
            </a:r>
            <a:r>
              <a:rPr lang="en-US" altLang="zh-CN" sz="1400" dirty="0">
                <a:solidFill>
                  <a:srgbClr val="000000"/>
                </a:solidFill>
              </a:rPr>
              <a:t>Aperture diameter</a:t>
            </a:r>
          </a:p>
        </p:txBody>
      </p:sp>
      <p:cxnSp>
        <p:nvCxnSpPr>
          <p:cNvPr id="56" name="直接箭头连接符 55"/>
          <p:cNvCxnSpPr/>
          <p:nvPr/>
        </p:nvCxnSpPr>
        <p:spPr>
          <a:xfrm>
            <a:off x="6366661" y="2855753"/>
            <a:ext cx="0" cy="4652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81324" y="6526592"/>
            <a:ext cx="4572000" cy="287579"/>
          </a:xfrm>
          <a:prstGeom prst="rect">
            <a:avLst/>
          </a:prstGeom>
        </p:spPr>
        <p:txBody>
          <a:bodyPr>
            <a:spAutoFit/>
          </a:bodyPr>
          <a:lstStyle/>
          <a:p>
            <a:pPr algn="ctr">
              <a:lnSpc>
                <a:spcPct val="125000"/>
              </a:lnSpc>
            </a:pPr>
            <a:r>
              <a:rPr lang="en-US" altLang="zh-CN" sz="1015" b="1" dirty="0">
                <a:latin typeface="Arial" pitchFamily="34" charset="0"/>
                <a:cs typeface="Arial" pitchFamily="34" charset="0"/>
              </a:rPr>
              <a:t>3D model (half length of the straight section: 500 mm)  </a:t>
            </a:r>
          </a:p>
        </p:txBody>
      </p:sp>
      <p:sp>
        <p:nvSpPr>
          <p:cNvPr id="58" name="内容占位符 7"/>
          <p:cNvSpPr txBox="1">
            <a:spLocks/>
          </p:cNvSpPr>
          <p:nvPr/>
        </p:nvSpPr>
        <p:spPr bwMode="auto">
          <a:xfrm>
            <a:off x="55631" y="780989"/>
            <a:ext cx="8724812" cy="4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6531" indent="-316531" algn="l" rtl="0" fontAlgn="base">
              <a:lnSpc>
                <a:spcPct val="150000"/>
              </a:lnSpc>
              <a:spcBef>
                <a:spcPts val="1000"/>
              </a:spcBef>
              <a:spcAft>
                <a:spcPct val="0"/>
              </a:spcAft>
              <a:buClr>
                <a:srgbClr val="99CCFF"/>
              </a:buClr>
              <a:buFont typeface="Wingdings" pitchFamily="2" charset="2"/>
              <a:buChar char="l"/>
              <a:defRPr sz="1662" kern="1200">
                <a:solidFill>
                  <a:schemeClr val="tx1"/>
                </a:solidFill>
                <a:latin typeface="+mn-lt"/>
                <a:ea typeface="+mn-ea"/>
                <a:cs typeface="+mn-cs"/>
              </a:defRPr>
            </a:lvl1pPr>
            <a:lvl2pPr marL="685817" indent="-263776" algn="l" rtl="0" fontAlgn="base">
              <a:lnSpc>
                <a:spcPct val="150000"/>
              </a:lnSpc>
              <a:spcBef>
                <a:spcPts val="500"/>
              </a:spcBef>
              <a:spcAft>
                <a:spcPct val="0"/>
              </a:spcAft>
              <a:buClr>
                <a:srgbClr val="99CCFF"/>
              </a:buClr>
              <a:buFont typeface="Wingdings" pitchFamily="2" charset="2"/>
              <a:buChar char="ü"/>
              <a:defRPr sz="1662" kern="1200">
                <a:solidFill>
                  <a:schemeClr val="tx1"/>
                </a:solidFill>
                <a:latin typeface="+mn-lt"/>
                <a:ea typeface="+mn-ea"/>
                <a:cs typeface="+mn-cs"/>
              </a:defRPr>
            </a:lvl2pPr>
            <a:lvl3pPr marL="1055103" indent="-211021" algn="l" rtl="0" fontAlgn="base">
              <a:lnSpc>
                <a:spcPct val="150000"/>
              </a:lnSpc>
              <a:spcBef>
                <a:spcPts val="500"/>
              </a:spcBef>
              <a:spcAft>
                <a:spcPct val="0"/>
              </a:spcAft>
              <a:buClr>
                <a:srgbClr val="99CCFF"/>
              </a:buClr>
              <a:buFont typeface="Wingdings" pitchFamily="2" charset="2"/>
              <a:buChar char="Ø"/>
              <a:defRPr sz="1662" kern="1200">
                <a:solidFill>
                  <a:schemeClr val="tx1"/>
                </a:solidFill>
                <a:latin typeface="+mn-lt"/>
                <a:ea typeface="+mn-ea"/>
                <a:cs typeface="+mn-cs"/>
              </a:defRPr>
            </a:lvl3pPr>
            <a:lvl4pPr marL="1477145" indent="-211021" algn="l" rtl="0" fontAlgn="base">
              <a:lnSpc>
                <a:spcPct val="150000"/>
              </a:lnSpc>
              <a:spcBef>
                <a:spcPts val="500"/>
              </a:spcBef>
              <a:spcAft>
                <a:spcPct val="0"/>
              </a:spcAft>
              <a:buClr>
                <a:srgbClr val="99CCFF"/>
              </a:buClr>
              <a:buFont typeface="Wingdings" pitchFamily="2" charset="2"/>
              <a:buChar char="v"/>
              <a:defRPr sz="1662" kern="1200">
                <a:solidFill>
                  <a:schemeClr val="tx1"/>
                </a:solidFill>
                <a:latin typeface="+mn-lt"/>
                <a:ea typeface="+mn-ea"/>
                <a:cs typeface="+mn-cs"/>
              </a:defRPr>
            </a:lvl4pPr>
            <a:lvl5pPr marL="1899186" indent="-211021" algn="l" rtl="0" fontAlgn="base">
              <a:lnSpc>
                <a:spcPct val="150000"/>
              </a:lnSpc>
              <a:spcBef>
                <a:spcPts val="500"/>
              </a:spcBef>
              <a:spcAft>
                <a:spcPct val="0"/>
              </a:spcAft>
              <a:buClr>
                <a:srgbClr val="99CCFF"/>
              </a:buClr>
              <a:buFont typeface="Arial" pitchFamily="34" charset="0"/>
              <a:buChar char="•"/>
              <a:defRPr sz="1662"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1800" b="1" dirty="0">
                <a:latin typeface="Comic Sans MS" panose="030F0702030302020204" pitchFamily="66" charset="0"/>
                <a:cs typeface="Arial" panose="020B0604020202020204" pitchFamily="34" charset="0"/>
              </a:rPr>
              <a:t>Next step 2: 12T twin-aperture dipole @ 4.2K with 10</a:t>
            </a:r>
            <a:r>
              <a:rPr lang="en-US" altLang="zh-CN" sz="1800" b="1" baseline="30000" dirty="0">
                <a:latin typeface="Comic Sans MS" panose="030F0702030302020204" pitchFamily="66" charset="0"/>
                <a:cs typeface="Arial" panose="020B0604020202020204" pitchFamily="34" charset="0"/>
              </a:rPr>
              <a:t>-4</a:t>
            </a:r>
            <a:r>
              <a:rPr lang="en-US" altLang="zh-CN" sz="1800" b="1" dirty="0">
                <a:latin typeface="Comic Sans MS" panose="030F0702030302020204" pitchFamily="66" charset="0"/>
                <a:cs typeface="Arial" panose="020B0604020202020204" pitchFamily="34" charset="0"/>
              </a:rPr>
              <a:t> field quality</a:t>
            </a:r>
            <a:endParaRPr lang="ko-KR" altLang="en-US" sz="1800" b="1" dirty="0">
              <a:latin typeface="Comic Sans MS" panose="030F0702030302020204" pitchFamily="66" charset="0"/>
              <a:cs typeface="Arial" panose="020B0604020202020204" pitchFamily="34" charset="0"/>
            </a:endParaRPr>
          </a:p>
        </p:txBody>
      </p:sp>
      <p:graphicFrame>
        <p:nvGraphicFramePr>
          <p:cNvPr id="60" name="表格 59"/>
          <p:cNvGraphicFramePr>
            <a:graphicFrameLocks noGrp="1"/>
          </p:cNvGraphicFramePr>
          <p:nvPr>
            <p:extLst>
              <p:ext uri="{D42A27DB-BD31-4B8C-83A1-F6EECF244321}">
                <p14:modId xmlns:p14="http://schemas.microsoft.com/office/powerpoint/2010/main" val="3990221300"/>
              </p:ext>
            </p:extLst>
          </p:nvPr>
        </p:nvGraphicFramePr>
        <p:xfrm>
          <a:off x="4473767" y="5373612"/>
          <a:ext cx="4503096" cy="1104312"/>
        </p:xfrm>
        <a:graphic>
          <a:graphicData uri="http://schemas.openxmlformats.org/drawingml/2006/table">
            <a:tbl>
              <a:tblPr firstRow="1" bandRow="1">
                <a:tableStyleId>{5940675A-B579-460E-94D1-54222C63F5DA}</a:tableStyleId>
              </a:tblPr>
              <a:tblGrid>
                <a:gridCol w="632398"/>
                <a:gridCol w="483837"/>
                <a:gridCol w="483837"/>
                <a:gridCol w="483837"/>
                <a:gridCol w="483837"/>
                <a:gridCol w="534986"/>
                <a:gridCol w="432690"/>
                <a:gridCol w="483837"/>
                <a:gridCol w="483837"/>
              </a:tblGrid>
              <a:tr h="239792">
                <a:tc>
                  <a:txBody>
                    <a:bodyPr/>
                    <a:lstStyle/>
                    <a:p>
                      <a:pPr algn="ctr"/>
                      <a:r>
                        <a:rPr lang="en-US" altLang="zh-CN" sz="1200" dirty="0" err="1" smtClean="0">
                          <a:latin typeface="+mn-lt"/>
                          <a:cs typeface="Arial" pitchFamily="34" charset="0"/>
                        </a:rPr>
                        <a:t>Rref</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b3</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b5</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b7</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b9</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a2</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a4</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a6</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a8</a:t>
                      </a:r>
                      <a:endParaRPr lang="zh-CN" altLang="en-US" sz="1200" dirty="0">
                        <a:latin typeface="+mn-lt"/>
                        <a:cs typeface="Arial" pitchFamily="34" charset="0"/>
                      </a:endParaRPr>
                    </a:p>
                  </a:txBody>
                  <a:tcPr marL="63305" marR="63305" marT="31652" marB="31652" anchor="ctr"/>
                </a:tc>
              </a:tr>
              <a:tr h="239792">
                <a:tc>
                  <a:txBody>
                    <a:bodyPr/>
                    <a:lstStyle/>
                    <a:p>
                      <a:pPr algn="ctr"/>
                      <a:r>
                        <a:rPr lang="en-US" altLang="zh-CN" sz="1200" dirty="0" smtClean="0">
                          <a:latin typeface="+mn-lt"/>
                          <a:cs typeface="Arial" pitchFamily="34" charset="0"/>
                        </a:rPr>
                        <a:t>15 mm</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-0.06</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0.06</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2.31</a:t>
                      </a:r>
                      <a:endParaRPr lang="zh-CN" altLang="en-US" sz="1200" dirty="0">
                        <a:latin typeface="+mn-lt"/>
                        <a:cs typeface="Arial" pitchFamily="34" charset="0"/>
                      </a:endParaRPr>
                    </a:p>
                  </a:txBody>
                  <a:tcPr marL="63305" marR="63305" marT="31652" marB="31652" anchor="ctr"/>
                </a:tc>
                <a:tc>
                  <a:txBody>
                    <a:bodyPr/>
                    <a:lstStyle/>
                    <a:p>
                      <a:pPr algn="ctr"/>
                      <a:r>
                        <a:rPr lang="en-US" altLang="zh-CN" sz="1200" smtClean="0">
                          <a:latin typeface="+mn-lt"/>
                          <a:cs typeface="Arial" pitchFamily="34" charset="0"/>
                        </a:rPr>
                        <a:t>2.84</a:t>
                      </a:r>
                      <a:endParaRPr lang="zh-CN" altLang="en-US" sz="120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-0.004</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0.43</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1.88</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2.53</a:t>
                      </a:r>
                      <a:endParaRPr lang="zh-CN" altLang="en-US" sz="1200" dirty="0">
                        <a:latin typeface="+mn-lt"/>
                        <a:cs typeface="Arial" pitchFamily="34" charset="0"/>
                      </a:endParaRPr>
                    </a:p>
                  </a:txBody>
                  <a:tcPr marL="63305" marR="63305" marT="31652" marB="31652" anchor="ctr"/>
                </a:tc>
              </a:tr>
              <a:tr h="239792">
                <a:tc>
                  <a:txBody>
                    <a:bodyPr/>
                    <a:lstStyle/>
                    <a:p>
                      <a:pPr algn="ctr"/>
                      <a:r>
                        <a:rPr lang="en-US" altLang="zh-CN" sz="1200" dirty="0" smtClean="0">
                          <a:latin typeface="+mn-lt"/>
                          <a:cs typeface="Arial" pitchFamily="34" charset="0"/>
                        </a:rPr>
                        <a:t>13 mm</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-0.05</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0.03</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0.98</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0.9</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-0.004</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0.28</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0.92</a:t>
                      </a:r>
                      <a:endParaRPr lang="zh-CN" altLang="en-US" sz="1200" dirty="0">
                        <a:latin typeface="+mn-lt"/>
                        <a:cs typeface="Arial" pitchFamily="34" charset="0"/>
                      </a:endParaRPr>
                    </a:p>
                  </a:txBody>
                  <a:tcPr marL="63305" marR="63305" marT="31652" marB="31652" anchor="ctr"/>
                </a:tc>
                <a:tc>
                  <a:txBody>
                    <a:bodyPr/>
                    <a:lstStyle/>
                    <a:p>
                      <a:pPr algn="ctr"/>
                      <a:r>
                        <a:rPr lang="en-US" altLang="zh-CN" sz="1200" dirty="0" smtClean="0">
                          <a:latin typeface="+mn-lt"/>
                          <a:cs typeface="Arial" pitchFamily="34" charset="0"/>
                        </a:rPr>
                        <a:t>0.93</a:t>
                      </a:r>
                      <a:endParaRPr lang="zh-CN" altLang="en-US" sz="1200" dirty="0">
                        <a:latin typeface="+mn-lt"/>
                        <a:cs typeface="Arial" pitchFamily="34" charset="0"/>
                      </a:endParaRPr>
                    </a:p>
                  </a:txBody>
                  <a:tcPr marL="63305" marR="63305" marT="31652" marB="31652" anchor="ctr"/>
                </a:tc>
              </a:tr>
            </a:tbl>
          </a:graphicData>
        </a:graphic>
      </p:graphicFrame>
      <p:sp>
        <p:nvSpPr>
          <p:cNvPr id="61" name="文本框 8"/>
          <p:cNvSpPr txBox="1">
            <a:spLocks noChangeArrowheads="1"/>
          </p:cNvSpPr>
          <p:nvPr/>
        </p:nvSpPr>
        <p:spPr bwMode="auto">
          <a:xfrm>
            <a:off x="4550483" y="4907324"/>
            <a:ext cx="4349663" cy="33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305" tIns="31652" rIns="63305" bIns="31652">
            <a:spAutoFit/>
          </a:bodyPr>
          <a:lstStyle/>
          <a:p>
            <a:pPr algn="ctr">
              <a:lnSpc>
                <a:spcPct val="125000"/>
              </a:lnSpc>
            </a:pPr>
            <a:r>
              <a:rPr lang="en-US" altLang="zh-CN" sz="1400" b="1" dirty="0">
                <a:latin typeface="Arial" pitchFamily="34" charset="0"/>
                <a:cs typeface="Arial" pitchFamily="34" charset="0"/>
              </a:rPr>
              <a:t>Field </a:t>
            </a:r>
            <a:r>
              <a:rPr lang="en-US" altLang="zh-CN" sz="1400" b="1" dirty="0" smtClean="0">
                <a:latin typeface="Arial" pitchFamily="34" charset="0"/>
                <a:cs typeface="Arial" pitchFamily="34" charset="0"/>
              </a:rPr>
              <a:t>quality analysis</a:t>
            </a:r>
            <a:endParaRPr lang="en-US" altLang="zh-CN" sz="1000" b="1" dirty="0">
              <a:latin typeface="Arial" pitchFamily="34" charset="0"/>
              <a:cs typeface="Arial" pitchFamily="34" charset="0"/>
            </a:endParaRPr>
          </a:p>
        </p:txBody>
      </p:sp>
    </p:spTree>
    <p:extLst>
      <p:ext uri="{BB962C8B-B14F-4D97-AF65-F5344CB8AC3E}">
        <p14:creationId xmlns:p14="http://schemas.microsoft.com/office/powerpoint/2010/main" val="631970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srcRect l="49639" r="4129"/>
          <a:stretch/>
        </p:blipFill>
        <p:spPr>
          <a:xfrm>
            <a:off x="163146" y="4707477"/>
            <a:ext cx="2523279" cy="2050036"/>
          </a:xfrm>
          <a:prstGeom prst="rect">
            <a:avLst/>
          </a:prstGeom>
        </p:spPr>
      </p:pic>
      <p:pic>
        <p:nvPicPr>
          <p:cNvPr id="3" name="图片 2"/>
          <p:cNvPicPr>
            <a:picLocks noChangeAspect="1"/>
          </p:cNvPicPr>
          <p:nvPr/>
        </p:nvPicPr>
        <p:blipFill>
          <a:blip r:embed="rId3"/>
          <a:stretch>
            <a:fillRect/>
          </a:stretch>
        </p:blipFill>
        <p:spPr>
          <a:xfrm>
            <a:off x="144501" y="1473664"/>
            <a:ext cx="5477366" cy="3030603"/>
          </a:xfrm>
          <a:prstGeom prst="rect">
            <a:avLst/>
          </a:prstGeom>
        </p:spPr>
      </p:pic>
      <p:pic>
        <p:nvPicPr>
          <p:cNvPr id="3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888" y="17305"/>
            <a:ext cx="2775608" cy="87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连接符 5"/>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32" name="TextBox 72"/>
          <p:cNvSpPr txBox="1">
            <a:spLocks noChangeArrowheads="1"/>
          </p:cNvSpPr>
          <p:nvPr/>
        </p:nvSpPr>
        <p:spPr bwMode="auto">
          <a:xfrm>
            <a:off x="592110" y="103266"/>
            <a:ext cx="5982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3200" b="1" dirty="0">
                <a:latin typeface="Comic Sans MS" panose="030F0702030302020204" pitchFamily="66" charset="0"/>
                <a:cs typeface="Arial" panose="020B0604020202020204" pitchFamily="34" charset="0"/>
              </a:rPr>
              <a:t>CERN </a:t>
            </a:r>
            <a:r>
              <a:rPr lang="en-US" altLang="zh-CN" sz="3200" b="1" dirty="0" smtClean="0">
                <a:latin typeface="Comic Sans MS" panose="030F0702030302020204" pitchFamily="66" charset="0"/>
                <a:cs typeface="Arial" panose="020B0604020202020204" pitchFamily="34" charset="0"/>
              </a:rPr>
              <a:t>&amp; China Collaboration</a:t>
            </a:r>
            <a:endParaRPr lang="en-US" altLang="zh-CN" sz="3200" b="1" dirty="0">
              <a:latin typeface="Comic Sans MS" panose="030F0702030302020204" pitchFamily="66" charset="0"/>
              <a:cs typeface="Arial" panose="020B0604020202020204" pitchFamily="34" charset="0"/>
            </a:endParaRPr>
          </a:p>
        </p:txBody>
      </p:sp>
      <p:sp>
        <p:nvSpPr>
          <p:cNvPr id="25" name="矩形 24"/>
          <p:cNvSpPr/>
          <p:nvPr/>
        </p:nvSpPr>
        <p:spPr>
          <a:xfrm>
            <a:off x="275948" y="809401"/>
            <a:ext cx="8760548" cy="677108"/>
          </a:xfrm>
          <a:prstGeom prst="rect">
            <a:avLst/>
          </a:prstGeom>
        </p:spPr>
        <p:txBody>
          <a:bodyPr wrap="square">
            <a:spAutoFit/>
          </a:bodyPr>
          <a:lstStyle/>
          <a:p>
            <a:pPr algn="ctr"/>
            <a:r>
              <a:rPr lang="en-US" altLang="zh-CN" sz="1900" b="1" i="1" dirty="0" smtClean="0">
                <a:solidFill>
                  <a:srgbClr val="FF0000"/>
                </a:solidFill>
                <a:ea typeface="黑体" panose="02010609060101010101" pitchFamily="49" charset="-122"/>
              </a:rPr>
              <a:t>China will provide 12 units CCT corrector magnets for HL-LHC before 2022</a:t>
            </a:r>
          </a:p>
          <a:p>
            <a:pPr algn="ctr"/>
            <a:r>
              <a:rPr lang="en-US" altLang="zh-CN" sz="1900" b="1" i="1" dirty="0" smtClean="0">
                <a:ea typeface="黑体" panose="02010609060101010101" pitchFamily="49" charset="-122"/>
              </a:rPr>
              <a:t>A </a:t>
            </a:r>
            <a:r>
              <a:rPr lang="en-US" altLang="zh-CN" sz="1900" b="1" i="1" dirty="0">
                <a:ea typeface="黑体" panose="02010609060101010101" pitchFamily="49" charset="-122"/>
              </a:rPr>
              <a:t>0.5m </a:t>
            </a:r>
            <a:r>
              <a:rPr lang="en-US" altLang="zh-CN" sz="1900" b="1" i="1" dirty="0" smtClean="0">
                <a:ea typeface="黑体" panose="02010609060101010101" pitchFamily="49" charset="-122"/>
              </a:rPr>
              <a:t>model and 2.2m prototype to </a:t>
            </a:r>
            <a:r>
              <a:rPr lang="en-US" altLang="zh-CN" sz="1900" b="1" i="1" dirty="0">
                <a:ea typeface="黑体" panose="02010609060101010101" pitchFamily="49" charset="-122"/>
              </a:rPr>
              <a:t>be fabricated and tested by </a:t>
            </a:r>
            <a:r>
              <a:rPr lang="en-US" altLang="zh-CN" sz="1900" b="1" i="1" dirty="0" smtClean="0">
                <a:ea typeface="黑体" panose="02010609060101010101" pitchFamily="49" charset="-122"/>
              </a:rPr>
              <a:t>June 2019</a:t>
            </a:r>
            <a:endParaRPr lang="en-US" altLang="zh-CN" sz="1900" b="1" i="1" dirty="0">
              <a:ea typeface="黑体" panose="02010609060101010101" pitchFamily="49" charset="-122"/>
            </a:endParaRPr>
          </a:p>
        </p:txBody>
      </p:sp>
      <p:pic>
        <p:nvPicPr>
          <p:cNvPr id="21"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800" y="1460580"/>
            <a:ext cx="3332636" cy="30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noChangeAspect="1"/>
          </p:cNvGrpSpPr>
          <p:nvPr/>
        </p:nvGrpSpPr>
        <p:grpSpPr bwMode="auto">
          <a:xfrm>
            <a:off x="0" y="28191"/>
            <a:ext cx="678685" cy="672158"/>
            <a:chOff x="-1" y="147"/>
            <a:chExt cx="728" cy="721"/>
          </a:xfrm>
        </p:grpSpPr>
        <p:sp>
          <p:nvSpPr>
            <p:cNvPr id="5" name="AutoShape 3"/>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5"/>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6"/>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 name="Freeform 7"/>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8"/>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9"/>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10"/>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1"/>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12"/>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3"/>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7" name="矩形 36"/>
          <p:cNvSpPr/>
          <p:nvPr/>
        </p:nvSpPr>
        <p:spPr>
          <a:xfrm>
            <a:off x="5830609" y="1545494"/>
            <a:ext cx="2114681" cy="646331"/>
          </a:xfrm>
          <a:prstGeom prst="rect">
            <a:avLst/>
          </a:prstGeom>
        </p:spPr>
        <p:txBody>
          <a:bodyPr wrap="none">
            <a:spAutoFit/>
          </a:bodyPr>
          <a:lstStyle/>
          <a:p>
            <a:r>
              <a:rPr lang="en-US" altLang="zh-CN" b="1" i="1" dirty="0">
                <a:solidFill>
                  <a:srgbClr val="FF0000"/>
                </a:solidFill>
                <a:ea typeface="黑体" panose="02010609060101010101" pitchFamily="49" charset="-122"/>
              </a:rPr>
              <a:t>0.5m model </a:t>
            </a:r>
            <a:r>
              <a:rPr lang="en-US" altLang="zh-CN" b="1" i="1" dirty="0" smtClean="0">
                <a:solidFill>
                  <a:srgbClr val="FF0000"/>
                </a:solidFill>
                <a:ea typeface="黑体" panose="02010609060101010101" pitchFamily="49" charset="-122"/>
              </a:rPr>
              <a:t>magnet</a:t>
            </a:r>
          </a:p>
          <a:p>
            <a:r>
              <a:rPr lang="en-US" altLang="zh-CN" b="1" i="1" dirty="0" smtClean="0">
                <a:solidFill>
                  <a:srgbClr val="FF0000"/>
                </a:solidFill>
                <a:ea typeface="黑体" panose="02010609060101010101" pitchFamily="49" charset="-122"/>
              </a:rPr>
              <a:t>China Version </a:t>
            </a:r>
            <a:endParaRPr lang="zh-CN" altLang="en-US" dirty="0"/>
          </a:p>
        </p:txBody>
      </p:sp>
      <p:sp>
        <p:nvSpPr>
          <p:cNvPr id="38" name="矩形 37"/>
          <p:cNvSpPr/>
          <p:nvPr/>
        </p:nvSpPr>
        <p:spPr>
          <a:xfrm>
            <a:off x="1148576" y="4420230"/>
            <a:ext cx="6913756" cy="369332"/>
          </a:xfrm>
          <a:prstGeom prst="rect">
            <a:avLst/>
          </a:prstGeom>
        </p:spPr>
        <p:txBody>
          <a:bodyPr wrap="square">
            <a:spAutoFit/>
          </a:bodyPr>
          <a:lstStyle/>
          <a:p>
            <a:r>
              <a:rPr lang="en-US" altLang="zh-CN" b="1" i="1" dirty="0" smtClean="0">
                <a:ea typeface="黑体" panose="02010609060101010101" pitchFamily="49" charset="-122"/>
              </a:rPr>
              <a:t>Fabrication and test of the 1</a:t>
            </a:r>
            <a:r>
              <a:rPr lang="en-US" altLang="zh-CN" b="1" i="1" baseline="30000" dirty="0" smtClean="0">
                <a:ea typeface="黑体" panose="02010609060101010101" pitchFamily="49" charset="-122"/>
              </a:rPr>
              <a:t>st</a:t>
            </a:r>
            <a:r>
              <a:rPr lang="en-US" altLang="zh-CN" b="1" i="1" dirty="0" smtClean="0">
                <a:ea typeface="黑体" panose="02010609060101010101" pitchFamily="49" charset="-122"/>
              </a:rPr>
              <a:t> coil for the 0.5m </a:t>
            </a:r>
            <a:r>
              <a:rPr lang="en-US" altLang="zh-CN" b="1" i="1" dirty="0">
                <a:ea typeface="黑体" panose="02010609060101010101" pitchFamily="49" charset="-122"/>
              </a:rPr>
              <a:t>model </a:t>
            </a:r>
            <a:r>
              <a:rPr lang="en-US" altLang="zh-CN" b="1" i="1" dirty="0" smtClean="0">
                <a:ea typeface="黑体" panose="02010609060101010101" pitchFamily="49" charset="-122"/>
              </a:rPr>
              <a:t>magnet @ Xi’an </a:t>
            </a:r>
            <a:endParaRPr lang="zh-CN" altLang="en-US" dirty="0"/>
          </a:p>
        </p:txBody>
      </p:sp>
      <p:sp>
        <p:nvSpPr>
          <p:cNvPr id="39" name="矩形 38"/>
          <p:cNvSpPr/>
          <p:nvPr/>
        </p:nvSpPr>
        <p:spPr>
          <a:xfrm>
            <a:off x="3303036" y="2479417"/>
            <a:ext cx="2114681" cy="646331"/>
          </a:xfrm>
          <a:prstGeom prst="rect">
            <a:avLst/>
          </a:prstGeom>
        </p:spPr>
        <p:txBody>
          <a:bodyPr wrap="none">
            <a:spAutoFit/>
          </a:bodyPr>
          <a:lstStyle/>
          <a:p>
            <a:r>
              <a:rPr lang="en-US" altLang="zh-CN" b="1" i="1" dirty="0">
                <a:solidFill>
                  <a:srgbClr val="FF0000"/>
                </a:solidFill>
                <a:ea typeface="黑体" panose="02010609060101010101" pitchFamily="49" charset="-122"/>
              </a:rPr>
              <a:t>0.5m model </a:t>
            </a:r>
            <a:r>
              <a:rPr lang="en-US" altLang="zh-CN" b="1" i="1" dirty="0" smtClean="0">
                <a:solidFill>
                  <a:srgbClr val="FF0000"/>
                </a:solidFill>
                <a:ea typeface="黑体" panose="02010609060101010101" pitchFamily="49" charset="-122"/>
              </a:rPr>
              <a:t>magnet</a:t>
            </a:r>
          </a:p>
          <a:p>
            <a:r>
              <a:rPr lang="en-US" altLang="zh-CN" b="1" i="1" dirty="0" smtClean="0">
                <a:solidFill>
                  <a:srgbClr val="FF0000"/>
                </a:solidFill>
                <a:ea typeface="黑体" panose="02010609060101010101" pitchFamily="49" charset="-122"/>
              </a:rPr>
              <a:t>CERN Version </a:t>
            </a:r>
            <a:endParaRPr lang="zh-CN" altLang="en-US" dirty="0"/>
          </a:p>
        </p:txBody>
      </p:sp>
      <p:sp>
        <p:nvSpPr>
          <p:cNvPr id="40" name="页脚占位符 39"/>
          <p:cNvSpPr>
            <a:spLocks noGrp="1"/>
          </p:cNvSpPr>
          <p:nvPr>
            <p:ph type="ftr" sz="quarter" idx="11"/>
          </p:nvPr>
        </p:nvSpPr>
        <p:spPr/>
        <p:txBody>
          <a:bodyPr/>
          <a:lstStyle/>
          <a:p>
            <a:r>
              <a:rPr lang="en-US" altLang="zh-CN" smtClean="0"/>
              <a:t>Q. XU, CEPCWS 2018, Beijing, Nov. 12-14 2018</a:t>
            </a:r>
            <a:endParaRPr lang="zh-CN" altLang="en-US"/>
          </a:p>
        </p:txBody>
      </p:sp>
      <p:pic>
        <p:nvPicPr>
          <p:cNvPr id="27" name="图片 2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15863" y="4704886"/>
            <a:ext cx="2963796" cy="2031834"/>
          </a:xfrm>
          <a:prstGeom prst="rect">
            <a:avLst/>
          </a:prstGeom>
        </p:spPr>
      </p:pic>
      <p:pic>
        <p:nvPicPr>
          <p:cNvPr id="28" name="图片 27"/>
          <p:cNvPicPr>
            <a:picLocks noChangeAspect="1"/>
          </p:cNvPicPr>
          <p:nvPr/>
        </p:nvPicPr>
        <p:blipFill rotWithShape="1">
          <a:blip r:embed="rId7" cstate="screen">
            <a:extLst>
              <a:ext uri="{28A0092B-C50C-407E-A947-70E740481C1C}">
                <a14:useLocalDpi xmlns:a14="http://schemas.microsoft.com/office/drawing/2010/main"/>
              </a:ext>
            </a:extLst>
          </a:blip>
          <a:srcRect l="19227" t="11481" r="22724" b="6098"/>
          <a:stretch/>
        </p:blipFill>
        <p:spPr>
          <a:xfrm>
            <a:off x="2686425" y="4704669"/>
            <a:ext cx="1085812" cy="2048125"/>
          </a:xfrm>
          <a:prstGeom prst="rect">
            <a:avLst/>
          </a:prstGeom>
        </p:spPr>
      </p:pic>
      <p:pic>
        <p:nvPicPr>
          <p:cNvPr id="29" name="图片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19428" y="4713638"/>
            <a:ext cx="2206052" cy="2004730"/>
          </a:xfrm>
          <a:prstGeom prst="rect">
            <a:avLst/>
          </a:prstGeom>
        </p:spPr>
      </p:pic>
      <p:sp>
        <p:nvSpPr>
          <p:cNvPr id="31" name="矩形 30"/>
          <p:cNvSpPr/>
          <p:nvPr/>
        </p:nvSpPr>
        <p:spPr>
          <a:xfrm>
            <a:off x="8103675" y="4784827"/>
            <a:ext cx="790601" cy="369332"/>
          </a:xfrm>
          <a:prstGeom prst="rect">
            <a:avLst/>
          </a:prstGeom>
        </p:spPr>
        <p:txBody>
          <a:bodyPr wrap="none">
            <a:spAutoFit/>
          </a:bodyPr>
          <a:lstStyle/>
          <a:p>
            <a:pPr algn="ctr"/>
            <a:r>
              <a:rPr lang="en-US" altLang="zh-CN" b="1" dirty="0" smtClean="0">
                <a:solidFill>
                  <a:srgbClr val="FF0000"/>
                </a:solidFill>
              </a:rPr>
              <a:t>&gt;523A</a:t>
            </a:r>
            <a:endParaRPr lang="zh-CN" altLang="en-US" b="1" dirty="0">
              <a:solidFill>
                <a:srgbClr val="FF0000"/>
              </a:solidFill>
            </a:endParaRPr>
          </a:p>
        </p:txBody>
      </p:sp>
      <p:sp>
        <p:nvSpPr>
          <p:cNvPr id="2" name="矩形 1"/>
          <p:cNvSpPr/>
          <p:nvPr/>
        </p:nvSpPr>
        <p:spPr>
          <a:xfrm>
            <a:off x="1380544" y="6198381"/>
            <a:ext cx="6564746" cy="369332"/>
          </a:xfrm>
          <a:prstGeom prst="rect">
            <a:avLst/>
          </a:prstGeom>
          <a:solidFill>
            <a:schemeClr val="bg1"/>
          </a:solidFill>
        </p:spPr>
        <p:txBody>
          <a:bodyPr wrap="none">
            <a:spAutoFit/>
          </a:bodyPr>
          <a:lstStyle/>
          <a:p>
            <a:r>
              <a:rPr lang="en-US" altLang="zh-CN" b="1" i="1" dirty="0" smtClean="0">
                <a:solidFill>
                  <a:srgbClr val="FF0000"/>
                </a:solidFill>
                <a:ea typeface="黑体" panose="02010609060101010101" pitchFamily="49" charset="-122"/>
              </a:rPr>
              <a:t>More collaboration in future is expected between CERN and China!</a:t>
            </a:r>
            <a:endParaRPr lang="zh-CN" altLang="en-US" dirty="0"/>
          </a:p>
        </p:txBody>
      </p:sp>
    </p:spTree>
    <p:extLst>
      <p:ext uri="{BB962C8B-B14F-4D97-AF65-F5344CB8AC3E}">
        <p14:creationId xmlns:p14="http://schemas.microsoft.com/office/powerpoint/2010/main" val="127456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solidFill>
                  <a:srgbClr val="FF0000"/>
                </a:solidFill>
              </a:rPr>
              <a:t>International Collaboration</a:t>
            </a:r>
            <a:endParaRPr lang="zh-CN" altLang="en-US" dirty="0"/>
          </a:p>
        </p:txBody>
      </p:sp>
      <p:sp>
        <p:nvSpPr>
          <p:cNvPr id="3" name="内容占位符 2"/>
          <p:cNvSpPr>
            <a:spLocks noGrp="1"/>
          </p:cNvSpPr>
          <p:nvPr>
            <p:ph idx="1"/>
          </p:nvPr>
        </p:nvSpPr>
        <p:spPr/>
        <p:txBody>
          <a:bodyPr>
            <a:normAutofit/>
          </a:bodyPr>
          <a:lstStyle/>
          <a:p>
            <a:r>
              <a:rPr lang="en-US" altLang="zh-CN" sz="2600" dirty="0" smtClean="0"/>
              <a:t>CERN: magnets, collimation, dynamic aperture</a:t>
            </a:r>
          </a:p>
          <a:p>
            <a:r>
              <a:rPr lang="en-US" altLang="zh-CN" sz="2600" dirty="0" smtClean="0"/>
              <a:t>LAL: collimation</a:t>
            </a:r>
          </a:p>
          <a:p>
            <a:r>
              <a:rPr lang="en-US" altLang="zh-CN" sz="2600" dirty="0" smtClean="0"/>
              <a:t>JLAB: e-p collision</a:t>
            </a:r>
          </a:p>
          <a:p>
            <a:r>
              <a:rPr lang="en-US" altLang="zh-CN" sz="2600" dirty="0" smtClean="0"/>
              <a:t>KEK: beam-beam effects</a:t>
            </a:r>
          </a:p>
          <a:p>
            <a:r>
              <a:rPr lang="en-US" altLang="zh-CN" sz="2600" dirty="0" smtClean="0"/>
              <a:t>FNAL: beam-beam effects</a:t>
            </a:r>
          </a:p>
          <a:p>
            <a:r>
              <a:rPr lang="en-US" altLang="zh-CN" sz="2600" dirty="0" smtClean="0"/>
              <a:t>BINP: cryogenic vacuum</a:t>
            </a:r>
          </a:p>
          <a:p>
            <a:r>
              <a:rPr lang="en-US" altLang="zh-CN" sz="2600" dirty="0" smtClean="0"/>
              <a:t>EPFL: beam-beam effect, instabilities</a:t>
            </a:r>
            <a:endParaRPr lang="zh-CN" altLang="en-US" sz="2600" dirty="0"/>
          </a:p>
        </p:txBody>
      </p:sp>
      <p:sp>
        <p:nvSpPr>
          <p:cNvPr id="4" name="灯片编号占位符 3"/>
          <p:cNvSpPr>
            <a:spLocks noGrp="1"/>
          </p:cNvSpPr>
          <p:nvPr>
            <p:ph type="sldNum" sz="quarter" idx="12"/>
          </p:nvPr>
        </p:nvSpPr>
        <p:spPr/>
        <p:txBody>
          <a:bodyPr/>
          <a:lstStyle/>
          <a:p>
            <a:fld id="{347EBD07-150D-4699-82E9-2F14A6A9C917}" type="slidenum">
              <a:rPr lang="zh-CN" altLang="en-US" smtClean="0"/>
              <a:t>23</a:t>
            </a:fld>
            <a:endParaRPr lang="zh-CN" altLang="en-US"/>
          </a:p>
        </p:txBody>
      </p:sp>
    </p:spTree>
    <p:extLst>
      <p:ext uri="{BB962C8B-B14F-4D97-AF65-F5344CB8AC3E}">
        <p14:creationId xmlns:p14="http://schemas.microsoft.com/office/powerpoint/2010/main" val="1469389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smtClean="0">
                <a:solidFill>
                  <a:srgbClr val="FF0000"/>
                </a:solidFill>
                <a:latin typeface="+mn-lt"/>
                <a:ea typeface="+mn-ea"/>
                <a:cs typeface="+mn-cs"/>
              </a:rPr>
              <a:t>Looking into the future</a:t>
            </a:r>
            <a:endParaRPr lang="zh-CN" altLang="en-US" sz="4000" dirty="0">
              <a:solidFill>
                <a:srgbClr val="FF0000"/>
              </a:solidFill>
              <a:latin typeface="+mn-lt"/>
              <a:ea typeface="+mn-ea"/>
              <a:cs typeface="+mn-cs"/>
            </a:endParaRPr>
          </a:p>
        </p:txBody>
      </p:sp>
      <p:sp>
        <p:nvSpPr>
          <p:cNvPr id="3" name="内容占位符 2"/>
          <p:cNvSpPr>
            <a:spLocks noGrp="1"/>
          </p:cNvSpPr>
          <p:nvPr>
            <p:ph idx="1"/>
          </p:nvPr>
        </p:nvSpPr>
        <p:spPr>
          <a:xfrm>
            <a:off x="457200" y="1484784"/>
            <a:ext cx="8363272" cy="4641379"/>
          </a:xfrm>
        </p:spPr>
        <p:txBody>
          <a:bodyPr>
            <a:normAutofit lnSpcReduction="10000"/>
          </a:bodyPr>
          <a:lstStyle/>
          <a:p>
            <a:r>
              <a:rPr lang="en-US" altLang="zh-CN" sz="2600" dirty="0" smtClean="0"/>
              <a:t>As the CEPC is going to enter the TDR design phase, SPPC will follow the evolution but with a low profile.</a:t>
            </a:r>
          </a:p>
          <a:p>
            <a:r>
              <a:rPr lang="en-US" altLang="zh-CN" sz="2600" dirty="0" smtClean="0"/>
              <a:t>Major accelerator physics study:</a:t>
            </a:r>
          </a:p>
          <a:p>
            <a:pPr lvl="1"/>
            <a:r>
              <a:rPr lang="en-US" altLang="zh-CN" sz="2200" dirty="0" smtClean="0">
                <a:solidFill>
                  <a:srgbClr val="0070C0"/>
                </a:solidFill>
              </a:rPr>
              <a:t>Selected key accelerator physics problems with international collaboration</a:t>
            </a:r>
          </a:p>
          <a:p>
            <a:pPr lvl="1"/>
            <a:r>
              <a:rPr lang="en-US" altLang="zh-CN" sz="2200" dirty="0" smtClean="0">
                <a:solidFill>
                  <a:srgbClr val="0070C0"/>
                </a:solidFill>
              </a:rPr>
              <a:t>Layout and lattice design, to be compatible with CEPC </a:t>
            </a:r>
            <a:endParaRPr lang="en-US" altLang="zh-CN" sz="2200" dirty="0">
              <a:solidFill>
                <a:srgbClr val="0070C0"/>
              </a:solidFill>
            </a:endParaRPr>
          </a:p>
          <a:p>
            <a:r>
              <a:rPr lang="en-US" altLang="zh-CN" sz="2600" dirty="0"/>
              <a:t>Key R&amp;D efforts will remain on high-field </a:t>
            </a:r>
            <a:r>
              <a:rPr lang="en-US" altLang="zh-CN" sz="2600" dirty="0" smtClean="0"/>
              <a:t>magnets, hopefully breakthrough in iron-based superconductors</a:t>
            </a:r>
            <a:endParaRPr lang="en-US" altLang="zh-CN" sz="2600" dirty="0"/>
          </a:p>
          <a:p>
            <a:r>
              <a:rPr lang="en-US" altLang="zh-CN" sz="2600" dirty="0"/>
              <a:t>Other possible technical R&amp;Ds by trying to find NSFC funds</a:t>
            </a:r>
          </a:p>
          <a:p>
            <a:pPr lvl="1"/>
            <a:r>
              <a:rPr lang="en-US" altLang="zh-CN" sz="2200" dirty="0" smtClean="0">
                <a:solidFill>
                  <a:srgbClr val="0070C0"/>
                </a:solidFill>
              </a:rPr>
              <a:t>Beam screen study</a:t>
            </a:r>
          </a:p>
          <a:p>
            <a:pPr lvl="1"/>
            <a:r>
              <a:rPr lang="en-US" altLang="zh-CN" sz="2200" dirty="0" smtClean="0">
                <a:solidFill>
                  <a:srgbClr val="0070C0"/>
                </a:solidFill>
              </a:rPr>
              <a:t>High-Q ferrite RF cavities</a:t>
            </a:r>
            <a:endParaRPr lang="en-US" altLang="zh-CN" sz="2200" dirty="0">
              <a:solidFill>
                <a:srgbClr val="0070C0"/>
              </a:solidFill>
            </a:endParaRPr>
          </a:p>
        </p:txBody>
      </p:sp>
      <p:sp>
        <p:nvSpPr>
          <p:cNvPr id="4" name="灯片编号占位符 3"/>
          <p:cNvSpPr>
            <a:spLocks noGrp="1"/>
          </p:cNvSpPr>
          <p:nvPr>
            <p:ph type="sldNum" sz="quarter" idx="12"/>
          </p:nvPr>
        </p:nvSpPr>
        <p:spPr/>
        <p:txBody>
          <a:bodyPr/>
          <a:lstStyle/>
          <a:p>
            <a:fld id="{347EBD07-150D-4699-82E9-2F14A6A9C917}" type="slidenum">
              <a:rPr lang="zh-CN" altLang="en-US" smtClean="0"/>
              <a:t>24</a:t>
            </a:fld>
            <a:endParaRPr lang="zh-CN" altLang="en-US"/>
          </a:p>
        </p:txBody>
      </p:sp>
    </p:spTree>
    <p:extLst>
      <p:ext uri="{BB962C8B-B14F-4D97-AF65-F5344CB8AC3E}">
        <p14:creationId xmlns:p14="http://schemas.microsoft.com/office/powerpoint/2010/main" val="2459964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FF0000"/>
                </a:solidFill>
              </a:rPr>
              <a:t>Summary</a:t>
            </a:r>
            <a:endParaRPr lang="zh-CN" altLang="en-US" dirty="0">
              <a:solidFill>
                <a:srgbClr val="FF0000"/>
              </a:solidFill>
            </a:endParaRPr>
          </a:p>
        </p:txBody>
      </p:sp>
      <p:sp>
        <p:nvSpPr>
          <p:cNvPr id="3" name="内容占位符 2"/>
          <p:cNvSpPr>
            <a:spLocks noGrp="1"/>
          </p:cNvSpPr>
          <p:nvPr>
            <p:ph idx="1"/>
          </p:nvPr>
        </p:nvSpPr>
        <p:spPr>
          <a:xfrm>
            <a:off x="457200" y="1600200"/>
            <a:ext cx="8363272" cy="4781128"/>
          </a:xfrm>
        </p:spPr>
        <p:txBody>
          <a:bodyPr>
            <a:normAutofit/>
          </a:bodyPr>
          <a:lstStyle/>
          <a:p>
            <a:r>
              <a:rPr lang="en-US" altLang="zh-CN" sz="2400" dirty="0" smtClean="0">
                <a:solidFill>
                  <a:srgbClr val="0070C0"/>
                </a:solidFill>
              </a:rPr>
              <a:t>SPPC shows the presence in the CEPC CDR report by describing the future upgrade potential of CEPC</a:t>
            </a:r>
          </a:p>
          <a:p>
            <a:r>
              <a:rPr lang="en-US" altLang="zh-CN" sz="2400" dirty="0" smtClean="0">
                <a:solidFill>
                  <a:srgbClr val="0070C0"/>
                </a:solidFill>
              </a:rPr>
              <a:t>Accelerator physics studies keep going but with a low profile and stressing international collaboration</a:t>
            </a:r>
          </a:p>
          <a:p>
            <a:r>
              <a:rPr lang="en-US" altLang="zh-CN" sz="2400" dirty="0" smtClean="0">
                <a:solidFill>
                  <a:srgbClr val="0070C0"/>
                </a:solidFill>
              </a:rPr>
              <a:t>R&amp;D efforts will be mainly on high-field magnets especially iron-based superconducting technology</a:t>
            </a:r>
          </a:p>
          <a:p>
            <a:r>
              <a:rPr lang="en-US" altLang="zh-CN" sz="2400" dirty="0" smtClean="0">
                <a:solidFill>
                  <a:srgbClr val="0070C0"/>
                </a:solidFill>
              </a:rPr>
              <a:t>During the CEPC TDR phase, SPPC will follow the evolution.</a:t>
            </a:r>
            <a:endParaRPr lang="zh-CN" altLang="en-US" sz="2400" dirty="0">
              <a:solidFill>
                <a:srgbClr val="0070C0"/>
              </a:solidFill>
            </a:endParaRPr>
          </a:p>
        </p:txBody>
      </p:sp>
      <p:sp>
        <p:nvSpPr>
          <p:cNvPr id="4" name="灯片编号占位符 3"/>
          <p:cNvSpPr>
            <a:spLocks noGrp="1"/>
          </p:cNvSpPr>
          <p:nvPr>
            <p:ph type="sldNum" sz="quarter" idx="12"/>
          </p:nvPr>
        </p:nvSpPr>
        <p:spPr/>
        <p:txBody>
          <a:bodyPr/>
          <a:lstStyle/>
          <a:p>
            <a:fld id="{347EBD07-150D-4699-82E9-2F14A6A9C917}" type="slidenum">
              <a:rPr lang="zh-CN" altLang="en-US" smtClean="0"/>
              <a:t>25</a:t>
            </a:fld>
            <a:endParaRPr lang="zh-CN" altLang="en-US"/>
          </a:p>
        </p:txBody>
      </p:sp>
    </p:spTree>
    <p:extLst>
      <p:ext uri="{BB962C8B-B14F-4D97-AF65-F5344CB8AC3E}">
        <p14:creationId xmlns:p14="http://schemas.microsoft.com/office/powerpoint/2010/main" val="615863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3573016"/>
            <a:ext cx="7772400" cy="1362075"/>
          </a:xfrm>
        </p:spPr>
        <p:txBody>
          <a:bodyPr>
            <a:normAutofit/>
          </a:bodyPr>
          <a:lstStyle/>
          <a:p>
            <a:pPr algn="ctr"/>
            <a:r>
              <a:rPr lang="en-US" altLang="zh-CN" sz="6000" dirty="0" smtClean="0">
                <a:solidFill>
                  <a:srgbClr val="7030A0"/>
                </a:solidFill>
              </a:rPr>
              <a:t>Thank you!</a:t>
            </a:r>
            <a:endParaRPr lang="zh-CN" altLang="en-US" sz="6000" dirty="0">
              <a:solidFill>
                <a:srgbClr val="7030A0"/>
              </a:solidFill>
            </a:endParaRPr>
          </a:p>
        </p:txBody>
      </p:sp>
      <p:sp>
        <p:nvSpPr>
          <p:cNvPr id="3" name="灯片编号占位符 2"/>
          <p:cNvSpPr>
            <a:spLocks noGrp="1"/>
          </p:cNvSpPr>
          <p:nvPr>
            <p:ph type="sldNum" sz="quarter" idx="12"/>
          </p:nvPr>
        </p:nvSpPr>
        <p:spPr/>
        <p:txBody>
          <a:bodyPr/>
          <a:lstStyle/>
          <a:p>
            <a:fld id="{347EBD07-150D-4699-82E9-2F14A6A9C917}" type="slidenum">
              <a:rPr lang="zh-CN" altLang="en-US" smtClean="0"/>
              <a:t>26</a:t>
            </a:fld>
            <a:endParaRPr lang="zh-CN" altLang="en-US"/>
          </a:p>
        </p:txBody>
      </p:sp>
    </p:spTree>
    <p:extLst>
      <p:ext uri="{BB962C8B-B14F-4D97-AF65-F5344CB8AC3E}">
        <p14:creationId xmlns:p14="http://schemas.microsoft.com/office/powerpoint/2010/main" val="295852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850106"/>
          </a:xfrm>
        </p:spPr>
        <p:txBody>
          <a:bodyPr/>
          <a:lstStyle/>
          <a:p>
            <a:r>
              <a:rPr lang="en-US" altLang="zh-CN" dirty="0" smtClean="0">
                <a:solidFill>
                  <a:srgbClr val="FF0000"/>
                </a:solidFill>
              </a:rPr>
              <a:t>SPPC Chapter in the CEPC CDR</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fld id="{347EBD07-150D-4699-82E9-2F14A6A9C917}" type="slidenum">
              <a:rPr lang="zh-CN" altLang="en-US" smtClean="0"/>
              <a:t>3</a:t>
            </a:fld>
            <a:endParaRPr lang="zh-CN" altLang="en-US"/>
          </a:p>
        </p:txBody>
      </p:sp>
      <p:sp>
        <p:nvSpPr>
          <p:cNvPr id="5" name="内容占位符 4"/>
          <p:cNvSpPr>
            <a:spLocks noGrp="1"/>
          </p:cNvSpPr>
          <p:nvPr>
            <p:ph idx="1"/>
          </p:nvPr>
        </p:nvSpPr>
        <p:spPr>
          <a:xfrm>
            <a:off x="251520" y="1163372"/>
            <a:ext cx="8784976" cy="1473540"/>
          </a:xfrm>
        </p:spPr>
        <p:txBody>
          <a:bodyPr>
            <a:noAutofit/>
          </a:bodyPr>
          <a:lstStyle/>
          <a:p>
            <a:r>
              <a:rPr lang="en-US" altLang="zh-CN" sz="2100" dirty="0" smtClean="0"/>
              <a:t>SPPC is the second stage of the CEPC-SPPC, and for the long-term future </a:t>
            </a:r>
          </a:p>
          <a:p>
            <a:r>
              <a:rPr lang="en-US" altLang="zh-CN" sz="2100" dirty="0" smtClean="0"/>
              <a:t>The </a:t>
            </a:r>
            <a:r>
              <a:rPr lang="en-US" altLang="zh-CN" sz="2100" dirty="0"/>
              <a:t>SPPC </a:t>
            </a:r>
            <a:r>
              <a:rPr lang="en-US" altLang="zh-CN" sz="2100" dirty="0" smtClean="0"/>
              <a:t>design is included in the CDR as a single chapter of Vol.1 (Accelerator), and the HFM R&amp;D as a section in the CEPC R&amp;D efforts chapter.</a:t>
            </a:r>
            <a:endParaRPr lang="zh-CN" altLang="en-US" sz="21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67080"/>
            <a:ext cx="4176464" cy="361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598283"/>
            <a:ext cx="4671417" cy="385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403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347EBD07-150D-4699-82E9-2F14A6A9C917}" type="slidenum">
              <a:rPr lang="zh-CN" altLang="en-US" smtClean="0"/>
              <a:t>4</a:t>
            </a:fld>
            <a:endParaRPr lang="zh-CN" altLang="en-US"/>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3" y="620687"/>
            <a:ext cx="5688708" cy="812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459607"/>
            <a:ext cx="54006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844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extLst>
              <p:ext uri="{D42A27DB-BD31-4B8C-83A1-F6EECF244321}">
                <p14:modId xmlns:p14="http://schemas.microsoft.com/office/powerpoint/2010/main" val="830198550"/>
              </p:ext>
            </p:extLst>
          </p:nvPr>
        </p:nvGraphicFramePr>
        <p:xfrm>
          <a:off x="323527" y="908720"/>
          <a:ext cx="8640961" cy="5555269"/>
        </p:xfrm>
        <a:graphic>
          <a:graphicData uri="http://schemas.openxmlformats.org/drawingml/2006/table">
            <a:tbl>
              <a:tblPr firstRow="1" bandRow="1">
                <a:tableStyleId>{5C22544A-7EE6-4342-B048-85BDC9FD1C3A}</a:tableStyleId>
              </a:tblPr>
              <a:tblGrid>
                <a:gridCol w="3807881"/>
                <a:gridCol w="1443417"/>
                <a:gridCol w="1105478"/>
                <a:gridCol w="1105479"/>
                <a:gridCol w="1178706"/>
              </a:tblGrid>
              <a:tr h="401247">
                <a:tc>
                  <a:txBody>
                    <a:bodyPr/>
                    <a:lstStyle/>
                    <a:p>
                      <a:pPr algn="ctr">
                        <a:lnSpc>
                          <a:spcPct val="110000"/>
                        </a:lnSpc>
                        <a:spcAft>
                          <a:spcPts val="0"/>
                        </a:spcAft>
                      </a:pPr>
                      <a:r>
                        <a:rPr lang="en-US" sz="2400" b="1" kern="0" dirty="0">
                          <a:solidFill>
                            <a:srgbClr val="FF0000"/>
                          </a:solidFill>
                          <a:effectLst/>
                          <a:latin typeface="Times New Roman"/>
                          <a:ea typeface="宋体"/>
                          <a:cs typeface="Times New Roman"/>
                        </a:rPr>
                        <a:t>Parameter</a:t>
                      </a:r>
                      <a:endParaRPr lang="zh-CN" sz="2400" kern="100" dirty="0">
                        <a:solidFill>
                          <a:srgbClr val="FF0000"/>
                        </a:solidFill>
                        <a:effectLst/>
                        <a:latin typeface="Calibri"/>
                        <a:ea typeface="宋体"/>
                        <a:cs typeface="Times New Roman"/>
                      </a:endParaRPr>
                    </a:p>
                  </a:txBody>
                  <a:tcPr marL="68580" marR="68580" marT="0" marB="0" anchor="ctr">
                    <a:solidFill>
                      <a:srgbClr val="92D050"/>
                    </a:solidFill>
                  </a:tcPr>
                </a:tc>
                <a:tc>
                  <a:txBody>
                    <a:bodyPr/>
                    <a:lstStyle/>
                    <a:p>
                      <a:pPr algn="ctr">
                        <a:lnSpc>
                          <a:spcPct val="110000"/>
                        </a:lnSpc>
                        <a:spcAft>
                          <a:spcPts val="0"/>
                        </a:spcAft>
                      </a:pPr>
                      <a:r>
                        <a:rPr lang="en-US" sz="2400" b="1" kern="0" dirty="0">
                          <a:solidFill>
                            <a:srgbClr val="FF0000"/>
                          </a:solidFill>
                          <a:effectLst/>
                          <a:latin typeface="Times New Roman"/>
                          <a:ea typeface="宋体"/>
                          <a:cs typeface="Times New Roman"/>
                        </a:rPr>
                        <a:t>Unit</a:t>
                      </a:r>
                      <a:endParaRPr lang="zh-CN" sz="2400" kern="100" dirty="0">
                        <a:solidFill>
                          <a:srgbClr val="FF0000"/>
                        </a:solidFill>
                        <a:effectLst/>
                        <a:latin typeface="Calibri"/>
                        <a:ea typeface="宋体"/>
                        <a:cs typeface="Times New Roman"/>
                      </a:endParaRPr>
                    </a:p>
                  </a:txBody>
                  <a:tcPr marL="68580" marR="68580" marT="0" marB="0" anchor="ctr">
                    <a:solidFill>
                      <a:srgbClr val="92D050"/>
                    </a:solidFill>
                  </a:tcPr>
                </a:tc>
                <a:tc gridSpan="3">
                  <a:txBody>
                    <a:bodyPr/>
                    <a:lstStyle/>
                    <a:p>
                      <a:pPr algn="ctr">
                        <a:lnSpc>
                          <a:spcPct val="110000"/>
                        </a:lnSpc>
                        <a:spcAft>
                          <a:spcPts val="0"/>
                        </a:spcAft>
                      </a:pPr>
                      <a:r>
                        <a:rPr lang="en-US" sz="2400" b="1" kern="0" dirty="0">
                          <a:solidFill>
                            <a:srgbClr val="FF0000"/>
                          </a:solidFill>
                          <a:effectLst/>
                          <a:latin typeface="Times New Roman"/>
                          <a:ea typeface="宋体"/>
                          <a:cs typeface="Times New Roman"/>
                        </a:rPr>
                        <a:t>Value</a:t>
                      </a:r>
                      <a:endParaRPr lang="zh-CN" sz="2400" kern="100" dirty="0">
                        <a:solidFill>
                          <a:srgbClr val="FF0000"/>
                        </a:solidFill>
                        <a:effectLst/>
                        <a:latin typeface="Calibri"/>
                        <a:ea typeface="宋体"/>
                        <a:cs typeface="Times New Roman"/>
                      </a:endParaRPr>
                    </a:p>
                  </a:txBody>
                  <a:tcPr marL="68580" marR="68580" marT="0" marB="0" anchor="ctr">
                    <a:solidFill>
                      <a:srgbClr val="92D050"/>
                    </a:solidFill>
                  </a:tcPr>
                </a:tc>
                <a:tc hMerge="1">
                  <a:txBody>
                    <a:bodyPr/>
                    <a:lstStyle/>
                    <a:p>
                      <a:endParaRPr lang="zh-CN" altLang="en-US"/>
                    </a:p>
                  </a:txBody>
                  <a:tcPr/>
                </a:tc>
                <a:tc hMerge="1">
                  <a:txBody>
                    <a:bodyPr/>
                    <a:lstStyle/>
                    <a:p>
                      <a:endParaRPr lang="zh-CN" altLang="en-US"/>
                    </a:p>
                  </a:txBody>
                  <a:tcPr/>
                </a:tc>
              </a:tr>
              <a:tr h="401247">
                <a:tc>
                  <a:txBody>
                    <a:bodyPr/>
                    <a:lstStyle/>
                    <a:p>
                      <a:pPr algn="l">
                        <a:lnSpc>
                          <a:spcPct val="110000"/>
                        </a:lnSpc>
                        <a:spcAft>
                          <a:spcPts val="0"/>
                        </a:spcAft>
                      </a:pPr>
                      <a:endParaRPr lang="zh-CN" sz="2200" kern="100" dirty="0">
                        <a:effectLst/>
                        <a:latin typeface="Calibri"/>
                        <a:ea typeface="宋体"/>
                        <a:cs typeface="Times New Roman"/>
                      </a:endParaRPr>
                    </a:p>
                  </a:txBody>
                  <a:tcPr marL="68580" marR="68580" marT="0" marB="0" anchor="ctr"/>
                </a:tc>
                <a:tc>
                  <a:txBody>
                    <a:bodyPr/>
                    <a:lstStyle/>
                    <a:p>
                      <a:pPr algn="l">
                        <a:lnSpc>
                          <a:spcPct val="110000"/>
                        </a:lnSpc>
                        <a:spcAft>
                          <a:spcPts val="0"/>
                        </a:spcAft>
                      </a:pP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err="1" smtClean="0">
                          <a:solidFill>
                            <a:schemeClr val="tx1"/>
                          </a:solidFill>
                          <a:effectLst/>
                          <a:latin typeface="Calibri"/>
                          <a:ea typeface="宋体"/>
                          <a:cs typeface="Times New Roman"/>
                        </a:rPr>
                        <a:t>PreCDR</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CDR</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Ultimate</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dirty="0">
                          <a:solidFill>
                            <a:srgbClr val="000000"/>
                          </a:solidFill>
                          <a:effectLst/>
                          <a:latin typeface="Times New Roman"/>
                          <a:ea typeface="宋体"/>
                          <a:cs typeface="Times New Roman"/>
                        </a:rPr>
                        <a:t>Circumference</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km</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smtClean="0">
                          <a:solidFill>
                            <a:schemeClr val="tx1"/>
                          </a:solidFill>
                          <a:effectLst/>
                          <a:latin typeface="Times New Roman"/>
                          <a:ea typeface="宋体"/>
                          <a:cs typeface="Times New Roman"/>
                        </a:rPr>
                        <a:t>54.4</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100</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100</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dirty="0" smtClean="0">
                          <a:solidFill>
                            <a:srgbClr val="000000"/>
                          </a:solidFill>
                          <a:effectLst/>
                          <a:latin typeface="Times New Roman"/>
                          <a:ea typeface="宋体"/>
                          <a:cs typeface="Times New Roman"/>
                        </a:rPr>
                        <a:t>C.M. </a:t>
                      </a:r>
                      <a:r>
                        <a:rPr lang="en-US" sz="2200" kern="0" dirty="0">
                          <a:solidFill>
                            <a:srgbClr val="000000"/>
                          </a:solidFill>
                          <a:effectLst/>
                          <a:latin typeface="Times New Roman"/>
                          <a:ea typeface="宋体"/>
                          <a:cs typeface="Times New Roman"/>
                        </a:rPr>
                        <a:t>energy</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TeV</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smtClean="0">
                          <a:solidFill>
                            <a:schemeClr val="tx1"/>
                          </a:solidFill>
                          <a:effectLst/>
                          <a:latin typeface="Times New Roman"/>
                          <a:ea typeface="宋体"/>
                          <a:cs typeface="Times New Roman"/>
                        </a:rPr>
                        <a:t>70.6 </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75</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125-150</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a:solidFill>
                            <a:srgbClr val="000000"/>
                          </a:solidFill>
                          <a:effectLst/>
                          <a:latin typeface="Times New Roman"/>
                          <a:ea typeface="宋体"/>
                          <a:cs typeface="Times New Roman"/>
                        </a:rPr>
                        <a:t>Dipole field</a:t>
                      </a:r>
                      <a:endParaRPr lang="zh-CN" sz="2200" kern="10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T</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chemeClr val="tx1"/>
                          </a:solidFill>
                          <a:effectLst/>
                          <a:latin typeface="Times New Roman"/>
                          <a:ea typeface="宋体"/>
                          <a:cs typeface="Times New Roman"/>
                        </a:rPr>
                        <a:t>20</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12</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20-24</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dirty="0">
                          <a:solidFill>
                            <a:srgbClr val="000000"/>
                          </a:solidFill>
                          <a:effectLst/>
                          <a:latin typeface="Times New Roman"/>
                          <a:ea typeface="宋体"/>
                          <a:cs typeface="Times New Roman"/>
                        </a:rPr>
                        <a:t>Injection energy </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TeV</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chemeClr val="tx1"/>
                          </a:solidFill>
                          <a:effectLst/>
                          <a:latin typeface="Times New Roman"/>
                          <a:ea typeface="宋体"/>
                          <a:cs typeface="Times New Roman"/>
                        </a:rPr>
                        <a:t>2.1 </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2.1</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4.2</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dirty="0">
                          <a:solidFill>
                            <a:srgbClr val="000000"/>
                          </a:solidFill>
                          <a:effectLst/>
                          <a:latin typeface="Times New Roman"/>
                          <a:ea typeface="宋体"/>
                          <a:cs typeface="Times New Roman"/>
                        </a:rPr>
                        <a:t>Number of IPs</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pPr>
                      <a:endParaRPr lang="zh-CN" sz="2200" kern="100" dirty="0">
                        <a:effectLst/>
                        <a:latin typeface="Calibri"/>
                      </a:endParaRPr>
                    </a:p>
                  </a:txBody>
                  <a:tcPr marL="68580" marR="68580" marT="0" marB="0" anchor="ctr"/>
                </a:tc>
                <a:tc>
                  <a:txBody>
                    <a:bodyPr/>
                    <a:lstStyle/>
                    <a:p>
                      <a:pPr algn="ctr">
                        <a:lnSpc>
                          <a:spcPct val="110000"/>
                        </a:lnSpc>
                        <a:spcAft>
                          <a:spcPts val="0"/>
                        </a:spcAft>
                      </a:pPr>
                      <a:r>
                        <a:rPr lang="en-US" sz="2200" kern="0" dirty="0" smtClean="0">
                          <a:solidFill>
                            <a:schemeClr val="tx1"/>
                          </a:solidFill>
                          <a:effectLst/>
                          <a:latin typeface="Times New Roman"/>
                          <a:ea typeface="宋体"/>
                          <a:cs typeface="Times New Roman"/>
                        </a:rPr>
                        <a:t>2</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2</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2</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dirty="0" smtClean="0">
                          <a:solidFill>
                            <a:srgbClr val="000000"/>
                          </a:solidFill>
                          <a:effectLst/>
                          <a:latin typeface="Times New Roman"/>
                          <a:ea typeface="宋体"/>
                          <a:cs typeface="Times New Roman"/>
                        </a:rPr>
                        <a:t>Nominal </a:t>
                      </a:r>
                      <a:r>
                        <a:rPr lang="en-US" sz="2200" kern="0" dirty="0">
                          <a:solidFill>
                            <a:srgbClr val="000000"/>
                          </a:solidFill>
                          <a:effectLst/>
                          <a:latin typeface="Times New Roman"/>
                          <a:ea typeface="宋体"/>
                          <a:cs typeface="Times New Roman"/>
                        </a:rPr>
                        <a:t>luminosity per IP</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cm</a:t>
                      </a:r>
                      <a:r>
                        <a:rPr lang="en-US" sz="2200" kern="0" baseline="30000" dirty="0">
                          <a:solidFill>
                            <a:srgbClr val="000000"/>
                          </a:solidFill>
                          <a:effectLst/>
                          <a:latin typeface="Times New Roman"/>
                          <a:ea typeface="宋体"/>
                          <a:cs typeface="Times New Roman"/>
                        </a:rPr>
                        <a:t>-2</a:t>
                      </a:r>
                      <a:r>
                        <a:rPr lang="en-US" sz="2200" kern="0" dirty="0">
                          <a:solidFill>
                            <a:srgbClr val="000000"/>
                          </a:solidFill>
                          <a:effectLst/>
                          <a:latin typeface="Times New Roman"/>
                          <a:ea typeface="宋体"/>
                          <a:cs typeface="Times New Roman"/>
                        </a:rPr>
                        <a:t>s</a:t>
                      </a:r>
                      <a:r>
                        <a:rPr lang="en-US" sz="2200" kern="0" baseline="30000" dirty="0">
                          <a:solidFill>
                            <a:srgbClr val="000000"/>
                          </a:solidFill>
                          <a:effectLst/>
                          <a:latin typeface="Times New Roman"/>
                          <a:ea typeface="宋体"/>
                          <a:cs typeface="Times New Roman"/>
                        </a:rPr>
                        <a:t>-1</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smtClean="0">
                          <a:solidFill>
                            <a:schemeClr val="tx1"/>
                          </a:solidFill>
                          <a:effectLst/>
                          <a:latin typeface="Times New Roman"/>
                          <a:ea typeface="宋体"/>
                          <a:cs typeface="Times New Roman"/>
                        </a:rPr>
                        <a:t>1.2e35</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1.0e35</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dirty="0">
                          <a:solidFill>
                            <a:srgbClr val="000000"/>
                          </a:solidFill>
                          <a:effectLst/>
                          <a:latin typeface="Times New Roman"/>
                          <a:ea typeface="宋体"/>
                          <a:cs typeface="Times New Roman"/>
                        </a:rPr>
                        <a:t>Beta function at collision</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m</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chemeClr val="tx1"/>
                          </a:solidFill>
                          <a:effectLst/>
                          <a:latin typeface="Times New Roman"/>
                          <a:ea typeface="宋体"/>
                          <a:cs typeface="Times New Roman"/>
                        </a:rPr>
                        <a:t>0.75</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0.75</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a:solidFill>
                            <a:srgbClr val="000000"/>
                          </a:solidFill>
                          <a:effectLst/>
                          <a:latin typeface="Times New Roman"/>
                          <a:ea typeface="宋体"/>
                          <a:cs typeface="Times New Roman"/>
                        </a:rPr>
                        <a:t>Circulating beam current </a:t>
                      </a:r>
                      <a:endParaRPr lang="zh-CN" sz="2200" kern="10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A</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chemeClr val="tx1"/>
                          </a:solidFill>
                          <a:effectLst/>
                          <a:latin typeface="Times New Roman"/>
                          <a:ea typeface="宋体"/>
                          <a:cs typeface="Times New Roman"/>
                        </a:rPr>
                        <a:t>1.0 </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0.7</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dirty="0">
                          <a:solidFill>
                            <a:srgbClr val="000000"/>
                          </a:solidFill>
                          <a:effectLst/>
                          <a:latin typeface="Times New Roman"/>
                          <a:ea typeface="宋体"/>
                          <a:cs typeface="Times New Roman"/>
                        </a:rPr>
                        <a:t>Bunch separation</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ns</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chemeClr val="tx1"/>
                          </a:solidFill>
                          <a:effectLst/>
                          <a:latin typeface="Times New Roman"/>
                          <a:ea typeface="宋体"/>
                          <a:cs typeface="Times New Roman"/>
                        </a:rPr>
                        <a:t>25</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25</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a:t>
                      </a:r>
                      <a:endParaRPr lang="zh-CN" sz="2200" kern="100" dirty="0">
                        <a:solidFill>
                          <a:schemeClr val="tx1"/>
                        </a:solidFill>
                        <a:effectLst/>
                        <a:latin typeface="Calibri"/>
                        <a:ea typeface="宋体"/>
                        <a:cs typeface="Times New Roman"/>
                      </a:endParaRPr>
                    </a:p>
                  </a:txBody>
                  <a:tcPr marL="68580" marR="68580" marT="0" marB="0" anchor="ctr"/>
                </a:tc>
              </a:tr>
              <a:tr h="401247">
                <a:tc>
                  <a:txBody>
                    <a:bodyPr/>
                    <a:lstStyle/>
                    <a:p>
                      <a:pPr algn="l">
                        <a:lnSpc>
                          <a:spcPct val="110000"/>
                        </a:lnSpc>
                        <a:spcAft>
                          <a:spcPts val="0"/>
                        </a:spcAft>
                      </a:pPr>
                      <a:r>
                        <a:rPr lang="en-US" sz="2200" kern="0">
                          <a:solidFill>
                            <a:srgbClr val="000000"/>
                          </a:solidFill>
                          <a:effectLst/>
                          <a:latin typeface="Times New Roman"/>
                          <a:ea typeface="宋体"/>
                          <a:cs typeface="Times New Roman"/>
                        </a:rPr>
                        <a:t>Bunch population</a:t>
                      </a:r>
                      <a:endParaRPr lang="zh-CN" sz="2200" kern="100">
                        <a:effectLst/>
                        <a:latin typeface="Calibri"/>
                        <a:ea typeface="宋体"/>
                        <a:cs typeface="Times New Roman"/>
                      </a:endParaRPr>
                    </a:p>
                  </a:txBody>
                  <a:tcPr marL="68580" marR="68580" marT="0" marB="0" anchor="ctr"/>
                </a:tc>
                <a:tc>
                  <a:txBody>
                    <a:bodyPr/>
                    <a:lstStyle/>
                    <a:p>
                      <a:pPr algn="ctr">
                        <a:lnSpc>
                          <a:spcPct val="110000"/>
                        </a:lnSpc>
                      </a:pPr>
                      <a:endParaRPr lang="zh-CN" sz="2200" kern="100" dirty="0">
                        <a:effectLst/>
                        <a:latin typeface="Calibri"/>
                      </a:endParaRPr>
                    </a:p>
                  </a:txBody>
                  <a:tcPr marL="68580" marR="68580" marT="0" marB="0" anchor="ctr"/>
                </a:tc>
                <a:tc>
                  <a:txBody>
                    <a:bodyPr/>
                    <a:lstStyle/>
                    <a:p>
                      <a:pPr algn="ctr">
                        <a:lnSpc>
                          <a:spcPct val="110000"/>
                        </a:lnSpc>
                        <a:spcAft>
                          <a:spcPts val="0"/>
                        </a:spcAft>
                      </a:pPr>
                      <a:r>
                        <a:rPr lang="en-US" sz="2200" kern="0" dirty="0" smtClean="0">
                          <a:solidFill>
                            <a:schemeClr val="tx1"/>
                          </a:solidFill>
                          <a:effectLst/>
                          <a:latin typeface="Times New Roman"/>
                          <a:ea typeface="宋体"/>
                          <a:cs typeface="Times New Roman"/>
                        </a:rPr>
                        <a:t>2.0e11</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1.5e11</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a:t>
                      </a:r>
                      <a:endParaRPr lang="zh-CN" sz="2200" kern="100" dirty="0">
                        <a:solidFill>
                          <a:schemeClr val="tx1"/>
                        </a:solidFill>
                        <a:effectLst/>
                        <a:latin typeface="Calibri"/>
                        <a:ea typeface="宋体"/>
                        <a:cs typeface="Times New Roman"/>
                      </a:endParaRPr>
                    </a:p>
                  </a:txBody>
                  <a:tcPr marL="68580" marR="68580" marT="0" marB="0" anchor="ctr"/>
                </a:tc>
              </a:tr>
              <a:tr h="369608">
                <a:tc>
                  <a:txBody>
                    <a:bodyPr/>
                    <a:lstStyle/>
                    <a:p>
                      <a:pPr algn="l">
                        <a:lnSpc>
                          <a:spcPct val="110000"/>
                        </a:lnSpc>
                        <a:spcAft>
                          <a:spcPts val="0"/>
                        </a:spcAft>
                      </a:pPr>
                      <a:r>
                        <a:rPr lang="en-US" altLang="zh-CN" sz="2200" kern="100" dirty="0" smtClean="0">
                          <a:effectLst/>
                          <a:latin typeface="Calibri"/>
                          <a:ea typeface="宋体"/>
                          <a:cs typeface="Times New Roman"/>
                        </a:rPr>
                        <a:t>SR power per beam</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effectLst/>
                          <a:latin typeface="Calibri"/>
                          <a:ea typeface="宋体"/>
                          <a:cs typeface="Times New Roman"/>
                        </a:rPr>
                        <a:t>MW</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2.1</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1.1</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a:t>
                      </a:r>
                      <a:endParaRPr lang="zh-CN" sz="2200" kern="100" dirty="0">
                        <a:solidFill>
                          <a:schemeClr val="tx1"/>
                        </a:solidFill>
                        <a:effectLst/>
                        <a:latin typeface="Calibri"/>
                        <a:ea typeface="宋体"/>
                        <a:cs typeface="Times New Roman"/>
                      </a:endParaRPr>
                    </a:p>
                  </a:txBody>
                  <a:tcPr marL="68580" marR="68580" marT="0" marB="0" anchor="ctr"/>
                </a:tc>
              </a:tr>
              <a:tr h="369608">
                <a:tc>
                  <a:txBody>
                    <a:bodyPr/>
                    <a:lstStyle/>
                    <a:p>
                      <a:pPr algn="l">
                        <a:lnSpc>
                          <a:spcPct val="110000"/>
                        </a:lnSpc>
                        <a:spcAft>
                          <a:spcPts val="0"/>
                        </a:spcAft>
                      </a:pPr>
                      <a:r>
                        <a:rPr lang="en-US" sz="2200" kern="0" dirty="0" smtClean="0">
                          <a:solidFill>
                            <a:srgbClr val="000000"/>
                          </a:solidFill>
                          <a:effectLst/>
                          <a:latin typeface="Times New Roman"/>
                          <a:ea typeface="宋体"/>
                          <a:cs typeface="Times New Roman"/>
                        </a:rPr>
                        <a:t>SR </a:t>
                      </a:r>
                      <a:r>
                        <a:rPr lang="en-US" sz="2200" kern="0" dirty="0">
                          <a:solidFill>
                            <a:srgbClr val="000000"/>
                          </a:solidFill>
                          <a:effectLst/>
                          <a:latin typeface="Times New Roman"/>
                          <a:ea typeface="宋体"/>
                          <a:cs typeface="Times New Roman"/>
                        </a:rPr>
                        <a:t>heat </a:t>
                      </a:r>
                      <a:r>
                        <a:rPr lang="en-US" sz="2200" kern="0" dirty="0" smtClean="0">
                          <a:solidFill>
                            <a:srgbClr val="000000"/>
                          </a:solidFill>
                          <a:effectLst/>
                          <a:latin typeface="Times New Roman"/>
                          <a:ea typeface="宋体"/>
                          <a:cs typeface="Times New Roman"/>
                        </a:rPr>
                        <a:t>load per aperture </a:t>
                      </a:r>
                      <a:r>
                        <a:rPr lang="en-US" altLang="zh-CN" sz="2200" kern="0" dirty="0" smtClean="0">
                          <a:solidFill>
                            <a:srgbClr val="000000"/>
                          </a:solidFill>
                          <a:effectLst/>
                          <a:latin typeface="Times New Roman"/>
                          <a:ea typeface="+mn-ea"/>
                          <a:cs typeface="Times New Roman"/>
                        </a:rPr>
                        <a:t>@arc</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a:solidFill>
                            <a:srgbClr val="000000"/>
                          </a:solidFill>
                          <a:effectLst/>
                          <a:latin typeface="Times New Roman"/>
                          <a:ea typeface="宋体"/>
                          <a:cs typeface="Times New Roman"/>
                        </a:rPr>
                        <a:t>W/m</a:t>
                      </a:r>
                      <a:endParaRPr lang="zh-CN" sz="2200" kern="100" dirty="0">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sz="2200" kern="0" dirty="0" smtClean="0">
                          <a:solidFill>
                            <a:schemeClr val="tx1"/>
                          </a:solidFill>
                          <a:effectLst/>
                          <a:latin typeface="Times New Roman"/>
                          <a:ea typeface="宋体"/>
                          <a:cs typeface="Times New Roman"/>
                        </a:rPr>
                        <a:t>45 </a:t>
                      </a:r>
                      <a:endParaRPr lang="zh-CN" sz="2200" kern="100" dirty="0">
                        <a:solidFill>
                          <a:schemeClr val="tx1"/>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rgbClr val="C00000"/>
                          </a:solidFill>
                          <a:effectLst/>
                          <a:latin typeface="Calibri"/>
                          <a:ea typeface="宋体"/>
                          <a:cs typeface="Times New Roman"/>
                        </a:rPr>
                        <a:t>13</a:t>
                      </a:r>
                      <a:endParaRPr lang="zh-CN" sz="2200" kern="100" dirty="0">
                        <a:solidFill>
                          <a:srgbClr val="C00000"/>
                        </a:solidFill>
                        <a:effectLst/>
                        <a:latin typeface="Calibri"/>
                        <a:ea typeface="宋体"/>
                        <a:cs typeface="Times New Roman"/>
                      </a:endParaRPr>
                    </a:p>
                  </a:txBody>
                  <a:tcPr marL="68580" marR="68580" marT="0" marB="0" anchor="ctr"/>
                </a:tc>
                <a:tc>
                  <a:txBody>
                    <a:bodyPr/>
                    <a:lstStyle/>
                    <a:p>
                      <a:pPr algn="ctr">
                        <a:lnSpc>
                          <a:spcPct val="110000"/>
                        </a:lnSpc>
                        <a:spcAft>
                          <a:spcPts val="0"/>
                        </a:spcAft>
                      </a:pPr>
                      <a:r>
                        <a:rPr lang="en-US" altLang="zh-CN" sz="2200" kern="100" dirty="0" smtClean="0">
                          <a:solidFill>
                            <a:schemeClr val="tx1"/>
                          </a:solidFill>
                          <a:effectLst/>
                          <a:latin typeface="Calibri"/>
                          <a:ea typeface="宋体"/>
                          <a:cs typeface="Times New Roman"/>
                        </a:rPr>
                        <a:t>-</a:t>
                      </a:r>
                      <a:endParaRPr lang="zh-CN" sz="2200" kern="100" dirty="0">
                        <a:solidFill>
                          <a:schemeClr val="tx1"/>
                        </a:solidFill>
                        <a:effectLst/>
                        <a:latin typeface="Calibri"/>
                        <a:ea typeface="宋体"/>
                        <a:cs typeface="Times New Roman"/>
                      </a:endParaRPr>
                    </a:p>
                  </a:txBody>
                  <a:tcPr marL="68580" marR="68580" marT="0" marB="0" anchor="ctr"/>
                </a:tc>
              </a:tr>
            </a:tbl>
          </a:graphicData>
        </a:graphic>
      </p:graphicFrame>
      <p:sp>
        <p:nvSpPr>
          <p:cNvPr id="2" name="TextBox 1"/>
          <p:cNvSpPr txBox="1"/>
          <p:nvPr/>
        </p:nvSpPr>
        <p:spPr>
          <a:xfrm>
            <a:off x="611560" y="188640"/>
            <a:ext cx="8136904" cy="646331"/>
          </a:xfrm>
          <a:prstGeom prst="rect">
            <a:avLst/>
          </a:prstGeom>
          <a:noFill/>
        </p:spPr>
        <p:txBody>
          <a:bodyPr wrap="square" rtlCol="0">
            <a:spAutoFit/>
          </a:bodyPr>
          <a:lstStyle/>
          <a:p>
            <a:pPr algn="ctr"/>
            <a:r>
              <a:rPr lang="en-US" altLang="zh-CN" sz="3600" dirty="0" smtClean="0">
                <a:solidFill>
                  <a:srgbClr val="FF0000"/>
                </a:solidFill>
              </a:rPr>
              <a:t>SPPC main parameters (since 2017.5)</a:t>
            </a:r>
          </a:p>
        </p:txBody>
      </p:sp>
      <p:sp>
        <p:nvSpPr>
          <p:cNvPr id="3" name="灯片编号占位符 2"/>
          <p:cNvSpPr>
            <a:spLocks noGrp="1"/>
          </p:cNvSpPr>
          <p:nvPr>
            <p:ph type="sldNum" sz="quarter" idx="12"/>
          </p:nvPr>
        </p:nvSpPr>
        <p:spPr/>
        <p:txBody>
          <a:bodyPr/>
          <a:lstStyle/>
          <a:p>
            <a:fld id="{347EBD07-150D-4699-82E9-2F14A6A9C917}" type="slidenum">
              <a:rPr lang="zh-CN" altLang="en-US" smtClean="0"/>
              <a:t>5</a:t>
            </a:fld>
            <a:endParaRPr lang="zh-CN" altLang="en-US"/>
          </a:p>
        </p:txBody>
      </p:sp>
    </p:spTree>
    <p:extLst>
      <p:ext uri="{BB962C8B-B14F-4D97-AF65-F5344CB8AC3E}">
        <p14:creationId xmlns:p14="http://schemas.microsoft.com/office/powerpoint/2010/main" val="1601274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solidFill>
                  <a:srgbClr val="FF0000"/>
                </a:solidFill>
              </a:rPr>
              <a:t>Ongoing SPPC Study</a:t>
            </a:r>
            <a:endParaRPr lang="zh-CN" altLang="en-US" dirty="0">
              <a:solidFill>
                <a:srgbClr val="FF0000"/>
              </a:solidFill>
            </a:endParaRPr>
          </a:p>
        </p:txBody>
      </p:sp>
      <p:sp>
        <p:nvSpPr>
          <p:cNvPr id="3" name="内容占位符 2"/>
          <p:cNvSpPr>
            <a:spLocks noGrp="1"/>
          </p:cNvSpPr>
          <p:nvPr>
            <p:ph idx="1"/>
          </p:nvPr>
        </p:nvSpPr>
        <p:spPr>
          <a:xfrm>
            <a:off x="457200" y="1484784"/>
            <a:ext cx="8229600" cy="5112568"/>
          </a:xfrm>
        </p:spPr>
        <p:txBody>
          <a:bodyPr>
            <a:normAutofit fontScale="70000" lnSpcReduction="20000"/>
          </a:bodyPr>
          <a:lstStyle/>
          <a:p>
            <a:pPr>
              <a:lnSpc>
                <a:spcPct val="120000"/>
              </a:lnSpc>
            </a:pPr>
            <a:r>
              <a:rPr lang="en-US" altLang="zh-CN" sz="3400" dirty="0" smtClean="0"/>
              <a:t>As SPPC is a long-term project and due to very limited resources, no need to carry out engineering-related studies and only those with typical challenges in design and long-term R&amp;D are picked up for study.</a:t>
            </a:r>
          </a:p>
          <a:p>
            <a:pPr lvl="1">
              <a:lnSpc>
                <a:spcPct val="120000"/>
              </a:lnSpc>
            </a:pPr>
            <a:r>
              <a:rPr lang="en-US" altLang="zh-CN" sz="3000" dirty="0" smtClean="0">
                <a:solidFill>
                  <a:srgbClr val="0070C0"/>
                </a:solidFill>
              </a:rPr>
              <a:t>Describing what a future proton-proton collider looks like, physics performance</a:t>
            </a:r>
          </a:p>
          <a:p>
            <a:pPr lvl="1">
              <a:lnSpc>
                <a:spcPct val="120000"/>
              </a:lnSpc>
            </a:pPr>
            <a:r>
              <a:rPr lang="en-US" altLang="zh-CN" sz="3000" dirty="0" smtClean="0">
                <a:solidFill>
                  <a:srgbClr val="0070C0"/>
                </a:solidFill>
              </a:rPr>
              <a:t>Following the CEPC project, try to avoid what will hinder the future upgrading to SPPC, e.g. tunnel circumference and layout </a:t>
            </a:r>
          </a:p>
          <a:p>
            <a:pPr lvl="1">
              <a:lnSpc>
                <a:spcPct val="120000"/>
              </a:lnSpc>
            </a:pPr>
            <a:r>
              <a:rPr lang="en-US" altLang="zh-CN" sz="3000" dirty="0" smtClean="0">
                <a:solidFill>
                  <a:srgbClr val="0070C0"/>
                </a:solidFill>
              </a:rPr>
              <a:t>Studying key accelerator </a:t>
            </a:r>
            <a:r>
              <a:rPr lang="en-US" altLang="zh-CN" sz="3000" dirty="0">
                <a:solidFill>
                  <a:srgbClr val="0070C0"/>
                </a:solidFill>
              </a:rPr>
              <a:t>physics </a:t>
            </a:r>
            <a:r>
              <a:rPr lang="en-US" altLang="zh-CN" sz="3000" dirty="0" smtClean="0">
                <a:solidFill>
                  <a:srgbClr val="0070C0"/>
                </a:solidFill>
              </a:rPr>
              <a:t>issues of that scale accelerators, which is also a contribution to the accelerator community, e.g. collimation, beam-beam effects</a:t>
            </a:r>
          </a:p>
          <a:p>
            <a:pPr lvl="1">
              <a:lnSpc>
                <a:spcPct val="120000"/>
              </a:lnSpc>
            </a:pPr>
            <a:r>
              <a:rPr lang="en-US" altLang="zh-CN" sz="3000" dirty="0" smtClean="0">
                <a:solidFill>
                  <a:srgbClr val="0070C0"/>
                </a:solidFill>
              </a:rPr>
              <a:t>Identifying key technical challenges, for some of them needing long-term R&amp;D efforts, we should start them as early as possible, e.g. high-field superconducting magnets, beam screen </a:t>
            </a:r>
            <a:endParaRPr lang="zh-CN" altLang="en-US" sz="3000" dirty="0">
              <a:solidFill>
                <a:srgbClr val="0070C0"/>
              </a:solidFill>
            </a:endParaRPr>
          </a:p>
        </p:txBody>
      </p:sp>
      <p:sp>
        <p:nvSpPr>
          <p:cNvPr id="4" name="灯片编号占位符 3"/>
          <p:cNvSpPr>
            <a:spLocks noGrp="1"/>
          </p:cNvSpPr>
          <p:nvPr>
            <p:ph type="sldNum" sz="quarter" idx="12"/>
          </p:nvPr>
        </p:nvSpPr>
        <p:spPr/>
        <p:txBody>
          <a:bodyPr/>
          <a:lstStyle/>
          <a:p>
            <a:fld id="{347EBD07-150D-4699-82E9-2F14A6A9C917}" type="slidenum">
              <a:rPr lang="zh-CN" altLang="en-US" smtClean="0"/>
              <a:t>6</a:t>
            </a:fld>
            <a:endParaRPr lang="zh-CN" altLang="en-US"/>
          </a:p>
        </p:txBody>
      </p:sp>
    </p:spTree>
    <p:extLst>
      <p:ext uri="{BB962C8B-B14F-4D97-AF65-F5344CB8AC3E}">
        <p14:creationId xmlns:p14="http://schemas.microsoft.com/office/powerpoint/2010/main" val="1438272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solidFill>
                  <a:srgbClr val="FF0000"/>
                </a:solidFill>
              </a:rPr>
              <a:t>Accelerator Physics</a:t>
            </a:r>
            <a:endParaRPr lang="zh-CN" altLang="en-US" sz="3600" dirty="0">
              <a:solidFill>
                <a:srgbClr val="FF0000"/>
              </a:solidFill>
            </a:endParaRPr>
          </a:p>
        </p:txBody>
      </p:sp>
      <p:sp>
        <p:nvSpPr>
          <p:cNvPr id="3" name="内容占位符 2"/>
          <p:cNvSpPr>
            <a:spLocks noGrp="1"/>
          </p:cNvSpPr>
          <p:nvPr>
            <p:ph idx="1"/>
          </p:nvPr>
        </p:nvSpPr>
        <p:spPr>
          <a:xfrm>
            <a:off x="457200" y="1484784"/>
            <a:ext cx="8229600" cy="4752528"/>
          </a:xfrm>
        </p:spPr>
        <p:txBody>
          <a:bodyPr>
            <a:normAutofit/>
          </a:bodyPr>
          <a:lstStyle/>
          <a:p>
            <a:r>
              <a:rPr lang="en-US" altLang="zh-CN" sz="2600" dirty="0" smtClean="0"/>
              <a:t>Since beginning 2018, man power on accelerator physics has reduced significantly. Due to short of funding, collaborative institutions almost stopped activities on SPPC, and now the main force relies on several IHEP PhD students. </a:t>
            </a:r>
          </a:p>
          <a:p>
            <a:r>
              <a:rPr lang="en-US" altLang="zh-CN" sz="2600" dirty="0" smtClean="0"/>
              <a:t>Still active:</a:t>
            </a:r>
          </a:p>
          <a:p>
            <a:pPr lvl="1"/>
            <a:r>
              <a:rPr lang="en-US" altLang="zh-CN" sz="2200" dirty="0" smtClean="0">
                <a:solidFill>
                  <a:schemeClr val="tx2">
                    <a:lumMod val="60000"/>
                    <a:lumOff val="40000"/>
                  </a:schemeClr>
                </a:solidFill>
              </a:rPr>
              <a:t>Lattice design and dynamic aperture</a:t>
            </a:r>
          </a:p>
          <a:p>
            <a:pPr lvl="1"/>
            <a:r>
              <a:rPr lang="en-US" altLang="zh-CN" sz="2200" dirty="0" smtClean="0">
                <a:solidFill>
                  <a:schemeClr val="tx2">
                    <a:lumMod val="60000"/>
                    <a:lumOff val="40000"/>
                  </a:schemeClr>
                </a:solidFill>
              </a:rPr>
              <a:t>Beam collimation</a:t>
            </a:r>
          </a:p>
          <a:p>
            <a:pPr lvl="1"/>
            <a:r>
              <a:rPr lang="en-US" altLang="zh-CN" sz="2200" dirty="0" smtClean="0">
                <a:solidFill>
                  <a:schemeClr val="tx2">
                    <a:lumMod val="60000"/>
                    <a:lumOff val="40000"/>
                  </a:schemeClr>
                </a:solidFill>
              </a:rPr>
              <a:t>Beam-beam effects and luminosity </a:t>
            </a:r>
          </a:p>
          <a:p>
            <a:pPr lvl="1"/>
            <a:r>
              <a:rPr lang="en-US" altLang="zh-CN" sz="2200" dirty="0" smtClean="0">
                <a:solidFill>
                  <a:schemeClr val="tx2">
                    <a:lumMod val="60000"/>
                    <a:lumOff val="40000"/>
                  </a:schemeClr>
                </a:solidFill>
              </a:rPr>
              <a:t>Long beam dynamics</a:t>
            </a:r>
          </a:p>
          <a:p>
            <a:pPr lvl="1"/>
            <a:r>
              <a:rPr lang="en-US" altLang="zh-CN" sz="2200" dirty="0" smtClean="0">
                <a:solidFill>
                  <a:schemeClr val="tx2">
                    <a:lumMod val="60000"/>
                    <a:lumOff val="40000"/>
                  </a:schemeClr>
                </a:solidFill>
              </a:rPr>
              <a:t>Some selected topics on the injector chain </a:t>
            </a:r>
          </a:p>
        </p:txBody>
      </p:sp>
      <p:sp>
        <p:nvSpPr>
          <p:cNvPr id="4" name="灯片编号占位符 3"/>
          <p:cNvSpPr>
            <a:spLocks noGrp="1"/>
          </p:cNvSpPr>
          <p:nvPr>
            <p:ph type="sldNum" sz="quarter" idx="12"/>
          </p:nvPr>
        </p:nvSpPr>
        <p:spPr/>
        <p:txBody>
          <a:bodyPr/>
          <a:lstStyle/>
          <a:p>
            <a:fld id="{347EBD07-150D-4699-82E9-2F14A6A9C917}" type="slidenum">
              <a:rPr lang="zh-CN" altLang="en-US" smtClean="0"/>
              <a:t>7</a:t>
            </a:fld>
            <a:endParaRPr lang="zh-CN" altLang="en-US"/>
          </a:p>
        </p:txBody>
      </p:sp>
    </p:spTree>
    <p:extLst>
      <p:ext uri="{BB962C8B-B14F-4D97-AF65-F5344CB8AC3E}">
        <p14:creationId xmlns:p14="http://schemas.microsoft.com/office/powerpoint/2010/main" val="148147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315" y="44325"/>
            <a:ext cx="8215370" cy="706090"/>
          </a:xfrm>
        </p:spPr>
        <p:txBody>
          <a:bodyPr>
            <a:normAutofit/>
          </a:bodyPr>
          <a:lstStyle/>
          <a:p>
            <a:pPr algn="ctr"/>
            <a:r>
              <a:rPr lang="en-US" altLang="zh-CN" sz="3200" b="1" dirty="0">
                <a:latin typeface="Comic Sans MS" panose="030F0702030302020204" pitchFamily="66" charset="0"/>
                <a:ea typeface="+mn-ea"/>
                <a:cs typeface="+mn-cs"/>
              </a:rPr>
              <a:t>SPPC </a:t>
            </a:r>
            <a:r>
              <a:rPr lang="en-US" altLang="zh-CN" sz="3200" b="1" dirty="0" smtClean="0">
                <a:latin typeface="Comic Sans MS" panose="030F0702030302020204" pitchFamily="66" charset="0"/>
                <a:ea typeface="+mn-ea"/>
                <a:cs typeface="+mn-cs"/>
              </a:rPr>
              <a:t>Magnet Design Scope</a:t>
            </a:r>
            <a:endParaRPr lang="zh-CN" altLang="en-US" sz="2700" b="1" dirty="0">
              <a:latin typeface="Comic Sans MS" panose="030F0702030302020204" pitchFamily="66" charset="0"/>
              <a:ea typeface="+mn-ea"/>
              <a:cs typeface="+mn-cs"/>
            </a:endParaRPr>
          </a:p>
        </p:txBody>
      </p:sp>
      <p:sp>
        <p:nvSpPr>
          <p:cNvPr id="5" name="内容占位符 2"/>
          <p:cNvSpPr>
            <a:spLocks noGrp="1"/>
          </p:cNvSpPr>
          <p:nvPr>
            <p:ph idx="1"/>
          </p:nvPr>
        </p:nvSpPr>
        <p:spPr>
          <a:xfrm>
            <a:off x="357917" y="856310"/>
            <a:ext cx="8428165" cy="5839766"/>
          </a:xfrm>
        </p:spPr>
        <p:txBody>
          <a:bodyPr>
            <a:normAutofit fontScale="85000" lnSpcReduction="20000"/>
          </a:bodyPr>
          <a:lstStyle/>
          <a:p>
            <a:pPr>
              <a:lnSpc>
                <a:spcPct val="110000"/>
              </a:lnSpc>
            </a:pPr>
            <a:r>
              <a:rPr lang="en-US" altLang="zh-CN" b="1" dirty="0">
                <a:solidFill>
                  <a:srgbClr val="FF0000"/>
                </a:solidFill>
              </a:rPr>
              <a:t>Baseline design</a:t>
            </a:r>
          </a:p>
          <a:p>
            <a:pPr lvl="1">
              <a:lnSpc>
                <a:spcPct val="110000"/>
              </a:lnSpc>
              <a:buFont typeface="Wingdings" panose="05000000000000000000" pitchFamily="2" charset="2"/>
              <a:buChar char="Ø"/>
            </a:pPr>
            <a:r>
              <a:rPr lang="en-US" altLang="zh-CN" sz="2200" dirty="0">
                <a:solidFill>
                  <a:srgbClr val="0070C0"/>
                </a:solidFill>
              </a:rPr>
              <a:t>Tunnel circumference: </a:t>
            </a:r>
            <a:r>
              <a:rPr lang="en-US" altLang="zh-CN" sz="2200" dirty="0">
                <a:solidFill>
                  <a:srgbClr val="FF0000"/>
                </a:solidFill>
              </a:rPr>
              <a:t>100 km</a:t>
            </a:r>
          </a:p>
          <a:p>
            <a:pPr lvl="1">
              <a:lnSpc>
                <a:spcPct val="110000"/>
              </a:lnSpc>
              <a:buFont typeface="Wingdings" panose="05000000000000000000" pitchFamily="2" charset="2"/>
              <a:buChar char="Ø"/>
            </a:pPr>
            <a:r>
              <a:rPr lang="en-US" altLang="zh-CN" sz="2200" dirty="0">
                <a:solidFill>
                  <a:srgbClr val="0070C0"/>
                </a:solidFill>
              </a:rPr>
              <a:t>Dipole magnet field: </a:t>
            </a:r>
            <a:r>
              <a:rPr lang="en-US" altLang="zh-CN" sz="2200" dirty="0">
                <a:solidFill>
                  <a:srgbClr val="FF0000"/>
                </a:solidFill>
              </a:rPr>
              <a:t>12 T, </a:t>
            </a:r>
            <a:r>
              <a:rPr lang="en-US" altLang="zh-CN" sz="2200" dirty="0" smtClean="0">
                <a:solidFill>
                  <a:srgbClr val="FF0000"/>
                </a:solidFill>
              </a:rPr>
              <a:t>iron-based </a:t>
            </a:r>
            <a:r>
              <a:rPr lang="en-US" altLang="zh-CN" sz="2200" dirty="0">
                <a:solidFill>
                  <a:srgbClr val="FF0000"/>
                </a:solidFill>
              </a:rPr>
              <a:t>HTS </a:t>
            </a:r>
            <a:r>
              <a:rPr lang="en-US" altLang="zh-CN" sz="2200" dirty="0" smtClean="0">
                <a:solidFill>
                  <a:srgbClr val="FF0000"/>
                </a:solidFill>
              </a:rPr>
              <a:t>technology (IBS)</a:t>
            </a:r>
            <a:endParaRPr lang="en-US" altLang="zh-CN" sz="2200" dirty="0">
              <a:solidFill>
                <a:srgbClr val="FF0000"/>
              </a:solidFill>
            </a:endParaRPr>
          </a:p>
          <a:p>
            <a:pPr lvl="1">
              <a:lnSpc>
                <a:spcPct val="110000"/>
              </a:lnSpc>
              <a:buFont typeface="Wingdings" panose="05000000000000000000" pitchFamily="2" charset="2"/>
              <a:buChar char="Ø"/>
            </a:pPr>
            <a:r>
              <a:rPr lang="en-US" altLang="zh-CN" sz="2200" dirty="0">
                <a:solidFill>
                  <a:srgbClr val="0070C0"/>
                </a:solidFill>
              </a:rPr>
              <a:t>Center of Mass energy: </a:t>
            </a:r>
            <a:r>
              <a:rPr lang="en-US" altLang="zh-CN" sz="2200" dirty="0">
                <a:solidFill>
                  <a:srgbClr val="FF0000"/>
                </a:solidFill>
              </a:rPr>
              <a:t>&gt;70 TeV</a:t>
            </a:r>
          </a:p>
          <a:p>
            <a:pPr lvl="1">
              <a:lnSpc>
                <a:spcPct val="110000"/>
              </a:lnSpc>
              <a:buFont typeface="Wingdings" panose="05000000000000000000" pitchFamily="2" charset="2"/>
              <a:buChar char="Ø"/>
            </a:pPr>
            <a:r>
              <a:rPr lang="en-US" altLang="zh-CN" sz="2200" dirty="0">
                <a:solidFill>
                  <a:srgbClr val="0070C0"/>
                </a:solidFill>
              </a:rPr>
              <a:t>Injector chain: 2.1 TeV</a:t>
            </a:r>
          </a:p>
          <a:p>
            <a:pPr>
              <a:lnSpc>
                <a:spcPct val="110000"/>
              </a:lnSpc>
            </a:pPr>
            <a:r>
              <a:rPr lang="en-US" altLang="zh-CN" b="1" dirty="0">
                <a:solidFill>
                  <a:srgbClr val="FF0000"/>
                </a:solidFill>
              </a:rPr>
              <a:t>Upgrading phase</a:t>
            </a:r>
          </a:p>
          <a:p>
            <a:pPr lvl="1">
              <a:lnSpc>
                <a:spcPct val="110000"/>
              </a:lnSpc>
              <a:buFont typeface="Wingdings" panose="05000000000000000000" pitchFamily="2" charset="2"/>
              <a:buChar char="Ø"/>
            </a:pPr>
            <a:r>
              <a:rPr lang="en-US" altLang="zh-CN" sz="2200" dirty="0">
                <a:solidFill>
                  <a:srgbClr val="0070C0"/>
                </a:solidFill>
              </a:rPr>
              <a:t>Dipole magnet field: </a:t>
            </a:r>
            <a:r>
              <a:rPr lang="en-US" altLang="zh-CN" sz="2200" dirty="0">
                <a:solidFill>
                  <a:srgbClr val="FF0000"/>
                </a:solidFill>
              </a:rPr>
              <a:t>20 -24T, </a:t>
            </a:r>
            <a:r>
              <a:rPr lang="en-US" altLang="zh-CN" sz="2200" dirty="0" smtClean="0">
                <a:solidFill>
                  <a:srgbClr val="FF0000"/>
                </a:solidFill>
              </a:rPr>
              <a:t>IBS </a:t>
            </a:r>
            <a:r>
              <a:rPr lang="en-US" altLang="zh-CN" sz="2200" dirty="0">
                <a:solidFill>
                  <a:srgbClr val="FF0000"/>
                </a:solidFill>
              </a:rPr>
              <a:t>technology</a:t>
            </a:r>
          </a:p>
          <a:p>
            <a:pPr lvl="1">
              <a:lnSpc>
                <a:spcPct val="110000"/>
              </a:lnSpc>
              <a:buFont typeface="Wingdings" panose="05000000000000000000" pitchFamily="2" charset="2"/>
              <a:buChar char="Ø"/>
            </a:pPr>
            <a:r>
              <a:rPr lang="en-US" altLang="zh-CN" sz="2200" dirty="0">
                <a:solidFill>
                  <a:srgbClr val="0070C0"/>
                </a:solidFill>
              </a:rPr>
              <a:t>Center of Mass energy: </a:t>
            </a:r>
            <a:r>
              <a:rPr lang="en-US" altLang="zh-CN" sz="2200" dirty="0">
                <a:solidFill>
                  <a:srgbClr val="FF0000"/>
                </a:solidFill>
              </a:rPr>
              <a:t>&gt;125 TeV</a:t>
            </a:r>
          </a:p>
          <a:p>
            <a:pPr lvl="1">
              <a:lnSpc>
                <a:spcPct val="110000"/>
              </a:lnSpc>
              <a:buFont typeface="Wingdings" panose="05000000000000000000" pitchFamily="2" charset="2"/>
              <a:buChar char="Ø"/>
            </a:pPr>
            <a:r>
              <a:rPr lang="en-US" altLang="zh-CN" sz="2200" dirty="0">
                <a:solidFill>
                  <a:srgbClr val="0070C0"/>
                </a:solidFill>
              </a:rPr>
              <a:t>Injector chain: 4.2 TeV (adding a high-energy booster ring in the main tunnel in the place of the electron ring and booster)</a:t>
            </a:r>
          </a:p>
          <a:p>
            <a:pPr>
              <a:lnSpc>
                <a:spcPct val="110000"/>
              </a:lnSpc>
            </a:pPr>
            <a:r>
              <a:rPr lang="en-US" altLang="zh-CN" b="1" dirty="0"/>
              <a:t>Development of high-field superconducting magnet technology</a:t>
            </a:r>
          </a:p>
          <a:p>
            <a:pPr lvl="1">
              <a:lnSpc>
                <a:spcPct val="110000"/>
              </a:lnSpc>
              <a:buFont typeface="Wingdings" panose="05000000000000000000" pitchFamily="2" charset="2"/>
              <a:buChar char="Ø"/>
            </a:pPr>
            <a:r>
              <a:rPr lang="en-US" altLang="zh-CN" sz="2200" dirty="0">
                <a:solidFill>
                  <a:srgbClr val="0070C0"/>
                </a:solidFill>
              </a:rPr>
              <a:t>Starting to develop </a:t>
            </a:r>
            <a:r>
              <a:rPr lang="en-US" altLang="zh-CN" sz="2200" dirty="0" smtClean="0">
                <a:solidFill>
                  <a:srgbClr val="0070C0"/>
                </a:solidFill>
              </a:rPr>
              <a:t>HTS </a:t>
            </a:r>
            <a:r>
              <a:rPr lang="en-US" altLang="zh-CN" sz="2200" dirty="0">
                <a:solidFill>
                  <a:srgbClr val="0070C0"/>
                </a:solidFill>
              </a:rPr>
              <a:t>magnet technology before applicable </a:t>
            </a:r>
            <a:r>
              <a:rPr lang="en-US" altLang="zh-CN" sz="2200" dirty="0" smtClean="0">
                <a:solidFill>
                  <a:srgbClr val="0070C0"/>
                </a:solidFill>
              </a:rPr>
              <a:t>IBS wire </a:t>
            </a:r>
            <a:r>
              <a:rPr lang="en-US" altLang="zh-CN" sz="2200" dirty="0">
                <a:solidFill>
                  <a:srgbClr val="0070C0"/>
                </a:solidFill>
              </a:rPr>
              <a:t>is </a:t>
            </a:r>
            <a:r>
              <a:rPr lang="en-US" altLang="zh-CN" sz="2200" dirty="0" smtClean="0">
                <a:solidFill>
                  <a:srgbClr val="0070C0"/>
                </a:solidFill>
              </a:rPr>
              <a:t>available</a:t>
            </a:r>
            <a:endParaRPr lang="en-US" altLang="zh-CN" sz="2200" dirty="0">
              <a:solidFill>
                <a:srgbClr val="0070C0"/>
              </a:solidFill>
            </a:endParaRPr>
          </a:p>
          <a:p>
            <a:pPr lvl="1">
              <a:lnSpc>
                <a:spcPct val="110000"/>
              </a:lnSpc>
              <a:buFont typeface="Wingdings" panose="05000000000000000000" pitchFamily="2" charset="2"/>
              <a:buChar char="Ø"/>
            </a:pPr>
            <a:r>
              <a:rPr lang="en-US" altLang="zh-CN" sz="2200" dirty="0" err="1" smtClean="0">
                <a:solidFill>
                  <a:srgbClr val="FF0000"/>
                </a:solidFill>
              </a:rPr>
              <a:t>ReBCO</a:t>
            </a:r>
            <a:r>
              <a:rPr lang="en-US" altLang="zh-CN" sz="2200" dirty="0" smtClean="0">
                <a:solidFill>
                  <a:srgbClr val="FF0000"/>
                </a:solidFill>
              </a:rPr>
              <a:t> </a:t>
            </a:r>
            <a:r>
              <a:rPr lang="en-US" altLang="zh-CN" sz="2200" dirty="0">
                <a:solidFill>
                  <a:srgbClr val="FF0000"/>
                </a:solidFill>
              </a:rPr>
              <a:t>&amp;</a:t>
            </a:r>
            <a:r>
              <a:rPr lang="en-US" altLang="zh-CN" sz="2200" dirty="0" smtClean="0">
                <a:solidFill>
                  <a:srgbClr val="FF0000"/>
                </a:solidFill>
              </a:rPr>
              <a:t> Bi-2212 </a:t>
            </a:r>
            <a:r>
              <a:rPr lang="en-US" altLang="zh-CN" sz="2200" dirty="0">
                <a:solidFill>
                  <a:srgbClr val="FF0000"/>
                </a:solidFill>
              </a:rPr>
              <a:t>and LTS </a:t>
            </a:r>
            <a:r>
              <a:rPr lang="en-US" altLang="zh-CN" sz="2200" dirty="0" smtClean="0">
                <a:solidFill>
                  <a:srgbClr val="FF0000"/>
                </a:solidFill>
              </a:rPr>
              <a:t>wires </a:t>
            </a:r>
            <a:r>
              <a:rPr lang="en-US" altLang="zh-CN" sz="2200" dirty="0">
                <a:solidFill>
                  <a:srgbClr val="0070C0"/>
                </a:solidFill>
              </a:rPr>
              <a:t>be used for </a:t>
            </a:r>
            <a:r>
              <a:rPr lang="en-US" altLang="zh-CN" sz="2200" dirty="0" smtClean="0">
                <a:solidFill>
                  <a:srgbClr val="FF0000"/>
                </a:solidFill>
              </a:rPr>
              <a:t>model magnet studies </a:t>
            </a:r>
            <a:r>
              <a:rPr lang="en-US" altLang="zh-CN" sz="2200" dirty="0" smtClean="0">
                <a:solidFill>
                  <a:srgbClr val="0070C0"/>
                </a:solidFill>
              </a:rPr>
              <a:t>and as </a:t>
            </a:r>
            <a:r>
              <a:rPr lang="en-US" altLang="zh-CN" sz="2200" dirty="0" smtClean="0">
                <a:solidFill>
                  <a:srgbClr val="FF0000"/>
                </a:solidFill>
              </a:rPr>
              <a:t>options for SPPC</a:t>
            </a:r>
            <a:r>
              <a:rPr lang="en-US" altLang="zh-CN" sz="2200" dirty="0" smtClean="0">
                <a:solidFill>
                  <a:srgbClr val="0070C0"/>
                </a:solidFill>
              </a:rPr>
              <a:t>: stress </a:t>
            </a:r>
            <a:r>
              <a:rPr lang="en-US" altLang="zh-CN" sz="2200" dirty="0">
                <a:solidFill>
                  <a:srgbClr val="0070C0"/>
                </a:solidFill>
              </a:rPr>
              <a:t>management, quench protection, field quality control and fabrication methods</a:t>
            </a:r>
          </a:p>
        </p:txBody>
      </p:sp>
      <p:cxnSp>
        <p:nvCxnSpPr>
          <p:cNvPr id="6" name="直接连接符 5"/>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5134380" y="856310"/>
            <a:ext cx="3902115" cy="707886"/>
          </a:xfrm>
          <a:prstGeom prst="rect">
            <a:avLst/>
          </a:prstGeom>
          <a:ln w="19050">
            <a:solidFill>
              <a:srgbClr val="C00000"/>
            </a:solidFill>
          </a:ln>
        </p:spPr>
        <p:txBody>
          <a:bodyPr wrap="square">
            <a:spAutoFit/>
          </a:bodyPr>
          <a:lstStyle/>
          <a:p>
            <a:r>
              <a:rPr lang="en-US" altLang="zh-CN" sz="2200" b="1" i="1" dirty="0" smtClean="0">
                <a:solidFill>
                  <a:srgbClr val="C00000"/>
                </a:solidFill>
              </a:rPr>
              <a:t>Top priority: reducing cost!</a:t>
            </a:r>
          </a:p>
          <a:p>
            <a:r>
              <a:rPr lang="en-US" altLang="zh-CN" b="1" i="1" dirty="0" smtClean="0">
                <a:solidFill>
                  <a:srgbClr val="C00000"/>
                </a:solidFill>
              </a:rPr>
              <a:t>Instead of increasing field</a:t>
            </a:r>
            <a:endParaRPr lang="zh-CN" altLang="en-US" b="1" i="1" dirty="0">
              <a:solidFill>
                <a:srgbClr val="C00000"/>
              </a:solidFill>
            </a:endParaRPr>
          </a:p>
        </p:txBody>
      </p:sp>
      <p:sp>
        <p:nvSpPr>
          <p:cNvPr id="7" name="矩形 6"/>
          <p:cNvSpPr/>
          <p:nvPr/>
        </p:nvSpPr>
        <p:spPr>
          <a:xfrm>
            <a:off x="4356135" y="2276872"/>
            <a:ext cx="4680361" cy="707886"/>
          </a:xfrm>
          <a:prstGeom prst="rect">
            <a:avLst/>
          </a:prstGeom>
          <a:ln w="19050">
            <a:solidFill>
              <a:srgbClr val="C00000"/>
            </a:solidFill>
          </a:ln>
        </p:spPr>
        <p:txBody>
          <a:bodyPr wrap="square">
            <a:spAutoFit/>
          </a:bodyPr>
          <a:lstStyle/>
          <a:p>
            <a:r>
              <a:rPr lang="en-US" altLang="zh-CN" sz="2000" b="1" i="1" dirty="0" smtClean="0">
                <a:solidFill>
                  <a:srgbClr val="C00000"/>
                </a:solidFill>
              </a:rPr>
              <a:t>Make IBS the </a:t>
            </a:r>
            <a:r>
              <a:rPr lang="en-US" altLang="zh-CN" sz="2000" b="1" i="1" dirty="0">
                <a:solidFill>
                  <a:srgbClr val="C00000"/>
                </a:solidFill>
              </a:rPr>
              <a:t>High-T</a:t>
            </a:r>
            <a:r>
              <a:rPr lang="en-US" altLang="zh-CN" sz="2000" b="1" i="1" baseline="-25000" dirty="0">
                <a:solidFill>
                  <a:srgbClr val="C00000"/>
                </a:solidFill>
              </a:rPr>
              <a:t>c</a:t>
            </a:r>
            <a:r>
              <a:rPr lang="en-US" altLang="zh-CN" sz="2000" b="1" i="1" dirty="0">
                <a:solidFill>
                  <a:srgbClr val="C00000"/>
                </a:solidFill>
              </a:rPr>
              <a:t> and High-Field  </a:t>
            </a:r>
            <a:endParaRPr lang="en-US" altLang="zh-CN" sz="2000" b="1" i="1" dirty="0" smtClean="0">
              <a:solidFill>
                <a:srgbClr val="C00000"/>
              </a:solidFill>
            </a:endParaRPr>
          </a:p>
          <a:p>
            <a:r>
              <a:rPr lang="en-US" altLang="zh-CN" sz="2000" b="1" i="1" dirty="0" smtClean="0">
                <a:solidFill>
                  <a:srgbClr val="C00000"/>
                </a:solidFill>
              </a:rPr>
              <a:t>“</a:t>
            </a:r>
            <a:r>
              <a:rPr lang="en-US" altLang="zh-CN" sz="2000" b="1" i="1" dirty="0" err="1" smtClean="0">
                <a:solidFill>
                  <a:srgbClr val="C00000"/>
                </a:solidFill>
              </a:rPr>
              <a:t>NbTi</a:t>
            </a:r>
            <a:r>
              <a:rPr lang="en-US" altLang="zh-CN" sz="2000" b="1" i="1" dirty="0" smtClean="0">
                <a:solidFill>
                  <a:srgbClr val="C00000"/>
                </a:solidFill>
              </a:rPr>
              <a:t>” superconductor in 10 years!</a:t>
            </a:r>
            <a:endParaRPr lang="zh-CN" altLang="en-US" sz="2000" b="1" i="1" dirty="0">
              <a:solidFill>
                <a:srgbClr val="C00000"/>
              </a:solidFill>
            </a:endParaRPr>
          </a:p>
        </p:txBody>
      </p:sp>
    </p:spTree>
    <p:extLst>
      <p:ext uri="{BB962C8B-B14F-4D97-AF65-F5344CB8AC3E}">
        <p14:creationId xmlns:p14="http://schemas.microsoft.com/office/powerpoint/2010/main" val="1220971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16" name="TextBox 2"/>
          <p:cNvSpPr txBox="1"/>
          <p:nvPr/>
        </p:nvSpPr>
        <p:spPr>
          <a:xfrm>
            <a:off x="859503" y="95835"/>
            <a:ext cx="7216878" cy="584775"/>
          </a:xfrm>
          <a:prstGeom prst="rect">
            <a:avLst/>
          </a:prstGeom>
          <a:noFill/>
        </p:spPr>
        <p:txBody>
          <a:bodyPr wrap="square" rtlCol="0">
            <a:spAutoFit/>
          </a:bodyPr>
          <a:lstStyle/>
          <a:p>
            <a:pPr algn="ctr"/>
            <a:r>
              <a:rPr lang="en-US" altLang="zh-CN" sz="3200" b="1" dirty="0" smtClean="0">
                <a:latin typeface="Comic Sans MS" panose="030F0702030302020204" pitchFamily="66" charset="0"/>
              </a:rPr>
              <a:t>J</a:t>
            </a:r>
            <a:r>
              <a:rPr lang="en-US" altLang="zh-CN" sz="3200" b="1" baseline="-25000" dirty="0" smtClean="0">
                <a:latin typeface="Comic Sans MS" panose="030F0702030302020204" pitchFamily="66" charset="0"/>
              </a:rPr>
              <a:t>e</a:t>
            </a:r>
            <a:r>
              <a:rPr lang="en-US" altLang="zh-CN" sz="3200" b="1" dirty="0" smtClean="0">
                <a:latin typeface="Comic Sans MS" panose="030F0702030302020204" pitchFamily="66" charset="0"/>
              </a:rPr>
              <a:t> of IBS: 2016-2025</a:t>
            </a:r>
            <a:endParaRPr lang="zh-CN" altLang="en-US" sz="3200" b="1" dirty="0">
              <a:latin typeface="+mj-lt"/>
              <a:ea typeface="+mj-ea"/>
              <a:cs typeface="+mj-cs"/>
            </a:endParaRPr>
          </a:p>
        </p:txBody>
      </p:sp>
      <p:graphicFrame>
        <p:nvGraphicFramePr>
          <p:cNvPr id="15" name="Chart 1"/>
          <p:cNvGraphicFramePr>
            <a:graphicFrameLocks noGrp="1"/>
          </p:cNvGraphicFramePr>
          <p:nvPr>
            <p:extLst>
              <p:ext uri="{D42A27DB-BD31-4B8C-83A1-F6EECF244321}">
                <p14:modId xmlns:p14="http://schemas.microsoft.com/office/powerpoint/2010/main" val="2231632290"/>
              </p:ext>
            </p:extLst>
          </p:nvPr>
        </p:nvGraphicFramePr>
        <p:xfrm>
          <a:off x="191179" y="763114"/>
          <a:ext cx="8659091" cy="59971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6264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龙腾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8653</TotalTime>
  <Words>1705</Words>
  <Application>Microsoft Office PowerPoint</Application>
  <PresentationFormat>全屏显示(4:3)</PresentationFormat>
  <Paragraphs>454</Paragraphs>
  <Slides>26</Slides>
  <Notes>5</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26</vt:i4>
      </vt:variant>
    </vt:vector>
  </HeadingPairs>
  <TitlesOfParts>
    <vt:vector size="42" baseType="lpstr">
      <vt:lpstr>Arial Unicode MS</vt:lpstr>
      <vt:lpstr>굴림</vt:lpstr>
      <vt:lpstr>굴림</vt:lpstr>
      <vt:lpstr>HY견명조</vt:lpstr>
      <vt:lpstr>黑体</vt:lpstr>
      <vt:lpstr>华文楷体</vt:lpstr>
      <vt:lpstr>隶书</vt:lpstr>
      <vt:lpstr>宋体</vt:lpstr>
      <vt:lpstr>Arial</vt:lpstr>
      <vt:lpstr>Calibri</vt:lpstr>
      <vt:lpstr>Cambria</vt:lpstr>
      <vt:lpstr>Comic Sans MS</vt:lpstr>
      <vt:lpstr>Maiandra GD</vt:lpstr>
      <vt:lpstr>Times New Roman</vt:lpstr>
      <vt:lpstr>Wingdings</vt:lpstr>
      <vt:lpstr>Office 主题​​</vt:lpstr>
      <vt:lpstr>SPPC Accelerator: R&amp;D and future</vt:lpstr>
      <vt:lpstr>Outline</vt:lpstr>
      <vt:lpstr>SPPC Chapter in the CEPC CDR</vt:lpstr>
      <vt:lpstr>PowerPoint 演示文稿</vt:lpstr>
      <vt:lpstr>PowerPoint 演示文稿</vt:lpstr>
      <vt:lpstr>Ongoing SPPC Study</vt:lpstr>
      <vt:lpstr>Accelerator Physics</vt:lpstr>
      <vt:lpstr>SPPC Magnet Design Scope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International Collaboration</vt:lpstr>
      <vt:lpstr>Looking into the future</vt:lpstr>
      <vt:lpstr>Summary</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SppC组会报告</dc:title>
  <dc:creator>J.Y.Tang</dc:creator>
  <cp:lastModifiedBy>unknown</cp:lastModifiedBy>
  <cp:revision>148</cp:revision>
  <dcterms:created xsi:type="dcterms:W3CDTF">2014-06-04T01:38:39Z</dcterms:created>
  <dcterms:modified xsi:type="dcterms:W3CDTF">2018-11-15T01:40:53Z</dcterms:modified>
</cp:coreProperties>
</file>