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4" r:id="rId4"/>
    <p:sldId id="257" r:id="rId5"/>
    <p:sldId id="259" r:id="rId6"/>
    <p:sldId id="275" r:id="rId7"/>
    <p:sldId id="272" r:id="rId8"/>
    <p:sldId id="261" r:id="rId9"/>
    <p:sldId id="263" r:id="rId10"/>
    <p:sldId id="265" r:id="rId11"/>
    <p:sldId id="280" r:id="rId12"/>
    <p:sldId id="268" r:id="rId13"/>
    <p:sldId id="273" r:id="rId14"/>
    <p:sldId id="266" r:id="rId15"/>
    <p:sldId id="267" r:id="rId16"/>
    <p:sldId id="269" r:id="rId17"/>
    <p:sldId id="276" r:id="rId18"/>
    <p:sldId id="277" r:id="rId19"/>
    <p:sldId id="278" r:id="rId20"/>
    <p:sldId id="271" r:id="rId21"/>
    <p:sldId id="270" r:id="rId22"/>
    <p:sldId id="262" r:id="rId23"/>
    <p:sldId id="26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 Bogomyagkov" initials="AB" lastIdx="4" clrIdx="0">
    <p:extLst>
      <p:ext uri="{19B8F6BF-5375-455C-9EA6-DF929625EA0E}">
        <p15:presenceInfo xmlns:p15="http://schemas.microsoft.com/office/powerpoint/2012/main" userId="ddbe756807e15f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069B8-B6A2-4D17-BD3B-285F1756C5CF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6216A-D020-4EE6-9FA2-55FB5E3B2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1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1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suppression only with large angle</a:t>
            </a:r>
            <a:r>
              <a:rPr lang="en-US" baseline="0" dirty="0" smtClean="0"/>
              <a:t> crossing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6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Brodsky and Lebed</a:t>
            </a:r>
            <a:r>
              <a:rPr lang="en-US" baseline="0" dirty="0" smtClean="0"/>
              <a:t> proposal with very lathe theta will not work, because </a:t>
            </a:r>
            <a:r>
              <a:rPr lang="en-US" baseline="0" dirty="0" err="1" smtClean="0"/>
              <a:t>sigma_M</a:t>
            </a:r>
            <a:r>
              <a:rPr lang="en-US" baseline="0" dirty="0" smtClean="0"/>
              <a:t> will increase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3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Saharov</a:t>
            </a:r>
            <a:r>
              <a:rPr lang="en-US" dirty="0" smtClean="0"/>
              <a:t>, Schwinger, </a:t>
            </a:r>
            <a:r>
              <a:rPr lang="en-US" dirty="0" err="1" smtClean="0"/>
              <a:t>Sommerfeld</a:t>
            </a:r>
            <a:r>
              <a:rPr lang="en-US" dirty="0" smtClean="0"/>
              <a:t>, </a:t>
            </a:r>
            <a:r>
              <a:rPr lang="en-US" dirty="0" err="1" smtClean="0"/>
              <a:t>Gamov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1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Constituents are living longer. Preponderance of beam particles.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0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19025"/>
            <a:ext cx="12193200" cy="2996157"/>
          </a:xfrm>
          <a:gradFill>
            <a:gsLst>
              <a:gs pos="50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0725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797450"/>
            <a:ext cx="1800000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3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9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9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2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3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0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6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0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3200" cy="900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400" y="975803"/>
            <a:ext cx="11833200" cy="529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8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7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4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180000"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booking.stfc.ac.uk/uploads/eefact/mumutron-eefact2016-2.ppt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LOW-ENERGY ELECTRON-POSITRON COLLIDER TO SEARCH AND STUDY (</a:t>
            </a:r>
            <a:r>
              <a:rPr lang="ru-RU" b="1" dirty="0">
                <a:sym typeface="Symbol" panose="05050102010706020507" pitchFamily="18" charset="2"/>
              </a:rPr>
              <a:t></a:t>
            </a:r>
            <a:r>
              <a:rPr lang="en-US" b="1" baseline="30000" dirty="0"/>
              <a:t>+</a:t>
            </a:r>
            <a:r>
              <a:rPr lang="ru-RU" b="1" dirty="0">
                <a:sym typeface="Symbol" panose="05050102010706020507" pitchFamily="18" charset="2"/>
              </a:rPr>
              <a:t></a:t>
            </a:r>
            <a:r>
              <a:rPr lang="ru-RU" b="1" baseline="30000" dirty="0">
                <a:sym typeface="Symbol" panose="05050102010706020507" pitchFamily="18" charset="2"/>
              </a:rPr>
              <a:t></a:t>
            </a:r>
            <a:r>
              <a:rPr lang="en-US" b="1" dirty="0"/>
              <a:t>) BOUND </a:t>
            </a:r>
            <a:r>
              <a:rPr lang="en-US" b="1" dirty="0" smtClean="0"/>
              <a:t>STATE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A.V. Bogomyagkov, V.P. </a:t>
            </a:r>
            <a:r>
              <a:rPr lang="en-US" dirty="0" err="1"/>
              <a:t>Druzhinin</a:t>
            </a:r>
            <a:r>
              <a:rPr lang="en-US" dirty="0"/>
              <a:t>, E.B. </a:t>
            </a:r>
            <a:r>
              <a:rPr lang="en-US" dirty="0" err="1"/>
              <a:t>Levichev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A.I</a:t>
            </a:r>
            <a:r>
              <a:rPr lang="en-US" dirty="0"/>
              <a:t>. Milstein, </a:t>
            </a:r>
            <a:r>
              <a:rPr lang="en-US" dirty="0" smtClean="0"/>
              <a:t>S.V</a:t>
            </a:r>
            <a:r>
              <a:rPr lang="en-US" dirty="0"/>
              <a:t>. </a:t>
            </a:r>
            <a:r>
              <a:rPr lang="en-US" dirty="0" err="1" smtClean="0"/>
              <a:t>Sinyatkin</a:t>
            </a:r>
            <a:endParaRPr lang="en-US" dirty="0" smtClean="0"/>
          </a:p>
          <a:p>
            <a:r>
              <a:rPr lang="en-US" dirty="0" smtClean="0"/>
              <a:t>BINP, Novosibirsk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5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overview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10</a:t>
            </a:fld>
            <a:endParaRPr lang="ru-RU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1060775"/>
            <a:ext cx="11833225" cy="5130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63433" y="2735826"/>
            <a:ext cx="143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ym typeface="Symbol" panose="05050102010706020507" pitchFamily="18" charset="2"/>
              </a:rPr>
              <a:t></a:t>
            </a:r>
            <a:r>
              <a:rPr lang="en-US" sz="2800" dirty="0" smtClean="0">
                <a:sym typeface="Symbol" panose="05050102010706020507" pitchFamily="18" charset="2"/>
              </a:rPr>
              <a:t>=23 m</a:t>
            </a:r>
          </a:p>
        </p:txBody>
      </p:sp>
    </p:spTree>
    <p:extLst>
      <p:ext uri="{BB962C8B-B14F-4D97-AF65-F5344CB8AC3E}">
        <p14:creationId xmlns:p14="http://schemas.microsoft.com/office/powerpoint/2010/main" val="41311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2"/>
          <a:stretch/>
        </p:blipFill>
        <p:spPr>
          <a:xfrm>
            <a:off x="-1" y="899999"/>
            <a:ext cx="12193200" cy="5961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overview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11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578704">
            <a:off x="4746535" y="4250782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Inner arc</a:t>
            </a:r>
          </a:p>
        </p:txBody>
      </p:sp>
      <p:sp>
        <p:nvSpPr>
          <p:cNvPr id="11" name="Прямоугольник 10"/>
          <p:cNvSpPr/>
          <p:nvPr/>
        </p:nvSpPr>
        <p:spPr>
          <a:xfrm rot="2379188">
            <a:off x="2701063" y="5316781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Outer arc</a:t>
            </a:r>
          </a:p>
        </p:txBody>
      </p:sp>
      <p:sp>
        <p:nvSpPr>
          <p:cNvPr id="12" name="Прямоугольник 11"/>
          <p:cNvSpPr/>
          <p:nvPr/>
        </p:nvSpPr>
        <p:spPr>
          <a:xfrm rot="1772864">
            <a:off x="8972690" y="1547678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Outer arc</a:t>
            </a:r>
          </a:p>
        </p:txBody>
      </p:sp>
      <p:sp>
        <p:nvSpPr>
          <p:cNvPr id="14" name="Прямоугольник 13"/>
          <p:cNvSpPr/>
          <p:nvPr/>
        </p:nvSpPr>
        <p:spPr>
          <a:xfrm rot="2101620">
            <a:off x="7267489" y="2692966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Inner arc</a:t>
            </a:r>
          </a:p>
        </p:txBody>
      </p:sp>
      <p:sp>
        <p:nvSpPr>
          <p:cNvPr id="15" name="Прямоугольник 14"/>
          <p:cNvSpPr/>
          <p:nvPr/>
        </p:nvSpPr>
        <p:spPr>
          <a:xfrm rot="19807673">
            <a:off x="4689150" y="2461884"/>
            <a:ext cx="1511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RF cavities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83091" y="3040006"/>
            <a:ext cx="64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IP1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88628" y="3587726"/>
            <a:ext cx="64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IP</a:t>
            </a:r>
            <a:r>
              <a:rPr lang="ru-RU" sz="2400" dirty="0" smtClean="0">
                <a:sym typeface="Symbol" panose="05050102010706020507" pitchFamily="18" charset="2"/>
              </a:rPr>
              <a:t>2</a:t>
            </a:r>
            <a:endParaRPr lang="en-US" sz="2400" dirty="0" smtClean="0">
              <a:sym typeface="Symbol" panose="05050102010706020507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9775160">
            <a:off x="7296415" y="4463361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Injection</a:t>
            </a:r>
          </a:p>
        </p:txBody>
      </p:sp>
    </p:spTree>
    <p:extLst>
      <p:ext uri="{BB962C8B-B14F-4D97-AF65-F5344CB8AC3E}">
        <p14:creationId xmlns:p14="http://schemas.microsoft.com/office/powerpoint/2010/main" val="34764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12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75" y="2601374"/>
            <a:ext cx="5978959" cy="3668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01" y="1362952"/>
            <a:ext cx="40053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 smtClean="0"/>
              <a:t>Experimental chamber: </a:t>
            </a:r>
            <a:r>
              <a:rPr lang="en-US" sz="2800" dirty="0"/>
              <a:t>flat box with 0.5-mm-thick beryllium windows on </a:t>
            </a:r>
            <a:r>
              <a:rPr lang="en-US" sz="2800" dirty="0" smtClean="0"/>
              <a:t>the </a:t>
            </a:r>
            <a:r>
              <a:rPr lang="en-US" sz="2800" dirty="0"/>
              <a:t>top and </a:t>
            </a:r>
            <a:r>
              <a:rPr lang="en-US" sz="2800" dirty="0" smtClean="0"/>
              <a:t>on the bottom allowing passage of </a:t>
            </a:r>
            <a:r>
              <a:rPr lang="ru-RU" sz="2800" dirty="0"/>
              <a:t>е</a:t>
            </a:r>
            <a:r>
              <a:rPr lang="ru-RU" sz="2800" baseline="30000" dirty="0">
                <a:sym typeface="Symbol" panose="05050102010706020507" pitchFamily="18" charset="2"/>
              </a:rPr>
              <a:t></a:t>
            </a:r>
            <a:r>
              <a:rPr lang="en-US" sz="2800" dirty="0"/>
              <a:t> produced by the </a:t>
            </a:r>
            <a:r>
              <a:rPr lang="en-US" sz="2800" dirty="0" err="1"/>
              <a:t>dimuonium</a:t>
            </a:r>
            <a:r>
              <a:rPr lang="en-US" sz="2800" dirty="0"/>
              <a:t> atoms decay. </a:t>
            </a:r>
            <a:endParaRPr lang="en-US" sz="2800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Detector: tracking systems around the </a:t>
            </a:r>
            <a:r>
              <a:rPr lang="en-US" sz="2800" dirty="0" smtClean="0">
                <a:sym typeface="Symbol" panose="05050102010706020507" pitchFamily="18" charset="2"/>
              </a:rPr>
              <a:t>median plane, magnetic spectrometer</a:t>
            </a:r>
            <a:endParaRPr lang="ru-RU" sz="2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797" y="0"/>
            <a:ext cx="3313203" cy="41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398519"/>
            <a:ext cx="5246489" cy="2907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865" y="1046351"/>
            <a:ext cx="5428135" cy="5241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01" y="1362952"/>
            <a:ext cx="7300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/>
              <a:t>QD0: permanent magnet, G=-35 T/m, </a:t>
            </a:r>
            <a:r>
              <a:rPr lang="en-US" sz="2800" dirty="0">
                <a:sym typeface="Symbol" panose="05050102010706020507" pitchFamily="18" charset="2"/>
              </a:rPr>
              <a:t> 30mm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QD/QF1: electromagnet</a:t>
            </a:r>
          </a:p>
        </p:txBody>
      </p:sp>
    </p:spTree>
    <p:extLst>
      <p:ext uri="{BB962C8B-B14F-4D97-AF65-F5344CB8AC3E}">
        <p14:creationId xmlns:p14="http://schemas.microsoft.com/office/powerpoint/2010/main" val="5934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optics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14</a:t>
            </a:fld>
            <a:endParaRPr lang="ru-RU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2736" y="976313"/>
            <a:ext cx="6939264" cy="529907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02534"/>
              </p:ext>
            </p:extLst>
          </p:nvPr>
        </p:nvGraphicFramePr>
        <p:xfrm>
          <a:off x="179400" y="976313"/>
          <a:ext cx="507333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6097"/>
                <a:gridCol w="29372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energy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408 MeV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Circumference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 m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Momentum compaction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Bunch intensity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3.5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10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/ 73 mA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Horizontal emittance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26 nm </a:t>
                      </a:r>
                    </a:p>
                    <a:p>
                      <a:r>
                        <a:rPr lang="en-US" sz="2400" dirty="0" smtClean="0"/>
                        <a:t>90 nm (IBS)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 spread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8.4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 / </a:t>
                      </a:r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 mm / 2 mm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Luminosity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30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cm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s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, 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Nb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=1 </a:t>
                      </a:r>
                      <a:endParaRPr lang="ru-RU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31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cm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s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, 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Nb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=20</a:t>
                      </a: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5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parameters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623030"/>
              </p:ext>
            </p:extLst>
          </p:nvPr>
        </p:nvGraphicFramePr>
        <p:xfrm>
          <a:off x="700549" y="1074175"/>
          <a:ext cx="10736824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4206"/>
                <a:gridCol w="2684206"/>
                <a:gridCol w="2684206"/>
                <a:gridCol w="268420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RF frequency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338.98 MHz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energy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408 MeV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RF harmonic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Invariant mass (M)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211.315 MeV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RF voltage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450 kV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390 </a:t>
                      </a:r>
                      <a:r>
                        <a:rPr lang="en-US" sz="2400" dirty="0" err="1" smtClean="0"/>
                        <a:t>keV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RF acceptance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/M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1.8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Synchrotron tune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1.71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IP</a:t>
                      </a:r>
                      <a:r>
                        <a:rPr lang="en-US" sz="2400" baseline="0" dirty="0" smtClean="0"/>
                        <a:t> beam divergence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6.7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(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hor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Damping partition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1.6 (</a:t>
                      </a:r>
                      <a:r>
                        <a:rPr lang="en-US" sz="2400" dirty="0" err="1" smtClean="0"/>
                        <a:t>hor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pPr algn="l"/>
                      <a:r>
                        <a:rPr lang="en-US" sz="2400" dirty="0" smtClean="0"/>
                        <a:t>1.4 (</a:t>
                      </a:r>
                      <a:r>
                        <a:rPr lang="en-US" sz="2400" dirty="0" err="1" smtClean="0"/>
                        <a:t>lon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 spread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8.4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Damping times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17.3 </a:t>
                      </a:r>
                      <a:r>
                        <a:rPr lang="en-US" sz="2400" dirty="0" err="1" smtClean="0"/>
                        <a:t>ms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hor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pPr algn="l"/>
                      <a:r>
                        <a:rPr lang="en-US" sz="2400" dirty="0" smtClean="0"/>
                        <a:t>27.3 </a:t>
                      </a:r>
                      <a:r>
                        <a:rPr lang="en-US" sz="2400" dirty="0" err="1" smtClean="0"/>
                        <a:t>ms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ver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pPr algn="l"/>
                      <a:r>
                        <a:rPr lang="en-US" sz="2400" dirty="0" smtClean="0"/>
                        <a:t>22.1 </a:t>
                      </a:r>
                      <a:r>
                        <a:rPr lang="en-US" sz="2400" dirty="0" err="1" smtClean="0"/>
                        <a:t>ms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lon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Beam-beam tune shift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-6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   (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hor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en-US" sz="2400" dirty="0" smtClean="0">
                        <a:sym typeface="Symbol" panose="05050102010706020507" pitchFamily="18" charset="2"/>
                      </a:endParaRPr>
                    </a:p>
                    <a:p>
                      <a:pPr algn="l"/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1.210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(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ver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en-US" sz="2400" dirty="0" smtClean="0">
                        <a:sym typeface="Symbol" panose="05050102010706020507" pitchFamily="18" charset="2"/>
                      </a:endParaRPr>
                    </a:p>
                    <a:p>
                      <a:pPr algn="l"/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-210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   (</a:t>
                      </a:r>
                      <a:r>
                        <a:rPr lang="en-US" sz="2400" dirty="0" err="1" smtClean="0">
                          <a:sym typeface="Symbol" panose="05050102010706020507" pitchFamily="18" charset="2"/>
                        </a:rPr>
                        <a:t>lon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Bunch length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5.4 mm</a:t>
                      </a:r>
                    </a:p>
                    <a:p>
                      <a:pPr algn="l"/>
                      <a:r>
                        <a:rPr lang="en-US" sz="2400" dirty="0" smtClean="0"/>
                        <a:t>11.6</a:t>
                      </a:r>
                      <a:r>
                        <a:rPr lang="en-US" sz="2400" baseline="0" dirty="0" smtClean="0"/>
                        <a:t> mm (IBS)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Beam size at IP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130 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m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0.7 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m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2871502"/>
            <a:ext cx="3600000" cy="36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0" y="2871502"/>
            <a:ext cx="3600000" cy="36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Dimuonium</a:t>
            </a:r>
            <a:r>
              <a:rPr lang="en-US" dirty="0" smtClean="0"/>
              <a:t> production and distribution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16</a:t>
            </a:fld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0860284" y="3343290"/>
            <a:ext cx="880351" cy="1284999"/>
            <a:chOff x="7200000" y="3348000"/>
            <a:chExt cx="880351" cy="1284999"/>
          </a:xfrm>
        </p:grpSpPr>
        <p:sp>
          <p:nvSpPr>
            <p:cNvPr id="13" name="Rectangle 6"/>
            <p:cNvSpPr/>
            <p:nvPr/>
          </p:nvSpPr>
          <p:spPr>
            <a:xfrm>
              <a:off x="7200000" y="3600000"/>
              <a:ext cx="6896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3605BF"/>
                  </a:solidFill>
                </a:rPr>
                <a:t>2</a:t>
              </a:r>
              <a:r>
                <a:rPr lang="en-US" sz="2400" baseline="30000" dirty="0" smtClean="0">
                  <a:solidFill>
                    <a:srgbClr val="3605BF"/>
                  </a:solidFill>
                </a:rPr>
                <a:t>3</a:t>
              </a:r>
              <a:r>
                <a:rPr lang="en-US" sz="2400" dirty="0" smtClean="0">
                  <a:solidFill>
                    <a:srgbClr val="3605BF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3605BF"/>
                  </a:solidFill>
                </a:rPr>
                <a:t>1</a:t>
              </a:r>
              <a:endParaRPr lang="en-US" sz="2400" dirty="0">
                <a:solidFill>
                  <a:srgbClr val="3605BF"/>
                </a:solidFill>
              </a:endParaRPr>
            </a:p>
          </p:txBody>
        </p:sp>
        <p:sp>
          <p:nvSpPr>
            <p:cNvPr id="14" name="Rectangle 7"/>
            <p:cNvSpPr/>
            <p:nvPr/>
          </p:nvSpPr>
          <p:spPr>
            <a:xfrm>
              <a:off x="7200000" y="3348000"/>
              <a:ext cx="6896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1</a:t>
              </a:r>
              <a:r>
                <a:rPr lang="en-US" sz="2400" baseline="30000" dirty="0" smtClean="0">
                  <a:solidFill>
                    <a:srgbClr val="C00000"/>
                  </a:solidFill>
                </a:rPr>
                <a:t>3</a:t>
              </a:r>
              <a:r>
                <a:rPr lang="en-US" sz="2400" dirty="0" smtClean="0">
                  <a:solidFill>
                    <a:srgbClr val="C0000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C00000"/>
                  </a:solidFill>
                </a:rPr>
                <a:t>1</a:t>
              </a:r>
              <a:endParaRPr lang="en-US" sz="2400" dirty="0"/>
            </a:p>
          </p:txBody>
        </p:sp>
        <p:sp>
          <p:nvSpPr>
            <p:cNvPr id="15" name="Rectangle 8"/>
            <p:cNvSpPr/>
            <p:nvPr/>
          </p:nvSpPr>
          <p:spPr>
            <a:xfrm>
              <a:off x="7200000" y="3852000"/>
              <a:ext cx="6896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B90BA0"/>
                  </a:solidFill>
                </a:rPr>
                <a:t>3</a:t>
              </a:r>
              <a:r>
                <a:rPr lang="en-US" sz="2400" baseline="30000" dirty="0" smtClean="0">
                  <a:solidFill>
                    <a:srgbClr val="B90BA0"/>
                  </a:solidFill>
                </a:rPr>
                <a:t>3</a:t>
              </a:r>
              <a:r>
                <a:rPr lang="en-US" sz="2400" dirty="0" smtClean="0">
                  <a:solidFill>
                    <a:srgbClr val="B90BA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B90BA0"/>
                  </a:solidFill>
                </a:rPr>
                <a:t>1</a:t>
              </a:r>
              <a:endParaRPr lang="en-US" sz="2400" dirty="0">
                <a:solidFill>
                  <a:srgbClr val="B90BA0"/>
                </a:solidFill>
              </a:endParaRPr>
            </a:p>
          </p:txBody>
        </p:sp>
        <p:sp>
          <p:nvSpPr>
            <p:cNvPr id="16" name="Rectangle 10"/>
            <p:cNvSpPr/>
            <p:nvPr/>
          </p:nvSpPr>
          <p:spPr>
            <a:xfrm>
              <a:off x="7201584" y="4171334"/>
              <a:ext cx="8787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ym typeface="Symbol"/>
                </a:rPr>
                <a:t></a:t>
              </a:r>
              <a:r>
                <a:rPr lang="en-US" sz="2400" dirty="0" smtClean="0"/>
                <a:t>n</a:t>
              </a:r>
              <a:r>
                <a:rPr lang="en-US" sz="2400" baseline="30000" dirty="0" smtClean="0"/>
                <a:t>3</a:t>
              </a:r>
              <a:r>
                <a:rPr lang="en-US" sz="2400" dirty="0" smtClean="0"/>
                <a:t>S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29398499"/>
                  </p:ext>
                </p:extLst>
              </p:nvPr>
            </p:nvGraphicFramePr>
            <p:xfrm>
              <a:off x="4378498" y="1072175"/>
              <a:ext cx="774049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8843"/>
                    <a:gridCol w="1574088"/>
                    <a:gridCol w="1837826"/>
                    <a:gridCol w="2359742"/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+</a:t>
                          </a:r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-</a:t>
                          </a:r>
                          <a:r>
                            <a:rPr lang="en-US" sz="2800" baseline="0" dirty="0" smtClean="0">
                              <a:sym typeface="Symbol" panose="05050102010706020507" pitchFamily="18" charset="2"/>
                            </a:rPr>
                            <a:t> rate</a:t>
                          </a:r>
                          <a:endParaRPr lang="ru-RU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 hour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 months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Total 1S/2S/3S</a:t>
                          </a:r>
                          <a:endParaRPr lang="ru-RU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65/8.1/2.4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187k/23k/6.9k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&gt;2.3</m:t>
                              </m:r>
                            </m:oMath>
                          </a14:m>
                          <a:r>
                            <a:rPr lang="en-US" sz="2800" dirty="0" smtClean="0"/>
                            <a:t> mm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1S/2S/3S</a:t>
                          </a:r>
                          <a:endParaRPr lang="ru-RU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21/7/2.3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59k/20k/6.6k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29398499"/>
                  </p:ext>
                </p:extLst>
              </p:nvPr>
            </p:nvGraphicFramePr>
            <p:xfrm>
              <a:off x="4378498" y="1072175"/>
              <a:ext cx="774049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8843"/>
                    <a:gridCol w="1574088"/>
                    <a:gridCol w="1837826"/>
                    <a:gridCol w="2359742"/>
                  </a:tblGrid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+</a:t>
                          </a:r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-</a:t>
                          </a:r>
                          <a:r>
                            <a:rPr lang="en-US" sz="2800" baseline="0" dirty="0" smtClean="0">
                              <a:sym typeface="Symbol" panose="05050102010706020507" pitchFamily="18" charset="2"/>
                            </a:rPr>
                            <a:t> rate</a:t>
                          </a:r>
                          <a:endParaRPr lang="ru-RU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 hour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 months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Total 1S/2S/3S</a:t>
                          </a:r>
                          <a:endParaRPr lang="ru-RU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65/8.1/2.4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187k/23k/6.9k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0" t="-215294" r="-29411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1S/2S/3S</a:t>
                          </a:r>
                          <a:endParaRPr lang="ru-RU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21/7/2.3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59k/20k/6.6k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000" y="1337484"/>
                <a:ext cx="4079580" cy="422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Detection efficiency is about 50%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=2.03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=350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Detector vertex resolution is 300 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m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ym typeface="Symbol" panose="05050102010706020507" pitchFamily="18" charset="2"/>
                  </a:rPr>
                  <a:t>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𝑣𝑡𝑥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=460</m:t>
                    </m:r>
                  </m:oMath>
                </a14:m>
                <a:r>
                  <a:rPr lang="en-US" sz="2400" dirty="0" smtClean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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ym typeface="Symbol" panose="05050102010706020507" pitchFamily="18" charset="2"/>
                  </a:rPr>
                  <a:t>5 background suppression with vertex position x&gt;2.3 mm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1337484"/>
                <a:ext cx="4079580" cy="4220579"/>
              </a:xfrm>
              <a:prstGeom prst="rect">
                <a:avLst/>
              </a:prstGeom>
              <a:blipFill rotWithShape="0">
                <a:blip r:embed="rId5"/>
                <a:stretch>
                  <a:fillRect l="-2093" t="-1154" r="-2691" b="-2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6527864" y="3430106"/>
            <a:ext cx="1552028" cy="749697"/>
            <a:chOff x="1835696" y="1772816"/>
            <a:chExt cx="1552028" cy="749697"/>
          </a:xfrm>
        </p:grpSpPr>
        <p:sp>
          <p:nvSpPr>
            <p:cNvPr id="19" name="Rectangle 11"/>
            <p:cNvSpPr/>
            <p:nvPr/>
          </p:nvSpPr>
          <p:spPr>
            <a:xfrm>
              <a:off x="2051720" y="1772816"/>
              <a:ext cx="8787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ym typeface="Symbol"/>
                </a:rPr>
                <a:t></a:t>
              </a:r>
              <a:r>
                <a:rPr lang="en-US" sz="2400" dirty="0" smtClean="0"/>
                <a:t>n</a:t>
              </a:r>
              <a:r>
                <a:rPr lang="en-US" sz="2400" baseline="30000" dirty="0" smtClean="0"/>
                <a:t>3</a:t>
              </a:r>
              <a:r>
                <a:rPr lang="en-US" sz="2400" dirty="0" smtClean="0"/>
                <a:t>S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  <p:sp>
          <p:nvSpPr>
            <p:cNvPr id="20" name="Rectangle 12"/>
            <p:cNvSpPr/>
            <p:nvPr/>
          </p:nvSpPr>
          <p:spPr>
            <a:xfrm>
              <a:off x="1835696" y="2060848"/>
              <a:ext cx="15520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sym typeface="Symbol"/>
                </a:rPr>
                <a:t></a:t>
              </a:r>
              <a:r>
                <a:rPr lang="en-US" sz="2400" dirty="0" smtClean="0">
                  <a:solidFill>
                    <a:srgbClr val="FF0000"/>
                  </a:solidFill>
                </a:rPr>
                <a:t>n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US" sz="2400" dirty="0" smtClean="0">
                  <a:solidFill>
                    <a:srgbClr val="FF000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dirty="0" smtClean="0">
                  <a:solidFill>
                    <a:srgbClr val="FF0000"/>
                  </a:solidFill>
                  <a:sym typeface="Symbol"/>
                </a:rPr>
                <a:t></a:t>
              </a:r>
              <a:r>
                <a:rPr lang="ru-RU" sz="24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US" sz="2400" dirty="0" smtClean="0">
                  <a:solidFill>
                    <a:srgbClr val="FF000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endParaRPr lang="en-US" sz="2400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2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what can we measure?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From the fit of the decay vertex distribution</a:t>
            </a:r>
          </a:p>
          <a:p>
            <a:pPr lvl="1"/>
            <a:r>
              <a:rPr lang="en-US" sz="2800" i="1" dirty="0" err="1"/>
              <a:t>d</a:t>
            </a:r>
            <a:r>
              <a:rPr lang="en-US" sz="2800" i="1" dirty="0" err="1" smtClean="0"/>
              <a:t>imuonium</a:t>
            </a:r>
            <a:r>
              <a:rPr lang="en-US" sz="2800" i="1" dirty="0" smtClean="0"/>
              <a:t> production rate (</a:t>
            </a:r>
            <a:r>
              <a:rPr lang="en-US" sz="2800" i="1" dirty="0" smtClean="0">
                <a:sym typeface="Symbol" panose="05050102010706020507" pitchFamily="18" charset="2"/>
              </a:rPr>
              <a:t></a:t>
            </a:r>
            <a:r>
              <a:rPr lang="en-US" sz="2800" i="1" baseline="-25000" dirty="0" err="1" smtClean="0">
                <a:sym typeface="Symbol" panose="05050102010706020507" pitchFamily="18" charset="2"/>
              </a:rPr>
              <a:t>ee</a:t>
            </a:r>
            <a:r>
              <a:rPr lang="en-US" sz="2800" i="1" dirty="0" smtClean="0"/>
              <a:t>) of 1S (1% for 10</a:t>
            </a:r>
            <a:r>
              <a:rPr lang="en-US" sz="2800" i="1" baseline="30000" dirty="0" smtClean="0"/>
              <a:t>7</a:t>
            </a:r>
            <a:r>
              <a:rPr lang="en-US" sz="2800" i="1" dirty="0" smtClean="0"/>
              <a:t> s), 2S(5%), 3S(15%)</a:t>
            </a:r>
          </a:p>
          <a:p>
            <a:pPr lvl="1"/>
            <a:r>
              <a:rPr lang="en-US" sz="2800" i="1" dirty="0" err="1"/>
              <a:t>d</a:t>
            </a:r>
            <a:r>
              <a:rPr lang="en-US" sz="2800" i="1" dirty="0" err="1" smtClean="0"/>
              <a:t>imuonium</a:t>
            </a:r>
            <a:r>
              <a:rPr lang="en-US" sz="2800" i="1" dirty="0" smtClean="0"/>
              <a:t> decay lengths with the same accuracy</a:t>
            </a:r>
            <a:endParaRPr lang="en-US" i="1" dirty="0"/>
          </a:p>
          <a:p>
            <a:r>
              <a:rPr lang="en-US" dirty="0" err="1" smtClean="0"/>
              <a:t>Dimuonium</a:t>
            </a:r>
            <a:r>
              <a:rPr lang="en-US" dirty="0" smtClean="0"/>
              <a:t> interaction with a thin foil (30</a:t>
            </a:r>
            <a:r>
              <a:rPr lang="en-US" dirty="0" smtClean="0">
                <a:sym typeface="Symbol" panose="05050102010706020507" pitchFamily="18" charset="2"/>
              </a:rPr>
              <a:t>m Al</a:t>
            </a:r>
            <a:r>
              <a:rPr lang="en-US" dirty="0" smtClean="0"/>
              <a:t>) allows</a:t>
            </a:r>
          </a:p>
          <a:p>
            <a:pPr lvl="1"/>
            <a:r>
              <a:rPr lang="en-US" sz="2800" i="1" dirty="0" smtClean="0"/>
              <a:t>measurement of the breakup probability</a:t>
            </a:r>
          </a:p>
          <a:p>
            <a:pPr lvl="1"/>
            <a:r>
              <a:rPr lang="en-US" sz="2800" i="1" dirty="0" smtClean="0"/>
              <a:t>measurement 1S-2P transition probabilities</a:t>
            </a:r>
          </a:p>
          <a:p>
            <a:pPr lvl="1"/>
            <a:r>
              <a:rPr lang="en-US" sz="2800" i="1" dirty="0" smtClean="0"/>
              <a:t>2P lifetime</a:t>
            </a:r>
            <a:endParaRPr lang="en-US" sz="2800" i="1" dirty="0"/>
          </a:p>
          <a:p>
            <a:r>
              <a:rPr lang="en-US" dirty="0" smtClean="0"/>
              <a:t>Laser spectroscopy</a:t>
            </a:r>
          </a:p>
          <a:p>
            <a:pPr lvl="1"/>
            <a:r>
              <a:rPr lang="en-US" sz="2800" i="1" dirty="0" smtClean="0">
                <a:sym typeface="Symbol" panose="05050102010706020507" pitchFamily="18" charset="2"/>
              </a:rPr>
              <a:t>E(2S-2P) (laser 100m)</a:t>
            </a:r>
          </a:p>
          <a:p>
            <a:pPr lvl="1"/>
            <a:r>
              <a:rPr lang="en-US" sz="2800" i="1" dirty="0" smtClean="0">
                <a:sym typeface="Symbol" panose="05050102010706020507" pitchFamily="18" charset="2"/>
              </a:rPr>
              <a:t>2P lifetime</a:t>
            </a:r>
            <a:endParaRPr lang="ru-RU" sz="2800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00" y="900000"/>
            <a:ext cx="5040000" cy="5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Experiments: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near threshold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550" t="-10135" b="-209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400" y="975803"/>
                <a:ext cx="6589615" cy="529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Coulomb interaction in the final state leads to nonzero cross section at the threshold; therefore,</a:t>
                </a:r>
              </a:p>
              <a:p>
                <a:r>
                  <a:rPr lang="en-US" dirty="0" smtClean="0"/>
                  <a:t>Background-free measurement of the cross section near the threshold, requires magnetic spectrometer</a:t>
                </a:r>
              </a:p>
              <a:p>
                <a:r>
                  <a:rPr lang="en-US" dirty="0" smtClean="0"/>
                  <a:t>Precision measurement of the SSSG-factor</a:t>
                </a:r>
              </a:p>
              <a:p>
                <a:r>
                  <a:rPr lang="en-US" dirty="0" smtClean="0"/>
                  <a:t>C.M. energy and its spread calibration</a:t>
                </a:r>
              </a:p>
              <a:p>
                <a:r>
                  <a:rPr lang="en-US" dirty="0" smtClean="0"/>
                  <a:t>The same technique may be used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400" y="975803"/>
                <a:ext cx="6589615" cy="5299200"/>
              </a:xfrm>
              <a:blipFill rotWithShape="0">
                <a:blip r:embed="rId5"/>
                <a:stretch>
                  <a:fillRect l="-1850" t="-1841" r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324324" y="1238072"/>
            <a:ext cx="1891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Born cross section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 rad. correction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+ energy spread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with =40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keV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</a:t>
            </a:r>
            <a:r>
              <a:rPr lang="en-US" dirty="0"/>
              <a:t>15</a:t>
            </a:r>
            <a:r>
              <a:rPr lang="en-US" dirty="0">
                <a:sym typeface="Symbol" panose="05050102010706020507" pitchFamily="18" charset="2"/>
              </a:rPr>
              <a:t> crossing angle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region (</a:t>
                </a:r>
                <a:r>
                  <a:rPr lang="en-US" dirty="0" err="1" smtClean="0"/>
                  <a:t>c.m</a:t>
                </a:r>
                <a:r>
                  <a:rPr lang="en-US" dirty="0" smtClean="0"/>
                  <a:t>. 550-960 MeV) of </a:t>
                </a:r>
                <a:r>
                  <a:rPr lang="en-US" dirty="0" smtClean="0">
                    <a:sym typeface="Symbol" panose="05050102010706020507" pitchFamily="18" charset="2"/>
                  </a:rPr>
                  <a:t> and  resonances is important for           SM (g-2)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</a:t>
                </a:r>
                <a:r>
                  <a:rPr lang="en-US" dirty="0" smtClean="0">
                    <a:sym typeface="Symbol" panose="05050102010706020507" pitchFamily="18" charset="2"/>
                  </a:rPr>
                  <a:t> calculation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cross section measurement with unlimited statistics</a:t>
                </a:r>
              </a:p>
              <a:p>
                <a:r>
                  <a:rPr lang="en-US" dirty="0" smtClean="0"/>
                  <a:t>Precision measurements of other hadronic cross sections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,⋯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Rare processes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Two-photon processes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Measurement of meson-photon transition form factors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7" t="-2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Dimuonium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err="1" smtClean="0"/>
                  <a:t>Dimuonium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bimuonium</a:t>
                </a:r>
                <a:r>
                  <a:rPr lang="en-US" dirty="0" smtClean="0"/>
                  <a:t> </a:t>
                </a:r>
                <a:r>
                  <a:rPr lang="en-US" dirty="0"/>
                  <a:t>or </a:t>
                </a:r>
                <a:r>
                  <a:rPr lang="en-US" dirty="0" smtClean="0"/>
                  <a:t>true </a:t>
                </a:r>
                <a:r>
                  <a:rPr lang="en-US" dirty="0" err="1" smtClean="0"/>
                  <a:t>muonium</a:t>
                </a:r>
                <a:r>
                  <a:rPr lang="en-US" dirty="0" smtClean="0"/>
                  <a:t> is a lepton atom 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err="1"/>
                  <a:t>Dimuonium</a:t>
                </a:r>
                <a:r>
                  <a:rPr lang="en-US" dirty="0"/>
                  <a:t> is pure QED system (no strong interaction, calculable).</a:t>
                </a:r>
              </a:p>
              <a:p>
                <a:r>
                  <a:rPr lang="en-US" dirty="0" smtClean="0"/>
                  <a:t>From 6 </a:t>
                </a:r>
                <a:r>
                  <a:rPr lang="en-US" dirty="0" err="1" smtClean="0"/>
                  <a:t>leptonic</a:t>
                </a:r>
                <a:r>
                  <a:rPr lang="en-US" dirty="0" smtClean="0"/>
                  <a:t> atoms (</a:t>
                </a:r>
                <a:r>
                  <a:rPr lang="en-US" dirty="0" err="1" smtClean="0">
                    <a:sym typeface="Symbol" panose="05050102010706020507" pitchFamily="18" charset="2"/>
                  </a:rPr>
                  <a:t>e</a:t>
                </a:r>
                <a:r>
                  <a:rPr lang="en-US" baseline="30000" dirty="0" err="1" smtClean="0"/>
                  <a:t>+</a:t>
                </a:r>
                <a:r>
                  <a:rPr lang="en-US" dirty="0" err="1" smtClean="0">
                    <a:sym typeface="Symbol" panose="05050102010706020507" pitchFamily="18" charset="2"/>
                  </a:rPr>
                  <a:t>e</a:t>
                </a:r>
                <a:r>
                  <a:rPr lang="ru-RU" baseline="30000" dirty="0" smtClean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), </a:t>
                </a:r>
                <a:r>
                  <a:rPr lang="en-US" dirty="0"/>
                  <a:t>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 smtClean="0"/>
                  <a:t>+</a:t>
                </a:r>
                <a:r>
                  <a:rPr lang="en-US" dirty="0" smtClean="0">
                    <a:sym typeface="Symbol" panose="05050102010706020507" pitchFamily="18" charset="2"/>
                  </a:rPr>
                  <a:t>e</a:t>
                </a:r>
                <a:r>
                  <a:rPr lang="ru-RU" baseline="30000" dirty="0" smtClean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), </a:t>
                </a:r>
                <a:r>
                  <a:rPr lang="en-US" dirty="0"/>
                  <a:t>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), (</a:t>
                </a:r>
                <a:r>
                  <a:rPr lang="ru-RU" dirty="0" smtClean="0">
                    <a:sym typeface="Symbol" panose="05050102010706020507" pitchFamily="18" charset="2"/>
                  </a:rPr>
                  <a:t></a:t>
                </a:r>
                <a:r>
                  <a:rPr lang="en-US" baseline="30000" dirty="0" smtClean="0"/>
                  <a:t>+</a:t>
                </a:r>
                <a:r>
                  <a:rPr lang="en-US" dirty="0" smtClean="0">
                    <a:sym typeface="Symbol" panose="05050102010706020507" pitchFamily="18" charset="2"/>
                  </a:rPr>
                  <a:t>e</a:t>
                </a:r>
                <a:r>
                  <a:rPr lang="ru-RU" baseline="30000" dirty="0" smtClean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), (</a:t>
                </a:r>
                <a:r>
                  <a:rPr lang="ru-RU" dirty="0" smtClean="0">
                    <a:sym typeface="Symbol" panose="05050102010706020507" pitchFamily="18" charset="2"/>
                  </a:rPr>
                  <a:t></a:t>
                </a:r>
                <a:r>
                  <a:rPr lang="en-US" baseline="30000" dirty="0" smtClean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), (</a:t>
                </a:r>
                <a:r>
                  <a:rPr lang="ru-RU" dirty="0" smtClean="0">
                    <a:sym typeface="Symbol" panose="05050102010706020507" pitchFamily="18" charset="2"/>
                  </a:rPr>
                  <a:t></a:t>
                </a:r>
                <a:r>
                  <a:rPr lang="en-US" baseline="30000" dirty="0" smtClean="0"/>
                  <a:t>+</a:t>
                </a:r>
                <a:r>
                  <a:rPr lang="ru-RU" dirty="0" smtClean="0">
                    <a:sym typeface="Symbol" panose="05050102010706020507" pitchFamily="18" charset="2"/>
                  </a:rPr>
                  <a:t></a:t>
                </a:r>
                <a:r>
                  <a:rPr lang="ru-RU" baseline="30000" dirty="0" smtClean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 only two </a:t>
                </a:r>
                <a:r>
                  <a:rPr lang="en-US" dirty="0"/>
                  <a:t>(</a:t>
                </a:r>
                <a:r>
                  <a:rPr lang="en-US" dirty="0" err="1">
                    <a:sym typeface="Symbol" panose="05050102010706020507" pitchFamily="18" charset="2"/>
                  </a:rPr>
                  <a:t>e</a:t>
                </a:r>
                <a:r>
                  <a:rPr lang="en-US" baseline="30000" dirty="0" err="1"/>
                  <a:t>+</a:t>
                </a:r>
                <a:r>
                  <a:rPr lang="en-US" dirty="0" err="1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en-US" dirty="0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 were observed.</a:t>
                </a:r>
                <a:endParaRPr lang="en-US" dirty="0" smtClean="0">
                  <a:effectLst/>
                </a:endParaRPr>
              </a:p>
              <a:p>
                <a:r>
                  <a:rPr lang="en-US" dirty="0" smtClean="0">
                    <a:effectLst/>
                  </a:rPr>
                  <a:t>Very compact (large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 smtClean="0">
                    <a:effectLst/>
                  </a:rPr>
                  <a:t>), more sensitive to new physics than other exotic atoms.</a:t>
                </a: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7" r="-1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beam: 15</a:t>
            </a:r>
            <a:r>
              <a:rPr lang="en-US" dirty="0" smtClean="0">
                <a:sym typeface="Symbol" panose="05050102010706020507" pitchFamily="18" charset="2"/>
              </a:rPr>
              <a:t> crossing angle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540115"/>
              </p:ext>
            </p:extLst>
          </p:nvPr>
        </p:nvGraphicFramePr>
        <p:xfrm>
          <a:off x="179388" y="976313"/>
          <a:ext cx="11833224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4408"/>
                <a:gridCol w="3944408"/>
                <a:gridCol w="39444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Beam energy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283.59 MeV (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en-US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495.78</a:t>
                      </a:r>
                      <a:r>
                        <a:rPr lang="en-US" sz="2800" baseline="0" dirty="0" smtClean="0"/>
                        <a:t> MeV (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</a:t>
                      </a:r>
                      <a:r>
                        <a:rPr lang="en-US" sz="2800" baseline="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Invariant mass (M)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547.86 MeV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957.76 MeV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8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(</a:t>
                      </a:r>
                      <a:r>
                        <a:rPr lang="ru-RU" sz="28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8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/M)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420 </a:t>
                      </a:r>
                      <a:r>
                        <a:rPr lang="en-US" sz="2800" dirty="0" err="1" smtClean="0"/>
                        <a:t>keV</a:t>
                      </a:r>
                      <a:r>
                        <a:rPr lang="en-US" sz="2800" dirty="0" smtClean="0"/>
                        <a:t> ( 7.7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580 </a:t>
                      </a:r>
                      <a:r>
                        <a:rPr lang="en-US" sz="2800" dirty="0" err="1" smtClean="0"/>
                        <a:t>keV</a:t>
                      </a:r>
                      <a:r>
                        <a:rPr lang="en-US" sz="2800" dirty="0" smtClean="0"/>
                        <a:t> ( 6.1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)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Energy spread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2.8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</a:t>
                      </a:r>
                      <a:r>
                        <a:rPr lang="en-US" sz="2800" dirty="0" smtClean="0"/>
                        <a:t>10.6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4.8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8</a:t>
                      </a:r>
                      <a:r>
                        <a:rPr lang="en-US" sz="2800" dirty="0" smtClean="0"/>
                        <a:t>.4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IP</a:t>
                      </a:r>
                      <a:r>
                        <a:rPr lang="en-US" sz="2800" baseline="0" dirty="0" smtClean="0"/>
                        <a:t> beam divergence (</a:t>
                      </a:r>
                      <a:r>
                        <a:rPr lang="en-US" sz="2800" baseline="0" dirty="0" err="1" smtClean="0"/>
                        <a:t>hor</a:t>
                      </a:r>
                      <a:r>
                        <a:rPr lang="en-US" sz="2800" baseline="0" dirty="0" smtClean="0"/>
                        <a:t>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8.3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7.1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Horizontal emittance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11.4 nm / 105 nm (IBS)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34.8 nm / 75 nm (IBS)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 length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3.7 mm / 14.2 mm (IBS)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6.3 mm / 11 mm (IBS)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Beam-beam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 (</a:t>
                      </a:r>
                      <a:r>
                        <a:rPr lang="en-US" sz="2800" baseline="0" dirty="0" smtClean="0"/>
                        <a:t>h/v/l)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310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/1.4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/-</a:t>
                      </a:r>
                      <a:r>
                        <a:rPr lang="en-US" sz="2800" dirty="0" smtClean="0"/>
                        <a:t>2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310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/1.3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/-</a:t>
                      </a:r>
                      <a:r>
                        <a:rPr lang="en-US" sz="2800" dirty="0" smtClean="0"/>
                        <a:t>2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Synchrotron tune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1.67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1.71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(</a:t>
                      </a:r>
                      <a:r>
                        <a:rPr lang="en-US" sz="2800" dirty="0" err="1" smtClean="0"/>
                        <a:t>Nb</a:t>
                      </a:r>
                      <a:r>
                        <a:rPr lang="en-US" sz="2800" dirty="0" smtClean="0"/>
                        <a:t>=1 / 20)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3.3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31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6.6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5.2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31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33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Collider to observe and study bound state </a:t>
            </a:r>
            <a:r>
              <a:rPr lang="en-US" dirty="0"/>
              <a:t>of (</a:t>
            </a:r>
            <a:r>
              <a:rPr lang="ru-RU" dirty="0">
                <a:sym typeface="Symbol" panose="05050102010706020507" pitchFamily="18" charset="2"/>
              </a:rPr>
              <a:t></a:t>
            </a:r>
            <a:r>
              <a:rPr lang="en-US" baseline="30000" dirty="0"/>
              <a:t>+</a:t>
            </a:r>
            <a:r>
              <a:rPr lang="ru-RU" dirty="0">
                <a:sym typeface="Symbol" panose="05050102010706020507" pitchFamily="18" charset="2"/>
              </a:rPr>
              <a:t></a:t>
            </a:r>
            <a:r>
              <a:rPr lang="ru-RU" baseline="30000" dirty="0">
                <a:sym typeface="Symbol" panose="05050102010706020507" pitchFamily="18" charset="2"/>
              </a:rPr>
              <a:t>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two rings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large crossing angle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circumference 23 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not expensive to build and operate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luminosity 8</a:t>
            </a:r>
            <a:r>
              <a:rPr lang="en-US" sz="2800" i="1" dirty="0">
                <a:sym typeface="Symbol" panose="05050102010706020507" pitchFamily="18" charset="2"/>
              </a:rPr>
              <a:t>10</a:t>
            </a:r>
            <a:r>
              <a:rPr lang="en-US" sz="2800" i="1" baseline="30000" dirty="0">
                <a:sym typeface="Symbol" panose="05050102010706020507" pitchFamily="18" charset="2"/>
              </a:rPr>
              <a:t>31</a:t>
            </a:r>
            <a:r>
              <a:rPr lang="en-US" sz="2800" i="1" dirty="0">
                <a:sym typeface="Symbol" panose="05050102010706020507" pitchFamily="18" charset="2"/>
              </a:rPr>
              <a:t> </a:t>
            </a:r>
            <a:r>
              <a:rPr lang="en-US" sz="2800" i="1" dirty="0" smtClean="0">
                <a:sym typeface="Symbol" panose="05050102010706020507" pitchFamily="18" charset="2"/>
              </a:rPr>
              <a:t>cm</a:t>
            </a:r>
            <a:r>
              <a:rPr lang="en-US" sz="2800" i="1" baseline="30000" dirty="0" smtClean="0">
                <a:sym typeface="Symbol" panose="05050102010706020507" pitchFamily="18" charset="2"/>
              </a:rPr>
              <a:t>-2</a:t>
            </a:r>
            <a:r>
              <a:rPr lang="en-US" sz="2800" i="1" dirty="0" smtClean="0">
                <a:sym typeface="Symbol" panose="05050102010706020507" pitchFamily="18" charset="2"/>
              </a:rPr>
              <a:t>s</a:t>
            </a:r>
            <a:r>
              <a:rPr lang="en-US" sz="2800" i="1" baseline="30000" dirty="0" smtClean="0">
                <a:sym typeface="Symbol" panose="05050102010706020507" pitchFamily="18" charset="2"/>
              </a:rPr>
              <a:t>-1</a:t>
            </a:r>
            <a:endParaRPr lang="en-US" sz="2800" dirty="0" smtClean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Reverse of the beam allows to perform experiments in 500-1000 MeV central mass energy range</a:t>
            </a:r>
            <a:endParaRPr lang="en-US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Details are in https</a:t>
            </a:r>
            <a:r>
              <a:rPr lang="en-US" dirty="0">
                <a:sym typeface="Symbol" panose="05050102010706020507" pitchFamily="18" charset="2"/>
              </a:rPr>
              <a:t>://arxiv.org/abs/1708.05819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We are preparing technical design and plan to make a decision by the end of the year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We are open for collaboration and experiments proposals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Decay length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sPre>
                                  <m:sPre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sPre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Background: density of beam particles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Signal to background ratio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𝑒𝑒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𝜇𝜇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30" t="-1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22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779" y="-6"/>
            <a:ext cx="2768221" cy="41751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6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effects with large crossing angle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399" y="1194171"/>
                <a:ext cx="8505669" cy="495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Beam-beam </a:t>
                </a:r>
                <a:r>
                  <a:rPr lang="en-US" dirty="0" err="1" smtClean="0"/>
                  <a:t>tuneshift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𝜋𝛾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Hamiltonian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Population limit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 has been studied at KEKB and at DA</a:t>
                </a:r>
                <a:r>
                  <a:rPr lang="en-US" dirty="0" smtClean="0">
                    <a:sym typeface="Symbol" panose="05050102010706020507" pitchFamily="18" charset="2"/>
                  </a:rPr>
                  <a:t>NE, no large currents, no luminosity due to microwave instability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99" y="1194171"/>
                <a:ext cx="8505669" cy="4953600"/>
              </a:xfrm>
              <a:blipFill rotWithShape="0">
                <a:blip r:embed="rId2"/>
                <a:stretch>
                  <a:fillRect l="-1433" t="-2094" b="-1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23</a:t>
            </a:fld>
            <a:endParaRPr lang="ru-RU"/>
          </a:p>
        </p:txBody>
      </p:sp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8686819" y="900000"/>
            <a:ext cx="3450589" cy="1180464"/>
            <a:chOff x="0" y="-263532"/>
            <a:chExt cx="3451075" cy="1180935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6996" y="0"/>
              <a:ext cx="3434079" cy="917403"/>
              <a:chOff x="0" y="0"/>
              <a:chExt cx="3434079" cy="917574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0" y="0"/>
                <a:ext cx="3434079" cy="917574"/>
                <a:chOff x="24752" y="-3548"/>
                <a:chExt cx="3434400" cy="919429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1019777" y="228281"/>
                  <a:ext cx="1371600" cy="687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25" name="Прямая со стрелкой 24"/>
                <p:cNvCxnSpPr/>
                <p:nvPr/>
              </p:nvCxnSpPr>
              <p:spPr>
                <a:xfrm>
                  <a:off x="24752" y="568465"/>
                  <a:ext cx="3434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 стрелкой 25"/>
                <p:cNvCxnSpPr>
                  <a:cxnSpLocks noChangeAspect="1"/>
                </p:cNvCxnSpPr>
                <p:nvPr/>
              </p:nvCxnSpPr>
              <p:spPr>
                <a:xfrm rot="5400000">
                  <a:off x="1442979" y="282520"/>
                  <a:ext cx="57213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Надпись 2"/>
              <p:cNvSpPr txBox="1">
                <a:spLocks noChangeArrowheads="1"/>
              </p:cNvSpPr>
              <p:nvPr/>
            </p:nvSpPr>
            <p:spPr bwMode="auto">
              <a:xfrm>
                <a:off x="1240552" y="594378"/>
                <a:ext cx="197484" cy="273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0" y="-263532"/>
              <a:ext cx="3434080" cy="273684"/>
              <a:chOff x="0" y="-484483"/>
              <a:chExt cx="3434080" cy="273684"/>
            </a:xfrm>
          </p:grpSpPr>
          <p:cxnSp>
            <p:nvCxnSpPr>
              <p:cNvPr id="20" name="Прямая со стрелкой 19"/>
              <p:cNvCxnSpPr/>
              <p:nvPr/>
            </p:nvCxnSpPr>
            <p:spPr>
              <a:xfrm flipH="1">
                <a:off x="0" y="-221625"/>
                <a:ext cx="343408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Надпись 2"/>
              <p:cNvSpPr txBox="1">
                <a:spLocks noChangeArrowheads="1"/>
              </p:cNvSpPr>
              <p:nvPr/>
            </p:nvSpPr>
            <p:spPr bwMode="auto">
              <a:xfrm>
                <a:off x="3228828" y="-484483"/>
                <a:ext cx="169544" cy="273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8703335" y="2853035"/>
            <a:ext cx="3434073" cy="3433753"/>
            <a:chOff x="73" y="36"/>
            <a:chExt cx="3434400" cy="3434079"/>
          </a:xfrm>
        </p:grpSpPr>
        <p:sp>
          <p:nvSpPr>
            <p:cNvPr id="28" name="Надпись 2"/>
            <p:cNvSpPr txBox="1">
              <a:spLocks noChangeArrowheads="1"/>
            </p:cNvSpPr>
            <p:nvPr/>
          </p:nvSpPr>
          <p:spPr bwMode="auto">
            <a:xfrm rot="1800000">
              <a:off x="3055646" y="2331672"/>
              <a:ext cx="168274" cy="273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800" b="1" baseline="30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73" y="36"/>
              <a:ext cx="3434400" cy="3434079"/>
              <a:chOff x="73" y="36"/>
              <a:chExt cx="3434400" cy="3434079"/>
            </a:xfrm>
          </p:grpSpPr>
          <p:grpSp>
            <p:nvGrpSpPr>
              <p:cNvPr id="30" name="Группа 29"/>
              <p:cNvGrpSpPr/>
              <p:nvPr/>
            </p:nvGrpSpPr>
            <p:grpSpPr>
              <a:xfrm rot="1800000">
                <a:off x="73" y="36"/>
                <a:ext cx="3434400" cy="3434079"/>
                <a:chOff x="0" y="-188606"/>
                <a:chExt cx="3434080" cy="3434079"/>
              </a:xfrm>
            </p:grpSpPr>
            <p:cxnSp>
              <p:nvCxnSpPr>
                <p:cNvPr id="32" name="Прямая со стрелкой 31"/>
                <p:cNvCxnSpPr/>
                <p:nvPr/>
              </p:nvCxnSpPr>
              <p:spPr>
                <a:xfrm flipH="1">
                  <a:off x="0" y="1620317"/>
                  <a:ext cx="3434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oval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Группа 32"/>
                <p:cNvGrpSpPr/>
                <p:nvPr/>
              </p:nvGrpSpPr>
              <p:grpSpPr>
                <a:xfrm>
                  <a:off x="969264" y="-188606"/>
                  <a:ext cx="1318432" cy="3434079"/>
                  <a:chOff x="0" y="-188606"/>
                  <a:chExt cx="1318432" cy="3434079"/>
                </a:xfrm>
              </p:grpSpPr>
              <p:grpSp>
                <p:nvGrpSpPr>
                  <p:cNvPr id="34" name="Группа 33"/>
                  <p:cNvGrpSpPr/>
                  <p:nvPr/>
                </p:nvGrpSpPr>
                <p:grpSpPr>
                  <a:xfrm rot="18000000">
                    <a:off x="-1004840" y="957854"/>
                    <a:ext cx="3434079" cy="1141160"/>
                    <a:chOff x="217808" y="3110"/>
                    <a:chExt cx="3434400" cy="1141690"/>
                  </a:xfrm>
                </p:grpSpPr>
                <p:grpSp>
                  <p:nvGrpSpPr>
                    <p:cNvPr id="37" name="Группа 36"/>
                    <p:cNvGrpSpPr/>
                    <p:nvPr/>
                  </p:nvGrpSpPr>
                  <p:grpSpPr>
                    <a:xfrm>
                      <a:off x="217808" y="3110"/>
                      <a:ext cx="3434400" cy="1141690"/>
                      <a:chOff x="217808" y="-3548"/>
                      <a:chExt cx="3434400" cy="1141792"/>
                    </a:xfrm>
                  </p:grpSpPr>
                  <p:sp>
                    <p:nvSpPr>
                      <p:cNvPr id="40" name="Овал 39"/>
                      <p:cNvSpPr/>
                      <p:nvPr/>
                    </p:nvSpPr>
                    <p:spPr>
                      <a:xfrm>
                        <a:off x="1019777" y="228281"/>
                        <a:ext cx="1371600" cy="68760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41" name="Прямая со стрелкой 40"/>
                      <p:cNvCxnSpPr/>
                      <p:nvPr/>
                    </p:nvCxnSpPr>
                    <p:spPr>
                      <a:xfrm>
                        <a:off x="217808" y="568465"/>
                        <a:ext cx="34344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Прямая со стрелкой 41"/>
                      <p:cNvCxnSpPr>
                        <a:cxnSpLocks noChangeAspect="1"/>
                      </p:cNvCxnSpPr>
                      <p:nvPr/>
                    </p:nvCxnSpPr>
                    <p:spPr>
                      <a:xfrm rot="16200000">
                        <a:off x="1874691" y="852044"/>
                        <a:ext cx="5724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Прямая со стрелкой 42"/>
                      <p:cNvCxnSpPr>
                        <a:cxnSpLocks noChangeAspect="1"/>
                      </p:cNvCxnSpPr>
                      <p:nvPr/>
                    </p:nvCxnSpPr>
                    <p:spPr>
                      <a:xfrm rot="5400000">
                        <a:off x="1214005" y="282520"/>
                        <a:ext cx="572135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8" name="Прямая соединительная линия 37"/>
                    <p:cNvCxnSpPr/>
                    <p:nvPr/>
                  </p:nvCxnSpPr>
                  <p:spPr>
                    <a:xfrm rot="3600000">
                      <a:off x="2036170" y="500387"/>
                      <a:ext cx="0" cy="28812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Прямая соединительная линия 38"/>
                    <p:cNvCxnSpPr/>
                    <p:nvPr/>
                  </p:nvCxnSpPr>
                  <p:spPr>
                    <a:xfrm rot="3600000">
                      <a:off x="1624664" y="360571"/>
                      <a:ext cx="0" cy="285329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>
                    <a:off x="0" y="1620119"/>
                    <a:ext cx="504000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 стрелкой 35"/>
                  <p:cNvCxnSpPr/>
                  <p:nvPr/>
                </p:nvCxnSpPr>
                <p:spPr>
                  <a:xfrm flipH="1" flipV="1">
                    <a:off x="822960" y="1620119"/>
                    <a:ext cx="495472" cy="198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1" name="Надпись 2"/>
              <p:cNvSpPr txBox="1">
                <a:spLocks noChangeArrowheads="1"/>
              </p:cNvSpPr>
              <p:nvPr/>
            </p:nvSpPr>
            <p:spPr bwMode="auto">
              <a:xfrm rot="19800000">
                <a:off x="1125049" y="1991778"/>
                <a:ext cx="196214" cy="273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1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dimuonium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effectLst/>
            </a:endParaRPr>
          </a:p>
          <a:p>
            <a:endParaRPr lang="en-US" dirty="0"/>
          </a:p>
          <a:p>
            <a:r>
              <a:rPr lang="en-US" dirty="0" smtClean="0">
                <a:effectLst/>
              </a:rPr>
              <a:t>Observation of the new classical QED object.</a:t>
            </a:r>
          </a:p>
          <a:p>
            <a:r>
              <a:rPr lang="en-US" dirty="0" smtClean="0"/>
              <a:t>QED test in the new regime.</a:t>
            </a:r>
          </a:p>
          <a:p>
            <a:r>
              <a:rPr lang="en-US" dirty="0" smtClean="0">
                <a:effectLst/>
              </a:rPr>
              <a:t>Experimental challenge leads to development of new techniques.</a:t>
            </a:r>
          </a:p>
          <a:p>
            <a:r>
              <a:rPr lang="en-US" dirty="0" smtClean="0">
                <a:effectLst/>
              </a:rPr>
              <a:t>Tests of muon properties motivated by</a:t>
            </a:r>
          </a:p>
          <a:p>
            <a:pPr lvl="1"/>
            <a:r>
              <a:rPr lang="en-US" sz="2800" dirty="0" smtClean="0"/>
              <a:t>3.5</a:t>
            </a:r>
            <a:r>
              <a:rPr lang="en-US" sz="2800" dirty="0" smtClean="0">
                <a:sym typeface="Symbol" panose="05050102010706020507" pitchFamily="18" charset="2"/>
              </a:rPr>
              <a:t> difference between (g-2)</a:t>
            </a:r>
            <a:r>
              <a:rPr lang="en-US" sz="2800" baseline="-25000" dirty="0" smtClean="0">
                <a:sym typeface="Symbol" panose="05050102010706020507" pitchFamily="18" charset="2"/>
              </a:rPr>
              <a:t></a:t>
            </a:r>
            <a:r>
              <a:rPr lang="en-US" sz="2800" dirty="0" smtClean="0">
                <a:effectLst/>
              </a:rPr>
              <a:t> measurement and SM prediction</a:t>
            </a:r>
          </a:p>
          <a:p>
            <a:pPr lvl="1"/>
            <a:r>
              <a:rPr lang="en-US" sz="2800" dirty="0" smtClean="0">
                <a:effectLst/>
              </a:rPr>
              <a:t>discrepancies in the proton charge radius in </a:t>
            </a:r>
            <a:r>
              <a:rPr lang="en-US" sz="2800" dirty="0" err="1" smtClean="0">
                <a:effectLst/>
              </a:rPr>
              <a:t>muonic</a:t>
            </a:r>
            <a:r>
              <a:rPr lang="en-US" sz="2800" dirty="0" smtClean="0">
                <a:effectLst/>
              </a:rPr>
              <a:t> hydrogen</a:t>
            </a:r>
          </a:p>
          <a:p>
            <a:pPr lvl="1"/>
            <a:r>
              <a:rPr lang="en-US" sz="2800" dirty="0" smtClean="0"/>
              <a:t>Hints of lepton-universality violation in rare B decays (</a:t>
            </a:r>
            <a:r>
              <a:rPr lang="en-US" sz="2800" dirty="0" err="1" smtClean="0"/>
              <a:t>LHCb</a:t>
            </a:r>
            <a:r>
              <a:rPr lang="en-US" sz="2800" dirty="0" smtClean="0"/>
              <a:t>), B</a:t>
            </a:r>
            <a:r>
              <a:rPr lang="en-US" sz="2800" baseline="30000" dirty="0" smtClean="0"/>
              <a:t>+</a:t>
            </a:r>
            <a:r>
              <a:rPr lang="en-US" sz="2800" dirty="0" smtClean="0">
                <a:sym typeface="Symbol" panose="05050102010706020507" pitchFamily="18" charset="2"/>
              </a:rPr>
              <a:t></a:t>
            </a:r>
            <a:r>
              <a:rPr lang="en-US" sz="2800" dirty="0" err="1" smtClean="0">
                <a:sym typeface="Symbol" panose="05050102010706020507" pitchFamily="18" charset="2"/>
              </a:rPr>
              <a:t>K</a:t>
            </a:r>
            <a:r>
              <a:rPr lang="en-US" sz="2800" baseline="30000" dirty="0" err="1" smtClean="0">
                <a:sym typeface="Symbol" panose="05050102010706020507" pitchFamily="18" charset="2"/>
              </a:rPr>
              <a:t>+</a:t>
            </a:r>
            <a:r>
              <a:rPr lang="en-US" sz="2800" dirty="0" err="1" smtClean="0">
                <a:sym typeface="Symbol" panose="05050102010706020507" pitchFamily="18" charset="2"/>
              </a:rPr>
              <a:t>e</a:t>
            </a:r>
            <a:r>
              <a:rPr lang="en-US" sz="2800" baseline="30000" dirty="0" err="1" smtClean="0">
                <a:sym typeface="Symbol" panose="05050102010706020507" pitchFamily="18" charset="2"/>
              </a:rPr>
              <a:t>+</a:t>
            </a:r>
            <a:r>
              <a:rPr lang="en-US" sz="2800" dirty="0" err="1" smtClean="0">
                <a:sym typeface="Symbol" panose="05050102010706020507" pitchFamily="18" charset="2"/>
              </a:rPr>
              <a:t>e</a:t>
            </a:r>
            <a:r>
              <a:rPr lang="en-US" sz="2800" baseline="30000" dirty="0" smtClean="0">
                <a:sym typeface="Symbol" panose="05050102010706020507" pitchFamily="18" charset="2"/>
              </a:rPr>
              <a:t>-</a:t>
            </a:r>
            <a:r>
              <a:rPr lang="en-US" sz="2800" dirty="0" smtClean="0">
                <a:sym typeface="Symbol" panose="05050102010706020507" pitchFamily="18" charset="2"/>
              </a:rPr>
              <a:t> and </a:t>
            </a:r>
            <a:r>
              <a:rPr lang="en-US" sz="2800" dirty="0"/>
              <a:t>B</a:t>
            </a:r>
            <a:r>
              <a:rPr lang="en-US" sz="2800" baseline="30000" dirty="0"/>
              <a:t>+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en-US" sz="2800" dirty="0" smtClean="0">
                <a:sym typeface="Symbol" panose="05050102010706020507" pitchFamily="18" charset="2"/>
              </a:rPr>
              <a:t>K</a:t>
            </a:r>
            <a:r>
              <a:rPr lang="en-US" sz="2800" baseline="30000" dirty="0" smtClean="0">
                <a:sym typeface="Symbol" panose="05050102010706020507" pitchFamily="18" charset="2"/>
              </a:rPr>
              <a:t>+</a:t>
            </a:r>
            <a:r>
              <a:rPr lang="en-US" sz="2800" dirty="0" smtClean="0">
                <a:sym typeface="Symbol" panose="05050102010706020507" pitchFamily="18" charset="2"/>
              </a:rPr>
              <a:t></a:t>
            </a:r>
            <a:r>
              <a:rPr lang="en-US" sz="2800" baseline="30000" dirty="0" smtClean="0">
                <a:sym typeface="Symbol" panose="05050102010706020507" pitchFamily="18" charset="2"/>
              </a:rPr>
              <a:t>+</a:t>
            </a:r>
            <a:r>
              <a:rPr lang="en-US" sz="2800" dirty="0" smtClean="0">
                <a:sym typeface="Symbol" panose="05050102010706020507" pitchFamily="18" charset="2"/>
              </a:rPr>
              <a:t></a:t>
            </a:r>
            <a:r>
              <a:rPr lang="en-US" sz="2800" baseline="30000" dirty="0" smtClean="0">
                <a:sym typeface="Symbol" panose="05050102010706020507" pitchFamily="18" charset="2"/>
              </a:rPr>
              <a:t>-</a:t>
            </a:r>
            <a:endParaRPr lang="en-US" sz="28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references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V.N.Baier</a:t>
            </a:r>
            <a:r>
              <a:rPr lang="en-US" dirty="0" smtClean="0"/>
              <a:t> and </a:t>
            </a:r>
            <a:r>
              <a:rPr lang="en-US" dirty="0" err="1" smtClean="0"/>
              <a:t>V.S.Synakh</a:t>
            </a:r>
            <a:r>
              <a:rPr lang="en-US" dirty="0" smtClean="0"/>
              <a:t>, </a:t>
            </a:r>
            <a:r>
              <a:rPr lang="en-US" dirty="0" err="1" smtClean="0"/>
              <a:t>Bimuonium</a:t>
            </a:r>
            <a:r>
              <a:rPr lang="en-US" dirty="0" smtClean="0"/>
              <a:t> production in electron-positron collisions, SOVIET PHYSICS JETP, </a:t>
            </a:r>
            <a:r>
              <a:rPr lang="en-US" b="1" dirty="0" smtClean="0"/>
              <a:t>14</a:t>
            </a:r>
            <a:r>
              <a:rPr lang="en-US" dirty="0" smtClean="0"/>
              <a:t>, № 5, 1962, pp.1122-1125</a:t>
            </a:r>
          </a:p>
          <a:p>
            <a:pPr lvl="1"/>
            <a:r>
              <a:rPr lang="en-US" i="1" dirty="0" smtClean="0"/>
              <a:t>Properties of the bound state, probability of observation </a:t>
            </a:r>
          </a:p>
          <a:p>
            <a:pPr lvl="0"/>
            <a:r>
              <a:rPr lang="en-US" dirty="0" smtClean="0"/>
              <a:t>S.J. Brodsky and R.F. Lebed. Production of the Smallest QED Atom: True </a:t>
            </a:r>
            <a:r>
              <a:rPr lang="en-US" dirty="0" err="1" smtClean="0"/>
              <a:t>Muonium</a:t>
            </a:r>
            <a:r>
              <a:rPr lang="en-US" dirty="0" smtClean="0"/>
              <a:t> (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en-US" baseline="30000" dirty="0" smtClean="0"/>
              <a:t>+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ru-RU" baseline="30000" dirty="0" smtClean="0">
                <a:sym typeface="Symbol" panose="05050102010706020507" pitchFamily="18" charset="2"/>
              </a:rPr>
              <a:t></a:t>
            </a:r>
            <a:r>
              <a:rPr lang="en-US" dirty="0" smtClean="0"/>
              <a:t>). Phys. Rev. Lett., 102:213401, 2009</a:t>
            </a:r>
          </a:p>
          <a:p>
            <a:pPr lvl="1"/>
            <a:r>
              <a:rPr lang="en-US" i="1" dirty="0" smtClean="0"/>
              <a:t>Very large crossing angle in order to eliminate background</a:t>
            </a:r>
            <a:endParaRPr lang="ru-RU" i="1" dirty="0" smtClean="0"/>
          </a:p>
          <a:p>
            <a:r>
              <a:rPr lang="en-US" dirty="0" smtClean="0"/>
              <a:t>H. </a:t>
            </a:r>
            <a:r>
              <a:rPr lang="en-US" dirty="0" err="1" smtClean="0"/>
              <a:t>Lamm</a:t>
            </a:r>
            <a:r>
              <a:rPr lang="en-US" dirty="0" smtClean="0"/>
              <a:t> and R.F. Lebed, True </a:t>
            </a:r>
            <a:r>
              <a:rPr lang="en-US" dirty="0" err="1" smtClean="0"/>
              <a:t>Muonium</a:t>
            </a:r>
            <a:r>
              <a:rPr lang="en-US" dirty="0" smtClean="0"/>
              <a:t> (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en-US" baseline="30000" dirty="0" smtClean="0"/>
              <a:t>+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ru-RU" baseline="30000" dirty="0" smtClean="0">
                <a:sym typeface="Symbol" panose="05050102010706020507" pitchFamily="18" charset="2"/>
              </a:rPr>
              <a:t></a:t>
            </a:r>
            <a:r>
              <a:rPr lang="en-US" dirty="0" smtClean="0"/>
              <a:t>) on the Light Front, </a:t>
            </a:r>
            <a:r>
              <a:rPr lang="en-US" dirty="0" err="1" smtClean="0"/>
              <a:t>arXiv</a:t>
            </a:r>
            <a:r>
              <a:rPr lang="en-US" dirty="0" smtClean="0"/>
              <a:t> 1311.3245v3, 12 Nov 2014</a:t>
            </a:r>
          </a:p>
          <a:p>
            <a:pPr lvl="1"/>
            <a:r>
              <a:rPr lang="en-US" i="1" dirty="0" smtClean="0"/>
              <a:t>Spectrum</a:t>
            </a:r>
            <a:endParaRPr lang="ru-RU" i="1" dirty="0" smtClean="0"/>
          </a:p>
          <a:p>
            <a:pPr lvl="0"/>
            <a:r>
              <a:rPr lang="en-US" dirty="0" smtClean="0"/>
              <a:t>H. </a:t>
            </a:r>
            <a:r>
              <a:rPr lang="en-US" dirty="0" err="1" smtClean="0"/>
              <a:t>Lamm</a:t>
            </a:r>
            <a:r>
              <a:rPr lang="en-US" dirty="0" smtClean="0"/>
              <a:t>, True </a:t>
            </a:r>
            <a:r>
              <a:rPr lang="en-US" dirty="0" err="1" smtClean="0"/>
              <a:t>muonium</a:t>
            </a:r>
            <a:r>
              <a:rPr lang="en-US" dirty="0" smtClean="0"/>
              <a:t>: the atom that has it all, </a:t>
            </a:r>
            <a:r>
              <a:rPr lang="en-US" dirty="0" err="1" smtClean="0"/>
              <a:t>arXiv</a:t>
            </a:r>
            <a:r>
              <a:rPr lang="en-US" dirty="0" smtClean="0"/>
              <a:t> 1509.09306v1, 30 Sep 2016</a:t>
            </a:r>
          </a:p>
          <a:p>
            <a:pPr lvl="1"/>
            <a:r>
              <a:rPr lang="en-US" i="1" dirty="0" smtClean="0"/>
              <a:t>Novel properties</a:t>
            </a:r>
          </a:p>
          <a:p>
            <a:pPr lvl="1"/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Dimuonium</a:t>
            </a:r>
            <a:r>
              <a:rPr lang="en-US" dirty="0" smtClean="0"/>
              <a:t> properties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5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600" y="1729992"/>
            <a:ext cx="5940000" cy="405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2600" y="929773"/>
            <a:ext cx="558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Dimuonium</a:t>
            </a:r>
            <a:r>
              <a:rPr lang="en-US" sz="2800" dirty="0" smtClean="0"/>
              <a:t> </a:t>
            </a:r>
            <a:r>
              <a:rPr lang="en-US" sz="2800" dirty="0"/>
              <a:t>energy </a:t>
            </a:r>
            <a:r>
              <a:rPr lang="en-US" sz="2800" dirty="0" smtClean="0"/>
              <a:t>levels diagram</a:t>
            </a:r>
          </a:p>
          <a:p>
            <a:pPr algn="ctr"/>
            <a:r>
              <a:rPr lang="en-US" dirty="0" smtClean="0"/>
              <a:t>S.J. Brodsky, R.F. Lebed, Phys. Rev. Lett., 102:213401, 2009</a:t>
            </a:r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400" y="929773"/>
                <a:ext cx="5308980" cy="4518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ffectLst/>
                  </a:rPr>
                  <a:t>Mass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ru-RU" sz="2800"/>
                        <m:t>105.</m:t>
                      </m:r>
                      <m:r>
                        <m:rPr>
                          <m:nor/>
                        </m:rPr>
                        <a:rPr lang="en-US" sz="2800" b="0" i="0" smtClean="0"/>
                        <m:t>7 </m:t>
                      </m:r>
                      <m:r>
                        <m:rPr>
                          <m:nor/>
                        </m:rPr>
                        <a:rPr lang="en-US" sz="2800" b="0" i="0" smtClean="0"/>
                        <m:t>MeV</m:t>
                      </m:r>
                      <m:r>
                        <m:rPr>
                          <m:nor/>
                        </m:rPr>
                        <a:rPr lang="ru-RU" sz="2800"/>
                        <m:t>−1</m:t>
                      </m:r>
                      <m:r>
                        <m:rPr>
                          <m:nor/>
                        </m:rPr>
                        <a:rPr lang="en-US" sz="2800" b="0" i="0" smtClean="0"/>
                        <m:t>.</m:t>
                      </m:r>
                      <m:r>
                        <m:rPr>
                          <m:nor/>
                        </m:rPr>
                        <a:rPr lang="ru-RU" sz="2800"/>
                        <m:t>4</m:t>
                      </m:r>
                      <m:r>
                        <m:rPr>
                          <m:nor/>
                        </m:rPr>
                        <a:rPr lang="en-US" sz="2800" b="0" i="0" smtClean="0"/>
                        <m:t>keV</m:t>
                      </m:r>
                    </m:oMath>
                  </m:oMathPara>
                </a14:m>
                <a:endParaRPr lang="en-US" sz="2800" dirty="0" smtClean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ffectLst/>
                  </a:rPr>
                  <a:t>Bohr radius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𝜇𝜇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512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fm</a:t>
                </a:r>
                <a:r>
                  <a:rPr lang="en-US" sz="2800" dirty="0" smtClean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𝑒𝑒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106000</m:t>
                    </m:r>
                  </m:oMath>
                </a14:m>
                <a:r>
                  <a:rPr lang="en-US" sz="2800" dirty="0" smtClean="0"/>
                  <a:t> f</a:t>
                </a:r>
                <a:r>
                  <a:rPr lang="en-US" sz="2800" dirty="0" smtClean="0">
                    <a:effectLst/>
                  </a:rPr>
                  <a:t>m</a:t>
                </a:r>
                <a:endParaRPr lang="ru-RU" sz="2800" dirty="0" smtClean="0">
                  <a:effectLst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Muon lifetime 2.2 </a:t>
                </a:r>
                <a:r>
                  <a:rPr lang="en-US" sz="2800" dirty="0" smtClean="0">
                    <a:sym typeface="Symbol" panose="05050102010706020507" pitchFamily="18" charset="2"/>
                  </a:rPr>
                  <a:t>s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effectLst/>
                  </a:rPr>
                  <a:t> states have photon quantum numbers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sz="2800" dirty="0" smtClean="0">
                    <a:effectLst/>
                  </a:rPr>
                  <a:t>); therefore could be produced in </a:t>
                </a:r>
                <a:r>
                  <a:rPr lang="en-US" sz="2800" dirty="0" err="1" smtClean="0">
                    <a:effectLst/>
                  </a:rPr>
                  <a:t>e</a:t>
                </a:r>
                <a:r>
                  <a:rPr lang="en-US" sz="2800" baseline="30000" dirty="0" err="1" smtClean="0">
                    <a:effectLst/>
                  </a:rPr>
                  <a:t>+</a:t>
                </a:r>
                <a:r>
                  <a:rPr lang="en-US" sz="2800" dirty="0" err="1" smtClean="0">
                    <a:effectLst/>
                  </a:rPr>
                  <a:t>e</a:t>
                </a:r>
                <a:r>
                  <a:rPr lang="en-US" sz="2800" baseline="30000" dirty="0" smtClean="0">
                    <a:effectLst/>
                  </a:rPr>
                  <a:t>-</a:t>
                </a:r>
                <a:r>
                  <a:rPr lang="en-US" sz="2800" dirty="0" smtClean="0">
                    <a:effectLst/>
                  </a:rPr>
                  <a:t> collisions</a:t>
                </a:r>
                <a:endParaRPr lang="ru-RU" sz="2800" dirty="0" smtClean="0"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00" y="929773"/>
                <a:ext cx="5308980" cy="4518096"/>
              </a:xfrm>
              <a:prstGeom prst="rect">
                <a:avLst/>
              </a:prstGeom>
              <a:blipFill rotWithShape="0">
                <a:blip r:embed="rId3"/>
                <a:stretch>
                  <a:fillRect l="-2067" t="-1350" r="-2985" b="-29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6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Dimuonium</a:t>
            </a:r>
            <a:r>
              <a:rPr lang="en-US" dirty="0" smtClean="0"/>
              <a:t> production cross section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6</a:t>
            </a:fld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9253008" y="58992"/>
            <a:ext cx="2880000" cy="5391294"/>
            <a:chOff x="9312000" y="833909"/>
            <a:chExt cx="2880000" cy="539129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312000" y="833909"/>
              <a:ext cx="2880000" cy="5391294"/>
              <a:chOff x="9203423" y="929772"/>
              <a:chExt cx="2880000" cy="5391294"/>
            </a:xfrm>
          </p:grpSpPr>
          <p:pic>
            <p:nvPicPr>
              <p:cNvPr id="10" name="Рисунок 9" descr="csli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03423" y="929772"/>
                <a:ext cx="2880000" cy="2880000"/>
              </a:xfrm>
              <a:prstGeom prst="rect">
                <a:avLst/>
              </a:prstGeom>
            </p:spPr>
          </p:pic>
          <p:pic>
            <p:nvPicPr>
              <p:cNvPr id="11" name="Рисунок 10" descr="cslog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203423" y="3441066"/>
                <a:ext cx="2880000" cy="2880000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9930591" y="1318410"/>
              <a:ext cx="8623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Born</a:t>
              </a:r>
            </a:p>
            <a:p>
              <a:r>
                <a:rPr lang="en-US" sz="2400" dirty="0" smtClean="0"/>
                <a:t>+</a:t>
              </a:r>
              <a:r>
                <a:rPr lang="en-US" sz="2400" dirty="0" err="1" smtClean="0">
                  <a:solidFill>
                    <a:srgbClr val="0033CC"/>
                  </a:solidFill>
                </a:rPr>
                <a:t>r.c</a:t>
              </a:r>
              <a:r>
                <a:rPr lang="en-US" sz="2400" dirty="0" smtClean="0">
                  <a:solidFill>
                    <a:srgbClr val="0033CC"/>
                  </a:solidFill>
                </a:rPr>
                <a:t>.</a:t>
              </a:r>
              <a:endParaRPr lang="ru-RU" sz="2400" dirty="0">
                <a:solidFill>
                  <a:srgbClr val="0033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0591" y="3763613"/>
              <a:ext cx="791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Born</a:t>
              </a:r>
            </a:p>
            <a:p>
              <a:r>
                <a:rPr lang="en-US" sz="2400" dirty="0" smtClean="0"/>
                <a:t>+</a:t>
              </a:r>
              <a:r>
                <a:rPr lang="en-US" sz="2400" dirty="0" err="1" smtClean="0">
                  <a:solidFill>
                    <a:srgbClr val="0033CC"/>
                  </a:solidFill>
                </a:rPr>
                <a:t>r.c</a:t>
              </a:r>
              <a:r>
                <a:rPr lang="en-US" sz="2400" dirty="0" smtClean="0">
                  <a:solidFill>
                    <a:srgbClr val="0033CC"/>
                  </a:solidFill>
                </a:rPr>
                <a:t>.</a:t>
              </a:r>
              <a:endParaRPr lang="ru-RU" sz="2400" dirty="0">
                <a:solidFill>
                  <a:srgbClr val="00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399" y="929773"/>
                <a:ext cx="11044124" cy="5245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Production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effectLst/>
                  </a:rPr>
                  <a:t>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800" dirty="0" smtClean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ru-RU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</m:e>
                    </m:d>
                    <m:r>
                      <a:rPr lang="ru-RU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Sup>
                          <m:sSubSup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𝜇𝜇</m:t>
                            </m:r>
                          </m:sub>
                          <m:sup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ad>
                      <m:radPr>
                        <m:degHide m:val="on"/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ru-RU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 smtClean="0">
                  <a:effectLst/>
                </a:endParaRPr>
              </a:p>
              <a:p>
                <a:r>
                  <a:rPr lang="en-US" sz="2800" dirty="0" smtClean="0">
                    <a:effectLst/>
                  </a:rPr>
                  <a:t>where </a:t>
                </a:r>
                <a:r>
                  <a:rPr lang="en-US" sz="2800" dirty="0" smtClean="0">
                    <a:effectLst/>
                    <a:sym typeface="Symbol" panose="05050102010706020507" pitchFamily="18" charset="2"/>
                  </a:rPr>
                  <a:t></a:t>
                </a:r>
                <a:r>
                  <a:rPr lang="en-US" sz="2800" baseline="-25000" dirty="0" smtClean="0">
                    <a:effectLst/>
                    <a:sym typeface="Symbol" panose="05050102010706020507" pitchFamily="18" charset="2"/>
                  </a:rPr>
                  <a:t>M</a:t>
                </a:r>
                <a:r>
                  <a:rPr lang="en-US" sz="2800" dirty="0" smtClean="0">
                    <a:effectLst/>
                    <a:sym typeface="Symbol" panose="05050102010706020507" pitchFamily="18" charset="2"/>
                  </a:rPr>
                  <a:t> is center-of-mass energy spread</a:t>
                </a: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For different collision schemes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0.37×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𝑘𝑒𝑉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7÷400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𝑘𝑒𝑉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=0.23÷11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lang="en-US" sz="2800" dirty="0" smtClean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Background: elastic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scattering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For crossing angle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45°÷135°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𝐵h𝑎𝑏h𝑎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=22000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𝐵𝑎𝑐𝑘𝑔𝑟𝑜𝑢𝑛𝑑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𝑠𝑖𝑔𝑛𝑎𝑙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3÷130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Background suppression is possible if decay point is separated from origin point (decay path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=540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)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9" y="929773"/>
                <a:ext cx="11044124" cy="5245539"/>
              </a:xfrm>
              <a:prstGeom prst="rect">
                <a:avLst/>
              </a:prstGeom>
              <a:blipFill rotWithShape="0">
                <a:blip r:embed="rId5"/>
                <a:stretch>
                  <a:fillRect l="-1104" t="-465" b="-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Head-on </a:t>
            </a:r>
            <a:r>
              <a:rPr lang="en-US" dirty="0" err="1" smtClean="0"/>
              <a:t>e+e</a:t>
            </a:r>
            <a:r>
              <a:rPr lang="en-US" dirty="0" smtClean="0"/>
              <a:t>- collision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03" y="0"/>
            <a:ext cx="5694197" cy="3486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00" y="1093371"/>
            <a:ext cx="96673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-25000" dirty="0" err="1"/>
              <a:t>beam</a:t>
            </a:r>
            <a:r>
              <a:rPr lang="en-US" sz="2800" dirty="0"/>
              <a:t>=100÷150 MeV</a:t>
            </a:r>
          </a:p>
          <a:p>
            <a:r>
              <a:rPr lang="en-US" sz="2800" dirty="0"/>
              <a:t>Collision </a:t>
            </a:r>
            <a:r>
              <a:rPr lang="en-US" sz="2800" dirty="0" err="1"/>
              <a:t>monochromatization</a:t>
            </a:r>
            <a:r>
              <a:rPr lang="en-US" sz="2800" dirty="0"/>
              <a:t> a la </a:t>
            </a:r>
            <a:r>
              <a:rPr lang="en-US" sz="2800" dirty="0" err="1" smtClean="0"/>
              <a:t>Reniery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10 </a:t>
            </a:r>
            <a:r>
              <a:rPr lang="en-US" sz="2800" dirty="0" err="1"/>
              <a:t>keV</a:t>
            </a:r>
            <a:r>
              <a:rPr lang="en-US" sz="2800" dirty="0"/>
              <a:t> invariant mass resolution</a:t>
            </a:r>
          </a:p>
          <a:p>
            <a:r>
              <a:rPr lang="en-US" sz="2800" dirty="0">
                <a:sym typeface="Symbol" panose="05050102010706020507" pitchFamily="18" charset="2"/>
              </a:rPr>
              <a:t>L  10</a:t>
            </a:r>
            <a:r>
              <a:rPr lang="en-US" sz="2800" baseline="30000" dirty="0">
                <a:sym typeface="Symbol" panose="05050102010706020507" pitchFamily="18" charset="2"/>
              </a:rPr>
              <a:t>30</a:t>
            </a:r>
            <a:r>
              <a:rPr lang="en-US" sz="2800" dirty="0">
                <a:sym typeface="Symbol" panose="05050102010706020507" pitchFamily="18" charset="2"/>
              </a:rPr>
              <a:t> cm</a:t>
            </a:r>
            <a:r>
              <a:rPr lang="en-US" sz="2800" baseline="30000" dirty="0">
                <a:sym typeface="Symbol" panose="05050102010706020507" pitchFamily="18" charset="2"/>
              </a:rPr>
              <a:t>-2</a:t>
            </a:r>
            <a:r>
              <a:rPr lang="en-US" sz="2800" dirty="0">
                <a:sym typeface="Symbol" panose="05050102010706020507" pitchFamily="18" charset="2"/>
              </a:rPr>
              <a:t>s</a:t>
            </a:r>
            <a:r>
              <a:rPr lang="en-US" sz="2800" baseline="30000" dirty="0">
                <a:sym typeface="Symbol" panose="05050102010706020507" pitchFamily="18" charset="2"/>
              </a:rPr>
              <a:t>-1</a:t>
            </a:r>
            <a:r>
              <a:rPr lang="en-US" sz="2800" dirty="0">
                <a:sym typeface="Symbol" panose="05050102010706020507" pitchFamily="18" charset="2"/>
              </a:rPr>
              <a:t> (50 </a:t>
            </a:r>
            <a:r>
              <a:rPr lang="en-US" sz="2800" dirty="0"/>
              <a:t>(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en-US" sz="2800" baseline="30000" dirty="0"/>
              <a:t>+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ru-RU" sz="2800" baseline="30000" dirty="0">
                <a:sym typeface="Symbol" panose="05050102010706020507" pitchFamily="18" charset="2"/>
              </a:rPr>
              <a:t></a:t>
            </a:r>
            <a:r>
              <a:rPr lang="en-US" sz="2800" dirty="0"/>
              <a:t>)/hour).</a:t>
            </a:r>
          </a:p>
          <a:p>
            <a:endParaRPr lang="en-US" sz="2800" dirty="0"/>
          </a:p>
          <a:p>
            <a:r>
              <a:rPr lang="en-US" sz="2800" dirty="0"/>
              <a:t>Observation of the </a:t>
            </a:r>
            <a:r>
              <a:rPr lang="en-US" sz="2800" dirty="0" err="1"/>
              <a:t>dimuonium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by </a:t>
            </a:r>
            <a:r>
              <a:rPr lang="en-US" sz="2800" dirty="0"/>
              <a:t>searching for X-rays from (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en-US" sz="2800" baseline="30000" dirty="0"/>
              <a:t>+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ru-RU" sz="2800" baseline="30000" dirty="0">
                <a:sym typeface="Symbol" panose="05050102010706020507" pitchFamily="18" charset="2"/>
              </a:rPr>
              <a:t>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Bohr </a:t>
            </a:r>
            <a:r>
              <a:rPr lang="en-US" sz="2800" dirty="0"/>
              <a:t>transitions such as 2P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en-US" sz="2800" dirty="0"/>
              <a:t>1S (</a:t>
            </a:r>
            <a:r>
              <a:rPr lang="en-US" sz="2800" dirty="0" err="1"/>
              <a:t>J.W.Moffat</a:t>
            </a:r>
            <a:r>
              <a:rPr lang="en-US" sz="2800" dirty="0"/>
              <a:t>). 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Failed due to large background</a:t>
            </a:r>
            <a:r>
              <a:rPr lang="en-US" sz="2800" dirty="0" smtClean="0">
                <a:sym typeface="Symbol" panose="05050102010706020507" pitchFamily="18" charset="2"/>
              </a:rPr>
              <a:t>.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 smtClean="0">
                <a:sym typeface="Symbol" panose="05050102010706020507" pitchFamily="18" charset="2"/>
              </a:rPr>
              <a:t>Large crossing angle proposed by </a:t>
            </a:r>
            <a:r>
              <a:rPr lang="en-US" sz="2800" dirty="0" err="1" smtClean="0">
                <a:sym typeface="Symbol" panose="05050102010706020507" pitchFamily="18" charset="2"/>
              </a:rPr>
              <a:t>S.J.Brodsky</a:t>
            </a:r>
            <a:r>
              <a:rPr lang="en-US" sz="2800" dirty="0" smtClean="0">
                <a:sym typeface="Symbol" panose="05050102010706020507" pitchFamily="18" charset="2"/>
              </a:rPr>
              <a:t> and </a:t>
            </a:r>
            <a:r>
              <a:rPr lang="en-US" sz="2800" dirty="0" err="1" smtClean="0">
                <a:sym typeface="Symbol" panose="05050102010706020507" pitchFamily="18" charset="2"/>
              </a:rPr>
              <a:t>R.F.Lebed</a:t>
            </a:r>
            <a:r>
              <a:rPr lang="en-US" sz="2800" dirty="0" smtClean="0">
                <a:sym typeface="Symbol" panose="05050102010706020507" pitchFamily="18" charset="2"/>
              </a:rPr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73871" y="3486927"/>
            <a:ext cx="601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eventbooking.stfc.ac.uk/uploads/eefact/mumutron-eefact2016-2.pptx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6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angle beam crossing</a:t>
            </a:r>
            <a:endParaRPr lang="ru-RU" dirty="0"/>
          </a:p>
        </p:txBody>
      </p:sp>
      <p:pic>
        <p:nvPicPr>
          <p:cNvPr id="10" name="Объект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5181600" cy="1626781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Invariant mass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Invariant mass resolution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Luminosity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Peak production rate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30" t="-1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requirements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Large positive momentum compaction (small circumference)</a:t>
                </a:r>
                <a:endParaRPr lang="ru-RU" dirty="0" smtClean="0"/>
              </a:p>
              <a:p>
                <a:r>
                  <a:rPr lang="en-US" dirty="0" smtClean="0"/>
                  <a:t>Large crossing angle with small </a:t>
                </a:r>
                <a:r>
                  <a:rPr lang="en-US" dirty="0"/>
                  <a:t>vertical beta </a:t>
                </a:r>
                <a:r>
                  <a:rPr lang="en-US" dirty="0" smtClean="0"/>
                  <a:t>function gives high luminosity (similar to crab waist)</a:t>
                </a:r>
              </a:p>
              <a:p>
                <a:r>
                  <a:rPr lang="en-US" dirty="0" smtClean="0"/>
                  <a:t>Large crossing angle 75</a:t>
                </a:r>
                <a:r>
                  <a:rPr lang="en-US" dirty="0" smtClean="0">
                    <a:sym typeface="Symbol" panose="05050102010706020507" pitchFamily="18" charset="2"/>
                  </a:rPr>
                  <a:t> provides comfortable beam energy (e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+</a:t>
                </a:r>
                <a:r>
                  <a:rPr lang="en-US" dirty="0" smtClean="0">
                    <a:sym typeface="Symbol" panose="05050102010706020507" pitchFamily="18" charset="2"/>
                  </a:rPr>
                  <a:t> production) and decay length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beam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=408</m:t>
                    </m:r>
                  </m:oMath>
                </a14:m>
                <a:r>
                  <a:rPr lang="en-US" dirty="0" smtClean="0"/>
                  <a:t> MeV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ecay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sPre>
                                  <m:sPre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sPre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mm</a:t>
                </a:r>
              </a:p>
              <a:p>
                <a:r>
                  <a:rPr lang="en-US" dirty="0" smtClean="0"/>
                  <a:t>Higher signal to noise ratio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=0.54</m:t>
                    </m:r>
                  </m:oMath>
                </a14:m>
                <a:r>
                  <a:rPr lang="en-US" dirty="0" smtClean="0"/>
                  <a:t> mm</a:t>
                </a:r>
              </a:p>
              <a:p>
                <a:r>
                  <a:rPr lang="en-US" dirty="0" smtClean="0"/>
                  <a:t>Horizontal beam divergence contributes significant part in invariant mass resolution; therefore, low horizontal emittance</a:t>
                </a:r>
              </a:p>
              <a:p>
                <a:r>
                  <a:rPr lang="en-US" dirty="0" smtClean="0"/>
                  <a:t>Reverse of the beam direction provides 15</a:t>
                </a:r>
                <a:r>
                  <a:rPr lang="en-US" dirty="0" smtClean="0">
                    <a:sym typeface="Symbol" panose="05050102010706020507" pitchFamily="18" charset="2"/>
                  </a:rPr>
                  <a:t> crossing angle and allows to study </a:t>
                </a:r>
                <a:r>
                  <a:rPr lang="en-US" dirty="0" err="1" smtClean="0">
                    <a:sym typeface="Symbol" panose="05050102010706020507" pitchFamily="18" charset="2"/>
                  </a:rPr>
                  <a:t>c.m</a:t>
                </a:r>
                <a:r>
                  <a:rPr lang="en-US" dirty="0" smtClean="0">
                    <a:sym typeface="Symbol" panose="05050102010706020507" pitchFamily="18" charset="2"/>
                  </a:rPr>
                  <a:t>. energy range from  to  mesons (550-960 MeV)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7" t="-2532" r="-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7 November 2017, Beijing, A. 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1114</TotalTime>
  <Words>1542</Words>
  <Application>Microsoft Office PowerPoint</Application>
  <PresentationFormat>Широкоэкранный</PresentationFormat>
  <Paragraphs>354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LOW-ENERGY ELECTRON-POSITRON COLLIDER TO SEARCH AND STUDY (+) BOUND STATE</vt:lpstr>
      <vt:lpstr>Dimuonium</vt:lpstr>
      <vt:lpstr>Why dimuonium?</vt:lpstr>
      <vt:lpstr>Some references</vt:lpstr>
      <vt:lpstr>Dimuonium properties</vt:lpstr>
      <vt:lpstr>Dimuonium production cross section</vt:lpstr>
      <vt:lpstr>Head-on e+e- collision</vt:lpstr>
      <vt:lpstr>Large angle beam crossing</vt:lpstr>
      <vt:lpstr>Accelerator requirements</vt:lpstr>
      <vt:lpstr>Collider: overview</vt:lpstr>
      <vt:lpstr>Collider: overview</vt:lpstr>
      <vt:lpstr>Interaction region</vt:lpstr>
      <vt:lpstr>Interaction region</vt:lpstr>
      <vt:lpstr>Collider: optics</vt:lpstr>
      <vt:lpstr>Collider: parameters</vt:lpstr>
      <vt:lpstr>Dimuonium production and distribution</vt:lpstr>
      <vt:lpstr>Experiments: what can we measure?</vt:lpstr>
      <vt:lpstr>Experiments: e^+ e^-→μ^+ μ^- near threshold</vt:lpstr>
      <vt:lpstr>Experiments: 15 crossing angle</vt:lpstr>
      <vt:lpstr>Reverse beam: 15 crossing angle</vt:lpstr>
      <vt:lpstr>Conclusion</vt:lpstr>
      <vt:lpstr>Background</vt:lpstr>
      <vt:lpstr>Beam-beam effects with large crossing angle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LOW-ENERGY ELECTRON-POSITRON COLLIDER TO SEARCH AND STUDY (+) BOUND STATE</dc:title>
  <dc:creator>Anton Bogomyagkov</dc:creator>
  <cp:lastModifiedBy>Anton Bogomyagkov</cp:lastModifiedBy>
  <cp:revision>165</cp:revision>
  <dcterms:created xsi:type="dcterms:W3CDTF">2017-08-23T09:48:41Z</dcterms:created>
  <dcterms:modified xsi:type="dcterms:W3CDTF">2017-11-07T00:56:55Z</dcterms:modified>
</cp:coreProperties>
</file>