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theme/themeOverride2.xml" ContentType="application/vnd.openxmlformats-officedocument.themeOverride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6" r:id="rId2"/>
    <p:sldId id="415" r:id="rId3"/>
    <p:sldId id="257" r:id="rId4"/>
    <p:sldId id="261" r:id="rId5"/>
    <p:sldId id="343" r:id="rId6"/>
    <p:sldId id="456" r:id="rId7"/>
    <p:sldId id="344" r:id="rId8"/>
    <p:sldId id="457" r:id="rId9"/>
    <p:sldId id="471" r:id="rId10"/>
    <p:sldId id="269" r:id="rId11"/>
    <p:sldId id="347" r:id="rId12"/>
    <p:sldId id="349" r:id="rId13"/>
    <p:sldId id="263" r:id="rId14"/>
    <p:sldId id="352" r:id="rId15"/>
    <p:sldId id="368" r:id="rId16"/>
    <p:sldId id="454" r:id="rId17"/>
    <p:sldId id="428" r:id="rId18"/>
    <p:sldId id="461" r:id="rId19"/>
    <p:sldId id="462" r:id="rId20"/>
    <p:sldId id="468" r:id="rId21"/>
    <p:sldId id="445" r:id="rId22"/>
    <p:sldId id="458" r:id="rId23"/>
    <p:sldId id="463" r:id="rId24"/>
    <p:sldId id="451" r:id="rId25"/>
    <p:sldId id="466" r:id="rId26"/>
    <p:sldId id="469" r:id="rId27"/>
    <p:sldId id="427" r:id="rId28"/>
    <p:sldId id="430" r:id="rId29"/>
    <p:sldId id="431" r:id="rId30"/>
    <p:sldId id="432" r:id="rId31"/>
    <p:sldId id="433" r:id="rId32"/>
    <p:sldId id="434" r:id="rId33"/>
    <p:sldId id="435" r:id="rId34"/>
    <p:sldId id="436" r:id="rId35"/>
    <p:sldId id="438" r:id="rId36"/>
    <p:sldId id="439" r:id="rId37"/>
    <p:sldId id="440" r:id="rId38"/>
    <p:sldId id="441" r:id="rId39"/>
    <p:sldId id="465" r:id="rId40"/>
  </p:sldIdLst>
  <p:sldSz cx="9144000" cy="6858000" type="screen4x3"/>
  <p:notesSz cx="6797675" cy="992822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54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FFFF"/>
    <a:srgbClr val="CCFF99"/>
    <a:srgbClr val="FF0000"/>
    <a:srgbClr val="00B050"/>
    <a:srgbClr val="FFFFCC"/>
    <a:srgbClr val="CCFFCC"/>
    <a:srgbClr val="FFCCCC"/>
    <a:srgbClr val="FFCCFF"/>
    <a:srgbClr val="071F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034E78-7F5D-4C2E-B375-FC64B27BC917}" styleName="深色样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深色样式 1 - 强调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深色样式 1 - 强调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深色样式 1 - 强调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深色样式 1 - 强调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深色样式 1 - 强调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深色样式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浅色样式 1 - 强调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98" autoAdjust="0"/>
    <p:restoredTop sz="94335" autoAdjust="0"/>
  </p:normalViewPr>
  <p:slideViewPr>
    <p:cSldViewPr snapToGrid="0">
      <p:cViewPr varScale="1">
        <p:scale>
          <a:sx n="70" d="100"/>
          <a:sy n="70" d="100"/>
        </p:scale>
        <p:origin x="1122" y="66"/>
      </p:cViewPr>
      <p:guideLst>
        <p:guide orient="horz" pos="2160"/>
        <p:guide pos="5488"/>
      </p:guideLst>
    </p:cSldViewPr>
  </p:slideViewPr>
  <p:outlineViewPr>
    <p:cViewPr>
      <p:scale>
        <a:sx n="33" d="100"/>
        <a:sy n="33" d="100"/>
      </p:scale>
      <p:origin x="32" y="936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199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s\Downloads\2008-2017&#25968;&#25454;-&#22788;&#29702;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22269;&#38469;&#35780;&#20272;\&#29579;&#25152;&#25253;&#21578;\&#22270;&#24418;&#34920;&#26684;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nistrator\Desktop\&#20154;&#25165;-&#22269;&#38469;&#35780;&#20272;\&#30740;&#31350;&#29983;&#25945;&#32946;&#22270;&#26631;&#21407;&#22987;&#25968;&#25454;.xlsx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\Downloads\&#30740;&#31350;&#29983;&#25945;&#32946;&#22270;&#26631;&#21407;&#22987;&#25968;&#25454;%20(3)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595110459832"/>
          <c:y val="0.14289291570159399"/>
          <c:w val="0.81465772291369098"/>
          <c:h val="0.815527293740691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2008-2012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State financial support for institute operation</c:v>
                </c:pt>
                <c:pt idx="1">
                  <c:v>State financial support for scientific research</c:v>
                </c:pt>
                <c:pt idx="2">
                  <c:v>Competitive funding</c:v>
                </c:pt>
                <c:pt idx="3">
                  <c:v>Competitive funding for construction of large facilities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847</c:v>
                </c:pt>
                <c:pt idx="1">
                  <c:v>595</c:v>
                </c:pt>
                <c:pt idx="2">
                  <c:v>1030</c:v>
                </c:pt>
                <c:pt idx="3">
                  <c:v>1097</c:v>
                </c:pt>
                <c:pt idx="4">
                  <c:v>204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2013-2017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State financial support for institute operation</c:v>
                </c:pt>
                <c:pt idx="1">
                  <c:v>State financial support for scientific research</c:v>
                </c:pt>
                <c:pt idx="2">
                  <c:v>Competitive funding</c:v>
                </c:pt>
                <c:pt idx="3">
                  <c:v>Competitive funding for construction of large facilities</c:v>
                </c:pt>
                <c:pt idx="4">
                  <c:v>Other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1723</c:v>
                </c:pt>
                <c:pt idx="1">
                  <c:v>796</c:v>
                </c:pt>
                <c:pt idx="2">
                  <c:v>1851</c:v>
                </c:pt>
                <c:pt idx="3">
                  <c:v>2680</c:v>
                </c:pt>
                <c:pt idx="4">
                  <c:v>384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4058032"/>
        <c:axId val="465426760"/>
      </c:barChart>
      <c:catAx>
        <c:axId val="4640580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65426760"/>
        <c:crosses val="autoZero"/>
        <c:auto val="1"/>
        <c:lblAlgn val="ctr"/>
        <c:lblOffset val="100"/>
        <c:noMultiLvlLbl val="0"/>
      </c:catAx>
      <c:valAx>
        <c:axId val="465426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dirty="0"/>
                  <a:t>Unit: MCNY</a:t>
                </a:r>
                <a:endParaRPr lang="zh-CN" dirty="0"/>
              </a:p>
            </c:rich>
          </c:tx>
          <c:layout>
            <c:manualLayout>
              <c:xMode val="edge"/>
              <c:yMode val="edge"/>
              <c:x val="8.8340041920943798E-3"/>
              <c:y val="0.4134392133464250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zh-CN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zh-CN"/>
          </a:p>
        </c:txPr>
        <c:crossAx val="464058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129853009337439"/>
          <c:y val="3.1457219791099292E-3"/>
          <c:w val="0.232065580308286"/>
          <c:h val="0.141386227924697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Total income in Million Yuan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7.910091395295836E-2"/>
          <c:y val="0.18041922333472851"/>
          <c:w val="0.91934991696822943"/>
          <c:h val="0.705788642947279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471</c:v>
                </c:pt>
                <c:pt idx="1">
                  <c:v>457</c:v>
                </c:pt>
                <c:pt idx="2">
                  <c:v>581</c:v>
                </c:pt>
                <c:pt idx="3">
                  <c:v>758</c:v>
                </c:pt>
                <c:pt idx="4">
                  <c:v>1505</c:v>
                </c:pt>
                <c:pt idx="5">
                  <c:v>1306</c:v>
                </c:pt>
                <c:pt idx="6">
                  <c:v>1451</c:v>
                </c:pt>
                <c:pt idx="7">
                  <c:v>1335</c:v>
                </c:pt>
                <c:pt idx="8">
                  <c:v>1630</c:v>
                </c:pt>
                <c:pt idx="9">
                  <c:v>1712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65669608"/>
        <c:axId val="466120376"/>
      </c:barChart>
      <c:catAx>
        <c:axId val="465669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66120376"/>
        <c:crosses val="autoZero"/>
        <c:auto val="1"/>
        <c:lblAlgn val="ctr"/>
        <c:lblOffset val="100"/>
        <c:noMultiLvlLbl val="0"/>
      </c:catAx>
      <c:valAx>
        <c:axId val="466120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65669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'[2008-2017数据-处理.xls]3职务结构'!$B$1</c:f>
              <c:strCache>
                <c:ptCount val="1"/>
                <c:pt idx="0">
                  <c:v>permanent staffs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'[2008-2017数据-处理.xls]3职务结构'!$A$2:$A$11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'[2008-2017数据-处理.xls]3职务结构'!$B$2:$B$11</c:f>
              <c:numCache>
                <c:formatCode>General</c:formatCode>
                <c:ptCount val="10"/>
                <c:pt idx="0">
                  <c:v>1047</c:v>
                </c:pt>
                <c:pt idx="1">
                  <c:v>1131</c:v>
                </c:pt>
                <c:pt idx="2">
                  <c:v>1204</c:v>
                </c:pt>
                <c:pt idx="3">
                  <c:v>1285</c:v>
                </c:pt>
                <c:pt idx="4">
                  <c:v>1344</c:v>
                </c:pt>
                <c:pt idx="5">
                  <c:v>1425</c:v>
                </c:pt>
                <c:pt idx="6">
                  <c:v>1440</c:v>
                </c:pt>
                <c:pt idx="7">
                  <c:v>1411</c:v>
                </c:pt>
                <c:pt idx="8">
                  <c:v>1412</c:v>
                </c:pt>
                <c:pt idx="9">
                  <c:v>1401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'[2008-2017数据-处理.xls]3职务结构'!$C$1</c:f>
              <c:strCache>
                <c:ptCount val="1"/>
                <c:pt idx="0">
                  <c:v>scientists and engineers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'[2008-2017数据-处理.xls]3职务结构'!$A$2:$A$11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'[2008-2017数据-处理.xls]3职务结构'!$C$2:$C$11</c:f>
              <c:numCache>
                <c:formatCode>General</c:formatCode>
                <c:ptCount val="10"/>
                <c:pt idx="0">
                  <c:v>738</c:v>
                </c:pt>
                <c:pt idx="1">
                  <c:v>827</c:v>
                </c:pt>
                <c:pt idx="2">
                  <c:v>912</c:v>
                </c:pt>
                <c:pt idx="3">
                  <c:v>1007</c:v>
                </c:pt>
                <c:pt idx="4">
                  <c:v>1082</c:v>
                </c:pt>
                <c:pt idx="5">
                  <c:v>1184</c:v>
                </c:pt>
                <c:pt idx="6">
                  <c:v>1212</c:v>
                </c:pt>
                <c:pt idx="7">
                  <c:v>1209</c:v>
                </c:pt>
                <c:pt idx="8">
                  <c:v>1223</c:v>
                </c:pt>
                <c:pt idx="9">
                  <c:v>1230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5443008"/>
        <c:axId val="466939880"/>
      </c:lineChart>
      <c:catAx>
        <c:axId val="465443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66939880"/>
        <c:crosses val="autoZero"/>
        <c:auto val="1"/>
        <c:lblAlgn val="ctr"/>
        <c:lblOffset val="100"/>
        <c:noMultiLvlLbl val="0"/>
      </c:catAx>
      <c:valAx>
        <c:axId val="466939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65443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'3年龄'!$B$2:$I$2</c:f>
              <c:strCache>
                <c:ptCount val="8"/>
                <c:pt idx="0">
                  <c:v>30 and below </c:v>
                </c:pt>
                <c:pt idx="1">
                  <c:v>31-35</c:v>
                </c:pt>
                <c:pt idx="2">
                  <c:v>36-40</c:v>
                </c:pt>
                <c:pt idx="3">
                  <c:v>41-45</c:v>
                </c:pt>
                <c:pt idx="4">
                  <c:v>46-50</c:v>
                </c:pt>
                <c:pt idx="5">
                  <c:v>51-55</c:v>
                </c:pt>
                <c:pt idx="6">
                  <c:v>56-60</c:v>
                </c:pt>
                <c:pt idx="7">
                  <c:v>above 60</c:v>
                </c:pt>
              </c:strCache>
            </c:strRef>
          </c:cat>
          <c:val>
            <c:numRef>
              <c:f>'3年龄'!$B$3:$I$3</c:f>
              <c:numCache>
                <c:formatCode>0.00%</c:formatCode>
                <c:ptCount val="8"/>
                <c:pt idx="0">
                  <c:v>0.153</c:v>
                </c:pt>
                <c:pt idx="1">
                  <c:v>0.32400000000000001</c:v>
                </c:pt>
                <c:pt idx="2">
                  <c:v>0.19400000000000001</c:v>
                </c:pt>
                <c:pt idx="3">
                  <c:v>9.4E-2</c:v>
                </c:pt>
                <c:pt idx="4">
                  <c:v>8.1000000000000003E-2</c:v>
                </c:pt>
                <c:pt idx="5">
                  <c:v>0.114</c:v>
                </c:pt>
                <c:pt idx="6">
                  <c:v>2.3E-2</c:v>
                </c:pt>
                <c:pt idx="7">
                  <c:v>1.7000000000000001E-2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65834976"/>
        <c:axId val="465102656"/>
      </c:barChart>
      <c:catAx>
        <c:axId val="465834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200"/>
            </a:pPr>
            <a:endParaRPr lang="zh-CN"/>
          </a:p>
        </c:txPr>
        <c:crossAx val="465102656"/>
        <c:crosses val="autoZero"/>
        <c:auto val="1"/>
        <c:lblAlgn val="ctr"/>
        <c:lblOffset val="100"/>
        <c:noMultiLvlLbl val="0"/>
      </c:catAx>
      <c:valAx>
        <c:axId val="465102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465834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1988407699037596E-2"/>
          <c:y val="5.1400554097404502E-2"/>
          <c:w val="0.86690048118985197"/>
          <c:h val="0.818383639545057"/>
        </c:manualLayout>
      </c:layout>
      <c:lineChart>
        <c:grouping val="standard"/>
        <c:varyColors val="0"/>
        <c:ser>
          <c:idx val="0"/>
          <c:order val="0"/>
          <c:tx>
            <c:v>MA</c:v>
          </c:tx>
          <c:spPr>
            <a:ln>
              <a:prstDash val="solid"/>
            </a:ln>
          </c:spPr>
          <c:cat>
            <c:strRef>
              <c:f>'F:\培养及学位\2013春季答辩\历年学位信息统计\[历年获学位统计表-201802.xls]Sheet2'!$R$2:$R$39</c:f>
              <c:strCache>
                <c:ptCount val="38"/>
                <c:pt idx="0">
                  <c:v>1981</c:v>
                </c:pt>
                <c:pt idx="1">
                  <c:v>1982</c:v>
                </c:pt>
                <c:pt idx="2">
                  <c:v>1983</c:v>
                </c:pt>
                <c:pt idx="3">
                  <c:v>1984</c:v>
                </c:pt>
                <c:pt idx="4">
                  <c:v>1985</c:v>
                </c:pt>
                <c:pt idx="5">
                  <c:v>1986</c:v>
                </c:pt>
                <c:pt idx="6">
                  <c:v>1987</c:v>
                </c:pt>
                <c:pt idx="7">
                  <c:v>1988</c:v>
                </c:pt>
                <c:pt idx="8">
                  <c:v>1989</c:v>
                </c:pt>
                <c:pt idx="9">
                  <c:v>1990</c:v>
                </c:pt>
                <c:pt idx="10">
                  <c:v>1991</c:v>
                </c:pt>
                <c:pt idx="11">
                  <c:v>1992</c:v>
                </c:pt>
                <c:pt idx="12">
                  <c:v>1993</c:v>
                </c:pt>
                <c:pt idx="13">
                  <c:v>1994</c:v>
                </c:pt>
                <c:pt idx="14">
                  <c:v>1995</c:v>
                </c:pt>
                <c:pt idx="15">
                  <c:v>1996</c:v>
                </c:pt>
                <c:pt idx="16">
                  <c:v>1997</c:v>
                </c:pt>
                <c:pt idx="17">
                  <c:v>1998</c:v>
                </c:pt>
                <c:pt idx="18">
                  <c:v>1999</c:v>
                </c:pt>
                <c:pt idx="19">
                  <c:v>2000</c:v>
                </c:pt>
                <c:pt idx="20">
                  <c:v>2001</c:v>
                </c:pt>
                <c:pt idx="21">
                  <c:v>2002</c:v>
                </c:pt>
                <c:pt idx="22">
                  <c:v>2003</c:v>
                </c:pt>
                <c:pt idx="23">
                  <c:v>2004</c:v>
                </c:pt>
                <c:pt idx="24">
                  <c:v>2005</c:v>
                </c:pt>
                <c:pt idx="25">
                  <c:v>2006</c:v>
                </c:pt>
                <c:pt idx="26">
                  <c:v>2007</c:v>
                </c:pt>
                <c:pt idx="27">
                  <c:v>2008</c:v>
                </c:pt>
                <c:pt idx="28">
                  <c:v>2009</c:v>
                </c:pt>
                <c:pt idx="29">
                  <c:v>2010</c:v>
                </c:pt>
                <c:pt idx="30">
                  <c:v>2011</c:v>
                </c:pt>
                <c:pt idx="31">
                  <c:v>2012</c:v>
                </c:pt>
                <c:pt idx="32">
                  <c:v>2013</c:v>
                </c:pt>
                <c:pt idx="33">
                  <c:v>2014</c:v>
                </c:pt>
                <c:pt idx="34">
                  <c:v>2015</c:v>
                </c:pt>
                <c:pt idx="35">
                  <c:v>2016</c:v>
                </c:pt>
                <c:pt idx="36">
                  <c:v>2017</c:v>
                </c:pt>
                <c:pt idx="37">
                  <c:v>合计</c:v>
                </c:pt>
              </c:strCache>
            </c:strRef>
          </c:cat>
          <c:val>
            <c:numRef>
              <c:f>[研究生教育图标原始数据.xlsx]授学位人数!$K$1:$K$39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17</c:v>
                </c:pt>
                <c:pt idx="6">
                  <c:v>13</c:v>
                </c:pt>
                <c:pt idx="7">
                  <c:v>26</c:v>
                </c:pt>
                <c:pt idx="8">
                  <c:v>21</c:v>
                </c:pt>
                <c:pt idx="9">
                  <c:v>18</c:v>
                </c:pt>
                <c:pt idx="10">
                  <c:v>24</c:v>
                </c:pt>
                <c:pt idx="11">
                  <c:v>22</c:v>
                </c:pt>
                <c:pt idx="12">
                  <c:v>20</c:v>
                </c:pt>
                <c:pt idx="13">
                  <c:v>10</c:v>
                </c:pt>
                <c:pt idx="14">
                  <c:v>21</c:v>
                </c:pt>
                <c:pt idx="15">
                  <c:v>16</c:v>
                </c:pt>
                <c:pt idx="16">
                  <c:v>13</c:v>
                </c:pt>
                <c:pt idx="17">
                  <c:v>21</c:v>
                </c:pt>
                <c:pt idx="18">
                  <c:v>19</c:v>
                </c:pt>
                <c:pt idx="19">
                  <c:v>11</c:v>
                </c:pt>
                <c:pt idx="20">
                  <c:v>19</c:v>
                </c:pt>
                <c:pt idx="21">
                  <c:v>12</c:v>
                </c:pt>
                <c:pt idx="22">
                  <c:v>12</c:v>
                </c:pt>
                <c:pt idx="23">
                  <c:v>4</c:v>
                </c:pt>
                <c:pt idx="24">
                  <c:v>11</c:v>
                </c:pt>
                <c:pt idx="25">
                  <c:v>12</c:v>
                </c:pt>
                <c:pt idx="26">
                  <c:v>15</c:v>
                </c:pt>
                <c:pt idx="27">
                  <c:v>14</c:v>
                </c:pt>
                <c:pt idx="28">
                  <c:v>22</c:v>
                </c:pt>
                <c:pt idx="29">
                  <c:v>14</c:v>
                </c:pt>
                <c:pt idx="30">
                  <c:v>14</c:v>
                </c:pt>
                <c:pt idx="31">
                  <c:v>12</c:v>
                </c:pt>
                <c:pt idx="32">
                  <c:v>21</c:v>
                </c:pt>
                <c:pt idx="33">
                  <c:v>27</c:v>
                </c:pt>
                <c:pt idx="34">
                  <c:v>34</c:v>
                </c:pt>
                <c:pt idx="35">
                  <c:v>26</c:v>
                </c:pt>
                <c:pt idx="36">
                  <c:v>32</c:v>
                </c:pt>
                <c:pt idx="37">
                  <c:v>34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B69-4F09-A90E-6A551D360C50}"/>
            </c:ext>
          </c:extLst>
        </c:ser>
        <c:ser>
          <c:idx val="1"/>
          <c:order val="1"/>
          <c:tx>
            <c:v>PHD</c:v>
          </c:tx>
          <c:spPr>
            <a:ln>
              <a:prstDash val="solid"/>
            </a:ln>
          </c:spPr>
          <c:marker>
            <c:symbol val="circle"/>
            <c:size val="6"/>
          </c:marker>
          <c:cat>
            <c:strRef>
              <c:f>'F:\培养及学位\2013春季答辩\历年学位信息统计\[历年获学位统计表-201802.xls]Sheet2'!$R$2:$R$39</c:f>
              <c:strCache>
                <c:ptCount val="38"/>
                <c:pt idx="0">
                  <c:v>1981</c:v>
                </c:pt>
                <c:pt idx="1">
                  <c:v>1982</c:v>
                </c:pt>
                <c:pt idx="2">
                  <c:v>1983</c:v>
                </c:pt>
                <c:pt idx="3">
                  <c:v>1984</c:v>
                </c:pt>
                <c:pt idx="4">
                  <c:v>1985</c:v>
                </c:pt>
                <c:pt idx="5">
                  <c:v>1986</c:v>
                </c:pt>
                <c:pt idx="6">
                  <c:v>1987</c:v>
                </c:pt>
                <c:pt idx="7">
                  <c:v>1988</c:v>
                </c:pt>
                <c:pt idx="8">
                  <c:v>1989</c:v>
                </c:pt>
                <c:pt idx="9">
                  <c:v>1990</c:v>
                </c:pt>
                <c:pt idx="10">
                  <c:v>1991</c:v>
                </c:pt>
                <c:pt idx="11">
                  <c:v>1992</c:v>
                </c:pt>
                <c:pt idx="12">
                  <c:v>1993</c:v>
                </c:pt>
                <c:pt idx="13">
                  <c:v>1994</c:v>
                </c:pt>
                <c:pt idx="14">
                  <c:v>1995</c:v>
                </c:pt>
                <c:pt idx="15">
                  <c:v>1996</c:v>
                </c:pt>
                <c:pt idx="16">
                  <c:v>1997</c:v>
                </c:pt>
                <c:pt idx="17">
                  <c:v>1998</c:v>
                </c:pt>
                <c:pt idx="18">
                  <c:v>1999</c:v>
                </c:pt>
                <c:pt idx="19">
                  <c:v>2000</c:v>
                </c:pt>
                <c:pt idx="20">
                  <c:v>2001</c:v>
                </c:pt>
                <c:pt idx="21">
                  <c:v>2002</c:v>
                </c:pt>
                <c:pt idx="22">
                  <c:v>2003</c:v>
                </c:pt>
                <c:pt idx="23">
                  <c:v>2004</c:v>
                </c:pt>
                <c:pt idx="24">
                  <c:v>2005</c:v>
                </c:pt>
                <c:pt idx="25">
                  <c:v>2006</c:v>
                </c:pt>
                <c:pt idx="26">
                  <c:v>2007</c:v>
                </c:pt>
                <c:pt idx="27">
                  <c:v>2008</c:v>
                </c:pt>
                <c:pt idx="28">
                  <c:v>2009</c:v>
                </c:pt>
                <c:pt idx="29">
                  <c:v>2010</c:v>
                </c:pt>
                <c:pt idx="30">
                  <c:v>2011</c:v>
                </c:pt>
                <c:pt idx="31">
                  <c:v>2012</c:v>
                </c:pt>
                <c:pt idx="32">
                  <c:v>2013</c:v>
                </c:pt>
                <c:pt idx="33">
                  <c:v>2014</c:v>
                </c:pt>
                <c:pt idx="34">
                  <c:v>2015</c:v>
                </c:pt>
                <c:pt idx="35">
                  <c:v>2016</c:v>
                </c:pt>
                <c:pt idx="36">
                  <c:v>2017</c:v>
                </c:pt>
                <c:pt idx="37">
                  <c:v>合计</c:v>
                </c:pt>
              </c:strCache>
            </c:strRef>
          </c:cat>
          <c:val>
            <c:numRef>
              <c:f>'F:\培养及学位\2013春季答辩\历年学位信息统计\[历年获学位统计表-201802.xls]Sheet2'!$T$2:$T$39</c:f>
              <c:numCache>
                <c:formatCode>General</c:formatCode>
                <c:ptCount val="38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3</c:v>
                </c:pt>
                <c:pt idx="6">
                  <c:v>0</c:v>
                </c:pt>
                <c:pt idx="7">
                  <c:v>1</c:v>
                </c:pt>
                <c:pt idx="8">
                  <c:v>8</c:v>
                </c:pt>
                <c:pt idx="9">
                  <c:v>2</c:v>
                </c:pt>
                <c:pt idx="10">
                  <c:v>7</c:v>
                </c:pt>
                <c:pt idx="11">
                  <c:v>6</c:v>
                </c:pt>
                <c:pt idx="12">
                  <c:v>4</c:v>
                </c:pt>
                <c:pt idx="13">
                  <c:v>7</c:v>
                </c:pt>
                <c:pt idx="14">
                  <c:v>13</c:v>
                </c:pt>
                <c:pt idx="15">
                  <c:v>13</c:v>
                </c:pt>
                <c:pt idx="16">
                  <c:v>16</c:v>
                </c:pt>
                <c:pt idx="17">
                  <c:v>33</c:v>
                </c:pt>
                <c:pt idx="18">
                  <c:v>29</c:v>
                </c:pt>
                <c:pt idx="19">
                  <c:v>22</c:v>
                </c:pt>
                <c:pt idx="20">
                  <c:v>18</c:v>
                </c:pt>
                <c:pt idx="21">
                  <c:v>16</c:v>
                </c:pt>
                <c:pt idx="22">
                  <c:v>23</c:v>
                </c:pt>
                <c:pt idx="23">
                  <c:v>28</c:v>
                </c:pt>
                <c:pt idx="24">
                  <c:v>37</c:v>
                </c:pt>
                <c:pt idx="25">
                  <c:v>50</c:v>
                </c:pt>
                <c:pt idx="26">
                  <c:v>68</c:v>
                </c:pt>
                <c:pt idx="27">
                  <c:v>68</c:v>
                </c:pt>
                <c:pt idx="28">
                  <c:v>68</c:v>
                </c:pt>
                <c:pt idx="29">
                  <c:v>66</c:v>
                </c:pt>
                <c:pt idx="30">
                  <c:v>72</c:v>
                </c:pt>
                <c:pt idx="31">
                  <c:v>69</c:v>
                </c:pt>
                <c:pt idx="32">
                  <c:v>80</c:v>
                </c:pt>
                <c:pt idx="33">
                  <c:v>71</c:v>
                </c:pt>
                <c:pt idx="34">
                  <c:v>68</c:v>
                </c:pt>
                <c:pt idx="35">
                  <c:v>59</c:v>
                </c:pt>
                <c:pt idx="36">
                  <c:v>67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B69-4F09-A90E-6A551D360C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5103440"/>
        <c:axId val="465103832"/>
      </c:lineChart>
      <c:catAx>
        <c:axId val="465103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65103832"/>
        <c:crosses val="autoZero"/>
        <c:auto val="1"/>
        <c:lblAlgn val="ctr"/>
        <c:lblOffset val="100"/>
        <c:tickLblSkip val="4"/>
        <c:noMultiLvlLbl val="0"/>
      </c:catAx>
      <c:valAx>
        <c:axId val="4651038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65103440"/>
        <c:crosses val="autoZero"/>
        <c:crossBetween val="between"/>
      </c:valAx>
      <c:spPr>
        <a:ln w="3175"/>
      </c:spPr>
    </c:plotArea>
    <c:legend>
      <c:legendPos val="r"/>
      <c:layout>
        <c:manualLayout>
          <c:xMode val="edge"/>
          <c:yMode val="edge"/>
          <c:x val="9.4444444444444497E-2"/>
          <c:y val="6.9060700745740194E-2"/>
          <c:w val="0.194444444444445"/>
          <c:h val="0.15308286464192"/>
        </c:manualLayout>
      </c:layout>
      <c:overlay val="0"/>
      <c:spPr>
        <a:ln>
          <a:solidFill>
            <a:schemeClr val="bg1">
              <a:lumMod val="75000"/>
            </a:schemeClr>
          </a:solidFill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zh-CN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644269466316712"/>
          <c:y val="6.5289442986293383E-2"/>
          <c:w val="0.79025306211723534"/>
          <c:h val="0.521281714785651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'[研究生教育图标原始数据 (3).xlsx]就业去向'!$B$37</c:f>
              <c:strCache>
                <c:ptCount val="1"/>
                <c:pt idx="0">
                  <c:v>MA</c:v>
                </c:pt>
              </c:strCache>
            </c:strRef>
          </c:tx>
          <c:invertIfNegative val="0"/>
          <c:cat>
            <c:strRef>
              <c:f>'[研究生教育图标原始数据 (3).xlsx]就业去向'!$A$38:$A$45</c:f>
              <c:strCache>
                <c:ptCount val="8"/>
                <c:pt idx="0">
                  <c:v>Research Institutes</c:v>
                </c:pt>
                <c:pt idx="1">
                  <c:v>Universities</c:v>
                </c:pt>
                <c:pt idx="2">
                  <c:v>Civil Service and Other Government Institutions</c:v>
                </c:pt>
                <c:pt idx="3">
                  <c:v>State-owned enterprises</c:v>
                </c:pt>
                <c:pt idx="4">
                  <c:v>Other enterprise</c:v>
                </c:pt>
                <c:pt idx="5">
                  <c:v>Post-doctor/Doctor</c:v>
                </c:pt>
                <c:pt idx="6">
                  <c:v>Overseas</c:v>
                </c:pt>
                <c:pt idx="7">
                  <c:v>Other</c:v>
                </c:pt>
              </c:strCache>
            </c:strRef>
          </c:cat>
          <c:val>
            <c:numRef>
              <c:f>'[研究生教育图标原始数据 (3).xlsx]就业去向'!$B$38:$B$45</c:f>
              <c:numCache>
                <c:formatCode>0.00%</c:formatCode>
                <c:ptCount val="8"/>
                <c:pt idx="0">
                  <c:v>0.17899999999999999</c:v>
                </c:pt>
                <c:pt idx="1">
                  <c:v>3.5999999999999997E-2</c:v>
                </c:pt>
                <c:pt idx="2">
                  <c:v>0.13600000000000001</c:v>
                </c:pt>
                <c:pt idx="3">
                  <c:v>0.17100000000000001</c:v>
                </c:pt>
                <c:pt idx="4">
                  <c:v>0.34300000000000003</c:v>
                </c:pt>
                <c:pt idx="5">
                  <c:v>7.0999999999999994E-2</c:v>
                </c:pt>
                <c:pt idx="6">
                  <c:v>2.1000000000000001E-2</c:v>
                </c:pt>
                <c:pt idx="7">
                  <c:v>4.2999999999999997E-2</c:v>
                </c:pt>
              </c:numCache>
            </c:numRef>
          </c:val>
        </c:ser>
        <c:ser>
          <c:idx val="1"/>
          <c:order val="1"/>
          <c:tx>
            <c:strRef>
              <c:f>'[研究生教育图标原始数据 (3).xlsx]就业去向'!$C$37</c:f>
              <c:strCache>
                <c:ptCount val="1"/>
                <c:pt idx="0">
                  <c:v>PHD </c:v>
                </c:pt>
              </c:strCache>
            </c:strRef>
          </c:tx>
          <c:invertIfNegative val="0"/>
          <c:cat>
            <c:strRef>
              <c:f>'[研究生教育图标原始数据 (3).xlsx]就业去向'!$A$38:$A$45</c:f>
              <c:strCache>
                <c:ptCount val="8"/>
                <c:pt idx="0">
                  <c:v>Research Institutes</c:v>
                </c:pt>
                <c:pt idx="1">
                  <c:v>Universities</c:v>
                </c:pt>
                <c:pt idx="2">
                  <c:v>Civil Service and Other Government Institutions</c:v>
                </c:pt>
                <c:pt idx="3">
                  <c:v>State-owned enterprises</c:v>
                </c:pt>
                <c:pt idx="4">
                  <c:v>Other enterprise</c:v>
                </c:pt>
                <c:pt idx="5">
                  <c:v>Post-doctor/Doctor</c:v>
                </c:pt>
                <c:pt idx="6">
                  <c:v>Overseas</c:v>
                </c:pt>
                <c:pt idx="7">
                  <c:v>Other</c:v>
                </c:pt>
              </c:strCache>
            </c:strRef>
          </c:cat>
          <c:val>
            <c:numRef>
              <c:f>'[研究生教育图标原始数据 (3).xlsx]就业去向'!$C$38:$C$45</c:f>
              <c:numCache>
                <c:formatCode>0.00%</c:formatCode>
                <c:ptCount val="8"/>
                <c:pt idx="0">
                  <c:v>0.5</c:v>
                </c:pt>
                <c:pt idx="1">
                  <c:v>0.14199999999999999</c:v>
                </c:pt>
                <c:pt idx="2">
                  <c:v>7.4999999999999997E-2</c:v>
                </c:pt>
                <c:pt idx="3">
                  <c:v>6.6000000000000003E-2</c:v>
                </c:pt>
                <c:pt idx="4">
                  <c:v>0.14199999999999999</c:v>
                </c:pt>
                <c:pt idx="5">
                  <c:v>2.9000000000000001E-2</c:v>
                </c:pt>
                <c:pt idx="6">
                  <c:v>2.9000000000000001E-2</c:v>
                </c:pt>
                <c:pt idx="7">
                  <c:v>1.7999999999999999E-2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5987200"/>
        <c:axId val="465987592"/>
      </c:barChart>
      <c:catAx>
        <c:axId val="4659872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65987592"/>
        <c:crosses val="autoZero"/>
        <c:auto val="1"/>
        <c:lblAlgn val="ctr"/>
        <c:lblOffset val="100"/>
        <c:noMultiLvlLbl val="0"/>
      </c:catAx>
      <c:valAx>
        <c:axId val="465987592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4659872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1447353455818028"/>
          <c:y val="7.8319845435987162E-2"/>
          <c:w val="0.10219313210848643"/>
          <c:h val="0.16743438320209975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[专利数据2.xls]历年专利数量统计!$P$5</c:f>
              <c:strCache>
                <c:ptCount val="1"/>
                <c:pt idx="0">
                  <c:v>Applications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[专利数据2.xls]历年专利数量统计!$O$6:$O$10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[专利数据2.xls]历年专利数量统计!$P$6:$P$10</c:f>
              <c:numCache>
                <c:formatCode>General</c:formatCode>
                <c:ptCount val="5"/>
                <c:pt idx="0">
                  <c:v>74</c:v>
                </c:pt>
                <c:pt idx="1">
                  <c:v>81</c:v>
                </c:pt>
                <c:pt idx="2">
                  <c:v>56</c:v>
                </c:pt>
                <c:pt idx="3">
                  <c:v>68</c:v>
                </c:pt>
                <c:pt idx="4">
                  <c:v>43</c:v>
                </c:pt>
              </c:numCache>
            </c:numRef>
          </c:val>
        </c:ser>
        <c:ser>
          <c:idx val="1"/>
          <c:order val="1"/>
          <c:tx>
            <c:strRef>
              <c:f>[专利数据2.xls]历年专利数量统计!$Q$5</c:f>
              <c:strCache>
                <c:ptCount val="1"/>
                <c:pt idx="0">
                  <c:v>Granted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[专利数据2.xls]历年专利数量统计!$O$6:$O$10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[专利数据2.xls]历年专利数量统计!$Q$6:$Q$10</c:f>
              <c:numCache>
                <c:formatCode>General</c:formatCode>
                <c:ptCount val="5"/>
                <c:pt idx="0">
                  <c:v>33</c:v>
                </c:pt>
                <c:pt idx="1">
                  <c:v>23</c:v>
                </c:pt>
                <c:pt idx="2">
                  <c:v>66</c:v>
                </c:pt>
                <c:pt idx="3">
                  <c:v>62</c:v>
                </c:pt>
                <c:pt idx="4">
                  <c:v>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65988768"/>
        <c:axId val="465989552"/>
        <c:axId val="0"/>
      </c:bar3DChart>
      <c:catAx>
        <c:axId val="465988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zh-CN"/>
          </a:p>
        </c:txPr>
        <c:crossAx val="465989552"/>
        <c:crosses val="autoZero"/>
        <c:auto val="1"/>
        <c:lblAlgn val="ctr"/>
        <c:lblOffset val="100"/>
        <c:noMultiLvlLbl val="0"/>
      </c:catAx>
      <c:valAx>
        <c:axId val="4659895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zh-CN"/>
          </a:p>
        </c:txPr>
        <c:crossAx val="46598876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59174824166094642"/>
          <c:y val="8.3528645044052038E-2"/>
          <c:w val="0.27719213201000165"/>
          <c:h val="0.1504954686481699"/>
        </c:manualLayout>
      </c:layout>
      <c:overlay val="0"/>
      <c:txPr>
        <a:bodyPr/>
        <a:lstStyle/>
        <a:p>
          <a:pPr>
            <a:defRPr sz="1400"/>
          </a:pPr>
          <a:endParaRPr lang="zh-CN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solidFill>
            <a:schemeClr val="tx1">
              <a:lumMod val="50000"/>
              <a:lumOff val="50000"/>
            </a:schemeClr>
          </a:solidFill>
        </a:ln>
        <a:effectLst/>
        <a:sp3d>
          <a:contourClr>
            <a:schemeClr val="tx1">
              <a:lumMod val="50000"/>
              <a:lumOff val="50000"/>
            </a:schemeClr>
          </a:contourClr>
        </a:sp3d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8695241652462602E-2"/>
          <c:y val="4.5407636738906097E-2"/>
          <c:w val="0.74108082384235996"/>
          <c:h val="0.85521822156131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2008-2012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2.2887792194193301E-17"/>
                  <c:y val="-2.922374429223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4906367041198503E-3"/>
                  <c:y val="-2.191780821917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Applications</c:v>
                </c:pt>
                <c:pt idx="1">
                  <c:v>Granted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168</c:v>
                </c:pt>
                <c:pt idx="1">
                  <c:v>82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2013-2017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9937578027465703E-3"/>
                  <c:y val="-2.28635530147772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4906367041198503E-3"/>
                  <c:y val="-2.191780821917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Applications</c:v>
                </c:pt>
                <c:pt idx="1">
                  <c:v>Granted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322</c:v>
                </c:pt>
                <c:pt idx="1">
                  <c:v>230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8"/>
        <c:gapDepth val="263"/>
        <c:shape val="box"/>
        <c:axId val="466890976"/>
        <c:axId val="466891368"/>
        <c:axId val="0"/>
      </c:bar3DChart>
      <c:catAx>
        <c:axId val="466890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66891368"/>
        <c:crosses val="autoZero"/>
        <c:auto val="1"/>
        <c:lblAlgn val="ctr"/>
        <c:lblOffset val="100"/>
        <c:noMultiLvlLbl val="0"/>
      </c:catAx>
      <c:valAx>
        <c:axId val="466891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66890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0044981687938603"/>
          <c:y val="2.562067392156164E-2"/>
          <c:w val="0.25743954913897338"/>
          <c:h val="0.17492262904311537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48691A-493D-4F77-BB59-AF9323853594}" type="datetimeFigureOut">
              <a:rPr lang="zh-CN" altLang="en-US" smtClean="0"/>
              <a:t>2018/6/12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CE92B7-0882-48A0-95C5-39A8371B4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9529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E92B7-0882-48A0-95C5-39A8371B447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56939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E92B7-0882-48A0-95C5-39A8371B447B}" type="slidenum">
              <a:rPr lang="zh-CN" altLang="en-US" smtClean="0">
                <a:solidFill>
                  <a:prstClr val="black"/>
                </a:solidFill>
              </a:rPr>
              <a:pPr/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289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E92B7-0882-48A0-95C5-39A8371B447B}" type="slidenum">
              <a:rPr lang="zh-CN" altLang="en-US" smtClean="0">
                <a:solidFill>
                  <a:prstClr val="black"/>
                </a:solidFill>
              </a:rPr>
              <a:pPr/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7090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E92B7-0882-48A0-95C5-39A8371B447B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7939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E92B7-0882-48A0-95C5-39A8371B447B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17139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E92B7-0882-48A0-95C5-39A8371B447B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1587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E92B7-0882-48A0-95C5-39A8371B447B}" type="slidenum">
              <a:rPr lang="zh-CN" altLang="en-US" smtClean="0">
                <a:solidFill>
                  <a:prstClr val="black"/>
                </a:solidFill>
              </a:rPr>
              <a:pPr/>
              <a:t>25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4057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E92B7-0882-48A0-95C5-39A8371B447B}" type="slidenum">
              <a:rPr lang="zh-CN" altLang="en-US" smtClean="0">
                <a:solidFill>
                  <a:prstClr val="black"/>
                </a:solidFill>
              </a:rPr>
              <a:pPr/>
              <a:t>38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7513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E92B7-0882-48A0-95C5-39A8371B447B}" type="slidenum">
              <a:rPr lang="zh-CN" altLang="en-US" smtClean="0">
                <a:solidFill>
                  <a:prstClr val="black"/>
                </a:solidFill>
              </a:rPr>
              <a:pPr/>
              <a:t>39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128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E92B7-0882-48A0-95C5-39A8371B447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4014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E92B7-0882-48A0-95C5-39A8371B447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2877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E92B7-0882-48A0-95C5-39A8371B447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6289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E92B7-0882-48A0-95C5-39A8371B447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258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E92B7-0882-48A0-95C5-39A8371B447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0253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E92B7-0882-48A0-95C5-39A8371B447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18762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E92B7-0882-48A0-95C5-39A8371B447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7523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E92B7-0882-48A0-95C5-39A8371B447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973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652E756-CFBE-4DB4-9769-AC8800052947}" type="datetimeFigureOut">
              <a:rPr lang="zh-CN" altLang="en-US" smtClean="0"/>
              <a:t>2018/6/12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AE203A2-D78F-4469-96D9-FE4450EF57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3958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071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5" name="矩形 14"/>
          <p:cNvSpPr/>
          <p:nvPr userDrawn="1"/>
        </p:nvSpPr>
        <p:spPr>
          <a:xfrm>
            <a:off x="8314346" y="0"/>
            <a:ext cx="829653" cy="764704"/>
          </a:xfrm>
          <a:prstGeom prst="rect">
            <a:avLst/>
          </a:prstGeom>
          <a:solidFill>
            <a:sysClr val="window" lastClr="C7EDCC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zh-CN" b="0" i="0" u="none" strike="noStrike" kern="0" cap="none" spc="0" normalizeH="0" baseline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92980" y="182085"/>
            <a:ext cx="7859456" cy="582619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endParaRPr lang="en-US" altLang="zh-CN" dirty="0" smtClean="0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554" y="193960"/>
            <a:ext cx="547792" cy="35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884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071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628650" y="1128118"/>
            <a:ext cx="7886700" cy="5190795"/>
          </a:xfrm>
        </p:spPr>
        <p:txBody>
          <a:bodyPr/>
          <a:lstStyle>
            <a:lvl1pPr marL="228600" indent="-228600">
              <a:lnSpc>
                <a:spcPct val="110000"/>
              </a:lnSpc>
              <a:buFont typeface="Wingdings" panose="05000000000000000000" pitchFamily="2" charset="2"/>
              <a:buChar char="n"/>
              <a:defRPr sz="2400" b="1">
                <a:solidFill>
                  <a:srgbClr val="071F65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2000"/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92980" y="182085"/>
            <a:ext cx="7859456" cy="582619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9" name="矩形 8"/>
          <p:cNvSpPr/>
          <p:nvPr userDrawn="1"/>
        </p:nvSpPr>
        <p:spPr>
          <a:xfrm>
            <a:off x="8314346" y="0"/>
            <a:ext cx="829653" cy="764704"/>
          </a:xfrm>
          <a:prstGeom prst="rect">
            <a:avLst/>
          </a:prstGeom>
          <a:solidFill>
            <a:sysClr val="window" lastClr="C7EDCC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zh-CN" b="0" i="0" u="none" strike="noStrike" kern="0" cap="none" spc="0" normalizeH="0" baseline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554" y="193960"/>
            <a:ext cx="547792" cy="35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025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r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28118"/>
            <a:ext cx="7886700" cy="5190795"/>
          </a:xfrm>
        </p:spPr>
        <p:txBody>
          <a:bodyPr/>
          <a:lstStyle>
            <a:lvl1pPr marL="228600" indent="-228600">
              <a:lnSpc>
                <a:spcPct val="110000"/>
              </a:lnSpc>
              <a:buFont typeface="Wingdings" panose="05000000000000000000" pitchFamily="2" charset="2"/>
              <a:buChar char="n"/>
              <a:defRPr sz="2400" b="1">
                <a:solidFill>
                  <a:srgbClr val="071F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2000"/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071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80" y="182085"/>
            <a:ext cx="7859456" cy="582619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8" name="流程图: 离页连接符 7"/>
          <p:cNvSpPr/>
          <p:nvPr userDrawn="1"/>
        </p:nvSpPr>
        <p:spPr>
          <a:xfrm>
            <a:off x="8352148" y="627537"/>
            <a:ext cx="791852" cy="560241"/>
          </a:xfrm>
          <a:prstGeom prst="flowChartOffpageConnector">
            <a:avLst/>
          </a:prstGeom>
          <a:solidFill>
            <a:sysClr val="window" lastClr="C7EDCC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496" y="698083"/>
            <a:ext cx="547792" cy="359489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8352148" y="-28281"/>
            <a:ext cx="791852" cy="627536"/>
          </a:xfrm>
          <a:prstGeom prst="rect">
            <a:avLst/>
          </a:prstGeom>
          <a:solidFill>
            <a:sysClr val="window" lastClr="C7EDCC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4" name="TextBox 15"/>
          <p:cNvSpPr txBox="1"/>
          <p:nvPr userDrawn="1"/>
        </p:nvSpPr>
        <p:spPr>
          <a:xfrm>
            <a:off x="8352148" y="182086"/>
            <a:ext cx="7918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rgbClr val="071F65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Part</a:t>
            </a:r>
            <a:r>
              <a:rPr lang="en-US" altLang="zh-CN" sz="1400" baseline="0" dirty="0" smtClean="0">
                <a:solidFill>
                  <a:srgbClr val="071F65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1</a:t>
            </a:r>
            <a:endParaRPr lang="zh-CN" altLang="en-US" sz="1400" b="0" dirty="0">
              <a:solidFill>
                <a:schemeClr val="bg1"/>
              </a:solidFill>
              <a:latin typeface="Arial Black" panose="020B0A04020102020204" pitchFamily="34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498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-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071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8" name="流程图: 离页连接符 7"/>
          <p:cNvSpPr/>
          <p:nvPr userDrawn="1"/>
        </p:nvSpPr>
        <p:spPr>
          <a:xfrm>
            <a:off x="8352148" y="627537"/>
            <a:ext cx="791852" cy="560241"/>
          </a:xfrm>
          <a:prstGeom prst="flowChartOffpageConnector">
            <a:avLst/>
          </a:prstGeom>
          <a:solidFill>
            <a:sysClr val="window" lastClr="C7EDCC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496" y="698083"/>
            <a:ext cx="547792" cy="359489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8352148" y="-28281"/>
            <a:ext cx="791852" cy="627536"/>
          </a:xfrm>
          <a:prstGeom prst="rect">
            <a:avLst/>
          </a:prstGeom>
          <a:solidFill>
            <a:sysClr val="window" lastClr="C7EDCC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1" name="TextBox 15"/>
          <p:cNvSpPr txBox="1"/>
          <p:nvPr userDrawn="1"/>
        </p:nvSpPr>
        <p:spPr>
          <a:xfrm>
            <a:off x="8352148" y="182086"/>
            <a:ext cx="7918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rgbClr val="071F65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Part</a:t>
            </a:r>
            <a:r>
              <a:rPr lang="en-US" altLang="zh-CN" sz="1400" baseline="0" dirty="0" smtClean="0">
                <a:solidFill>
                  <a:srgbClr val="071F65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1</a:t>
            </a:r>
            <a:endParaRPr lang="zh-CN" altLang="en-US" sz="1400" b="0" dirty="0">
              <a:solidFill>
                <a:schemeClr val="bg1"/>
              </a:solidFill>
              <a:latin typeface="Arial Black" panose="020B0A04020102020204" pitchFamily="34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92980" y="182085"/>
            <a:ext cx="7859456" cy="582619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03620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4088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071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8" name="流程图: 离页连接符 7"/>
          <p:cNvSpPr/>
          <p:nvPr userDrawn="1"/>
        </p:nvSpPr>
        <p:spPr>
          <a:xfrm>
            <a:off x="8352148" y="627537"/>
            <a:ext cx="791852" cy="560241"/>
          </a:xfrm>
          <a:prstGeom prst="flowChartOffpageConnector">
            <a:avLst/>
          </a:prstGeom>
          <a:solidFill>
            <a:sysClr val="window" lastClr="C7EDCC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496" y="698083"/>
            <a:ext cx="547792" cy="359489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8352148" y="-28281"/>
            <a:ext cx="791852" cy="627536"/>
          </a:xfrm>
          <a:prstGeom prst="rect">
            <a:avLst/>
          </a:prstGeom>
          <a:solidFill>
            <a:sysClr val="window" lastClr="C7EDCC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4" name="TextBox 15"/>
          <p:cNvSpPr txBox="1"/>
          <p:nvPr userDrawn="1"/>
        </p:nvSpPr>
        <p:spPr>
          <a:xfrm>
            <a:off x="8285467" y="182086"/>
            <a:ext cx="926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rgbClr val="071F65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Part</a:t>
            </a:r>
            <a:r>
              <a:rPr lang="en-US" altLang="zh-CN" sz="1400" baseline="0" dirty="0" smtClean="0">
                <a:solidFill>
                  <a:srgbClr val="071F65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2</a:t>
            </a:r>
            <a:endParaRPr lang="zh-CN" altLang="en-US" sz="1400" b="0" dirty="0">
              <a:solidFill>
                <a:schemeClr val="bg1"/>
              </a:solidFill>
              <a:latin typeface="Arial Black" panose="020B0A04020102020204" pitchFamily="34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628650" y="1128118"/>
            <a:ext cx="7886700" cy="5190795"/>
          </a:xfrm>
        </p:spPr>
        <p:txBody>
          <a:bodyPr/>
          <a:lstStyle>
            <a:lvl1pPr marL="228600" indent="-228600">
              <a:lnSpc>
                <a:spcPct val="110000"/>
              </a:lnSpc>
              <a:buFont typeface="Wingdings" panose="05000000000000000000" pitchFamily="2" charset="2"/>
              <a:buChar char="n"/>
              <a:defRPr sz="2400" b="1">
                <a:solidFill>
                  <a:srgbClr val="071F65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2000"/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92980" y="182085"/>
            <a:ext cx="7859456" cy="582619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298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2-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071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8" name="流程图: 离页连接符 7"/>
          <p:cNvSpPr/>
          <p:nvPr userDrawn="1"/>
        </p:nvSpPr>
        <p:spPr>
          <a:xfrm>
            <a:off x="8352148" y="627537"/>
            <a:ext cx="791852" cy="560241"/>
          </a:xfrm>
          <a:prstGeom prst="flowChartOffpageConnector">
            <a:avLst/>
          </a:prstGeom>
          <a:solidFill>
            <a:sysClr val="window" lastClr="C7EDCC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496" y="698083"/>
            <a:ext cx="547792" cy="359489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8352148" y="-28281"/>
            <a:ext cx="791852" cy="627536"/>
          </a:xfrm>
          <a:prstGeom prst="rect">
            <a:avLst/>
          </a:prstGeom>
          <a:solidFill>
            <a:sysClr val="window" lastClr="C7EDCC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3" name="TextBox 15"/>
          <p:cNvSpPr txBox="1"/>
          <p:nvPr userDrawn="1"/>
        </p:nvSpPr>
        <p:spPr>
          <a:xfrm>
            <a:off x="8285467" y="182086"/>
            <a:ext cx="926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rgbClr val="071F65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Part</a:t>
            </a:r>
            <a:r>
              <a:rPr lang="en-US" altLang="zh-CN" sz="1400" baseline="0" dirty="0" smtClean="0">
                <a:solidFill>
                  <a:srgbClr val="071F65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2</a:t>
            </a:r>
            <a:endParaRPr lang="zh-CN" altLang="en-US" sz="1400" b="0" dirty="0">
              <a:solidFill>
                <a:schemeClr val="bg1"/>
              </a:solidFill>
              <a:latin typeface="Arial Black" panose="020B0A04020102020204" pitchFamily="34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92980" y="182085"/>
            <a:ext cx="7859456" cy="582619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131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071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8" name="流程图: 离页连接符 7"/>
          <p:cNvSpPr/>
          <p:nvPr userDrawn="1"/>
        </p:nvSpPr>
        <p:spPr>
          <a:xfrm>
            <a:off x="8352148" y="627537"/>
            <a:ext cx="791852" cy="560241"/>
          </a:xfrm>
          <a:prstGeom prst="flowChartOffpageConnector">
            <a:avLst/>
          </a:prstGeom>
          <a:solidFill>
            <a:sysClr val="window" lastClr="C7EDCC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496" y="698083"/>
            <a:ext cx="547792" cy="359489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8352148" y="-28281"/>
            <a:ext cx="791852" cy="627536"/>
          </a:xfrm>
          <a:prstGeom prst="rect">
            <a:avLst/>
          </a:prstGeom>
          <a:solidFill>
            <a:sysClr val="window" lastClr="C7EDCC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4" name="TextBox 15"/>
          <p:cNvSpPr txBox="1"/>
          <p:nvPr userDrawn="1"/>
        </p:nvSpPr>
        <p:spPr>
          <a:xfrm>
            <a:off x="8285467" y="182086"/>
            <a:ext cx="926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rgbClr val="071F65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Part</a:t>
            </a:r>
            <a:r>
              <a:rPr lang="en-US" altLang="zh-CN" sz="1400" baseline="0" dirty="0" smtClean="0">
                <a:solidFill>
                  <a:srgbClr val="071F65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3</a:t>
            </a:r>
            <a:endParaRPr lang="zh-CN" altLang="en-US" sz="1400" b="0" dirty="0">
              <a:solidFill>
                <a:schemeClr val="bg1"/>
              </a:solidFill>
              <a:latin typeface="Arial Black" panose="020B0A04020102020204" pitchFamily="34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628650" y="1128118"/>
            <a:ext cx="7886700" cy="5190795"/>
          </a:xfrm>
        </p:spPr>
        <p:txBody>
          <a:bodyPr/>
          <a:lstStyle>
            <a:lvl1pPr marL="228600" indent="-228600">
              <a:lnSpc>
                <a:spcPct val="110000"/>
              </a:lnSpc>
              <a:buFont typeface="Wingdings" panose="05000000000000000000" pitchFamily="2" charset="2"/>
              <a:buChar char="n"/>
              <a:defRPr sz="2400" b="1">
                <a:solidFill>
                  <a:srgbClr val="071F65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2000"/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92980" y="182085"/>
            <a:ext cx="7859456" cy="582619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784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071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8" name="流程图: 离页连接符 7"/>
          <p:cNvSpPr/>
          <p:nvPr userDrawn="1"/>
        </p:nvSpPr>
        <p:spPr>
          <a:xfrm>
            <a:off x="8352148" y="627537"/>
            <a:ext cx="791852" cy="560241"/>
          </a:xfrm>
          <a:prstGeom prst="flowChartOffpageConnector">
            <a:avLst/>
          </a:prstGeom>
          <a:solidFill>
            <a:sysClr val="window" lastClr="C7EDCC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496" y="698083"/>
            <a:ext cx="547792" cy="359489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8352148" y="-28281"/>
            <a:ext cx="791852" cy="627536"/>
          </a:xfrm>
          <a:prstGeom prst="rect">
            <a:avLst/>
          </a:prstGeom>
          <a:solidFill>
            <a:sysClr val="window" lastClr="C7EDCC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3" name="TextBox 15"/>
          <p:cNvSpPr txBox="1"/>
          <p:nvPr userDrawn="1"/>
        </p:nvSpPr>
        <p:spPr>
          <a:xfrm>
            <a:off x="8285467" y="182086"/>
            <a:ext cx="926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rgbClr val="071F65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Part</a:t>
            </a:r>
            <a:r>
              <a:rPr lang="en-US" altLang="zh-CN" sz="1400" baseline="0" dirty="0" smtClean="0">
                <a:solidFill>
                  <a:srgbClr val="071F65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3</a:t>
            </a:r>
            <a:endParaRPr lang="zh-CN" altLang="en-US" sz="1400" b="0" dirty="0">
              <a:solidFill>
                <a:schemeClr val="bg1"/>
              </a:solidFill>
              <a:latin typeface="Arial Black" panose="020B0A04020102020204" pitchFamily="34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92980" y="182085"/>
            <a:ext cx="7859456" cy="582619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618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071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8" name="流程图: 离页连接符 7"/>
          <p:cNvSpPr/>
          <p:nvPr userDrawn="1"/>
        </p:nvSpPr>
        <p:spPr>
          <a:xfrm>
            <a:off x="8352148" y="627537"/>
            <a:ext cx="791852" cy="560241"/>
          </a:xfrm>
          <a:prstGeom prst="flowChartOffpageConnector">
            <a:avLst/>
          </a:prstGeom>
          <a:solidFill>
            <a:sysClr val="window" lastClr="C7EDCC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496" y="698083"/>
            <a:ext cx="547792" cy="359489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8352148" y="-28281"/>
            <a:ext cx="791852" cy="627536"/>
          </a:xfrm>
          <a:prstGeom prst="rect">
            <a:avLst/>
          </a:prstGeom>
          <a:solidFill>
            <a:sysClr val="window" lastClr="C7EDCC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4" name="TextBox 15"/>
          <p:cNvSpPr txBox="1"/>
          <p:nvPr userDrawn="1"/>
        </p:nvSpPr>
        <p:spPr>
          <a:xfrm>
            <a:off x="8285467" y="182086"/>
            <a:ext cx="926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rgbClr val="071F65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Part</a:t>
            </a:r>
            <a:r>
              <a:rPr lang="en-US" altLang="zh-CN" sz="1400" baseline="0" dirty="0" smtClean="0">
                <a:solidFill>
                  <a:srgbClr val="071F65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4</a:t>
            </a:r>
            <a:endParaRPr lang="zh-CN" altLang="en-US" sz="1400" b="0" dirty="0">
              <a:solidFill>
                <a:schemeClr val="bg1"/>
              </a:solidFill>
              <a:latin typeface="Arial Black" panose="020B0A04020102020204" pitchFamily="34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628650" y="1128118"/>
            <a:ext cx="7886700" cy="5190795"/>
          </a:xfrm>
        </p:spPr>
        <p:txBody>
          <a:bodyPr/>
          <a:lstStyle>
            <a:lvl1pPr marL="228600" indent="-228600">
              <a:lnSpc>
                <a:spcPct val="110000"/>
              </a:lnSpc>
              <a:buFont typeface="Wingdings" panose="05000000000000000000" pitchFamily="2" charset="2"/>
              <a:buChar char="n"/>
              <a:defRPr sz="2400" b="1">
                <a:solidFill>
                  <a:srgbClr val="071F65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2000"/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92980" y="182085"/>
            <a:ext cx="7859456" cy="582619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391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071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8" name="流程图: 离页连接符 7"/>
          <p:cNvSpPr/>
          <p:nvPr userDrawn="1"/>
        </p:nvSpPr>
        <p:spPr>
          <a:xfrm>
            <a:off x="8352148" y="627537"/>
            <a:ext cx="791852" cy="560241"/>
          </a:xfrm>
          <a:prstGeom prst="flowChartOffpageConnector">
            <a:avLst/>
          </a:prstGeom>
          <a:solidFill>
            <a:sysClr val="window" lastClr="C7EDCC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496" y="698083"/>
            <a:ext cx="547792" cy="359489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8352148" y="-28281"/>
            <a:ext cx="791852" cy="627536"/>
          </a:xfrm>
          <a:prstGeom prst="rect">
            <a:avLst/>
          </a:prstGeom>
          <a:solidFill>
            <a:sysClr val="window" lastClr="C7EDCC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3" name="TextBox 15"/>
          <p:cNvSpPr txBox="1"/>
          <p:nvPr userDrawn="1"/>
        </p:nvSpPr>
        <p:spPr>
          <a:xfrm>
            <a:off x="8285467" y="182086"/>
            <a:ext cx="926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rgbClr val="071F65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Part</a:t>
            </a:r>
            <a:r>
              <a:rPr lang="en-US" altLang="zh-CN" sz="1400" baseline="0" dirty="0" smtClean="0">
                <a:solidFill>
                  <a:srgbClr val="071F65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4</a:t>
            </a:r>
            <a:endParaRPr lang="zh-CN" altLang="en-US" sz="1400" b="0" dirty="0">
              <a:solidFill>
                <a:schemeClr val="bg1"/>
              </a:solidFill>
              <a:latin typeface="Arial Black" panose="020B0A04020102020204" pitchFamily="34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92980" y="182085"/>
            <a:ext cx="7859456" cy="582619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282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7" name="矩形 6"/>
          <p:cNvSpPr/>
          <p:nvPr userDrawn="1"/>
        </p:nvSpPr>
        <p:spPr>
          <a:xfrm>
            <a:off x="-4" y="6542051"/>
            <a:ext cx="3243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cap="all" dirty="0" smtClean="0">
                <a:solidFill>
                  <a:srgbClr val="C0C5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assessment 2018</a:t>
            </a:r>
            <a:endParaRPr lang="zh-CN" altLang="en-US" sz="1200" cap="all" dirty="0">
              <a:solidFill>
                <a:srgbClr val="C0C5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8581878" y="6534676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algn="r" defTabSz="914400" rtl="0" eaLnBrk="1" latinLnBrk="0" hangingPunct="1"/>
            <a:fld id="{AAE203A2-D78F-4469-96D9-FE4450EF57DC}" type="slidenum">
              <a:rPr lang="zh-CN" altLang="en-US" sz="1200" kern="1200" cap="all" smtClean="0">
                <a:solidFill>
                  <a:srgbClr val="C0C5C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algn="r" defTabSz="914400" rtl="0" eaLnBrk="1" latinLnBrk="0" hangingPunct="1"/>
              <a:t>‹#›</a:t>
            </a:fld>
            <a:endParaRPr lang="zh-CN" altLang="en-US" sz="1200" kern="1200" cap="all" dirty="0">
              <a:solidFill>
                <a:srgbClr val="C0C5C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986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8" r:id="rId4"/>
    <p:sldLayoutId id="2147483669" r:id="rId5"/>
    <p:sldLayoutId id="2147483670" r:id="rId6"/>
    <p:sldLayoutId id="2147483671" r:id="rId7"/>
    <p:sldLayoutId id="2147483674" r:id="rId8"/>
    <p:sldLayoutId id="2147483675" r:id="rId9"/>
    <p:sldLayoutId id="2147483673" r:id="rId10"/>
    <p:sldLayoutId id="2147483676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133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jpeg"/><Relationship Id="rId5" Type="http://schemas.openxmlformats.org/officeDocument/2006/relationships/image" Target="../media/image15.png"/><Relationship Id="rId4" Type="http://schemas.openxmlformats.org/officeDocument/2006/relationships/oleObject" Target="../embeddings/oleObject3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Excel_97-2003____1.xls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1.jpg"/><Relationship Id="rId4" Type="http://schemas.openxmlformats.org/officeDocument/2006/relationships/image" Target="../media/image4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" t="7101" b="40826"/>
          <a:stretch/>
        </p:blipFill>
        <p:spPr>
          <a:xfrm>
            <a:off x="0" y="-271740"/>
            <a:ext cx="9130352" cy="318626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0741" y="2073194"/>
            <a:ext cx="9144000" cy="3151989"/>
          </a:xfrm>
          <a:prstGeom prst="rect">
            <a:avLst/>
          </a:prstGeom>
          <a:solidFill>
            <a:srgbClr val="071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6D265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338413" y="2337859"/>
            <a:ext cx="8518984" cy="2563872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379357" y="3742862"/>
            <a:ext cx="8412582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5000"/>
              </a:lnSpc>
            </a:pPr>
            <a:r>
              <a:rPr lang="en-US" altLang="zh-CN" sz="160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WANG </a:t>
            </a:r>
            <a:r>
              <a:rPr lang="en-US" altLang="zh-CN" sz="1600" dirty="0" err="1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Yifang</a:t>
            </a:r>
            <a:endParaRPr lang="en-US" altLang="zh-CN" sz="1600" dirty="0" smtClean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>
              <a:lnSpc>
                <a:spcPct val="125000"/>
              </a:lnSpc>
            </a:pPr>
            <a:r>
              <a:rPr lang="en-US" altLang="zh-CN" sz="160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Institute of High Energy Physics</a:t>
            </a:r>
          </a:p>
          <a:p>
            <a:pPr algn="ctr">
              <a:lnSpc>
                <a:spcPct val="125000"/>
              </a:lnSpc>
            </a:pPr>
            <a:r>
              <a:rPr lang="en-US" altLang="zh-CN" sz="160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Jun. 13-15 , 2018</a:t>
            </a:r>
          </a:p>
        </p:txBody>
      </p:sp>
      <p:sp>
        <p:nvSpPr>
          <p:cNvPr id="12" name="椭圆 14"/>
          <p:cNvSpPr/>
          <p:nvPr/>
        </p:nvSpPr>
        <p:spPr>
          <a:xfrm rot="16200000">
            <a:off x="4455613" y="5971049"/>
            <a:ext cx="219126" cy="285744"/>
          </a:xfrm>
          <a:custGeom>
            <a:avLst/>
            <a:gdLst>
              <a:gd name="T0" fmla="*/ 5482 w 5667"/>
              <a:gd name="T1" fmla="*/ 363 h 7402"/>
              <a:gd name="T2" fmla="*/ 4635 w 5667"/>
              <a:gd name="T3" fmla="*/ 185 h 7402"/>
              <a:gd name="T4" fmla="*/ 570 w 5667"/>
              <a:gd name="T5" fmla="*/ 2838 h 7402"/>
              <a:gd name="T6" fmla="*/ 0 w 5667"/>
              <a:gd name="T7" fmla="*/ 3744 h 7402"/>
              <a:gd name="T8" fmla="*/ 570 w 5667"/>
              <a:gd name="T9" fmla="*/ 4649 h 7402"/>
              <a:gd name="T10" fmla="*/ 4635 w 5667"/>
              <a:gd name="T11" fmla="*/ 7303 h 7402"/>
              <a:gd name="T12" fmla="*/ 4969 w 5667"/>
              <a:gd name="T13" fmla="*/ 7402 h 7402"/>
              <a:gd name="T14" fmla="*/ 5482 w 5667"/>
              <a:gd name="T15" fmla="*/ 7125 h 7402"/>
              <a:gd name="T16" fmla="*/ 5304 w 5667"/>
              <a:gd name="T17" fmla="*/ 6278 h 7402"/>
              <a:gd name="T18" fmla="*/ 1421 w 5667"/>
              <a:gd name="T19" fmla="*/ 3744 h 7402"/>
              <a:gd name="T20" fmla="*/ 5304 w 5667"/>
              <a:gd name="T21" fmla="*/ 1210 h 7402"/>
              <a:gd name="T22" fmla="*/ 5482 w 5667"/>
              <a:gd name="T23" fmla="*/ 363 h 7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667" h="7402">
                <a:moveTo>
                  <a:pt x="5482" y="363"/>
                </a:moveTo>
                <a:cubicBezTo>
                  <a:pt x="5297" y="80"/>
                  <a:pt x="4918" y="0"/>
                  <a:pt x="4635" y="185"/>
                </a:cubicBezTo>
                <a:lnTo>
                  <a:pt x="570" y="2838"/>
                </a:lnTo>
                <a:cubicBezTo>
                  <a:pt x="207" y="3051"/>
                  <a:pt x="0" y="3381"/>
                  <a:pt x="0" y="3744"/>
                </a:cubicBezTo>
                <a:cubicBezTo>
                  <a:pt x="0" y="4107"/>
                  <a:pt x="207" y="4436"/>
                  <a:pt x="570" y="4649"/>
                </a:cubicBezTo>
                <a:lnTo>
                  <a:pt x="4635" y="7303"/>
                </a:lnTo>
                <a:cubicBezTo>
                  <a:pt x="4738" y="7370"/>
                  <a:pt x="4854" y="7402"/>
                  <a:pt x="4969" y="7402"/>
                </a:cubicBezTo>
                <a:cubicBezTo>
                  <a:pt x="5169" y="7402"/>
                  <a:pt x="5365" y="7305"/>
                  <a:pt x="5482" y="7125"/>
                </a:cubicBezTo>
                <a:cubicBezTo>
                  <a:pt x="5667" y="6842"/>
                  <a:pt x="5587" y="6463"/>
                  <a:pt x="5304" y="6278"/>
                </a:cubicBezTo>
                <a:lnTo>
                  <a:pt x="1421" y="3744"/>
                </a:lnTo>
                <a:lnTo>
                  <a:pt x="5304" y="1210"/>
                </a:lnTo>
                <a:cubicBezTo>
                  <a:pt x="5587" y="1025"/>
                  <a:pt x="5667" y="646"/>
                  <a:pt x="5482" y="363"/>
                </a:cubicBezTo>
                <a:close/>
              </a:path>
            </a:pathLst>
          </a:custGeom>
          <a:solidFill>
            <a:srgbClr val="071F65"/>
          </a:solidFill>
          <a:ln>
            <a:solidFill>
              <a:srgbClr val="071F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10741" y="2433917"/>
            <a:ext cx="9144000" cy="983241"/>
          </a:xfrm>
        </p:spPr>
        <p:txBody>
          <a:bodyPr/>
          <a:lstStyle/>
          <a:p>
            <a:r>
              <a:rPr lang="zh-CN" altLang="zh-CN" dirty="0">
                <a:latin typeface="Arial Black" panose="020B0A04020102020204" pitchFamily="34" charset="0"/>
              </a:rPr>
              <a:t> </a:t>
            </a:r>
            <a:r>
              <a:rPr lang="en-US" altLang="zh-CN" dirty="0">
                <a:solidFill>
                  <a:schemeClr val="bg1"/>
                </a:solidFill>
                <a:latin typeface="Arial Black" panose="020B0A04020102020204" pitchFamily="34" charset="0"/>
              </a:rPr>
              <a:t>Introduction </a:t>
            </a:r>
            <a:r>
              <a:rPr lang="en-US" altLang="zh-CN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to </a:t>
            </a:r>
            <a:r>
              <a:rPr lang="en-US" altLang="zh-CN" dirty="0">
                <a:solidFill>
                  <a:schemeClr val="bg1"/>
                </a:solidFill>
                <a:latin typeface="Arial Black" panose="020B0A04020102020204" pitchFamily="34" charset="0"/>
              </a:rPr>
              <a:t>IHEP</a:t>
            </a:r>
            <a:endParaRPr lang="zh-CN" alt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5450072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cap="all" dirty="0" smtClean="0">
                <a:solidFill>
                  <a:srgbClr val="C0C5CE"/>
                </a:solidFill>
                <a:latin typeface="Arial Black" panose="020B0A04020102020204" pitchFamily="34" charset="0"/>
              </a:rPr>
              <a:t>International assessment 2018</a:t>
            </a:r>
            <a:endParaRPr lang="zh-CN" altLang="en-US" sz="2400" cap="all" dirty="0">
              <a:solidFill>
                <a:srgbClr val="C0C5CE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76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2980" y="182085"/>
            <a:ext cx="7859456" cy="582619"/>
          </a:xfrm>
        </p:spPr>
        <p:txBody>
          <a:bodyPr>
            <a:normAutofit/>
          </a:bodyPr>
          <a:lstStyle/>
          <a:p>
            <a:r>
              <a:rPr lang="en-US" altLang="zh-CN" dirty="0"/>
              <a:t>Human Resources</a:t>
            </a:r>
            <a:endParaRPr lang="zh-CN" altLang="en-US" dirty="0"/>
          </a:p>
        </p:txBody>
      </p:sp>
      <p:sp>
        <p:nvSpPr>
          <p:cNvPr id="9" name="内容占位符 1"/>
          <p:cNvSpPr txBox="1">
            <a:spLocks/>
          </p:cNvSpPr>
          <p:nvPr/>
        </p:nvSpPr>
        <p:spPr>
          <a:xfrm>
            <a:off x="5299258" y="1294779"/>
            <a:ext cx="3672408" cy="266709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kumimoji="1" lang="en-US" altLang="zh-CN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1401</a:t>
            </a:r>
            <a:r>
              <a:rPr lang="en-US" altLang="zh-CN" sz="2400" dirty="0" smtClean="0">
                <a:solidFill>
                  <a:srgbClr val="FF0000"/>
                </a:solidFill>
              </a:rPr>
              <a:t> </a:t>
            </a:r>
            <a:r>
              <a:rPr lang="en-US" altLang="zh-CN" sz="2000" b="1" dirty="0" smtClean="0"/>
              <a:t>permanent staffs</a:t>
            </a:r>
          </a:p>
          <a:p>
            <a:pPr>
              <a:spcBef>
                <a:spcPts val="600"/>
              </a:spcBef>
            </a:pPr>
            <a:r>
              <a:rPr kumimoji="1" lang="en-US" altLang="zh-CN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68</a:t>
            </a:r>
            <a:r>
              <a:rPr lang="en-US" altLang="zh-CN" sz="2400" b="1" dirty="0" smtClean="0"/>
              <a:t> </a:t>
            </a:r>
            <a:r>
              <a:rPr lang="en-US" altLang="zh-CN" sz="2000" b="1" dirty="0" smtClean="0"/>
              <a:t>temporary employees</a:t>
            </a:r>
          </a:p>
          <a:p>
            <a:pPr>
              <a:spcBef>
                <a:spcPts val="600"/>
              </a:spcBef>
            </a:pPr>
            <a:r>
              <a:rPr kumimoji="1" lang="en-US" altLang="zh-C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Of which:</a:t>
            </a:r>
          </a:p>
          <a:p>
            <a:pPr lvl="1">
              <a:spcBef>
                <a:spcPts val="600"/>
              </a:spcBef>
            </a:pPr>
            <a:r>
              <a:rPr kumimoji="1" lang="en-US" altLang="zh-CN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49</a:t>
            </a:r>
            <a:r>
              <a:rPr lang="en-US" altLang="zh-CN" sz="1600" b="1" dirty="0" smtClean="0"/>
              <a:t> </a:t>
            </a:r>
            <a:r>
              <a:rPr lang="en-US" altLang="zh-CN" sz="1600" b="1" dirty="0"/>
              <a:t>recruited </a:t>
            </a:r>
            <a:r>
              <a:rPr lang="en-US" altLang="zh-CN" sz="1600" b="1" dirty="0" smtClean="0"/>
              <a:t>by talent programs: 8 within </a:t>
            </a:r>
            <a:r>
              <a:rPr lang="en-US" altLang="zh-CN" sz="1600" b="1" dirty="0"/>
              <a:t>China, </a:t>
            </a:r>
            <a:r>
              <a:rPr lang="en-US" altLang="zh-CN" sz="1600" b="1" dirty="0" smtClean="0"/>
              <a:t>41 from abroad (2013-2017) </a:t>
            </a:r>
            <a:endParaRPr lang="zh-CN" altLang="en-US" sz="1600" b="1" dirty="0"/>
          </a:p>
        </p:txBody>
      </p:sp>
      <p:sp>
        <p:nvSpPr>
          <p:cNvPr id="11" name="矩形 10"/>
          <p:cNvSpPr/>
          <p:nvPr/>
        </p:nvSpPr>
        <p:spPr>
          <a:xfrm>
            <a:off x="5367648" y="801783"/>
            <a:ext cx="2222974" cy="446579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atin typeface="Arial Black" panose="020B0A04020102020204" pitchFamily="34" charset="0"/>
              </a:rPr>
              <a:t>December 2017</a:t>
            </a:r>
            <a:endParaRPr lang="zh-CN" altLang="en-US" dirty="0">
              <a:latin typeface="Arial Black" panose="020B0A04020102020204" pitchFamily="34" charset="0"/>
            </a:endParaRPr>
          </a:p>
        </p:txBody>
      </p:sp>
      <p:sp>
        <p:nvSpPr>
          <p:cNvPr id="12" name="内容占位符 1"/>
          <p:cNvSpPr txBox="1">
            <a:spLocks/>
          </p:cNvSpPr>
          <p:nvPr/>
        </p:nvSpPr>
        <p:spPr>
          <a:xfrm>
            <a:off x="5391665" y="3939292"/>
            <a:ext cx="3487594" cy="166285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kumimoji="1" lang="en-US" altLang="zh-CN" sz="18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1344</a:t>
            </a:r>
            <a:r>
              <a:rPr lang="en-US" altLang="zh-CN" sz="1800" dirty="0" smtClean="0">
                <a:solidFill>
                  <a:srgbClr val="FF9900"/>
                </a:solidFill>
              </a:rPr>
              <a:t> </a:t>
            </a:r>
            <a:r>
              <a:rPr lang="en-US" altLang="zh-CN" sz="1800" b="1" dirty="0" smtClean="0"/>
              <a:t>permanent staffs</a:t>
            </a:r>
          </a:p>
          <a:p>
            <a:pPr>
              <a:spcBef>
                <a:spcPts val="600"/>
              </a:spcBef>
            </a:pPr>
            <a:r>
              <a:rPr kumimoji="1" lang="en-US" altLang="zh-CN" sz="18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93</a:t>
            </a:r>
            <a:r>
              <a:rPr lang="en-US" altLang="zh-CN" sz="1800" b="1" dirty="0" smtClean="0"/>
              <a:t> temporary employees</a:t>
            </a:r>
          </a:p>
          <a:p>
            <a:pPr>
              <a:spcBef>
                <a:spcPts val="600"/>
              </a:spcBef>
            </a:pPr>
            <a:r>
              <a:rPr kumimoji="1" lang="en-US" altLang="zh-CN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Of which:</a:t>
            </a:r>
          </a:p>
          <a:p>
            <a:pPr lvl="1">
              <a:spcBef>
                <a:spcPts val="600"/>
              </a:spcBef>
            </a:pPr>
            <a:r>
              <a:rPr kumimoji="1" lang="en-US" altLang="zh-CN" sz="16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39</a:t>
            </a:r>
            <a:r>
              <a:rPr kumimoji="1" lang="zh-CN" altLang="en-US" sz="18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altLang="zh-CN" sz="1600" b="1" dirty="0"/>
              <a:t>recruited by talent programs: </a:t>
            </a:r>
            <a:r>
              <a:rPr lang="en-US" altLang="zh-CN" sz="1600" b="1" dirty="0" smtClean="0"/>
              <a:t>all from abroad(2008-2012)</a:t>
            </a:r>
            <a:endParaRPr lang="zh-CN" altLang="en-US" sz="1600" b="1" dirty="0"/>
          </a:p>
        </p:txBody>
      </p:sp>
      <p:sp>
        <p:nvSpPr>
          <p:cNvPr id="13" name="矩形 12"/>
          <p:cNvSpPr/>
          <p:nvPr/>
        </p:nvSpPr>
        <p:spPr>
          <a:xfrm>
            <a:off x="5391665" y="3384884"/>
            <a:ext cx="2174940" cy="44657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 smtClean="0">
                <a:latin typeface="Arial Black" panose="020B0A04020102020204" pitchFamily="34" charset="0"/>
              </a:rPr>
              <a:t>December 2012</a:t>
            </a:r>
            <a:endParaRPr lang="zh-CN" altLang="en-US" dirty="0">
              <a:latin typeface="Arial Black" panose="020B0A040201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79224" y="6272042"/>
            <a:ext cx="4950916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 smtClean="0">
                <a:ea typeface="微软雅黑" pitchFamily="34" charset="-122"/>
              </a:rPr>
              <a:t>Age distribution of staff in 2017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 smtClean="0">
                <a:solidFill>
                  <a:srgbClr val="0000FF"/>
                </a:solidFill>
              </a:rPr>
              <a:t>34.1% </a:t>
            </a:r>
            <a:r>
              <a:rPr lang="en-US" altLang="zh-CN" sz="1600" dirty="0" smtClean="0"/>
              <a:t>Master’s degrees, and </a:t>
            </a:r>
            <a:r>
              <a:rPr lang="en-US" altLang="zh-CN" sz="1600" dirty="0" smtClean="0">
                <a:solidFill>
                  <a:srgbClr val="0000FF"/>
                </a:solidFill>
              </a:rPr>
              <a:t>49.6%</a:t>
            </a:r>
            <a:r>
              <a:rPr lang="en-US" altLang="zh-CN" sz="1600" dirty="0" smtClean="0"/>
              <a:t> doctorates</a:t>
            </a:r>
            <a:endParaRPr lang="zh-CN" altLang="en-US" sz="1600" dirty="0">
              <a:ea typeface="微软雅黑" pitchFamily="34" charset="-122"/>
            </a:endParaRPr>
          </a:p>
        </p:txBody>
      </p:sp>
      <p:graphicFrame>
        <p:nvGraphicFramePr>
          <p:cNvPr id="17" name="图表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1884645"/>
              </p:ext>
            </p:extLst>
          </p:nvPr>
        </p:nvGraphicFramePr>
        <p:xfrm>
          <a:off x="179224" y="801783"/>
          <a:ext cx="4998393" cy="2999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图表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3569542"/>
              </p:ext>
            </p:extLst>
          </p:nvPr>
        </p:nvGraphicFramePr>
        <p:xfrm>
          <a:off x="328946" y="3690967"/>
          <a:ext cx="4852571" cy="2600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矩形 2"/>
          <p:cNvSpPr/>
          <p:nvPr/>
        </p:nvSpPr>
        <p:spPr>
          <a:xfrm>
            <a:off x="5299258" y="5602738"/>
            <a:ext cx="3763719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600" b="1" dirty="0" smtClean="0">
                <a:solidFill>
                  <a:srgbClr val="C00000"/>
                </a:solidFill>
              </a:rPr>
              <a:t>Service staffs are greatly reduced:  replaced by service contracts </a:t>
            </a:r>
            <a:r>
              <a:rPr lang="en-US" altLang="zh-CN" sz="16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 </a:t>
            </a:r>
            <a:endParaRPr lang="en-US" altLang="zh-CN" sz="1600" b="1" dirty="0" smtClean="0">
              <a:solidFill>
                <a:srgbClr val="C00000"/>
              </a:solidFill>
            </a:endParaRPr>
          </a:p>
          <a:p>
            <a:r>
              <a:rPr lang="en-US" altLang="zh-CN" sz="1600" b="1" dirty="0" smtClean="0">
                <a:solidFill>
                  <a:srgbClr val="C00000"/>
                </a:solidFill>
              </a:rPr>
              <a:t>      </a:t>
            </a:r>
            <a:r>
              <a:rPr lang="en-US" altLang="zh-CN" sz="1600" b="1" dirty="0" smtClean="0">
                <a:solidFill>
                  <a:srgbClr val="0000FF"/>
                </a:solidFill>
              </a:rPr>
              <a:t>Significantly improved staff  </a:t>
            </a:r>
          </a:p>
          <a:p>
            <a:r>
              <a:rPr lang="en-US" altLang="zh-CN" sz="1600" b="1" dirty="0">
                <a:solidFill>
                  <a:srgbClr val="0000FF"/>
                </a:solidFill>
              </a:rPr>
              <a:t> </a:t>
            </a:r>
            <a:r>
              <a:rPr lang="en-US" altLang="zh-CN" sz="1600" b="1" dirty="0" smtClean="0">
                <a:solidFill>
                  <a:srgbClr val="0000FF"/>
                </a:solidFill>
              </a:rPr>
              <a:t>     composition</a:t>
            </a:r>
            <a:endParaRPr lang="zh-CN" altLang="en-US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76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Education</a:t>
            </a:r>
            <a:endParaRPr lang="zh-CN" altLang="en-US" dirty="0"/>
          </a:p>
        </p:txBody>
      </p:sp>
      <p:sp>
        <p:nvSpPr>
          <p:cNvPr id="3" name="内容占位符 1"/>
          <p:cNvSpPr txBox="1">
            <a:spLocks/>
          </p:cNvSpPr>
          <p:nvPr/>
        </p:nvSpPr>
        <p:spPr>
          <a:xfrm>
            <a:off x="537871" y="964404"/>
            <a:ext cx="8057489" cy="1855961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rgbClr val="071F65"/>
              </a:buClr>
              <a:buFont typeface="Wingdings" panose="05000000000000000000" pitchFamily="2" charset="2"/>
              <a:buChar char="n"/>
            </a:pPr>
            <a:r>
              <a:rPr lang="en-US" altLang="zh-CN" dirty="0"/>
              <a:t>A total of </a:t>
            </a:r>
            <a:r>
              <a:rPr kumimoji="1" lang="en-US" altLang="zh-CN" sz="32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498</a:t>
            </a:r>
            <a:r>
              <a:rPr lang="en-US" altLang="zh-CN" sz="2400" dirty="0"/>
              <a:t> </a:t>
            </a:r>
            <a:r>
              <a:rPr kumimoji="1" lang="en-US" altLang="zh-CN" sz="3100" dirty="0">
                <a:solidFill>
                  <a:srgbClr val="0066FF"/>
                </a:solidFill>
              </a:rPr>
              <a:t>(2013-2017)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[426 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2008-2012)] </a:t>
            </a:r>
            <a:r>
              <a:rPr lang="en-US" altLang="zh-CN" dirty="0" smtClean="0"/>
              <a:t>postgraduate degrees awarded</a:t>
            </a:r>
          </a:p>
          <a:p>
            <a:pPr lvl="1">
              <a:lnSpc>
                <a:spcPct val="120000"/>
              </a:lnSpc>
              <a:buClr>
                <a:srgbClr val="071F65"/>
              </a:buClr>
              <a:buFont typeface="Wingdings" panose="05000000000000000000" pitchFamily="2" charset="2"/>
              <a:buChar char="n"/>
            </a:pPr>
            <a:r>
              <a:rPr lang="en-US" altLang="zh-CN" b="1" dirty="0" smtClean="0"/>
              <a:t>345 </a:t>
            </a:r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[343] </a:t>
            </a:r>
            <a:r>
              <a:rPr lang="en-US" altLang="zh-CN" dirty="0"/>
              <a:t>PhDs, </a:t>
            </a:r>
            <a:r>
              <a:rPr lang="en-US" altLang="zh-CN" b="1" dirty="0" smtClean="0"/>
              <a:t>153 </a:t>
            </a:r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[80]</a:t>
            </a:r>
            <a:r>
              <a:rPr lang="en-US" altLang="zh-CN" dirty="0" smtClean="0"/>
              <a:t> </a:t>
            </a:r>
            <a:r>
              <a:rPr lang="en-US" altLang="zh-CN" dirty="0"/>
              <a:t>Masters</a:t>
            </a:r>
          </a:p>
          <a:p>
            <a:pPr>
              <a:lnSpc>
                <a:spcPct val="120000"/>
              </a:lnSpc>
              <a:buClr>
                <a:srgbClr val="071F65"/>
              </a:buClr>
              <a:buFont typeface="Wingdings" panose="05000000000000000000" pitchFamily="2" charset="2"/>
              <a:buChar char="n"/>
            </a:pPr>
            <a:r>
              <a:rPr lang="en-US" altLang="zh-CN" dirty="0"/>
              <a:t>Currently (2017), </a:t>
            </a:r>
            <a:r>
              <a:rPr kumimoji="1" lang="en-US" altLang="zh-CN" sz="32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360</a:t>
            </a:r>
            <a:r>
              <a:rPr lang="en-US" altLang="zh-CN" dirty="0"/>
              <a:t> PhD students (including 9 international students)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[258 in 2013] </a:t>
            </a:r>
            <a:r>
              <a:rPr lang="en-US" altLang="zh-CN" dirty="0"/>
              <a:t>and </a:t>
            </a:r>
            <a:r>
              <a:rPr kumimoji="1" lang="en-US" altLang="zh-CN" sz="32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239</a:t>
            </a:r>
            <a:r>
              <a:rPr lang="en-US" altLang="zh-CN" dirty="0"/>
              <a:t>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[215] </a:t>
            </a:r>
            <a:r>
              <a:rPr lang="en-US" altLang="zh-CN" dirty="0"/>
              <a:t>Masters students</a:t>
            </a:r>
          </a:p>
        </p:txBody>
      </p:sp>
      <p:graphicFrame>
        <p:nvGraphicFramePr>
          <p:cNvPr id="7" name="图表 6"/>
          <p:cNvGraphicFramePr/>
          <p:nvPr>
            <p:extLst>
              <p:ext uri="{D42A27DB-BD31-4B8C-83A1-F6EECF244321}">
                <p14:modId xmlns:p14="http://schemas.microsoft.com/office/powerpoint/2010/main" val="2608152473"/>
              </p:ext>
            </p:extLst>
          </p:nvPr>
        </p:nvGraphicFramePr>
        <p:xfrm>
          <a:off x="156518" y="2819803"/>
          <a:ext cx="4572000" cy="2847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矩形 7"/>
          <p:cNvSpPr/>
          <p:nvPr/>
        </p:nvSpPr>
        <p:spPr>
          <a:xfrm>
            <a:off x="258553" y="5691529"/>
            <a:ext cx="4320479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ea typeface="微软雅黑" pitchFamily="34" charset="-122"/>
              </a:rPr>
              <a:t>S</a:t>
            </a:r>
            <a:r>
              <a:rPr lang="en-US" altLang="zh-CN" dirty="0" smtClean="0">
                <a:ea typeface="微软雅黑" pitchFamily="34" charset="-122"/>
              </a:rPr>
              <a:t>tatistics of </a:t>
            </a:r>
            <a:r>
              <a:rPr lang="en-US" altLang="zh-CN" dirty="0">
                <a:ea typeface="微软雅黑" pitchFamily="34" charset="-122"/>
              </a:rPr>
              <a:t>Master's and doctoral </a:t>
            </a:r>
            <a:r>
              <a:rPr lang="en-US" altLang="zh-CN" dirty="0" smtClean="0">
                <a:ea typeface="微软雅黑" pitchFamily="34" charset="-122"/>
              </a:rPr>
              <a:t>degrees</a:t>
            </a:r>
            <a:endParaRPr lang="zh-CN" altLang="en-US" dirty="0"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23521" y="5691528"/>
            <a:ext cx="4320479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ea typeface="微软雅黑" pitchFamily="34" charset="-122"/>
              </a:rPr>
              <a:t>D</a:t>
            </a:r>
            <a:r>
              <a:rPr lang="en-US" altLang="zh-CN" sz="1600" dirty="0" smtClean="0">
                <a:ea typeface="微软雅黑" pitchFamily="34" charset="-122"/>
              </a:rPr>
              <a:t>estinations for IHEP postgraduates (2013-2017)</a:t>
            </a:r>
            <a:endParaRPr lang="zh-CN" altLang="en-US" sz="1600" dirty="0">
              <a:ea typeface="微软雅黑" pitchFamily="34" charset="-122"/>
            </a:endParaRPr>
          </a:p>
        </p:txBody>
      </p:sp>
      <p:graphicFrame>
        <p:nvGraphicFramePr>
          <p:cNvPr id="11" name="图表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1876241"/>
              </p:ext>
            </p:extLst>
          </p:nvPr>
        </p:nvGraphicFramePr>
        <p:xfrm>
          <a:off x="4682690" y="2820365"/>
          <a:ext cx="4572000" cy="2571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8062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Scientific Output: </a:t>
            </a:r>
            <a:r>
              <a:rPr lang="en-US" altLang="zh-CN" dirty="0" smtClean="0"/>
              <a:t>Publications</a:t>
            </a:r>
            <a:endParaRPr lang="zh-CN" altLang="en-US" dirty="0"/>
          </a:p>
        </p:txBody>
      </p:sp>
      <p:grpSp>
        <p:nvGrpSpPr>
          <p:cNvPr id="8" name="组合 7"/>
          <p:cNvGrpSpPr/>
          <p:nvPr/>
        </p:nvGrpSpPr>
        <p:grpSpPr>
          <a:xfrm>
            <a:off x="6054292" y="5809472"/>
            <a:ext cx="1588167" cy="523220"/>
            <a:chOff x="6976222" y="1088354"/>
            <a:chExt cx="1588167" cy="523220"/>
          </a:xfrm>
        </p:grpSpPr>
        <p:cxnSp>
          <p:nvCxnSpPr>
            <p:cNvPr id="9" name="直接箭头连接符 8"/>
            <p:cNvCxnSpPr/>
            <p:nvPr/>
          </p:nvCxnSpPr>
          <p:spPr>
            <a:xfrm flipV="1">
              <a:off x="6976222" y="1088354"/>
              <a:ext cx="0" cy="431159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本框 9"/>
            <p:cNvSpPr txBox="1"/>
            <p:nvPr/>
          </p:nvSpPr>
          <p:spPr>
            <a:xfrm>
              <a:off x="7088066" y="1088354"/>
              <a:ext cx="14763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rgbClr val="0000FF"/>
                  </a:solidFill>
                  <a:latin typeface="Arial Black" panose="020B0A04020102020204" pitchFamily="34" charset="0"/>
                </a:rPr>
                <a:t>29.7%</a:t>
              </a:r>
              <a:endParaRPr lang="zh-CN" altLang="en-US" sz="2800" dirty="0">
                <a:solidFill>
                  <a:srgbClr val="0000FF"/>
                </a:solidFill>
                <a:latin typeface="Arial Black" panose="020B0A04020102020204" pitchFamily="34" charset="0"/>
              </a:endParaRPr>
            </a:p>
          </p:txBody>
        </p:sp>
      </p:grp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497642"/>
              </p:ext>
            </p:extLst>
          </p:nvPr>
        </p:nvGraphicFramePr>
        <p:xfrm>
          <a:off x="1934678" y="5656751"/>
          <a:ext cx="3745641" cy="736600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020728"/>
                <a:gridCol w="1476366"/>
                <a:gridCol w="1248547"/>
              </a:tblGrid>
              <a:tr h="0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b="1" kern="1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zh-CN" altLang="en-US" sz="2800" b="1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kern="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2013-2017</a:t>
                      </a:r>
                      <a:endParaRPr lang="zh-CN" alt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kern="1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6911</a:t>
                      </a:r>
                      <a:endParaRPr lang="zh-CN" altLang="en-US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kern="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2008-2012</a:t>
                      </a:r>
                      <a:endParaRPr lang="zh-CN" alt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kern="1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5330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727646"/>
              </p:ext>
            </p:extLst>
          </p:nvPr>
        </p:nvGraphicFramePr>
        <p:xfrm>
          <a:off x="287102" y="1015823"/>
          <a:ext cx="8414137" cy="4332589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897833"/>
                <a:gridCol w="1665170"/>
                <a:gridCol w="1232034"/>
                <a:gridCol w="1078029"/>
                <a:gridCol w="904775"/>
                <a:gridCol w="847023"/>
                <a:gridCol w="789273"/>
              </a:tblGrid>
              <a:tr h="439589"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Database</a:t>
                      </a:r>
                      <a:endParaRPr lang="zh-CN" sz="18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Papers</a:t>
                      </a:r>
                      <a:endParaRPr lang="zh-CN" sz="18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2013</a:t>
                      </a:r>
                      <a:endParaRPr lang="zh-CN" sz="18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2014</a:t>
                      </a:r>
                      <a:endParaRPr lang="zh-CN" sz="18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2015</a:t>
                      </a:r>
                      <a:endParaRPr lang="zh-CN" sz="18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2016</a:t>
                      </a:r>
                      <a:endParaRPr lang="zh-CN" sz="18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2017</a:t>
                      </a:r>
                      <a:endParaRPr lang="zh-CN" sz="18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39589"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SCI- Indexed</a:t>
                      </a:r>
                      <a:endParaRPr lang="zh-CN" sz="18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All</a:t>
                      </a:r>
                      <a:endParaRPr lang="zh-CN" sz="1800" b="1" kern="1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859</a:t>
                      </a:r>
                      <a:endParaRPr lang="zh-CN" sz="1800" b="1" kern="1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938</a:t>
                      </a:r>
                      <a:endParaRPr lang="zh-CN" sz="1800" b="1" kern="1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938</a:t>
                      </a:r>
                      <a:endParaRPr lang="zh-CN" sz="1800" b="1" kern="1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1035</a:t>
                      </a:r>
                      <a:endParaRPr lang="zh-CN" sz="1800" b="1" kern="1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919</a:t>
                      </a:r>
                      <a:endParaRPr lang="zh-CN" sz="1800" b="1" kern="1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06973">
                <a:tc rowSpan="2"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EI-Indexed</a:t>
                      </a:r>
                      <a:endParaRPr lang="zh-CN" sz="18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All</a:t>
                      </a:r>
                      <a:endParaRPr lang="zh-CN" sz="1800" b="1" kern="1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489</a:t>
                      </a:r>
                      <a:endParaRPr lang="zh-CN" sz="1800" b="1" kern="1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539</a:t>
                      </a:r>
                      <a:endParaRPr lang="zh-CN" sz="1800" b="1" kern="1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503</a:t>
                      </a:r>
                      <a:endParaRPr lang="zh-CN" sz="1800" b="1" kern="1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526</a:t>
                      </a:r>
                      <a:endParaRPr lang="zh-CN" sz="1800" b="1" kern="1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446</a:t>
                      </a:r>
                      <a:endParaRPr lang="zh-CN" sz="1800" b="1" kern="1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759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Duplicates removed</a:t>
                      </a:r>
                      <a:endParaRPr lang="zh-CN" sz="1800" b="1" kern="1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176</a:t>
                      </a:r>
                      <a:endParaRPr lang="zh-CN" sz="1800" b="1" kern="1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121</a:t>
                      </a:r>
                      <a:endParaRPr lang="zh-CN" sz="1800" b="1" kern="1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144</a:t>
                      </a:r>
                      <a:endParaRPr lang="zh-CN" sz="1800" b="1" kern="1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154</a:t>
                      </a:r>
                      <a:endParaRPr lang="zh-CN" sz="1800" b="1" kern="1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82</a:t>
                      </a:r>
                      <a:endParaRPr lang="zh-CN" sz="1800" b="1" kern="1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56135">
                <a:tc rowSpan="2"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ISTP- Indexed</a:t>
                      </a:r>
                      <a:endParaRPr lang="zh-CN" sz="18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All</a:t>
                      </a:r>
                      <a:endParaRPr lang="zh-CN" sz="1800" b="1" kern="1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73</a:t>
                      </a:r>
                      <a:endParaRPr lang="zh-CN" sz="1800" b="1" kern="1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73</a:t>
                      </a:r>
                      <a:endParaRPr lang="zh-CN" sz="1800" b="1" kern="1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49</a:t>
                      </a:r>
                      <a:endParaRPr lang="zh-CN" sz="1800" b="1" kern="1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82</a:t>
                      </a:r>
                      <a:endParaRPr lang="zh-CN" sz="1800" b="1" kern="1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59</a:t>
                      </a:r>
                      <a:endParaRPr lang="zh-CN" sz="1800" b="1" kern="1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9762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Duplicates removed</a:t>
                      </a:r>
                      <a:endParaRPr lang="zh-CN" sz="1800" b="1" kern="1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  <a:endParaRPr lang="zh-CN" sz="1800" b="1" kern="1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  <a:endParaRPr lang="zh-CN" sz="1800" b="1" kern="1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</a:t>
                      </a:r>
                      <a:endParaRPr lang="zh-CN" sz="1800" b="1" kern="1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</a:t>
                      </a:r>
                      <a:endParaRPr lang="zh-CN" sz="1800" b="1" kern="1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</a:t>
                      </a:r>
                      <a:endParaRPr lang="zh-CN" sz="1800" b="1" kern="1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86117"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Other full-text</a:t>
                      </a:r>
                      <a:endParaRPr lang="zh-CN" sz="18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databases</a:t>
                      </a:r>
                      <a:endParaRPr lang="zh-CN" sz="18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All</a:t>
                      </a:r>
                      <a:endParaRPr lang="zh-CN" sz="1800" b="1" kern="1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275</a:t>
                      </a:r>
                      <a:endParaRPr lang="zh-CN" sz="1800" b="1" kern="1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399</a:t>
                      </a:r>
                      <a:endParaRPr lang="zh-CN" sz="1800" b="1" kern="1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243</a:t>
                      </a:r>
                      <a:endParaRPr lang="zh-CN" sz="1800" b="1" kern="1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299</a:t>
                      </a:r>
                      <a:endParaRPr lang="zh-CN" sz="1800" b="1" kern="1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247</a:t>
                      </a:r>
                      <a:endParaRPr lang="zh-CN" sz="1800" b="1" kern="1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37051">
                <a:tc>
                  <a:txBody>
                    <a:bodyPr/>
                    <a:lstStyle/>
                    <a:p>
                      <a:pPr marL="0" marR="0" indent="1270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2013-2017</a:t>
                      </a:r>
                      <a:endParaRPr lang="en-US" sz="1800" b="1" kern="10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</a:t>
                      </a:r>
                      <a:endParaRPr lang="zh-CN" sz="18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All</a:t>
                      </a:r>
                      <a:endParaRPr lang="zh-CN" sz="1800" b="1" kern="1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1322</a:t>
                      </a:r>
                      <a:endParaRPr lang="zh-CN" sz="1800" b="1" kern="1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1470</a:t>
                      </a:r>
                      <a:endParaRPr lang="zh-CN" sz="1800" b="1" kern="1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1338</a:t>
                      </a:r>
                      <a:endParaRPr lang="zh-CN" sz="1800" b="1" kern="1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1519</a:t>
                      </a:r>
                      <a:endParaRPr lang="zh-CN" sz="1800" b="1" kern="1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1262</a:t>
                      </a:r>
                      <a:endParaRPr lang="zh-CN" sz="1800" b="1" kern="1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58266"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2008-2012</a:t>
                      </a:r>
                    </a:p>
                    <a:p>
                      <a:pPr marL="0" marR="0" indent="1270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</a:t>
                      </a:r>
                      <a:endParaRPr lang="zh-CN" altLang="zh-CN" sz="1800" b="1" kern="10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All</a:t>
                      </a:r>
                      <a:endParaRPr lang="zh-CN" sz="1800" b="1" kern="1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1032</a:t>
                      </a:r>
                      <a:endParaRPr lang="zh-CN" sz="1800" b="1" kern="1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925</a:t>
                      </a:r>
                      <a:endParaRPr lang="zh-CN" sz="1800" b="1" kern="1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975</a:t>
                      </a:r>
                      <a:endParaRPr lang="zh-CN" sz="1800" b="1" kern="1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1080</a:t>
                      </a:r>
                      <a:endParaRPr lang="zh-CN" sz="1800" b="1" kern="1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1318</a:t>
                      </a:r>
                      <a:endParaRPr lang="zh-CN" sz="1800" b="1" kern="1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23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2980" y="182085"/>
            <a:ext cx="7859456" cy="582619"/>
          </a:xfrm>
        </p:spPr>
        <p:txBody>
          <a:bodyPr>
            <a:normAutofit/>
          </a:bodyPr>
          <a:lstStyle/>
          <a:p>
            <a:r>
              <a:rPr lang="en-US" altLang="zh-CN" dirty="0"/>
              <a:t>Technology </a:t>
            </a:r>
            <a:r>
              <a:rPr lang="en-US" altLang="zh-CN" dirty="0" smtClean="0"/>
              <a:t>Output</a:t>
            </a:r>
            <a:r>
              <a:rPr lang="zh-CN" altLang="en-US" dirty="0" smtClean="0"/>
              <a:t>：</a:t>
            </a:r>
            <a:r>
              <a:rPr lang="en-US" altLang="zh-CN" dirty="0"/>
              <a:t>Patents</a:t>
            </a:r>
            <a:endParaRPr lang="zh-CN" altLang="en-US" dirty="0"/>
          </a:p>
        </p:txBody>
      </p:sp>
      <p:graphicFrame>
        <p:nvGraphicFramePr>
          <p:cNvPr id="4" name="图表 3"/>
          <p:cNvGraphicFramePr/>
          <p:nvPr>
            <p:extLst>
              <p:ext uri="{D42A27DB-BD31-4B8C-83A1-F6EECF244321}">
                <p14:modId xmlns:p14="http://schemas.microsoft.com/office/powerpoint/2010/main" val="648676034"/>
              </p:ext>
            </p:extLst>
          </p:nvPr>
        </p:nvGraphicFramePr>
        <p:xfrm>
          <a:off x="682831" y="2415410"/>
          <a:ext cx="4825008" cy="3051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682831" y="926274"/>
            <a:ext cx="8014360" cy="1033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10000"/>
              </a:lnSpc>
              <a:spcBef>
                <a:spcPts val="1000"/>
              </a:spcBef>
              <a:buFont typeface="Wingdings" panose="05000000000000000000" pitchFamily="2" charset="2"/>
              <a:buChar char="n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Patent applications: </a:t>
            </a:r>
            <a:r>
              <a:rPr kumimoji="1"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322 </a:t>
            </a:r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[2008-2012:</a:t>
            </a:r>
            <a:r>
              <a:rPr lang="en-US" altLang="zh-CN" sz="2400" dirty="0"/>
              <a:t> </a:t>
            </a:r>
            <a:r>
              <a:rPr lang="en-US" altLang="zh-CN" sz="2400" dirty="0">
                <a:solidFill>
                  <a:srgbClr val="0000FF"/>
                </a:solidFill>
              </a:rPr>
              <a:t>168</a:t>
            </a:r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]</a:t>
            </a:r>
            <a:endParaRPr kumimoji="1" lang="en-US" altLang="zh-CN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10000"/>
              </a:lnSpc>
              <a:spcBef>
                <a:spcPts val="1000"/>
              </a:spcBef>
              <a:buFont typeface="Wingdings" panose="05000000000000000000" pitchFamily="2" charset="2"/>
              <a:buChar char="n"/>
            </a:pP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Patents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granted: </a:t>
            </a:r>
            <a:r>
              <a:rPr kumimoji="1"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230  </a:t>
            </a:r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[2008-2012:</a:t>
            </a:r>
            <a:r>
              <a:rPr lang="en-US" altLang="zh-CN" sz="2400" dirty="0"/>
              <a:t> </a:t>
            </a:r>
            <a:r>
              <a:rPr lang="en-US" altLang="zh-CN" sz="2400" dirty="0">
                <a:solidFill>
                  <a:srgbClr val="0000FF"/>
                </a:solidFill>
              </a:rPr>
              <a:t>82</a:t>
            </a:r>
            <a:r>
              <a:rPr lang="en-US" altLang="zh-CN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]</a:t>
            </a:r>
            <a:endParaRPr kumimoji="1" lang="en-US" altLang="zh-CN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65370" y="5575652"/>
            <a:ext cx="4024641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ea typeface="微软雅黑" pitchFamily="34" charset="-122"/>
              </a:rPr>
              <a:t>Numbers of patent applications and patents granted, 2013-2017.</a:t>
            </a:r>
            <a:endParaRPr lang="zh-CN" altLang="en-US" sz="1600" dirty="0"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893728" y="5575652"/>
            <a:ext cx="4024641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ea typeface="微软雅黑" pitchFamily="34" charset="-122"/>
              </a:rPr>
              <a:t>Number of patent applications and patents granted in 2013-2017 and 2008-2012.</a:t>
            </a:r>
            <a:endParaRPr lang="zh-CN" altLang="en-US" sz="1600" dirty="0">
              <a:ea typeface="微软雅黑" pitchFamily="34" charset="-122"/>
            </a:endParaRPr>
          </a:p>
        </p:txBody>
      </p:sp>
      <p:graphicFrame>
        <p:nvGraphicFramePr>
          <p:cNvPr id="10" name="图表 9"/>
          <p:cNvGraphicFramePr/>
          <p:nvPr>
            <p:extLst>
              <p:ext uri="{D42A27DB-BD31-4B8C-83A1-F6EECF244321}">
                <p14:modId xmlns:p14="http://schemas.microsoft.com/office/powerpoint/2010/main" val="2189466485"/>
              </p:ext>
            </p:extLst>
          </p:nvPr>
        </p:nvGraphicFramePr>
        <p:xfrm>
          <a:off x="4758975" y="2531445"/>
          <a:ext cx="4558744" cy="2886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3680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Technology Transfer: Products</a:t>
            </a:r>
            <a:endParaRPr lang="zh-CN" altLang="en-US" dirty="0"/>
          </a:p>
        </p:txBody>
      </p:sp>
      <p:sp>
        <p:nvSpPr>
          <p:cNvPr id="63" name="矩形 62"/>
          <p:cNvSpPr/>
          <p:nvPr/>
        </p:nvSpPr>
        <p:spPr>
          <a:xfrm>
            <a:off x="731069" y="3452625"/>
            <a:ext cx="7786687" cy="1150938"/>
          </a:xfrm>
          <a:prstGeom prst="rect">
            <a:avLst/>
          </a:prstGeom>
          <a:solidFill>
            <a:srgbClr val="99CC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lIns="121920" tIns="121920" rIns="121920" bIns="12192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endParaRPr lang="zh-CN" altLang="en-US" sz="3200">
              <a:solidFill>
                <a:srgbClr val="FFFFFF"/>
              </a:solidFill>
              <a:latin typeface="Segoe UI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731069" y="2175388"/>
            <a:ext cx="7786687" cy="11969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lIns="121920" tIns="121920" rIns="121920" bIns="12192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endParaRPr lang="zh-CN" altLang="en-US" sz="3200">
              <a:solidFill>
                <a:srgbClr val="FFFFFF"/>
              </a:solidFill>
              <a:latin typeface="Segoe UI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731069" y="928313"/>
            <a:ext cx="7786687" cy="1150937"/>
          </a:xfrm>
          <a:prstGeom prst="rect">
            <a:avLst/>
          </a:prstGeom>
          <a:solidFill>
            <a:srgbClr val="00CC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lIns="121920" tIns="121920" rIns="121920" bIns="12192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endParaRPr lang="zh-CN" altLang="en-US" sz="3200">
              <a:solidFill>
                <a:srgbClr val="FFFFFF"/>
              </a:solidFill>
              <a:latin typeface="Segoe UI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731069" y="4695000"/>
            <a:ext cx="7786687" cy="12144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21920" tIns="121920" rIns="121920" bIns="12192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endParaRPr lang="zh-CN" altLang="en-US" sz="3200">
              <a:solidFill>
                <a:srgbClr val="FFFFFF"/>
              </a:solidFill>
              <a:latin typeface="Segoe UI"/>
            </a:endParaRPr>
          </a:p>
        </p:txBody>
      </p:sp>
      <p:sp>
        <p:nvSpPr>
          <p:cNvPr id="67" name="TextBox 7"/>
          <p:cNvSpPr txBox="1">
            <a:spLocks noChangeArrowheads="1"/>
          </p:cNvSpPr>
          <p:nvPr/>
        </p:nvSpPr>
        <p:spPr bwMode="auto">
          <a:xfrm>
            <a:off x="2905931" y="3773300"/>
            <a:ext cx="564360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electron accelerators for industrial radiation processing,</a:t>
            </a:r>
          </a:p>
          <a:p>
            <a:r>
              <a:rPr lang="en-US" altLang="zh-CN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medical </a:t>
            </a:r>
            <a:r>
              <a:rPr lang="en-US" altLang="zh-CN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accelerators, </a:t>
            </a:r>
            <a:endParaRPr lang="en-US" altLang="zh-CN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zh-CN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accelerator  based ray source</a:t>
            </a:r>
            <a:endParaRPr lang="zh-CN" altLang="en-US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Box 8"/>
          <p:cNvSpPr txBox="1">
            <a:spLocks noChangeArrowheads="1"/>
          </p:cNvSpPr>
          <p:nvPr/>
        </p:nvSpPr>
        <p:spPr bwMode="auto">
          <a:xfrm>
            <a:off x="2905931" y="2540513"/>
            <a:ext cx="54292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X-ray three-dimensional micro-CT</a:t>
            </a:r>
            <a:r>
              <a:rPr lang="en-US" altLang="zh-CN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r>
              <a:rPr lang="en-US" altLang="zh-CN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high energy industrial CT, </a:t>
            </a:r>
          </a:p>
          <a:p>
            <a:r>
              <a:rPr lang="en-US" altLang="zh-CN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gamma ray imaging device</a:t>
            </a:r>
            <a:endParaRPr lang="zh-CN" altLang="en-US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extBox 9"/>
          <p:cNvSpPr txBox="1">
            <a:spLocks noChangeArrowheads="1"/>
          </p:cNvSpPr>
          <p:nvPr/>
        </p:nvSpPr>
        <p:spPr bwMode="auto">
          <a:xfrm>
            <a:off x="2934519" y="1287088"/>
            <a:ext cx="54292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dedicated </a:t>
            </a:r>
            <a:r>
              <a:rPr lang="en-US" altLang="zh-CN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breast PET scanners</a:t>
            </a:r>
            <a:r>
              <a:rPr lang="en-US" altLang="zh-CN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r>
              <a:rPr lang="en-US" altLang="zh-CN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micro SPECT/CT scanner ,</a:t>
            </a:r>
          </a:p>
          <a:p>
            <a:r>
              <a:rPr lang="en-US" altLang="zh-CN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micro PET/CT </a:t>
            </a:r>
            <a:r>
              <a:rPr lang="en-US" altLang="zh-CN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scanner</a:t>
            </a:r>
            <a:endParaRPr lang="zh-CN" altLang="en-US" sz="1600" b="1" dirty="0">
              <a:solidFill>
                <a:prstClr val="black"/>
              </a:solidFill>
              <a:latin typeface="Arial" pitchFamily="34" charset="0"/>
              <a:ea typeface="微软雅黑"/>
              <a:cs typeface="Arial" pitchFamily="34" charset="0"/>
            </a:endParaRPr>
          </a:p>
        </p:txBody>
      </p:sp>
      <p:sp>
        <p:nvSpPr>
          <p:cNvPr id="70" name="TextBox 10"/>
          <p:cNvSpPr txBox="1">
            <a:spLocks noChangeArrowheads="1"/>
          </p:cNvSpPr>
          <p:nvPr/>
        </p:nvSpPr>
        <p:spPr bwMode="auto">
          <a:xfrm>
            <a:off x="2905931" y="5099828"/>
            <a:ext cx="55007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de-ironing separator</a:t>
            </a:r>
          </a:p>
          <a:p>
            <a:r>
              <a:rPr lang="en-US" altLang="zh-CN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superconducting magnet separator,</a:t>
            </a:r>
          </a:p>
          <a:p>
            <a:r>
              <a:rPr lang="en-US" altLang="zh-CN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MRI device, superconducting magnet</a:t>
            </a:r>
            <a:endParaRPr lang="zh-CN" altLang="en-US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矩形 70"/>
          <p:cNvSpPr>
            <a:spLocks noChangeAspect="1"/>
          </p:cNvSpPr>
          <p:nvPr/>
        </p:nvSpPr>
        <p:spPr>
          <a:xfrm>
            <a:off x="802506" y="3487550"/>
            <a:ext cx="1865313" cy="1062038"/>
          </a:xfrm>
          <a:prstGeom prst="rect">
            <a:avLst/>
          </a:prstGeom>
          <a:blipFill rotWithShape="0">
            <a:blip r:embed="rId2" cstate="email">
              <a:extLst/>
            </a:blip>
            <a:srcRect/>
            <a:stretch>
              <a:fillRect/>
            </a:stretch>
          </a:blipFill>
          <a:ln w="9525"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2" name="矩形 71"/>
          <p:cNvSpPr>
            <a:spLocks noChangeAspect="1"/>
          </p:cNvSpPr>
          <p:nvPr/>
        </p:nvSpPr>
        <p:spPr>
          <a:xfrm>
            <a:off x="781869" y="2246825"/>
            <a:ext cx="1887537" cy="1038225"/>
          </a:xfrm>
          <a:prstGeom prst="rect">
            <a:avLst/>
          </a:prstGeom>
          <a:blipFill rotWithShape="0">
            <a:blip r:embed="rId3" cstate="email">
              <a:extLst/>
            </a:blip>
            <a:stretch>
              <a:fillRect/>
            </a:stretch>
          </a:blipFill>
          <a:ln w="9525"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3584065"/>
              <a:satOff val="-4703"/>
              <a:lumOff val="-46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73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/>
          </a:blip>
          <a:srcRect/>
          <a:stretch/>
        </p:blipFill>
        <p:spPr bwMode="auto">
          <a:xfrm>
            <a:off x="818191" y="4767148"/>
            <a:ext cx="1850578" cy="1063098"/>
          </a:xfrm>
          <a:prstGeom prst="roundRect">
            <a:avLst>
              <a:gd name="adj" fmla="val 0"/>
            </a:avLst>
          </a:prstGeom>
          <a:blipFill rotWithShape="0">
            <a:blip r:embed="rId5" cstate="email">
              <a:extLst/>
            </a:blip>
            <a:stretch>
              <a:fillRect/>
            </a:stretch>
          </a:blipFill>
          <a:ln w="9525">
            <a:solidFill>
              <a:schemeClr val="bg1"/>
            </a:solidFill>
          </a:ln>
        </p:spPr>
      </p:pic>
      <p:sp>
        <p:nvSpPr>
          <p:cNvPr id="74" name="矩形 73"/>
          <p:cNvSpPr/>
          <p:nvPr/>
        </p:nvSpPr>
        <p:spPr>
          <a:xfrm>
            <a:off x="2712269" y="3487550"/>
            <a:ext cx="5788025" cy="323850"/>
          </a:xfrm>
          <a:prstGeom prst="rect">
            <a:avLst/>
          </a:prstGeom>
          <a:solidFill>
            <a:srgbClr val="D8E3F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2712269" y="2246825"/>
            <a:ext cx="5795962" cy="333375"/>
          </a:xfrm>
          <a:prstGeom prst="rect">
            <a:avLst/>
          </a:prstGeom>
          <a:solidFill>
            <a:srgbClr val="D8E3F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6" name="TextBox 11"/>
          <p:cNvSpPr txBox="1"/>
          <p:nvPr/>
        </p:nvSpPr>
        <p:spPr>
          <a:xfrm>
            <a:off x="2905931" y="3487550"/>
            <a:ext cx="344328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 Black" pitchFamily="34" charset="0"/>
                <a:ea typeface="微软雅黑" pitchFamily="34" charset="-122"/>
              </a:rPr>
              <a:t>Compact Accelerators</a:t>
            </a:r>
            <a:endParaRPr lang="zh-CN" altLang="en-US" b="1" dirty="0">
              <a:solidFill>
                <a:prstClr val="black">
                  <a:lumMod val="85000"/>
                  <a:lumOff val="15000"/>
                </a:prstClr>
              </a:solidFill>
              <a:latin typeface="Arial Black" pitchFamily="34" charset="0"/>
              <a:ea typeface="微软雅黑" pitchFamily="34" charset="-122"/>
            </a:endParaRPr>
          </a:p>
        </p:txBody>
      </p:sp>
      <p:sp>
        <p:nvSpPr>
          <p:cNvPr id="77" name="TextBox 12"/>
          <p:cNvSpPr txBox="1"/>
          <p:nvPr/>
        </p:nvSpPr>
        <p:spPr>
          <a:xfrm>
            <a:off x="2885306" y="2225425"/>
            <a:ext cx="5449888" cy="3698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>
              <a:defRPr b="1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latin typeface="Arial Black" pitchFamily="34" charset="0"/>
              </a:rPr>
              <a:t>Detection and Security Check Equipment</a:t>
            </a:r>
            <a:endParaRPr lang="zh-CN" altLang="en-US" dirty="0">
              <a:solidFill>
                <a:prstClr val="black">
                  <a:lumMod val="85000"/>
                  <a:lumOff val="15000"/>
                </a:prstClr>
              </a:solidFill>
              <a:effectLst/>
              <a:latin typeface="Arial Black" pitchFamily="34" charset="0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2712269" y="972763"/>
            <a:ext cx="5795962" cy="333375"/>
          </a:xfrm>
          <a:prstGeom prst="rect">
            <a:avLst/>
          </a:prstGeom>
          <a:solidFill>
            <a:srgbClr val="D8E3F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9" name="TextBox 13"/>
          <p:cNvSpPr txBox="1"/>
          <p:nvPr/>
        </p:nvSpPr>
        <p:spPr>
          <a:xfrm>
            <a:off x="2891656" y="955300"/>
            <a:ext cx="5229225" cy="3698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>
              <a:defRPr b="1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latin typeface="Arial Black" pitchFamily="34" charset="0"/>
              </a:rPr>
              <a:t>Nuclear Medical Imaging Equipment</a:t>
            </a:r>
            <a:endParaRPr lang="zh-CN" altLang="en-US" dirty="0">
              <a:solidFill>
                <a:prstClr val="black">
                  <a:lumMod val="85000"/>
                  <a:lumOff val="15000"/>
                </a:prstClr>
              </a:solidFill>
              <a:effectLst/>
              <a:latin typeface="Arial Black" pitchFamily="34" charset="0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2712269" y="4760088"/>
            <a:ext cx="5795962" cy="333375"/>
          </a:xfrm>
          <a:prstGeom prst="rect">
            <a:avLst/>
          </a:prstGeom>
          <a:solidFill>
            <a:srgbClr val="D8E3F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1" name="TextBox 14"/>
          <p:cNvSpPr txBox="1"/>
          <p:nvPr/>
        </p:nvSpPr>
        <p:spPr>
          <a:xfrm>
            <a:off x="2891656" y="4742625"/>
            <a:ext cx="5014913" cy="3698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>
              <a:defRPr b="1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latin typeface="Arial Black" pitchFamily="34" charset="0"/>
              </a:rPr>
              <a:t>Magnet-related Equipment</a:t>
            </a:r>
            <a:endParaRPr lang="zh-CN" altLang="en-US" dirty="0">
              <a:solidFill>
                <a:prstClr val="black">
                  <a:lumMod val="85000"/>
                  <a:lumOff val="15000"/>
                </a:prstClr>
              </a:solidFill>
              <a:effectLst/>
              <a:latin typeface="Arial Black" pitchFamily="34" charset="0"/>
            </a:endParaRPr>
          </a:p>
        </p:txBody>
      </p:sp>
      <p:pic>
        <p:nvPicPr>
          <p:cNvPr id="82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" t="14679" r="1008" b="8877"/>
          <a:stretch/>
        </p:blipFill>
        <p:spPr bwMode="auto">
          <a:xfrm>
            <a:off x="771058" y="1038840"/>
            <a:ext cx="1901222" cy="929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" name="矩形 82"/>
          <p:cNvSpPr/>
          <p:nvPr/>
        </p:nvSpPr>
        <p:spPr>
          <a:xfrm>
            <a:off x="731069" y="5974526"/>
            <a:ext cx="7786687" cy="75284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21920" tIns="121920" rIns="121920" bIns="12192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endParaRPr lang="zh-CN" altLang="en-US" sz="3200">
              <a:solidFill>
                <a:srgbClr val="FFFFFF"/>
              </a:solidFill>
              <a:latin typeface="Segoe UI"/>
            </a:endParaRPr>
          </a:p>
        </p:txBody>
      </p:sp>
      <p:pic>
        <p:nvPicPr>
          <p:cNvPr id="85" name="Picture 3" descr="IMG_622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66" y="6059265"/>
            <a:ext cx="1849628" cy="583182"/>
          </a:xfrm>
          <a:prstGeom prst="roundRect">
            <a:avLst>
              <a:gd name="adj" fmla="val 0"/>
            </a:avLst>
          </a:prstGeom>
          <a:blipFill rotWithShape="0">
            <a:blip r:embed="rId5" cstate="email">
              <a:extLst/>
            </a:blip>
            <a:stretch>
              <a:fillRect/>
            </a:stretch>
          </a:blipFill>
          <a:ln w="9525">
            <a:solidFill>
              <a:schemeClr val="bg1"/>
            </a:solidFill>
          </a:ln>
          <a:extLst/>
        </p:spPr>
      </p:pic>
      <p:sp>
        <p:nvSpPr>
          <p:cNvPr id="87" name="矩形 86"/>
          <p:cNvSpPr/>
          <p:nvPr/>
        </p:nvSpPr>
        <p:spPr>
          <a:xfrm>
            <a:off x="2695044" y="6037126"/>
            <a:ext cx="5795962" cy="333375"/>
          </a:xfrm>
          <a:prstGeom prst="rect">
            <a:avLst/>
          </a:prstGeom>
          <a:solidFill>
            <a:srgbClr val="D8E3F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8" name="TextBox 14"/>
          <p:cNvSpPr txBox="1"/>
          <p:nvPr/>
        </p:nvSpPr>
        <p:spPr>
          <a:xfrm>
            <a:off x="2874431" y="5995913"/>
            <a:ext cx="53780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b="1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defRPr/>
            </a:pPr>
            <a:r>
              <a:rPr lang="en-US" dirty="0" err="1">
                <a:solidFill>
                  <a:prstClr val="black">
                    <a:lumMod val="85000"/>
                    <a:lumOff val="15000"/>
                  </a:prstClr>
                </a:solidFill>
                <a:effectLst/>
                <a:latin typeface="Arial Black" pitchFamily="34" charset="0"/>
              </a:rPr>
              <a:t>Nanomedicine</a:t>
            </a:r>
            <a:endParaRPr lang="zh-CN" altLang="en-US" dirty="0">
              <a:solidFill>
                <a:prstClr val="black">
                  <a:lumMod val="85000"/>
                  <a:lumOff val="15000"/>
                </a:prstClr>
              </a:solidFill>
              <a:effectLst/>
              <a:latin typeface="Arial Black" pitchFamily="34" charset="0"/>
            </a:endParaRPr>
          </a:p>
        </p:txBody>
      </p:sp>
      <p:sp>
        <p:nvSpPr>
          <p:cNvPr id="89" name="TextBox 10"/>
          <p:cNvSpPr txBox="1">
            <a:spLocks noChangeArrowheads="1"/>
          </p:cNvSpPr>
          <p:nvPr/>
        </p:nvSpPr>
        <p:spPr bwMode="auto">
          <a:xfrm>
            <a:off x="2905931" y="6350059"/>
            <a:ext cx="57644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IP transferred to company</a:t>
            </a:r>
            <a:endParaRPr lang="zh-CN" altLang="en-US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44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2164" y="901333"/>
            <a:ext cx="6151336" cy="5494025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</a:pPr>
            <a:r>
              <a:rPr lang="fr-FR" altLang="zh-CN" sz="1800" dirty="0"/>
              <a:t>Three Science Journals</a:t>
            </a:r>
            <a:endParaRPr lang="fr-FR" altLang="zh-CN" sz="1800" dirty="0">
              <a:solidFill>
                <a:srgbClr val="0000FF"/>
              </a:solidFill>
            </a:endParaRPr>
          </a:p>
          <a:p>
            <a:pPr marL="432000" lvl="1" indent="-216000">
              <a:spcBef>
                <a:spcPts val="300"/>
              </a:spcBef>
            </a:pPr>
            <a:r>
              <a:rPr lang="fr-FR" altLang="zh-CN" sz="1600" i="1" dirty="0">
                <a:solidFill>
                  <a:srgbClr val="0000FF"/>
                </a:solidFill>
              </a:rPr>
              <a:t>Chinese Physics C</a:t>
            </a:r>
            <a:r>
              <a:rPr lang="fr-FR" altLang="zh-CN" sz="1600" dirty="0"/>
              <a:t>, </a:t>
            </a:r>
            <a:r>
              <a:rPr lang="fr-FR" altLang="zh-CN" sz="1600" dirty="0" smtClean="0"/>
              <a:t> Impact factor increased from </a:t>
            </a:r>
            <a:r>
              <a:rPr lang="fr-FR" altLang="zh-CN" sz="1600" dirty="0" smtClean="0">
                <a:solidFill>
                  <a:srgbClr val="FF0000"/>
                </a:solidFill>
              </a:rPr>
              <a:t>0.4 to 5.0</a:t>
            </a:r>
            <a:r>
              <a:rPr lang="en-US" altLang="zh-CN" sz="1600" dirty="0" smtClean="0">
                <a:solidFill>
                  <a:srgbClr val="FF0000"/>
                </a:solidFill>
              </a:rPr>
              <a:t>8</a:t>
            </a:r>
            <a:endParaRPr lang="fr-FR" altLang="zh-CN" sz="1600" dirty="0" smtClean="0">
              <a:solidFill>
                <a:srgbClr val="FF0000"/>
              </a:solidFill>
            </a:endParaRPr>
          </a:p>
          <a:p>
            <a:pPr marL="432000" lvl="1" indent="-216000">
              <a:spcBef>
                <a:spcPts val="300"/>
              </a:spcBef>
            </a:pPr>
            <a:r>
              <a:rPr lang="en-US" altLang="zh-CN" sz="1600" i="1" dirty="0" smtClean="0"/>
              <a:t>A </a:t>
            </a:r>
            <a:r>
              <a:rPr lang="en-US" altLang="zh-CN" sz="1600" i="1" dirty="0"/>
              <a:t>new journal: </a:t>
            </a:r>
            <a:r>
              <a:rPr lang="en-US" altLang="zh-CN" sz="1600" i="1" dirty="0">
                <a:solidFill>
                  <a:srgbClr val="0000FF"/>
                </a:solidFill>
              </a:rPr>
              <a:t>Radiation Detection Technology and Methods</a:t>
            </a:r>
            <a:endParaRPr lang="en-US" altLang="zh-CN" sz="1600" i="1" dirty="0" smtClean="0">
              <a:solidFill>
                <a:srgbClr val="0000FF"/>
              </a:solidFill>
            </a:endParaRPr>
          </a:p>
          <a:p>
            <a:pPr marL="432000" lvl="1" indent="-216000">
              <a:spcBef>
                <a:spcPts val="300"/>
              </a:spcBef>
            </a:pPr>
            <a:r>
              <a:rPr lang="fr-FR" altLang="zh-CN" sz="1600" i="1" dirty="0" smtClean="0"/>
              <a:t>A journal for general public</a:t>
            </a:r>
            <a:r>
              <a:rPr lang="fr-FR" altLang="zh-CN" sz="1600" i="1" dirty="0" smtClean="0">
                <a:solidFill>
                  <a:srgbClr val="0000FF"/>
                </a:solidFill>
              </a:rPr>
              <a:t>: Modern Physics</a:t>
            </a:r>
            <a:endParaRPr lang="en-US" altLang="zh-CN" sz="1600" dirty="0" smtClean="0">
              <a:solidFill>
                <a:srgbClr val="0000FF"/>
              </a:solidFill>
            </a:endParaRPr>
          </a:p>
          <a:p>
            <a:pPr>
              <a:spcBef>
                <a:spcPts val="300"/>
              </a:spcBef>
            </a:pPr>
            <a:r>
              <a:rPr lang="en-US" altLang="zh-CN" sz="1800" dirty="0" smtClean="0"/>
              <a:t>News publicity in five years</a:t>
            </a:r>
          </a:p>
          <a:p>
            <a:pPr marL="432000" lvl="1" indent="-216000">
              <a:spcBef>
                <a:spcPts val="300"/>
              </a:spcBef>
            </a:pPr>
            <a:r>
              <a:rPr lang="zh-CN" altLang="en-US" sz="1600" dirty="0" smtClean="0">
                <a:solidFill>
                  <a:srgbClr val="0000FF"/>
                </a:solidFill>
              </a:rPr>
              <a:t>＞</a:t>
            </a:r>
            <a:r>
              <a:rPr lang="en-US" altLang="zh-CN" sz="1600" dirty="0" smtClean="0">
                <a:solidFill>
                  <a:srgbClr val="0000FF"/>
                </a:solidFill>
              </a:rPr>
              <a:t>1000 </a:t>
            </a:r>
            <a:r>
              <a:rPr lang="en-US" altLang="zh-CN" sz="1600" dirty="0"/>
              <a:t>original reports </a:t>
            </a:r>
            <a:r>
              <a:rPr lang="en-US" altLang="zh-CN" sz="1600" dirty="0" smtClean="0"/>
              <a:t>published in China’s </a:t>
            </a:r>
            <a:r>
              <a:rPr lang="en-US" altLang="zh-CN" sz="1600" dirty="0"/>
              <a:t>mainstream news </a:t>
            </a:r>
            <a:r>
              <a:rPr lang="en-US" altLang="zh-CN" sz="1600" dirty="0" smtClean="0"/>
              <a:t>media</a:t>
            </a:r>
          </a:p>
          <a:p>
            <a:pPr marL="432000" lvl="1" indent="-216000">
              <a:spcBef>
                <a:spcPts val="300"/>
              </a:spcBef>
            </a:pPr>
            <a:r>
              <a:rPr lang="zh-CN" altLang="en-US" sz="1600" dirty="0">
                <a:solidFill>
                  <a:srgbClr val="0000FF"/>
                </a:solidFill>
              </a:rPr>
              <a:t>＞ </a:t>
            </a:r>
            <a:r>
              <a:rPr lang="en-US" altLang="zh-CN" sz="1600" dirty="0">
                <a:solidFill>
                  <a:srgbClr val="0000FF"/>
                </a:solidFill>
              </a:rPr>
              <a:t>120 </a:t>
            </a:r>
            <a:r>
              <a:rPr lang="en-US" altLang="zh-CN" sz="1600" dirty="0"/>
              <a:t>original </a:t>
            </a:r>
            <a:r>
              <a:rPr lang="en-US" altLang="zh-CN" sz="1600" dirty="0" smtClean="0"/>
              <a:t>reports by </a:t>
            </a:r>
            <a:r>
              <a:rPr lang="en-US" altLang="zh-CN" sz="1600" dirty="0"/>
              <a:t>overseas mainstream media and journals </a:t>
            </a:r>
            <a:endParaRPr lang="en-US" altLang="zh-CN" sz="1600" dirty="0" smtClean="0"/>
          </a:p>
          <a:p>
            <a:pPr>
              <a:spcBef>
                <a:spcPts val="300"/>
              </a:spcBef>
            </a:pPr>
            <a:r>
              <a:rPr lang="en-US" altLang="zh-CN" sz="1800" dirty="0" smtClean="0"/>
              <a:t>Websites and </a:t>
            </a:r>
            <a:r>
              <a:rPr lang="en-US" altLang="zh-CN" sz="1800" dirty="0"/>
              <a:t>other social media </a:t>
            </a:r>
            <a:r>
              <a:rPr lang="en-US" altLang="zh-CN" sz="1800" dirty="0" smtClean="0"/>
              <a:t>platforms</a:t>
            </a:r>
          </a:p>
          <a:p>
            <a:pPr marL="432000" lvl="1" indent="-216000">
              <a:spcBef>
                <a:spcPts val="300"/>
              </a:spcBef>
            </a:pPr>
            <a:r>
              <a:rPr lang="en-US" altLang="zh-CN" sz="1600" dirty="0" smtClean="0"/>
              <a:t>Views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in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last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five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years: website </a:t>
            </a:r>
            <a:r>
              <a:rPr lang="zh-CN" altLang="en-US" sz="1600" dirty="0" smtClean="0">
                <a:solidFill>
                  <a:srgbClr val="0000FF"/>
                </a:solidFill>
              </a:rPr>
              <a:t>＞ </a:t>
            </a:r>
            <a:r>
              <a:rPr lang="en-US" altLang="zh-CN" sz="1600" dirty="0" smtClean="0"/>
              <a:t>83 million </a:t>
            </a:r>
            <a:r>
              <a:rPr lang="zh-CN" altLang="en-US" sz="1600" dirty="0" smtClean="0"/>
              <a:t>，</a:t>
            </a:r>
            <a:r>
              <a:rPr lang="en-US" altLang="zh-CN" sz="1600" dirty="0" err="1" smtClean="0"/>
              <a:t>wechat</a:t>
            </a:r>
            <a:r>
              <a:rPr lang="zh-CN" altLang="en-US" sz="1600" dirty="0" smtClean="0">
                <a:solidFill>
                  <a:srgbClr val="0000FF"/>
                </a:solidFill>
              </a:rPr>
              <a:t> ＞ </a:t>
            </a:r>
            <a:r>
              <a:rPr lang="en-US" altLang="zh-CN" sz="1600" dirty="0" smtClean="0"/>
              <a:t>4.6 million, </a:t>
            </a:r>
            <a:r>
              <a:rPr lang="en-US" altLang="zh-CN" sz="1600" dirty="0" err="1" smtClean="0"/>
              <a:t>weibo</a:t>
            </a:r>
            <a:r>
              <a:rPr lang="en-US" altLang="zh-CN" sz="1600" dirty="0" smtClean="0"/>
              <a:t> </a:t>
            </a:r>
            <a:r>
              <a:rPr lang="zh-CN" altLang="en-US" sz="1600" dirty="0" smtClean="0">
                <a:solidFill>
                  <a:srgbClr val="0000FF"/>
                </a:solidFill>
              </a:rPr>
              <a:t>＞ </a:t>
            </a:r>
            <a:r>
              <a:rPr lang="en-US" altLang="zh-CN" sz="1600" dirty="0" smtClean="0"/>
              <a:t>20 million </a:t>
            </a:r>
          </a:p>
          <a:p>
            <a:pPr>
              <a:spcBef>
                <a:spcPts val="300"/>
              </a:spcBef>
            </a:pPr>
            <a:r>
              <a:rPr lang="en-US" altLang="zh-CN" sz="1800" dirty="0" smtClean="0"/>
              <a:t>Open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Day </a:t>
            </a:r>
            <a:r>
              <a:rPr lang="en-US" altLang="zh-CN" sz="1800" dirty="0"/>
              <a:t>: </a:t>
            </a:r>
            <a:r>
              <a:rPr lang="en-US" altLang="zh-CN" sz="1800" dirty="0" smtClean="0">
                <a:solidFill>
                  <a:srgbClr val="0000FF"/>
                </a:solidFill>
              </a:rPr>
              <a:t>~3500 </a:t>
            </a:r>
            <a:r>
              <a:rPr lang="en-US" altLang="zh-CN" sz="1800" dirty="0" smtClean="0"/>
              <a:t>visitors </a:t>
            </a:r>
            <a:r>
              <a:rPr lang="en-US" altLang="zh-CN" sz="1800" dirty="0" smtClean="0">
                <a:solidFill>
                  <a:srgbClr val="0000FF"/>
                </a:solidFill>
              </a:rPr>
              <a:t>annually </a:t>
            </a:r>
            <a:endParaRPr lang="en-US" altLang="zh-CN" sz="18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ts val="300"/>
              </a:spcBef>
            </a:pPr>
            <a:r>
              <a:rPr lang="en-US" altLang="zh-CN" sz="1800" dirty="0" smtClean="0"/>
              <a:t>Many public talks, TV shows</a:t>
            </a:r>
            <a:r>
              <a:rPr lang="zh-CN" altLang="en-US" sz="1800" dirty="0" smtClean="0"/>
              <a:t>，</a:t>
            </a:r>
            <a:r>
              <a:rPr lang="en-US" altLang="zh-CN" sz="1800" dirty="0" smtClean="0"/>
              <a:t>school events</a:t>
            </a:r>
            <a:r>
              <a:rPr lang="zh-CN" altLang="en-US" sz="1800" dirty="0" smtClean="0"/>
              <a:t>， </a:t>
            </a:r>
            <a:r>
              <a:rPr lang="en-US" altLang="zh-CN" sz="1800" dirty="0" smtClean="0"/>
              <a:t>etc</a:t>
            </a:r>
            <a:r>
              <a:rPr lang="en-US" altLang="zh-CN" sz="1800" dirty="0"/>
              <a:t>.</a:t>
            </a:r>
            <a:endParaRPr lang="en-US" altLang="zh-CN" sz="1800" dirty="0" smtClean="0"/>
          </a:p>
          <a:p>
            <a:pPr marL="432000" lvl="1" indent="-216000">
              <a:spcBef>
                <a:spcPts val="300"/>
              </a:spcBef>
            </a:pPr>
            <a:r>
              <a:rPr lang="en-US" altLang="zh-CN" sz="1800" dirty="0" smtClean="0"/>
              <a:t>International </a:t>
            </a:r>
            <a:r>
              <a:rPr lang="en-US" altLang="zh-CN" sz="1800" dirty="0"/>
              <a:t>Science activities: Dark Matter </a:t>
            </a:r>
            <a:r>
              <a:rPr lang="en-US" altLang="zh-CN" sz="1800" dirty="0" smtClean="0"/>
              <a:t>Day in 2017</a:t>
            </a:r>
          </a:p>
          <a:p>
            <a:pPr>
              <a:spcBef>
                <a:spcPts val="300"/>
              </a:spcBef>
            </a:pPr>
            <a:r>
              <a:rPr lang="en-US" altLang="zh-CN" sz="1800" dirty="0" smtClean="0"/>
              <a:t>Books </a:t>
            </a:r>
            <a:r>
              <a:rPr lang="en-US" altLang="zh-CN" sz="1800" dirty="0"/>
              <a:t>by </a:t>
            </a:r>
            <a:r>
              <a:rPr lang="en-US" altLang="zh-CN" sz="1800" dirty="0" smtClean="0"/>
              <a:t>IHEP scientists </a:t>
            </a:r>
            <a:r>
              <a:rPr lang="en-US" altLang="zh-CN" sz="1800" dirty="0"/>
              <a:t>in </a:t>
            </a:r>
            <a:r>
              <a:rPr lang="en-US" altLang="zh-CN" sz="1800" dirty="0" smtClean="0"/>
              <a:t>last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five </a:t>
            </a:r>
            <a:r>
              <a:rPr lang="en-US" altLang="zh-CN" sz="1800" dirty="0"/>
              <a:t>years </a:t>
            </a:r>
            <a:r>
              <a:rPr lang="en-US" altLang="zh-CN" sz="1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zh-CN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lang="en-US" altLang="zh-CN" sz="1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lang="en-US" altLang="zh-CN" sz="1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Outreach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942" y="268941"/>
            <a:ext cx="2742224" cy="152536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387484" y="1794303"/>
            <a:ext cx="2746681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ea typeface="微软雅黑" pitchFamily="34" charset="-122"/>
              </a:rPr>
              <a:t>BBC </a:t>
            </a:r>
            <a:r>
              <a:rPr lang="en-US" altLang="zh-CN" sz="1400" dirty="0">
                <a:ea typeface="微软雅黑" pitchFamily="34" charset="-122"/>
              </a:rPr>
              <a:t>World News on </a:t>
            </a:r>
            <a:r>
              <a:rPr lang="en-US" altLang="zh-CN" sz="1400" dirty="0" err="1">
                <a:ea typeface="微软雅黑" pitchFamily="34" charset="-122"/>
              </a:rPr>
              <a:t>Daya</a:t>
            </a:r>
            <a:r>
              <a:rPr lang="en-US" altLang="zh-CN" sz="1400" dirty="0">
                <a:ea typeface="微软雅黑" pitchFamily="34" charset="-122"/>
              </a:rPr>
              <a:t> Bay </a:t>
            </a:r>
            <a:r>
              <a:rPr lang="en-US" altLang="zh-CN" sz="1400" dirty="0" smtClean="0">
                <a:ea typeface="微软雅黑" pitchFamily="34" charset="-122"/>
              </a:rPr>
              <a:t>Experiment: </a:t>
            </a:r>
            <a:r>
              <a:rPr lang="en-US" altLang="zh-CN" sz="1400" dirty="0">
                <a:ea typeface="微软雅黑" pitchFamily="34" charset="-122"/>
              </a:rPr>
              <a:t>The Particle </a:t>
            </a:r>
            <a:r>
              <a:rPr lang="en-US" altLang="zh-CN" sz="1400" dirty="0" smtClean="0">
                <a:ea typeface="微软雅黑" pitchFamily="34" charset="-122"/>
              </a:rPr>
              <a:t>Hunt</a:t>
            </a:r>
            <a:endParaRPr lang="zh-CN" altLang="en-US" sz="1400" dirty="0">
              <a:ea typeface="微软雅黑" pitchFamily="34" charset="-122"/>
            </a:endParaRPr>
          </a:p>
        </p:txBody>
      </p:sp>
      <p:pic>
        <p:nvPicPr>
          <p:cNvPr id="7172" name="Picture 4" descr="http://www.ihep.cas.cn/xwdt/gnxw/2017/201705/W0201705223194791200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706" y="4922688"/>
            <a:ext cx="2751377" cy="182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6387485" y="6472077"/>
            <a:ext cx="2746681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ea typeface="微软雅黑" pitchFamily="34" charset="-122"/>
              </a:rPr>
              <a:t>Open </a:t>
            </a:r>
            <a:r>
              <a:rPr lang="en-US" altLang="zh-CN" sz="1400" dirty="0" smtClean="0">
                <a:ea typeface="微软雅黑" pitchFamily="34" charset="-122"/>
              </a:rPr>
              <a:t>Day</a:t>
            </a:r>
            <a:endParaRPr lang="zh-CN" altLang="en-US" sz="1400" dirty="0">
              <a:ea typeface="微软雅黑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387485" y="4218303"/>
            <a:ext cx="2791594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smtClean="0">
                <a:ea typeface="微软雅黑" pitchFamily="34" charset="-122"/>
              </a:rPr>
              <a:t>RAI</a:t>
            </a:r>
            <a:r>
              <a:rPr lang="zh-CN" altLang="en-US" sz="1400" smtClean="0">
                <a:ea typeface="微软雅黑" pitchFamily="34" charset="-122"/>
              </a:rPr>
              <a:t>：</a:t>
            </a:r>
            <a:r>
              <a:rPr lang="en-US" altLang="zh-CN" sz="1400" dirty="0" smtClean="0">
                <a:ea typeface="微软雅黑" pitchFamily="34" charset="-122"/>
              </a:rPr>
              <a:t>The </a:t>
            </a:r>
            <a:r>
              <a:rPr lang="en-US" altLang="zh-CN" sz="1400" dirty="0">
                <a:ea typeface="微软雅黑" pitchFamily="34" charset="-122"/>
              </a:rPr>
              <a:t>rise of a dragon--high energy physics</a:t>
            </a:r>
            <a:endParaRPr lang="zh-CN" altLang="en-US" sz="1400" dirty="0">
              <a:ea typeface="微软雅黑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" r="3856"/>
          <a:stretch/>
        </p:blipFill>
        <p:spPr>
          <a:xfrm>
            <a:off x="6387485" y="2580497"/>
            <a:ext cx="2746681" cy="163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44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Contents</a:t>
            </a:r>
            <a:endParaRPr lang="zh-CN" altLang="en-US" dirty="0"/>
          </a:p>
        </p:txBody>
      </p:sp>
      <p:sp>
        <p:nvSpPr>
          <p:cNvPr id="33" name="流程图: 离页连接符 32"/>
          <p:cNvSpPr/>
          <p:nvPr/>
        </p:nvSpPr>
        <p:spPr>
          <a:xfrm>
            <a:off x="1217833" y="2279622"/>
            <a:ext cx="769482" cy="720156"/>
          </a:xfrm>
          <a:prstGeom prst="flowChartOffpageConnector">
            <a:avLst/>
          </a:prstGeom>
          <a:solidFill>
            <a:schemeClr val="bg2">
              <a:lumMod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altLang="zh-CN" sz="3600" b="1" kern="0" dirty="0" smtClean="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lang="zh-CN" altLang="en-US" sz="3600" b="1" kern="0" dirty="0" smtClean="0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流程图: 离页连接符 33"/>
          <p:cNvSpPr/>
          <p:nvPr/>
        </p:nvSpPr>
        <p:spPr>
          <a:xfrm>
            <a:off x="1217833" y="3381373"/>
            <a:ext cx="769482" cy="720156"/>
          </a:xfrm>
          <a:prstGeom prst="flowChartOffpageConnector">
            <a:avLst/>
          </a:prstGeom>
          <a:solidFill>
            <a:srgbClr val="071F6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altLang="zh-CN" sz="3600" b="1" kern="0" dirty="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</a:rPr>
              <a:t>2</a:t>
            </a:r>
            <a:endParaRPr lang="zh-CN" altLang="en-US" sz="3600" b="1" kern="0" dirty="0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cxnSp>
        <p:nvCxnSpPr>
          <p:cNvPr id="37" name="直接连接符 36"/>
          <p:cNvCxnSpPr/>
          <p:nvPr/>
        </p:nvCxnSpPr>
        <p:spPr>
          <a:xfrm>
            <a:off x="2127015" y="2860076"/>
            <a:ext cx="5707731" cy="0"/>
          </a:xfrm>
          <a:prstGeom prst="line">
            <a:avLst/>
          </a:prstGeom>
          <a:noFill/>
          <a:ln w="12700" cap="flat" cmpd="sng" algn="ctr">
            <a:solidFill>
              <a:schemeClr val="bg2">
                <a:lumMod val="90000"/>
              </a:schemeClr>
            </a:solidFill>
            <a:prstDash val="solid"/>
            <a:miter lim="800000"/>
          </a:ln>
          <a:effectLst/>
        </p:spPr>
      </p:cxnSp>
      <p:sp>
        <p:nvSpPr>
          <p:cNvPr id="41" name="文本框 5"/>
          <p:cNvSpPr txBox="1"/>
          <p:nvPr/>
        </p:nvSpPr>
        <p:spPr>
          <a:xfrm>
            <a:off x="2328467" y="2253933"/>
            <a:ext cx="3748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  <a:ea typeface="微软雅黑" panose="020B0503020204020204" charset="-122"/>
              </a:rPr>
              <a:t>Overview of IHEP </a:t>
            </a:r>
            <a:endParaRPr lang="en-US" altLang="zh-CN" sz="2800" dirty="0">
              <a:solidFill>
                <a:schemeClr val="bg2">
                  <a:lumMod val="90000"/>
                </a:schemeClr>
              </a:solidFill>
              <a:latin typeface="Arial Black" panose="020B0A04020102020204" pitchFamily="34" charset="0"/>
              <a:ea typeface="微软雅黑" panose="020B0503020204020204" charset="-122"/>
            </a:endParaRPr>
          </a:p>
        </p:txBody>
      </p:sp>
      <p:sp>
        <p:nvSpPr>
          <p:cNvPr id="42" name="文本框 43"/>
          <p:cNvSpPr txBox="1"/>
          <p:nvPr/>
        </p:nvSpPr>
        <p:spPr>
          <a:xfrm>
            <a:off x="2328468" y="3355654"/>
            <a:ext cx="5360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Arial Black" panose="020B0A04020102020204" pitchFamily="34" charset="0"/>
                <a:ea typeface="微软雅黑" panose="020B0503020204020204" charset="-122"/>
              </a:rPr>
              <a:t>International Assessment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2137406" y="3971904"/>
            <a:ext cx="5707731" cy="0"/>
          </a:xfrm>
          <a:prstGeom prst="line">
            <a:avLst/>
          </a:prstGeom>
          <a:noFill/>
          <a:ln w="12700" cap="flat" cmpd="sng" algn="ctr">
            <a:solidFill>
              <a:srgbClr val="314371"/>
            </a:solidFill>
            <a:prstDash val="solid"/>
            <a:miter lim="800000"/>
          </a:ln>
          <a:effectLst/>
        </p:spPr>
      </p:cxnSp>
      <p:sp>
        <p:nvSpPr>
          <p:cNvPr id="10" name="流程图: 离页连接符 9"/>
          <p:cNvSpPr/>
          <p:nvPr/>
        </p:nvSpPr>
        <p:spPr>
          <a:xfrm>
            <a:off x="1245719" y="4627787"/>
            <a:ext cx="769482" cy="720156"/>
          </a:xfrm>
          <a:prstGeom prst="flowChartOffpageConnector">
            <a:avLst/>
          </a:prstGeom>
          <a:solidFill>
            <a:schemeClr val="bg2">
              <a:lumMod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altLang="zh-CN" sz="3600" b="1" kern="0" dirty="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</a:rPr>
              <a:t>3</a:t>
            </a:r>
            <a:endParaRPr lang="zh-CN" altLang="en-US" sz="3600" b="1" kern="0" dirty="0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1" name="文本框 43"/>
          <p:cNvSpPr txBox="1"/>
          <p:nvPr/>
        </p:nvSpPr>
        <p:spPr>
          <a:xfrm>
            <a:off x="2356354" y="4602068"/>
            <a:ext cx="6076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  <a:ea typeface="微软雅黑" panose="020B0503020204020204" charset="-122"/>
              </a:rPr>
              <a:t>Future plan &amp; Challenges 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2165292" y="5218318"/>
            <a:ext cx="5707731" cy="0"/>
          </a:xfrm>
          <a:prstGeom prst="line">
            <a:avLst/>
          </a:prstGeom>
          <a:noFill/>
          <a:ln w="12700" cap="flat" cmpd="sng" algn="ctr">
            <a:solidFill>
              <a:schemeClr val="bg2">
                <a:lumMod val="90000"/>
              </a:schemeClr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385025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International Assessment in 2013</a:t>
            </a:r>
            <a:endParaRPr lang="zh-CN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97752"/>
              </p:ext>
            </p:extLst>
          </p:nvPr>
        </p:nvGraphicFramePr>
        <p:xfrm>
          <a:off x="4208318" y="748071"/>
          <a:ext cx="4935682" cy="6162895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217140"/>
                <a:gridCol w="2174661"/>
                <a:gridCol w="1543881"/>
              </a:tblGrid>
              <a:tr h="2039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</a:rPr>
                        <a:t>NAME</a:t>
                      </a:r>
                      <a:endParaRPr lang="zh-CN" sz="105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1494" marR="614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</a:rPr>
                        <a:t>INSTITUTE</a:t>
                      </a:r>
                      <a:endParaRPr lang="zh-CN" sz="105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1494" marR="614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</a:rPr>
                        <a:t>FIELD</a:t>
                      </a:r>
                      <a:endParaRPr lang="zh-CN" sz="105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1494" marR="61494" marT="0" marB="0" anchor="ctr"/>
                </a:tc>
              </a:tr>
              <a:tr h="4078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</a:rPr>
                        <a:t>Michel Davier (chair)</a:t>
                      </a:r>
                      <a:endParaRPr lang="zh-CN" sz="105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1494" marR="614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</a:rPr>
                        <a:t>LAL, Université Paris-Sud 11</a:t>
                      </a:r>
                      <a:endParaRPr lang="zh-CN" sz="105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1494" marR="6149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</a:rPr>
                        <a:t>experimental particle </a:t>
                      </a:r>
                      <a:r>
                        <a:rPr lang="fr-FR" sz="1200" dirty="0" smtClean="0">
                          <a:effectLst/>
                        </a:rPr>
                        <a:t>physics(2)</a:t>
                      </a:r>
                      <a:endParaRPr lang="zh-CN" sz="105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1494" marR="61494" marT="0" marB="0" anchor="ctr"/>
                </a:tc>
              </a:tr>
              <a:tr h="3405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</a:rPr>
                        <a:t>Vera Luth</a:t>
                      </a:r>
                      <a:endParaRPr lang="zh-CN" sz="105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1494" marR="614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</a:rPr>
                        <a:t>Stanford University</a:t>
                      </a:r>
                      <a:endParaRPr lang="zh-CN" sz="105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1494" marR="61494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zh-CN" sz="105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1494" marR="61494" marT="0" marB="0" anchor="ctr"/>
                </a:tc>
              </a:tr>
              <a:tr h="4078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</a:rPr>
                        <a:t>Luciano Maiani</a:t>
                      </a:r>
                      <a:endParaRPr lang="zh-CN" sz="105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1494" marR="614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>
                          <a:effectLst/>
                        </a:rPr>
                        <a:t>Universita' degli Studi di Roma "La Sapienza"</a:t>
                      </a:r>
                      <a:endParaRPr lang="zh-CN" sz="105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1494" marR="6149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</a:rPr>
                        <a:t>theoretical particle </a:t>
                      </a:r>
                      <a:r>
                        <a:rPr lang="fr-FR" sz="1200" dirty="0" smtClean="0">
                          <a:effectLst/>
                        </a:rPr>
                        <a:t>physics(2)</a:t>
                      </a:r>
                      <a:endParaRPr lang="zh-CN" sz="105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1494" marR="61494" marT="0" marB="0" anchor="ctr"/>
                </a:tc>
              </a:tr>
              <a:tr h="4078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</a:rPr>
                        <a:t>Estia Eichten</a:t>
                      </a:r>
                      <a:endParaRPr lang="zh-CN" sz="105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1494" marR="614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</a:rPr>
                        <a:t>Fermi National Accelerator Laboratory</a:t>
                      </a:r>
                      <a:endParaRPr lang="zh-CN" sz="105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1494" marR="61494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zh-CN" sz="105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1494" marR="61494" marT="0" marB="0" anchor="ctr"/>
                </a:tc>
              </a:tr>
              <a:tr h="5945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</a:rPr>
                        <a:t>Benedetto D'Ettorre Piazzoli</a:t>
                      </a:r>
                      <a:endParaRPr lang="zh-CN" sz="105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1494" marR="614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Univ. of Naples Federico II, Italy</a:t>
                      </a:r>
                      <a:endParaRPr lang="zh-CN" sz="105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1494" marR="614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>
                          <a:effectLst/>
                        </a:rPr>
                        <a:t>high-energy cosmic rays</a:t>
                      </a:r>
                      <a:endParaRPr lang="zh-CN" sz="105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1494" marR="61494" marT="0" marB="0" anchor="ctr"/>
                </a:tc>
              </a:tr>
              <a:tr h="8156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</a:rPr>
                        <a:t>Pietro Ubertini</a:t>
                      </a:r>
                      <a:endParaRPr lang="zh-CN" sz="105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1494" marR="614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Instituto di Astrofisica Spaziale e Fisica Cosmica, Rome, part of the National Institute of Astrophysics </a:t>
                      </a:r>
                      <a:endParaRPr lang="zh-CN" sz="105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1494" marR="61494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350"/>
                        </a:lnSpc>
                        <a:spcBef>
                          <a:spcPts val="225"/>
                        </a:spcBef>
                        <a:spcAft>
                          <a:spcPts val="225"/>
                        </a:spcAft>
                      </a:pPr>
                      <a:r>
                        <a:rPr lang="fr-FR" sz="1200" dirty="0">
                          <a:effectLst/>
                        </a:rPr>
                        <a:t>particle astrophysics</a:t>
                      </a:r>
                      <a:endParaRPr lang="zh-CN" sz="1050" dirty="0">
                        <a:effectLst/>
                      </a:endParaRPr>
                    </a:p>
                    <a:p>
                      <a:pPr algn="ctr" latinLnBrk="1">
                        <a:lnSpc>
                          <a:spcPts val="1350"/>
                        </a:lnSpc>
                        <a:spcBef>
                          <a:spcPts val="225"/>
                        </a:spcBef>
                        <a:spcAft>
                          <a:spcPts val="225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zh-CN" sz="105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1494" marR="61494" marT="0" marB="0" anchor="ctr"/>
                </a:tc>
              </a:tr>
              <a:tr h="4078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</a:rPr>
                        <a:t>Alexander Wu Chao</a:t>
                      </a:r>
                      <a:endParaRPr lang="zh-CN" sz="105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1494" marR="614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</a:rPr>
                        <a:t>SLAC</a:t>
                      </a:r>
                      <a:endParaRPr lang="zh-CN" sz="105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1494" marR="614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</a:rPr>
                        <a:t>accelerator physics</a:t>
                      </a:r>
                      <a:endParaRPr lang="zh-CN" sz="105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1494" marR="61494" marT="0" marB="0" anchor="ctr"/>
                </a:tc>
              </a:tr>
              <a:tr h="4078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</a:rPr>
                        <a:t>Shin-ichi Kurokawa</a:t>
                      </a:r>
                      <a:endParaRPr lang="zh-CN" sz="105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1494" marR="614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>
                          <a:effectLst/>
                        </a:rPr>
                        <a:t>KEK</a:t>
                      </a:r>
                      <a:endParaRPr lang="zh-CN" sz="105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1494" marR="61494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</a:rPr>
                        <a:t>accelerator physics and </a:t>
                      </a:r>
                      <a:r>
                        <a:rPr lang="fr-FR" sz="1200" dirty="0" smtClean="0">
                          <a:effectLst/>
                        </a:rPr>
                        <a:t>technology(4)</a:t>
                      </a:r>
                      <a:endParaRPr lang="zh-CN" sz="105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1494" marR="61494" marT="0" marB="0" anchor="ctr"/>
                </a:tc>
              </a:tr>
              <a:tr h="3405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</a:rPr>
                        <a:t>John Seeman</a:t>
                      </a:r>
                      <a:endParaRPr lang="zh-CN" sz="105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1494" marR="614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</a:rPr>
                        <a:t>SLAC</a:t>
                      </a:r>
                      <a:endParaRPr lang="zh-CN" sz="105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1494" marR="61494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zh-CN" sz="105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1494" marR="61494" marT="0" marB="0" anchor="ctr"/>
                </a:tc>
              </a:tr>
              <a:tr h="3405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</a:rPr>
                        <a:t>Wu-Tsung Weng</a:t>
                      </a:r>
                      <a:endParaRPr lang="zh-CN" sz="105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1494" marR="614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</a:rPr>
                        <a:t>BNL</a:t>
                      </a:r>
                      <a:endParaRPr lang="zh-CN" sz="105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1494" marR="61494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zh-CN" sz="105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1494" marR="61494" marT="0" marB="0" anchor="ctr"/>
                </a:tc>
              </a:tr>
              <a:tr h="3405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>
                          <a:effectLst/>
                        </a:rPr>
                        <a:t>Jiaer Chen</a:t>
                      </a:r>
                      <a:endParaRPr lang="zh-CN" sz="105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1494" marR="614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</a:rPr>
                        <a:t>Peking University</a:t>
                      </a:r>
                      <a:endParaRPr lang="zh-CN" sz="105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1494" marR="61494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zh-CN" sz="105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1494" marR="61494" marT="0" marB="0" anchor="ctr"/>
                </a:tc>
              </a:tr>
              <a:tr h="4078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</a:rPr>
                        <a:t>Qun Shen</a:t>
                      </a:r>
                      <a:endParaRPr lang="zh-CN" sz="105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1494" marR="614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>
                          <a:effectLst/>
                        </a:rPr>
                        <a:t>BNL</a:t>
                      </a:r>
                      <a:endParaRPr lang="zh-CN" sz="105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1494" marR="614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</a:rPr>
                        <a:t>Synchrotron radiation applications</a:t>
                      </a:r>
                      <a:endParaRPr lang="zh-CN" sz="105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1494" marR="61494" marT="0" marB="0" anchor="ctr"/>
                </a:tc>
              </a:tr>
              <a:tr h="2039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</a:rPr>
                        <a:t>Lajos P. Balogh</a:t>
                      </a:r>
                      <a:endParaRPr lang="zh-CN" sz="105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1494" marR="614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>
                          <a:effectLst/>
                        </a:rPr>
                        <a:t>Nanomedicine (editor-in-chief)</a:t>
                      </a:r>
                      <a:endParaRPr lang="zh-CN" sz="105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1494" marR="614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>
                          <a:effectLst/>
                        </a:rPr>
                        <a:t>Nanotechnologies</a:t>
                      </a:r>
                      <a:endParaRPr lang="zh-CN" sz="105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1494" marR="61494" marT="0" marB="0" anchor="ctr"/>
                </a:tc>
              </a:tr>
              <a:tr h="4078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>
                          <a:effectLst/>
                        </a:rPr>
                        <a:t>Lu Yu</a:t>
                      </a:r>
                      <a:endParaRPr lang="zh-CN" sz="105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1494" marR="614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The Institute of Physics, Chinese Academy of Sciences</a:t>
                      </a:r>
                      <a:endParaRPr lang="zh-CN" sz="105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1494" marR="614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</a:rPr>
                        <a:t>condensed matter physics</a:t>
                      </a:r>
                      <a:endParaRPr lang="zh-CN" sz="105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1494" marR="61494" marT="0" marB="0" anchor="ctr"/>
                </a:tc>
              </a:tr>
            </a:tbl>
          </a:graphicData>
        </a:graphic>
      </p:graphicFrame>
      <p:pic>
        <p:nvPicPr>
          <p:cNvPr id="5" name="Picture 4" descr="C:\Users\louxc\Desktop\photos\IHEP\DSC_3246修改片 拷贝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72" y="839159"/>
            <a:ext cx="3785645" cy="251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155862" y="3836056"/>
            <a:ext cx="4042063" cy="29423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0000FF"/>
                </a:solidFill>
                <a:latin typeface="Times New Roman"/>
                <a:ea typeface="黑体"/>
                <a:cs typeface="Times New Roman"/>
              </a:rPr>
              <a:t>14 </a:t>
            </a:r>
            <a:r>
              <a:rPr lang="en-US" altLang="zh-CN" b="1" dirty="0" smtClean="0">
                <a:solidFill>
                  <a:srgbClr val="0000FF"/>
                </a:solidFill>
                <a:latin typeface="Times New Roman"/>
                <a:ea typeface="黑体"/>
                <a:cs typeface="Times New Roman"/>
              </a:rPr>
              <a:t>experts</a:t>
            </a:r>
            <a:r>
              <a:rPr lang="en-US" altLang="zh-CN" b="1" dirty="0">
                <a:solidFill>
                  <a:srgbClr val="0000FF"/>
                </a:solidFill>
                <a:latin typeface="Times New Roman"/>
                <a:ea typeface="黑体"/>
                <a:cs typeface="Times New Roman"/>
              </a:rPr>
              <a:t>, </a:t>
            </a:r>
            <a:r>
              <a:rPr lang="en-US" altLang="zh-CN" b="1" dirty="0" smtClean="0">
                <a:solidFill>
                  <a:srgbClr val="0000FF"/>
                </a:solidFill>
                <a:latin typeface="Times New Roman"/>
                <a:ea typeface="黑体"/>
                <a:cs typeface="Times New Roman"/>
              </a:rPr>
              <a:t>3 Subcommittee</a:t>
            </a:r>
            <a:endParaRPr lang="fr-FR" altLang="zh-CN" b="1" dirty="0" smtClean="0">
              <a:solidFill>
                <a:srgbClr val="0000FF"/>
              </a:solidFill>
              <a:latin typeface="Times New Roman"/>
              <a:ea typeface="黑体"/>
              <a:cs typeface="Times New Roman"/>
            </a:endParaRPr>
          </a:p>
          <a:p>
            <a:r>
              <a:rPr lang="fr-FR" altLang="zh-CN" sz="1600" b="1" dirty="0" smtClean="0">
                <a:solidFill>
                  <a:srgbClr val="00B0F0"/>
                </a:solidFill>
                <a:latin typeface="Times New Roman"/>
                <a:ea typeface="黑体"/>
                <a:cs typeface="Times New Roman"/>
              </a:rPr>
              <a:t>Subcommittee </a:t>
            </a:r>
            <a:r>
              <a:rPr lang="fr-FR" altLang="zh-CN" sz="1600" b="1" dirty="0">
                <a:solidFill>
                  <a:srgbClr val="00B0F0"/>
                </a:solidFill>
                <a:latin typeface="Times New Roman"/>
                <a:ea typeface="黑体"/>
                <a:cs typeface="Times New Roman"/>
              </a:rPr>
              <a:t>1</a:t>
            </a:r>
            <a:endParaRPr lang="zh-CN" altLang="zh-CN" sz="1600" dirty="0">
              <a:solidFill>
                <a:srgbClr val="00B0F0"/>
              </a:solidFill>
              <a:cs typeface="Times New Roman"/>
            </a:endParaRPr>
          </a:p>
          <a:p>
            <a:r>
              <a:rPr lang="en-US" altLang="zh-CN" sz="1600" dirty="0">
                <a:latin typeface="Times New Roman"/>
                <a:ea typeface="黑体"/>
                <a:cs typeface="Times New Roman"/>
              </a:rPr>
              <a:t>Experimental particle and </a:t>
            </a:r>
            <a:r>
              <a:rPr lang="en-US" altLang="zh-CN" sz="1600" dirty="0" err="1">
                <a:latin typeface="Times New Roman"/>
                <a:ea typeface="黑体"/>
                <a:cs typeface="Times New Roman"/>
              </a:rPr>
              <a:t>astroparticle</a:t>
            </a:r>
            <a:r>
              <a:rPr lang="en-US" altLang="zh-CN" sz="1600" dirty="0">
                <a:latin typeface="Times New Roman"/>
                <a:ea typeface="黑体"/>
                <a:cs typeface="Times New Roman"/>
              </a:rPr>
              <a:t> physics, astrophysics, theoretical physics, detectors, computing</a:t>
            </a:r>
            <a:endParaRPr lang="zh-CN" altLang="zh-CN" sz="1600" dirty="0"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altLang="zh-CN" sz="1600" b="1" dirty="0">
                <a:solidFill>
                  <a:srgbClr val="00B0F0"/>
                </a:solidFill>
                <a:latin typeface="Times New Roman"/>
                <a:ea typeface="黑体"/>
                <a:cs typeface="Times New Roman"/>
              </a:rPr>
              <a:t>Subcommittee 2</a:t>
            </a:r>
            <a:endParaRPr lang="zh-CN" altLang="zh-CN" sz="1600" b="1" dirty="0">
              <a:solidFill>
                <a:srgbClr val="00B0F0"/>
              </a:solidFill>
              <a:latin typeface="Times New Roman"/>
              <a:ea typeface="黑体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altLang="zh-CN" sz="1600" dirty="0">
                <a:latin typeface="Times New Roman"/>
                <a:ea typeface="黑体"/>
                <a:cs typeface="Times New Roman"/>
              </a:rPr>
              <a:t>Accelerator physics and technology</a:t>
            </a:r>
            <a:endParaRPr lang="zh-CN" altLang="zh-CN" sz="1600" dirty="0"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altLang="zh-CN" sz="1600" b="1" dirty="0">
                <a:solidFill>
                  <a:srgbClr val="00B0F0"/>
                </a:solidFill>
                <a:latin typeface="Times New Roman"/>
                <a:ea typeface="黑体"/>
                <a:cs typeface="Times New Roman"/>
              </a:rPr>
              <a:t>Subcommittee 3</a:t>
            </a:r>
            <a:endParaRPr lang="zh-CN" altLang="zh-CN" sz="1600" b="1" dirty="0">
              <a:solidFill>
                <a:srgbClr val="00B0F0"/>
              </a:solidFill>
              <a:latin typeface="Times New Roman"/>
              <a:ea typeface="黑体"/>
              <a:cs typeface="Times New Roman"/>
            </a:endParaRPr>
          </a:p>
          <a:p>
            <a:r>
              <a:rPr lang="en-US" altLang="zh-CN" sz="1600" dirty="0">
                <a:latin typeface="Times New Roman"/>
                <a:ea typeface="黑体"/>
                <a:cs typeface="Times New Roman"/>
              </a:rPr>
              <a:t>Multidisciplinary applications: synchrotron </a:t>
            </a:r>
          </a:p>
          <a:p>
            <a:r>
              <a:rPr lang="en-US" altLang="zh-CN" sz="1600" dirty="0">
                <a:latin typeface="Times New Roman"/>
                <a:ea typeface="黑体"/>
                <a:cs typeface="Times New Roman"/>
              </a:rPr>
              <a:t>radiation, nuclear techniques, radiochemistry, </a:t>
            </a:r>
            <a:r>
              <a:rPr lang="en-US" altLang="zh-CN" sz="1600" dirty="0" smtClean="0">
                <a:latin typeface="Times New Roman"/>
                <a:ea typeface="黑体"/>
                <a:cs typeface="Times New Roman"/>
              </a:rPr>
              <a:t>nanotechnologies</a:t>
            </a:r>
            <a:endParaRPr lang="zh-CN" altLang="zh-CN" sz="1600" dirty="0">
              <a:cs typeface="Times New Roman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84072" y="3171765"/>
            <a:ext cx="3785645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>
              <a:defRPr lang="zh-CN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1400">
                <a:ea typeface="微软雅黑" pitchFamily="34" charset="-122"/>
              </a:defRPr>
            </a:lvl1pPr>
          </a:lstStyle>
          <a:p>
            <a:r>
              <a:rPr lang="en-US" altLang="zh-CN" dirty="0"/>
              <a:t>Expert Diagnostic Assessment</a:t>
            </a:r>
          </a:p>
          <a:p>
            <a:r>
              <a:rPr lang="zh-CN" altLang="en-US" dirty="0"/>
              <a:t>（</a:t>
            </a:r>
            <a:r>
              <a:rPr lang="en-US" altLang="zh-CN" dirty="0"/>
              <a:t>Oct. 21-25, 2013  IHEP Beijing</a:t>
            </a:r>
            <a:r>
              <a:rPr lang="zh-CN" altLang="en-US" dirty="0"/>
              <a:t>）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42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International Assessment in 2013</a:t>
            </a:r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0250049"/>
              </p:ext>
            </p:extLst>
          </p:nvPr>
        </p:nvGraphicFramePr>
        <p:xfrm>
          <a:off x="241077" y="1004412"/>
          <a:ext cx="8736419" cy="58521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21355"/>
                <a:gridCol w="2592372"/>
                <a:gridCol w="4122692"/>
              </a:tblGrid>
              <a:tr h="34645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Item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Recommendations 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Implementation &amp; achievements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10428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Organizational issues</a:t>
                      </a:r>
                      <a:endParaRPr lang="zh-CN" altLang="en-US" sz="16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“…. optimal to maximize the use of existing expertise and manpower.”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sz="160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 matrix method was implemented to cover multiple tasks: a single person can take multiple tasks and every task is taken by a group of people</a:t>
                      </a:r>
                    </a:p>
                  </a:txBody>
                  <a:tcPr/>
                </a:tc>
              </a:tr>
              <a:tr h="6491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Very challenging projects for large-scale facilities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“…. prioritization of the unique experiments….”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6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Successfully completed all</a:t>
                      </a:r>
                      <a:r>
                        <a:rPr lang="en-US" altLang="zh-CN" sz="1600" b="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tasks as planned </a:t>
                      </a:r>
                      <a:r>
                        <a:rPr lang="en-US" altLang="zh-CN" sz="16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zh-CN" altLang="en-US" sz="16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2485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Manpower and budget issues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“…. still too small number of senior leaders.”;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“a significant personnel</a:t>
                      </a:r>
                      <a:r>
                        <a:rPr lang="en-US" altLang="zh-CN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 will be required.”</a:t>
                      </a:r>
                    </a:p>
                    <a:p>
                      <a:endParaRPr lang="zh-CN" alt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Recruited</a:t>
                      </a:r>
                      <a:r>
                        <a:rPr lang="en-US" altLang="zh-CN" sz="16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 top-level staff, 8 from domestic</a:t>
                      </a:r>
                      <a:r>
                        <a:rPr lang="en-US" altLang="zh-CN" sz="16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institutions</a:t>
                      </a:r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and 41 from abroad</a:t>
                      </a:r>
                      <a:r>
                        <a:rPr lang="zh-CN" alt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(2013-2017)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6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Maintaining</a:t>
                      </a:r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relationships with outstanding candidates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Young employee</a:t>
                      </a:r>
                      <a:r>
                        <a:rPr lang="zh-CN" altLang="en-US" sz="16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6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development plan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6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Making full use of existing manpower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3703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Long-range positioning in high energy physics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“….significantly enhance its participation in at least one of the ATLAS and CMS collaborations,”;</a:t>
                      </a:r>
                    </a:p>
                    <a:p>
                      <a:r>
                        <a:rPr lang="en-US" altLang="zh-C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“IHEP be actively involved in these ILC-CLIC studies.”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6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ATLAS group has grown from around 10</a:t>
                      </a:r>
                      <a:r>
                        <a:rPr lang="en-US" altLang="zh-CN" sz="1600" b="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members </a:t>
                      </a:r>
                      <a:r>
                        <a:rPr lang="en-US" altLang="zh-CN" sz="16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 2013 to around 50</a:t>
                      </a:r>
                      <a:r>
                        <a:rPr lang="en-US" altLang="zh-CN" sz="1600" b="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6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now.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6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Activities </a:t>
                      </a:r>
                      <a:r>
                        <a:rPr lang="en-US" altLang="zh-CN" sz="16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expanded from physics only to a broad range of topics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6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IHEP fabricated all the ILC ATF2 beam line magnets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813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International Assessment in 2013</a:t>
            </a:r>
            <a:endParaRPr lang="zh-CN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512918"/>
              </p:ext>
            </p:extLst>
          </p:nvPr>
        </p:nvGraphicFramePr>
        <p:xfrm>
          <a:off x="196144" y="947027"/>
          <a:ext cx="8764976" cy="549196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22023"/>
                <a:gridCol w="2507238"/>
                <a:gridCol w="4335715"/>
              </a:tblGrid>
              <a:tr h="34570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Item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Recommendations 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Implementation &amp; achievements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19165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IHEP long-term worldwide visibility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“….increase the role of IHEP teams in projects outside China….”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“…. more foreign participation in its domestic programs….”</a:t>
                      </a:r>
                      <a:endParaRPr lang="zh-CN" altLang="en-US" sz="16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6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CFHEP established with Prof. Nima Arkani-Hamed</a:t>
                      </a:r>
                      <a:r>
                        <a:rPr lang="zh-CN" altLang="en-US" sz="1600" b="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600" b="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 the director</a:t>
                      </a:r>
                      <a:endParaRPr lang="en-US" altLang="zh-CN" sz="1600" b="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6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Actively involved</a:t>
                      </a:r>
                      <a:r>
                        <a:rPr lang="en-US" altLang="zh-CN" sz="1600" b="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in </a:t>
                      </a:r>
                      <a:r>
                        <a:rPr lang="en-US" altLang="zh-CN" sz="16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ATLAS/CMS, Belle and Belle II, AMS, COMET, EXO……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sz="16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Magnets for LBNF and HL-LHC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sz="16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Domestic projects with foreign participation</a:t>
                      </a:r>
                      <a:r>
                        <a:rPr lang="zh-CN" altLang="en-US" sz="16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：</a:t>
                      </a:r>
                      <a:r>
                        <a:rPr lang="en-US" altLang="zh-CN" sz="16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BESIII, DYB, JUNO, LHAASO, HERD……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en-US" altLang="zh-CN" sz="1600" b="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5295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Technology</a:t>
                      </a:r>
                      <a:r>
                        <a:rPr lang="en-US" altLang="zh-CN" sz="1600" b="1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Transfer</a:t>
                      </a:r>
                      <a:endParaRPr lang="zh-CN" altLang="en-US" sz="16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“….Office for Technology Transfer……”;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“….strategic plan must be refined and updated…..”</a:t>
                      </a:r>
                      <a:endParaRPr lang="zh-CN" altLang="en-US" sz="16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6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Office for Technology Transfer</a:t>
                      </a:r>
                      <a:r>
                        <a:rPr lang="en-US" altLang="zh-CN" sz="1600" b="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reorganized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600" b="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Products starting to be transferred: </a:t>
                      </a:r>
                      <a:r>
                        <a:rPr lang="en-US" altLang="zh-CN" sz="16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breast PET scanner,</a:t>
                      </a:r>
                      <a:r>
                        <a:rPr lang="en-US" altLang="zh-CN" sz="1600" b="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6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anti-tumor nanomedicine, MCP-PMT, etc.. </a:t>
                      </a:r>
                      <a:endParaRPr lang="zh-CN" altLang="en-US" sz="16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0886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Limitations of the present </a:t>
                      </a:r>
                      <a:r>
                        <a:rPr lang="en-US" altLang="zh-CN" sz="1600" b="1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Yuquan</a:t>
                      </a:r>
                      <a:r>
                        <a:rPr lang="en-US" altLang="zh-CN" sz="16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campus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6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“….secure infrastructure improvements in the near future”</a:t>
                      </a:r>
                      <a:endParaRPr lang="zh-CN" altLang="en-US" sz="16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6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 new office building in the</a:t>
                      </a:r>
                      <a:r>
                        <a:rPr lang="zh-CN" altLang="en-US" sz="16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600" b="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Yuquan</a:t>
                      </a:r>
                      <a:r>
                        <a:rPr lang="en-US" altLang="zh-CN" sz="16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campus is being finished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6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Dongguan campus</a:t>
                      </a:r>
                      <a:r>
                        <a:rPr lang="en-US" altLang="zh-CN" sz="1600" b="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completed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600" b="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 new service building will be built in the </a:t>
                      </a:r>
                      <a:r>
                        <a:rPr lang="en-US" altLang="zh-CN" sz="1600" b="0" kern="1200" baseline="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Yuquan</a:t>
                      </a:r>
                      <a:r>
                        <a:rPr lang="en-US" altLang="zh-CN" sz="1600" b="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campus</a:t>
                      </a:r>
                      <a:endParaRPr lang="en-US" altLang="zh-CN" sz="1600" b="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6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HEPS</a:t>
                      </a:r>
                      <a:r>
                        <a:rPr lang="en-US" altLang="zh-CN" sz="1600" b="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at </a:t>
                      </a:r>
                      <a:r>
                        <a:rPr lang="en-US" altLang="zh-CN" sz="1600" b="0" kern="1200" baseline="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Huairou</a:t>
                      </a:r>
                      <a:endParaRPr lang="en-US" altLang="zh-CN" sz="1600" b="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261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Contents</a:t>
            </a:r>
            <a:endParaRPr lang="zh-CN" altLang="en-US" dirty="0"/>
          </a:p>
        </p:txBody>
      </p:sp>
      <p:sp>
        <p:nvSpPr>
          <p:cNvPr id="33" name="流程图: 离页连接符 32"/>
          <p:cNvSpPr/>
          <p:nvPr/>
        </p:nvSpPr>
        <p:spPr>
          <a:xfrm>
            <a:off x="1217833" y="2279622"/>
            <a:ext cx="769482" cy="720156"/>
          </a:xfrm>
          <a:prstGeom prst="flowChartOffpageConnector">
            <a:avLst/>
          </a:prstGeom>
          <a:solidFill>
            <a:srgbClr val="071F6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altLang="zh-CN" sz="3600" b="1" kern="0" dirty="0" smtClean="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lang="zh-CN" altLang="en-US" sz="3600" b="1" kern="0" dirty="0" smtClean="0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流程图: 离页连接符 33"/>
          <p:cNvSpPr/>
          <p:nvPr/>
        </p:nvSpPr>
        <p:spPr>
          <a:xfrm>
            <a:off x="1217833" y="3381373"/>
            <a:ext cx="769482" cy="720156"/>
          </a:xfrm>
          <a:prstGeom prst="flowChartOffpageConnector">
            <a:avLst/>
          </a:prstGeom>
          <a:solidFill>
            <a:srgbClr val="071F6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altLang="zh-CN" sz="3600" b="1" kern="0" dirty="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</a:rPr>
              <a:t>2</a:t>
            </a:r>
            <a:endParaRPr lang="zh-CN" altLang="en-US" sz="3600" b="1" kern="0" dirty="0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cxnSp>
        <p:nvCxnSpPr>
          <p:cNvPr id="37" name="直接连接符 36"/>
          <p:cNvCxnSpPr/>
          <p:nvPr/>
        </p:nvCxnSpPr>
        <p:spPr>
          <a:xfrm>
            <a:off x="2127015" y="2860076"/>
            <a:ext cx="5707731" cy="0"/>
          </a:xfrm>
          <a:prstGeom prst="line">
            <a:avLst/>
          </a:prstGeom>
          <a:noFill/>
          <a:ln w="12700" cap="flat" cmpd="sng" algn="ctr">
            <a:solidFill>
              <a:srgbClr val="314371"/>
            </a:solidFill>
            <a:prstDash val="solid"/>
            <a:miter lim="800000"/>
          </a:ln>
          <a:effectLst/>
        </p:spPr>
      </p:cxnSp>
      <p:sp>
        <p:nvSpPr>
          <p:cNvPr id="41" name="文本框 5"/>
          <p:cNvSpPr txBox="1"/>
          <p:nvPr/>
        </p:nvSpPr>
        <p:spPr>
          <a:xfrm>
            <a:off x="2328467" y="2253933"/>
            <a:ext cx="3748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Arial Black" panose="020B0A04020102020204" pitchFamily="34" charset="0"/>
                <a:ea typeface="微软雅黑" panose="020B0503020204020204" charset="-122"/>
              </a:rPr>
              <a:t>Overview of IHEP </a:t>
            </a:r>
            <a:endParaRPr lang="en-US" altLang="zh-CN" sz="2800" dirty="0">
              <a:latin typeface="Arial Black" panose="020B0A04020102020204" pitchFamily="34" charset="0"/>
              <a:ea typeface="微软雅黑" panose="020B0503020204020204" charset="-122"/>
            </a:endParaRPr>
          </a:p>
        </p:txBody>
      </p:sp>
      <p:sp>
        <p:nvSpPr>
          <p:cNvPr id="42" name="文本框 43"/>
          <p:cNvSpPr txBox="1"/>
          <p:nvPr/>
        </p:nvSpPr>
        <p:spPr>
          <a:xfrm>
            <a:off x="2328468" y="3355654"/>
            <a:ext cx="5360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Arial Black" panose="020B0A04020102020204" pitchFamily="34" charset="0"/>
                <a:ea typeface="微软雅黑" panose="020B0503020204020204" charset="-122"/>
              </a:rPr>
              <a:t>International Assessment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2137406" y="3971904"/>
            <a:ext cx="5707731" cy="0"/>
          </a:xfrm>
          <a:prstGeom prst="line">
            <a:avLst/>
          </a:prstGeom>
          <a:noFill/>
          <a:ln w="12700" cap="flat" cmpd="sng" algn="ctr">
            <a:solidFill>
              <a:srgbClr val="314371"/>
            </a:solidFill>
            <a:prstDash val="solid"/>
            <a:miter lim="800000"/>
          </a:ln>
          <a:effectLst/>
        </p:spPr>
      </p:cxnSp>
      <p:sp>
        <p:nvSpPr>
          <p:cNvPr id="10" name="流程图: 离页连接符 9"/>
          <p:cNvSpPr/>
          <p:nvPr/>
        </p:nvSpPr>
        <p:spPr>
          <a:xfrm>
            <a:off x="1245719" y="4521457"/>
            <a:ext cx="769482" cy="720156"/>
          </a:xfrm>
          <a:prstGeom prst="flowChartOffpageConnector">
            <a:avLst/>
          </a:prstGeom>
          <a:solidFill>
            <a:srgbClr val="071F6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altLang="zh-CN" sz="3600" b="1" kern="0" dirty="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</a:rPr>
              <a:t>3</a:t>
            </a:r>
            <a:endParaRPr lang="zh-CN" altLang="en-US" sz="3600" b="1" kern="0" dirty="0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1" name="文本框 43"/>
          <p:cNvSpPr txBox="1"/>
          <p:nvPr/>
        </p:nvSpPr>
        <p:spPr>
          <a:xfrm>
            <a:off x="2356354" y="4495738"/>
            <a:ext cx="5360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Arial Black" panose="020B0A04020102020204" pitchFamily="34" charset="0"/>
                <a:ea typeface="微软雅黑" panose="020B0503020204020204" charset="-122"/>
              </a:rPr>
              <a:t>Future Plan &amp; Challenges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2165292" y="5111988"/>
            <a:ext cx="5707731" cy="0"/>
          </a:xfrm>
          <a:prstGeom prst="line">
            <a:avLst/>
          </a:prstGeom>
          <a:noFill/>
          <a:ln w="12700" cap="flat" cmpd="sng" algn="ctr">
            <a:solidFill>
              <a:srgbClr val="314371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334272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en-US" altLang="zh-CN" dirty="0" smtClean="0"/>
              <a:t>ampus Improvement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46" y="3989757"/>
            <a:ext cx="4022715" cy="2348260"/>
          </a:xfrm>
          <a:prstGeom prst="rect">
            <a:avLst/>
          </a:prstGeom>
        </p:spPr>
      </p:pic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6246069"/>
              </p:ext>
            </p:extLst>
          </p:nvPr>
        </p:nvGraphicFramePr>
        <p:xfrm>
          <a:off x="385247" y="945266"/>
          <a:ext cx="3206133" cy="2342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1" name="Image" r:id="rId4" imgW="6069841" imgH="4431746" progId="Photoshop.Image.11">
                  <p:embed/>
                </p:oleObj>
              </mc:Choice>
              <mc:Fallback>
                <p:oleObj name="Image" r:id="rId4" imgW="6069841" imgH="4431746" progId="Photoshop.Image.11">
                  <p:embed/>
                  <p:pic>
                    <p:nvPicPr>
                      <p:cNvPr id="0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247" y="945266"/>
                        <a:ext cx="3206133" cy="23420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1" r="6155" b="7258"/>
          <a:stretch>
            <a:fillRect/>
          </a:stretch>
        </p:blipFill>
        <p:spPr>
          <a:xfrm>
            <a:off x="4777833" y="3989757"/>
            <a:ext cx="3981230" cy="2459169"/>
          </a:xfrm>
          <a:prstGeom prst="rect">
            <a:avLst/>
          </a:prstGeom>
        </p:spPr>
      </p:pic>
      <p:pic>
        <p:nvPicPr>
          <p:cNvPr id="12" name="Picture 2" descr="D:\光源平台\1111g 副本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2825" y="969739"/>
            <a:ext cx="4836238" cy="2355868"/>
          </a:xfrm>
          <a:prstGeom prst="rect">
            <a:avLst/>
          </a:prstGeom>
          <a:noFill/>
        </p:spPr>
      </p:pic>
      <p:sp>
        <p:nvSpPr>
          <p:cNvPr id="9" name="矩形 8"/>
          <p:cNvSpPr/>
          <p:nvPr/>
        </p:nvSpPr>
        <p:spPr>
          <a:xfrm>
            <a:off x="385246" y="3199704"/>
            <a:ext cx="3206133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New office building in </a:t>
            </a:r>
            <a:r>
              <a:rPr lang="en-US" altLang="zh-CN" sz="140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Yuquan</a:t>
            </a:r>
            <a:r>
              <a:rPr lang="en-US" altLang="zh-CN" sz="1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campus completed</a:t>
            </a:r>
          </a:p>
        </p:txBody>
      </p:sp>
      <p:sp>
        <p:nvSpPr>
          <p:cNvPr id="13" name="矩形 12"/>
          <p:cNvSpPr/>
          <p:nvPr/>
        </p:nvSpPr>
        <p:spPr>
          <a:xfrm>
            <a:off x="3922824" y="3199704"/>
            <a:ext cx="4836239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New laboratory under construction </a:t>
            </a:r>
            <a:endParaRPr lang="en-US" altLang="zh-CN" sz="1400" dirty="0" smtClean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in </a:t>
            </a:r>
            <a:r>
              <a:rPr lang="en-US" altLang="zh-CN" sz="14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Huairou</a:t>
            </a:r>
            <a:endParaRPr lang="en-US" altLang="zh-CN" sz="1400" dirty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85245" y="6022293"/>
            <a:ext cx="4022715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New service building to be built </a:t>
            </a:r>
            <a:endParaRPr lang="en-US" altLang="zh-CN" sz="1400" dirty="0" smtClean="0">
              <a:solidFill>
                <a:schemeClr val="tx1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in </a:t>
            </a:r>
            <a:r>
              <a:rPr lang="en-US" altLang="zh-CN" sz="140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Yuquan</a:t>
            </a:r>
            <a:r>
              <a:rPr lang="en-US" altLang="zh-CN" sz="1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campus</a:t>
            </a:r>
          </a:p>
        </p:txBody>
      </p:sp>
      <p:sp>
        <p:nvSpPr>
          <p:cNvPr id="14" name="矩形 13"/>
          <p:cNvSpPr/>
          <p:nvPr/>
        </p:nvSpPr>
        <p:spPr>
          <a:xfrm>
            <a:off x="4777833" y="6022293"/>
            <a:ext cx="398123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New light source with office &amp; labs to be constructed soon in </a:t>
            </a:r>
            <a:r>
              <a:rPr lang="en-US" altLang="zh-CN" sz="140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Huairou</a:t>
            </a:r>
            <a:endParaRPr lang="en-US" altLang="zh-CN" sz="1400" dirty="0">
              <a:solidFill>
                <a:schemeClr val="tx1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0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127000" y="961817"/>
            <a:ext cx="8801100" cy="574883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/>
              <a:t>In the past five years, IHEP </a:t>
            </a:r>
            <a:r>
              <a:rPr lang="en-US" altLang="zh-CN" dirty="0" smtClean="0"/>
              <a:t>had the following major achievements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Our own assessment</a:t>
            </a:r>
            <a:endParaRPr lang="zh-CN" altLang="en-US" dirty="0"/>
          </a:p>
        </p:txBody>
      </p:sp>
      <p:grpSp>
        <p:nvGrpSpPr>
          <p:cNvPr id="11" name="组合 10"/>
          <p:cNvGrpSpPr/>
          <p:nvPr/>
        </p:nvGrpSpPr>
        <p:grpSpPr>
          <a:xfrm>
            <a:off x="-108860" y="1678840"/>
            <a:ext cx="3277661" cy="581099"/>
            <a:chOff x="244645" y="3186673"/>
            <a:chExt cx="3565066" cy="581099"/>
          </a:xfrm>
        </p:grpSpPr>
        <p:sp>
          <p:nvSpPr>
            <p:cNvPr id="12" name="圆角矩形 11"/>
            <p:cNvSpPr/>
            <p:nvPr/>
          </p:nvSpPr>
          <p:spPr>
            <a:xfrm>
              <a:off x="244645" y="3186673"/>
              <a:ext cx="3528392" cy="581099"/>
            </a:xfrm>
            <a:prstGeom prst="roundRect">
              <a:avLst>
                <a:gd name="adj" fmla="val 4375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TextBox 6"/>
            <p:cNvSpPr txBox="1"/>
            <p:nvPr/>
          </p:nvSpPr>
          <p:spPr>
            <a:xfrm>
              <a:off x="281319" y="3266487"/>
              <a:ext cx="3528392" cy="452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b="1" dirty="0" smtClean="0">
                  <a:solidFill>
                    <a:prstClr val="white"/>
                  </a:solidFill>
                  <a:latin typeface="Arial Black" panose="020B0A04020102020204" pitchFamily="34" charset="0"/>
                  <a:ea typeface="微软雅黑" pitchFamily="34" charset="-122"/>
                </a:rPr>
                <a:t>Large</a:t>
              </a:r>
              <a:r>
                <a:rPr lang="zh-CN" altLang="en-US" b="1" dirty="0">
                  <a:solidFill>
                    <a:prstClr val="white"/>
                  </a:solidFill>
                  <a:latin typeface="Arial Black" panose="020B0A04020102020204" pitchFamily="34" charset="0"/>
                  <a:ea typeface="微软雅黑" pitchFamily="34" charset="-122"/>
                </a:rPr>
                <a:t> </a:t>
              </a:r>
              <a:r>
                <a:rPr lang="en-US" altLang="zh-CN" b="1" dirty="0" smtClean="0">
                  <a:solidFill>
                    <a:prstClr val="white"/>
                  </a:solidFill>
                  <a:latin typeface="Arial Black" panose="020B0A04020102020204" pitchFamily="34" charset="0"/>
                  <a:ea typeface="微软雅黑" pitchFamily="34" charset="-122"/>
                </a:rPr>
                <a:t>Science Facilities</a:t>
              </a:r>
              <a:endParaRPr lang="zh-CN" altLang="en-US" b="1" dirty="0">
                <a:solidFill>
                  <a:prstClr val="white"/>
                </a:solidFill>
                <a:latin typeface="Arial Black" panose="020B0A04020102020204" pitchFamily="34" charset="0"/>
                <a:ea typeface="微软雅黑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-108859" y="3025862"/>
            <a:ext cx="3243942" cy="1237992"/>
            <a:chOff x="244645" y="3186672"/>
            <a:chExt cx="3528392" cy="745547"/>
          </a:xfrm>
        </p:grpSpPr>
        <p:sp>
          <p:nvSpPr>
            <p:cNvPr id="15" name="圆角矩形 14"/>
            <p:cNvSpPr/>
            <p:nvPr/>
          </p:nvSpPr>
          <p:spPr>
            <a:xfrm>
              <a:off x="244645" y="3186672"/>
              <a:ext cx="3528392" cy="745547"/>
            </a:xfrm>
            <a:prstGeom prst="roundRect">
              <a:avLst>
                <a:gd name="adj" fmla="val 4375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TextBox 6"/>
            <p:cNvSpPr txBox="1"/>
            <p:nvPr/>
          </p:nvSpPr>
          <p:spPr>
            <a:xfrm>
              <a:off x="317993" y="3426016"/>
              <a:ext cx="3455043" cy="452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b="1">
                  <a:solidFill>
                    <a:prstClr val="white"/>
                  </a:solidFill>
                  <a:latin typeface="Arial Black" panose="020B0A04020102020204" pitchFamily="34" charset="0"/>
                  <a:ea typeface="微软雅黑" pitchFamily="34" charset="-122"/>
                </a:defRPr>
              </a:lvl1pPr>
            </a:lstStyle>
            <a:p>
              <a:r>
                <a:rPr lang="en-US" altLang="zh-CN" dirty="0" smtClean="0"/>
                <a:t>Accelerator physics</a:t>
              </a:r>
              <a:endParaRPr lang="en-US" altLang="zh-CN" dirty="0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-108859" y="2352353"/>
            <a:ext cx="3243942" cy="863105"/>
            <a:chOff x="244645" y="3186673"/>
            <a:chExt cx="3528392" cy="863105"/>
          </a:xfrm>
        </p:grpSpPr>
        <p:sp>
          <p:nvSpPr>
            <p:cNvPr id="21" name="圆角矩形 20"/>
            <p:cNvSpPr/>
            <p:nvPr/>
          </p:nvSpPr>
          <p:spPr>
            <a:xfrm>
              <a:off x="244645" y="3186673"/>
              <a:ext cx="3528392" cy="581099"/>
            </a:xfrm>
            <a:prstGeom prst="roundRect">
              <a:avLst>
                <a:gd name="adj" fmla="val 4375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2" name="TextBox 6"/>
            <p:cNvSpPr txBox="1"/>
            <p:nvPr/>
          </p:nvSpPr>
          <p:spPr>
            <a:xfrm>
              <a:off x="317994" y="3266487"/>
              <a:ext cx="3455043" cy="783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b="1" dirty="0">
                  <a:solidFill>
                    <a:prstClr val="white"/>
                  </a:solidFill>
                  <a:latin typeface="Arial Black" panose="020B0A04020102020204" pitchFamily="34" charset="0"/>
                  <a:ea typeface="微软雅黑" pitchFamily="34" charset="-122"/>
                </a:rPr>
                <a:t>Particle Astrophysics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271343" y="1678840"/>
            <a:ext cx="5872657" cy="581099"/>
            <a:chOff x="244645" y="3186673"/>
            <a:chExt cx="6548882" cy="581099"/>
          </a:xfrm>
        </p:grpSpPr>
        <p:sp>
          <p:nvSpPr>
            <p:cNvPr id="24" name="圆角矩形 23"/>
            <p:cNvSpPr/>
            <p:nvPr/>
          </p:nvSpPr>
          <p:spPr>
            <a:xfrm>
              <a:off x="244645" y="3186673"/>
              <a:ext cx="6548882" cy="581099"/>
            </a:xfrm>
            <a:prstGeom prst="roundRect">
              <a:avLst>
                <a:gd name="adj" fmla="val 4375"/>
              </a:avLst>
            </a:prstGeom>
            <a:solidFill>
              <a:srgbClr val="80C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80C417"/>
                </a:solidFill>
              </a:endParaRPr>
            </a:p>
          </p:txBody>
        </p:sp>
        <p:sp>
          <p:nvSpPr>
            <p:cNvPr id="25" name="TextBox 6"/>
            <p:cNvSpPr txBox="1"/>
            <p:nvPr/>
          </p:nvSpPr>
          <p:spPr>
            <a:xfrm>
              <a:off x="317994" y="3266487"/>
              <a:ext cx="6475533" cy="452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b="1" dirty="0">
                  <a:solidFill>
                    <a:prstClr val="white"/>
                  </a:solidFill>
                  <a:latin typeface="Arial Black" panose="020B0A04020102020204" pitchFamily="34" charset="0"/>
                  <a:ea typeface="微软雅黑" pitchFamily="34" charset="-122"/>
                </a:rPr>
                <a:t>CSNS: </a:t>
              </a:r>
              <a:r>
                <a:rPr lang="en-US" altLang="zh-CN" b="1" dirty="0" smtClean="0">
                  <a:solidFill>
                    <a:prstClr val="white"/>
                  </a:solidFill>
                  <a:latin typeface="Arial Black" panose="020B0A04020102020204" pitchFamily="34" charset="0"/>
                  <a:ea typeface="微软雅黑" pitchFamily="34" charset="-122"/>
                </a:rPr>
                <a:t>Completed </a:t>
              </a:r>
              <a:r>
                <a:rPr lang="en-US" altLang="zh-CN" b="1" dirty="0">
                  <a:solidFill>
                    <a:prstClr val="white"/>
                  </a:solidFill>
                  <a:latin typeface="Arial Black" panose="020B0A04020102020204" pitchFamily="34" charset="0"/>
                  <a:ea typeface="微软雅黑" pitchFamily="34" charset="-122"/>
                </a:rPr>
                <a:t>on schedule</a:t>
              </a:r>
              <a:endParaRPr lang="zh-CN" altLang="en-US" b="1" dirty="0">
                <a:solidFill>
                  <a:prstClr val="white"/>
                </a:solidFill>
                <a:latin typeface="Arial Black" panose="020B0A04020102020204" pitchFamily="34" charset="0"/>
                <a:ea typeface="微软雅黑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271343" y="2352353"/>
            <a:ext cx="5872657" cy="581099"/>
            <a:chOff x="244645" y="3186673"/>
            <a:chExt cx="6548882" cy="581099"/>
          </a:xfrm>
        </p:grpSpPr>
        <p:sp>
          <p:nvSpPr>
            <p:cNvPr id="27" name="圆角矩形 26"/>
            <p:cNvSpPr/>
            <p:nvPr/>
          </p:nvSpPr>
          <p:spPr>
            <a:xfrm>
              <a:off x="244645" y="3186673"/>
              <a:ext cx="6548882" cy="581099"/>
            </a:xfrm>
            <a:prstGeom prst="roundRect">
              <a:avLst>
                <a:gd name="adj" fmla="val 4375"/>
              </a:avLst>
            </a:prstGeom>
            <a:solidFill>
              <a:srgbClr val="80C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80C417"/>
                </a:solidFill>
              </a:endParaRPr>
            </a:p>
          </p:txBody>
        </p:sp>
        <p:sp>
          <p:nvSpPr>
            <p:cNvPr id="28" name="TextBox 6"/>
            <p:cNvSpPr txBox="1"/>
            <p:nvPr/>
          </p:nvSpPr>
          <p:spPr>
            <a:xfrm>
              <a:off x="317994" y="3266487"/>
              <a:ext cx="6475533" cy="421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b="1">
                  <a:solidFill>
                    <a:prstClr val="white"/>
                  </a:solidFill>
                  <a:latin typeface="Arial Black" panose="020B0A04020102020204" pitchFamily="34" charset="0"/>
                  <a:ea typeface="微软雅黑" pitchFamily="34" charset="-122"/>
                </a:defRPr>
              </a:lvl1pPr>
            </a:lstStyle>
            <a:p>
              <a:r>
                <a:rPr lang="en-US" altLang="zh-CN" dirty="0"/>
                <a:t>HXMT: launched successfully </a:t>
              </a:r>
              <a:endParaRPr lang="zh-CN" altLang="en-US" dirty="0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3271343" y="3025866"/>
            <a:ext cx="5872657" cy="581099"/>
            <a:chOff x="244645" y="3186673"/>
            <a:chExt cx="6548882" cy="581099"/>
          </a:xfrm>
        </p:grpSpPr>
        <p:sp>
          <p:nvSpPr>
            <p:cNvPr id="30" name="圆角矩形 29"/>
            <p:cNvSpPr/>
            <p:nvPr/>
          </p:nvSpPr>
          <p:spPr>
            <a:xfrm>
              <a:off x="244645" y="3186673"/>
              <a:ext cx="6548882" cy="581099"/>
            </a:xfrm>
            <a:prstGeom prst="roundRect">
              <a:avLst>
                <a:gd name="adj" fmla="val 4375"/>
              </a:avLst>
            </a:prstGeom>
            <a:solidFill>
              <a:srgbClr val="80C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80C417"/>
                </a:solidFill>
              </a:endParaRPr>
            </a:p>
          </p:txBody>
        </p:sp>
        <p:sp>
          <p:nvSpPr>
            <p:cNvPr id="31" name="TextBox 6"/>
            <p:cNvSpPr txBox="1"/>
            <p:nvPr/>
          </p:nvSpPr>
          <p:spPr>
            <a:xfrm>
              <a:off x="317994" y="3266487"/>
              <a:ext cx="6475533" cy="452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b="1">
                  <a:solidFill>
                    <a:prstClr val="white"/>
                  </a:solidFill>
                  <a:latin typeface="Arial Black" panose="020B0A04020102020204" pitchFamily="34" charset="0"/>
                  <a:ea typeface="微软雅黑" pitchFamily="34" charset="-122"/>
                </a:defRPr>
              </a:lvl1pPr>
            </a:lstStyle>
            <a:p>
              <a:r>
                <a:rPr lang="en-US" altLang="zh-CN" dirty="0"/>
                <a:t>BEPCII: </a:t>
              </a:r>
              <a:r>
                <a:rPr lang="en-US" altLang="zh-CN" dirty="0" smtClean="0"/>
                <a:t>luminosity reached </a:t>
              </a:r>
              <a:r>
                <a:rPr lang="en-US" altLang="zh-CN" dirty="0"/>
                <a:t>the design </a:t>
              </a:r>
              <a:r>
                <a:rPr lang="en-US" altLang="zh-CN" dirty="0" smtClean="0"/>
                <a:t>goal</a:t>
              </a:r>
              <a:endParaRPr lang="zh-CN" altLang="en-US" dirty="0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3271343" y="3699380"/>
            <a:ext cx="5872657" cy="581099"/>
            <a:chOff x="244645" y="3186673"/>
            <a:chExt cx="6548882" cy="581099"/>
          </a:xfrm>
        </p:grpSpPr>
        <p:sp>
          <p:nvSpPr>
            <p:cNvPr id="33" name="圆角矩形 32"/>
            <p:cNvSpPr/>
            <p:nvPr/>
          </p:nvSpPr>
          <p:spPr>
            <a:xfrm>
              <a:off x="244645" y="3186673"/>
              <a:ext cx="6548882" cy="581099"/>
            </a:xfrm>
            <a:prstGeom prst="roundRect">
              <a:avLst>
                <a:gd name="adj" fmla="val 4375"/>
              </a:avLst>
            </a:prstGeom>
            <a:solidFill>
              <a:srgbClr val="80C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80C417"/>
                </a:solidFill>
              </a:endParaRPr>
            </a:p>
          </p:txBody>
        </p:sp>
        <p:sp>
          <p:nvSpPr>
            <p:cNvPr id="34" name="TextBox 6"/>
            <p:cNvSpPr txBox="1"/>
            <p:nvPr/>
          </p:nvSpPr>
          <p:spPr>
            <a:xfrm>
              <a:off x="317994" y="3266487"/>
              <a:ext cx="6475533" cy="452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b="1">
                  <a:solidFill>
                    <a:prstClr val="white"/>
                  </a:solidFill>
                  <a:latin typeface="Arial Black" panose="020B0A04020102020204" pitchFamily="34" charset="0"/>
                  <a:ea typeface="微软雅黑" pitchFamily="34" charset="-122"/>
                </a:defRPr>
              </a:lvl1pPr>
            </a:lstStyle>
            <a:p>
              <a:r>
                <a:rPr lang="en-US" altLang="zh-CN" dirty="0" smtClean="0"/>
                <a:t>ADS- Injector I: successfully built </a:t>
              </a:r>
              <a:endParaRPr lang="zh-CN" altLang="en-US" dirty="0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-108860" y="4356274"/>
            <a:ext cx="3243942" cy="581099"/>
            <a:chOff x="244645" y="3186673"/>
            <a:chExt cx="3528392" cy="581099"/>
          </a:xfrm>
        </p:grpSpPr>
        <p:sp>
          <p:nvSpPr>
            <p:cNvPr id="36" name="圆角矩形 35"/>
            <p:cNvSpPr/>
            <p:nvPr/>
          </p:nvSpPr>
          <p:spPr>
            <a:xfrm>
              <a:off x="244645" y="3186673"/>
              <a:ext cx="3528392" cy="581099"/>
            </a:xfrm>
            <a:prstGeom prst="roundRect">
              <a:avLst>
                <a:gd name="adj" fmla="val 4375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7" name="TextBox 6"/>
            <p:cNvSpPr txBox="1"/>
            <p:nvPr/>
          </p:nvSpPr>
          <p:spPr>
            <a:xfrm>
              <a:off x="317994" y="3266487"/>
              <a:ext cx="3455043" cy="421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b="1">
                  <a:solidFill>
                    <a:prstClr val="white"/>
                  </a:solidFill>
                  <a:latin typeface="Arial Black" panose="020B0A04020102020204" pitchFamily="34" charset="0"/>
                  <a:ea typeface="微软雅黑" pitchFamily="34" charset="-122"/>
                </a:defRPr>
              </a:lvl1pPr>
            </a:lstStyle>
            <a:p>
              <a:r>
                <a:rPr lang="en-US" altLang="zh-CN" dirty="0"/>
                <a:t>Particle physics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-108860" y="5029788"/>
            <a:ext cx="3243942" cy="581099"/>
            <a:chOff x="244645" y="3186673"/>
            <a:chExt cx="3528392" cy="581099"/>
          </a:xfrm>
        </p:grpSpPr>
        <p:sp>
          <p:nvSpPr>
            <p:cNvPr id="39" name="圆角矩形 38"/>
            <p:cNvSpPr/>
            <p:nvPr/>
          </p:nvSpPr>
          <p:spPr>
            <a:xfrm>
              <a:off x="244645" y="3186673"/>
              <a:ext cx="3528392" cy="581099"/>
            </a:xfrm>
            <a:prstGeom prst="roundRect">
              <a:avLst>
                <a:gd name="adj" fmla="val 4375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0" name="TextBox 6"/>
            <p:cNvSpPr txBox="1"/>
            <p:nvPr/>
          </p:nvSpPr>
          <p:spPr>
            <a:xfrm>
              <a:off x="317994" y="3266487"/>
              <a:ext cx="3455043" cy="423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b="1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en-US" altLang="zh-CN" dirty="0">
                  <a:latin typeface="Arial Black" panose="020B0A04020102020204" pitchFamily="34" charset="0"/>
                </a:rPr>
                <a:t>Technology Transfer</a:t>
              </a:r>
              <a:endParaRPr lang="zh-CN" altLang="en-US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3271342" y="4356274"/>
            <a:ext cx="5872658" cy="581099"/>
            <a:chOff x="244645" y="3186673"/>
            <a:chExt cx="6548882" cy="581099"/>
          </a:xfrm>
        </p:grpSpPr>
        <p:sp>
          <p:nvSpPr>
            <p:cNvPr id="42" name="圆角矩形 41"/>
            <p:cNvSpPr/>
            <p:nvPr/>
          </p:nvSpPr>
          <p:spPr>
            <a:xfrm>
              <a:off x="244645" y="3186673"/>
              <a:ext cx="6548882" cy="581099"/>
            </a:xfrm>
            <a:prstGeom prst="roundRect">
              <a:avLst>
                <a:gd name="adj" fmla="val 4375"/>
              </a:avLst>
            </a:prstGeom>
            <a:solidFill>
              <a:srgbClr val="80C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80C417"/>
                </a:solidFill>
              </a:endParaRPr>
            </a:p>
          </p:txBody>
        </p:sp>
        <p:sp>
          <p:nvSpPr>
            <p:cNvPr id="43" name="TextBox 6"/>
            <p:cNvSpPr txBox="1"/>
            <p:nvPr/>
          </p:nvSpPr>
          <p:spPr>
            <a:xfrm>
              <a:off x="317994" y="3266487"/>
              <a:ext cx="6475533" cy="452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b="1">
                  <a:solidFill>
                    <a:prstClr val="white"/>
                  </a:solidFill>
                  <a:latin typeface="Arial Black" panose="020B0A04020102020204" pitchFamily="34" charset="0"/>
                  <a:ea typeface="微软雅黑" pitchFamily="34" charset="-122"/>
                </a:defRPr>
              </a:lvl1pPr>
            </a:lstStyle>
            <a:p>
              <a:r>
                <a:rPr lang="en-US" altLang="zh-CN" dirty="0" smtClean="0"/>
                <a:t>DYB/BESIII: great results</a:t>
              </a:r>
              <a:endParaRPr lang="zh-CN" altLang="en-US" dirty="0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3271342" y="5029788"/>
            <a:ext cx="5872658" cy="581099"/>
            <a:chOff x="244645" y="3186673"/>
            <a:chExt cx="6548882" cy="581099"/>
          </a:xfrm>
        </p:grpSpPr>
        <p:sp>
          <p:nvSpPr>
            <p:cNvPr id="45" name="圆角矩形 44"/>
            <p:cNvSpPr/>
            <p:nvPr/>
          </p:nvSpPr>
          <p:spPr>
            <a:xfrm>
              <a:off x="244645" y="3186673"/>
              <a:ext cx="6548882" cy="581099"/>
            </a:xfrm>
            <a:prstGeom prst="roundRect">
              <a:avLst>
                <a:gd name="adj" fmla="val 4375"/>
              </a:avLst>
            </a:prstGeom>
            <a:solidFill>
              <a:srgbClr val="80C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80C417"/>
                </a:solidFill>
              </a:endParaRPr>
            </a:p>
          </p:txBody>
        </p:sp>
        <p:sp>
          <p:nvSpPr>
            <p:cNvPr id="46" name="TextBox 6"/>
            <p:cNvSpPr txBox="1"/>
            <p:nvPr/>
          </p:nvSpPr>
          <p:spPr>
            <a:xfrm>
              <a:off x="317994" y="3266487"/>
              <a:ext cx="6475533" cy="423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b="1">
                  <a:solidFill>
                    <a:prstClr val="white"/>
                  </a:solidFill>
                  <a:latin typeface="Arial Black" panose="020B0A04020102020204" pitchFamily="34" charset="0"/>
                  <a:ea typeface="微软雅黑" pitchFamily="34" charset="-122"/>
                </a:defRPr>
              </a:lvl1pPr>
            </a:lstStyle>
            <a:p>
              <a:r>
                <a:rPr lang="en-US" altLang="zh-CN" dirty="0" err="1" smtClean="0"/>
                <a:t>Nanomedicine</a:t>
              </a:r>
              <a:r>
                <a:rPr lang="en-US" altLang="zh-CN" dirty="0" smtClean="0"/>
                <a:t>: contract </a:t>
              </a:r>
              <a:r>
                <a:rPr lang="en-US" altLang="zh-CN" dirty="0"/>
                <a:t>signed </a:t>
              </a:r>
              <a:endParaRPr lang="zh-CN" altLang="en-US" dirty="0"/>
            </a:p>
          </p:txBody>
        </p:sp>
      </p:grpSp>
      <p:sp>
        <p:nvSpPr>
          <p:cNvPr id="4" name="矩形 3"/>
          <p:cNvSpPr/>
          <p:nvPr/>
        </p:nvSpPr>
        <p:spPr>
          <a:xfrm>
            <a:off x="1906811" y="5974833"/>
            <a:ext cx="67326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Our Plan has fully accomplished  </a:t>
            </a:r>
            <a:endParaRPr lang="zh-CN" altLang="en-US" sz="2800" b="1" dirty="0">
              <a:solidFill>
                <a:srgbClr val="FF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75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1640" y="131285"/>
            <a:ext cx="7859456" cy="582619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“One-Five-Seven” Development Plan</a:t>
            </a:r>
            <a:endParaRPr lang="zh-CN" altLang="en-US" dirty="0"/>
          </a:p>
        </p:txBody>
      </p:sp>
      <p:cxnSp>
        <p:nvCxnSpPr>
          <p:cNvPr id="4" name="直接连接符 3"/>
          <p:cNvCxnSpPr/>
          <p:nvPr/>
        </p:nvCxnSpPr>
        <p:spPr>
          <a:xfrm>
            <a:off x="3496561" y="1098820"/>
            <a:ext cx="5303837" cy="0"/>
          </a:xfrm>
          <a:prstGeom prst="line">
            <a:avLst/>
          </a:prstGeom>
          <a:ln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164"/>
          <p:cNvSpPr txBox="1">
            <a:spLocks noChangeArrowheads="1"/>
          </p:cNvSpPr>
          <p:nvPr/>
        </p:nvSpPr>
        <p:spPr bwMode="auto">
          <a:xfrm>
            <a:off x="584199" y="1129471"/>
            <a:ext cx="82888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O</a:t>
            </a:r>
            <a:r>
              <a:rPr lang="en-US" altLang="zh-CN" dirty="0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ne </a:t>
            </a:r>
            <a:r>
              <a:rPr lang="en-US" altLang="zh-CN" dirty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of the world’s leading particle physics research </a:t>
            </a:r>
            <a:r>
              <a:rPr lang="en-US" altLang="zh-CN" dirty="0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centers</a:t>
            </a:r>
          </a:p>
          <a:p>
            <a:r>
              <a:rPr lang="en-US" altLang="zh-CN" dirty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A</a:t>
            </a:r>
            <a:r>
              <a:rPr lang="en-US" altLang="zh-CN" dirty="0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world-class, large-scale, comprehensive, multidisciplinary research base</a:t>
            </a: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256473" y="806070"/>
            <a:ext cx="5760318" cy="400110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solidFill>
                  <a:srgbClr val="FFFFFF"/>
                </a:solidFill>
                <a:latin typeface="Arial Black" pitchFamily="34" charset="0"/>
              </a:rPr>
              <a:t>One </a:t>
            </a:r>
            <a:r>
              <a:rPr lang="en-US" altLang="zh-CN" sz="2000" dirty="0">
                <a:solidFill>
                  <a:srgbClr val="FFFFFF"/>
                </a:solidFill>
                <a:latin typeface="Arial Black" pitchFamily="34" charset="0"/>
              </a:rPr>
              <a:t>D</a:t>
            </a:r>
            <a:r>
              <a:rPr lang="en-US" altLang="zh-CN" sz="2000" dirty="0" smtClean="0">
                <a:solidFill>
                  <a:srgbClr val="FFFFFF"/>
                </a:solidFill>
                <a:latin typeface="Arial Black" pitchFamily="34" charset="0"/>
              </a:rPr>
              <a:t>evelopment </a:t>
            </a:r>
            <a:r>
              <a:rPr lang="en-US" altLang="zh-CN" sz="2000" dirty="0">
                <a:solidFill>
                  <a:srgbClr val="FFFFFF"/>
                </a:solidFill>
                <a:latin typeface="Arial Black" pitchFamily="34" charset="0"/>
              </a:rPr>
              <a:t>S</a:t>
            </a:r>
            <a:r>
              <a:rPr lang="en-US" altLang="zh-CN" sz="2000" dirty="0" smtClean="0">
                <a:solidFill>
                  <a:srgbClr val="FFFFFF"/>
                </a:solidFill>
                <a:latin typeface="Arial Black" pitchFamily="34" charset="0"/>
              </a:rPr>
              <a:t>trategy </a:t>
            </a:r>
            <a:r>
              <a:rPr lang="en-US" altLang="zh-CN" sz="2000" dirty="0">
                <a:solidFill>
                  <a:srgbClr val="FFFFFF"/>
                </a:solidFill>
                <a:latin typeface="Arial Black" pitchFamily="34" charset="0"/>
              </a:rPr>
              <a:t>(Vision)</a:t>
            </a:r>
            <a:endParaRPr lang="zh-CN" altLang="en-US" sz="2000" dirty="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256471" y="2112261"/>
            <a:ext cx="8820152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9875" indent="-269875">
              <a:buClr>
                <a:srgbClr val="FF9900"/>
              </a:buClr>
              <a:buSzPct val="70000"/>
              <a:buFont typeface="Wingdings" pitchFamily="2" charset="2"/>
              <a:buChar char="n"/>
            </a:pPr>
            <a:r>
              <a:rPr lang="en-US" altLang="zh-CN" b="1" dirty="0" smtClean="0">
                <a:latin typeface="Arial Narrow" panose="020B0606020202030204" pitchFamily="34" charset="0"/>
                <a:ea typeface="微软雅黑"/>
                <a:cs typeface="Times New Roman" panose="02020603050405020304" pitchFamily="18" charset="0"/>
              </a:rPr>
              <a:t>Hadron </a:t>
            </a:r>
            <a:r>
              <a:rPr lang="en-US" altLang="zh-CN" b="1" dirty="0">
                <a:latin typeface="Arial Narrow" panose="020B0606020202030204" pitchFamily="34" charset="0"/>
                <a:ea typeface="微软雅黑"/>
                <a:cs typeface="Times New Roman" panose="02020603050405020304" pitchFamily="18" charset="0"/>
              </a:rPr>
              <a:t>and flavor physics</a:t>
            </a:r>
            <a:r>
              <a:rPr lang="en-US" altLang="zh-CN" dirty="0">
                <a:latin typeface="Arial Narrow" panose="020B0606020202030204" pitchFamily="34" charset="0"/>
                <a:ea typeface="微软雅黑"/>
                <a:cs typeface="Times New Roman" panose="02020603050405020304" pitchFamily="18" charset="0"/>
              </a:rPr>
              <a:t>——Obtain high-quality experimental data</a:t>
            </a:r>
            <a:r>
              <a:rPr lang="zh-CN" altLang="en-US" dirty="0">
                <a:latin typeface="Arial Narrow" panose="020B0606020202030204" pitchFamily="34" charset="0"/>
                <a:ea typeface="微软雅黑"/>
                <a:cs typeface="Times New Roman" panose="02020603050405020304" pitchFamily="18" charset="0"/>
              </a:rPr>
              <a:t>；</a:t>
            </a:r>
            <a:r>
              <a:rPr lang="en-US" altLang="zh-CN" dirty="0">
                <a:latin typeface="Arial Narrow" panose="020B0606020202030204" pitchFamily="34" charset="0"/>
                <a:ea typeface="微软雅黑"/>
                <a:cs typeface="Times New Roman" panose="02020603050405020304" pitchFamily="18" charset="0"/>
              </a:rPr>
              <a:t>investigate exotic states and study weak decays of charmed hadrons</a:t>
            </a:r>
          </a:p>
          <a:p>
            <a:pPr marL="269875" indent="-269875">
              <a:buClr>
                <a:srgbClr val="FF9900"/>
              </a:buClr>
              <a:buSzPct val="70000"/>
              <a:buFont typeface="Wingdings" pitchFamily="2" charset="2"/>
              <a:buChar char="n"/>
            </a:pPr>
            <a:r>
              <a:rPr lang="en-US" altLang="zh-CN" b="1" dirty="0" smtClean="0">
                <a:latin typeface="Arial Narrow" panose="020B0606020202030204" pitchFamily="34" charset="0"/>
                <a:ea typeface="微软雅黑"/>
                <a:cs typeface="Times New Roman" panose="02020603050405020304" pitchFamily="18" charset="0"/>
              </a:rPr>
              <a:t>Neutrino </a:t>
            </a:r>
            <a:r>
              <a:rPr lang="en-US" altLang="zh-CN" b="1" dirty="0">
                <a:latin typeface="Arial Narrow" panose="020B0606020202030204" pitchFamily="34" charset="0"/>
                <a:ea typeface="微软雅黑"/>
                <a:cs typeface="Times New Roman" panose="02020603050405020304" pitchFamily="18" charset="0"/>
              </a:rPr>
              <a:t>physics </a:t>
            </a:r>
            <a:r>
              <a:rPr lang="en-US" altLang="zh-CN" b="1" dirty="0" smtClean="0">
                <a:latin typeface="Arial Narrow" panose="020B0606020202030204" pitchFamily="34" charset="0"/>
                <a:ea typeface="微软雅黑"/>
                <a:cs typeface="Times New Roman" panose="02020603050405020304" pitchFamily="18" charset="0"/>
              </a:rPr>
              <a:t>——</a:t>
            </a:r>
            <a:r>
              <a:rPr lang="en-US" altLang="zh-CN" dirty="0" smtClean="0">
                <a:latin typeface="Arial Narrow" panose="020B0606020202030204" pitchFamily="34" charset="0"/>
                <a:ea typeface="微软雅黑"/>
                <a:cs typeface="Times New Roman" panose="02020603050405020304" pitchFamily="18" charset="0"/>
              </a:rPr>
              <a:t>DYB</a:t>
            </a:r>
            <a:r>
              <a:rPr lang="en-US" altLang="zh-CN" dirty="0">
                <a:latin typeface="Arial Narrow" panose="020B0606020202030204" pitchFamily="34" charset="0"/>
                <a:ea typeface="微软雅黑"/>
                <a:cs typeface="Times New Roman" panose="02020603050405020304" pitchFamily="18" charset="0"/>
              </a:rPr>
              <a:t>: double the precision of the antineutrino oscillation measurement. JUNO: technological breakthroughs in LS, MCP-PMT, and large-scale </a:t>
            </a:r>
            <a:r>
              <a:rPr lang="en-US" altLang="zh-CN" dirty="0" err="1">
                <a:latin typeface="Arial Narrow" panose="020B0606020202030204" pitchFamily="34" charset="0"/>
                <a:ea typeface="微软雅黑"/>
                <a:cs typeface="Times New Roman" panose="02020603050405020304" pitchFamily="18" charset="0"/>
              </a:rPr>
              <a:t>detetor</a:t>
            </a:r>
            <a:r>
              <a:rPr lang="en-US" altLang="zh-CN" dirty="0">
                <a:latin typeface="Arial Narrow" panose="020B0606020202030204" pitchFamily="34" charset="0"/>
                <a:ea typeface="微软雅黑"/>
                <a:cs typeface="Times New Roman" panose="02020603050405020304" pitchFamily="18" charset="0"/>
              </a:rPr>
              <a:t>; complete the construction by 2020 and reach 3% energy resolution</a:t>
            </a:r>
            <a:r>
              <a:rPr lang="en-US" altLang="zh-CN" dirty="0" smtClean="0">
                <a:latin typeface="Arial Narrow" panose="020B0606020202030204" pitchFamily="34" charset="0"/>
                <a:ea typeface="微软雅黑"/>
                <a:cs typeface="Times New Roman" panose="02020603050405020304" pitchFamily="18" charset="0"/>
              </a:rPr>
              <a:t>.</a:t>
            </a:r>
          </a:p>
          <a:p>
            <a:pPr marL="269875" indent="-269875">
              <a:buClr>
                <a:srgbClr val="FF9900"/>
              </a:buClr>
              <a:buSzPct val="70000"/>
              <a:buFont typeface="Wingdings" pitchFamily="2" charset="2"/>
              <a:buChar char="n"/>
            </a:pPr>
            <a:r>
              <a:rPr lang="en-US" altLang="zh-CN" b="1" dirty="0" smtClean="0">
                <a:latin typeface="Arial Narrow" panose="020B0606020202030204" pitchFamily="34" charset="0"/>
                <a:ea typeface="微软雅黑"/>
                <a:cs typeface="Times New Roman" panose="02020603050405020304" pitchFamily="18" charset="0"/>
              </a:rPr>
              <a:t>CSNS——</a:t>
            </a:r>
            <a:r>
              <a:rPr lang="en-US" altLang="zh-CN" dirty="0" smtClean="0">
                <a:latin typeface="Arial Narrow" panose="020B0606020202030204" pitchFamily="34" charset="0"/>
                <a:ea typeface="微软雅黑"/>
                <a:cs typeface="Times New Roman" panose="02020603050405020304" pitchFamily="18" charset="0"/>
              </a:rPr>
              <a:t>Open </a:t>
            </a:r>
            <a:r>
              <a:rPr lang="en-US" altLang="zh-CN" dirty="0">
                <a:latin typeface="Arial Narrow" panose="020B0606020202030204" pitchFamily="34" charset="0"/>
                <a:ea typeface="微软雅黑"/>
                <a:cs typeface="Times New Roman" panose="02020603050405020304" pitchFamily="18" charset="0"/>
              </a:rPr>
              <a:t>to users, </a:t>
            </a:r>
            <a:r>
              <a:rPr lang="en-US" altLang="zh-CN" dirty="0" smtClean="0">
                <a:latin typeface="Arial Narrow" panose="020B0606020202030204" pitchFamily="34" charset="0"/>
                <a:ea typeface="微软雅黑"/>
                <a:cs typeface="Times New Roman" panose="02020603050405020304" pitchFamily="18" charset="0"/>
              </a:rPr>
              <a:t>achieve </a:t>
            </a:r>
            <a:r>
              <a:rPr lang="en-US" altLang="zh-CN" dirty="0">
                <a:latin typeface="Arial Narrow" panose="020B0606020202030204" pitchFamily="34" charset="0"/>
                <a:ea typeface="微软雅黑"/>
                <a:cs typeface="Times New Roman" panose="02020603050405020304" pitchFamily="18" charset="0"/>
              </a:rPr>
              <a:t>the design value of 100 </a:t>
            </a:r>
            <a:r>
              <a:rPr lang="en-US" altLang="zh-CN" dirty="0" smtClean="0">
                <a:latin typeface="Arial Narrow" panose="020B0606020202030204" pitchFamily="34" charset="0"/>
                <a:ea typeface="微软雅黑"/>
                <a:cs typeface="Times New Roman" panose="02020603050405020304" pitchFamily="18" charset="0"/>
              </a:rPr>
              <a:t>kW within </a:t>
            </a:r>
            <a:r>
              <a:rPr lang="en-US" altLang="zh-CN" dirty="0">
                <a:latin typeface="Arial Narrow" panose="020B0606020202030204" pitchFamily="34" charset="0"/>
                <a:ea typeface="微软雅黑"/>
                <a:cs typeface="Times New Roman" panose="02020603050405020304" pitchFamily="18" charset="0"/>
              </a:rPr>
              <a:t>three years of the national acceptance test</a:t>
            </a:r>
            <a:endParaRPr lang="en-US" altLang="zh-CN" dirty="0" smtClean="0">
              <a:latin typeface="Arial Narrow" panose="020B0606020202030204" pitchFamily="34" charset="0"/>
              <a:ea typeface="微软雅黑"/>
              <a:cs typeface="Times New Roman" panose="02020603050405020304" pitchFamily="18" charset="0"/>
            </a:endParaRPr>
          </a:p>
          <a:p>
            <a:pPr marL="269875" indent="-269875">
              <a:buClr>
                <a:srgbClr val="FF9900"/>
              </a:buClr>
              <a:buSzPct val="70000"/>
              <a:buFont typeface="Wingdings" pitchFamily="2" charset="2"/>
              <a:buChar char="n"/>
            </a:pPr>
            <a:r>
              <a:rPr lang="en-US" altLang="zh-CN" b="1" dirty="0" smtClean="0">
                <a:latin typeface="Arial Narrow" panose="020B0606020202030204" pitchFamily="34" charset="0"/>
                <a:ea typeface="微软雅黑"/>
                <a:cs typeface="Times New Roman" panose="02020603050405020304" pitchFamily="18" charset="0"/>
              </a:rPr>
              <a:t>HXMT——</a:t>
            </a:r>
            <a:r>
              <a:rPr lang="en-US" altLang="zh-CN" dirty="0">
                <a:latin typeface="Arial Narrow" panose="020B0606020202030204" pitchFamily="34" charset="0"/>
                <a:ea typeface="微软雅黑"/>
                <a:cs typeface="Times New Roman" panose="02020603050405020304" pitchFamily="18" charset="0"/>
              </a:rPr>
              <a:t>Successfully launch, obtain significant scientific results</a:t>
            </a:r>
            <a:endParaRPr lang="en-US" altLang="zh-CN" dirty="0" smtClean="0">
              <a:latin typeface="Arial Narrow" panose="020B0606020202030204" pitchFamily="34" charset="0"/>
              <a:ea typeface="微软雅黑"/>
              <a:cs typeface="Times New Roman" panose="02020603050405020304" pitchFamily="18" charset="0"/>
            </a:endParaRPr>
          </a:p>
          <a:p>
            <a:pPr marL="269875" indent="-269875">
              <a:buClr>
                <a:srgbClr val="FF9900"/>
              </a:buClr>
              <a:buSzPct val="70000"/>
              <a:buFont typeface="Wingdings" pitchFamily="2" charset="2"/>
              <a:buChar char="n"/>
            </a:pPr>
            <a:r>
              <a:rPr lang="en-US" altLang="zh-CN" b="1" dirty="0" smtClean="0">
                <a:latin typeface="Arial Narrow" panose="020B0606020202030204" pitchFamily="34" charset="0"/>
                <a:ea typeface="微软雅黑"/>
                <a:cs typeface="Times New Roman" panose="02020603050405020304" pitchFamily="18" charset="0"/>
              </a:rPr>
              <a:t>Nanomedicine——</a:t>
            </a:r>
            <a:r>
              <a:rPr lang="en-US" altLang="zh-CN" dirty="0">
                <a:latin typeface="Arial Narrow" panose="020B0606020202030204" pitchFamily="34" charset="0"/>
                <a:ea typeface="微软雅黑"/>
                <a:cs typeface="Times New Roman" panose="02020603050405020304" pitchFamily="18" charset="0"/>
              </a:rPr>
              <a:t>M</a:t>
            </a:r>
            <a:r>
              <a:rPr lang="en-US" altLang="zh-CN" dirty="0" smtClean="0">
                <a:latin typeface="Arial Narrow" panose="020B0606020202030204" pitchFamily="34" charset="0"/>
                <a:ea typeface="微软雅黑"/>
                <a:cs typeface="Times New Roman" panose="02020603050405020304" pitchFamily="18" charset="0"/>
              </a:rPr>
              <a:t>ajor progress of tumor </a:t>
            </a:r>
            <a:r>
              <a:rPr lang="en-US" altLang="zh-CN" dirty="0">
                <a:latin typeface="Arial Narrow" panose="020B0606020202030204" pitchFamily="34" charset="0"/>
                <a:ea typeface="微软雅黑"/>
                <a:cs typeface="Times New Roman" panose="02020603050405020304" pitchFamily="18" charset="0"/>
              </a:rPr>
              <a:t>therapy </a:t>
            </a:r>
            <a:r>
              <a:rPr lang="en-US" altLang="zh-CN" dirty="0" smtClean="0">
                <a:latin typeface="Arial Narrow" panose="020B0606020202030204" pitchFamily="34" charset="0"/>
                <a:ea typeface="微软雅黑"/>
                <a:cs typeface="Times New Roman" panose="02020603050405020304" pitchFamily="18" charset="0"/>
              </a:rPr>
              <a:t>using Nano-medicine,  etc.</a:t>
            </a:r>
            <a:endParaRPr lang="en-US" altLang="zh-CN" dirty="0">
              <a:latin typeface="Arial Narrow" panose="020B0606020202030204" pitchFamily="34" charset="0"/>
              <a:ea typeface="微软雅黑"/>
              <a:cs typeface="Times New Roman" panose="02020603050405020304" pitchFamily="18" charset="0"/>
            </a:endParaRPr>
          </a:p>
        </p:txBody>
      </p:sp>
      <p:grpSp>
        <p:nvGrpSpPr>
          <p:cNvPr id="11" name="组合 12"/>
          <p:cNvGrpSpPr>
            <a:grpSpLocks/>
          </p:cNvGrpSpPr>
          <p:nvPr/>
        </p:nvGrpSpPr>
        <p:grpSpPr bwMode="auto">
          <a:xfrm>
            <a:off x="256472" y="4668256"/>
            <a:ext cx="8543926" cy="2055734"/>
            <a:chOff x="323527" y="4862644"/>
            <a:chExt cx="8543745" cy="2240861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2555506" y="5046749"/>
              <a:ext cx="6311766" cy="0"/>
            </a:xfrm>
            <a:prstGeom prst="line">
              <a:avLst/>
            </a:prstGeom>
            <a:ln>
              <a:solidFill>
                <a:schemeClr val="accent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71"/>
            <p:cNvSpPr txBox="1">
              <a:spLocks noChangeArrowheads="1"/>
            </p:cNvSpPr>
            <p:nvPr/>
          </p:nvSpPr>
          <p:spPr bwMode="auto">
            <a:xfrm>
              <a:off x="323528" y="5266520"/>
              <a:ext cx="8280919" cy="183698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69875" indent="-269875">
                <a:lnSpc>
                  <a:spcPct val="90000"/>
                </a:lnSpc>
                <a:buClr>
                  <a:srgbClr val="FF9900"/>
                </a:buClr>
                <a:buSzPct val="70000"/>
                <a:buFont typeface="Wingdings" pitchFamily="2" charset="2"/>
                <a:buChar char="n"/>
              </a:pPr>
              <a:r>
                <a:rPr lang="en-US" altLang="zh-CN" dirty="0"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Particle physics frontier research  </a:t>
              </a:r>
            </a:p>
            <a:p>
              <a:pPr marL="269875" indent="-269875">
                <a:lnSpc>
                  <a:spcPct val="90000"/>
                </a:lnSpc>
                <a:buClr>
                  <a:srgbClr val="FF9900"/>
                </a:buClr>
                <a:buSzPct val="70000"/>
                <a:buFont typeface="Wingdings" pitchFamily="2" charset="2"/>
                <a:buChar char="n"/>
              </a:pPr>
              <a:r>
                <a:rPr lang="en-US" altLang="zh-CN" dirty="0"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Particle astrophysics and cosmology   </a:t>
              </a:r>
            </a:p>
            <a:p>
              <a:pPr marL="269875" indent="-269875">
                <a:lnSpc>
                  <a:spcPct val="90000"/>
                </a:lnSpc>
                <a:buClr>
                  <a:srgbClr val="FF9900"/>
                </a:buClr>
                <a:buSzPct val="70000"/>
                <a:buFont typeface="Wingdings" pitchFamily="2" charset="2"/>
                <a:buChar char="n"/>
              </a:pPr>
              <a:r>
                <a:rPr lang="en-US" altLang="zh-CN" dirty="0"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Advanced accelerator physics and technology  </a:t>
              </a:r>
            </a:p>
            <a:p>
              <a:pPr marL="269875" indent="-269875">
                <a:lnSpc>
                  <a:spcPct val="90000"/>
                </a:lnSpc>
                <a:buClr>
                  <a:srgbClr val="FF9900"/>
                </a:buClr>
                <a:buSzPct val="70000"/>
                <a:buFont typeface="Wingdings" pitchFamily="2" charset="2"/>
                <a:buChar char="n"/>
              </a:pPr>
              <a:r>
                <a:rPr lang="en-US" altLang="zh-CN" dirty="0"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Nuclear detection technology and nuclear electronics   </a:t>
              </a:r>
            </a:p>
            <a:p>
              <a:pPr marL="269875" indent="-269875">
                <a:lnSpc>
                  <a:spcPct val="90000"/>
                </a:lnSpc>
                <a:buClr>
                  <a:srgbClr val="FF9900"/>
                </a:buClr>
                <a:buSzPct val="70000"/>
                <a:buFont typeface="Wingdings" pitchFamily="2" charset="2"/>
                <a:buChar char="n"/>
              </a:pPr>
              <a:r>
                <a:rPr lang="en-US" altLang="zh-CN" dirty="0"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X-ray optical technology</a:t>
              </a:r>
            </a:p>
            <a:p>
              <a:pPr marL="269875" indent="-269875">
                <a:lnSpc>
                  <a:spcPct val="90000"/>
                </a:lnSpc>
                <a:buClr>
                  <a:srgbClr val="FF9900"/>
                </a:buClr>
                <a:buSzPct val="70000"/>
                <a:buFont typeface="Wingdings" pitchFamily="2" charset="2"/>
                <a:buChar char="n"/>
              </a:pPr>
              <a:r>
                <a:rPr lang="en-US" altLang="zh-CN" dirty="0"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Applications of radiation technologies  </a:t>
              </a:r>
            </a:p>
            <a:p>
              <a:pPr marL="269875" indent="-269875">
                <a:lnSpc>
                  <a:spcPct val="90000"/>
                </a:lnSpc>
                <a:buClr>
                  <a:srgbClr val="FF9900"/>
                </a:buClr>
                <a:buSzPct val="70000"/>
                <a:buFont typeface="Wingdings" pitchFamily="2" charset="2"/>
                <a:buChar char="n"/>
              </a:pPr>
              <a:r>
                <a:rPr lang="en-US" altLang="zh-CN" dirty="0"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Frontier research on nuclear energy radiochemistry and related nuclear materials</a:t>
              </a:r>
            </a:p>
          </p:txBody>
        </p:sp>
        <p:sp>
          <p:nvSpPr>
            <p:cNvPr id="14" name="TextBox 30"/>
            <p:cNvSpPr txBox="1">
              <a:spLocks noChangeArrowheads="1"/>
            </p:cNvSpPr>
            <p:nvPr/>
          </p:nvSpPr>
          <p:spPr bwMode="auto">
            <a:xfrm>
              <a:off x="323527" y="4862644"/>
              <a:ext cx="5152816" cy="400013"/>
            </a:xfrm>
            <a:prstGeom prst="rect">
              <a:avLst/>
            </a:prstGeom>
            <a:solidFill>
              <a:schemeClr val="accent6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zh-CN" sz="2000" dirty="0" smtClean="0">
                  <a:solidFill>
                    <a:srgbClr val="FFFFFF"/>
                  </a:solidFill>
                  <a:latin typeface="Arial Black" pitchFamily="34" charset="0"/>
                </a:rPr>
                <a:t>Seven Top Priorities with potential</a:t>
              </a:r>
              <a:endParaRPr lang="zh-CN" altLang="en-US" sz="2000" dirty="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3569237" y="1969390"/>
            <a:ext cx="5303837" cy="0"/>
          </a:xfrm>
          <a:prstGeom prst="line">
            <a:avLst/>
          </a:prstGeom>
          <a:ln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256473" y="1775802"/>
            <a:ext cx="4074897" cy="400110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solidFill>
                  <a:srgbClr val="FFFFFF"/>
                </a:solidFill>
                <a:latin typeface="Arial Black" pitchFamily="34" charset="0"/>
              </a:rPr>
              <a:t>Five </a:t>
            </a:r>
            <a:r>
              <a:rPr lang="en-US" altLang="zh-CN" sz="2000" dirty="0">
                <a:solidFill>
                  <a:srgbClr val="FFFFFF"/>
                </a:solidFill>
                <a:latin typeface="Arial Black" pitchFamily="34" charset="0"/>
              </a:rPr>
              <a:t>Major Goals in 5 years</a:t>
            </a:r>
          </a:p>
        </p:txBody>
      </p:sp>
    </p:spTree>
    <p:extLst>
      <p:ext uri="{BB962C8B-B14F-4D97-AF65-F5344CB8AC3E}">
        <p14:creationId xmlns:p14="http://schemas.microsoft.com/office/powerpoint/2010/main" val="41784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Contents</a:t>
            </a:r>
            <a:endParaRPr lang="zh-CN" altLang="en-US" dirty="0"/>
          </a:p>
        </p:txBody>
      </p:sp>
      <p:sp>
        <p:nvSpPr>
          <p:cNvPr id="33" name="流程图: 离页连接符 32"/>
          <p:cNvSpPr/>
          <p:nvPr/>
        </p:nvSpPr>
        <p:spPr>
          <a:xfrm>
            <a:off x="1217833" y="2279622"/>
            <a:ext cx="769482" cy="720156"/>
          </a:xfrm>
          <a:prstGeom prst="flowChartOffpageConnector">
            <a:avLst/>
          </a:prstGeom>
          <a:solidFill>
            <a:schemeClr val="bg2">
              <a:lumMod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altLang="zh-CN" sz="3600" b="1" kern="0" dirty="0" smtClean="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lang="zh-CN" altLang="en-US" sz="3600" b="1" kern="0" dirty="0" smtClean="0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流程图: 离页连接符 33"/>
          <p:cNvSpPr/>
          <p:nvPr/>
        </p:nvSpPr>
        <p:spPr>
          <a:xfrm>
            <a:off x="1217833" y="3381373"/>
            <a:ext cx="769482" cy="720156"/>
          </a:xfrm>
          <a:prstGeom prst="flowChartOffpageConnector">
            <a:avLst/>
          </a:prstGeom>
          <a:solidFill>
            <a:schemeClr val="bg2">
              <a:lumMod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altLang="zh-CN" sz="3600" b="1" kern="0" dirty="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</a:rPr>
              <a:t>2</a:t>
            </a:r>
            <a:endParaRPr lang="zh-CN" altLang="en-US" sz="3600" b="1" kern="0" dirty="0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cxnSp>
        <p:nvCxnSpPr>
          <p:cNvPr id="37" name="直接连接符 36"/>
          <p:cNvCxnSpPr/>
          <p:nvPr/>
        </p:nvCxnSpPr>
        <p:spPr>
          <a:xfrm>
            <a:off x="2127015" y="2860076"/>
            <a:ext cx="5707731" cy="0"/>
          </a:xfrm>
          <a:prstGeom prst="line">
            <a:avLst/>
          </a:prstGeom>
          <a:noFill/>
          <a:ln w="12700" cap="flat" cmpd="sng" algn="ctr">
            <a:solidFill>
              <a:schemeClr val="bg2">
                <a:lumMod val="90000"/>
              </a:schemeClr>
            </a:solidFill>
            <a:prstDash val="solid"/>
            <a:miter lim="800000"/>
          </a:ln>
          <a:effectLst/>
        </p:spPr>
      </p:cxnSp>
      <p:sp>
        <p:nvSpPr>
          <p:cNvPr id="41" name="文本框 5"/>
          <p:cNvSpPr txBox="1"/>
          <p:nvPr/>
        </p:nvSpPr>
        <p:spPr>
          <a:xfrm>
            <a:off x="2328467" y="2253933"/>
            <a:ext cx="3748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  <a:ea typeface="微软雅黑" panose="020B0503020204020204" charset="-122"/>
              </a:rPr>
              <a:t>Overview of IHEP </a:t>
            </a:r>
            <a:endParaRPr lang="en-US" altLang="zh-CN" sz="2800" dirty="0">
              <a:solidFill>
                <a:schemeClr val="bg2">
                  <a:lumMod val="90000"/>
                </a:schemeClr>
              </a:solidFill>
              <a:latin typeface="Arial Black" panose="020B0A04020102020204" pitchFamily="34" charset="0"/>
              <a:ea typeface="微软雅黑" panose="020B0503020204020204" charset="-122"/>
            </a:endParaRPr>
          </a:p>
        </p:txBody>
      </p:sp>
      <p:sp>
        <p:nvSpPr>
          <p:cNvPr id="42" name="文本框 43"/>
          <p:cNvSpPr txBox="1"/>
          <p:nvPr/>
        </p:nvSpPr>
        <p:spPr>
          <a:xfrm>
            <a:off x="2328468" y="3355654"/>
            <a:ext cx="5360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  <a:ea typeface="微软雅黑" panose="020B0503020204020204" charset="-122"/>
              </a:rPr>
              <a:t>International Assessment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2137406" y="3971904"/>
            <a:ext cx="5707731" cy="0"/>
          </a:xfrm>
          <a:prstGeom prst="line">
            <a:avLst/>
          </a:prstGeom>
          <a:noFill/>
          <a:ln w="12700" cap="flat" cmpd="sng" algn="ctr">
            <a:solidFill>
              <a:schemeClr val="bg2">
                <a:lumMod val="90000"/>
              </a:schemeClr>
            </a:solidFill>
            <a:prstDash val="solid"/>
            <a:miter lim="800000"/>
          </a:ln>
          <a:effectLst/>
        </p:spPr>
      </p:cxnSp>
      <p:sp>
        <p:nvSpPr>
          <p:cNvPr id="10" name="流程图: 离页连接符 9"/>
          <p:cNvSpPr/>
          <p:nvPr/>
        </p:nvSpPr>
        <p:spPr>
          <a:xfrm>
            <a:off x="1245719" y="4521457"/>
            <a:ext cx="769482" cy="720156"/>
          </a:xfrm>
          <a:prstGeom prst="flowChartOffpageConnector">
            <a:avLst/>
          </a:prstGeom>
          <a:solidFill>
            <a:srgbClr val="071F6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altLang="zh-CN" sz="3600" b="1" kern="0" dirty="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</a:rPr>
              <a:t>3</a:t>
            </a:r>
            <a:endParaRPr lang="zh-CN" altLang="en-US" sz="3600" b="1" kern="0" dirty="0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1" name="文本框 43"/>
          <p:cNvSpPr txBox="1"/>
          <p:nvPr/>
        </p:nvSpPr>
        <p:spPr>
          <a:xfrm>
            <a:off x="2356354" y="4495738"/>
            <a:ext cx="5360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Arial Black" panose="020B0A04020102020204" pitchFamily="34" charset="0"/>
                <a:ea typeface="微软雅黑" panose="020B0503020204020204" charset="-122"/>
              </a:rPr>
              <a:t>Future Plan &amp; Challenges 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2165292" y="5111988"/>
            <a:ext cx="5707731" cy="0"/>
          </a:xfrm>
          <a:prstGeom prst="line">
            <a:avLst/>
          </a:prstGeom>
          <a:noFill/>
          <a:ln w="12700" cap="flat" cmpd="sng" algn="ctr">
            <a:solidFill>
              <a:srgbClr val="314371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172191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" name="直接连接符 91"/>
          <p:cNvCxnSpPr/>
          <p:nvPr/>
        </p:nvCxnSpPr>
        <p:spPr>
          <a:xfrm flipV="1">
            <a:off x="3754930" y="1448036"/>
            <a:ext cx="28388" cy="4728958"/>
          </a:xfrm>
          <a:prstGeom prst="line">
            <a:avLst/>
          </a:prstGeom>
          <a:ln w="38100">
            <a:solidFill>
              <a:srgbClr val="007DDA">
                <a:alpha val="36863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 flipV="1">
            <a:off x="4706361" y="1140284"/>
            <a:ext cx="33246" cy="4610811"/>
          </a:xfrm>
          <a:prstGeom prst="line">
            <a:avLst/>
          </a:prstGeom>
          <a:ln w="38100">
            <a:solidFill>
              <a:srgbClr val="007DDA">
                <a:alpha val="36863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 flipH="1">
            <a:off x="2138924" y="943543"/>
            <a:ext cx="27092" cy="5409712"/>
          </a:xfrm>
          <a:prstGeom prst="line">
            <a:avLst/>
          </a:prstGeom>
          <a:ln w="38100">
            <a:solidFill>
              <a:srgbClr val="007DDA">
                <a:alpha val="36863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Future Plan of </a:t>
            </a:r>
            <a:r>
              <a:rPr lang="en-US" altLang="zh-CN" dirty="0" smtClean="0"/>
              <a:t>IHEP</a:t>
            </a:r>
            <a:endParaRPr lang="zh-CN" altLang="en-US" dirty="0"/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2751454" y="808793"/>
            <a:ext cx="30766" cy="5125092"/>
          </a:xfrm>
          <a:prstGeom prst="line">
            <a:avLst/>
          </a:prstGeom>
          <a:ln w="38100">
            <a:solidFill>
              <a:srgbClr val="007DDA">
                <a:alpha val="36863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88329" y="1460359"/>
            <a:ext cx="2024812" cy="307777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  <a:miter lim="800000"/>
          </a:ln>
          <a:effectLst/>
        </p:spPr>
        <p:txBody>
          <a:bodyPr>
            <a:spAutoFit/>
          </a:bodyPr>
          <a:lstStyle>
            <a:defPPr>
              <a:defRPr lang="zh-CN"/>
            </a:defPPr>
            <a:lvl1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è"/>
              <a:defRPr sz="2800">
                <a:solidFill>
                  <a:srgbClr val="CC0000"/>
                </a:solidFill>
                <a:latin typeface="Tahoma" panose="020B0604030504040204" pitchFamily="34" charset="0"/>
                <a:ea typeface="楷体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defTabSz="913765"/>
            <a:r>
              <a:rPr lang="en-US" altLang="zh-CN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BEPCII/BESIII</a:t>
            </a:r>
            <a:endParaRPr lang="zh-CN" altLang="en-US" sz="1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070719" y="808793"/>
            <a:ext cx="1722192" cy="307777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  <a:miter lim="800000"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000">
                <a:solidFill>
                  <a:srgbClr val="000066"/>
                </a:solidFill>
                <a:latin typeface="Tahoma" panose="020B0604030504040204" pitchFamily="34" charset="0"/>
                <a:ea typeface="黑体" panose="0201060003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è"/>
              <a:defRPr sz="2800">
                <a:solidFill>
                  <a:srgbClr val="CC0000"/>
                </a:solidFill>
                <a:latin typeface="Tahoma" panose="020B0604030504040204" pitchFamily="34" charset="0"/>
                <a:ea typeface="楷体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defTabSz="913765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1400" b="1" dirty="0" err="1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Daya</a:t>
            </a:r>
            <a:r>
              <a:rPr lang="en-US" altLang="zh-CN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Bay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375478" y="1140284"/>
            <a:ext cx="1485321" cy="307777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000">
                <a:solidFill>
                  <a:srgbClr val="000066"/>
                </a:solidFill>
                <a:latin typeface="Tahoma" panose="020B0604030504040204" pitchFamily="34" charset="0"/>
                <a:ea typeface="黑体" panose="0201060003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è"/>
              <a:defRPr sz="2800">
                <a:solidFill>
                  <a:srgbClr val="CC0000"/>
                </a:solidFill>
                <a:latin typeface="Tahoma" panose="020B0604030504040204" pitchFamily="34" charset="0"/>
                <a:ea typeface="楷体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defTabSz="913765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140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JUNO</a:t>
            </a:r>
            <a:endParaRPr lang="zh-CN" altLang="en-US" sz="1400" b="1" dirty="0" smtClean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792911" y="2865101"/>
            <a:ext cx="2320136" cy="307777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  <a:miter lim="800000"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è"/>
              <a:defRPr sz="2800">
                <a:solidFill>
                  <a:srgbClr val="CC0000"/>
                </a:solidFill>
                <a:latin typeface="Tahoma" panose="020B0604030504040204" pitchFamily="34" charset="0"/>
                <a:ea typeface="楷体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defTabSz="913765"/>
            <a:r>
              <a:rPr lang="en-US" altLang="zh-CN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LHAASO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088330" y="2582393"/>
            <a:ext cx="1381714" cy="276999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  <a:miter lim="800000"/>
          </a:ln>
          <a:effectLst/>
        </p:spPr>
        <p:txBody>
          <a:bodyPr>
            <a:spAutoFit/>
          </a:bodyPr>
          <a:lstStyle>
            <a:defPPr>
              <a:defRPr lang="zh-CN"/>
            </a:defPPr>
            <a:lvl1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è"/>
              <a:defRPr sz="2800">
                <a:solidFill>
                  <a:srgbClr val="CC0000"/>
                </a:solidFill>
                <a:latin typeface="Tahoma" panose="020B0604030504040204" pitchFamily="34" charset="0"/>
                <a:ea typeface="楷体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defTabSz="913765"/>
            <a:r>
              <a:rPr lang="en-US" altLang="zh-CN" sz="1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YangBaJing</a:t>
            </a:r>
            <a:endParaRPr lang="en-US" altLang="zh-CN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21"/>
          <p:cNvSpPr txBox="1">
            <a:spLocks noChangeArrowheads="1"/>
          </p:cNvSpPr>
          <p:nvPr/>
        </p:nvSpPr>
        <p:spPr bwMode="auto">
          <a:xfrm>
            <a:off x="2481204" y="6110521"/>
            <a:ext cx="582211" cy="307777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000">
                <a:solidFill>
                  <a:srgbClr val="000066"/>
                </a:solidFill>
                <a:latin typeface="Tahoma" panose="020B0604030504040204" pitchFamily="34" charset="0"/>
                <a:ea typeface="黑体" panose="0201060003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è"/>
              <a:defRPr sz="2800">
                <a:solidFill>
                  <a:srgbClr val="CC0000"/>
                </a:solidFill>
                <a:latin typeface="Tahoma" panose="020B0604030504040204" pitchFamily="34" charset="0"/>
                <a:ea typeface="楷体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defTabSz="913765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1400" b="1" dirty="0" smtClean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2020</a:t>
            </a:r>
          </a:p>
        </p:txBody>
      </p:sp>
      <p:grpSp>
        <p:nvGrpSpPr>
          <p:cNvPr id="12" name="Group 25"/>
          <p:cNvGrpSpPr/>
          <p:nvPr/>
        </p:nvGrpSpPr>
        <p:grpSpPr bwMode="auto">
          <a:xfrm>
            <a:off x="1029031" y="5805720"/>
            <a:ext cx="7738471" cy="228600"/>
            <a:chOff x="720" y="2736"/>
            <a:chExt cx="5280" cy="144"/>
          </a:xfrm>
        </p:grpSpPr>
        <p:sp>
          <p:nvSpPr>
            <p:cNvPr id="13" name="Line 18"/>
            <p:cNvSpPr>
              <a:spLocks noChangeShapeType="1"/>
            </p:cNvSpPr>
            <p:nvPr/>
          </p:nvSpPr>
          <p:spPr bwMode="auto">
            <a:xfrm>
              <a:off x="720" y="2832"/>
              <a:ext cx="52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triangle" w="med" len="med"/>
            </a:ln>
            <a:effectLst>
              <a:outerShdw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37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Line 19"/>
            <p:cNvSpPr>
              <a:spLocks noChangeShapeType="1"/>
            </p:cNvSpPr>
            <p:nvPr/>
          </p:nvSpPr>
          <p:spPr bwMode="auto">
            <a:xfrm>
              <a:off x="1920" y="2736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>
              <a:outerShdw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37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Line 22"/>
            <p:cNvSpPr>
              <a:spLocks noChangeShapeType="1"/>
            </p:cNvSpPr>
            <p:nvPr/>
          </p:nvSpPr>
          <p:spPr bwMode="auto">
            <a:xfrm>
              <a:off x="3264" y="2736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>
              <a:outerShdw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37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Line 23"/>
            <p:cNvSpPr>
              <a:spLocks noChangeShapeType="1"/>
            </p:cNvSpPr>
            <p:nvPr/>
          </p:nvSpPr>
          <p:spPr bwMode="auto">
            <a:xfrm>
              <a:off x="4560" y="2736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>
              <a:outerShdw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37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Line 24"/>
            <p:cNvSpPr>
              <a:spLocks noChangeShapeType="1"/>
            </p:cNvSpPr>
            <p:nvPr/>
          </p:nvSpPr>
          <p:spPr bwMode="auto">
            <a:xfrm>
              <a:off x="5808" y="2736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>
              <a:outerShdw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37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Line 19"/>
            <p:cNvSpPr>
              <a:spLocks noChangeShapeType="1"/>
            </p:cNvSpPr>
            <p:nvPr/>
          </p:nvSpPr>
          <p:spPr bwMode="auto">
            <a:xfrm>
              <a:off x="2602" y="2736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>
              <a:outerShdw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37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Text Box 26"/>
          <p:cNvSpPr txBox="1">
            <a:spLocks noChangeArrowheads="1"/>
          </p:cNvSpPr>
          <p:nvPr/>
        </p:nvSpPr>
        <p:spPr bwMode="auto">
          <a:xfrm>
            <a:off x="8103332" y="6110521"/>
            <a:ext cx="582211" cy="307777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000">
                <a:solidFill>
                  <a:srgbClr val="000066"/>
                </a:solidFill>
                <a:latin typeface="Tahoma" panose="020B0604030504040204" pitchFamily="34" charset="0"/>
                <a:ea typeface="黑体" panose="0201060003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è"/>
              <a:defRPr sz="2800">
                <a:solidFill>
                  <a:srgbClr val="CC0000"/>
                </a:solidFill>
                <a:latin typeface="Tahoma" panose="020B0604030504040204" pitchFamily="34" charset="0"/>
                <a:ea typeface="楷体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defTabSz="913765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altLang="zh-CN" sz="1400" b="1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2050</a:t>
            </a:r>
          </a:p>
        </p:txBody>
      </p:sp>
      <p:sp>
        <p:nvSpPr>
          <p:cNvPr id="19" name="Text Box 27"/>
          <p:cNvSpPr txBox="1">
            <a:spLocks noChangeArrowheads="1"/>
          </p:cNvSpPr>
          <p:nvPr/>
        </p:nvSpPr>
        <p:spPr bwMode="auto">
          <a:xfrm>
            <a:off x="6274233" y="6110521"/>
            <a:ext cx="582211" cy="307777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000">
                <a:solidFill>
                  <a:srgbClr val="000066"/>
                </a:solidFill>
                <a:latin typeface="Tahoma" panose="020B0604030504040204" pitchFamily="34" charset="0"/>
                <a:ea typeface="黑体" panose="0201060003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è"/>
              <a:defRPr sz="2800">
                <a:solidFill>
                  <a:srgbClr val="CC0000"/>
                </a:solidFill>
                <a:latin typeface="Tahoma" panose="020B0604030504040204" pitchFamily="34" charset="0"/>
                <a:ea typeface="楷体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defTabSz="913765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altLang="zh-CN" sz="1400" b="1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2040</a:t>
            </a:r>
          </a:p>
        </p:txBody>
      </p:sp>
      <p:sp>
        <p:nvSpPr>
          <p:cNvPr id="20" name="Text Box 28"/>
          <p:cNvSpPr txBox="1">
            <a:spLocks noChangeArrowheads="1"/>
          </p:cNvSpPr>
          <p:nvPr/>
        </p:nvSpPr>
        <p:spPr bwMode="auto">
          <a:xfrm>
            <a:off x="4374796" y="6110521"/>
            <a:ext cx="582211" cy="307777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000">
                <a:solidFill>
                  <a:srgbClr val="000066"/>
                </a:solidFill>
                <a:latin typeface="Tahoma" panose="020B0604030504040204" pitchFamily="34" charset="0"/>
                <a:ea typeface="黑体" panose="0201060003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è"/>
              <a:defRPr sz="2800">
                <a:solidFill>
                  <a:srgbClr val="CC0000"/>
                </a:solidFill>
                <a:latin typeface="Tahoma" panose="020B0604030504040204" pitchFamily="34" charset="0"/>
                <a:ea typeface="楷体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defTabSz="913765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altLang="zh-CN" sz="1400" b="1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2030</a:t>
            </a: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3488565" y="5017832"/>
            <a:ext cx="4997537" cy="307777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000">
                <a:solidFill>
                  <a:srgbClr val="000066"/>
                </a:solidFill>
                <a:latin typeface="Tahoma" panose="020B0604030504040204" pitchFamily="34" charset="0"/>
                <a:ea typeface="黑体" panose="0201060003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è"/>
              <a:defRPr sz="2800">
                <a:solidFill>
                  <a:srgbClr val="CC0000"/>
                </a:solidFill>
                <a:latin typeface="Tahoma" panose="020B0604030504040204" pitchFamily="34" charset="0"/>
                <a:ea typeface="楷体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r" defTabSz="913765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zh-CN" sz="1400" b="1" dirty="0" smtClea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2860800" y="1140285"/>
            <a:ext cx="5427454" cy="307777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  <a:miter lim="800000"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è"/>
              <a:defRPr sz="2800">
                <a:solidFill>
                  <a:srgbClr val="CC0000"/>
                </a:solidFill>
                <a:latin typeface="Tahoma" panose="020B0604030504040204" pitchFamily="34" charset="0"/>
                <a:ea typeface="楷体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defTabSz="913765"/>
            <a:r>
              <a:rPr lang="en-US" altLang="zh-CN" sz="1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JUNO</a:t>
            </a:r>
            <a:endParaRPr lang="zh-CN" altLang="en-US" sz="1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1640783" y="2865101"/>
            <a:ext cx="1137208" cy="307777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000">
                <a:solidFill>
                  <a:srgbClr val="000066"/>
                </a:solidFill>
                <a:latin typeface="Tahoma" panose="020B0604030504040204" pitchFamily="34" charset="0"/>
                <a:ea typeface="黑体" panose="0201060003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è"/>
              <a:defRPr sz="2800">
                <a:solidFill>
                  <a:srgbClr val="CC0000"/>
                </a:solidFill>
                <a:latin typeface="Tahoma" panose="020B0604030504040204" pitchFamily="34" charset="0"/>
                <a:ea typeface="楷体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defTabSz="913765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altLang="zh-CN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LHAASO</a:t>
            </a:r>
          </a:p>
        </p:txBody>
      </p:sp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2100736" y="3194748"/>
            <a:ext cx="1654194" cy="307777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  <a:miter lim="800000"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è"/>
              <a:defRPr sz="2800">
                <a:solidFill>
                  <a:srgbClr val="CC0000"/>
                </a:solidFill>
                <a:latin typeface="Tahoma" panose="020B0604030504040204" pitchFamily="34" charset="0"/>
                <a:ea typeface="楷体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defTabSz="913765"/>
            <a:r>
              <a:rPr lang="en-US" altLang="zh-CN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HXMT</a:t>
            </a:r>
          </a:p>
        </p:txBody>
      </p:sp>
      <p:cxnSp>
        <p:nvCxnSpPr>
          <p:cNvPr id="37" name="直接连接符 36"/>
          <p:cNvCxnSpPr/>
          <p:nvPr/>
        </p:nvCxnSpPr>
        <p:spPr>
          <a:xfrm>
            <a:off x="992711" y="2459704"/>
            <a:ext cx="8136904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975101" y="4575672"/>
            <a:ext cx="8136904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68"/>
          <p:cNvSpPr txBox="1"/>
          <p:nvPr/>
        </p:nvSpPr>
        <p:spPr>
          <a:xfrm>
            <a:off x="199491" y="1229526"/>
            <a:ext cx="553998" cy="88311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defTabSz="913765"/>
            <a:r>
              <a:rPr lang="en-US" altLang="zh-CN" sz="12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Particle Physics</a:t>
            </a:r>
            <a:endParaRPr lang="zh-CN" altLang="en-US" sz="1200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1" name="TextBox 70"/>
          <p:cNvSpPr txBox="1"/>
          <p:nvPr/>
        </p:nvSpPr>
        <p:spPr>
          <a:xfrm>
            <a:off x="178719" y="4560084"/>
            <a:ext cx="553998" cy="9088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defTabSz="913765">
              <a:defRPr sz="1200" b="1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 dirty="0"/>
              <a:t>Public </a:t>
            </a:r>
          </a:p>
          <a:p>
            <a:r>
              <a:rPr lang="en-US" altLang="zh-CN" dirty="0"/>
              <a:t>Platform</a:t>
            </a:r>
            <a:endParaRPr lang="zh-CN" altLang="en-US" dirty="0"/>
          </a:p>
        </p:txBody>
      </p:sp>
      <p:cxnSp>
        <p:nvCxnSpPr>
          <p:cNvPr id="42" name="直接连接符 41"/>
          <p:cNvCxnSpPr/>
          <p:nvPr/>
        </p:nvCxnSpPr>
        <p:spPr>
          <a:xfrm>
            <a:off x="848695" y="808793"/>
            <a:ext cx="0" cy="1692000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835037" y="2597628"/>
            <a:ext cx="0" cy="1872000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848695" y="4636924"/>
            <a:ext cx="0" cy="1044000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Box 10"/>
          <p:cNvSpPr txBox="1">
            <a:spLocks noChangeArrowheads="1"/>
          </p:cNvSpPr>
          <p:nvPr/>
        </p:nvSpPr>
        <p:spPr bwMode="auto">
          <a:xfrm>
            <a:off x="3732472" y="4642725"/>
            <a:ext cx="2538979" cy="307777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000">
                <a:solidFill>
                  <a:srgbClr val="000066"/>
                </a:solidFill>
                <a:latin typeface="Tahoma" panose="020B0604030504040204" pitchFamily="34" charset="0"/>
                <a:ea typeface="黑体" panose="0201060003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è"/>
              <a:defRPr sz="2800">
                <a:solidFill>
                  <a:srgbClr val="CC0000"/>
                </a:solidFill>
                <a:latin typeface="Tahoma" panose="020B0604030504040204" pitchFamily="34" charset="0"/>
                <a:ea typeface="楷体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defTabSz="913765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zh-CN" sz="14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7" name="Text Box 10"/>
          <p:cNvSpPr txBox="1">
            <a:spLocks noChangeArrowheads="1"/>
          </p:cNvSpPr>
          <p:nvPr/>
        </p:nvSpPr>
        <p:spPr bwMode="auto">
          <a:xfrm>
            <a:off x="2452136" y="5017832"/>
            <a:ext cx="1036430" cy="307777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000">
                <a:solidFill>
                  <a:srgbClr val="000066"/>
                </a:solidFill>
                <a:latin typeface="Tahoma" panose="020B0604030504040204" pitchFamily="34" charset="0"/>
                <a:ea typeface="黑体" panose="0201060003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è"/>
              <a:defRPr sz="2800">
                <a:solidFill>
                  <a:srgbClr val="CC0000"/>
                </a:solidFill>
                <a:latin typeface="Tahoma" panose="020B0604030504040204" pitchFamily="34" charset="0"/>
                <a:ea typeface="楷体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defTabSz="913765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altLang="zh-CN" sz="140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HEPS</a:t>
            </a:r>
            <a:endParaRPr lang="en-US" altLang="zh-CN" sz="14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1" name="Text Box 9"/>
          <p:cNvSpPr txBox="1">
            <a:spLocks noChangeArrowheads="1"/>
          </p:cNvSpPr>
          <p:nvPr/>
        </p:nvSpPr>
        <p:spPr bwMode="auto">
          <a:xfrm>
            <a:off x="2865225" y="4193585"/>
            <a:ext cx="1867480" cy="276999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  <a:miter lim="800000"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è"/>
              <a:defRPr sz="2800">
                <a:solidFill>
                  <a:srgbClr val="CC0000"/>
                </a:solidFill>
                <a:latin typeface="Tahoma" panose="020B0604030504040204" pitchFamily="34" charset="0"/>
                <a:ea typeface="楷体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defTabSz="913765"/>
            <a:r>
              <a:rPr lang="en-US" altLang="zh-CN" sz="1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AliCPT</a:t>
            </a:r>
            <a:endParaRPr lang="en-US" altLang="zh-CN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 Box 10"/>
          <p:cNvSpPr txBox="1">
            <a:spLocks noChangeArrowheads="1"/>
          </p:cNvSpPr>
          <p:nvPr/>
        </p:nvSpPr>
        <p:spPr bwMode="auto">
          <a:xfrm>
            <a:off x="1828461" y="4193585"/>
            <a:ext cx="1036763" cy="276999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000">
                <a:solidFill>
                  <a:srgbClr val="000066"/>
                </a:solidFill>
                <a:latin typeface="Tahoma" panose="020B0604030504040204" pitchFamily="34" charset="0"/>
                <a:ea typeface="黑体" panose="0201060003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è"/>
              <a:defRPr sz="2800">
                <a:solidFill>
                  <a:srgbClr val="CC0000"/>
                </a:solidFill>
                <a:latin typeface="Tahoma" panose="020B0604030504040204" pitchFamily="34" charset="0"/>
                <a:ea typeface="楷体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defTabSz="913765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zh-CN" sz="1200" b="1" dirty="0" err="1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AliCPT</a:t>
            </a:r>
            <a:endParaRPr lang="en-US" altLang="zh-CN" sz="12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689361" y="5017832"/>
            <a:ext cx="761595" cy="307777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pPr algn="ctr" defTabSz="913765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zh-CN" altLang="en-US" sz="1400" b="1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690665" y="5046707"/>
            <a:ext cx="8042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HEPS-TF</a:t>
            </a:r>
            <a:endParaRPr lang="zh-CN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 Box 21"/>
          <p:cNvSpPr txBox="1">
            <a:spLocks noChangeArrowheads="1"/>
          </p:cNvSpPr>
          <p:nvPr/>
        </p:nvSpPr>
        <p:spPr bwMode="auto">
          <a:xfrm>
            <a:off x="1839967" y="6118196"/>
            <a:ext cx="582211" cy="307777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000">
                <a:solidFill>
                  <a:srgbClr val="000066"/>
                </a:solidFill>
                <a:latin typeface="Tahoma" panose="020B0604030504040204" pitchFamily="34" charset="0"/>
                <a:ea typeface="黑体" panose="0201060003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è"/>
              <a:defRPr sz="2800">
                <a:solidFill>
                  <a:srgbClr val="CC0000"/>
                </a:solidFill>
                <a:latin typeface="Tahoma" panose="020B0604030504040204" pitchFamily="34" charset="0"/>
                <a:ea typeface="楷体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defTabSz="913765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zh-CN" sz="1400" b="1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2018</a:t>
            </a:r>
          </a:p>
        </p:txBody>
      </p:sp>
      <p:sp>
        <p:nvSpPr>
          <p:cNvPr id="56" name="Line 19"/>
          <p:cNvSpPr>
            <a:spLocks noChangeShapeType="1"/>
          </p:cNvSpPr>
          <p:nvPr/>
        </p:nvSpPr>
        <p:spPr bwMode="auto">
          <a:xfrm>
            <a:off x="2150898" y="5813742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37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4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8" name="直接连接符 57"/>
          <p:cNvCxnSpPr/>
          <p:nvPr/>
        </p:nvCxnSpPr>
        <p:spPr>
          <a:xfrm>
            <a:off x="859899" y="5482591"/>
            <a:ext cx="0" cy="468000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矩形 58"/>
          <p:cNvSpPr/>
          <p:nvPr/>
        </p:nvSpPr>
        <p:spPr>
          <a:xfrm>
            <a:off x="178719" y="5426908"/>
            <a:ext cx="553998" cy="9519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defTabSz="913765"/>
            <a:r>
              <a:rPr lang="en-US" altLang="zh-CN" sz="12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</a:t>
            </a:r>
            <a:r>
              <a:rPr lang="zh-CN" altLang="en-US" sz="12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dvanced</a:t>
            </a:r>
            <a:endParaRPr lang="en-US" altLang="zh-CN" sz="1200" b="1" dirty="0" smtClea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defTabSz="913765"/>
            <a:r>
              <a:rPr lang="en-US" altLang="zh-CN" sz="12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</a:t>
            </a:r>
            <a:r>
              <a:rPr lang="zh-CN" altLang="en-US" sz="12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echnology</a:t>
            </a:r>
          </a:p>
        </p:txBody>
      </p:sp>
      <p:sp>
        <p:nvSpPr>
          <p:cNvPr id="60" name="矩形 59"/>
          <p:cNvSpPr/>
          <p:nvPr/>
        </p:nvSpPr>
        <p:spPr>
          <a:xfrm>
            <a:off x="2177333" y="5513215"/>
            <a:ext cx="1646493" cy="307777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pPr algn="ctr" defTabSz="91376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CiADS</a:t>
            </a:r>
            <a:endParaRPr lang="zh-CN" altLang="en-US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61" name="直接连接符 60"/>
          <p:cNvCxnSpPr/>
          <p:nvPr/>
        </p:nvCxnSpPr>
        <p:spPr>
          <a:xfrm>
            <a:off x="1029031" y="5426908"/>
            <a:ext cx="8136904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文本框 63"/>
          <p:cNvSpPr txBox="1"/>
          <p:nvPr/>
        </p:nvSpPr>
        <p:spPr>
          <a:xfrm>
            <a:off x="5466833" y="4691048"/>
            <a:ext cx="8046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CSNSII</a:t>
            </a:r>
            <a:endParaRPr lang="zh-CN" altLang="en-US" sz="14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0" name="TextBox 69"/>
          <p:cNvSpPr txBox="1"/>
          <p:nvPr/>
        </p:nvSpPr>
        <p:spPr>
          <a:xfrm>
            <a:off x="224414" y="3086371"/>
            <a:ext cx="553998" cy="108164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defTabSz="913765">
              <a:defRPr sz="1200" b="1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 dirty="0"/>
              <a:t>Particle</a:t>
            </a:r>
          </a:p>
          <a:p>
            <a:r>
              <a:rPr lang="en-US" altLang="zh-CN" dirty="0"/>
              <a:t>Astrophysics</a:t>
            </a:r>
            <a:endParaRPr lang="zh-CN" altLang="en-US" dirty="0"/>
          </a:p>
        </p:txBody>
      </p: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3501236" y="5014498"/>
            <a:ext cx="4984866" cy="169911"/>
          </a:xfrm>
          <a:prstGeom prst="rect">
            <a:avLst/>
          </a:prstGeom>
          <a:solidFill>
            <a:srgbClr val="00B050"/>
          </a:solidFill>
          <a:ln w="12700">
            <a:noFill/>
            <a:miter lim="800000"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è"/>
              <a:defRPr sz="2800">
                <a:solidFill>
                  <a:srgbClr val="CC0000"/>
                </a:solidFill>
                <a:latin typeface="Tahoma" panose="020B0604030504040204" pitchFamily="34" charset="0"/>
                <a:ea typeface="楷体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defTabSz="913765">
              <a:lnSpc>
                <a:spcPct val="80000"/>
              </a:lnSpc>
            </a:pPr>
            <a:endParaRPr lang="zh-CN" altLang="en-US" sz="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6556272" y="5078449"/>
            <a:ext cx="18838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3765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Future Light Source</a:t>
            </a:r>
          </a:p>
        </p:txBody>
      </p:sp>
      <p:sp>
        <p:nvSpPr>
          <p:cNvPr id="77" name="矩形 76"/>
          <p:cNvSpPr/>
          <p:nvPr/>
        </p:nvSpPr>
        <p:spPr>
          <a:xfrm>
            <a:off x="4295216" y="4965733"/>
            <a:ext cx="6030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3765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HEPS</a:t>
            </a:r>
            <a:endParaRPr lang="en-US" altLang="zh-CN" sz="1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3" name="Text Box 5"/>
          <p:cNvSpPr txBox="1">
            <a:spLocks noChangeArrowheads="1"/>
          </p:cNvSpPr>
          <p:nvPr/>
        </p:nvSpPr>
        <p:spPr bwMode="auto">
          <a:xfrm>
            <a:off x="2130033" y="4642725"/>
            <a:ext cx="1596293" cy="307529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  <a:miter lim="800000"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è"/>
              <a:defRPr sz="2800">
                <a:solidFill>
                  <a:srgbClr val="CC0000"/>
                </a:solidFill>
                <a:latin typeface="Tahoma" panose="020B0604030504040204" pitchFamily="34" charset="0"/>
                <a:ea typeface="楷体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defTabSz="913765">
              <a:lnSpc>
                <a:spcPct val="80000"/>
              </a:lnSpc>
            </a:pPr>
            <a:endParaRPr lang="zh-CN" altLang="en-US" sz="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2561042" y="4667120"/>
            <a:ext cx="6848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3765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CSNS</a:t>
            </a:r>
            <a:endParaRPr lang="en-US" altLang="zh-CN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5" name="Text Box 5"/>
          <p:cNvSpPr txBox="1">
            <a:spLocks noChangeArrowheads="1"/>
          </p:cNvSpPr>
          <p:nvPr/>
        </p:nvSpPr>
        <p:spPr bwMode="auto">
          <a:xfrm>
            <a:off x="3725527" y="4652675"/>
            <a:ext cx="2545924" cy="96102"/>
          </a:xfrm>
          <a:prstGeom prst="rect">
            <a:avLst/>
          </a:prstGeom>
          <a:solidFill>
            <a:srgbClr val="00B050"/>
          </a:solidFill>
          <a:ln w="12700">
            <a:noFill/>
            <a:miter lim="800000"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è"/>
              <a:defRPr sz="2800">
                <a:solidFill>
                  <a:srgbClr val="CC0000"/>
                </a:solidFill>
                <a:latin typeface="Tahoma" panose="020B0604030504040204" pitchFamily="34" charset="0"/>
                <a:ea typeface="楷体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defTabSz="913765">
              <a:lnSpc>
                <a:spcPct val="80000"/>
              </a:lnSpc>
            </a:pPr>
            <a:endParaRPr lang="zh-CN" altLang="en-US" sz="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 Box 10"/>
          <p:cNvSpPr txBox="1">
            <a:spLocks noChangeArrowheads="1"/>
          </p:cNvSpPr>
          <p:nvPr/>
        </p:nvSpPr>
        <p:spPr bwMode="auto">
          <a:xfrm>
            <a:off x="3070237" y="1769675"/>
            <a:ext cx="1570802" cy="307777"/>
          </a:xfrm>
          <a:prstGeom prst="rect">
            <a:avLst/>
          </a:prstGeom>
          <a:pattFill prst="pct25">
            <a:fgClr>
              <a:srgbClr val="FF0000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000">
                <a:solidFill>
                  <a:srgbClr val="000066"/>
                </a:solidFill>
                <a:latin typeface="Tahoma" panose="020B0604030504040204" pitchFamily="34" charset="0"/>
                <a:ea typeface="黑体" panose="0201060003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è"/>
              <a:defRPr sz="2800">
                <a:solidFill>
                  <a:srgbClr val="CC0000"/>
                </a:solidFill>
                <a:latin typeface="Tahoma" panose="020B0604030504040204" pitchFamily="34" charset="0"/>
                <a:ea typeface="楷体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defTabSz="913765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altLang="zh-CN" sz="1400" b="1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CEPC</a:t>
            </a:r>
            <a:endParaRPr lang="en-US" altLang="zh-CN" sz="14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9" name="Text Box 5"/>
          <p:cNvSpPr txBox="1">
            <a:spLocks noChangeArrowheads="1"/>
          </p:cNvSpPr>
          <p:nvPr/>
        </p:nvSpPr>
        <p:spPr bwMode="auto">
          <a:xfrm>
            <a:off x="4641039" y="1770804"/>
            <a:ext cx="1991108" cy="307777"/>
          </a:xfrm>
          <a:prstGeom prst="rect">
            <a:avLst/>
          </a:prstGeom>
          <a:pattFill prst="pct25">
            <a:fgClr>
              <a:srgbClr val="00B050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è"/>
              <a:defRPr sz="2800">
                <a:solidFill>
                  <a:srgbClr val="CC0000"/>
                </a:solidFill>
                <a:latin typeface="Tahoma" panose="020B0604030504040204" pitchFamily="34" charset="0"/>
                <a:ea typeface="楷体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defTabSz="913765"/>
            <a:r>
              <a:rPr lang="en-US" altLang="zh-CN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CEPC</a:t>
            </a:r>
            <a:endParaRPr lang="zh-CN" alt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 Box 10"/>
          <p:cNvSpPr txBox="1">
            <a:spLocks noChangeArrowheads="1"/>
          </p:cNvSpPr>
          <p:nvPr/>
        </p:nvSpPr>
        <p:spPr bwMode="auto">
          <a:xfrm>
            <a:off x="6132715" y="2101033"/>
            <a:ext cx="1945756" cy="307777"/>
          </a:xfrm>
          <a:prstGeom prst="rect">
            <a:avLst/>
          </a:prstGeom>
          <a:pattFill prst="pct25">
            <a:fgClr>
              <a:srgbClr val="FF0000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algn="ctr" defTabSz="913765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 sz="1400" b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è"/>
              <a:defRPr sz="2800">
                <a:solidFill>
                  <a:srgbClr val="CC0000"/>
                </a:solidFill>
                <a:latin typeface="Tahoma" panose="020B0604030504040204" pitchFamily="34" charset="0"/>
                <a:ea typeface="楷体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 err="1"/>
              <a:t>SppC</a:t>
            </a:r>
            <a:endParaRPr lang="en-US" altLang="zh-CN" dirty="0"/>
          </a:p>
        </p:txBody>
      </p:sp>
      <p:sp>
        <p:nvSpPr>
          <p:cNvPr id="81" name="Text Box 5"/>
          <p:cNvSpPr txBox="1">
            <a:spLocks noChangeArrowheads="1"/>
          </p:cNvSpPr>
          <p:nvPr/>
        </p:nvSpPr>
        <p:spPr bwMode="auto">
          <a:xfrm>
            <a:off x="8078470" y="2101033"/>
            <a:ext cx="874508" cy="307777"/>
          </a:xfrm>
          <a:prstGeom prst="rect">
            <a:avLst/>
          </a:prstGeom>
          <a:pattFill prst="pct25">
            <a:fgClr>
              <a:srgbClr val="00B050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algn="ctr" defTabSz="913765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400" b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è"/>
              <a:defRPr sz="2800">
                <a:solidFill>
                  <a:srgbClr val="CC0000"/>
                </a:solidFill>
                <a:latin typeface="Tahoma" panose="020B0604030504040204" pitchFamily="34" charset="0"/>
                <a:ea typeface="楷体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 err="1"/>
              <a:t>SppC</a:t>
            </a:r>
            <a:endParaRPr lang="zh-CN" altLang="en-US" dirty="0"/>
          </a:p>
        </p:txBody>
      </p:sp>
      <p:sp>
        <p:nvSpPr>
          <p:cNvPr id="82" name="Text Box 9"/>
          <p:cNvSpPr txBox="1">
            <a:spLocks noChangeArrowheads="1"/>
          </p:cNvSpPr>
          <p:nvPr/>
        </p:nvSpPr>
        <p:spPr bwMode="auto">
          <a:xfrm>
            <a:off x="3759235" y="3861139"/>
            <a:ext cx="1966555" cy="307777"/>
          </a:xfrm>
          <a:prstGeom prst="rect">
            <a:avLst/>
          </a:prstGeom>
          <a:pattFill prst="pct25">
            <a:fgClr>
              <a:srgbClr val="00B050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algn="ctr" defTabSz="913765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400" b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è"/>
              <a:defRPr sz="2800">
                <a:solidFill>
                  <a:srgbClr val="CC0000"/>
                </a:solidFill>
                <a:latin typeface="Tahoma" panose="020B0604030504040204" pitchFamily="34" charset="0"/>
                <a:ea typeface="楷体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/>
              <a:t>HERD</a:t>
            </a:r>
          </a:p>
        </p:txBody>
      </p:sp>
      <p:sp>
        <p:nvSpPr>
          <p:cNvPr id="83" name="Text Box 10"/>
          <p:cNvSpPr txBox="1">
            <a:spLocks noChangeArrowheads="1"/>
          </p:cNvSpPr>
          <p:nvPr/>
        </p:nvSpPr>
        <p:spPr bwMode="auto">
          <a:xfrm>
            <a:off x="2791537" y="3861139"/>
            <a:ext cx="967699" cy="307777"/>
          </a:xfrm>
          <a:prstGeom prst="rect">
            <a:avLst/>
          </a:prstGeom>
          <a:pattFill prst="pct25">
            <a:fgClr>
              <a:srgbClr val="FF0000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algn="ctr" defTabSz="913765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 sz="1400" b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è"/>
              <a:defRPr sz="2800">
                <a:solidFill>
                  <a:srgbClr val="CC0000"/>
                </a:solidFill>
                <a:latin typeface="Tahoma" panose="020B0604030504040204" pitchFamily="34" charset="0"/>
                <a:ea typeface="楷体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/>
              <a:t>HERD</a:t>
            </a:r>
          </a:p>
        </p:txBody>
      </p:sp>
      <p:sp>
        <p:nvSpPr>
          <p:cNvPr id="84" name="Text Box 9"/>
          <p:cNvSpPr txBox="1">
            <a:spLocks noChangeArrowheads="1"/>
          </p:cNvSpPr>
          <p:nvPr/>
        </p:nvSpPr>
        <p:spPr bwMode="auto">
          <a:xfrm>
            <a:off x="3759237" y="3535926"/>
            <a:ext cx="1966554" cy="307777"/>
          </a:xfrm>
          <a:prstGeom prst="rect">
            <a:avLst/>
          </a:prstGeom>
          <a:pattFill prst="pct25">
            <a:fgClr>
              <a:srgbClr val="00B050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algn="ctr" defTabSz="913765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400" b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è"/>
              <a:defRPr sz="2800">
                <a:solidFill>
                  <a:srgbClr val="CC0000"/>
                </a:solidFill>
                <a:latin typeface="Tahoma" panose="020B0604030504040204" pitchFamily="34" charset="0"/>
                <a:ea typeface="楷体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 err="1"/>
              <a:t>eXTP</a:t>
            </a:r>
            <a:endParaRPr lang="en-US" altLang="zh-CN" dirty="0"/>
          </a:p>
        </p:txBody>
      </p:sp>
      <p:sp>
        <p:nvSpPr>
          <p:cNvPr id="85" name="Text Box 10"/>
          <p:cNvSpPr txBox="1">
            <a:spLocks noChangeArrowheads="1"/>
          </p:cNvSpPr>
          <p:nvPr/>
        </p:nvSpPr>
        <p:spPr bwMode="auto">
          <a:xfrm>
            <a:off x="2796146" y="3535869"/>
            <a:ext cx="963090" cy="307777"/>
          </a:xfrm>
          <a:prstGeom prst="rect">
            <a:avLst/>
          </a:prstGeom>
          <a:pattFill prst="pct25">
            <a:fgClr>
              <a:srgbClr val="FF0000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algn="ctr" defTabSz="913765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 sz="1400" b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è"/>
              <a:defRPr sz="2800">
                <a:solidFill>
                  <a:srgbClr val="CC0000"/>
                </a:solidFill>
                <a:latin typeface="Tahoma" panose="020B0604030504040204" pitchFamily="34" charset="0"/>
                <a:ea typeface="楷体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 err="1"/>
              <a:t>eXTP</a:t>
            </a:r>
            <a:endParaRPr lang="en-US" altLang="zh-CN" dirty="0"/>
          </a:p>
        </p:txBody>
      </p:sp>
      <p:grpSp>
        <p:nvGrpSpPr>
          <p:cNvPr id="22" name="组合 21"/>
          <p:cNvGrpSpPr/>
          <p:nvPr/>
        </p:nvGrpSpPr>
        <p:grpSpPr>
          <a:xfrm>
            <a:off x="6718250" y="2949936"/>
            <a:ext cx="2192283" cy="1398717"/>
            <a:chOff x="6803314" y="2949936"/>
            <a:chExt cx="2192283" cy="1398717"/>
          </a:xfrm>
        </p:grpSpPr>
        <p:grpSp>
          <p:nvGrpSpPr>
            <p:cNvPr id="72" name="组合 71"/>
            <p:cNvGrpSpPr/>
            <p:nvPr/>
          </p:nvGrpSpPr>
          <p:grpSpPr>
            <a:xfrm>
              <a:off x="6806234" y="2949936"/>
              <a:ext cx="1455034" cy="860397"/>
              <a:chOff x="7432108" y="2871326"/>
              <a:chExt cx="1455034" cy="860397"/>
            </a:xfrm>
          </p:grpSpPr>
          <p:sp>
            <p:nvSpPr>
              <p:cNvPr id="66" name="矩形 65"/>
              <p:cNvSpPr/>
              <p:nvPr/>
            </p:nvSpPr>
            <p:spPr>
              <a:xfrm>
                <a:off x="7589992" y="2871326"/>
                <a:ext cx="129715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913765"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r>
                  <a:rPr lang="en-US" altLang="zh-CN" sz="1400" b="1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Construction</a:t>
                </a:r>
              </a:p>
            </p:txBody>
          </p:sp>
          <p:sp>
            <p:nvSpPr>
              <p:cNvPr id="67" name="矩形 66"/>
              <p:cNvSpPr/>
              <p:nvPr/>
            </p:nvSpPr>
            <p:spPr>
              <a:xfrm>
                <a:off x="7598905" y="3148069"/>
                <a:ext cx="102944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3765"/>
                <a:r>
                  <a:rPr lang="en-US" altLang="zh-CN" sz="1400" b="1" dirty="0" smtClean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Operation</a:t>
                </a:r>
                <a:endParaRPr lang="en-US" altLang="zh-CN" sz="1400" b="1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68" name="矩形 67"/>
              <p:cNvSpPr/>
              <p:nvPr/>
            </p:nvSpPr>
            <p:spPr>
              <a:xfrm>
                <a:off x="7620602" y="3423946"/>
                <a:ext cx="93968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3765"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zh-CN" sz="1400" b="1" dirty="0" smtClean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Planning</a:t>
                </a:r>
                <a:endParaRPr lang="en-US" altLang="zh-CN" sz="1400" b="1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69" name="矩形 68"/>
              <p:cNvSpPr/>
              <p:nvPr/>
            </p:nvSpPr>
            <p:spPr>
              <a:xfrm>
                <a:off x="7432108" y="2927282"/>
                <a:ext cx="157883" cy="157883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矩形 69"/>
              <p:cNvSpPr/>
              <p:nvPr/>
            </p:nvSpPr>
            <p:spPr>
              <a:xfrm>
                <a:off x="7432108" y="3197037"/>
                <a:ext cx="157883" cy="157883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1" name="矩形 70"/>
              <p:cNvSpPr/>
              <p:nvPr/>
            </p:nvSpPr>
            <p:spPr>
              <a:xfrm>
                <a:off x="7432108" y="3498754"/>
                <a:ext cx="157883" cy="157883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6" name="矩形 85"/>
            <p:cNvSpPr/>
            <p:nvPr/>
          </p:nvSpPr>
          <p:spPr>
            <a:xfrm>
              <a:off x="6994728" y="3797840"/>
              <a:ext cx="200086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376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b="1" dirty="0" smtClean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Planned construction</a:t>
              </a:r>
              <a:endParaRPr lang="en-US" altLang="zh-CN" sz="14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defTabSz="913765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zh-CN" sz="14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7" name="矩形 86"/>
            <p:cNvSpPr/>
            <p:nvPr/>
          </p:nvSpPr>
          <p:spPr>
            <a:xfrm>
              <a:off x="6803314" y="3852593"/>
              <a:ext cx="157883" cy="157883"/>
            </a:xfrm>
            <a:prstGeom prst="rect">
              <a:avLst/>
            </a:prstGeom>
            <a:pattFill prst="pct25">
              <a:fgClr>
                <a:srgbClr val="FF0000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矩形 87"/>
            <p:cNvSpPr/>
            <p:nvPr/>
          </p:nvSpPr>
          <p:spPr>
            <a:xfrm>
              <a:off x="6992248" y="4040876"/>
              <a:ext cx="174438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376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b="1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Planned </a:t>
              </a:r>
              <a:r>
                <a:rPr lang="en-US" altLang="zh-CN" sz="1400" b="1" dirty="0" smtClean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operation</a:t>
              </a:r>
              <a:endParaRPr lang="en-US" altLang="zh-CN" sz="14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9" name="矩形 88"/>
            <p:cNvSpPr/>
            <p:nvPr/>
          </p:nvSpPr>
          <p:spPr>
            <a:xfrm>
              <a:off x="6803754" y="4115684"/>
              <a:ext cx="157883" cy="157883"/>
            </a:xfrm>
            <a:prstGeom prst="rect">
              <a:avLst/>
            </a:prstGeom>
            <a:pattFill prst="pct25">
              <a:fgClr>
                <a:srgbClr val="00B050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0" name="矩形 89"/>
          <p:cNvSpPr/>
          <p:nvPr/>
        </p:nvSpPr>
        <p:spPr>
          <a:xfrm>
            <a:off x="2152470" y="3529413"/>
            <a:ext cx="628030" cy="307777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pPr algn="ctr" defTabSz="91376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dirty="0" err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eXTP</a:t>
            </a:r>
            <a:endParaRPr lang="en-US" altLang="zh-CN" sz="1400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2152470" y="3856321"/>
            <a:ext cx="625521" cy="307777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pPr algn="ctr" defTabSz="913765" fontAlgn="base">
              <a:spcBef>
                <a:spcPct val="0"/>
              </a:spcBef>
              <a:spcAft>
                <a:spcPct val="0"/>
              </a:spcAft>
            </a:pPr>
            <a:endParaRPr lang="zh-CN" altLang="en-US" sz="14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4" name="Text Box 21"/>
          <p:cNvSpPr txBox="1">
            <a:spLocks noChangeArrowheads="1"/>
          </p:cNvSpPr>
          <p:nvPr/>
        </p:nvSpPr>
        <p:spPr bwMode="auto">
          <a:xfrm>
            <a:off x="3517074" y="6110520"/>
            <a:ext cx="582211" cy="307777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000">
                <a:solidFill>
                  <a:srgbClr val="000066"/>
                </a:solidFill>
                <a:latin typeface="Tahoma" panose="020B0604030504040204" pitchFamily="34" charset="0"/>
                <a:ea typeface="黑体" panose="0201060003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è"/>
              <a:defRPr sz="2800">
                <a:solidFill>
                  <a:srgbClr val="CC0000"/>
                </a:solidFill>
                <a:latin typeface="Tahoma" panose="020B0604030504040204" pitchFamily="34" charset="0"/>
                <a:ea typeface="楷体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defTabSz="913765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1400" b="1" dirty="0" smtClean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2025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2138923" y="3861139"/>
            <a:ext cx="7019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HERD</a:t>
            </a:r>
            <a:endParaRPr lang="zh-CN" altLang="en-US" dirty="0"/>
          </a:p>
        </p:txBody>
      </p:sp>
      <p:sp>
        <p:nvSpPr>
          <p:cNvPr id="95" name="矩形 94"/>
          <p:cNvSpPr/>
          <p:nvPr/>
        </p:nvSpPr>
        <p:spPr>
          <a:xfrm>
            <a:off x="1375478" y="1766923"/>
            <a:ext cx="1695694" cy="307777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pPr algn="ctr" defTabSz="91376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CEPC</a:t>
            </a:r>
            <a:endParaRPr lang="en-US" altLang="zh-CN" sz="1400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6" name="Text Box 10"/>
          <p:cNvSpPr txBox="1">
            <a:spLocks noChangeArrowheads="1"/>
          </p:cNvSpPr>
          <p:nvPr/>
        </p:nvSpPr>
        <p:spPr bwMode="auto">
          <a:xfrm>
            <a:off x="1175939" y="5528069"/>
            <a:ext cx="1001394" cy="307777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000">
                <a:solidFill>
                  <a:srgbClr val="000066"/>
                </a:solidFill>
                <a:latin typeface="Tahoma" panose="020B0604030504040204" pitchFamily="34" charset="0"/>
                <a:ea typeface="黑体" panose="0201060003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è"/>
              <a:defRPr sz="2800">
                <a:solidFill>
                  <a:srgbClr val="CC0000"/>
                </a:solidFill>
                <a:latin typeface="Tahoma" panose="020B0604030504040204" pitchFamily="34" charset="0"/>
                <a:ea typeface="楷体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defTabSz="913765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altLang="zh-CN" sz="140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ADS R&amp;D</a:t>
            </a:r>
            <a:endParaRPr lang="en-US" altLang="zh-CN" sz="14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7" name="矩形 96"/>
          <p:cNvSpPr/>
          <p:nvPr/>
        </p:nvSpPr>
        <p:spPr>
          <a:xfrm>
            <a:off x="3829051" y="5513215"/>
            <a:ext cx="4657051" cy="307777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pPr algn="ctr" defTabSz="91376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ADS</a:t>
            </a:r>
            <a:endParaRPr lang="zh-CN" altLang="en-US" sz="14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47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Challenges</a:t>
            </a:r>
            <a:r>
              <a:rPr lang="en-US" altLang="zh-CN" dirty="0"/>
              <a:t>: </a:t>
            </a:r>
            <a:r>
              <a:rPr lang="en-US" altLang="zh-CN" dirty="0" smtClean="0"/>
              <a:t>almost </a:t>
            </a:r>
            <a:r>
              <a:rPr lang="en-US" altLang="zh-CN" dirty="0"/>
              <a:t>the </a:t>
            </a:r>
            <a:r>
              <a:rPr lang="en-US" altLang="zh-CN" dirty="0" smtClean="0"/>
              <a:t>same</a:t>
            </a:r>
            <a:endParaRPr lang="zh-CN" altLang="en-US" dirty="0"/>
          </a:p>
        </p:txBody>
      </p:sp>
      <p:sp>
        <p:nvSpPr>
          <p:cNvPr id="8" name="内容占位符 7"/>
          <p:cNvSpPr>
            <a:spLocks noGrp="1"/>
          </p:cNvSpPr>
          <p:nvPr>
            <p:ph idx="4294967295"/>
          </p:nvPr>
        </p:nvSpPr>
        <p:spPr>
          <a:xfrm>
            <a:off x="307525" y="1547489"/>
            <a:ext cx="4257675" cy="465011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p"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Overcome difficulties of key technologies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p"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Choose and balance different projects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p"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Obtain sufficient funding and optimize resource allocation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p"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Construct large facilities at remote site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p"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Build a strong team of talents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p"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 the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Yuquan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campus and construct a new site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内容占位符 7"/>
          <p:cNvSpPr txBox="1">
            <a:spLocks/>
          </p:cNvSpPr>
          <p:nvPr/>
        </p:nvSpPr>
        <p:spPr>
          <a:xfrm>
            <a:off x="4839018" y="1487061"/>
            <a:ext cx="4083310" cy="48375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Wingdings" panose="05000000000000000000" pitchFamily="2" charset="2"/>
              <a:buChar char="n"/>
              <a:defRPr sz="2400" b="1" kern="1200">
                <a:solidFill>
                  <a:srgbClr val="071F65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zh-CN" dirty="0"/>
              <a:t>Innovative, home-grown technologies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zh-CN" dirty="0"/>
              <a:t>Balance different projects given limited resources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zh-CN" dirty="0"/>
              <a:t>Funding and optimal allocation of resources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zh-CN" dirty="0"/>
              <a:t>Construction of large facilities, some at remote sites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zh-CN" dirty="0" smtClean="0"/>
              <a:t>Teams of internationally </a:t>
            </a:r>
            <a:r>
              <a:rPr lang="en-US" altLang="zh-CN" dirty="0"/>
              <a:t>competitive personnel</a:t>
            </a:r>
          </a:p>
        </p:txBody>
      </p:sp>
      <p:sp>
        <p:nvSpPr>
          <p:cNvPr id="13" name="矩形 12"/>
          <p:cNvSpPr/>
          <p:nvPr/>
        </p:nvSpPr>
        <p:spPr>
          <a:xfrm>
            <a:off x="187588" y="1190328"/>
            <a:ext cx="4377612" cy="526127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553266" y="959495"/>
            <a:ext cx="152089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Black" panose="020B0A04020102020204" pitchFamily="34" charset="0"/>
              </a:rPr>
              <a:t>2013</a:t>
            </a:r>
          </a:p>
        </p:txBody>
      </p:sp>
      <p:sp>
        <p:nvSpPr>
          <p:cNvPr id="14" name="矩形 13"/>
          <p:cNvSpPr/>
          <p:nvPr/>
        </p:nvSpPr>
        <p:spPr>
          <a:xfrm>
            <a:off x="4739579" y="1190328"/>
            <a:ext cx="4182749" cy="5261272"/>
          </a:xfrm>
          <a:prstGeom prst="rect">
            <a:avLst/>
          </a:prstGeom>
          <a:noFill/>
          <a:ln>
            <a:solidFill>
              <a:srgbClr val="071F6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138342" y="950165"/>
            <a:ext cx="1484662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071F65"/>
                </a:solidFill>
                <a:latin typeface="Arial Black" panose="020B0A04020102020204" pitchFamily="34" charset="0"/>
              </a:rPr>
              <a:t>2018</a:t>
            </a:r>
            <a:endParaRPr lang="zh-CN" altLang="en-US" sz="2400" b="1" dirty="0">
              <a:solidFill>
                <a:srgbClr val="071F65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55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en-US" altLang="zh-CN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assessment is very important and useful for IHEP and our projects</a:t>
            </a:r>
          </a:p>
          <a:p>
            <a:pPr marL="285750" indent="-285750"/>
            <a:r>
              <a:rPr lang="en-US" altLang="zh-CN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</a:t>
            </a:r>
            <a:r>
              <a:rPr lang="en-US" altLang="zh-CN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challenges, we managed to achieve </a:t>
            </a:r>
            <a:r>
              <a:rPr lang="en-US" altLang="zh-CN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our </a:t>
            </a: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last </a:t>
            </a:r>
            <a:r>
              <a:rPr lang="en-US" altLang="zh-CN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5-year goals</a:t>
            </a:r>
            <a:endParaRPr lang="en-US" altLang="zh-CN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/>
            <a:r>
              <a:rPr lang="en-US" altLang="zh-CN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future 5-year goals are even more ambitious, but the golden opportunities should not be missed</a:t>
            </a:r>
          </a:p>
          <a:p>
            <a:pPr marL="285750" indent="-285750"/>
            <a:r>
              <a:rPr lang="en-US" altLang="zh-CN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shall </a:t>
            </a:r>
            <a:r>
              <a:rPr lang="en-US" altLang="zh-CN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try our best to overcome mentioned difficulties and achieve our goals</a:t>
            </a:r>
            <a:endParaRPr lang="en-US" altLang="zh-CN" dirty="0"/>
          </a:p>
          <a:p>
            <a:pPr marL="285750" indent="-285750"/>
            <a:r>
              <a:rPr lang="en-US" altLang="zh-CN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are looking forward to receiving your evaluation, comments and suggestions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3575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2605250" y="2766352"/>
            <a:ext cx="34349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dirty="0">
                <a:solidFill>
                  <a:srgbClr val="0000FF"/>
                </a:solidFill>
                <a:latin typeface="Arial Black" pitchFamily="34" charset="0"/>
              </a:rPr>
              <a:t>Thanks !</a:t>
            </a:r>
            <a:endParaRPr lang="zh-CN" altLang="en-US" sz="5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13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CSNS: </a:t>
            </a:r>
            <a:r>
              <a:rPr lang="en-US" altLang="zh-CN" dirty="0" smtClean="0"/>
              <a:t>complete </a:t>
            </a:r>
            <a:r>
              <a:rPr lang="en-US" altLang="zh-CN" dirty="0"/>
              <a:t>on schedule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272589" y="754002"/>
            <a:ext cx="5871412" cy="400110"/>
          </a:xfrm>
          <a:prstGeom prst="rect">
            <a:avLst/>
          </a:prstGeom>
          <a:solidFill>
            <a:schemeClr val="accent2"/>
          </a:solidFill>
          <a:ln>
            <a:noFill/>
            <a:prstDash val="sysDot"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z="2000" dirty="0">
                <a:solidFill>
                  <a:prstClr val="white"/>
                </a:solidFill>
                <a:latin typeface="Arial Black" panose="020B0A04020102020204" pitchFamily="34" charset="0"/>
              </a:rPr>
              <a:t>Significant </a:t>
            </a:r>
            <a:r>
              <a:rPr lang="en-US" altLang="zh-CN" sz="20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achievements of last </a:t>
            </a:r>
            <a:r>
              <a:rPr lang="en-US" altLang="zh-CN" sz="2000" dirty="0">
                <a:solidFill>
                  <a:prstClr val="white"/>
                </a:solidFill>
                <a:latin typeface="Arial Black" panose="020B0A04020102020204" pitchFamily="34" charset="0"/>
              </a:rPr>
              <a:t>5 years</a:t>
            </a:r>
          </a:p>
        </p:txBody>
      </p:sp>
      <p:sp>
        <p:nvSpPr>
          <p:cNvPr id="10" name="矩形 9"/>
          <p:cNvSpPr/>
          <p:nvPr/>
        </p:nvSpPr>
        <p:spPr>
          <a:xfrm>
            <a:off x="392979" y="1183720"/>
            <a:ext cx="6671963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first high-intensity proton accelerator in China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4027030"/>
            <a:ext cx="2877068" cy="161835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980" y="4027030"/>
            <a:ext cx="2431474" cy="161835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165" y="4027030"/>
            <a:ext cx="3543835" cy="1618351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5600164" y="5416382"/>
            <a:ext cx="3543835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>
              <a:defRPr lang="zh-CN"/>
            </a:defPPr>
            <a:lvl1pPr algn="ctr" fontAlgn="base">
              <a:spcBef>
                <a:spcPct val="0"/>
              </a:spcBef>
              <a:spcAft>
                <a:spcPct val="0"/>
              </a:spcAft>
              <a:defRPr>
                <a:ea typeface="微软雅黑" pitchFamily="34" charset="-122"/>
              </a:defRPr>
            </a:lvl1pPr>
          </a:lstStyle>
          <a:p>
            <a:r>
              <a:rPr lang="en-US" altLang="zh-CN" sz="1600" dirty="0">
                <a:solidFill>
                  <a:prstClr val="black"/>
                </a:solidFill>
              </a:rPr>
              <a:t>Rapid Cycling Synchrotron</a:t>
            </a:r>
            <a:endParaRPr lang="zh-CN" altLang="en-US" sz="1600" dirty="0">
              <a:solidFill>
                <a:prstClr val="black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032979" y="5426919"/>
            <a:ext cx="2431475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>
              <a:defRPr lang="zh-CN"/>
            </a:defPPr>
            <a:lvl1pPr algn="ctr" fontAlgn="base">
              <a:spcBef>
                <a:spcPct val="0"/>
              </a:spcBef>
              <a:spcAft>
                <a:spcPct val="0"/>
              </a:spcAft>
              <a:defRPr>
                <a:ea typeface="微软雅黑" pitchFamily="34" charset="-122"/>
              </a:defRPr>
            </a:lvl1pPr>
          </a:lstStyle>
          <a:p>
            <a:r>
              <a:rPr lang="en-US" altLang="zh-CN" sz="1600" dirty="0">
                <a:solidFill>
                  <a:prstClr val="black"/>
                </a:solidFill>
              </a:rPr>
              <a:t>Drift tube </a:t>
            </a:r>
            <a:r>
              <a:rPr lang="en-US" altLang="zh-CN" sz="1600" dirty="0" err="1">
                <a:solidFill>
                  <a:prstClr val="black"/>
                </a:solidFill>
              </a:rPr>
              <a:t>linac</a:t>
            </a:r>
            <a:endParaRPr lang="zh-CN" altLang="en-US" sz="1600" dirty="0">
              <a:solidFill>
                <a:prstClr val="black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8661" y="5476104"/>
            <a:ext cx="2877069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>
              <a:defRPr lang="zh-CN"/>
            </a:defPPr>
            <a:lvl1pPr algn="ctr" fontAlgn="base">
              <a:spcBef>
                <a:spcPct val="0"/>
              </a:spcBef>
              <a:spcAft>
                <a:spcPct val="0"/>
              </a:spcAft>
              <a:defRPr>
                <a:ea typeface="微软雅黑" pitchFamily="34" charset="-122"/>
              </a:defRPr>
            </a:lvl1pPr>
          </a:lstStyle>
          <a:p>
            <a:r>
              <a:rPr lang="en-US" altLang="zh-CN" sz="1600" dirty="0" smtClean="0">
                <a:solidFill>
                  <a:prstClr val="black"/>
                </a:solidFill>
              </a:rPr>
              <a:t>Aerial </a:t>
            </a:r>
            <a:r>
              <a:rPr lang="en-US" altLang="zh-CN" sz="1600" dirty="0">
                <a:solidFill>
                  <a:prstClr val="black"/>
                </a:solidFill>
              </a:rPr>
              <a:t>view of </a:t>
            </a:r>
            <a:r>
              <a:rPr lang="en-US" altLang="zh-CN" sz="1600" dirty="0" err="1">
                <a:solidFill>
                  <a:prstClr val="black"/>
                </a:solidFill>
              </a:rPr>
              <a:t>csns</a:t>
            </a:r>
            <a:endParaRPr lang="zh-CN" altLang="en-US" sz="1600" dirty="0">
              <a:solidFill>
                <a:prstClr val="black"/>
              </a:solidFill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1625068"/>
            <a:ext cx="9144000" cy="2319485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1136469" y="5934670"/>
            <a:ext cx="75298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dirty="0">
                <a:solidFill>
                  <a:prstClr val="black"/>
                </a:solidFill>
              </a:rPr>
              <a:t>October 2011 </a:t>
            </a:r>
            <a:r>
              <a:rPr lang="en-US" altLang="zh-CN" dirty="0">
                <a:solidFill>
                  <a:prstClr val="black"/>
                </a:solidFill>
              </a:rPr>
              <a:t>-</a:t>
            </a:r>
            <a:r>
              <a:rPr lang="zh-CN" altLang="en-US" dirty="0">
                <a:solidFill>
                  <a:prstClr val="black"/>
                </a:solidFill>
              </a:rPr>
              <a:t> Construction began</a:t>
            </a:r>
            <a:endParaRPr lang="en-US" altLang="zh-CN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dirty="0">
                <a:solidFill>
                  <a:prstClr val="black"/>
                </a:solidFill>
              </a:rPr>
              <a:t>August</a:t>
            </a:r>
            <a:r>
              <a:rPr lang="zh-CN" altLang="en-US" dirty="0">
                <a:solidFill>
                  <a:prstClr val="black"/>
                </a:solidFill>
              </a:rPr>
              <a:t> </a:t>
            </a:r>
            <a:r>
              <a:rPr lang="en-US" altLang="zh-CN" dirty="0">
                <a:solidFill>
                  <a:prstClr val="black"/>
                </a:solidFill>
              </a:rPr>
              <a:t>2017 - First neutron beam obtained from the CSNS target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dirty="0">
                <a:solidFill>
                  <a:prstClr val="black"/>
                </a:solidFill>
              </a:rPr>
              <a:t>March</a:t>
            </a:r>
            <a:r>
              <a:rPr lang="zh-CN" altLang="en-US" dirty="0">
                <a:solidFill>
                  <a:prstClr val="black"/>
                </a:solidFill>
              </a:rPr>
              <a:t> </a:t>
            </a:r>
            <a:r>
              <a:rPr lang="en-US" altLang="zh-CN" dirty="0">
                <a:solidFill>
                  <a:prstClr val="black"/>
                </a:solidFill>
              </a:rPr>
              <a:t>2018 - Construction completed and facility prepared to open to users</a:t>
            </a:r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68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HXMT: </a:t>
            </a:r>
            <a:r>
              <a:rPr lang="en-US" altLang="zh-CN" dirty="0" smtClean="0"/>
              <a:t>launched </a:t>
            </a:r>
            <a:r>
              <a:rPr lang="en-US" altLang="zh-CN" dirty="0"/>
              <a:t>successfully </a:t>
            </a:r>
            <a:endParaRPr lang="zh-CN" altLang="en-US" dirty="0"/>
          </a:p>
        </p:txBody>
      </p:sp>
      <p:sp>
        <p:nvSpPr>
          <p:cNvPr id="3" name="内容占位符 23"/>
          <p:cNvSpPr txBox="1">
            <a:spLocks/>
          </p:cNvSpPr>
          <p:nvPr/>
        </p:nvSpPr>
        <p:spPr>
          <a:xfrm>
            <a:off x="-8509" y="1704941"/>
            <a:ext cx="8969385" cy="840984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-US" altLang="zh-CN" dirty="0" smtClean="0">
                <a:solidFill>
                  <a:srgbClr val="FF0000"/>
                </a:solidFill>
              </a:rPr>
              <a:t>15 May, 2017</a:t>
            </a:r>
            <a:r>
              <a:rPr lang="zh-CN" altLang="en-US" dirty="0" smtClean="0">
                <a:solidFill>
                  <a:prstClr val="black"/>
                </a:solidFill>
              </a:rPr>
              <a:t>，</a:t>
            </a:r>
            <a:r>
              <a:rPr lang="en-US" altLang="zh-CN" dirty="0" smtClean="0">
                <a:solidFill>
                  <a:prstClr val="black"/>
                </a:solidFill>
              </a:rPr>
              <a:t>launched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altLang="zh-CN" dirty="0" smtClean="0">
                <a:solidFill>
                  <a:srgbClr val="FF0000"/>
                </a:solidFill>
              </a:rPr>
              <a:t>30 Jan, 2018</a:t>
            </a:r>
            <a:r>
              <a:rPr lang="zh-CN" altLang="en-US" dirty="0" smtClean="0">
                <a:solidFill>
                  <a:prstClr val="black"/>
                </a:solidFill>
              </a:rPr>
              <a:t>，</a:t>
            </a:r>
            <a:r>
              <a:rPr lang="en-US" altLang="zh-CN" dirty="0" smtClean="0">
                <a:solidFill>
                  <a:prstClr val="black"/>
                </a:solidFill>
              </a:rPr>
              <a:t>officially handed over to IHEP for science operation 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altLang="zh-CN" dirty="0" smtClean="0">
              <a:solidFill>
                <a:prstClr val="black"/>
              </a:solidFill>
            </a:endParaRPr>
          </a:p>
          <a:p>
            <a:pPr lvl="1"/>
            <a:endParaRPr lang="zh-CN" altLang="en-US" dirty="0">
              <a:solidFill>
                <a:prstClr val="black"/>
              </a:solidFill>
            </a:endParaRPr>
          </a:p>
        </p:txBody>
      </p:sp>
      <p:pic>
        <p:nvPicPr>
          <p:cNvPr id="4" name="图片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640" y="2825377"/>
            <a:ext cx="4250236" cy="271256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36151" y="3935671"/>
            <a:ext cx="35982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endParaRPr lang="en-US" altLang="zh-CN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endParaRPr lang="en-US" altLang="zh-CN" dirty="0">
              <a:solidFill>
                <a:prstClr val="black"/>
              </a:solidFill>
            </a:endParaRPr>
          </a:p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4940135" y="5696565"/>
            <a:ext cx="41140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CN" dirty="0">
                <a:solidFill>
                  <a:prstClr val="black"/>
                </a:solidFill>
              </a:rPr>
              <a:t>Total payload mass</a:t>
            </a:r>
            <a:r>
              <a:rPr lang="zh-CN" altLang="en-US" dirty="0">
                <a:solidFill>
                  <a:prstClr val="black"/>
                </a:solidFill>
              </a:rPr>
              <a:t>：</a:t>
            </a:r>
            <a:r>
              <a:rPr lang="en-US" altLang="zh-CN" dirty="0">
                <a:solidFill>
                  <a:prstClr val="black"/>
                </a:solidFill>
              </a:rPr>
              <a:t>1021 kg</a:t>
            </a:r>
          </a:p>
          <a:p>
            <a:pPr lvl="1"/>
            <a:r>
              <a:rPr lang="en-US" altLang="zh-CN" dirty="0">
                <a:solidFill>
                  <a:prstClr val="black"/>
                </a:solidFill>
              </a:rPr>
              <a:t>Signals</a:t>
            </a:r>
            <a:r>
              <a:rPr lang="zh-CN" altLang="en-US" dirty="0">
                <a:solidFill>
                  <a:prstClr val="black"/>
                </a:solidFill>
              </a:rPr>
              <a:t>：</a:t>
            </a:r>
            <a:r>
              <a:rPr lang="en-US" altLang="zh-CN" dirty="0">
                <a:solidFill>
                  <a:prstClr val="black"/>
                </a:solidFill>
              </a:rPr>
              <a:t>1881 channels  </a:t>
            </a:r>
          </a:p>
          <a:p>
            <a:pPr lvl="1"/>
            <a:r>
              <a:rPr lang="en-US" altLang="zh-CN" dirty="0">
                <a:solidFill>
                  <a:prstClr val="black"/>
                </a:solidFill>
              </a:rPr>
              <a:t>Power</a:t>
            </a:r>
            <a:r>
              <a:rPr lang="zh-CN" altLang="en-US" dirty="0">
                <a:solidFill>
                  <a:prstClr val="black"/>
                </a:solidFill>
              </a:rPr>
              <a:t>：</a:t>
            </a:r>
            <a:r>
              <a:rPr lang="en-US" altLang="zh-CN" dirty="0">
                <a:solidFill>
                  <a:prstClr val="black"/>
                </a:solidFill>
              </a:rPr>
              <a:t>350 W</a:t>
            </a:r>
          </a:p>
        </p:txBody>
      </p:sp>
      <p:sp>
        <p:nvSpPr>
          <p:cNvPr id="7" name="矩形 6"/>
          <p:cNvSpPr/>
          <p:nvPr/>
        </p:nvSpPr>
        <p:spPr>
          <a:xfrm>
            <a:off x="536151" y="1211848"/>
            <a:ext cx="5307176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China’s first X-ray astronomy satellite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06489" y="2825377"/>
            <a:ext cx="389813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dirty="0">
                <a:solidFill>
                  <a:prstClr val="black"/>
                </a:solidFill>
              </a:rPr>
              <a:t>One of the most important gamma-ray burst detectors currently running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dirty="0">
                <a:solidFill>
                  <a:prstClr val="black"/>
                </a:solidFill>
              </a:rPr>
              <a:t>Wide energy range: 1 to 250 </a:t>
            </a:r>
            <a:r>
              <a:rPr lang="en-US" altLang="zh-CN" dirty="0" err="1">
                <a:solidFill>
                  <a:prstClr val="black"/>
                </a:solidFill>
              </a:rPr>
              <a:t>keV</a:t>
            </a:r>
            <a:r>
              <a:rPr lang="en-US" altLang="zh-CN" dirty="0">
                <a:solidFill>
                  <a:prstClr val="black"/>
                </a:solidFill>
              </a:rPr>
              <a:t> narrow field of view: 0.2-5 MeV full-sky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dirty="0">
                <a:solidFill>
                  <a:prstClr val="black"/>
                </a:solidFill>
              </a:rPr>
              <a:t>Contribution to gravitational wave astronomy, setting limits on the electromagnetic radiation caused by the merging of two neutron </a:t>
            </a:r>
            <a:r>
              <a:rPr lang="en-US" altLang="zh-CN" dirty="0" smtClean="0">
                <a:solidFill>
                  <a:prstClr val="black"/>
                </a:solidFill>
              </a:rPr>
              <a:t>stars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272589" y="754002"/>
            <a:ext cx="5871412" cy="400110"/>
          </a:xfrm>
          <a:prstGeom prst="rect">
            <a:avLst/>
          </a:prstGeom>
          <a:solidFill>
            <a:schemeClr val="accent2"/>
          </a:solidFill>
          <a:ln>
            <a:noFill/>
            <a:prstDash val="sysDot"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z="2000" dirty="0">
                <a:solidFill>
                  <a:prstClr val="white"/>
                </a:solidFill>
                <a:latin typeface="Arial Black" panose="020B0A04020102020204" pitchFamily="34" charset="0"/>
              </a:rPr>
              <a:t>Significant </a:t>
            </a:r>
            <a:r>
              <a:rPr lang="en-US" altLang="zh-CN" sz="20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achievements of last </a:t>
            </a:r>
            <a:r>
              <a:rPr lang="en-US" altLang="zh-CN" sz="2000" dirty="0">
                <a:solidFill>
                  <a:prstClr val="white"/>
                </a:solidFill>
                <a:latin typeface="Arial Black" panose="020B0A04020102020204" pitchFamily="34" charset="0"/>
              </a:rPr>
              <a:t>5 years</a:t>
            </a:r>
          </a:p>
        </p:txBody>
      </p:sp>
    </p:spTree>
    <p:extLst>
      <p:ext uri="{BB962C8B-B14F-4D97-AF65-F5344CB8AC3E}">
        <p14:creationId xmlns:p14="http://schemas.microsoft.com/office/powerpoint/2010/main" val="181220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392980" y="182085"/>
            <a:ext cx="7431267" cy="582619"/>
          </a:xfrm>
        </p:spPr>
        <p:txBody>
          <a:bodyPr>
            <a:normAutofit/>
          </a:bodyPr>
          <a:lstStyle/>
          <a:p>
            <a:r>
              <a:rPr lang="en-US" altLang="zh-CN" dirty="0"/>
              <a:t>History</a:t>
            </a:r>
            <a:endParaRPr lang="zh-CN" altLang="en-US" dirty="0"/>
          </a:p>
        </p:txBody>
      </p:sp>
      <p:sp>
        <p:nvSpPr>
          <p:cNvPr id="26" name="内容占位符 19"/>
          <p:cNvSpPr txBox="1">
            <a:spLocks/>
          </p:cNvSpPr>
          <p:nvPr/>
        </p:nvSpPr>
        <p:spPr>
          <a:xfrm>
            <a:off x="291173" y="3054476"/>
            <a:ext cx="6411374" cy="6461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71F65"/>
              </a:buClr>
              <a:buFont typeface="Wingdings" panose="05000000000000000000" pitchFamily="2" charset="2"/>
              <a:buChar char="n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institute grew with the construction of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Beijing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Electron Position Collider (BEPC) in the 80s</a:t>
            </a:r>
          </a:p>
        </p:txBody>
      </p:sp>
      <p:sp>
        <p:nvSpPr>
          <p:cNvPr id="27" name="Freeform 6"/>
          <p:cNvSpPr>
            <a:spLocks/>
          </p:cNvSpPr>
          <p:nvPr/>
        </p:nvSpPr>
        <p:spPr bwMode="auto">
          <a:xfrm>
            <a:off x="55674" y="1595033"/>
            <a:ext cx="1738313" cy="162878"/>
          </a:xfrm>
          <a:custGeom>
            <a:avLst/>
            <a:gdLst>
              <a:gd name="T0" fmla="*/ 1047 w 1095"/>
              <a:gd name="T1" fmla="*/ 114 h 114"/>
              <a:gd name="T2" fmla="*/ 525 w 1095"/>
              <a:gd name="T3" fmla="*/ 114 h 114"/>
              <a:gd name="T4" fmla="*/ 0 w 1095"/>
              <a:gd name="T5" fmla="*/ 114 h 114"/>
              <a:gd name="T6" fmla="*/ 47 w 1095"/>
              <a:gd name="T7" fmla="*/ 57 h 114"/>
              <a:gd name="T8" fmla="*/ 0 w 1095"/>
              <a:gd name="T9" fmla="*/ 0 h 114"/>
              <a:gd name="T10" fmla="*/ 525 w 1095"/>
              <a:gd name="T11" fmla="*/ 0 h 114"/>
              <a:gd name="T12" fmla="*/ 1047 w 1095"/>
              <a:gd name="T13" fmla="*/ 0 h 114"/>
              <a:gd name="T14" fmla="*/ 1095 w 1095"/>
              <a:gd name="T15" fmla="*/ 57 h 114"/>
              <a:gd name="T16" fmla="*/ 1047 w 1095"/>
              <a:gd name="T17" fmla="*/ 114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5" h="114">
                <a:moveTo>
                  <a:pt x="1047" y="114"/>
                </a:moveTo>
                <a:lnTo>
                  <a:pt x="525" y="114"/>
                </a:lnTo>
                <a:lnTo>
                  <a:pt x="0" y="114"/>
                </a:lnTo>
                <a:lnTo>
                  <a:pt x="47" y="57"/>
                </a:lnTo>
                <a:lnTo>
                  <a:pt x="0" y="0"/>
                </a:lnTo>
                <a:lnTo>
                  <a:pt x="525" y="0"/>
                </a:lnTo>
                <a:lnTo>
                  <a:pt x="1047" y="0"/>
                </a:lnTo>
                <a:lnTo>
                  <a:pt x="1095" y="57"/>
                </a:lnTo>
                <a:lnTo>
                  <a:pt x="1047" y="114"/>
                </a:lnTo>
                <a:close/>
              </a:path>
            </a:pathLst>
          </a:custGeom>
          <a:solidFill>
            <a:srgbClr val="6F7B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7"/>
          <p:cNvSpPr>
            <a:spLocks/>
          </p:cNvSpPr>
          <p:nvPr/>
        </p:nvSpPr>
        <p:spPr bwMode="auto">
          <a:xfrm>
            <a:off x="1819386" y="1595033"/>
            <a:ext cx="1738313" cy="162878"/>
          </a:xfrm>
          <a:custGeom>
            <a:avLst/>
            <a:gdLst>
              <a:gd name="T0" fmla="*/ 1048 w 1095"/>
              <a:gd name="T1" fmla="*/ 114 h 114"/>
              <a:gd name="T2" fmla="*/ 523 w 1095"/>
              <a:gd name="T3" fmla="*/ 114 h 114"/>
              <a:gd name="T4" fmla="*/ 0 w 1095"/>
              <a:gd name="T5" fmla="*/ 114 h 114"/>
              <a:gd name="T6" fmla="*/ 47 w 1095"/>
              <a:gd name="T7" fmla="*/ 57 h 114"/>
              <a:gd name="T8" fmla="*/ 0 w 1095"/>
              <a:gd name="T9" fmla="*/ 0 h 114"/>
              <a:gd name="T10" fmla="*/ 523 w 1095"/>
              <a:gd name="T11" fmla="*/ 0 h 114"/>
              <a:gd name="T12" fmla="*/ 1048 w 1095"/>
              <a:gd name="T13" fmla="*/ 0 h 114"/>
              <a:gd name="T14" fmla="*/ 1095 w 1095"/>
              <a:gd name="T15" fmla="*/ 57 h 114"/>
              <a:gd name="T16" fmla="*/ 1048 w 1095"/>
              <a:gd name="T17" fmla="*/ 114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5" h="114">
                <a:moveTo>
                  <a:pt x="1048" y="114"/>
                </a:moveTo>
                <a:lnTo>
                  <a:pt x="523" y="114"/>
                </a:lnTo>
                <a:lnTo>
                  <a:pt x="0" y="114"/>
                </a:lnTo>
                <a:lnTo>
                  <a:pt x="47" y="57"/>
                </a:lnTo>
                <a:lnTo>
                  <a:pt x="0" y="0"/>
                </a:lnTo>
                <a:lnTo>
                  <a:pt x="523" y="0"/>
                </a:lnTo>
                <a:lnTo>
                  <a:pt x="1048" y="0"/>
                </a:lnTo>
                <a:lnTo>
                  <a:pt x="1095" y="57"/>
                </a:lnTo>
                <a:lnTo>
                  <a:pt x="1048" y="114"/>
                </a:lnTo>
                <a:close/>
              </a:path>
            </a:pathLst>
          </a:custGeom>
          <a:solidFill>
            <a:srgbClr val="8DC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8"/>
          <p:cNvSpPr>
            <a:spLocks/>
          </p:cNvSpPr>
          <p:nvPr/>
        </p:nvSpPr>
        <p:spPr bwMode="auto">
          <a:xfrm>
            <a:off x="3584686" y="1595033"/>
            <a:ext cx="1738313" cy="162878"/>
          </a:xfrm>
          <a:custGeom>
            <a:avLst/>
            <a:gdLst>
              <a:gd name="T0" fmla="*/ 1047 w 1095"/>
              <a:gd name="T1" fmla="*/ 114 h 114"/>
              <a:gd name="T2" fmla="*/ 522 w 1095"/>
              <a:gd name="T3" fmla="*/ 114 h 114"/>
              <a:gd name="T4" fmla="*/ 0 w 1095"/>
              <a:gd name="T5" fmla="*/ 114 h 114"/>
              <a:gd name="T6" fmla="*/ 47 w 1095"/>
              <a:gd name="T7" fmla="*/ 57 h 114"/>
              <a:gd name="T8" fmla="*/ 0 w 1095"/>
              <a:gd name="T9" fmla="*/ 0 h 114"/>
              <a:gd name="T10" fmla="*/ 522 w 1095"/>
              <a:gd name="T11" fmla="*/ 0 h 114"/>
              <a:gd name="T12" fmla="*/ 1047 w 1095"/>
              <a:gd name="T13" fmla="*/ 0 h 114"/>
              <a:gd name="T14" fmla="*/ 1095 w 1095"/>
              <a:gd name="T15" fmla="*/ 57 h 114"/>
              <a:gd name="T16" fmla="*/ 1047 w 1095"/>
              <a:gd name="T17" fmla="*/ 114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5" h="114">
                <a:moveTo>
                  <a:pt x="1047" y="114"/>
                </a:moveTo>
                <a:lnTo>
                  <a:pt x="522" y="114"/>
                </a:lnTo>
                <a:lnTo>
                  <a:pt x="0" y="114"/>
                </a:lnTo>
                <a:lnTo>
                  <a:pt x="47" y="57"/>
                </a:lnTo>
                <a:lnTo>
                  <a:pt x="0" y="0"/>
                </a:lnTo>
                <a:lnTo>
                  <a:pt x="522" y="0"/>
                </a:lnTo>
                <a:lnTo>
                  <a:pt x="1047" y="0"/>
                </a:lnTo>
                <a:lnTo>
                  <a:pt x="1095" y="57"/>
                </a:lnTo>
                <a:lnTo>
                  <a:pt x="1047" y="114"/>
                </a:lnTo>
                <a:close/>
              </a:path>
            </a:pathLst>
          </a:custGeom>
          <a:solidFill>
            <a:srgbClr val="F2C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9"/>
          <p:cNvSpPr>
            <a:spLocks/>
          </p:cNvSpPr>
          <p:nvPr/>
        </p:nvSpPr>
        <p:spPr bwMode="auto">
          <a:xfrm>
            <a:off x="5348399" y="1595033"/>
            <a:ext cx="1735137" cy="162878"/>
          </a:xfrm>
          <a:custGeom>
            <a:avLst/>
            <a:gdLst>
              <a:gd name="T0" fmla="*/ 1045 w 1093"/>
              <a:gd name="T1" fmla="*/ 114 h 114"/>
              <a:gd name="T2" fmla="*/ 523 w 1093"/>
              <a:gd name="T3" fmla="*/ 114 h 114"/>
              <a:gd name="T4" fmla="*/ 0 w 1093"/>
              <a:gd name="T5" fmla="*/ 114 h 114"/>
              <a:gd name="T6" fmla="*/ 47 w 1093"/>
              <a:gd name="T7" fmla="*/ 57 h 114"/>
              <a:gd name="T8" fmla="*/ 0 w 1093"/>
              <a:gd name="T9" fmla="*/ 0 h 114"/>
              <a:gd name="T10" fmla="*/ 523 w 1093"/>
              <a:gd name="T11" fmla="*/ 0 h 114"/>
              <a:gd name="T12" fmla="*/ 1045 w 1093"/>
              <a:gd name="T13" fmla="*/ 0 h 114"/>
              <a:gd name="T14" fmla="*/ 1093 w 1093"/>
              <a:gd name="T15" fmla="*/ 57 h 114"/>
              <a:gd name="T16" fmla="*/ 1045 w 1093"/>
              <a:gd name="T17" fmla="*/ 114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3" h="114">
                <a:moveTo>
                  <a:pt x="1045" y="114"/>
                </a:moveTo>
                <a:lnTo>
                  <a:pt x="523" y="114"/>
                </a:lnTo>
                <a:lnTo>
                  <a:pt x="0" y="114"/>
                </a:lnTo>
                <a:lnTo>
                  <a:pt x="47" y="57"/>
                </a:lnTo>
                <a:lnTo>
                  <a:pt x="0" y="0"/>
                </a:lnTo>
                <a:lnTo>
                  <a:pt x="523" y="0"/>
                </a:lnTo>
                <a:lnTo>
                  <a:pt x="1045" y="0"/>
                </a:lnTo>
                <a:lnTo>
                  <a:pt x="1093" y="57"/>
                </a:lnTo>
                <a:lnTo>
                  <a:pt x="1045" y="114"/>
                </a:lnTo>
                <a:close/>
              </a:path>
            </a:pathLst>
          </a:custGeom>
          <a:solidFill>
            <a:srgbClr val="EB6B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Rectangle 31"/>
          <p:cNvSpPr>
            <a:spLocks noChangeArrowheads="1"/>
          </p:cNvSpPr>
          <p:nvPr/>
        </p:nvSpPr>
        <p:spPr bwMode="auto">
          <a:xfrm>
            <a:off x="914511" y="1685521"/>
            <a:ext cx="19050" cy="558642"/>
          </a:xfrm>
          <a:prstGeom prst="rect">
            <a:avLst/>
          </a:prstGeom>
          <a:solidFill>
            <a:srgbClr val="6F7B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Rectangle 32"/>
          <p:cNvSpPr>
            <a:spLocks noChangeArrowheads="1"/>
          </p:cNvSpPr>
          <p:nvPr/>
        </p:nvSpPr>
        <p:spPr bwMode="auto">
          <a:xfrm>
            <a:off x="2679811" y="1685521"/>
            <a:ext cx="19050" cy="558642"/>
          </a:xfrm>
          <a:prstGeom prst="rect">
            <a:avLst/>
          </a:prstGeom>
          <a:solidFill>
            <a:srgbClr val="8DC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Rectangle 33"/>
          <p:cNvSpPr>
            <a:spLocks noChangeArrowheads="1"/>
          </p:cNvSpPr>
          <p:nvPr/>
        </p:nvSpPr>
        <p:spPr bwMode="auto">
          <a:xfrm>
            <a:off x="4443524" y="1685521"/>
            <a:ext cx="19050" cy="558642"/>
          </a:xfrm>
          <a:prstGeom prst="rect">
            <a:avLst/>
          </a:prstGeom>
          <a:solidFill>
            <a:srgbClr val="F2C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Rectangle 34"/>
          <p:cNvSpPr>
            <a:spLocks noChangeArrowheads="1"/>
          </p:cNvSpPr>
          <p:nvPr/>
        </p:nvSpPr>
        <p:spPr bwMode="auto">
          <a:xfrm>
            <a:off x="6208824" y="1685521"/>
            <a:ext cx="14288" cy="558642"/>
          </a:xfrm>
          <a:prstGeom prst="rect">
            <a:avLst/>
          </a:prstGeom>
          <a:solidFill>
            <a:srgbClr val="EB6B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Oval 70"/>
          <p:cNvSpPr>
            <a:spLocks noChangeArrowheads="1"/>
          </p:cNvSpPr>
          <p:nvPr/>
        </p:nvSpPr>
        <p:spPr bwMode="auto">
          <a:xfrm>
            <a:off x="881173" y="1641072"/>
            <a:ext cx="85726" cy="81439"/>
          </a:xfrm>
          <a:prstGeom prst="ellipse">
            <a:avLst/>
          </a:prstGeom>
          <a:solidFill>
            <a:srgbClr val="F8F1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Oval 71"/>
          <p:cNvSpPr>
            <a:spLocks noChangeArrowheads="1"/>
          </p:cNvSpPr>
          <p:nvPr/>
        </p:nvSpPr>
        <p:spPr bwMode="auto">
          <a:xfrm>
            <a:off x="2644886" y="1641072"/>
            <a:ext cx="87313" cy="81439"/>
          </a:xfrm>
          <a:prstGeom prst="ellipse">
            <a:avLst/>
          </a:prstGeom>
          <a:solidFill>
            <a:srgbClr val="F8F1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Oval 72"/>
          <p:cNvSpPr>
            <a:spLocks noChangeArrowheads="1"/>
          </p:cNvSpPr>
          <p:nvPr/>
        </p:nvSpPr>
        <p:spPr bwMode="auto">
          <a:xfrm>
            <a:off x="4407011" y="1641072"/>
            <a:ext cx="88900" cy="81439"/>
          </a:xfrm>
          <a:prstGeom prst="ellipse">
            <a:avLst/>
          </a:prstGeom>
          <a:solidFill>
            <a:srgbClr val="F8F1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Oval 73"/>
          <p:cNvSpPr>
            <a:spLocks noChangeArrowheads="1"/>
          </p:cNvSpPr>
          <p:nvPr/>
        </p:nvSpPr>
        <p:spPr bwMode="auto">
          <a:xfrm>
            <a:off x="6170724" y="1641072"/>
            <a:ext cx="90488" cy="81439"/>
          </a:xfrm>
          <a:prstGeom prst="ellipse">
            <a:avLst/>
          </a:prstGeom>
          <a:solidFill>
            <a:srgbClr val="F8F1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文本框 1"/>
          <p:cNvSpPr txBox="1"/>
          <p:nvPr/>
        </p:nvSpPr>
        <p:spPr>
          <a:xfrm>
            <a:off x="455795" y="1187995"/>
            <a:ext cx="980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6F7B91"/>
                </a:solidFill>
                <a:latin typeface="Arial Black" panose="020B0A04020102020204" pitchFamily="34" charset="0"/>
              </a:rPr>
              <a:t>1950</a:t>
            </a:r>
            <a:endParaRPr lang="zh-CN" altLang="en-US" sz="2000" b="1" dirty="0">
              <a:solidFill>
                <a:srgbClr val="6F7B91"/>
              </a:solidFill>
              <a:latin typeface="Arial Black" panose="020B0A04020102020204" pitchFamily="34" charset="0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2252411" y="1187995"/>
            <a:ext cx="959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8DC9CC"/>
                </a:solidFill>
                <a:latin typeface="Arial Black" panose="020B0A04020102020204" pitchFamily="34" charset="0"/>
              </a:rPr>
              <a:t>1953</a:t>
            </a:r>
            <a:endParaRPr lang="zh-CN" altLang="en-US" sz="2000" b="1" dirty="0">
              <a:solidFill>
                <a:srgbClr val="8DC9CC"/>
              </a:solidFill>
              <a:latin typeface="Arial Black" panose="020B0A04020102020204" pitchFamily="34" charset="0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3964212" y="1187995"/>
            <a:ext cx="1132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F2C43A"/>
                </a:solidFill>
                <a:latin typeface="Arial Black" panose="020B0A04020102020204" pitchFamily="34" charset="0"/>
              </a:rPr>
              <a:t>1958</a:t>
            </a:r>
            <a:endParaRPr lang="zh-CN" altLang="en-US" sz="2000" b="1" dirty="0">
              <a:solidFill>
                <a:srgbClr val="F2C43A"/>
              </a:solidFill>
              <a:latin typeface="Arial Black" panose="020B0A04020102020204" pitchFamily="34" charset="0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5415884" y="1187995"/>
            <a:ext cx="15387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EB6B5C"/>
                </a:solidFill>
                <a:latin typeface="Arial Black" panose="020B0A04020102020204" pitchFamily="34" charset="0"/>
              </a:rPr>
              <a:t>Feb. 1973</a:t>
            </a:r>
            <a:endParaRPr lang="zh-CN" altLang="en-US" sz="2000" b="1" dirty="0">
              <a:solidFill>
                <a:srgbClr val="EB6B5C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603" y="2226266"/>
            <a:ext cx="1562866" cy="523220"/>
          </a:xfrm>
          <a:prstGeom prst="rect">
            <a:avLst/>
          </a:prstGeom>
          <a:solidFill>
            <a:srgbClr val="C0C5CE"/>
          </a:solidFill>
          <a:ln>
            <a:solidFill>
              <a:srgbClr val="6F7B9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1400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Institute </a:t>
            </a:r>
            <a:r>
              <a:rPr lang="en-US" altLang="zh-CN" sz="1400" dirty="0">
                <a:latin typeface="Arial" pitchFamily="34" charset="0"/>
                <a:ea typeface="微软雅黑" pitchFamily="34" charset="-122"/>
                <a:cs typeface="Arial" pitchFamily="34" charset="0"/>
              </a:rPr>
              <a:t>of Modern Physics</a:t>
            </a:r>
            <a:r>
              <a:rPr lang="zh-CN" altLang="en-US" sz="1400" dirty="0">
                <a:latin typeface="Arial" pitchFamily="34" charset="0"/>
                <a:ea typeface="微软雅黑" pitchFamily="34" charset="-122"/>
                <a:cs typeface="Arial" pitchFamily="34" charset="0"/>
              </a:rPr>
              <a:t>     </a:t>
            </a:r>
            <a:endParaRPr lang="en-US" altLang="zh-CN" sz="1400" dirty="0"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1894921" y="2226266"/>
            <a:ext cx="1662778" cy="523220"/>
          </a:xfrm>
          <a:prstGeom prst="rect">
            <a:avLst/>
          </a:prstGeom>
          <a:solidFill>
            <a:srgbClr val="BDDFE1"/>
          </a:solidFill>
          <a:ln>
            <a:solidFill>
              <a:srgbClr val="8DC9CC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1400" dirty="0">
                <a:latin typeface="Arial" pitchFamily="34" charset="0"/>
                <a:ea typeface="微软雅黑" pitchFamily="34" charset="-122"/>
                <a:cs typeface="Arial" pitchFamily="34" charset="0"/>
              </a:rPr>
              <a:t>Institute of </a:t>
            </a:r>
            <a:endParaRPr lang="en-US" altLang="zh-CN" sz="1400" dirty="0" smtClean="0"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algn="ctr">
              <a:defRPr/>
            </a:pPr>
            <a:r>
              <a:rPr lang="en-US" altLang="zh-CN" sz="1400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Physics</a:t>
            </a:r>
            <a:endParaRPr lang="en-US" altLang="zh-CN" sz="1400" dirty="0"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3747151" y="2226266"/>
            <a:ext cx="1552659" cy="523220"/>
          </a:xfrm>
          <a:prstGeom prst="rect">
            <a:avLst/>
          </a:prstGeom>
          <a:solidFill>
            <a:srgbClr val="F9E3A5"/>
          </a:solidFill>
          <a:ln>
            <a:solidFill>
              <a:srgbClr val="F2C43A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1400" dirty="0">
                <a:latin typeface="Arial" pitchFamily="34" charset="0"/>
                <a:ea typeface="微软雅黑" pitchFamily="34" charset="-122"/>
                <a:cs typeface="Arial" pitchFamily="34" charset="0"/>
              </a:rPr>
              <a:t>Institute of Atomic Energy</a:t>
            </a:r>
          </a:p>
        </p:txBody>
      </p:sp>
      <p:sp>
        <p:nvSpPr>
          <p:cNvPr id="5" name="矩形 4"/>
          <p:cNvSpPr/>
          <p:nvPr/>
        </p:nvSpPr>
        <p:spPr>
          <a:xfrm>
            <a:off x="5523846" y="2226266"/>
            <a:ext cx="1444178" cy="523220"/>
          </a:xfrm>
          <a:prstGeom prst="rect">
            <a:avLst/>
          </a:prstGeom>
          <a:solidFill>
            <a:srgbClr val="FAD9D6"/>
          </a:solidFill>
          <a:ln>
            <a:solidFill>
              <a:srgbClr val="EB6B5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latin typeface="Arial" pitchFamily="34" charset="0"/>
                <a:ea typeface="微软雅黑" pitchFamily="34" charset="-122"/>
                <a:cs typeface="Arial" pitchFamily="34" charset="0"/>
              </a:rPr>
              <a:t>Institute of High Energy Physics</a:t>
            </a:r>
            <a:endParaRPr lang="zh-CN" altLang="en-US" sz="1400" dirty="0"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636" y="1313022"/>
            <a:ext cx="2154981" cy="1508487"/>
          </a:xfrm>
          <a:prstGeom prst="rect">
            <a:avLst/>
          </a:prstGeom>
        </p:spPr>
      </p:pic>
      <p:sp>
        <p:nvSpPr>
          <p:cNvPr id="61" name="内容占位符 19"/>
          <p:cNvSpPr txBox="1">
            <a:spLocks/>
          </p:cNvSpPr>
          <p:nvPr/>
        </p:nvSpPr>
        <p:spPr>
          <a:xfrm>
            <a:off x="291173" y="3814185"/>
            <a:ext cx="4874668" cy="271881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71F65"/>
              </a:buClr>
              <a:buFont typeface="Wingdings" panose="05000000000000000000" pitchFamily="2" charset="2"/>
              <a:buChar char="n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BEPC was the best choice at that time: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US" altLang="zh-CN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Scientifically sound 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US" altLang="zh-CN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year lifetime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US" altLang="zh-CN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domestic team for HEP and large science </a:t>
            </a:r>
            <a:r>
              <a:rPr lang="en-US" altLang="zh-CN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facilities </a:t>
            </a:r>
            <a:r>
              <a:rPr lang="en-US" altLang="zh-CN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trained </a:t>
            </a:r>
          </a:p>
          <a:p>
            <a:pPr>
              <a:buClr>
                <a:srgbClr val="071F65"/>
              </a:buClr>
              <a:buFont typeface="Wingdings" panose="05000000000000000000" pitchFamily="2" charset="2"/>
              <a:buChar char="n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Since then, IHEP has developed into a large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multi-discipline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 covering particle physics,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astroparticle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physics, synchrotron radiation and spallation neutron sources 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3" name="组合 2"/>
          <p:cNvGrpSpPr>
            <a:grpSpLocks/>
          </p:cNvGrpSpPr>
          <p:nvPr/>
        </p:nvGrpSpPr>
        <p:grpSpPr bwMode="auto">
          <a:xfrm>
            <a:off x="5165841" y="3379991"/>
            <a:ext cx="4273246" cy="3025122"/>
            <a:chOff x="4047930" y="1113901"/>
            <a:chExt cx="5711717" cy="2806056"/>
          </a:xfrm>
        </p:grpSpPr>
        <p:graphicFrame>
          <p:nvGraphicFramePr>
            <p:cNvPr id="64" name="内容占位符 3"/>
            <p:cNvGraphicFramePr>
              <a:graphicFrameLocks/>
            </p:cNvGraphicFramePr>
            <p:nvPr/>
          </p:nvGraphicFramePr>
          <p:xfrm>
            <a:off x="4047930" y="1113901"/>
            <a:ext cx="5711717" cy="28060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99" r:id="rId6" imgW="8230313" imgH="4523624" progId="Excel.Sheet.8">
                    <p:embed/>
                  </p:oleObj>
                </mc:Choice>
                <mc:Fallback>
                  <p:oleObj r:id="rId6" imgW="8230313" imgH="4523624" progId="Excel.Sheet.8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47930" y="1113901"/>
                          <a:ext cx="5711717" cy="28060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5" name="矩形 64"/>
            <p:cNvSpPr/>
            <p:nvPr/>
          </p:nvSpPr>
          <p:spPr>
            <a:xfrm rot="21300000">
              <a:off x="5092258" y="3008574"/>
              <a:ext cx="568837" cy="8695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algn="ctr"/>
              <a:endParaRPr lang="zh-CN" alt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 rot="21300000">
              <a:off x="5325628" y="2856398"/>
              <a:ext cx="1163929" cy="1003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algn="ctr"/>
              <a:endParaRPr lang="zh-CN" alt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 rot="21300000">
              <a:off x="6670418" y="2542013"/>
              <a:ext cx="1006407" cy="886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algn="ctr"/>
              <a:endParaRPr lang="zh-CN" alt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 rot="21000000" flipV="1">
              <a:off x="7983121" y="2078796"/>
              <a:ext cx="603844" cy="936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algn="ctr"/>
              <a:endParaRPr lang="zh-CN" alt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 rot="21300000">
              <a:off x="7741001" y="2282812"/>
              <a:ext cx="221701" cy="852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algn="ctr"/>
              <a:endParaRPr lang="zh-CN" alt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70" name="矩形 22"/>
            <p:cNvSpPr>
              <a:spLocks noChangeArrowheads="1"/>
            </p:cNvSpPr>
            <p:nvPr/>
          </p:nvSpPr>
          <p:spPr bwMode="auto">
            <a:xfrm>
              <a:off x="4966057" y="3162594"/>
              <a:ext cx="820571" cy="177889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zh-CN" sz="1000" b="1" dirty="0">
                  <a:solidFill>
                    <a:srgbClr val="3333FF"/>
                  </a:solidFill>
                  <a:latin typeface="Calibri" pitchFamily="34" charset="0"/>
                </a:rPr>
                <a:t>ADONE</a:t>
              </a:r>
            </a:p>
          </p:txBody>
        </p:sp>
        <p:sp>
          <p:nvSpPr>
            <p:cNvPr id="71" name="矩形 15"/>
            <p:cNvSpPr>
              <a:spLocks noChangeArrowheads="1"/>
            </p:cNvSpPr>
            <p:nvPr/>
          </p:nvSpPr>
          <p:spPr bwMode="auto">
            <a:xfrm>
              <a:off x="7680476" y="1834638"/>
              <a:ext cx="799590" cy="177889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zh-CN" sz="1000" b="1" dirty="0">
                  <a:solidFill>
                    <a:srgbClr val="C00000"/>
                  </a:solidFill>
                  <a:latin typeface="Calibri" pitchFamily="34" charset="0"/>
                </a:rPr>
                <a:t>BEPCII</a:t>
              </a:r>
            </a:p>
          </p:txBody>
        </p:sp>
        <p:sp>
          <p:nvSpPr>
            <p:cNvPr id="72" name="矩形 16"/>
            <p:cNvSpPr>
              <a:spLocks noChangeArrowheads="1"/>
            </p:cNvSpPr>
            <p:nvPr/>
          </p:nvSpPr>
          <p:spPr bwMode="auto">
            <a:xfrm>
              <a:off x="8285042" y="2343933"/>
              <a:ext cx="726775" cy="25694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zh-CN" sz="1000" b="1" dirty="0" err="1">
                  <a:solidFill>
                    <a:srgbClr val="3333FF"/>
                  </a:solidFill>
                  <a:latin typeface="Calibri" pitchFamily="34" charset="0"/>
                </a:rPr>
                <a:t>CESR</a:t>
              </a:r>
              <a:r>
                <a:rPr lang="en-US" altLang="zh-CN" sz="1200" b="1" dirty="0" err="1">
                  <a:solidFill>
                    <a:srgbClr val="3333FF"/>
                  </a:solidFill>
                  <a:latin typeface="Calibri" pitchFamily="34" charset="0"/>
                </a:rPr>
                <a:t>c</a:t>
              </a:r>
              <a:endParaRPr lang="en-US" altLang="zh-CN" sz="1200" b="1" dirty="0">
                <a:solidFill>
                  <a:srgbClr val="3333FF"/>
                </a:solidFill>
                <a:latin typeface="Calibri" pitchFamily="34" charset="0"/>
              </a:endParaRPr>
            </a:p>
          </p:txBody>
        </p:sp>
        <p:sp>
          <p:nvSpPr>
            <p:cNvPr id="73" name="矩形 17"/>
            <p:cNvSpPr>
              <a:spLocks noChangeArrowheads="1"/>
            </p:cNvSpPr>
            <p:nvPr/>
          </p:nvSpPr>
          <p:spPr bwMode="auto">
            <a:xfrm>
              <a:off x="6493643" y="2285696"/>
              <a:ext cx="679979" cy="177889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zh-CN" sz="1000" b="1" dirty="0">
                  <a:solidFill>
                    <a:srgbClr val="C00000"/>
                  </a:solidFill>
                  <a:latin typeface="Calibri" pitchFamily="34" charset="0"/>
                </a:rPr>
                <a:t>BEPC</a:t>
              </a:r>
            </a:p>
          </p:txBody>
        </p:sp>
        <p:sp>
          <p:nvSpPr>
            <p:cNvPr id="74" name="矩形 18"/>
            <p:cNvSpPr>
              <a:spLocks noChangeArrowheads="1"/>
            </p:cNvSpPr>
            <p:nvPr/>
          </p:nvSpPr>
          <p:spPr bwMode="auto">
            <a:xfrm>
              <a:off x="5816339" y="2984706"/>
              <a:ext cx="794825" cy="228391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zh-CN" sz="1000" b="1" dirty="0">
                  <a:solidFill>
                    <a:srgbClr val="3333FF"/>
                  </a:solidFill>
                  <a:latin typeface="Calibri" pitchFamily="34" charset="0"/>
                </a:rPr>
                <a:t>SPEAR</a:t>
              </a:r>
            </a:p>
          </p:txBody>
        </p:sp>
        <p:sp>
          <p:nvSpPr>
            <p:cNvPr id="75" name="矩形 74"/>
            <p:cNvSpPr/>
            <p:nvPr/>
          </p:nvSpPr>
          <p:spPr>
            <a:xfrm rot="21300000" flipV="1">
              <a:off x="7533885" y="2735995"/>
              <a:ext cx="522165" cy="602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algn="ctr"/>
              <a:endParaRPr lang="zh-CN" alt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76" name="矩形 75"/>
            <p:cNvSpPr/>
            <p:nvPr/>
          </p:nvSpPr>
          <p:spPr>
            <a:xfrm rot="21300000">
              <a:off x="5599837" y="2769441"/>
              <a:ext cx="210032" cy="1003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algn="ctr"/>
              <a:endParaRPr lang="zh-CN" alt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77" name="矩形 76"/>
            <p:cNvSpPr>
              <a:spLocks noChangeArrowheads="1"/>
            </p:cNvSpPr>
            <p:nvPr/>
          </p:nvSpPr>
          <p:spPr bwMode="auto">
            <a:xfrm>
              <a:off x="5373899" y="2483020"/>
              <a:ext cx="819906" cy="177889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zh-CN" sz="1000" b="1" dirty="0">
                  <a:solidFill>
                    <a:srgbClr val="3333FF"/>
                  </a:solidFill>
                  <a:latin typeface="Calibri" pitchFamily="34" charset="0"/>
                </a:rPr>
                <a:t>DORIS</a:t>
              </a:r>
              <a:r>
                <a:rPr lang="zh-CN" altLang="en-US" sz="1000" b="1" dirty="0">
                  <a:solidFill>
                    <a:srgbClr val="3333FF"/>
                  </a:solidFill>
                  <a:latin typeface="Calibri" pitchFamily="34" charset="0"/>
                </a:rPr>
                <a:t> </a:t>
              </a:r>
              <a:r>
                <a:rPr lang="en-US" altLang="zh-CN" sz="1000" b="1" dirty="0">
                  <a:solidFill>
                    <a:srgbClr val="3333FF"/>
                  </a:solidFill>
                  <a:latin typeface="Calibri" pitchFamily="34" charset="0"/>
                </a:rPr>
                <a:t>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132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ADS- Injector </a:t>
            </a:r>
            <a:r>
              <a:rPr lang="en-US" altLang="zh-CN" dirty="0"/>
              <a:t>I </a:t>
            </a:r>
            <a:r>
              <a:rPr lang="en-US" altLang="zh-CN" dirty="0" smtClean="0"/>
              <a:t>: </a:t>
            </a:r>
            <a:r>
              <a:rPr lang="en-US" altLang="zh-CN" dirty="0"/>
              <a:t>successfully built </a:t>
            </a:r>
            <a:endParaRPr lang="zh-CN" altLang="en-US" dirty="0"/>
          </a:p>
        </p:txBody>
      </p:sp>
      <p:pic>
        <p:nvPicPr>
          <p:cNvPr id="3" name="内容占位符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80" y="1224439"/>
            <a:ext cx="4884751" cy="2931375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7" name="文本框 6"/>
          <p:cNvSpPr txBox="1"/>
          <p:nvPr/>
        </p:nvSpPr>
        <p:spPr>
          <a:xfrm>
            <a:off x="307908" y="4275670"/>
            <a:ext cx="509451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dirty="0">
                <a:solidFill>
                  <a:prstClr val="black"/>
                </a:solidFill>
              </a:rPr>
              <a:t>The Accelerator Driven Sub-critical System (ADS) Proton </a:t>
            </a:r>
            <a:r>
              <a:rPr lang="en-US" altLang="zh-CN" dirty="0" err="1">
                <a:solidFill>
                  <a:prstClr val="black"/>
                </a:solidFill>
              </a:rPr>
              <a:t>Linac</a:t>
            </a:r>
            <a:r>
              <a:rPr lang="en-US" altLang="zh-CN" dirty="0">
                <a:solidFill>
                  <a:prstClr val="black"/>
                </a:solidFill>
              </a:rPr>
              <a:t> Injector I has been successfully built and the aims of this CAS pilot project have been accomplished. </a:t>
            </a:r>
            <a:endParaRPr lang="en-US" altLang="zh-CN" dirty="0" smtClean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dirty="0" smtClean="0">
                <a:solidFill>
                  <a:prstClr val="black"/>
                </a:solidFill>
              </a:rPr>
              <a:t>The </a:t>
            </a:r>
            <a:r>
              <a:rPr lang="en-US" altLang="zh-CN" dirty="0">
                <a:solidFill>
                  <a:prstClr val="black"/>
                </a:solidFill>
              </a:rPr>
              <a:t>successful commissioning of its 25 MeV continuous beam set a new international record for this type of accelerator.</a:t>
            </a:r>
            <a:endParaRPr lang="zh-CN" altLang="en-US" dirty="0">
              <a:solidFill>
                <a:prstClr val="black"/>
              </a:solidFill>
            </a:endParaRPr>
          </a:p>
        </p:txBody>
      </p:sp>
      <p:pic>
        <p:nvPicPr>
          <p:cNvPr id="8" name="图片 4"/>
          <p:cNvPicPr>
            <a:picLocks noChangeAspect="1"/>
          </p:cNvPicPr>
          <p:nvPr/>
        </p:nvPicPr>
        <p:blipFill rotWithShape="1">
          <a:blip r:embed="rId3" cstate="print"/>
          <a:srcRect/>
          <a:stretch>
            <a:fillRect/>
          </a:stretch>
        </p:blipFill>
        <p:spPr bwMode="auto">
          <a:xfrm>
            <a:off x="5402423" y="1336621"/>
            <a:ext cx="3558330" cy="528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文本框 9"/>
          <p:cNvSpPr txBox="1"/>
          <p:nvPr/>
        </p:nvSpPr>
        <p:spPr>
          <a:xfrm>
            <a:off x="3272589" y="754002"/>
            <a:ext cx="5871412" cy="400110"/>
          </a:xfrm>
          <a:prstGeom prst="rect">
            <a:avLst/>
          </a:prstGeom>
          <a:solidFill>
            <a:schemeClr val="accent2"/>
          </a:solidFill>
          <a:ln>
            <a:noFill/>
            <a:prstDash val="sysDot"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z="2000" dirty="0">
                <a:solidFill>
                  <a:prstClr val="white"/>
                </a:solidFill>
                <a:latin typeface="Arial Black" panose="020B0A04020102020204" pitchFamily="34" charset="0"/>
              </a:rPr>
              <a:t>Significant </a:t>
            </a:r>
            <a:r>
              <a:rPr lang="en-US" altLang="zh-CN" sz="20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achievements of last </a:t>
            </a:r>
            <a:r>
              <a:rPr lang="en-US" altLang="zh-CN" sz="2000" dirty="0">
                <a:solidFill>
                  <a:prstClr val="white"/>
                </a:solidFill>
                <a:latin typeface="Arial Black" panose="020B0A04020102020204" pitchFamily="34" charset="0"/>
              </a:rPr>
              <a:t>5 years</a:t>
            </a:r>
          </a:p>
        </p:txBody>
      </p:sp>
    </p:spTree>
    <p:extLst>
      <p:ext uri="{BB962C8B-B14F-4D97-AF65-F5344CB8AC3E}">
        <p14:creationId xmlns:p14="http://schemas.microsoft.com/office/powerpoint/2010/main" val="409044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BEPCII: reached its design goal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65"/>
          <a:stretch/>
        </p:blipFill>
        <p:spPr>
          <a:xfrm>
            <a:off x="426940" y="1397367"/>
            <a:ext cx="3683641" cy="228573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8"/>
          <a:stretch/>
        </p:blipFill>
        <p:spPr>
          <a:xfrm>
            <a:off x="150710" y="3645389"/>
            <a:ext cx="4236099" cy="2311407"/>
          </a:xfrm>
          <a:prstGeom prst="rect">
            <a:avLst/>
          </a:prstGeom>
        </p:spPr>
      </p:pic>
      <p:pic>
        <p:nvPicPr>
          <p:cNvPr id="8" name="Picture 2" descr="F:\照片收藏\毅华为2017年2月始\170728--0807换备用腔\IMG_20170803_0857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584" y="1416478"/>
            <a:ext cx="3687759" cy="2777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4590661" y="5978194"/>
            <a:ext cx="41974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2016: awarded the First-Grade National Science &amp; Technology Progress Award. </a:t>
            </a:r>
            <a:endParaRPr lang="zh-CN" altLang="en-US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941584" y="4277872"/>
            <a:ext cx="3687759" cy="738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prstClr val="black"/>
                </a:solidFill>
                <a:ea typeface="微软雅黑" pitchFamily="34" charset="-122"/>
              </a:rPr>
              <a:t>2017</a:t>
            </a:r>
            <a:r>
              <a:rPr lang="en-US" altLang="zh-CN" sz="1400" dirty="0">
                <a:solidFill>
                  <a:prstClr val="black"/>
                </a:solidFill>
                <a:ea typeface="微软雅黑" pitchFamily="34" charset="-122"/>
              </a:rPr>
              <a:t>:</a:t>
            </a:r>
            <a:r>
              <a:rPr lang="zh-CN" altLang="en-US" sz="1400" dirty="0">
                <a:solidFill>
                  <a:prstClr val="black"/>
                </a:solidFill>
                <a:ea typeface="微软雅黑" pitchFamily="34" charset="-122"/>
              </a:rPr>
              <a:t> a domestically-made superconducting RF cavity was installed in the electron ring</a:t>
            </a:r>
            <a:r>
              <a:rPr lang="en-US" altLang="zh-CN" sz="1400" dirty="0">
                <a:solidFill>
                  <a:prstClr val="black"/>
                </a:solidFill>
                <a:ea typeface="微软雅黑" pitchFamily="34" charset="-122"/>
              </a:rPr>
              <a:t>, and is r</a:t>
            </a:r>
            <a:r>
              <a:rPr lang="zh-CN" altLang="en-US" sz="1400" dirty="0">
                <a:solidFill>
                  <a:prstClr val="black"/>
                </a:solidFill>
                <a:ea typeface="微软雅黑" pitchFamily="34" charset="-122"/>
              </a:rPr>
              <a:t>unning well</a:t>
            </a:r>
          </a:p>
        </p:txBody>
      </p:sp>
      <p:sp>
        <p:nvSpPr>
          <p:cNvPr id="11" name="矩形 10"/>
          <p:cNvSpPr/>
          <p:nvPr/>
        </p:nvSpPr>
        <p:spPr>
          <a:xfrm>
            <a:off x="426940" y="5978194"/>
            <a:ext cx="3791034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solidFill>
                  <a:srgbClr val="FF0000"/>
                </a:solidFill>
              </a:rPr>
              <a:t>April 5 2016: the design luminosity of 1×10^33/cm^2/s (E = 1.89 </a:t>
            </a:r>
            <a:r>
              <a:rPr lang="en-US" altLang="zh-CN" sz="1400" dirty="0" err="1">
                <a:solidFill>
                  <a:srgbClr val="FF0000"/>
                </a:solidFill>
              </a:rPr>
              <a:t>GeV</a:t>
            </a:r>
            <a:r>
              <a:rPr lang="en-US" altLang="zh-CN" sz="1400" dirty="0">
                <a:solidFill>
                  <a:srgbClr val="FF0000"/>
                </a:solidFill>
              </a:rPr>
              <a:t>) was reached 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590661" y="754002"/>
            <a:ext cx="4553339" cy="400110"/>
          </a:xfrm>
          <a:prstGeom prst="rect">
            <a:avLst/>
          </a:prstGeom>
          <a:solidFill>
            <a:schemeClr val="accent2"/>
          </a:solidFill>
          <a:ln>
            <a:noFill/>
            <a:prstDash val="sysDot"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z="2000" dirty="0">
                <a:solidFill>
                  <a:prstClr val="white"/>
                </a:solidFill>
                <a:latin typeface="Arial Black" panose="020B0A04020102020204" pitchFamily="34" charset="0"/>
              </a:rPr>
              <a:t>Significant </a:t>
            </a:r>
            <a:r>
              <a:rPr lang="en-US" altLang="zh-CN" sz="20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results of </a:t>
            </a:r>
            <a:r>
              <a:rPr lang="en-US" altLang="zh-CN" sz="2000" dirty="0">
                <a:solidFill>
                  <a:prstClr val="white"/>
                </a:solidFill>
                <a:latin typeface="Arial Black" panose="020B0A04020102020204" pitchFamily="34" charset="0"/>
              </a:rPr>
              <a:t>5 years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272589" y="754002"/>
            <a:ext cx="5871412" cy="400110"/>
          </a:xfrm>
          <a:prstGeom prst="rect">
            <a:avLst/>
          </a:prstGeom>
          <a:solidFill>
            <a:schemeClr val="accent2"/>
          </a:solidFill>
          <a:ln>
            <a:noFill/>
            <a:prstDash val="sysDot"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z="2000" dirty="0">
                <a:solidFill>
                  <a:prstClr val="white"/>
                </a:solidFill>
                <a:latin typeface="Arial Black" panose="020B0A04020102020204" pitchFamily="34" charset="0"/>
              </a:rPr>
              <a:t>Significant </a:t>
            </a:r>
            <a:r>
              <a:rPr lang="en-US" altLang="zh-CN" sz="20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achievements of last </a:t>
            </a:r>
            <a:r>
              <a:rPr lang="en-US" altLang="zh-CN" sz="2000" dirty="0">
                <a:solidFill>
                  <a:prstClr val="white"/>
                </a:solidFill>
                <a:latin typeface="Arial Black" panose="020B0A04020102020204" pitchFamily="34" charset="0"/>
              </a:rPr>
              <a:t>5 years</a:t>
            </a:r>
          </a:p>
        </p:txBody>
      </p:sp>
    </p:spTree>
    <p:extLst>
      <p:ext uri="{BB962C8B-B14F-4D97-AF65-F5344CB8AC3E}">
        <p14:creationId xmlns:p14="http://schemas.microsoft.com/office/powerpoint/2010/main" val="179617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9"/>
          <p:cNvSpPr>
            <a:spLocks noGrp="1"/>
          </p:cNvSpPr>
          <p:nvPr>
            <p:ph idx="1"/>
          </p:nvPr>
        </p:nvSpPr>
        <p:spPr>
          <a:xfrm>
            <a:off x="758739" y="5565815"/>
            <a:ext cx="7615239" cy="1097858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n-US" altLang="zh-CN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2013: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 measurement of the neutrino mass-squared difference |Δm</a:t>
            </a:r>
            <a:r>
              <a:rPr lang="en-US" altLang="zh-CN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ee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</a:p>
          <a:p>
            <a:pPr marL="457200" lvl="1" indent="0">
              <a:buNone/>
            </a:pPr>
            <a:r>
              <a:rPr lang="en-US" altLang="zh-CN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2015: 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measurements of the flux and energy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spectra</a:t>
            </a:r>
          </a:p>
          <a:p>
            <a:pPr marL="457200" lvl="1" indent="0">
              <a:buNone/>
            </a:pPr>
            <a:r>
              <a:rPr lang="en-US" altLang="zh-CN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</a:t>
            </a:r>
            <a:r>
              <a:rPr lang="zh-CN" altLang="en-US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r>
              <a:rPr lang="en-US" altLang="zh-CN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 the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world’s most stringent bound for the range [2×10</a:t>
            </a:r>
            <a:r>
              <a:rPr lang="en-US" altLang="zh-CN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0.3]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</a:t>
            </a:r>
            <a:r>
              <a:rPr lang="en-US" altLang="zh-CN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400" dirty="0" smtClean="0"/>
              <a:t>DYB: The best </a:t>
            </a:r>
            <a:r>
              <a:rPr lang="en-US" altLang="zh-CN" sz="2400" dirty="0"/>
              <a:t>measurements of Theta13 </a:t>
            </a:r>
            <a:endParaRPr lang="zh-CN" altLang="en-US" sz="2400" dirty="0"/>
          </a:p>
        </p:txBody>
      </p:sp>
      <p:pic>
        <p:nvPicPr>
          <p:cNvPr id="6" name="图片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13" y="1394785"/>
            <a:ext cx="3943090" cy="287131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矩形 6"/>
          <p:cNvSpPr/>
          <p:nvPr/>
        </p:nvSpPr>
        <p:spPr>
          <a:xfrm>
            <a:off x="392980" y="4266097"/>
            <a:ext cx="3777447" cy="7386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 smtClean="0">
                <a:solidFill>
                  <a:srgbClr val="FF0000"/>
                </a:solidFill>
              </a:rPr>
              <a:t>sin</a:t>
            </a:r>
            <a:r>
              <a:rPr lang="en-US" altLang="zh-CN" sz="1400" baseline="30000" dirty="0" smtClean="0">
                <a:solidFill>
                  <a:srgbClr val="FF0000"/>
                </a:solidFill>
              </a:rPr>
              <a:t>2</a:t>
            </a:r>
            <a:r>
              <a:rPr lang="en-US" altLang="zh-CN" sz="1400" dirty="0" smtClean="0">
                <a:solidFill>
                  <a:srgbClr val="FF0000"/>
                </a:solidFill>
              </a:rPr>
              <a:t>2θ</a:t>
            </a:r>
            <a:r>
              <a:rPr lang="en-US" altLang="zh-CN" sz="1400" baseline="-25000" dirty="0" smtClean="0">
                <a:solidFill>
                  <a:srgbClr val="FF0000"/>
                </a:solidFill>
              </a:rPr>
              <a:t>13</a:t>
            </a:r>
            <a:r>
              <a:rPr lang="en-US" altLang="zh-CN" sz="1400" dirty="0" smtClean="0">
                <a:solidFill>
                  <a:srgbClr val="FF0000"/>
                </a:solidFill>
              </a:rPr>
              <a:t> </a:t>
            </a:r>
            <a:r>
              <a:rPr lang="en-US" altLang="zh-CN" sz="1400" dirty="0">
                <a:solidFill>
                  <a:srgbClr val="FF0000"/>
                </a:solidFill>
              </a:rPr>
              <a:t>results by </a:t>
            </a:r>
            <a:r>
              <a:rPr lang="en-US" altLang="zh-CN" sz="1400" dirty="0" smtClean="0">
                <a:solidFill>
                  <a:srgbClr val="FF0000"/>
                </a:solidFill>
              </a:rPr>
              <a:t>DYB, precision </a:t>
            </a:r>
            <a:r>
              <a:rPr lang="en-US" altLang="zh-CN" sz="1400" dirty="0">
                <a:solidFill>
                  <a:srgbClr val="FF0000"/>
                </a:solidFill>
              </a:rPr>
              <a:t>much higher than similar experiments such as RENO and Double </a:t>
            </a:r>
            <a:r>
              <a:rPr lang="en-US" altLang="zh-CN" sz="1400" dirty="0" err="1">
                <a:solidFill>
                  <a:srgbClr val="FF0000"/>
                </a:solidFill>
              </a:rPr>
              <a:t>Chooz</a:t>
            </a:r>
            <a:r>
              <a:rPr lang="en-US" altLang="zh-CN" sz="1400" dirty="0">
                <a:solidFill>
                  <a:srgbClr val="FF0000"/>
                </a:solidFill>
              </a:rPr>
              <a:t> (DC)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821644" y="1514850"/>
            <a:ext cx="3187189" cy="2940665"/>
            <a:chOff x="4907461" y="1340768"/>
            <a:chExt cx="3913011" cy="3938421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7461" y="1340768"/>
              <a:ext cx="3913011" cy="3938421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</p:pic>
        <p:cxnSp>
          <p:nvCxnSpPr>
            <p:cNvPr id="15" name="直接箭头连接符 14"/>
            <p:cNvCxnSpPr/>
            <p:nvPr/>
          </p:nvCxnSpPr>
          <p:spPr bwMode="auto">
            <a:xfrm>
              <a:off x="6523247" y="1950968"/>
              <a:ext cx="576064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直接连接符 15"/>
            <p:cNvCxnSpPr/>
            <p:nvPr/>
          </p:nvCxnSpPr>
          <p:spPr bwMode="auto">
            <a:xfrm>
              <a:off x="6523247" y="1590928"/>
              <a:ext cx="0" cy="93610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8" name="文本框 17"/>
          <p:cNvSpPr txBox="1"/>
          <p:nvPr/>
        </p:nvSpPr>
        <p:spPr>
          <a:xfrm>
            <a:off x="4838144" y="4596156"/>
            <a:ext cx="3414292" cy="738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>
              <a:defRPr lang="zh-CN"/>
            </a:defPPr>
            <a:lvl1pPr algn="ctr" fontAlgn="base">
              <a:spcBef>
                <a:spcPct val="0"/>
              </a:spcBef>
              <a:spcAft>
                <a:spcPct val="0"/>
              </a:spcAft>
              <a:defRPr>
                <a:ea typeface="微软雅黑" pitchFamily="34" charset="-122"/>
              </a:defRPr>
            </a:lvl1pPr>
          </a:lstStyle>
          <a:p>
            <a:pPr algn="l"/>
            <a:r>
              <a:rPr lang="en-US" altLang="zh-CN" sz="1400" dirty="0">
                <a:solidFill>
                  <a:prstClr val="black"/>
                </a:solidFill>
              </a:rPr>
              <a:t>2017, first direct observation of a change in the reactor antineutrino flux and spectrum with reactor fuel </a:t>
            </a:r>
            <a:r>
              <a:rPr lang="en-US" altLang="zh-CN" sz="1400" dirty="0" smtClean="0">
                <a:solidFill>
                  <a:prstClr val="black"/>
                </a:solidFill>
              </a:rPr>
              <a:t>evolution</a:t>
            </a:r>
            <a:endParaRPr lang="en-US" altLang="zh-CN" sz="1400" dirty="0">
              <a:solidFill>
                <a:prstClr val="black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272589" y="754002"/>
            <a:ext cx="5871412" cy="400110"/>
          </a:xfrm>
          <a:prstGeom prst="rect">
            <a:avLst/>
          </a:prstGeom>
          <a:solidFill>
            <a:schemeClr val="accent2"/>
          </a:solidFill>
          <a:ln>
            <a:noFill/>
            <a:prstDash val="sysDot"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z="2000" dirty="0">
                <a:solidFill>
                  <a:prstClr val="white"/>
                </a:solidFill>
                <a:latin typeface="Arial Black" panose="020B0A04020102020204" pitchFamily="34" charset="0"/>
              </a:rPr>
              <a:t>Significant </a:t>
            </a:r>
            <a:r>
              <a:rPr lang="en-US" altLang="zh-CN" sz="20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achievements of last </a:t>
            </a:r>
            <a:r>
              <a:rPr lang="en-US" altLang="zh-CN" sz="2000" dirty="0">
                <a:solidFill>
                  <a:prstClr val="white"/>
                </a:solidFill>
                <a:latin typeface="Arial Black" panose="020B0A04020102020204" pitchFamily="34" charset="0"/>
              </a:rPr>
              <a:t>5 years</a:t>
            </a:r>
          </a:p>
        </p:txBody>
      </p:sp>
    </p:spTree>
    <p:extLst>
      <p:ext uri="{BB962C8B-B14F-4D97-AF65-F5344CB8AC3E}">
        <p14:creationId xmlns:p14="http://schemas.microsoft.com/office/powerpoint/2010/main" val="114542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3650" y="181605"/>
            <a:ext cx="8125869" cy="582619"/>
          </a:xfrm>
        </p:spPr>
        <p:txBody>
          <a:bodyPr>
            <a:normAutofit/>
          </a:bodyPr>
          <a:lstStyle/>
          <a:p>
            <a:r>
              <a:rPr lang="en-US" altLang="zh-CN" sz="2800" dirty="0" err="1" smtClean="0"/>
              <a:t>Nanomedicine</a:t>
            </a:r>
            <a:r>
              <a:rPr lang="zh-CN" altLang="en-US" sz="2800" dirty="0" smtClean="0"/>
              <a:t>：</a:t>
            </a:r>
            <a:r>
              <a:rPr lang="en-US" altLang="zh-CN" sz="2800" dirty="0"/>
              <a:t>signed transfer contract </a:t>
            </a:r>
            <a:endParaRPr lang="zh-CN" altLang="en-US" sz="2800" dirty="0"/>
          </a:p>
        </p:txBody>
      </p:sp>
      <p:sp>
        <p:nvSpPr>
          <p:cNvPr id="3" name="内容占位符 18"/>
          <p:cNvSpPr txBox="1">
            <a:spLocks/>
          </p:cNvSpPr>
          <p:nvPr/>
        </p:nvSpPr>
        <p:spPr>
          <a:xfrm>
            <a:off x="628650" y="1128118"/>
            <a:ext cx="4742388" cy="572988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1">
            <a:extLst>
              <a:ext uri="{FF2B5EF4-FFF2-40B4-BE49-F238E27FC236}">
                <a16:creationId xmlns:a16="http://schemas.microsoft.com/office/drawing/2014/main" xmlns="" id="{0A8E0214-531C-40C6-B049-91BD500CBB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7713" r="-670" b="4912"/>
          <a:stretch/>
        </p:blipFill>
        <p:spPr bwMode="auto">
          <a:xfrm>
            <a:off x="148103" y="1701041"/>
            <a:ext cx="3945642" cy="2585981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148103" y="4287022"/>
            <a:ext cx="3945642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solidFill>
                  <a:prstClr val="black"/>
                </a:solidFill>
                <a:ea typeface="微软雅黑" pitchFamily="34" charset="-122"/>
              </a:rPr>
              <a:t>A </a:t>
            </a:r>
            <a:r>
              <a:rPr lang="en-US" altLang="zh-CN" sz="1600" dirty="0" err="1">
                <a:solidFill>
                  <a:prstClr val="black"/>
                </a:solidFill>
                <a:ea typeface="微软雅黑" pitchFamily="34" charset="-122"/>
              </a:rPr>
              <a:t>nano</a:t>
            </a:r>
            <a:r>
              <a:rPr lang="en-US" altLang="zh-CN" sz="1600" dirty="0">
                <a:solidFill>
                  <a:prstClr val="black"/>
                </a:solidFill>
                <a:ea typeface="微软雅黑" pitchFamily="34" charset="-122"/>
              </a:rPr>
              <a:t>-drug production line</a:t>
            </a:r>
          </a:p>
        </p:txBody>
      </p:sp>
      <p:pic>
        <p:nvPicPr>
          <p:cNvPr id="6" name="图片 5" descr="DSC_4160-1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38124" y="1701041"/>
            <a:ext cx="4780370" cy="2585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4238124" y="4287022"/>
            <a:ext cx="4780370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solidFill>
                  <a:prstClr val="black"/>
                </a:solidFill>
                <a:ea typeface="微软雅黑" pitchFamily="34" charset="-122"/>
              </a:rPr>
              <a:t>2017: signed transfer contract with company</a:t>
            </a:r>
          </a:p>
        </p:txBody>
      </p:sp>
      <p:sp>
        <p:nvSpPr>
          <p:cNvPr id="11" name="矩形 10"/>
          <p:cNvSpPr/>
          <p:nvPr/>
        </p:nvSpPr>
        <p:spPr>
          <a:xfrm>
            <a:off x="383650" y="4833951"/>
            <a:ext cx="85723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zh-CN" dirty="0">
                <a:solidFill>
                  <a:prstClr val="black"/>
                </a:solidFill>
              </a:rPr>
              <a:t>Using this equipment, the production </a:t>
            </a:r>
            <a:r>
              <a:rPr lang="en-US" altLang="zh-CN" dirty="0">
                <a:solidFill>
                  <a:srgbClr val="0000FF"/>
                </a:solidFill>
              </a:rPr>
              <a:t>cost</a:t>
            </a:r>
            <a:r>
              <a:rPr lang="en-US" altLang="zh-CN" dirty="0">
                <a:solidFill>
                  <a:prstClr val="black"/>
                </a:solidFill>
              </a:rPr>
              <a:t> is </a:t>
            </a:r>
            <a:r>
              <a:rPr lang="en-US" altLang="zh-CN" dirty="0">
                <a:solidFill>
                  <a:srgbClr val="0000FF"/>
                </a:solidFill>
              </a:rPr>
              <a:t>reduced by more than 50%, </a:t>
            </a:r>
            <a:r>
              <a:rPr lang="en-US" altLang="zh-CN" dirty="0">
                <a:solidFill>
                  <a:prstClr val="black"/>
                </a:solidFill>
              </a:rPr>
              <a:t>allowing the industrial-scale synthesis of </a:t>
            </a:r>
            <a:r>
              <a:rPr lang="en-US" altLang="zh-CN" dirty="0" err="1">
                <a:solidFill>
                  <a:prstClr val="black"/>
                </a:solidFill>
              </a:rPr>
              <a:t>metallofullerenol</a:t>
            </a:r>
            <a:r>
              <a:rPr lang="en-US" altLang="zh-CN" dirty="0">
                <a:solidFill>
                  <a:prstClr val="black"/>
                </a:solidFill>
              </a:rPr>
              <a:t> </a:t>
            </a:r>
            <a:r>
              <a:rPr lang="en-US" altLang="zh-CN" dirty="0" err="1">
                <a:solidFill>
                  <a:prstClr val="black"/>
                </a:solidFill>
              </a:rPr>
              <a:t>nanomaterials</a:t>
            </a:r>
            <a:endParaRPr lang="en-US" altLang="zh-CN" dirty="0">
              <a:solidFill>
                <a:prstClr val="black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zh-CN" dirty="0">
                <a:solidFill>
                  <a:srgbClr val="0000FF"/>
                </a:solidFill>
              </a:rPr>
              <a:t>60+</a:t>
            </a:r>
            <a:r>
              <a:rPr lang="en-US" altLang="zh-CN" dirty="0">
                <a:solidFill>
                  <a:prstClr val="black"/>
                </a:solidFill>
              </a:rPr>
              <a:t> high quality fundamental </a:t>
            </a:r>
            <a:r>
              <a:rPr lang="en-US" altLang="zh-CN" dirty="0">
                <a:solidFill>
                  <a:srgbClr val="0000FF"/>
                </a:solidFill>
              </a:rPr>
              <a:t>research papers</a:t>
            </a:r>
            <a:r>
              <a:rPr lang="en-US" altLang="zh-CN" dirty="0">
                <a:solidFill>
                  <a:prstClr val="black"/>
                </a:solidFill>
              </a:rPr>
              <a:t>: Nature Communications, Nature Biotechnology, PNAS, Acc. Chem. Res., </a:t>
            </a:r>
            <a:r>
              <a:rPr lang="en-US" altLang="zh-CN" dirty="0" err="1">
                <a:solidFill>
                  <a:prstClr val="black"/>
                </a:solidFill>
              </a:rPr>
              <a:t>etc</a:t>
            </a:r>
            <a:endParaRPr lang="en-US" altLang="zh-CN" dirty="0">
              <a:solidFill>
                <a:prstClr val="black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zh-CN" dirty="0">
                <a:solidFill>
                  <a:prstClr val="black"/>
                </a:solidFill>
              </a:rPr>
              <a:t>granted </a:t>
            </a:r>
            <a:r>
              <a:rPr lang="en-US" altLang="zh-CN" dirty="0">
                <a:solidFill>
                  <a:srgbClr val="0000FF"/>
                </a:solidFill>
              </a:rPr>
              <a:t>patents</a:t>
            </a:r>
            <a:r>
              <a:rPr lang="en-US" altLang="zh-CN" dirty="0">
                <a:solidFill>
                  <a:prstClr val="black"/>
                </a:solidFill>
              </a:rPr>
              <a:t>: China, the United States, Germany, Britain, France, other European Union countries, Japan</a:t>
            </a:r>
          </a:p>
        </p:txBody>
      </p:sp>
      <p:sp>
        <p:nvSpPr>
          <p:cNvPr id="12" name="矩形 11"/>
          <p:cNvSpPr/>
          <p:nvPr/>
        </p:nvSpPr>
        <p:spPr>
          <a:xfrm>
            <a:off x="383650" y="1190404"/>
            <a:ext cx="6747168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completely new mechanism for tumor suppression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272589" y="754002"/>
            <a:ext cx="5871412" cy="400110"/>
          </a:xfrm>
          <a:prstGeom prst="rect">
            <a:avLst/>
          </a:prstGeom>
          <a:solidFill>
            <a:schemeClr val="accent2"/>
          </a:solidFill>
          <a:ln>
            <a:noFill/>
            <a:prstDash val="sysDot"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z="2000" dirty="0">
                <a:solidFill>
                  <a:prstClr val="white"/>
                </a:solidFill>
                <a:latin typeface="Arial Black" panose="020B0A04020102020204" pitchFamily="34" charset="0"/>
              </a:rPr>
              <a:t>Significant </a:t>
            </a:r>
            <a:r>
              <a:rPr lang="en-US" altLang="zh-CN" sz="20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achievements of last </a:t>
            </a:r>
            <a:r>
              <a:rPr lang="en-US" altLang="zh-CN" sz="2000" dirty="0">
                <a:solidFill>
                  <a:prstClr val="white"/>
                </a:solidFill>
                <a:latin typeface="Arial Black" panose="020B0A04020102020204" pitchFamily="34" charset="0"/>
              </a:rPr>
              <a:t>5 years</a:t>
            </a:r>
          </a:p>
        </p:txBody>
      </p:sp>
    </p:spTree>
    <p:extLst>
      <p:ext uri="{BB962C8B-B14F-4D97-AF65-F5344CB8AC3E}">
        <p14:creationId xmlns:p14="http://schemas.microsoft.com/office/powerpoint/2010/main" val="263785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Application and Technology </a:t>
            </a:r>
            <a:r>
              <a:rPr lang="en-US" altLang="zh-CN" dirty="0" smtClean="0"/>
              <a:t>Transfer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4869106" y="4783946"/>
            <a:ext cx="428504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400" dirty="0">
                <a:solidFill>
                  <a:srgbClr val="0000FF"/>
                </a:solidFill>
              </a:rPr>
              <a:t>Supported </a:t>
            </a:r>
            <a:r>
              <a:rPr lang="en-US" altLang="zh-CN" sz="1400" dirty="0">
                <a:solidFill>
                  <a:prstClr val="black"/>
                </a:solidFill>
              </a:rPr>
              <a:t>by the </a:t>
            </a:r>
            <a:r>
              <a:rPr lang="en-US" altLang="zh-CN" sz="1400" dirty="0">
                <a:solidFill>
                  <a:srgbClr val="0000FF"/>
                </a:solidFill>
              </a:rPr>
              <a:t>Ministry of Science and Technology</a:t>
            </a:r>
            <a:r>
              <a:rPr lang="en-US" altLang="zh-CN" sz="1400" dirty="0">
                <a:solidFill>
                  <a:prstClr val="black"/>
                </a:solidFill>
              </a:rPr>
              <a:t>’s key R&amp;D program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400" dirty="0">
                <a:solidFill>
                  <a:prstClr val="black"/>
                </a:solidFill>
              </a:rPr>
              <a:t>Achieved significant scientific results in paleontological research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400" dirty="0">
                <a:solidFill>
                  <a:prstClr val="black"/>
                </a:solidFill>
              </a:rPr>
              <a:t>Applied in the electronic circuits and IC chip industries.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400" dirty="0">
                <a:solidFill>
                  <a:prstClr val="black"/>
                </a:solidFill>
              </a:rPr>
              <a:t>Partnering with industrial companies to </a:t>
            </a:r>
            <a:r>
              <a:rPr lang="en-US" altLang="zh-CN" sz="1400" dirty="0">
                <a:solidFill>
                  <a:srgbClr val="0000FF"/>
                </a:solidFill>
              </a:rPr>
              <a:t>develop commercial </a:t>
            </a:r>
            <a:r>
              <a:rPr lang="en-US" altLang="zh-CN" sz="1400" dirty="0" smtClean="0">
                <a:solidFill>
                  <a:srgbClr val="0000FF"/>
                </a:solidFill>
              </a:rPr>
              <a:t>products</a:t>
            </a:r>
            <a:endParaRPr lang="zh-CN" altLang="zh-CN" sz="1400" dirty="0">
              <a:solidFill>
                <a:prstClr val="black"/>
              </a:solidFill>
            </a:endParaRPr>
          </a:p>
        </p:txBody>
      </p:sp>
      <p:pic>
        <p:nvPicPr>
          <p:cNvPr id="12290" name="Picture 2" descr="http://www.ihep.cas.cn/xwdt/gnxw/2015/201508/W0201508185487448729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25" y="923615"/>
            <a:ext cx="4752081" cy="3096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 descr="3"/>
          <p:cNvPicPr>
            <a:picLocks noChangeAspect="1"/>
          </p:cNvPicPr>
          <p:nvPr/>
        </p:nvPicPr>
        <p:blipFill>
          <a:blip r:embed="rId3"/>
          <a:srcRect l="18333" t="9357" r="12936" b="11754"/>
          <a:stretch>
            <a:fillRect/>
          </a:stretch>
        </p:blipFill>
        <p:spPr>
          <a:xfrm>
            <a:off x="4986995" y="1528822"/>
            <a:ext cx="2932430" cy="2180590"/>
          </a:xfrm>
          <a:prstGeom prst="rect">
            <a:avLst/>
          </a:prstGeom>
        </p:spPr>
      </p:pic>
      <p:pic>
        <p:nvPicPr>
          <p:cNvPr id="6" name="图片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68" t="8536" r="2898" b="31708"/>
          <a:stretch>
            <a:fillRect/>
          </a:stretch>
        </p:blipFill>
        <p:spPr bwMode="auto">
          <a:xfrm>
            <a:off x="8111951" y="2270524"/>
            <a:ext cx="873125" cy="763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46" t="24574" r="18074" b="21117"/>
          <a:stretch>
            <a:fillRect/>
          </a:stretch>
        </p:blipFill>
        <p:spPr bwMode="auto">
          <a:xfrm>
            <a:off x="7908116" y="3098383"/>
            <a:ext cx="1076960" cy="793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15" descr="E:\20151223\sample1\20151223_23534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65"/>
          <a:stretch>
            <a:fillRect/>
          </a:stretch>
        </p:blipFill>
        <p:spPr bwMode="auto">
          <a:xfrm>
            <a:off x="8016067" y="1480765"/>
            <a:ext cx="1064895" cy="725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463277" y="4923672"/>
            <a:ext cx="40595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600" dirty="0">
                <a:solidFill>
                  <a:srgbClr val="0000FF"/>
                </a:solidFill>
              </a:rPr>
              <a:t>Received </a:t>
            </a:r>
            <a:r>
              <a:rPr lang="en-US" altLang="zh-CN" sz="1600" dirty="0">
                <a:solidFill>
                  <a:prstClr val="black"/>
                </a:solidFill>
              </a:rPr>
              <a:t>Category III Medical Equipment certification from the China Food and Drug </a:t>
            </a:r>
            <a:r>
              <a:rPr lang="en-US" altLang="zh-CN" sz="1600" dirty="0">
                <a:solidFill>
                  <a:srgbClr val="0000FF"/>
                </a:solidFill>
              </a:rPr>
              <a:t>Administration</a:t>
            </a:r>
            <a:r>
              <a:rPr lang="en-US" altLang="zh-CN" sz="1600" dirty="0">
                <a:solidFill>
                  <a:prstClr val="black"/>
                </a:solidFill>
              </a:rPr>
              <a:t> </a:t>
            </a:r>
            <a:r>
              <a:rPr lang="en-US" altLang="zh-CN" sz="1600" dirty="0">
                <a:solidFill>
                  <a:srgbClr val="0000FF"/>
                </a:solidFill>
              </a:rPr>
              <a:t>(CFDA)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600" dirty="0">
                <a:solidFill>
                  <a:prstClr val="black"/>
                </a:solidFill>
              </a:rPr>
              <a:t>Has achieved sales</a:t>
            </a:r>
            <a:endParaRPr lang="zh-CN" altLang="zh-CN" sz="1600" dirty="0">
              <a:solidFill>
                <a:prstClr val="black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339487" y="4020388"/>
            <a:ext cx="4307158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solidFill>
                  <a:prstClr val="black"/>
                </a:solidFill>
                <a:ea typeface="微软雅黑" pitchFamily="34" charset="-122"/>
              </a:rPr>
              <a:t>Nuclear medical imaging equipment (PEM) for the diagnosis of breast cancer </a:t>
            </a:r>
          </a:p>
        </p:txBody>
      </p:sp>
      <p:sp>
        <p:nvSpPr>
          <p:cNvPr id="11" name="矩形 10"/>
          <p:cNvSpPr/>
          <p:nvPr/>
        </p:nvSpPr>
        <p:spPr>
          <a:xfrm>
            <a:off x="4986994" y="4004142"/>
            <a:ext cx="3998081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solidFill>
                  <a:prstClr val="black"/>
                </a:solidFill>
                <a:ea typeface="微软雅黑" pitchFamily="34" charset="-122"/>
              </a:rPr>
              <a:t>X-ray three-dimensional computer </a:t>
            </a:r>
            <a:r>
              <a:rPr lang="en-US" altLang="zh-CN" sz="1600" dirty="0" err="1">
                <a:solidFill>
                  <a:prstClr val="black"/>
                </a:solidFill>
                <a:ea typeface="微软雅黑" pitchFamily="34" charset="-122"/>
              </a:rPr>
              <a:t>laminography</a:t>
            </a:r>
            <a:r>
              <a:rPr lang="en-US" altLang="zh-CN" sz="1600" dirty="0">
                <a:solidFill>
                  <a:prstClr val="black"/>
                </a:solidFill>
                <a:ea typeface="微软雅黑" pitchFamily="34" charset="-122"/>
              </a:rPr>
              <a:t> imager (CL) 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272589" y="754002"/>
            <a:ext cx="5871412" cy="400110"/>
          </a:xfrm>
          <a:prstGeom prst="rect">
            <a:avLst/>
          </a:prstGeom>
          <a:solidFill>
            <a:schemeClr val="accent2"/>
          </a:solidFill>
          <a:ln>
            <a:noFill/>
            <a:prstDash val="sysDot"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z="2000" dirty="0">
                <a:solidFill>
                  <a:prstClr val="white"/>
                </a:solidFill>
                <a:latin typeface="Arial Black" panose="020B0A04020102020204" pitchFamily="34" charset="0"/>
              </a:rPr>
              <a:t>Significant </a:t>
            </a:r>
            <a:r>
              <a:rPr lang="en-US" altLang="zh-CN" sz="20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achievements of last </a:t>
            </a:r>
            <a:r>
              <a:rPr lang="en-US" altLang="zh-CN" sz="2000" dirty="0">
                <a:solidFill>
                  <a:prstClr val="white"/>
                </a:solidFill>
                <a:latin typeface="Arial Black" panose="020B0A04020102020204" pitchFamily="34" charset="0"/>
              </a:rPr>
              <a:t>5 years</a:t>
            </a:r>
          </a:p>
        </p:txBody>
      </p:sp>
    </p:spTree>
    <p:extLst>
      <p:ext uri="{BB962C8B-B14F-4D97-AF65-F5344CB8AC3E}">
        <p14:creationId xmlns:p14="http://schemas.microsoft.com/office/powerpoint/2010/main" val="316185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Neutrino physics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5948413" y="754002"/>
            <a:ext cx="3195587" cy="400110"/>
          </a:xfrm>
          <a:prstGeom prst="rect">
            <a:avLst/>
          </a:prstGeom>
          <a:solidFill>
            <a:srgbClr val="C00000"/>
          </a:solidFill>
          <a:ln>
            <a:noFill/>
            <a:prstDash val="sysDot"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z="2000" dirty="0">
                <a:solidFill>
                  <a:prstClr val="white"/>
                </a:solidFill>
                <a:latin typeface="Arial Black" panose="020B0A04020102020204" pitchFamily="34" charset="0"/>
              </a:rPr>
              <a:t>Important progress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84"/>
          <a:stretch/>
        </p:blipFill>
        <p:spPr>
          <a:xfrm>
            <a:off x="3802976" y="1409670"/>
            <a:ext cx="5231042" cy="2306836"/>
          </a:xfrm>
          <a:prstGeom prst="rect">
            <a:avLst/>
          </a:prstGeom>
        </p:spPr>
      </p:pic>
      <p:sp>
        <p:nvSpPr>
          <p:cNvPr id="7" name="ZoneTexte 10"/>
          <p:cNvSpPr txBox="1">
            <a:spLocks noChangeArrowheads="1"/>
          </p:cNvSpPr>
          <p:nvPr/>
        </p:nvSpPr>
        <p:spPr bwMode="auto">
          <a:xfrm>
            <a:off x="3801792" y="3234207"/>
            <a:ext cx="5229275" cy="64633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defTabSz="4572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defTabSz="4572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defTabSz="4572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defTabSz="4572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defTabSz="4572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0" lang="en-GB" altLang="zh-CN" sz="18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580 </a:t>
            </a:r>
            <a:r>
              <a:rPr kumimoji="0" lang="en-GB" altLang="zh-CN" sz="1800" b="1" dirty="0">
                <a:solidFill>
                  <a:srgbClr val="000000"/>
                </a:solidFill>
                <a:cs typeface="Times New Roman" panose="02020603050405020304" pitchFamily="18" charset="0"/>
              </a:rPr>
              <a:t>collaborators from </a:t>
            </a:r>
            <a:r>
              <a:rPr kumimoji="0" lang="en-GB" altLang="zh-CN" sz="18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72 </a:t>
            </a:r>
            <a:r>
              <a:rPr kumimoji="0" lang="en-GB" altLang="zh-CN" sz="1800" b="1" dirty="0">
                <a:solidFill>
                  <a:srgbClr val="000000"/>
                </a:solidFill>
                <a:cs typeface="Times New Roman" panose="02020603050405020304" pitchFamily="18" charset="0"/>
              </a:rPr>
              <a:t>institutions in 17 countries and regions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06" y="897484"/>
            <a:ext cx="3366149" cy="2070041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15705" y="2967525"/>
            <a:ext cx="3366149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1600"/>
            </a:lvl1pPr>
            <a:lvl2pPr lvl="1"/>
          </a:lstStyle>
          <a:p>
            <a:r>
              <a:rPr lang="en-US" altLang="zh-CN" dirty="0">
                <a:solidFill>
                  <a:prstClr val="black"/>
                </a:solidFill>
              </a:rPr>
              <a:t>A new type of 20-inch PMT for JUNO, based on MCPs, has been invented, with world-leading performance.</a:t>
            </a:r>
            <a:endParaRPr lang="zh-CN" altLang="en-US" dirty="0">
              <a:solidFill>
                <a:prstClr val="black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05" y="3962554"/>
            <a:ext cx="3360248" cy="2259779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09804" y="6222333"/>
            <a:ext cx="3366149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>
              <a:defRPr lang="zh-CN"/>
            </a:defPPr>
            <a:lvl2pPr lvl="1"/>
          </a:lstStyle>
          <a:p>
            <a:pPr algn="ctr"/>
            <a:r>
              <a:rPr lang="en-US" altLang="zh-CN" sz="1600" dirty="0">
                <a:solidFill>
                  <a:prstClr val="black"/>
                </a:solidFill>
              </a:rPr>
              <a:t>2017: inclined shaft and vertical shaft fully completed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6" r="3472"/>
          <a:stretch/>
        </p:blipFill>
        <p:spPr>
          <a:xfrm>
            <a:off x="3801792" y="4083950"/>
            <a:ext cx="2949908" cy="2608931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6751700" y="5092443"/>
            <a:ext cx="2279367" cy="16004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1400" dirty="0">
                <a:solidFill>
                  <a:srgbClr val="FF0000"/>
                </a:solidFill>
              </a:rPr>
              <a:t>Will start data taking in 2021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1400" dirty="0">
                <a:solidFill>
                  <a:prstClr val="black"/>
                </a:solidFill>
              </a:rPr>
              <a:t>Determine θ</a:t>
            </a:r>
            <a:r>
              <a:rPr lang="en-US" altLang="zh-CN" sz="1400" baseline="-25000" dirty="0">
                <a:solidFill>
                  <a:prstClr val="black"/>
                </a:solidFill>
              </a:rPr>
              <a:t>12</a:t>
            </a:r>
            <a:r>
              <a:rPr lang="en-US" altLang="zh-CN" sz="1400" dirty="0">
                <a:solidFill>
                  <a:prstClr val="black"/>
                </a:solidFill>
              </a:rPr>
              <a:t>, Δm</a:t>
            </a:r>
            <a:r>
              <a:rPr lang="en-US" altLang="zh-CN" sz="1400" baseline="30000" dirty="0">
                <a:solidFill>
                  <a:prstClr val="black"/>
                </a:solidFill>
              </a:rPr>
              <a:t>2</a:t>
            </a:r>
            <a:r>
              <a:rPr lang="en-US" altLang="zh-CN" sz="1400" baseline="-25000" dirty="0">
                <a:solidFill>
                  <a:prstClr val="black"/>
                </a:solidFill>
              </a:rPr>
              <a:t>21</a:t>
            </a:r>
            <a:r>
              <a:rPr lang="en-US" altLang="zh-CN" sz="1400" dirty="0">
                <a:solidFill>
                  <a:prstClr val="black"/>
                </a:solidFill>
              </a:rPr>
              <a:t>, and |Δm</a:t>
            </a:r>
            <a:r>
              <a:rPr lang="en-US" altLang="zh-CN" sz="1400" baseline="30000" dirty="0">
                <a:solidFill>
                  <a:prstClr val="black"/>
                </a:solidFill>
              </a:rPr>
              <a:t>2</a:t>
            </a:r>
            <a:r>
              <a:rPr lang="en-US" altLang="zh-CN" sz="1400" baseline="-25000" dirty="0">
                <a:solidFill>
                  <a:prstClr val="black"/>
                </a:solidFill>
              </a:rPr>
              <a:t>ee</a:t>
            </a:r>
            <a:r>
              <a:rPr lang="en-US" altLang="zh-CN" sz="1400" dirty="0">
                <a:solidFill>
                  <a:prstClr val="black"/>
                </a:solidFill>
              </a:rPr>
              <a:t>| to a precision of 1%</a:t>
            </a:r>
          </a:p>
          <a:p>
            <a:pPr marL="285750" lvl="1" indent="-285750">
              <a:buFont typeface="Wingdings" panose="05000000000000000000" pitchFamily="2" charset="2"/>
              <a:buChar char="ü"/>
            </a:pPr>
            <a:r>
              <a:rPr lang="en-US" altLang="zh-CN" sz="1400" dirty="0">
                <a:solidFill>
                  <a:prstClr val="black"/>
                </a:solidFill>
              </a:rPr>
              <a:t>Determine the mass hierarchy to 3-4 σ.</a:t>
            </a:r>
            <a:endParaRPr lang="zh-CN" altLang="zh-CN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49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/>
              <a:t>High Energy Photon </a:t>
            </a:r>
            <a:r>
              <a:rPr lang="en-US" altLang="zh-CN" sz="2800" dirty="0" smtClean="0"/>
              <a:t>Source</a:t>
            </a:r>
            <a:endParaRPr lang="en-US" altLang="zh-CN" sz="2800" dirty="0"/>
          </a:p>
        </p:txBody>
      </p:sp>
      <p:sp>
        <p:nvSpPr>
          <p:cNvPr id="4" name="TextBox 10"/>
          <p:cNvSpPr txBox="1">
            <a:spLocks noChangeArrowheads="1"/>
          </p:cNvSpPr>
          <p:nvPr/>
        </p:nvSpPr>
        <p:spPr bwMode="auto">
          <a:xfrm>
            <a:off x="310872" y="4068594"/>
            <a:ext cx="481265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0000"/>
              </a:spcBef>
              <a:spcAft>
                <a:spcPct val="30000"/>
              </a:spcAft>
              <a:buChar char="•"/>
              <a:defRPr sz="2600" b="1">
                <a:solidFill>
                  <a:srgbClr val="000099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rgbClr val="0099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</a:pPr>
            <a:r>
              <a:rPr lang="en-US" altLang="zh-CN" sz="2000" b="0" dirty="0">
                <a:solidFill>
                  <a:prstClr val="black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6 </a:t>
            </a:r>
            <a:r>
              <a:rPr lang="en-US" altLang="zh-CN" sz="2000" b="0" dirty="0" err="1">
                <a:solidFill>
                  <a:prstClr val="black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GeV</a:t>
            </a:r>
            <a:r>
              <a:rPr lang="en-US" altLang="zh-CN" sz="2000" b="0" dirty="0">
                <a:solidFill>
                  <a:prstClr val="black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, ~1300 m storage ring</a:t>
            </a:r>
          </a:p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</a:pPr>
            <a:r>
              <a:rPr lang="en-US" altLang="zh-CN" sz="2000" b="0" dirty="0" err="1">
                <a:solidFill>
                  <a:prstClr val="black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Emittance</a:t>
            </a:r>
            <a:r>
              <a:rPr lang="en-US" altLang="zh-CN" sz="2000" b="0" dirty="0">
                <a:solidFill>
                  <a:prstClr val="black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: 0.06 </a:t>
            </a:r>
            <a:r>
              <a:rPr lang="en-US" altLang="zh-CN" sz="2000" b="0" dirty="0" err="1">
                <a:solidFill>
                  <a:prstClr val="black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nm·rad</a:t>
            </a:r>
            <a:endParaRPr lang="en-US" altLang="zh-CN" sz="2000" b="0" dirty="0">
              <a:solidFill>
                <a:prstClr val="black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</a:pPr>
            <a:r>
              <a:rPr lang="en-US" altLang="zh-CN" sz="2000" b="0" dirty="0">
                <a:solidFill>
                  <a:prstClr val="black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Brilliance: &gt;10</a:t>
            </a:r>
            <a:r>
              <a:rPr lang="en-US" altLang="zh-CN" sz="2000" b="0" baseline="30000" dirty="0">
                <a:solidFill>
                  <a:prstClr val="black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22</a:t>
            </a:r>
            <a:r>
              <a:rPr lang="en-US" altLang="zh-CN" sz="2000" b="0" dirty="0">
                <a:solidFill>
                  <a:prstClr val="black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000" b="0" dirty="0" err="1">
                <a:solidFill>
                  <a:prstClr val="black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phs</a:t>
            </a:r>
            <a:r>
              <a:rPr lang="en-US" altLang="zh-CN" sz="2000" b="0" dirty="0">
                <a:solidFill>
                  <a:prstClr val="black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/s/mm</a:t>
            </a:r>
            <a:r>
              <a:rPr lang="en-US" altLang="zh-CN" sz="2000" b="0" baseline="30000" dirty="0">
                <a:solidFill>
                  <a:prstClr val="black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2</a:t>
            </a:r>
            <a:r>
              <a:rPr lang="en-US" altLang="zh-CN" sz="2000" b="0" dirty="0">
                <a:solidFill>
                  <a:prstClr val="black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/mrad</a:t>
            </a:r>
            <a:r>
              <a:rPr lang="en-US" altLang="zh-CN" sz="2000" b="0" baseline="30000" dirty="0">
                <a:solidFill>
                  <a:prstClr val="black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2</a:t>
            </a:r>
            <a:r>
              <a:rPr lang="en-US" altLang="zh-CN" sz="2000" b="0" dirty="0">
                <a:solidFill>
                  <a:prstClr val="black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/0.1BW</a:t>
            </a:r>
          </a:p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</a:pPr>
            <a:r>
              <a:rPr lang="en-US" altLang="zh-CN" sz="2000" b="0" dirty="0">
                <a:solidFill>
                  <a:prstClr val="black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R&amp;D mostly completed, </a:t>
            </a:r>
            <a:r>
              <a:rPr lang="en-US" altLang="zh-CN" sz="2000" b="0" dirty="0">
                <a:solidFill>
                  <a:srgbClr val="0000F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construction will begin in 2018</a:t>
            </a:r>
          </a:p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</a:pPr>
            <a:r>
              <a:rPr lang="en-US" altLang="zh-CN" sz="2000" b="0" dirty="0">
                <a:solidFill>
                  <a:prstClr val="black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14 beam lines and corresponding experiment stations will be built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1" r="6155" b="7258"/>
          <a:stretch>
            <a:fillRect/>
          </a:stretch>
        </p:blipFill>
        <p:spPr>
          <a:xfrm>
            <a:off x="369229" y="1202535"/>
            <a:ext cx="4457646" cy="2753447"/>
          </a:xfrm>
          <a:prstGeom prst="rect">
            <a:avLst/>
          </a:prstGeom>
        </p:spPr>
      </p:pic>
      <p:pic>
        <p:nvPicPr>
          <p:cNvPr id="12" name="图片 11" descr="IMG_185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527" y="2765234"/>
            <a:ext cx="193040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图片 12" descr="IMG_429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527" y="4314248"/>
            <a:ext cx="193040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图片 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44" r="69160"/>
          <a:stretch>
            <a:fillRect/>
          </a:stretch>
        </p:blipFill>
        <p:spPr bwMode="auto">
          <a:xfrm>
            <a:off x="7159959" y="2765234"/>
            <a:ext cx="1842414" cy="299681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矩形 14"/>
          <p:cNvSpPr/>
          <p:nvPr/>
        </p:nvSpPr>
        <p:spPr>
          <a:xfrm>
            <a:off x="5123527" y="5915586"/>
            <a:ext cx="3805886" cy="738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ea typeface="微软雅黑" pitchFamily="34" charset="-122"/>
              </a:rPr>
              <a:t> (top left) high gradient </a:t>
            </a:r>
            <a:r>
              <a:rPr lang="en-US" altLang="zh-CN" sz="1400" dirty="0" err="1">
                <a:solidFill>
                  <a:prstClr val="black"/>
                </a:solidFill>
                <a:ea typeface="微软雅黑" pitchFamily="34" charset="-122"/>
              </a:rPr>
              <a:t>quadrupole</a:t>
            </a:r>
            <a:r>
              <a:rPr lang="en-US" altLang="zh-CN" sz="1400" dirty="0">
                <a:solidFill>
                  <a:prstClr val="black"/>
                </a:solidFill>
                <a:ea typeface="微软雅黑" pitchFamily="34" charset="-122"/>
              </a:rPr>
              <a:t>; (bottom left) fast pulse kicker power supply; (right) 166.6 MHz proof-of-principle superconducting RF cavity.</a:t>
            </a:r>
            <a:endParaRPr lang="zh-CN" altLang="en-US" sz="1400" dirty="0">
              <a:solidFill>
                <a:prstClr val="black"/>
              </a:solidFill>
              <a:ea typeface="微软雅黑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948413" y="754002"/>
            <a:ext cx="3195587" cy="400110"/>
          </a:xfrm>
          <a:prstGeom prst="rect">
            <a:avLst/>
          </a:prstGeom>
          <a:solidFill>
            <a:srgbClr val="C00000"/>
          </a:solidFill>
          <a:ln>
            <a:noFill/>
            <a:prstDash val="sysDot"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z="2000" dirty="0">
                <a:solidFill>
                  <a:prstClr val="white"/>
                </a:solidFill>
                <a:latin typeface="Arial Black" panose="020B0A04020102020204" pitchFamily="34" charset="0"/>
              </a:rPr>
              <a:t>Important progress</a:t>
            </a:r>
          </a:p>
        </p:txBody>
      </p:sp>
      <p:sp>
        <p:nvSpPr>
          <p:cNvPr id="17" name="TextBox 10"/>
          <p:cNvSpPr txBox="1">
            <a:spLocks noChangeArrowheads="1"/>
          </p:cNvSpPr>
          <p:nvPr/>
        </p:nvSpPr>
        <p:spPr bwMode="auto">
          <a:xfrm>
            <a:off x="5087047" y="1560232"/>
            <a:ext cx="387884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0000"/>
              </a:spcBef>
              <a:spcAft>
                <a:spcPct val="30000"/>
              </a:spcAft>
              <a:buChar char="•"/>
              <a:defRPr sz="2600" b="1">
                <a:solidFill>
                  <a:srgbClr val="000099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rgbClr val="0099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2000" b="0" dirty="0">
                <a:solidFill>
                  <a:prstClr val="black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HEPS-TF critical technology research for the accelerator going well</a:t>
            </a:r>
          </a:p>
        </p:txBody>
      </p:sp>
    </p:spTree>
    <p:extLst>
      <p:ext uri="{BB962C8B-B14F-4D97-AF65-F5344CB8AC3E}">
        <p14:creationId xmlns:p14="http://schemas.microsoft.com/office/powerpoint/2010/main" val="39198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err="1" smtClean="0"/>
              <a:t>CEPC+SppC</a:t>
            </a:r>
            <a:endParaRPr lang="zh-CN" altLang="en-US" dirty="0"/>
          </a:p>
        </p:txBody>
      </p:sp>
      <p:pic>
        <p:nvPicPr>
          <p:cNvPr id="3" name="Picture 2" descr="C:\Users\admin\AppData\Local\Microsoft\Windows\INetCache\Content.Outlook\W10HEMG8\IAC group photo-20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400" y="3158823"/>
            <a:ext cx="3033613" cy="201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5323542" y="4459936"/>
            <a:ext cx="3093327" cy="738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1400" dirty="0">
                <a:solidFill>
                  <a:prstClr val="black"/>
                </a:solidFill>
              </a:rPr>
              <a:t>The CEPC IAC</a:t>
            </a:r>
            <a:r>
              <a:rPr lang="en-US" altLang="zh-CN" sz="1400" dirty="0">
                <a:solidFill>
                  <a:prstClr val="black"/>
                </a:solidFill>
              </a:rPr>
              <a:t> was e</a:t>
            </a:r>
            <a:r>
              <a:rPr lang="zh-CN" altLang="zh-CN" sz="1400" dirty="0">
                <a:solidFill>
                  <a:prstClr val="black"/>
                </a:solidFill>
              </a:rPr>
              <a:t>stablished in 2015</a:t>
            </a:r>
            <a:r>
              <a:rPr lang="en-US" altLang="zh-CN" sz="1400" dirty="0">
                <a:solidFill>
                  <a:prstClr val="black"/>
                </a:solidFill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1400" dirty="0">
                <a:solidFill>
                  <a:prstClr val="black"/>
                </a:solidFill>
              </a:rPr>
              <a:t>Three annual IAC meetings have been held at IHEP </a:t>
            </a:r>
            <a:endParaRPr lang="zh-CN" altLang="en-US" sz="1400" dirty="0">
              <a:solidFill>
                <a:prstClr val="black"/>
              </a:solidFill>
              <a:ea typeface="微软雅黑" pitchFamily="34" charset="-122"/>
            </a:endParaRPr>
          </a:p>
        </p:txBody>
      </p:sp>
      <p:pic>
        <p:nvPicPr>
          <p:cNvPr id="9" name="图片 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54"/>
          <a:stretch/>
        </p:blipFill>
        <p:spPr>
          <a:xfrm>
            <a:off x="4981712" y="1280977"/>
            <a:ext cx="4275144" cy="175098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580341" y="5234769"/>
            <a:ext cx="431742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prstClr val="black"/>
                </a:solidFill>
              </a:rPr>
              <a:t>2017: m</a:t>
            </a:r>
            <a:r>
              <a:rPr lang="zh-CN" altLang="en-US" sz="1400" dirty="0">
                <a:solidFill>
                  <a:prstClr val="black"/>
                </a:solidFill>
              </a:rPr>
              <a:t>ore than 40 companies have established </a:t>
            </a:r>
            <a:r>
              <a:rPr lang="en-US" altLang="zh-CN" sz="1400" dirty="0">
                <a:solidFill>
                  <a:prstClr val="black"/>
                </a:solidFill>
              </a:rPr>
              <a:t>the </a:t>
            </a:r>
            <a:r>
              <a:rPr lang="zh-CN" altLang="en-US" sz="1400" dirty="0">
                <a:solidFill>
                  <a:prstClr val="black"/>
                </a:solidFill>
              </a:rPr>
              <a:t>CEPC Industry Promotion Association</a:t>
            </a:r>
            <a:endParaRPr lang="en-US" altLang="zh-CN" sz="1400" dirty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rgbClr val="0000FF"/>
                </a:solidFill>
              </a:rPr>
              <a:t>Nov. 2017:  </a:t>
            </a:r>
            <a:r>
              <a:rPr lang="en-US" altLang="zh-CN" sz="1400" dirty="0">
                <a:solidFill>
                  <a:prstClr val="black"/>
                </a:solidFill>
              </a:rPr>
              <a:t>CEPC Industrial Promotion Consortium (CIPC) established at IHEP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rgbClr val="0000FF"/>
                </a:solidFill>
              </a:rPr>
              <a:t>Apr. 2017: </a:t>
            </a:r>
            <a:r>
              <a:rPr lang="en-US" altLang="zh-CN" sz="1400" dirty="0">
                <a:solidFill>
                  <a:prstClr val="black"/>
                </a:solidFill>
              </a:rPr>
              <a:t>CEPC-</a:t>
            </a:r>
            <a:r>
              <a:rPr lang="en-US" altLang="zh-CN" sz="1400" dirty="0" err="1">
                <a:solidFill>
                  <a:prstClr val="black"/>
                </a:solidFill>
              </a:rPr>
              <a:t>SppC</a:t>
            </a:r>
            <a:r>
              <a:rPr lang="en-US" altLang="zh-CN" sz="1400" dirty="0">
                <a:solidFill>
                  <a:prstClr val="black"/>
                </a:solidFill>
              </a:rPr>
              <a:t> Progress Report on accelerator published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rgbClr val="00B050"/>
                </a:solidFill>
              </a:rPr>
              <a:t>2018:</a:t>
            </a:r>
            <a:r>
              <a:rPr lang="en-US" altLang="zh-CN" sz="1400" dirty="0">
                <a:solidFill>
                  <a:prstClr val="black"/>
                </a:solidFill>
              </a:rPr>
              <a:t> CEPC CDR will be delivered</a:t>
            </a:r>
            <a:endParaRPr lang="zh-CN" altLang="zh-CN" sz="1400" dirty="0">
              <a:solidFill>
                <a:prstClr val="black"/>
              </a:solidFill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318293" y="3614911"/>
            <a:ext cx="3865197" cy="2599764"/>
            <a:chOff x="6027994" y="2884591"/>
            <a:chExt cx="5518664" cy="3386812"/>
          </a:xfrm>
        </p:grpSpPr>
        <p:grpSp>
          <p:nvGrpSpPr>
            <p:cNvPr id="16" name="组合 12"/>
            <p:cNvGrpSpPr/>
            <p:nvPr/>
          </p:nvGrpSpPr>
          <p:grpSpPr>
            <a:xfrm>
              <a:off x="6027994" y="2884591"/>
              <a:ext cx="5518664" cy="3386812"/>
              <a:chOff x="6105631" y="3143382"/>
              <a:chExt cx="5518664" cy="3386812"/>
            </a:xfrm>
          </p:grpSpPr>
          <p:pic>
            <p:nvPicPr>
              <p:cNvPr id="20" name="图片 19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6105631" y="3143382"/>
                <a:ext cx="5518664" cy="3386812"/>
              </a:xfrm>
              <a:prstGeom prst="rect">
                <a:avLst/>
              </a:prstGeom>
            </p:spPr>
          </p:pic>
          <p:cxnSp>
            <p:nvCxnSpPr>
              <p:cNvPr id="21" name="直接箭头连接符 20"/>
              <p:cNvCxnSpPr/>
              <p:nvPr/>
            </p:nvCxnSpPr>
            <p:spPr>
              <a:xfrm rot="16200000" flipV="1">
                <a:off x="7310887" y="4326148"/>
                <a:ext cx="465827" cy="8626"/>
              </a:xfrm>
              <a:prstGeom prst="straightConnector1">
                <a:avLst/>
              </a:prstGeom>
              <a:ln w="3175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箭头连接符 21"/>
              <p:cNvCxnSpPr/>
              <p:nvPr/>
            </p:nvCxnSpPr>
            <p:spPr>
              <a:xfrm rot="16200000" flipV="1">
                <a:off x="7627190" y="4012722"/>
                <a:ext cx="465827" cy="8626"/>
              </a:xfrm>
              <a:prstGeom prst="straightConnector1">
                <a:avLst/>
              </a:prstGeom>
              <a:ln w="3175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五角星 16"/>
            <p:cNvSpPr/>
            <p:nvPr/>
          </p:nvSpPr>
          <p:spPr>
            <a:xfrm>
              <a:off x="9575321" y="4477109"/>
              <a:ext cx="215660" cy="232913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8" name="文本框 12"/>
            <p:cNvSpPr txBox="1"/>
            <p:nvPr/>
          </p:nvSpPr>
          <p:spPr>
            <a:xfrm>
              <a:off x="8416668" y="3956767"/>
              <a:ext cx="1564993" cy="3608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CEPC target</a:t>
              </a:r>
              <a:endParaRPr lang="zh-CN" alt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9" name="直接箭头连接符 18"/>
            <p:cNvCxnSpPr/>
            <p:nvPr/>
          </p:nvCxnSpPr>
          <p:spPr>
            <a:xfrm rot="16200000" flipH="1">
              <a:off x="9351034" y="4226943"/>
              <a:ext cx="310551" cy="241539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矩形 13"/>
          <p:cNvSpPr/>
          <p:nvPr/>
        </p:nvSpPr>
        <p:spPr>
          <a:xfrm>
            <a:off x="418452" y="6217152"/>
            <a:ext cx="3850617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solidFill>
                  <a:prstClr val="black"/>
                </a:solidFill>
              </a:rPr>
              <a:t>CEPC 650 MHz nitrogen-doped cavity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5948413" y="754002"/>
            <a:ext cx="3195587" cy="400110"/>
          </a:xfrm>
          <a:prstGeom prst="rect">
            <a:avLst/>
          </a:prstGeom>
          <a:solidFill>
            <a:srgbClr val="C00000"/>
          </a:solidFill>
          <a:ln>
            <a:noFill/>
            <a:prstDash val="sysDot"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z="2000" dirty="0">
                <a:solidFill>
                  <a:prstClr val="white"/>
                </a:solidFill>
                <a:latin typeface="Arial Black" panose="020B0A04020102020204" pitchFamily="34" charset="0"/>
              </a:rPr>
              <a:t>Important progress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318293" y="976022"/>
            <a:ext cx="4421505" cy="2552700"/>
            <a:chOff x="4735513" y="3702050"/>
            <a:chExt cx="4421505" cy="2552700"/>
          </a:xfrm>
        </p:grpSpPr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5513" y="3702050"/>
              <a:ext cx="4246562" cy="2552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30" name="直接连接符 3"/>
            <p:cNvCxnSpPr>
              <a:cxnSpLocks noChangeShapeType="1"/>
            </p:cNvCxnSpPr>
            <p:nvPr/>
          </p:nvCxnSpPr>
          <p:spPr bwMode="auto">
            <a:xfrm>
              <a:off x="5802313" y="5426075"/>
              <a:ext cx="1079500" cy="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" name="矩形 4"/>
            <p:cNvSpPr>
              <a:spLocks noChangeArrowheads="1"/>
            </p:cNvSpPr>
            <p:nvPr/>
          </p:nvSpPr>
          <p:spPr bwMode="auto">
            <a:xfrm>
              <a:off x="6951663" y="5410200"/>
              <a:ext cx="1332865" cy="27559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zh-CN" sz="1200" smtClean="0">
                  <a:solidFill>
                    <a:srgbClr val="FF0000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ILC</a:t>
              </a:r>
              <a:r>
                <a:rPr lang="zh-CN" altLang="en-US" sz="1200" smtClean="0">
                  <a:solidFill>
                    <a:srgbClr val="FF0000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，</a:t>
              </a:r>
              <a:r>
                <a:rPr lang="zh-CN" altLang="en-US" sz="1200" smtClean="0">
                  <a:solidFill>
                    <a:srgbClr val="FF0000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</a:t>
              </a:r>
              <a:r>
                <a:rPr lang="en-US" altLang="zh-CN" sz="1200" smtClean="0">
                  <a:solidFill>
                    <a:srgbClr val="FF0000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1 detector</a:t>
              </a:r>
              <a:endParaRPr lang="zh-CN" altLang="en-US" sz="1200" smtClean="0">
                <a:solidFill>
                  <a:srgbClr val="FF0000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" name="矩形 9"/>
            <p:cNvSpPr>
              <a:spLocks noChangeArrowheads="1"/>
            </p:cNvSpPr>
            <p:nvPr/>
          </p:nvSpPr>
          <p:spPr bwMode="auto">
            <a:xfrm>
              <a:off x="8031163" y="4792663"/>
              <a:ext cx="1125855" cy="3683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zh-CN" sz="1800" smtClean="0">
                  <a:solidFill>
                    <a:srgbClr val="FF0000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lang="zh-CN" altLang="en-US" sz="1200" smtClean="0">
                  <a:solidFill>
                    <a:srgbClr val="FF0000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 </a:t>
              </a:r>
              <a:r>
                <a:rPr lang="en-US" altLang="zh-CN" sz="1200" smtClean="0">
                  <a:solidFill>
                    <a:srgbClr val="FF0000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2 detectors</a:t>
              </a:r>
              <a:endParaRPr lang="zh-CN" altLang="en-US" sz="1200" smtClean="0">
                <a:solidFill>
                  <a:srgbClr val="FF0000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027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400" dirty="0" err="1"/>
              <a:t>Astroparticle</a:t>
            </a:r>
            <a:r>
              <a:rPr lang="en-US" altLang="zh-CN" sz="2400" dirty="0"/>
              <a:t> physics and astrophysics</a:t>
            </a:r>
            <a:endParaRPr lang="zh-CN" altLang="en-US" sz="2400" dirty="0"/>
          </a:p>
        </p:txBody>
      </p:sp>
      <p:sp>
        <p:nvSpPr>
          <p:cNvPr id="5" name="矩形 4"/>
          <p:cNvSpPr/>
          <p:nvPr/>
        </p:nvSpPr>
        <p:spPr>
          <a:xfrm>
            <a:off x="176958" y="950576"/>
            <a:ext cx="4145750" cy="519329"/>
          </a:xfrm>
          <a:prstGeom prst="rect">
            <a:avLst/>
          </a:prstGeom>
          <a:solidFill>
            <a:srgbClr val="0000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Large High Altitude Air Shower </a:t>
            </a:r>
            <a:r>
              <a:rPr lang="en-US" altLang="zh-CN" sz="1600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Observatory</a:t>
            </a:r>
            <a:endParaRPr lang="zh-CN" altLang="en-US" sz="1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92981" y="1686296"/>
            <a:ext cx="48262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dirty="0">
                <a:solidFill>
                  <a:prstClr val="black"/>
                </a:solidFill>
              </a:rPr>
              <a:t>Cosmic-ray physics and </a:t>
            </a:r>
            <a:r>
              <a:rPr lang="en-US" altLang="zh-CN" dirty="0">
                <a:solidFill>
                  <a:prstClr val="black"/>
                </a:solidFill>
                <a:latin typeface="Symbol" panose="05050102010706020507" pitchFamily="18" charset="2"/>
              </a:rPr>
              <a:t>g</a:t>
            </a:r>
            <a:r>
              <a:rPr lang="en-US" altLang="zh-CN" dirty="0">
                <a:solidFill>
                  <a:prstClr val="black"/>
                </a:solidFill>
              </a:rPr>
              <a:t>-ray astronomy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dirty="0">
                <a:solidFill>
                  <a:prstClr val="black"/>
                </a:solidFill>
              </a:rPr>
              <a:t>Altitude ~4410 m, in Sichuan Province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dirty="0">
                <a:solidFill>
                  <a:prstClr val="black"/>
                </a:solidFill>
              </a:rPr>
              <a:t>International collaboration: China, France, Italy, Thailand…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dirty="0">
                <a:solidFill>
                  <a:prstClr val="black"/>
                </a:solidFill>
              </a:rPr>
              <a:t>Started construction in </a:t>
            </a:r>
            <a:r>
              <a:rPr lang="en-US" altLang="zh-CN" dirty="0">
                <a:solidFill>
                  <a:srgbClr val="0000FF"/>
                </a:solidFill>
              </a:rPr>
              <a:t>2016 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224" y="985608"/>
            <a:ext cx="3895730" cy="2193100"/>
          </a:xfrm>
          <a:prstGeom prst="rect">
            <a:avLst/>
          </a:prstGeom>
        </p:spPr>
      </p:pic>
      <p:pic>
        <p:nvPicPr>
          <p:cNvPr id="20" name="图片 1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18" y="3512127"/>
            <a:ext cx="7003473" cy="30199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415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2980" y="182085"/>
            <a:ext cx="7859456" cy="582619"/>
          </a:xfrm>
        </p:spPr>
        <p:txBody>
          <a:bodyPr>
            <a:normAutofit/>
          </a:bodyPr>
          <a:lstStyle/>
          <a:p>
            <a:r>
              <a:rPr lang="en-US" altLang="zh-CN" dirty="0"/>
              <a:t>IHEP </a:t>
            </a:r>
            <a:r>
              <a:rPr lang="en-US" altLang="zh-CN" dirty="0" smtClean="0"/>
              <a:t>FUNDING </a:t>
            </a:r>
            <a:r>
              <a:rPr lang="en-US" altLang="zh-CN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(Unit</a:t>
            </a:r>
            <a:r>
              <a:rPr lang="en-US" altLang="zh-CN" sz="2000" b="0" dirty="0">
                <a:latin typeface="Arial" panose="020B0604020202020204" pitchFamily="34" charset="0"/>
                <a:cs typeface="Arial" panose="020B0604020202020204" pitchFamily="34" charset="0"/>
              </a:rPr>
              <a:t>: MCNY)</a:t>
            </a:r>
            <a:endParaRPr lang="zh-CN" alt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569955"/>
              </p:ext>
            </p:extLst>
          </p:nvPr>
        </p:nvGraphicFramePr>
        <p:xfrm>
          <a:off x="134753" y="182085"/>
          <a:ext cx="8922619" cy="6375329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887180"/>
                <a:gridCol w="2231405"/>
                <a:gridCol w="616017"/>
                <a:gridCol w="596766"/>
                <a:gridCol w="616017"/>
                <a:gridCol w="616017"/>
                <a:gridCol w="664143"/>
                <a:gridCol w="1540042"/>
                <a:gridCol w="1155032"/>
              </a:tblGrid>
              <a:tr h="239904">
                <a:tc>
                  <a:txBody>
                    <a:bodyPr/>
                    <a:lstStyle/>
                    <a:p>
                      <a:endParaRPr lang="zh-CN" sz="11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45" marR="25445" marT="0" marB="0" vert="eaVert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Item</a:t>
                      </a:r>
                      <a:endParaRPr lang="zh-CN" sz="1600" kern="1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5445" marR="25445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2013</a:t>
                      </a:r>
                      <a:endParaRPr lang="zh-CN" sz="1600" kern="1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5445" marR="25445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2014</a:t>
                      </a:r>
                      <a:endParaRPr lang="zh-CN" sz="1600" kern="1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5445" marR="25445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2015</a:t>
                      </a:r>
                      <a:endParaRPr lang="zh-CN" sz="1600" kern="1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5445" marR="25445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2016</a:t>
                      </a:r>
                      <a:endParaRPr lang="zh-CN" sz="1600" kern="1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5445" marR="25445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2017</a:t>
                      </a:r>
                      <a:endParaRPr lang="zh-CN" sz="1600" kern="1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5445" marR="25445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</a:rPr>
                        <a:t>2013-2017 Total</a:t>
                      </a:r>
                      <a:endParaRPr lang="zh-CN" sz="1600" kern="1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5445" marR="25445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b="1" kern="1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2008-2012</a:t>
                      </a:r>
                      <a:endParaRPr lang="zh-CN" sz="16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445" marR="25445" marT="0" marB="0" anchor="ctr">
                    <a:solidFill>
                      <a:schemeClr val="accent1"/>
                    </a:solidFill>
                  </a:tcPr>
                </a:tc>
              </a:tr>
              <a:tr h="353587">
                <a:tc rowSpan="3">
                  <a:txBody>
                    <a:bodyPr/>
                    <a:lstStyle/>
                    <a:p>
                      <a:pPr marL="0" marR="71755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</a:rPr>
                        <a:t>Institute Operation</a:t>
                      </a:r>
                      <a:endParaRPr lang="zh-CN" sz="1400" b="1" kern="1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5445" marR="25445" marT="0" marB="0" anchor="ctr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b="1" kern="100" dirty="0" smtClean="0">
                          <a:effectLst/>
                        </a:rPr>
                        <a:t>I</a:t>
                      </a:r>
                      <a:r>
                        <a:rPr lang="en-US" sz="1400" b="1" kern="100" dirty="0" smtClean="0">
                          <a:effectLst/>
                        </a:rPr>
                        <a:t>nstitute operation </a:t>
                      </a:r>
                      <a:r>
                        <a:rPr lang="en-US" altLang="zh-CN" sz="1400" b="1" kern="100" dirty="0" smtClean="0">
                          <a:effectLst/>
                        </a:rPr>
                        <a:t>from CAS</a:t>
                      </a:r>
                      <a:endParaRPr lang="zh-CN" sz="1400" b="1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445" marR="25445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</a:rPr>
                        <a:t>243</a:t>
                      </a:r>
                      <a:endParaRPr lang="zh-CN" sz="1400" b="1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445" marR="25445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</a:rPr>
                        <a:t>270</a:t>
                      </a:r>
                      <a:endParaRPr lang="zh-CN" sz="1400" b="1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445" marR="25445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</a:rPr>
                        <a:t>357</a:t>
                      </a:r>
                      <a:endParaRPr lang="zh-CN" sz="1400" b="1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445" marR="25445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</a:rPr>
                        <a:t>457</a:t>
                      </a:r>
                      <a:endParaRPr lang="zh-CN" sz="1400" b="1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445" marR="25445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</a:rPr>
                        <a:t>396</a:t>
                      </a:r>
                      <a:endParaRPr lang="zh-CN" sz="1400" b="1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445" marR="25445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</a:rPr>
                        <a:t>1723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445" marR="25445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847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445" marR="25445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992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Staff costs</a:t>
                      </a:r>
                      <a:endParaRPr lang="zh-CN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445" marR="25445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181</a:t>
                      </a:r>
                      <a:endParaRPr lang="zh-CN" sz="1200" kern="1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445" marR="25445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202</a:t>
                      </a:r>
                      <a:endParaRPr lang="zh-CN" sz="120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445" marR="25445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278</a:t>
                      </a:r>
                      <a:endParaRPr lang="zh-CN" sz="1200" kern="1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445" marR="25445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400</a:t>
                      </a:r>
                      <a:endParaRPr lang="zh-CN" sz="1200" kern="1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445" marR="25445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363</a:t>
                      </a:r>
                      <a:endParaRPr lang="zh-CN" sz="1200" kern="1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445" marR="25445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1424</a:t>
                      </a:r>
                      <a:endParaRPr lang="zh-CN" sz="12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445" marR="25445" marT="0" marB="0" anchor="ctr"/>
                </a:tc>
                <a:tc rowSpan="2"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445" marR="25445" marT="0" marB="0" anchor="ctr"/>
                </a:tc>
              </a:tr>
              <a:tr h="17992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General operational costs</a:t>
                      </a:r>
                      <a:endParaRPr lang="zh-CN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445" marR="25445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62</a:t>
                      </a:r>
                      <a:endParaRPr lang="zh-CN" sz="1200" kern="1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445" marR="25445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68</a:t>
                      </a:r>
                      <a:endParaRPr lang="zh-CN" sz="1200" kern="1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445" marR="25445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79</a:t>
                      </a:r>
                      <a:endParaRPr lang="zh-CN" sz="120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445" marR="25445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57</a:t>
                      </a:r>
                      <a:endParaRPr lang="zh-CN" sz="1200" kern="1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445" marR="25445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33</a:t>
                      </a:r>
                      <a:endParaRPr lang="zh-CN" sz="1200" kern="1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445" marR="25445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299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445" marR="25445" marT="0" marB="0" anchor="ctr"/>
                </a:tc>
                <a:tc vMerge="1"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445" marR="25445" marT="0" marB="0" anchor="ctr"/>
                </a:tc>
              </a:tr>
              <a:tr h="245824">
                <a:tc rowSpan="19">
                  <a:txBody>
                    <a:bodyPr/>
                    <a:lstStyle/>
                    <a:p>
                      <a:pPr marL="0" marR="71755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Project Funding</a:t>
                      </a:r>
                      <a:endParaRPr lang="zh-CN" sz="14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445" marR="25445" marT="0" marB="0" anchor="ctr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Other</a:t>
                      </a:r>
                      <a:r>
                        <a:rPr lang="en-US" sz="1400" b="1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income</a:t>
                      </a:r>
                      <a:endParaRPr lang="zh-CN" sz="1400" b="1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445" marR="25445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</a:rPr>
                        <a:t>88</a:t>
                      </a:r>
                      <a:endParaRPr lang="zh-CN" sz="1400" b="1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445" marR="25445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</a:rPr>
                        <a:t>74</a:t>
                      </a:r>
                      <a:endParaRPr lang="zh-CN" sz="1400" b="1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445" marR="25445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</a:rPr>
                        <a:t>100</a:t>
                      </a:r>
                      <a:endParaRPr lang="zh-CN" sz="1400" b="1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445" marR="25445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</a:rPr>
                        <a:t>59</a:t>
                      </a:r>
                      <a:endParaRPr lang="zh-CN" sz="1400" b="1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445" marR="25445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</a:rPr>
                        <a:t>63</a:t>
                      </a:r>
                      <a:endParaRPr lang="zh-CN" sz="1400" b="1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445" marR="25445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</a:rPr>
                        <a:t>384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445" marR="25445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204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445" marR="25445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784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Funding</a:t>
                      </a:r>
                      <a:r>
                        <a:rPr lang="en-US" sz="1400" b="1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 </a:t>
                      </a:r>
                      <a:r>
                        <a:rPr lang="en-US" altLang="zh-CN" sz="1400" b="1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large facility operation</a:t>
                      </a:r>
                      <a:endParaRPr lang="zh-CN" sz="1400" b="1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445" marR="25445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</a:rPr>
                        <a:t>154</a:t>
                      </a:r>
                      <a:endParaRPr lang="zh-CN" sz="1400" b="1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445" marR="25445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</a:rPr>
                        <a:t>131</a:t>
                      </a:r>
                      <a:endParaRPr lang="zh-CN" sz="1400" b="1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445" marR="25445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</a:rPr>
                        <a:t>160</a:t>
                      </a:r>
                      <a:endParaRPr lang="zh-CN" sz="1400" b="1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445" marR="25445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</a:rPr>
                        <a:t>168</a:t>
                      </a:r>
                      <a:endParaRPr lang="zh-CN" sz="1400" b="1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445" marR="25445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</a:rPr>
                        <a:t>183</a:t>
                      </a:r>
                      <a:endParaRPr lang="zh-CN" sz="1400" b="1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445" marR="25445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</a:rPr>
                        <a:t>796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445" marR="25445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595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445" marR="25445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992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Operation of BEPCII</a:t>
                      </a:r>
                      <a:endParaRPr lang="zh-CN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445" marR="25445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129</a:t>
                      </a:r>
                      <a:endParaRPr lang="zh-CN" sz="1200" kern="1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445" marR="25445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114</a:t>
                      </a:r>
                      <a:endParaRPr lang="zh-CN" sz="1200" kern="1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445" marR="25445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130</a:t>
                      </a:r>
                      <a:endParaRPr lang="zh-CN" sz="1200" kern="1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445" marR="25445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127</a:t>
                      </a:r>
                      <a:endParaRPr lang="zh-CN" sz="1200" kern="1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445" marR="25445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143</a:t>
                      </a:r>
                      <a:endParaRPr lang="zh-CN" sz="120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445" marR="25445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643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445" marR="25445" marT="0" marB="0" anchor="ctr"/>
                </a:tc>
                <a:tc rowSpan="3"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445" marR="25445" marT="0" marB="0" anchor="ctr"/>
                </a:tc>
              </a:tr>
              <a:tr h="17992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Operation of </a:t>
                      </a:r>
                      <a:r>
                        <a:rPr lang="en-US" sz="1200" kern="1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Daya</a:t>
                      </a:r>
                      <a:r>
                        <a:rPr lang="en-US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Bay</a:t>
                      </a:r>
                      <a:endParaRPr lang="zh-CN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445" marR="25445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12</a:t>
                      </a:r>
                      <a:endParaRPr lang="zh-CN" sz="1200" kern="1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445" marR="25445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11</a:t>
                      </a:r>
                      <a:endParaRPr lang="zh-CN" sz="1200" kern="1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445" marR="25445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13</a:t>
                      </a:r>
                      <a:endParaRPr lang="zh-CN" sz="1200" kern="1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445" marR="25445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13</a:t>
                      </a:r>
                      <a:endParaRPr lang="zh-CN" sz="1200" kern="1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445" marR="25445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12</a:t>
                      </a:r>
                      <a:endParaRPr lang="zh-CN" sz="120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445" marR="25445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61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445" marR="25445" marT="0" marB="0" anchor="ctr"/>
                </a:tc>
                <a:tc vMerge="1"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445" marR="25445" marT="0" marB="0" anchor="ctr"/>
                </a:tc>
              </a:tr>
              <a:tr h="17992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Basic research expenses</a:t>
                      </a:r>
                      <a:endParaRPr lang="zh-CN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445" marR="25445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13</a:t>
                      </a:r>
                      <a:endParaRPr lang="zh-CN" sz="120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445" marR="25445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6</a:t>
                      </a:r>
                      <a:endParaRPr lang="zh-CN" sz="1200" kern="1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445" marR="25445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17</a:t>
                      </a:r>
                      <a:endParaRPr lang="zh-CN" sz="1200" kern="1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445" marR="25445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28</a:t>
                      </a:r>
                      <a:endParaRPr lang="zh-CN" sz="1200" kern="1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445" marR="25445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28</a:t>
                      </a:r>
                      <a:endParaRPr lang="zh-CN" sz="1200" kern="1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445" marR="25445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92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445" marR="25445" marT="0" marB="0" anchor="ctr"/>
                </a:tc>
                <a:tc vMerge="1"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445" marR="25445" marT="0" marB="0" anchor="ctr"/>
                </a:tc>
              </a:tr>
              <a:tr h="41983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Competitive </a:t>
                      </a:r>
                      <a:r>
                        <a:rPr lang="en-US" sz="1400" b="1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funding </a:t>
                      </a:r>
                      <a:r>
                        <a:rPr lang="en-US" altLang="zh-CN" sz="1400" b="1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 Research</a:t>
                      </a:r>
                      <a:endParaRPr lang="zh-CN" sz="1400" b="1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445" marR="25445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2700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340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2700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414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2700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341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2700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358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2700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398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2700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1851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1030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445" marR="25445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358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Ministry of Science and Technology projects</a:t>
                      </a:r>
                      <a:endParaRPr lang="zh-CN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445" marR="25445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23</a:t>
                      </a:r>
                      <a:endParaRPr lang="zh-CN" sz="1200" kern="1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445" marR="25445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27</a:t>
                      </a:r>
                      <a:endParaRPr lang="zh-CN" sz="1200" kern="1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445" marR="25445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30</a:t>
                      </a:r>
                      <a:endParaRPr lang="zh-CN" sz="1200" kern="1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445" marR="25445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125</a:t>
                      </a:r>
                      <a:endParaRPr lang="zh-CN" sz="1200" kern="1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445" marR="25445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82</a:t>
                      </a:r>
                      <a:endParaRPr lang="zh-CN" sz="1200" kern="1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445" marR="25445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287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445" marR="25445" marT="0" marB="0" anchor="ctr"/>
                </a:tc>
                <a:tc rowSpan="4"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445" marR="25445" marT="0" marB="0" anchor="ctr"/>
                </a:tc>
              </a:tr>
              <a:tr h="35358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National Natural Science Foundation of China projects</a:t>
                      </a:r>
                      <a:endParaRPr lang="zh-CN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445" marR="25445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57</a:t>
                      </a:r>
                      <a:endParaRPr lang="zh-CN" sz="120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445" marR="25445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88</a:t>
                      </a:r>
                      <a:endParaRPr lang="zh-CN" sz="120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445" marR="25445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86</a:t>
                      </a:r>
                      <a:endParaRPr lang="zh-CN" sz="1200" kern="1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445" marR="25445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100</a:t>
                      </a:r>
                      <a:endParaRPr lang="zh-CN" sz="1200" kern="1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445" marR="25445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75</a:t>
                      </a:r>
                      <a:endParaRPr lang="zh-CN" sz="1200" kern="1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445" marR="25445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406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445" marR="25445" marT="0" marB="0" anchor="ctr"/>
                </a:tc>
                <a:tc vMerge="1"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445" marR="25445" marT="0" marB="0" anchor="ctr"/>
                </a:tc>
              </a:tr>
              <a:tr h="35358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Chinese Academy of Sciences projects</a:t>
                      </a:r>
                      <a:endParaRPr lang="zh-CN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445" marR="25445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673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445" marR="25445" marT="0" marB="0" anchor="ctr"/>
                </a:tc>
              </a:tr>
              <a:tr h="44147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Other project funding obtained through competition</a:t>
                      </a:r>
                      <a:endParaRPr lang="zh-CN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445" marR="25445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135</a:t>
                      </a:r>
                      <a:endParaRPr lang="zh-CN" sz="120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445" marR="25445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100</a:t>
                      </a:r>
                      <a:endParaRPr lang="zh-CN" sz="1200" kern="1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445" marR="25445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128</a:t>
                      </a:r>
                      <a:endParaRPr lang="zh-CN" sz="120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445" marR="25445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41</a:t>
                      </a:r>
                      <a:endParaRPr lang="zh-CN" sz="1200" kern="1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445" marR="25445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81</a:t>
                      </a:r>
                      <a:endParaRPr lang="zh-CN" sz="1200" kern="1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445" marR="25445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485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445" marR="25445" marT="0" marB="0" anchor="ctr"/>
                </a:tc>
                <a:tc vMerge="1"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445" marR="25445" marT="0" marB="0" anchor="ctr"/>
                </a:tc>
              </a:tr>
              <a:tr h="37784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Competitive funding for construction of large facilities</a:t>
                      </a:r>
                      <a:endParaRPr lang="zh-CN" sz="1400" b="1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445" marR="25445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2700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481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2700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562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2700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377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2700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588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2700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672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2700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2680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1097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445" marR="25445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992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CSNS</a:t>
                      </a:r>
                      <a:endParaRPr lang="zh-CN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445" marR="25445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400</a:t>
                      </a:r>
                      <a:endParaRPr lang="zh-CN" sz="1200" kern="1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445" marR="25445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412</a:t>
                      </a:r>
                      <a:endParaRPr lang="zh-CN" sz="120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445" marR="25445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100</a:t>
                      </a:r>
                      <a:endParaRPr lang="zh-CN" sz="1200" kern="1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445" marR="25445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250</a:t>
                      </a:r>
                      <a:endParaRPr lang="zh-CN" sz="120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445" marR="25445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133</a:t>
                      </a:r>
                      <a:endParaRPr lang="zh-CN" sz="120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445" marR="25445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1295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445" marR="25445" marT="0" marB="0" anchor="ctr"/>
                </a:tc>
                <a:tc rowSpan="7"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445" marR="25445" marT="0" marB="0" anchor="ctr"/>
                </a:tc>
              </a:tr>
              <a:tr h="35358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Multi-disciplinary platform construction</a:t>
                      </a:r>
                      <a:endParaRPr lang="zh-CN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445" marR="25445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</a:rPr>
                        <a:t>　</a:t>
                      </a:r>
                      <a:endParaRPr lang="zh-CN" sz="1200" kern="1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445" marR="25445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60</a:t>
                      </a:r>
                      <a:endParaRPr lang="zh-CN" sz="120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445" marR="25445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60</a:t>
                      </a:r>
                      <a:endParaRPr lang="zh-CN" sz="120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445" marR="25445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</a:rPr>
                        <a:t>　</a:t>
                      </a:r>
                      <a:endParaRPr lang="zh-CN" sz="1200" kern="1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445" marR="25445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</a:rPr>
                        <a:t>　</a:t>
                      </a:r>
                      <a:endParaRPr lang="zh-CN" sz="1200" kern="1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445" marR="25445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120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445" marR="25445" marT="0" marB="0" anchor="ctr"/>
                </a:tc>
                <a:tc vMerge="1"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445" marR="25445" marT="0" marB="0" anchor="ctr"/>
                </a:tc>
              </a:tr>
              <a:tr h="17992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JUNO</a:t>
                      </a:r>
                      <a:endParaRPr lang="zh-CN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445" marR="25445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36</a:t>
                      </a:r>
                      <a:endParaRPr lang="zh-CN" sz="1200" kern="1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445" marR="25445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55</a:t>
                      </a:r>
                      <a:endParaRPr lang="zh-CN" sz="1200" kern="1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445" marR="25445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113</a:t>
                      </a:r>
                      <a:endParaRPr lang="zh-CN" sz="120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445" marR="25445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106</a:t>
                      </a:r>
                      <a:endParaRPr lang="zh-CN" sz="1200" kern="1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445" marR="25445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227</a:t>
                      </a:r>
                      <a:endParaRPr lang="zh-CN" sz="1200" kern="1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445" marR="25445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537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445" marR="25445" marT="0" marB="0" anchor="ctr"/>
                </a:tc>
                <a:tc vMerge="1"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445" marR="25445" marT="0" marB="0" anchor="ctr"/>
                </a:tc>
              </a:tr>
              <a:tr h="22451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Other infrastructure projects</a:t>
                      </a:r>
                      <a:endParaRPr lang="zh-CN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445" marR="25445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</a:rPr>
                        <a:t>　</a:t>
                      </a:r>
                      <a:endParaRPr lang="zh-CN" sz="1200" kern="1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445" marR="25445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</a:rPr>
                        <a:t>　</a:t>
                      </a:r>
                      <a:endParaRPr lang="zh-CN" sz="1200" kern="1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445" marR="25445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17</a:t>
                      </a:r>
                      <a:endParaRPr lang="zh-CN" sz="1200" kern="1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445" marR="25445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40</a:t>
                      </a:r>
                      <a:endParaRPr lang="zh-CN" sz="120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445" marR="25445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CN" sz="1200" kern="1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445" marR="25445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57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445" marR="25445" marT="0" marB="0" anchor="ctr"/>
                </a:tc>
                <a:tc vMerge="1"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445" marR="25445" marT="0" marB="0" anchor="ctr"/>
                </a:tc>
              </a:tr>
              <a:tr h="17992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HEPS-TF</a:t>
                      </a:r>
                      <a:endParaRPr lang="zh-CN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445" marR="25445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</a:rPr>
                        <a:t>　</a:t>
                      </a:r>
                      <a:endParaRPr lang="zh-CN" sz="1200" kern="1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445" marR="25445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</a:rPr>
                        <a:t>　</a:t>
                      </a:r>
                      <a:endParaRPr lang="zh-CN" sz="1200" kern="1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445" marR="25445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</a:rPr>
                        <a:t>　</a:t>
                      </a:r>
                      <a:endParaRPr lang="zh-CN" sz="1200" kern="1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445" marR="25445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174</a:t>
                      </a:r>
                      <a:endParaRPr lang="zh-CN" sz="1200" kern="1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445" marR="25445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145</a:t>
                      </a:r>
                      <a:endParaRPr lang="zh-CN" sz="120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445" marR="25445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319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445" marR="25445" marT="0" marB="0" anchor="ctr"/>
                </a:tc>
                <a:tc vMerge="1"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445" marR="25445" marT="0" marB="0" anchor="ctr"/>
                </a:tc>
              </a:tr>
              <a:tr h="17992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LHAASO</a:t>
                      </a:r>
                      <a:endParaRPr lang="zh-CN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445" marR="25445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CN" sz="120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445" marR="25445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CN" sz="120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445" marR="25445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CN" sz="120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445" marR="25445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CN" sz="120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445" marR="25445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100</a:t>
                      </a:r>
                      <a:endParaRPr lang="zh-CN" sz="120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445" marR="25445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100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445" marR="25445" marT="0" marB="0" anchor="ctr"/>
                </a:tc>
                <a:tc vMerge="1"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445" marR="25445" marT="0" marB="0" anchor="ctr"/>
                </a:tc>
              </a:tr>
              <a:tr h="17992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PAPS</a:t>
                      </a:r>
                      <a:endParaRPr lang="zh-CN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445" marR="25445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</a:rPr>
                        <a:t>　</a:t>
                      </a:r>
                      <a:endParaRPr lang="zh-CN" sz="1200" kern="1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445" marR="25445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</a:rPr>
                        <a:t>　</a:t>
                      </a:r>
                      <a:endParaRPr lang="zh-CN" sz="1200" kern="1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445" marR="25445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</a:rPr>
                        <a:t>　</a:t>
                      </a:r>
                      <a:endParaRPr lang="zh-CN" sz="1200" kern="1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445" marR="25445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</a:rPr>
                        <a:t>　</a:t>
                      </a:r>
                      <a:endParaRPr lang="zh-CN" sz="1200" kern="1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445" marR="25445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67</a:t>
                      </a:r>
                      <a:endParaRPr lang="zh-CN" sz="1200" kern="1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445" marR="25445" marT="0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67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445" marR="25445" marT="0" marB="0" anchor="ctr"/>
                </a:tc>
                <a:tc vMerge="1"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445" marR="25445" marT="0" marB="0" anchor="ctr"/>
                </a:tc>
              </a:tr>
              <a:tr h="189300">
                <a:tc vMerge="1">
                  <a:txBody>
                    <a:bodyPr/>
                    <a:lstStyle/>
                    <a:p>
                      <a:pPr marL="0" marR="71755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CN" sz="14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445" marR="25445" marT="0" marB="0" anchor="ctr"/>
                </a:tc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ADS</a:t>
                      </a:r>
                      <a:endParaRPr lang="zh-CN" altLang="en-US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indent="12700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445" marR="25445" marT="0" marB="0" anchor="ctr"/>
                </a:tc>
              </a:tr>
              <a:tr h="235725">
                <a:tc>
                  <a:txBody>
                    <a:bodyPr/>
                    <a:lstStyle/>
                    <a:p>
                      <a:endParaRPr lang="zh-CN" sz="16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45" marR="25445" marT="0" marB="0" vert="eaVert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0000FF"/>
                          </a:solidFill>
                          <a:effectLst/>
                        </a:rPr>
                        <a:t>Total</a:t>
                      </a:r>
                      <a:endParaRPr lang="zh-CN" sz="1400" b="1" kern="1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445" marR="25445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0000FF"/>
                          </a:solidFill>
                          <a:effectLst/>
                        </a:rPr>
                        <a:t>1306</a:t>
                      </a:r>
                      <a:endParaRPr lang="zh-CN" sz="1400" b="1" kern="1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445" marR="25445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0000FF"/>
                          </a:solidFill>
                          <a:effectLst/>
                        </a:rPr>
                        <a:t>1451</a:t>
                      </a:r>
                      <a:endParaRPr lang="zh-CN" sz="1400" b="1" kern="1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445" marR="25445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0000FF"/>
                          </a:solidFill>
                          <a:effectLst/>
                        </a:rPr>
                        <a:t>1335</a:t>
                      </a:r>
                      <a:endParaRPr lang="zh-CN" sz="1400" b="1" kern="1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445" marR="25445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0000FF"/>
                          </a:solidFill>
                          <a:effectLst/>
                        </a:rPr>
                        <a:t>1630</a:t>
                      </a:r>
                      <a:endParaRPr lang="zh-CN" sz="1400" b="1" kern="1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445" marR="25445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0000FF"/>
                          </a:solidFill>
                          <a:effectLst/>
                        </a:rPr>
                        <a:t>1712</a:t>
                      </a:r>
                      <a:endParaRPr lang="zh-CN" sz="1400" b="1" kern="1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445" marR="25445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0000FF"/>
                          </a:solidFill>
                          <a:effectLst/>
                        </a:rPr>
                        <a:t>7434</a:t>
                      </a:r>
                      <a:endParaRPr lang="zh-CN" sz="1400" b="1" kern="1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445" marR="25445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3773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445" marR="25445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067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92980" y="182085"/>
            <a:ext cx="7859456" cy="582619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Mission</a:t>
            </a:r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866898"/>
              </p:ext>
            </p:extLst>
          </p:nvPr>
        </p:nvGraphicFramePr>
        <p:xfrm>
          <a:off x="228600" y="879940"/>
          <a:ext cx="8724900" cy="5787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6152"/>
                <a:gridCol w="8128748"/>
              </a:tblGrid>
              <a:tr h="1012067">
                <a:tc>
                  <a:txBody>
                    <a:bodyPr/>
                    <a:lstStyle/>
                    <a:p>
                      <a:r>
                        <a:rPr lang="en-US" altLang="zh-CN" sz="4400" b="1" dirty="0" smtClean="0">
                          <a:solidFill>
                            <a:srgbClr val="071F65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zh-CN" altLang="en-US" sz="4400" b="1" dirty="0">
                        <a:solidFill>
                          <a:srgbClr val="071F65"/>
                        </a:solidFill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altLang="zh-CN" sz="22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conduct research in particle physics and particle astrophysics, </a:t>
                      </a:r>
                      <a:r>
                        <a:rPr lang="en-GB" altLang="zh-CN" sz="2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order to better understand matter and the Universe;</a:t>
                      </a:r>
                      <a:endParaRPr lang="zh-CN" altLang="zh-CN" sz="2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0494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4400" b="1" kern="1200" dirty="0" smtClean="0">
                          <a:solidFill>
                            <a:srgbClr val="071F65"/>
                          </a:solidFill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zh-CN" altLang="en-US" sz="4400" b="1" kern="1200" dirty="0">
                        <a:solidFill>
                          <a:srgbClr val="071F65"/>
                        </a:solidFill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altLang="zh-CN" sz="22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construct and further develop large, multidisciplinary experiment platforms</a:t>
                      </a:r>
                      <a:r>
                        <a:rPr lang="en-GB" altLang="zh-CN" sz="2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which are highly accessible to external users and provide strong support for science and technology programs and for China's economic and social development;</a:t>
                      </a:r>
                      <a:endParaRPr lang="zh-CN" altLang="zh-CN" sz="2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5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4400" b="1" kern="1200" dirty="0" smtClean="0">
                          <a:solidFill>
                            <a:srgbClr val="071F65"/>
                          </a:solidFill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zh-CN" altLang="en-US" sz="4400" b="1" kern="1200" dirty="0">
                        <a:solidFill>
                          <a:srgbClr val="071F65"/>
                        </a:solidFill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altLang="zh-CN" sz="22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carry out frontier interdisciplinary research </a:t>
                      </a:r>
                      <a:r>
                        <a:rPr lang="en-GB" altLang="zh-CN" sz="2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which is well matched to and fully utilizes our major scientific facilities and strengths in nuclear technology;</a:t>
                      </a:r>
                      <a:endParaRPr lang="zh-CN" altLang="zh-CN" sz="2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6886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4400" b="1" kern="1200" dirty="0" smtClean="0">
                          <a:solidFill>
                            <a:srgbClr val="071F65"/>
                          </a:solidFill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zh-CN" altLang="en-US" sz="4400" b="1" kern="1200" dirty="0">
                        <a:solidFill>
                          <a:srgbClr val="071F65"/>
                        </a:solidFill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altLang="zh-CN" sz="22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promote technology transfer and high-tech industrialization</a:t>
                      </a:r>
                      <a:r>
                        <a:rPr lang="en-GB" altLang="zh-CN" sz="2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where applicable;</a:t>
                      </a:r>
                      <a:r>
                        <a:rPr lang="zh-CN" altLang="en-US" sz="2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2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endParaRPr lang="zh-CN" altLang="zh-CN" sz="2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5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4400" b="1" kern="1200" dirty="0" smtClean="0">
                          <a:solidFill>
                            <a:srgbClr val="071F65"/>
                          </a:solidFill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zh-CN" altLang="en-US" sz="4400" b="1" kern="1200" dirty="0">
                        <a:solidFill>
                          <a:srgbClr val="071F65"/>
                        </a:solidFill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altLang="zh-CN" sz="2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</a:t>
                      </a:r>
                      <a:r>
                        <a:rPr lang="en-GB" altLang="zh-CN" sz="22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produce</a:t>
                      </a:r>
                      <a:r>
                        <a:rPr lang="en-GB" altLang="zh-CN" sz="2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highly capable scientists, </a:t>
                      </a:r>
                      <a:r>
                        <a:rPr lang="en-GB" altLang="zh-CN" sz="22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train</a:t>
                      </a:r>
                      <a:r>
                        <a:rPr lang="en-GB" altLang="zh-CN" sz="2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skilled technical personnel, and </a:t>
                      </a:r>
                      <a:r>
                        <a:rPr lang="en-GB" altLang="zh-CN" sz="22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engage</a:t>
                      </a:r>
                      <a:r>
                        <a:rPr lang="en-GB" altLang="zh-CN" sz="2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 public in the understanding of science.</a:t>
                      </a:r>
                      <a:endParaRPr lang="zh-CN" altLang="zh-CN" sz="2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908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Main Research </a:t>
            </a:r>
            <a:r>
              <a:rPr lang="en-US" altLang="zh-CN" dirty="0" smtClean="0"/>
              <a:t>Disciplines</a:t>
            </a:r>
            <a:endParaRPr lang="zh-CN" altLang="en-US" dirty="0"/>
          </a:p>
        </p:txBody>
      </p:sp>
      <p:sp>
        <p:nvSpPr>
          <p:cNvPr id="29" name="TextBox 7"/>
          <p:cNvSpPr txBox="1"/>
          <p:nvPr/>
        </p:nvSpPr>
        <p:spPr>
          <a:xfrm>
            <a:off x="5711496" y="1615574"/>
            <a:ext cx="3168352" cy="792088"/>
          </a:xfrm>
          <a:prstGeom prst="roundRect">
            <a:avLst/>
          </a:prstGeom>
          <a:gradFill>
            <a:gsLst>
              <a:gs pos="100000">
                <a:srgbClr val="2676FF">
                  <a:lumMod val="11000"/>
                  <a:lumOff val="89000"/>
                  <a:alpha val="88000"/>
                </a:srgbClr>
              </a:gs>
              <a:gs pos="51657">
                <a:srgbClr val="2676FF">
                  <a:lumMod val="60000"/>
                  <a:lumOff val="40000"/>
                </a:srgbClr>
              </a:gs>
              <a:gs pos="0">
                <a:schemeClr val="accent1">
                  <a:lumMod val="20000"/>
                  <a:lumOff val="80000"/>
                </a:schemeClr>
              </a:gs>
            </a:gsLst>
            <a:lin ang="5400000" scaled="1"/>
          </a:gradFill>
          <a:ln>
            <a:solidFill>
              <a:srgbClr val="00B0F0"/>
            </a:solidFill>
          </a:ln>
        </p:spPr>
        <p:txBody>
          <a:bodyPr vert="horz" lIns="252000" tIns="180000" rIns="252000" bIns="45720" rtlCol="0">
            <a:noAutofit/>
          </a:bodyPr>
          <a:lstStyle>
            <a:defPPr>
              <a:defRPr lang="zh-CN"/>
            </a:defPPr>
            <a:lvl1pPr algn="just">
              <a:lnSpc>
                <a:spcPct val="110000"/>
              </a:lnSpc>
              <a:spcBef>
                <a:spcPts val="3600"/>
              </a:spcBef>
              <a:buClr>
                <a:srgbClr val="E38700"/>
              </a:buClr>
              <a:buSzPct val="80000"/>
              <a:buFont typeface="Wingdings" pitchFamily="2" charset="2"/>
              <a:buNone/>
              <a:defRPr sz="2000" b="1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dirty="0">
                <a:ln w="6350">
                  <a:solidFill>
                    <a:prstClr val="white"/>
                  </a:solidFill>
                </a:ln>
                <a:solidFill>
                  <a:srgbClr val="FF0000"/>
                </a:solidFill>
              </a:rPr>
              <a:t>S</a:t>
            </a:r>
            <a:r>
              <a:rPr lang="en-US" altLang="zh-CN" sz="2400" dirty="0" smtClean="0">
                <a:ln w="6350">
                  <a:solidFill>
                    <a:prstClr val="white"/>
                  </a:solidFill>
                </a:ln>
                <a:solidFill>
                  <a:srgbClr val="FF0000"/>
                </a:solidFill>
              </a:rPr>
              <a:t>cience</a:t>
            </a:r>
            <a:endParaRPr lang="zh-CN" altLang="en-US" sz="2400" dirty="0">
              <a:ln w="6350">
                <a:solidFill>
                  <a:prstClr val="white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0" name="TextBox 8"/>
          <p:cNvSpPr txBox="1"/>
          <p:nvPr/>
        </p:nvSpPr>
        <p:spPr>
          <a:xfrm>
            <a:off x="5711496" y="3454450"/>
            <a:ext cx="3168352" cy="856115"/>
          </a:xfrm>
          <a:prstGeom prst="roundRect">
            <a:avLst/>
          </a:prstGeom>
          <a:gradFill>
            <a:gsLst>
              <a:gs pos="100000">
                <a:srgbClr val="2676FF">
                  <a:lumMod val="11000"/>
                  <a:lumOff val="89000"/>
                  <a:alpha val="88000"/>
                </a:srgbClr>
              </a:gs>
              <a:gs pos="51657">
                <a:srgbClr val="2676FF">
                  <a:lumMod val="60000"/>
                  <a:lumOff val="40000"/>
                </a:srgbClr>
              </a:gs>
              <a:gs pos="0">
                <a:schemeClr val="accent1">
                  <a:lumMod val="20000"/>
                  <a:lumOff val="80000"/>
                </a:schemeClr>
              </a:gs>
            </a:gsLst>
            <a:lin ang="5400000" scaled="1"/>
          </a:gradFill>
          <a:ln>
            <a:solidFill>
              <a:srgbClr val="00B0F0"/>
            </a:solidFill>
          </a:ln>
        </p:spPr>
        <p:txBody>
          <a:bodyPr vert="horz" lIns="252000" tIns="180000" rIns="252000" bIns="45720" rtlCol="0">
            <a:noAutofit/>
          </a:bodyPr>
          <a:lstStyle>
            <a:defPPr>
              <a:defRPr lang="zh-CN"/>
            </a:defPPr>
            <a:lvl1pPr algn="just">
              <a:lnSpc>
                <a:spcPct val="110000"/>
              </a:lnSpc>
              <a:spcBef>
                <a:spcPts val="3600"/>
              </a:spcBef>
              <a:buClr>
                <a:srgbClr val="E38700"/>
              </a:buClr>
              <a:buSzPct val="80000"/>
              <a:buFont typeface="Wingdings" pitchFamily="2" charset="2"/>
              <a:buNone/>
              <a:defRPr sz="2400" b="1">
                <a:ln w="1905"/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defRPr>
            </a:lvl1pPr>
          </a:lstStyle>
          <a:p>
            <a:pPr algn="ctr"/>
            <a:r>
              <a:rPr lang="en-US" altLang="zh-CN" dirty="0" smtClean="0">
                <a:ln w="6350">
                  <a:solidFill>
                    <a:prstClr val="white"/>
                  </a:solidFill>
                </a:ln>
                <a:latin typeface="微软雅黑" pitchFamily="34" charset="-122"/>
                <a:ea typeface="微软雅黑" pitchFamily="34" charset="-122"/>
              </a:rPr>
              <a:t>Technology</a:t>
            </a:r>
            <a:endParaRPr lang="zh-CN" altLang="en-US" dirty="0">
              <a:ln w="6350">
                <a:solidFill>
                  <a:prstClr val="white"/>
                </a:solidFill>
              </a:ln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" name="TextBox 9"/>
          <p:cNvSpPr txBox="1"/>
          <p:nvPr/>
        </p:nvSpPr>
        <p:spPr>
          <a:xfrm>
            <a:off x="5736576" y="5183211"/>
            <a:ext cx="3143272" cy="1152128"/>
          </a:xfrm>
          <a:prstGeom prst="roundRect">
            <a:avLst/>
          </a:prstGeom>
          <a:gradFill>
            <a:gsLst>
              <a:gs pos="100000">
                <a:srgbClr val="2676FF">
                  <a:lumMod val="11000"/>
                  <a:lumOff val="89000"/>
                  <a:alpha val="88000"/>
                </a:srgbClr>
              </a:gs>
              <a:gs pos="51657">
                <a:srgbClr val="2676FF">
                  <a:lumMod val="60000"/>
                  <a:lumOff val="40000"/>
                </a:srgbClr>
              </a:gs>
              <a:gs pos="0">
                <a:schemeClr val="accent1">
                  <a:lumMod val="20000"/>
                  <a:lumOff val="80000"/>
                </a:schemeClr>
              </a:gs>
            </a:gsLst>
            <a:lin ang="5400000" scaled="1"/>
          </a:gradFill>
          <a:ln>
            <a:solidFill>
              <a:srgbClr val="00B0F0"/>
            </a:solidFill>
          </a:ln>
        </p:spPr>
        <p:txBody>
          <a:bodyPr vert="horz" lIns="72000" tIns="180000" rIns="72000" bIns="45720" rtlCol="0">
            <a:noAutofit/>
          </a:bodyPr>
          <a:lstStyle>
            <a:defPPr>
              <a:defRPr lang="zh-CN"/>
            </a:defPPr>
            <a:lvl1pPr algn="just">
              <a:lnSpc>
                <a:spcPct val="110000"/>
              </a:lnSpc>
              <a:spcBef>
                <a:spcPts val="3600"/>
              </a:spcBef>
              <a:buClr>
                <a:srgbClr val="E38700"/>
              </a:buClr>
              <a:buSzPct val="80000"/>
              <a:buFont typeface="Wingdings" pitchFamily="2" charset="2"/>
              <a:buNone/>
              <a:defRPr sz="2400" b="1">
                <a:ln w="1905"/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defRPr>
            </a:lvl1pPr>
          </a:lstStyle>
          <a:p>
            <a:pPr algn="ctr"/>
            <a:r>
              <a:rPr lang="en-US" altLang="zh-CN" sz="1800" dirty="0" smtClean="0">
                <a:ln w="6350">
                  <a:solidFill>
                    <a:prstClr val="white"/>
                  </a:solidFill>
                </a:ln>
                <a:latin typeface="微软雅黑" pitchFamily="34" charset="-122"/>
                <a:ea typeface="微软雅黑" pitchFamily="34" charset="-122"/>
              </a:rPr>
              <a:t>Scientific infrastructure for multi-disciplinary studies</a:t>
            </a:r>
            <a:endParaRPr lang="zh-CN" altLang="en-US" sz="1800" dirty="0">
              <a:ln w="6350">
                <a:solidFill>
                  <a:prstClr val="white"/>
                </a:solidFill>
              </a:ln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273658" y="1006747"/>
            <a:ext cx="4572032" cy="1908000"/>
            <a:chOff x="841003" y="3847546"/>
            <a:chExt cx="3330370" cy="1908000"/>
          </a:xfrm>
          <a:effectLst/>
        </p:grpSpPr>
        <p:sp>
          <p:nvSpPr>
            <p:cNvPr id="33" name="任意多边形 32"/>
            <p:cNvSpPr/>
            <p:nvPr/>
          </p:nvSpPr>
          <p:spPr>
            <a:xfrm>
              <a:off x="841003" y="3847546"/>
              <a:ext cx="3330369" cy="1908000"/>
            </a:xfrm>
            <a:custGeom>
              <a:avLst/>
              <a:gdLst>
                <a:gd name="connsiteX0" fmla="*/ 0 w 3330369"/>
                <a:gd name="connsiteY0" fmla="*/ 0 h 1998222"/>
                <a:gd name="connsiteX1" fmla="*/ 3330369 w 3330369"/>
                <a:gd name="connsiteY1" fmla="*/ 0 h 1998222"/>
                <a:gd name="connsiteX2" fmla="*/ 3330369 w 3330369"/>
                <a:gd name="connsiteY2" fmla="*/ 1998222 h 1998222"/>
                <a:gd name="connsiteX3" fmla="*/ 0 w 3330369"/>
                <a:gd name="connsiteY3" fmla="*/ 1998222 h 1998222"/>
                <a:gd name="connsiteX4" fmla="*/ 0 w 3330369"/>
                <a:gd name="connsiteY4" fmla="*/ 0 h 1998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0369" h="1998222">
                  <a:moveTo>
                    <a:pt x="0" y="0"/>
                  </a:moveTo>
                  <a:lnTo>
                    <a:pt x="3330369" y="0"/>
                  </a:lnTo>
                  <a:lnTo>
                    <a:pt x="3330369" y="1998222"/>
                  </a:lnTo>
                  <a:lnTo>
                    <a:pt x="0" y="1998222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94C949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94C949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94C949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dirty="0">
                <a:solidFill>
                  <a:srgbClr val="FFFFFF"/>
                </a:solidFill>
                <a:latin typeface="Segoe UI"/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841003" y="3876697"/>
              <a:ext cx="3330370" cy="467948"/>
              <a:chOff x="841002" y="1526191"/>
              <a:chExt cx="3330370" cy="467948"/>
            </a:xfrm>
          </p:grpSpPr>
          <p:sp>
            <p:nvSpPr>
              <p:cNvPr id="36" name="矩形 35"/>
              <p:cNvSpPr/>
              <p:nvPr/>
            </p:nvSpPr>
            <p:spPr>
              <a:xfrm>
                <a:off x="841002" y="1562091"/>
                <a:ext cx="3329663" cy="432048"/>
              </a:xfrm>
              <a:prstGeom prst="rect">
                <a:avLst/>
              </a:prstGeom>
              <a:solidFill>
                <a:schemeClr val="bg1">
                  <a:lumMod val="95000"/>
                  <a:alpha val="8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TextBox 6"/>
              <p:cNvSpPr txBox="1"/>
              <p:nvPr/>
            </p:nvSpPr>
            <p:spPr>
              <a:xfrm>
                <a:off x="841002" y="1526191"/>
                <a:ext cx="3330370" cy="447293"/>
              </a:xfrm>
              <a:prstGeom prst="rect">
                <a:avLst/>
              </a:prstGeom>
              <a:noFill/>
            </p:spPr>
            <p:txBody>
              <a:bodyPr wrap="square" tIns="36000" bIns="36000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sz="2100" b="1" dirty="0">
                    <a:solidFill>
                      <a:prstClr val="black"/>
                    </a:solidFill>
                    <a:latin typeface="Arial Narrow" pitchFamily="34" charset="0"/>
                    <a:cs typeface="Arial" pitchFamily="34" charset="0"/>
                  </a:rPr>
                  <a:t>Particle Physics</a:t>
                </a:r>
                <a:endParaRPr lang="zh-CN" altLang="en-US" sz="2100" b="1" dirty="0">
                  <a:solidFill>
                    <a:prstClr val="black"/>
                  </a:solidFill>
                  <a:latin typeface="Arial Narrow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5" name="TextBox 6"/>
            <p:cNvSpPr txBox="1"/>
            <p:nvPr/>
          </p:nvSpPr>
          <p:spPr>
            <a:xfrm>
              <a:off x="841003" y="4416653"/>
              <a:ext cx="3330369" cy="13111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266700">
                <a:lnSpc>
                  <a:spcPct val="110000"/>
                </a:lnSpc>
                <a:buClr>
                  <a:prstClr val="white"/>
                </a:buClr>
                <a:buSzPct val="80000"/>
                <a:buFont typeface="Wingdings" pitchFamily="2" charset="2"/>
                <a:buChar char="n"/>
              </a:pPr>
              <a:r>
                <a:rPr lang="en-US" altLang="zh-CN" dirty="0">
                  <a:solidFill>
                    <a:prstClr val="white"/>
                  </a:solidFill>
                  <a:latin typeface="Arial Narrow" pitchFamily="34" charset="0"/>
                </a:rPr>
                <a:t>Accelerator-based HEP Experiments</a:t>
              </a:r>
            </a:p>
            <a:p>
              <a:pPr indent="266700">
                <a:lnSpc>
                  <a:spcPct val="110000"/>
                </a:lnSpc>
                <a:buClr>
                  <a:prstClr val="white"/>
                </a:buClr>
                <a:buSzPct val="80000"/>
                <a:buFont typeface="Wingdings" pitchFamily="2" charset="2"/>
                <a:buChar char="n"/>
              </a:pPr>
              <a:r>
                <a:rPr lang="en-US" altLang="zh-CN" dirty="0">
                  <a:solidFill>
                    <a:prstClr val="white"/>
                  </a:solidFill>
                  <a:latin typeface="Arial Narrow" pitchFamily="34" charset="0"/>
                </a:rPr>
                <a:t>Particle Astrophysics &amp; Neutrino Experiments</a:t>
              </a:r>
            </a:p>
            <a:p>
              <a:pPr indent="266700">
                <a:lnSpc>
                  <a:spcPct val="110000"/>
                </a:lnSpc>
                <a:buClr>
                  <a:prstClr val="white"/>
                </a:buClr>
                <a:buSzPct val="80000"/>
                <a:buFont typeface="Wingdings" pitchFamily="2" charset="2"/>
                <a:buChar char="n"/>
              </a:pPr>
              <a:r>
                <a:rPr lang="en-US" altLang="zh-CN" dirty="0">
                  <a:solidFill>
                    <a:prstClr val="white"/>
                  </a:solidFill>
                  <a:latin typeface="Arial Narrow" pitchFamily="34" charset="0"/>
                </a:rPr>
                <a:t>Particle Detection and Electronics </a:t>
              </a:r>
            </a:p>
            <a:p>
              <a:pPr indent="266700">
                <a:lnSpc>
                  <a:spcPct val="110000"/>
                </a:lnSpc>
                <a:buClr>
                  <a:prstClr val="white"/>
                </a:buClr>
                <a:buSzPct val="80000"/>
                <a:buFont typeface="Wingdings" pitchFamily="2" charset="2"/>
                <a:buChar char="n"/>
              </a:pPr>
              <a:r>
                <a:rPr lang="en-US" altLang="zh-CN" dirty="0">
                  <a:solidFill>
                    <a:prstClr val="white"/>
                  </a:solidFill>
                  <a:latin typeface="Arial Narrow" pitchFamily="34" charset="0"/>
                </a:rPr>
                <a:t>Particle Physics Theory</a:t>
              </a:r>
              <a:endParaRPr lang="zh-CN" altLang="en-US" dirty="0">
                <a:solidFill>
                  <a:prstClr val="white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273658" y="3090167"/>
            <a:ext cx="4572032" cy="1548000"/>
            <a:chOff x="841003" y="3847546"/>
            <a:chExt cx="3330370" cy="1548000"/>
          </a:xfrm>
          <a:effectLst/>
        </p:grpSpPr>
        <p:sp>
          <p:nvSpPr>
            <p:cNvPr id="39" name="任意多边形 38"/>
            <p:cNvSpPr/>
            <p:nvPr/>
          </p:nvSpPr>
          <p:spPr>
            <a:xfrm>
              <a:off x="841003" y="3847546"/>
              <a:ext cx="3330369" cy="1548000"/>
            </a:xfrm>
            <a:custGeom>
              <a:avLst/>
              <a:gdLst>
                <a:gd name="connsiteX0" fmla="*/ 0 w 3330369"/>
                <a:gd name="connsiteY0" fmla="*/ 0 h 1998222"/>
                <a:gd name="connsiteX1" fmla="*/ 3330369 w 3330369"/>
                <a:gd name="connsiteY1" fmla="*/ 0 h 1998222"/>
                <a:gd name="connsiteX2" fmla="*/ 3330369 w 3330369"/>
                <a:gd name="connsiteY2" fmla="*/ 1998222 h 1998222"/>
                <a:gd name="connsiteX3" fmla="*/ 0 w 3330369"/>
                <a:gd name="connsiteY3" fmla="*/ 1998222 h 1998222"/>
                <a:gd name="connsiteX4" fmla="*/ 0 w 3330369"/>
                <a:gd name="connsiteY4" fmla="*/ 0 h 1998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0369" h="1998222">
                  <a:moveTo>
                    <a:pt x="0" y="0"/>
                  </a:moveTo>
                  <a:lnTo>
                    <a:pt x="3330369" y="0"/>
                  </a:lnTo>
                  <a:lnTo>
                    <a:pt x="3330369" y="1998222"/>
                  </a:lnTo>
                  <a:lnTo>
                    <a:pt x="0" y="1998222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94C949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94C949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94C949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dirty="0">
                <a:solidFill>
                  <a:srgbClr val="FFFFFF"/>
                </a:solidFill>
                <a:latin typeface="Segoe UI"/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841003" y="3876697"/>
              <a:ext cx="3330370" cy="467948"/>
              <a:chOff x="841002" y="1526191"/>
              <a:chExt cx="3330370" cy="467948"/>
            </a:xfrm>
          </p:grpSpPr>
          <p:sp>
            <p:nvSpPr>
              <p:cNvPr id="42" name="矩形 41"/>
              <p:cNvSpPr/>
              <p:nvPr/>
            </p:nvSpPr>
            <p:spPr>
              <a:xfrm>
                <a:off x="841002" y="1562091"/>
                <a:ext cx="3329663" cy="432048"/>
              </a:xfrm>
              <a:prstGeom prst="rect">
                <a:avLst/>
              </a:prstGeom>
              <a:solidFill>
                <a:schemeClr val="bg1">
                  <a:lumMod val="95000"/>
                  <a:alpha val="8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TextBox 6"/>
              <p:cNvSpPr txBox="1"/>
              <p:nvPr/>
            </p:nvSpPr>
            <p:spPr>
              <a:xfrm>
                <a:off x="841002" y="1526191"/>
                <a:ext cx="3330370" cy="447293"/>
              </a:xfrm>
              <a:prstGeom prst="rect">
                <a:avLst/>
              </a:prstGeom>
              <a:noFill/>
            </p:spPr>
            <p:txBody>
              <a:bodyPr wrap="square" tIns="36000" bIns="36000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sz="2100" b="1" dirty="0">
                    <a:solidFill>
                      <a:prstClr val="black"/>
                    </a:solidFill>
                    <a:latin typeface="Arial Narrow" pitchFamily="34" charset="0"/>
                    <a:cs typeface="Arial" pitchFamily="34" charset="0"/>
                  </a:rPr>
                  <a:t>Accelerator Physics and Technologies</a:t>
                </a:r>
                <a:endParaRPr lang="zh-CN" altLang="en-US" sz="2100" b="1" dirty="0">
                  <a:solidFill>
                    <a:prstClr val="black"/>
                  </a:solidFill>
                  <a:latin typeface="Arial Narrow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1" name="TextBox 6"/>
            <p:cNvSpPr txBox="1"/>
            <p:nvPr/>
          </p:nvSpPr>
          <p:spPr>
            <a:xfrm>
              <a:off x="841003" y="4416653"/>
              <a:ext cx="325836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266700">
                <a:buClr>
                  <a:prstClr val="white"/>
                </a:buClr>
                <a:buSzPct val="80000"/>
                <a:buFont typeface="Wingdings" pitchFamily="2" charset="2"/>
                <a:buChar char="n"/>
              </a:pPr>
              <a:r>
                <a:rPr lang="en-US" altLang="zh-CN" dirty="0">
                  <a:solidFill>
                    <a:prstClr val="white"/>
                  </a:solidFill>
                  <a:latin typeface="Arial Narrow" pitchFamily="34" charset="0"/>
                </a:rPr>
                <a:t>High </a:t>
              </a:r>
              <a:r>
                <a:rPr lang="en-US" dirty="0">
                  <a:solidFill>
                    <a:prstClr val="white"/>
                  </a:solidFill>
                  <a:latin typeface="Arial Narrow" pitchFamily="34" charset="0"/>
                </a:rPr>
                <a:t>Luminosity</a:t>
              </a:r>
              <a:r>
                <a:rPr lang="en-US" altLang="zh-CN" dirty="0">
                  <a:solidFill>
                    <a:prstClr val="white"/>
                  </a:solidFill>
                  <a:latin typeface="Arial Narrow" pitchFamily="34" charset="0"/>
                </a:rPr>
                <a:t> Electron </a:t>
              </a:r>
              <a:r>
                <a:rPr lang="en-US" altLang="zh-CN" dirty="0" smtClean="0">
                  <a:solidFill>
                    <a:prstClr val="white"/>
                  </a:solidFill>
                  <a:latin typeface="Arial Narrow" pitchFamily="34" charset="0"/>
                </a:rPr>
                <a:t>Accelerators</a:t>
              </a:r>
              <a:endParaRPr lang="en-US" altLang="zh-CN" dirty="0">
                <a:solidFill>
                  <a:prstClr val="white"/>
                </a:solidFill>
                <a:latin typeface="Arial Narrow" pitchFamily="34" charset="0"/>
              </a:endParaRPr>
            </a:p>
            <a:p>
              <a:pPr indent="266700">
                <a:buClr>
                  <a:prstClr val="white"/>
                </a:buClr>
                <a:buSzPct val="80000"/>
                <a:buFont typeface="Wingdings" pitchFamily="2" charset="2"/>
                <a:buChar char="n"/>
              </a:pPr>
              <a:r>
                <a:rPr lang="en-US" altLang="zh-CN" dirty="0">
                  <a:solidFill>
                    <a:prstClr val="white"/>
                  </a:solidFill>
                  <a:latin typeface="Arial Narrow" pitchFamily="34" charset="0"/>
                </a:rPr>
                <a:t>High Intensity Proton </a:t>
              </a:r>
              <a:r>
                <a:rPr lang="en-US" altLang="zh-CN" dirty="0" smtClean="0">
                  <a:solidFill>
                    <a:prstClr val="white"/>
                  </a:solidFill>
                  <a:latin typeface="Arial Narrow" pitchFamily="34" charset="0"/>
                </a:rPr>
                <a:t>Accelerators</a:t>
              </a:r>
              <a:endParaRPr lang="en-US" altLang="zh-CN" dirty="0">
                <a:solidFill>
                  <a:prstClr val="white"/>
                </a:solidFill>
                <a:latin typeface="Arial Narrow" pitchFamily="34" charset="0"/>
              </a:endParaRPr>
            </a:p>
            <a:p>
              <a:pPr indent="266700">
                <a:buClr>
                  <a:prstClr val="white"/>
                </a:buClr>
                <a:buSzPct val="80000"/>
                <a:buFont typeface="Wingdings" pitchFamily="2" charset="2"/>
                <a:buChar char="n"/>
              </a:pPr>
              <a:r>
                <a:rPr lang="en-US" dirty="0">
                  <a:solidFill>
                    <a:prstClr val="white"/>
                  </a:solidFill>
                  <a:latin typeface="Arial Narrow" pitchFamily="34" charset="0"/>
                </a:rPr>
                <a:t>Applied Research and Technology Transfer</a:t>
              </a:r>
              <a:endParaRPr lang="zh-CN" altLang="en-US" dirty="0">
                <a:solidFill>
                  <a:prstClr val="white"/>
                </a:solidFill>
                <a:latin typeface="Arial Narrow" pitchFamily="34" charset="0"/>
                <a:ea typeface="微软雅黑" pitchFamily="3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273658" y="4859347"/>
            <a:ext cx="4572032" cy="1548000"/>
            <a:chOff x="841003" y="3847546"/>
            <a:chExt cx="3330370" cy="1548000"/>
          </a:xfrm>
          <a:effectLst/>
        </p:grpSpPr>
        <p:sp>
          <p:nvSpPr>
            <p:cNvPr id="45" name="任意多边形 44"/>
            <p:cNvSpPr/>
            <p:nvPr/>
          </p:nvSpPr>
          <p:spPr>
            <a:xfrm>
              <a:off x="841003" y="3847546"/>
              <a:ext cx="3330369" cy="1548000"/>
            </a:xfrm>
            <a:custGeom>
              <a:avLst/>
              <a:gdLst>
                <a:gd name="connsiteX0" fmla="*/ 0 w 3330369"/>
                <a:gd name="connsiteY0" fmla="*/ 0 h 1998222"/>
                <a:gd name="connsiteX1" fmla="*/ 3330369 w 3330369"/>
                <a:gd name="connsiteY1" fmla="*/ 0 h 1998222"/>
                <a:gd name="connsiteX2" fmla="*/ 3330369 w 3330369"/>
                <a:gd name="connsiteY2" fmla="*/ 1998222 h 1998222"/>
                <a:gd name="connsiteX3" fmla="*/ 0 w 3330369"/>
                <a:gd name="connsiteY3" fmla="*/ 1998222 h 1998222"/>
                <a:gd name="connsiteX4" fmla="*/ 0 w 3330369"/>
                <a:gd name="connsiteY4" fmla="*/ 0 h 1998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0369" h="1998222">
                  <a:moveTo>
                    <a:pt x="0" y="0"/>
                  </a:moveTo>
                  <a:lnTo>
                    <a:pt x="3330369" y="0"/>
                  </a:lnTo>
                  <a:lnTo>
                    <a:pt x="3330369" y="1998222"/>
                  </a:lnTo>
                  <a:lnTo>
                    <a:pt x="0" y="1998222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94C949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94C949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94C949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dirty="0">
                <a:solidFill>
                  <a:srgbClr val="FFFFFF"/>
                </a:solidFill>
                <a:latin typeface="Segoe UI"/>
              </a:endParaRPr>
            </a:p>
          </p:txBody>
        </p:sp>
        <p:grpSp>
          <p:nvGrpSpPr>
            <p:cNvPr id="46" name="组合 45"/>
            <p:cNvGrpSpPr/>
            <p:nvPr/>
          </p:nvGrpSpPr>
          <p:grpSpPr>
            <a:xfrm>
              <a:off x="841003" y="3876697"/>
              <a:ext cx="3330370" cy="467948"/>
              <a:chOff x="841002" y="1526191"/>
              <a:chExt cx="3330370" cy="467948"/>
            </a:xfrm>
          </p:grpSpPr>
          <p:sp>
            <p:nvSpPr>
              <p:cNvPr id="48" name="矩形 47"/>
              <p:cNvSpPr/>
              <p:nvPr/>
            </p:nvSpPr>
            <p:spPr>
              <a:xfrm>
                <a:off x="841002" y="1562091"/>
                <a:ext cx="3329663" cy="432048"/>
              </a:xfrm>
              <a:prstGeom prst="rect">
                <a:avLst/>
              </a:prstGeom>
              <a:solidFill>
                <a:schemeClr val="bg1">
                  <a:lumMod val="95000"/>
                  <a:alpha val="8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TextBox 6"/>
              <p:cNvSpPr txBox="1"/>
              <p:nvPr/>
            </p:nvSpPr>
            <p:spPr>
              <a:xfrm>
                <a:off x="841002" y="1526191"/>
                <a:ext cx="3330370" cy="447293"/>
              </a:xfrm>
              <a:prstGeom prst="rect">
                <a:avLst/>
              </a:prstGeom>
              <a:noFill/>
            </p:spPr>
            <p:txBody>
              <a:bodyPr wrap="square" tIns="36000" bIns="36000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sz="2100" b="1" dirty="0">
                    <a:solidFill>
                      <a:prstClr val="black"/>
                    </a:solidFill>
                    <a:latin typeface="Arial Narrow" pitchFamily="34" charset="0"/>
                    <a:cs typeface="Arial" pitchFamily="34" charset="0"/>
                  </a:rPr>
                  <a:t>Radiation Technologies and Applications</a:t>
                </a:r>
                <a:endParaRPr lang="zh-CN" altLang="en-US" sz="21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</p:grpSp>
        <p:sp>
          <p:nvSpPr>
            <p:cNvPr id="47" name="TextBox 6"/>
            <p:cNvSpPr txBox="1"/>
            <p:nvPr/>
          </p:nvSpPr>
          <p:spPr>
            <a:xfrm>
              <a:off x="841003" y="4416653"/>
              <a:ext cx="333037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266700">
                <a:buClr>
                  <a:prstClr val="white"/>
                </a:buClr>
                <a:buSzPct val="80000"/>
                <a:buFont typeface="Wingdings" pitchFamily="2" charset="2"/>
                <a:buChar char="n"/>
              </a:pPr>
              <a:r>
                <a:rPr lang="en-US" altLang="zh-CN" dirty="0">
                  <a:solidFill>
                    <a:prstClr val="white"/>
                  </a:solidFill>
                  <a:latin typeface="Arial Narrow" pitchFamily="34" charset="0"/>
                </a:rPr>
                <a:t>Synchrotron Radiation Techniques &amp; Applications</a:t>
              </a:r>
            </a:p>
            <a:p>
              <a:pPr indent="266700">
                <a:buClr>
                  <a:prstClr val="white"/>
                </a:buClr>
                <a:buSzPct val="80000"/>
                <a:buFont typeface="Wingdings" pitchFamily="2" charset="2"/>
                <a:buChar char="n"/>
              </a:pPr>
              <a:r>
                <a:rPr lang="en-US" altLang="zh-CN" dirty="0">
                  <a:solidFill>
                    <a:prstClr val="white"/>
                  </a:solidFill>
                  <a:latin typeface="Arial Narrow" pitchFamily="34" charset="0"/>
                </a:rPr>
                <a:t>Neutron Scattering Techniques &amp; Applications </a:t>
              </a:r>
            </a:p>
            <a:p>
              <a:pPr indent="266700">
                <a:buClr>
                  <a:prstClr val="white"/>
                </a:buClr>
                <a:buSzPct val="80000"/>
                <a:buFont typeface="Wingdings" pitchFamily="2" charset="2"/>
                <a:buChar char="n"/>
              </a:pPr>
              <a:r>
                <a:rPr lang="en-US" altLang="zh-CN" dirty="0">
                  <a:solidFill>
                    <a:prstClr val="white"/>
                  </a:solidFill>
                  <a:latin typeface="Arial Narrow" pitchFamily="34" charset="0"/>
                </a:rPr>
                <a:t>Nuclear Analytical Techniques &amp; Applications </a:t>
              </a:r>
              <a:endParaRPr lang="zh-CN" altLang="en-US" dirty="0">
                <a:solidFill>
                  <a:prstClr val="white"/>
                </a:solidFill>
                <a:latin typeface="Arial Narrow" pitchFamily="34" charset="0"/>
              </a:endParaRPr>
            </a:p>
          </p:txBody>
        </p:sp>
      </p:grpSp>
      <p:sp>
        <p:nvSpPr>
          <p:cNvPr id="50" name="AutoShape 4"/>
          <p:cNvSpPr>
            <a:spLocks noChangeArrowheads="1"/>
          </p:cNvSpPr>
          <p:nvPr/>
        </p:nvSpPr>
        <p:spPr bwMode="gray">
          <a:xfrm>
            <a:off x="4917128" y="1798835"/>
            <a:ext cx="642942" cy="541381"/>
          </a:xfrm>
          <a:prstGeom prst="rightArrow">
            <a:avLst>
              <a:gd name="adj1" fmla="val 35167"/>
              <a:gd name="adj2" fmla="val 61967"/>
            </a:avLst>
          </a:prstGeom>
          <a:gradFill rotWithShape="1">
            <a:gsLst>
              <a:gs pos="0">
                <a:schemeClr val="bg1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CC0000"/>
              </a:solidFill>
              <a:latin typeface="黑体" pitchFamily="2" charset="-122"/>
            </a:endParaRPr>
          </a:p>
        </p:txBody>
      </p:sp>
      <p:sp>
        <p:nvSpPr>
          <p:cNvPr id="51" name="AutoShape 4"/>
          <p:cNvSpPr>
            <a:spLocks noChangeArrowheads="1"/>
          </p:cNvSpPr>
          <p:nvPr/>
        </p:nvSpPr>
        <p:spPr bwMode="gray">
          <a:xfrm>
            <a:off x="4919408" y="3671269"/>
            <a:ext cx="640662" cy="541381"/>
          </a:xfrm>
          <a:prstGeom prst="rightArrow">
            <a:avLst>
              <a:gd name="adj1" fmla="val 35167"/>
              <a:gd name="adj2" fmla="val 61967"/>
            </a:avLst>
          </a:prstGeom>
          <a:gradFill rotWithShape="1">
            <a:gsLst>
              <a:gs pos="0">
                <a:schemeClr val="bg1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CC0000"/>
              </a:solidFill>
              <a:latin typeface="黑体" pitchFamily="2" charset="-122"/>
            </a:endParaRPr>
          </a:p>
        </p:txBody>
      </p:sp>
      <p:sp>
        <p:nvSpPr>
          <p:cNvPr id="52" name="AutoShape 4"/>
          <p:cNvSpPr>
            <a:spLocks noChangeArrowheads="1"/>
          </p:cNvSpPr>
          <p:nvPr/>
        </p:nvSpPr>
        <p:spPr bwMode="gray">
          <a:xfrm>
            <a:off x="4864291" y="5452536"/>
            <a:ext cx="703189" cy="541381"/>
          </a:xfrm>
          <a:prstGeom prst="rightArrow">
            <a:avLst>
              <a:gd name="adj1" fmla="val 35167"/>
              <a:gd name="adj2" fmla="val 61967"/>
            </a:avLst>
          </a:prstGeom>
          <a:gradFill rotWithShape="1">
            <a:gsLst>
              <a:gs pos="0">
                <a:schemeClr val="bg1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CC0000"/>
              </a:solidFill>
              <a:latin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3536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Large Science Facilities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729295" y="1165761"/>
            <a:ext cx="7053860" cy="1765979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ctr">
              <a:defRPr kern="1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defRPr>
            </a:lvl1pPr>
          </a:lstStyle>
          <a:p>
            <a:pPr marL="342900" indent="-342900" algn="l">
              <a:lnSpc>
                <a:spcPct val="110000"/>
              </a:lnSpc>
              <a:buFont typeface="+mj-lt"/>
              <a:buAutoNum type="arabicPeriod"/>
            </a:pPr>
            <a:r>
              <a:rPr lang="en-US" altLang="zh-CN" sz="1600" dirty="0"/>
              <a:t>Beijing Electron Positron Collider (BEPCII) / (BESIII) </a:t>
            </a:r>
          </a:p>
          <a:p>
            <a:pPr marL="342900" indent="-342900" algn="l">
              <a:lnSpc>
                <a:spcPct val="110000"/>
              </a:lnSpc>
              <a:buFont typeface="+mj-lt"/>
              <a:buAutoNum type="arabicPeriod"/>
            </a:pPr>
            <a:r>
              <a:rPr lang="en-US" altLang="zh-CN" sz="1600" dirty="0"/>
              <a:t>Beijing Synchrotron Radiation Facility (BSRF)</a:t>
            </a:r>
          </a:p>
          <a:p>
            <a:pPr marL="342900" indent="-342900" algn="l">
              <a:lnSpc>
                <a:spcPct val="110000"/>
              </a:lnSpc>
              <a:buFont typeface="+mj-lt"/>
              <a:buAutoNum type="arabicPeriod"/>
            </a:pPr>
            <a:r>
              <a:rPr lang="en-US" altLang="zh-CN" sz="1600" dirty="0" err="1"/>
              <a:t>Yangbajing</a:t>
            </a:r>
            <a:r>
              <a:rPr lang="en-US" altLang="zh-CN" sz="1600" dirty="0"/>
              <a:t> Cosmic Ray Observatory </a:t>
            </a:r>
            <a:r>
              <a:rPr lang="en-US" altLang="zh-CN" sz="1600" dirty="0" smtClean="0"/>
              <a:t>(YBJ)</a:t>
            </a:r>
            <a:endParaRPr lang="en-US" altLang="zh-CN" sz="1600" dirty="0"/>
          </a:p>
          <a:p>
            <a:pPr marL="342900" indent="-342900" algn="l">
              <a:lnSpc>
                <a:spcPct val="110000"/>
              </a:lnSpc>
              <a:buFont typeface="+mj-lt"/>
              <a:buAutoNum type="arabicPeriod"/>
            </a:pPr>
            <a:r>
              <a:rPr lang="en-US" altLang="zh-CN" sz="1600" dirty="0" err="1"/>
              <a:t>Daya</a:t>
            </a:r>
            <a:r>
              <a:rPr lang="en-US" altLang="zh-CN" sz="1600" dirty="0"/>
              <a:t> Bay </a:t>
            </a:r>
            <a:r>
              <a:rPr lang="en-US" altLang="zh-CN" sz="1600" dirty="0" smtClean="0"/>
              <a:t>Reactor Neutrino </a:t>
            </a:r>
            <a:r>
              <a:rPr lang="en-US" altLang="zh-CN" sz="1600" dirty="0"/>
              <a:t>Experiment</a:t>
            </a:r>
          </a:p>
          <a:p>
            <a:pPr marL="342900" indent="-342900" algn="l">
              <a:lnSpc>
                <a:spcPct val="110000"/>
              </a:lnSpc>
              <a:buFont typeface="+mj-lt"/>
              <a:buAutoNum type="arabicPeriod"/>
            </a:pPr>
            <a:r>
              <a:rPr lang="en-US" altLang="zh-CN" sz="1600" dirty="0"/>
              <a:t>Hard X-ray Modulation </a:t>
            </a:r>
            <a:r>
              <a:rPr lang="en-US" altLang="zh-CN" sz="1600" dirty="0" smtClean="0"/>
              <a:t>Telescope (</a:t>
            </a:r>
            <a:r>
              <a:rPr lang="en-US" altLang="zh-CN" sz="1600" dirty="0"/>
              <a:t>HXMT)</a:t>
            </a:r>
          </a:p>
          <a:p>
            <a:pPr marL="342900" indent="-342900" algn="l">
              <a:lnSpc>
                <a:spcPct val="110000"/>
              </a:lnSpc>
              <a:buFont typeface="+mj-lt"/>
              <a:buAutoNum type="arabicPeriod"/>
            </a:pPr>
            <a:r>
              <a:rPr lang="en-US" altLang="zh-CN" sz="1600" dirty="0"/>
              <a:t>China Spallation Neutron Source (CSNS) </a:t>
            </a:r>
          </a:p>
        </p:txBody>
      </p:sp>
      <p:sp>
        <p:nvSpPr>
          <p:cNvPr id="12" name="矩形 11"/>
          <p:cNvSpPr/>
          <p:nvPr/>
        </p:nvSpPr>
        <p:spPr>
          <a:xfrm>
            <a:off x="713399" y="3268693"/>
            <a:ext cx="7069756" cy="1222826"/>
          </a:xfrm>
          <a:prstGeom prst="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>
              <a:lnSpc>
                <a:spcPct val="110000"/>
              </a:lnSpc>
              <a:buFont typeface="+mj-lt"/>
              <a:buAutoNum type="arabicPeriod"/>
            </a:pPr>
            <a:r>
              <a:rPr lang="en-US" altLang="zh-CN" sz="1600" kern="1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Jiangmen</a:t>
            </a:r>
            <a:r>
              <a:rPr lang="en-US" altLang="zh-CN" sz="1600" kern="1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Underground Neutrino Observatory (JUNO)</a:t>
            </a:r>
          </a:p>
          <a:p>
            <a:pPr marL="342900" indent="-342900">
              <a:lnSpc>
                <a:spcPct val="110000"/>
              </a:lnSpc>
              <a:buFont typeface="+mj-lt"/>
              <a:buAutoNum type="arabicPeriod"/>
            </a:pPr>
            <a:r>
              <a:rPr lang="en-US" altLang="zh-CN" sz="1600" kern="1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Large High-Altitude Air Shower Observatory (LHAASO)</a:t>
            </a:r>
          </a:p>
          <a:p>
            <a:pPr marL="342900" indent="-342900">
              <a:lnSpc>
                <a:spcPct val="110000"/>
              </a:lnSpc>
              <a:buFont typeface="+mj-lt"/>
              <a:buAutoNum type="arabicPeriod"/>
            </a:pPr>
            <a:r>
              <a:rPr lang="en-US" altLang="zh-CN" sz="1600" kern="1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Ali CMB Polarization Telescope (AliCPT-1)</a:t>
            </a:r>
          </a:p>
          <a:p>
            <a:pPr marL="342900" indent="-342900">
              <a:lnSpc>
                <a:spcPct val="110000"/>
              </a:lnSpc>
              <a:buFont typeface="+mj-lt"/>
              <a:buAutoNum type="arabicPeriod"/>
            </a:pPr>
            <a:r>
              <a:rPr lang="en-US" altLang="zh-CN" sz="1600" kern="1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High Energy Photon Source (HEPS/HEPS-TF)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713399" y="4792268"/>
            <a:ext cx="7069756" cy="1815882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>
              <a:defRPr sz="1600" kern="1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defRPr>
            </a:lvl1pPr>
          </a:lstStyle>
          <a:p>
            <a:pPr marL="342900" indent="-342900">
              <a:lnSpc>
                <a:spcPct val="110000"/>
              </a:lnSpc>
              <a:buFont typeface="+mj-lt"/>
              <a:buAutoNum type="arabicPeriod"/>
            </a:pPr>
            <a:r>
              <a:rPr lang="en-US" altLang="zh-CN" dirty="0"/>
              <a:t>China Initiative Accelerator Driven </a:t>
            </a:r>
            <a:r>
              <a:rPr lang="en-US" altLang="zh-CN" dirty="0" smtClean="0"/>
              <a:t>System (</a:t>
            </a:r>
            <a:r>
              <a:rPr lang="en-US" altLang="zh-CN" dirty="0" err="1"/>
              <a:t>CiADS</a:t>
            </a:r>
            <a:r>
              <a:rPr lang="en-US" altLang="zh-CN" dirty="0"/>
              <a:t>)</a:t>
            </a:r>
          </a:p>
          <a:p>
            <a:pPr marL="342900" indent="-342900">
              <a:lnSpc>
                <a:spcPct val="110000"/>
              </a:lnSpc>
              <a:buFont typeface="+mj-lt"/>
              <a:buAutoNum type="arabicPeriod"/>
            </a:pPr>
            <a:r>
              <a:rPr lang="en-US" altLang="zh-CN" dirty="0" smtClean="0"/>
              <a:t>China </a:t>
            </a:r>
            <a:r>
              <a:rPr lang="en-US" altLang="zh-CN" dirty="0"/>
              <a:t>Spallation Neutron Source II (CSNSII)</a:t>
            </a:r>
          </a:p>
          <a:p>
            <a:pPr marL="342900" indent="-342900">
              <a:lnSpc>
                <a:spcPct val="110000"/>
              </a:lnSpc>
              <a:buFont typeface="+mj-lt"/>
              <a:buAutoNum type="arabicPeriod"/>
            </a:pPr>
            <a:r>
              <a:rPr lang="en-US" altLang="zh-CN" dirty="0" smtClean="0"/>
              <a:t>Enhanced </a:t>
            </a:r>
            <a:r>
              <a:rPr lang="en-US" altLang="zh-CN" dirty="0"/>
              <a:t>X-ray Timing and </a:t>
            </a:r>
            <a:r>
              <a:rPr lang="en-US" altLang="zh-CN" dirty="0" err="1"/>
              <a:t>Polarimetry</a:t>
            </a:r>
            <a:r>
              <a:rPr lang="en-US" altLang="zh-CN" dirty="0"/>
              <a:t> mission (</a:t>
            </a:r>
            <a:r>
              <a:rPr lang="en-US" altLang="zh-CN" dirty="0" err="1"/>
              <a:t>eXTP</a:t>
            </a:r>
            <a:r>
              <a:rPr lang="en-US" altLang="zh-CN" dirty="0"/>
              <a:t>)</a:t>
            </a:r>
          </a:p>
          <a:p>
            <a:pPr marL="342900" indent="-342900">
              <a:lnSpc>
                <a:spcPct val="110000"/>
              </a:lnSpc>
              <a:buFont typeface="+mj-lt"/>
              <a:buAutoNum type="arabicPeriod"/>
            </a:pPr>
            <a:r>
              <a:rPr lang="en-US" altLang="zh-CN" dirty="0"/>
              <a:t>High Energy cosmic-Radiation Detection (HERD)</a:t>
            </a:r>
          </a:p>
          <a:p>
            <a:pPr marL="342900" indent="-342900">
              <a:lnSpc>
                <a:spcPct val="110000"/>
              </a:lnSpc>
              <a:buFont typeface="+mj-lt"/>
              <a:buAutoNum type="arabicPeriod"/>
            </a:pPr>
            <a:r>
              <a:rPr lang="en-US" altLang="zh-CN" dirty="0"/>
              <a:t>Circular Electron Positron Collider-Super proton-proton </a:t>
            </a:r>
            <a:r>
              <a:rPr lang="en-US" altLang="zh-CN" dirty="0" smtClean="0"/>
              <a:t>collider (</a:t>
            </a:r>
            <a:r>
              <a:rPr lang="en-US" altLang="zh-CN" dirty="0"/>
              <a:t>CEPC-</a:t>
            </a:r>
            <a:r>
              <a:rPr lang="en-US" altLang="zh-CN" dirty="0" err="1"/>
              <a:t>SppC</a:t>
            </a:r>
            <a:r>
              <a:rPr lang="en-US" altLang="zh-CN" dirty="0" smtClean="0"/>
              <a:t>)</a:t>
            </a:r>
          </a:p>
          <a:p>
            <a:pPr marL="342900" indent="-342900">
              <a:lnSpc>
                <a:spcPct val="110000"/>
              </a:lnSpc>
              <a:buFont typeface="+mj-lt"/>
              <a:buAutoNum type="arabicPeriod"/>
            </a:pPr>
            <a:r>
              <a:rPr lang="en-US" altLang="zh-CN" dirty="0"/>
              <a:t>Other </a:t>
            </a:r>
            <a:r>
              <a:rPr lang="en-US" altLang="zh-CN" dirty="0" smtClean="0"/>
              <a:t>Light Source Projects</a:t>
            </a:r>
            <a:r>
              <a:rPr lang="zh-CN" altLang="en-US" dirty="0" smtClean="0"/>
              <a:t>：</a:t>
            </a:r>
            <a:r>
              <a:rPr lang="en-US" altLang="zh-CN" dirty="0" smtClean="0"/>
              <a:t> </a:t>
            </a:r>
            <a:r>
              <a:rPr lang="en-US" altLang="zh-CN" dirty="0"/>
              <a:t>Southern </a:t>
            </a:r>
            <a:r>
              <a:rPr lang="en-US" altLang="zh-CN" dirty="0" smtClean="0"/>
              <a:t>Photon </a:t>
            </a:r>
            <a:r>
              <a:rPr lang="en-US" altLang="zh-CN" dirty="0"/>
              <a:t>Source </a:t>
            </a:r>
            <a:r>
              <a:rPr lang="zh-CN" altLang="en-US" dirty="0" smtClean="0"/>
              <a:t>、</a:t>
            </a:r>
            <a:r>
              <a:rPr lang="en-US" altLang="zh-CN" dirty="0" smtClean="0"/>
              <a:t>SCLS……</a:t>
            </a:r>
            <a:endParaRPr lang="en-US" altLang="zh-CN" dirty="0"/>
          </a:p>
        </p:txBody>
      </p:sp>
      <p:grpSp>
        <p:nvGrpSpPr>
          <p:cNvPr id="7" name="组合 6"/>
          <p:cNvGrpSpPr/>
          <p:nvPr/>
        </p:nvGrpSpPr>
        <p:grpSpPr>
          <a:xfrm>
            <a:off x="505755" y="1080688"/>
            <a:ext cx="8563814" cy="894742"/>
            <a:chOff x="351646" y="923209"/>
            <a:chExt cx="8563814" cy="894742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351646" y="927433"/>
              <a:ext cx="7637346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4" name="矩形 3"/>
            <p:cNvSpPr/>
            <p:nvPr/>
          </p:nvSpPr>
          <p:spPr>
            <a:xfrm>
              <a:off x="5938790" y="923209"/>
              <a:ext cx="2976670" cy="391228"/>
            </a:xfrm>
            <a:prstGeom prst="rect">
              <a:avLst/>
            </a:prstGeom>
            <a:solidFill>
              <a:srgbClr val="92D050">
                <a:alpha val="74902"/>
              </a:srgbClr>
            </a:solidFill>
            <a:ln>
              <a:noFill/>
            </a:ln>
            <a:effectLst>
              <a:outerShdw blurRad="635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20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In operation (6</a:t>
              </a:r>
              <a:r>
                <a:rPr lang="en-US" altLang="zh-CN" sz="20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)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51646" y="927433"/>
              <a:ext cx="0" cy="890518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8" name="组合 7"/>
          <p:cNvGrpSpPr/>
          <p:nvPr/>
        </p:nvGrpSpPr>
        <p:grpSpPr>
          <a:xfrm>
            <a:off x="500755" y="3162771"/>
            <a:ext cx="8568814" cy="890518"/>
            <a:chOff x="351646" y="895787"/>
            <a:chExt cx="8568814" cy="890518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351646" y="905420"/>
              <a:ext cx="7952123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0" name="矩形 9"/>
            <p:cNvSpPr/>
            <p:nvPr/>
          </p:nvSpPr>
          <p:spPr>
            <a:xfrm>
              <a:off x="5943790" y="906116"/>
              <a:ext cx="2976670" cy="391228"/>
            </a:xfrm>
            <a:prstGeom prst="rect">
              <a:avLst/>
            </a:prstGeom>
            <a:solidFill>
              <a:srgbClr val="FFC000">
                <a:alpha val="74902"/>
              </a:srgbClr>
            </a:solidFill>
            <a:ln>
              <a:noFill/>
            </a:ln>
            <a:effectLst>
              <a:outerShdw blurRad="635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20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Under construction (4)</a:t>
              </a: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351646" y="895787"/>
              <a:ext cx="0" cy="890518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3" name="组合 12"/>
          <p:cNvGrpSpPr/>
          <p:nvPr/>
        </p:nvGrpSpPr>
        <p:grpSpPr>
          <a:xfrm>
            <a:off x="537786" y="4680393"/>
            <a:ext cx="8531783" cy="890518"/>
            <a:chOff x="351646" y="927433"/>
            <a:chExt cx="8531783" cy="890518"/>
          </a:xfrm>
          <a:solidFill>
            <a:srgbClr val="00B0F0"/>
          </a:solidFill>
        </p:grpSpPr>
        <p:cxnSp>
          <p:nvCxnSpPr>
            <p:cNvPr id="14" name="直接连接符 13"/>
            <p:cNvCxnSpPr/>
            <p:nvPr/>
          </p:nvCxnSpPr>
          <p:spPr>
            <a:xfrm>
              <a:off x="351646" y="927433"/>
              <a:ext cx="6025579" cy="0"/>
            </a:xfrm>
            <a:prstGeom prst="line">
              <a:avLst/>
            </a:prstGeom>
            <a:grpFill/>
            <a:ln>
              <a:solidFill>
                <a:srgbClr val="4FD1CE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5" name="矩形 14"/>
            <p:cNvSpPr/>
            <p:nvPr/>
          </p:nvSpPr>
          <p:spPr>
            <a:xfrm>
              <a:off x="5906759" y="927433"/>
              <a:ext cx="2976670" cy="391228"/>
            </a:xfrm>
            <a:prstGeom prst="rect">
              <a:avLst/>
            </a:prstGeom>
            <a:solidFill>
              <a:srgbClr val="4FD1CE"/>
            </a:solidFill>
            <a:ln>
              <a:noFill/>
            </a:ln>
            <a:effectLst>
              <a:outerShdw blurRad="635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20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Under planning (6)</a:t>
              </a:r>
              <a:endPara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351646" y="927433"/>
              <a:ext cx="0" cy="890518"/>
            </a:xfrm>
            <a:prstGeom prst="line">
              <a:avLst/>
            </a:prstGeom>
            <a:grpFill/>
            <a:ln>
              <a:solidFill>
                <a:srgbClr val="4FD1CE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9526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Line 40"/>
          <p:cNvSpPr>
            <a:spLocks noChangeShapeType="1"/>
          </p:cNvSpPr>
          <p:nvPr/>
        </p:nvSpPr>
        <p:spPr bwMode="auto">
          <a:xfrm flipH="1" flipV="1">
            <a:off x="2728748" y="6386254"/>
            <a:ext cx="2730260" cy="0"/>
          </a:xfrm>
          <a:prstGeom prst="line">
            <a:avLst/>
          </a:prstGeom>
          <a:noFill/>
          <a:ln w="12700">
            <a:solidFill>
              <a:srgbClr val="071F6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Organization</a:t>
            </a:r>
            <a:endParaRPr lang="zh-CN" altLang="en-US" dirty="0"/>
          </a:p>
        </p:txBody>
      </p:sp>
      <p:sp>
        <p:nvSpPr>
          <p:cNvPr id="7" name="Line 40"/>
          <p:cNvSpPr>
            <a:spLocks noChangeShapeType="1"/>
          </p:cNvSpPr>
          <p:nvPr/>
        </p:nvSpPr>
        <p:spPr bwMode="auto">
          <a:xfrm flipH="1">
            <a:off x="591232" y="3564000"/>
            <a:ext cx="2145071" cy="7122"/>
          </a:xfrm>
          <a:prstGeom prst="line">
            <a:avLst/>
          </a:prstGeom>
          <a:noFill/>
          <a:ln w="12700">
            <a:solidFill>
              <a:srgbClr val="071F6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 rot="5400000">
            <a:off x="877917" y="3541386"/>
            <a:ext cx="1986993" cy="1588"/>
          </a:xfrm>
          <a:prstGeom prst="line">
            <a:avLst/>
          </a:prstGeom>
          <a:noFill/>
          <a:ln w="12700">
            <a:solidFill>
              <a:srgbClr val="071F65"/>
            </a:solidFill>
            <a:round/>
            <a:headEnd type="none" w="sm" len="sm"/>
            <a:tailEnd type="none" w="sm" len="sm"/>
          </a:ln>
        </p:spPr>
      </p:cxnSp>
      <p:sp>
        <p:nvSpPr>
          <p:cNvPr id="10" name="Line 40"/>
          <p:cNvSpPr>
            <a:spLocks noChangeShapeType="1"/>
          </p:cNvSpPr>
          <p:nvPr/>
        </p:nvSpPr>
        <p:spPr bwMode="auto">
          <a:xfrm flipH="1" flipV="1">
            <a:off x="2735508" y="5679390"/>
            <a:ext cx="2730260" cy="0"/>
          </a:xfrm>
          <a:prstGeom prst="line">
            <a:avLst/>
          </a:prstGeom>
          <a:noFill/>
          <a:ln w="12700">
            <a:solidFill>
              <a:srgbClr val="071F6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" name="Line 40"/>
          <p:cNvSpPr>
            <a:spLocks noChangeShapeType="1"/>
          </p:cNvSpPr>
          <p:nvPr/>
        </p:nvSpPr>
        <p:spPr bwMode="auto">
          <a:xfrm flipH="1" flipV="1">
            <a:off x="2735508" y="3964878"/>
            <a:ext cx="2716740" cy="0"/>
          </a:xfrm>
          <a:prstGeom prst="line">
            <a:avLst/>
          </a:prstGeom>
          <a:noFill/>
          <a:ln w="12700">
            <a:solidFill>
              <a:srgbClr val="071F6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" name="Line 40"/>
          <p:cNvSpPr>
            <a:spLocks noChangeShapeType="1"/>
          </p:cNvSpPr>
          <p:nvPr/>
        </p:nvSpPr>
        <p:spPr bwMode="auto">
          <a:xfrm flipH="1">
            <a:off x="2735508" y="1734674"/>
            <a:ext cx="2087317" cy="19982"/>
          </a:xfrm>
          <a:prstGeom prst="line">
            <a:avLst/>
          </a:prstGeom>
          <a:noFill/>
          <a:ln w="12700">
            <a:solidFill>
              <a:srgbClr val="071F6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2916504" y="1391611"/>
            <a:ext cx="1620000" cy="646331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kern="1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Research</a:t>
            </a:r>
          </a:p>
          <a:p>
            <a:pPr algn="ctr"/>
            <a:r>
              <a:rPr lang="en-US" altLang="zh-CN" kern="1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(7)</a:t>
            </a:r>
            <a:endParaRPr lang="zh-CN" altLang="en-US" kern="100" dirty="0">
              <a:solidFill>
                <a:sysClr val="windowText" lastClr="00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>
            <a:off x="2916504" y="3463313"/>
            <a:ext cx="1620000" cy="923330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kern="1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Administration</a:t>
            </a:r>
          </a:p>
          <a:p>
            <a:pPr algn="ctr"/>
            <a:r>
              <a:rPr lang="en-US" altLang="zh-CN" kern="1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(9) </a:t>
            </a:r>
            <a:endParaRPr lang="zh-CN" altLang="en-US" kern="100" dirty="0">
              <a:solidFill>
                <a:sysClr val="windowText" lastClr="00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AutoShape 15"/>
          <p:cNvSpPr>
            <a:spLocks noChangeArrowheads="1"/>
          </p:cNvSpPr>
          <p:nvPr/>
        </p:nvSpPr>
        <p:spPr bwMode="auto">
          <a:xfrm>
            <a:off x="2916504" y="5177825"/>
            <a:ext cx="1620000" cy="646331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kern="1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Support</a:t>
            </a:r>
          </a:p>
          <a:p>
            <a:pPr algn="ctr"/>
            <a:r>
              <a:rPr lang="en-US" altLang="zh-CN" kern="1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(3)</a:t>
            </a:r>
            <a:endParaRPr lang="zh-CN" altLang="en-US" kern="100" dirty="0">
              <a:solidFill>
                <a:sysClr val="windowText" lastClr="00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TextBox 7"/>
          <p:cNvSpPr txBox="1"/>
          <p:nvPr/>
        </p:nvSpPr>
        <p:spPr>
          <a:xfrm>
            <a:off x="4716704" y="780404"/>
            <a:ext cx="4356546" cy="1807231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ctr">
              <a:defRPr kern="10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  <a:cs typeface="宋体"/>
              </a:defRPr>
            </a:lvl1pPr>
          </a:lstStyle>
          <a:p>
            <a:pPr algn="l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Physics Division</a:t>
            </a:r>
          </a:p>
          <a:p>
            <a:pPr algn="l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Particle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Astrophysics Division</a:t>
            </a:r>
          </a:p>
          <a:p>
            <a:pPr algn="l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Accelerator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Division</a:t>
            </a:r>
          </a:p>
          <a:p>
            <a:pPr algn="l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Multi-Disciplinary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Division</a:t>
            </a:r>
          </a:p>
          <a:p>
            <a:pPr algn="l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Theoretical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Physics Division</a:t>
            </a:r>
          </a:p>
          <a:p>
            <a:pPr algn="l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Computing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Center</a:t>
            </a:r>
          </a:p>
          <a:p>
            <a:pPr algn="l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Division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Nuclear Technology and Applications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8"/>
          <p:cNvSpPr txBox="1"/>
          <p:nvPr/>
        </p:nvSpPr>
        <p:spPr>
          <a:xfrm>
            <a:off x="4716704" y="2695384"/>
            <a:ext cx="4356546" cy="2411371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ctr">
              <a:defRPr kern="10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  <a:cs typeface="宋体"/>
              </a:defRPr>
            </a:lvl1pPr>
          </a:lstStyle>
          <a:p>
            <a:pPr algn="l"/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Directors’Office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Office of Human Resources</a:t>
            </a:r>
          </a:p>
          <a:p>
            <a:pPr algn="l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Office of Research and Planning</a:t>
            </a:r>
          </a:p>
          <a:p>
            <a:pPr algn="l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Office of Large Facilities</a:t>
            </a:r>
          </a:p>
          <a:p>
            <a:pPr algn="l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Office of Finance and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Assets</a:t>
            </a:r>
          </a:p>
          <a:p>
            <a:pPr algn="l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Office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Education</a:t>
            </a:r>
          </a:p>
          <a:p>
            <a:pPr algn="l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Office of Technology Transfer</a:t>
            </a:r>
          </a:p>
          <a:p>
            <a:pPr algn="l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Supporting Services</a:t>
            </a:r>
          </a:p>
          <a:p>
            <a:pPr algn="l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Office of Retiree Services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9"/>
          <p:cNvSpPr txBox="1"/>
          <p:nvPr/>
        </p:nvSpPr>
        <p:spPr>
          <a:xfrm>
            <a:off x="4716704" y="5233381"/>
            <a:ext cx="4357670" cy="762208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ctr">
              <a:defRPr kern="10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  <a:cs typeface="宋体"/>
              </a:defRPr>
            </a:lvl1pPr>
          </a:lstStyle>
          <a:p>
            <a:pPr algn="l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Division of Facilities Operation and Maintenance</a:t>
            </a:r>
          </a:p>
          <a:p>
            <a:pPr algn="l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Library and Information Services</a:t>
            </a:r>
          </a:p>
          <a:p>
            <a:pPr algn="l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Machine Shop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AutoShape 15"/>
          <p:cNvSpPr>
            <a:spLocks noChangeArrowheads="1"/>
          </p:cNvSpPr>
          <p:nvPr/>
        </p:nvSpPr>
        <p:spPr bwMode="auto">
          <a:xfrm>
            <a:off x="2894570" y="6160209"/>
            <a:ext cx="1641934" cy="369332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kern="1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Branch (1)</a:t>
            </a:r>
            <a:endParaRPr lang="zh-CN" altLang="en-US" kern="100" dirty="0">
              <a:solidFill>
                <a:sysClr val="windowText" lastClr="00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2736303" y="1748801"/>
            <a:ext cx="0" cy="4637453"/>
          </a:xfrm>
          <a:prstGeom prst="line">
            <a:avLst/>
          </a:prstGeom>
          <a:noFill/>
          <a:ln w="12700">
            <a:solidFill>
              <a:srgbClr val="071F65"/>
            </a:solidFill>
            <a:round/>
            <a:headEnd type="none" w="sm" len="sm"/>
            <a:tailEnd type="none" w="sm" len="sm"/>
          </a:ln>
        </p:spPr>
      </p:cxnSp>
      <p:sp>
        <p:nvSpPr>
          <p:cNvPr id="22" name="AutoShape 5"/>
          <p:cNvSpPr>
            <a:spLocks noChangeArrowheads="1"/>
          </p:cNvSpPr>
          <p:nvPr/>
        </p:nvSpPr>
        <p:spPr bwMode="auto">
          <a:xfrm>
            <a:off x="1275054" y="1963115"/>
            <a:ext cx="1317234" cy="584775"/>
          </a:xfrm>
          <a:prstGeom prst="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600" kern="1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Science Committee</a:t>
            </a:r>
            <a:endParaRPr lang="zh-CN" altLang="en-US" sz="1600" kern="100" dirty="0">
              <a:solidFill>
                <a:sysClr val="windowText" lastClr="00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23" name="AutoShape 5"/>
          <p:cNvSpPr>
            <a:spLocks noChangeArrowheads="1"/>
          </p:cNvSpPr>
          <p:nvPr/>
        </p:nvSpPr>
        <p:spPr bwMode="auto">
          <a:xfrm>
            <a:off x="1275054" y="4534883"/>
            <a:ext cx="1317234" cy="830997"/>
          </a:xfrm>
          <a:prstGeom prst="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600" kern="1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Academic Degree Committee</a:t>
            </a:r>
            <a:endParaRPr lang="zh-CN" altLang="en-US" sz="1600" kern="100" dirty="0">
              <a:solidFill>
                <a:sysClr val="windowText" lastClr="00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24" name="AutoShape 14"/>
          <p:cNvSpPr>
            <a:spLocks noChangeArrowheads="1"/>
          </p:cNvSpPr>
          <p:nvPr/>
        </p:nvSpPr>
        <p:spPr bwMode="auto">
          <a:xfrm>
            <a:off x="49585" y="2695384"/>
            <a:ext cx="1080121" cy="628656"/>
          </a:xfrm>
          <a:prstGeom prst="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600" kern="1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IHEP Staff</a:t>
            </a:r>
          </a:p>
          <a:p>
            <a:pPr algn="ctr"/>
            <a:r>
              <a:rPr lang="en-US" altLang="zh-CN" sz="1600" kern="1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Congress </a:t>
            </a:r>
            <a:endParaRPr lang="zh-CN" altLang="en-US" sz="1600" kern="100" dirty="0">
              <a:solidFill>
                <a:sysClr val="windowText" lastClr="00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275054" y="3300102"/>
            <a:ext cx="1317234" cy="584775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kern="100">
              <a:solidFill>
                <a:sysClr val="window" lastClr="C7EDCC"/>
              </a:solidFill>
              <a:latin typeface="微软雅黑" pitchFamily="34" charset="-122"/>
              <a:ea typeface="微软雅黑" pitchFamily="34" charset="-122"/>
              <a:cs typeface="宋体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369387" y="3407823"/>
            <a:ext cx="1276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Directors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9"/>
          <p:cNvSpPr txBox="1"/>
          <p:nvPr/>
        </p:nvSpPr>
        <p:spPr>
          <a:xfrm>
            <a:off x="4716704" y="6148620"/>
            <a:ext cx="4357670" cy="400168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ctr">
              <a:defRPr kern="10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  <a:cs typeface="宋体"/>
              </a:defRPr>
            </a:lvl1pPr>
          </a:lstStyle>
          <a:p>
            <a:pPr algn="l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Dongguan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Campus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AutoShape 14"/>
          <p:cNvSpPr>
            <a:spLocks noChangeArrowheads="1"/>
          </p:cNvSpPr>
          <p:nvPr/>
        </p:nvSpPr>
        <p:spPr bwMode="auto">
          <a:xfrm>
            <a:off x="49584" y="3807714"/>
            <a:ext cx="1080121" cy="314328"/>
          </a:xfrm>
          <a:prstGeom prst="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600" kern="1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CAS </a:t>
            </a:r>
            <a:endParaRPr lang="zh-CN" altLang="en-US" sz="1600" kern="100" dirty="0">
              <a:solidFill>
                <a:sysClr val="windowText" lastClr="00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0" name="直接连接符 29"/>
          <p:cNvCxnSpPr>
            <a:stCxn id="24" idx="2"/>
            <a:endCxn id="29" idx="0"/>
          </p:cNvCxnSpPr>
          <p:nvPr/>
        </p:nvCxnSpPr>
        <p:spPr>
          <a:xfrm flipH="1">
            <a:off x="589645" y="3324040"/>
            <a:ext cx="1" cy="483674"/>
          </a:xfrm>
          <a:prstGeom prst="line">
            <a:avLst/>
          </a:prstGeom>
          <a:noFill/>
          <a:ln w="12700">
            <a:solidFill>
              <a:srgbClr val="071F65"/>
            </a:solidFill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41901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IHEP FUNDING </a:t>
            </a:r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2945454" y="6197478"/>
            <a:ext cx="5497375" cy="307777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Funding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298849" y="6197479"/>
            <a:ext cx="1646605" cy="307777"/>
          </a:xfrm>
          <a:prstGeom prst="rect">
            <a:avLst/>
          </a:prstGeom>
          <a:solidFill>
            <a:schemeClr val="accent4"/>
          </a:solidFill>
        </p:spPr>
        <p:txBody>
          <a:bodyPr wrap="none">
            <a:spAutoFit/>
          </a:bodyPr>
          <a:lstStyle/>
          <a:p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Institute Operation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431800" y="1093571"/>
            <a:ext cx="8586940" cy="5126525"/>
            <a:chOff x="354798" y="1247576"/>
            <a:chExt cx="8586940" cy="5126525"/>
          </a:xfrm>
        </p:grpSpPr>
        <p:graphicFrame>
          <p:nvGraphicFramePr>
            <p:cNvPr id="14" name="图表 13"/>
            <p:cNvGraphicFramePr/>
            <p:nvPr>
              <p:extLst>
                <p:ext uri="{D42A27DB-BD31-4B8C-83A1-F6EECF244321}">
                  <p14:modId xmlns:p14="http://schemas.microsoft.com/office/powerpoint/2010/main" val="1861285584"/>
                </p:ext>
              </p:extLst>
            </p:nvPr>
          </p:nvGraphicFramePr>
          <p:xfrm>
            <a:off x="354798" y="1247576"/>
            <a:ext cx="8586940" cy="403722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9" name="矩形 18"/>
            <p:cNvSpPr/>
            <p:nvPr/>
          </p:nvSpPr>
          <p:spPr>
            <a:xfrm>
              <a:off x="1305560" y="5295478"/>
              <a:ext cx="1479177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State financial support for institute operation</a:t>
              </a:r>
              <a:endParaRPr lang="zh-CN" alt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2751862" y="5312273"/>
              <a:ext cx="157901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State financial support for </a:t>
              </a:r>
              <a:r>
                <a:rPr lang="en-US" altLang="zh-CN" sz="14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operation of large facilities</a:t>
              </a:r>
              <a:endParaRPr lang="zh-CN" alt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4330271" y="5312273"/>
              <a:ext cx="128686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Competitive </a:t>
              </a:r>
              <a:r>
                <a:rPr lang="en-US" altLang="zh-CN" sz="14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funding for research</a:t>
              </a:r>
              <a:endParaRPr lang="zh-CN" alt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5617139" y="5204550"/>
              <a:ext cx="1393323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Competitive funding for construction of large facilities</a:t>
              </a:r>
              <a:endParaRPr lang="zh-CN" alt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7067251" y="5312273"/>
              <a:ext cx="123068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Other</a:t>
              </a:r>
              <a:endParaRPr lang="zh-CN" alt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080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IHEP FUNDING </a:t>
            </a:r>
            <a:endParaRPr lang="zh-CN" altLang="en-US"/>
          </a:p>
        </p:txBody>
      </p:sp>
      <p:graphicFrame>
        <p:nvGraphicFramePr>
          <p:cNvPr id="8" name="图表 7"/>
          <p:cNvGraphicFramePr/>
          <p:nvPr>
            <p:extLst>
              <p:ext uri="{D42A27DB-BD31-4B8C-83A1-F6EECF244321}">
                <p14:modId xmlns:p14="http://schemas.microsoft.com/office/powerpoint/2010/main" val="2932864040"/>
              </p:ext>
            </p:extLst>
          </p:nvPr>
        </p:nvGraphicFramePr>
        <p:xfrm>
          <a:off x="503721" y="1322930"/>
          <a:ext cx="8005013" cy="4071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5" name="组合 14"/>
          <p:cNvGrpSpPr/>
          <p:nvPr/>
        </p:nvGrpSpPr>
        <p:grpSpPr>
          <a:xfrm>
            <a:off x="6273577" y="5712010"/>
            <a:ext cx="1398713" cy="523220"/>
            <a:chOff x="6976222" y="1088354"/>
            <a:chExt cx="1398713" cy="523220"/>
          </a:xfrm>
        </p:grpSpPr>
        <p:cxnSp>
          <p:nvCxnSpPr>
            <p:cNvPr id="16" name="直接箭头连接符 15"/>
            <p:cNvCxnSpPr/>
            <p:nvPr/>
          </p:nvCxnSpPr>
          <p:spPr>
            <a:xfrm flipV="1">
              <a:off x="6976222" y="1088354"/>
              <a:ext cx="0" cy="431159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本框 16"/>
            <p:cNvSpPr txBox="1"/>
            <p:nvPr/>
          </p:nvSpPr>
          <p:spPr>
            <a:xfrm>
              <a:off x="7088067" y="1088354"/>
              <a:ext cx="12868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rgbClr val="0000FF"/>
                  </a:solidFill>
                  <a:latin typeface="Arial Black" panose="020B0A04020102020204" pitchFamily="34" charset="0"/>
                </a:rPr>
                <a:t>97%</a:t>
              </a:r>
              <a:endParaRPr lang="zh-CN" altLang="en-US" sz="2800" dirty="0">
                <a:solidFill>
                  <a:srgbClr val="0000FF"/>
                </a:solidFill>
                <a:latin typeface="Arial Black" panose="020B0A04020102020204" pitchFamily="34" charset="0"/>
              </a:endParaRPr>
            </a:p>
          </p:txBody>
        </p:sp>
      </p:grpSp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3466267"/>
              </p:ext>
            </p:extLst>
          </p:nvPr>
        </p:nvGraphicFramePr>
        <p:xfrm>
          <a:off x="2117558" y="5554216"/>
          <a:ext cx="3745641" cy="736600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020728"/>
                <a:gridCol w="1476366"/>
                <a:gridCol w="1248547"/>
              </a:tblGrid>
              <a:tr h="0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b="1" kern="1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zh-CN" altLang="en-US" sz="2800" b="1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kern="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2013-2017</a:t>
                      </a:r>
                      <a:endParaRPr lang="zh-CN" alt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kern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7434</a:t>
                      </a:r>
                      <a:endParaRPr lang="zh-CN" alt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kern="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2008-2012</a:t>
                      </a:r>
                      <a:endParaRPr lang="zh-CN" alt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kern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3772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284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C7EDCC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7EDCC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C7EDCC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C7EDCC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15674</TotalTime>
  <Words>3195</Words>
  <Application>Microsoft Office PowerPoint</Application>
  <PresentationFormat>全屏显示(4:3)</PresentationFormat>
  <Paragraphs>773</Paragraphs>
  <Slides>39</Slides>
  <Notes>17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39</vt:i4>
      </vt:variant>
    </vt:vector>
  </HeadingPairs>
  <TitlesOfParts>
    <vt:vector size="53" baseType="lpstr">
      <vt:lpstr>黑体</vt:lpstr>
      <vt:lpstr>宋体</vt:lpstr>
      <vt:lpstr>微软雅黑</vt:lpstr>
      <vt:lpstr>Arial</vt:lpstr>
      <vt:lpstr>Arial Black</vt:lpstr>
      <vt:lpstr>Arial Narrow</vt:lpstr>
      <vt:lpstr>Calibri</vt:lpstr>
      <vt:lpstr>Segoe UI</vt:lpstr>
      <vt:lpstr>Symbol</vt:lpstr>
      <vt:lpstr>Times New Roman</vt:lpstr>
      <vt:lpstr>Wingdings</vt:lpstr>
      <vt:lpstr>Office 主题</vt:lpstr>
      <vt:lpstr>Microsoft Excel 97-2003 工作表</vt:lpstr>
      <vt:lpstr>Image</vt:lpstr>
      <vt:lpstr> Introduction to IHEP</vt:lpstr>
      <vt:lpstr>Contents</vt:lpstr>
      <vt:lpstr>History</vt:lpstr>
      <vt:lpstr>Mission</vt:lpstr>
      <vt:lpstr>Main Research Disciplines</vt:lpstr>
      <vt:lpstr>Large Science Facilities</vt:lpstr>
      <vt:lpstr>Organization</vt:lpstr>
      <vt:lpstr>IHEP FUNDING </vt:lpstr>
      <vt:lpstr>IHEP FUNDING </vt:lpstr>
      <vt:lpstr>Human Resources</vt:lpstr>
      <vt:lpstr>Education</vt:lpstr>
      <vt:lpstr>Scientific Output: Publications</vt:lpstr>
      <vt:lpstr>Technology Output：Patents</vt:lpstr>
      <vt:lpstr>Technology Transfer: Products</vt:lpstr>
      <vt:lpstr>Outreach</vt:lpstr>
      <vt:lpstr>Contents</vt:lpstr>
      <vt:lpstr>International Assessment in 2013</vt:lpstr>
      <vt:lpstr>International Assessment in 2013</vt:lpstr>
      <vt:lpstr>International Assessment in 2013</vt:lpstr>
      <vt:lpstr>Campus Improvement</vt:lpstr>
      <vt:lpstr>Our own assessment</vt:lpstr>
      <vt:lpstr>“One-Five-Seven” Development Plan</vt:lpstr>
      <vt:lpstr>Contents</vt:lpstr>
      <vt:lpstr>Future Plan of IHEP</vt:lpstr>
      <vt:lpstr>Challenges: almost the same</vt:lpstr>
      <vt:lpstr>Summary</vt:lpstr>
      <vt:lpstr>PowerPoint 演示文稿</vt:lpstr>
      <vt:lpstr>CSNS: complete on schedule</vt:lpstr>
      <vt:lpstr>HXMT: launched successfully </vt:lpstr>
      <vt:lpstr>ADS- Injector I : successfully built </vt:lpstr>
      <vt:lpstr>BEPCII: reached its design goal</vt:lpstr>
      <vt:lpstr>DYB: The best measurements of Theta13 </vt:lpstr>
      <vt:lpstr>Nanomedicine：signed transfer contract </vt:lpstr>
      <vt:lpstr>Application and Technology Transfer</vt:lpstr>
      <vt:lpstr>Neutrino physics</vt:lpstr>
      <vt:lpstr>High Energy Photon Source</vt:lpstr>
      <vt:lpstr>CEPC+SppC</vt:lpstr>
      <vt:lpstr>Astroparticle physics and astrophysics</vt:lpstr>
      <vt:lpstr>IHEP FUNDING (Unit: MCNY)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of IHEP</dc:title>
  <dc:creator>王晨芳</dc:creator>
  <cp:lastModifiedBy>zhouxuan</cp:lastModifiedBy>
  <cp:revision>679</cp:revision>
  <cp:lastPrinted>2018-06-12T01:48:37Z</cp:lastPrinted>
  <dcterms:created xsi:type="dcterms:W3CDTF">2018-05-04T02:09:20Z</dcterms:created>
  <dcterms:modified xsi:type="dcterms:W3CDTF">2018-06-12T12:04:38Z</dcterms:modified>
</cp:coreProperties>
</file>