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417" r:id="rId2"/>
    <p:sldId id="427" r:id="rId3"/>
    <p:sldId id="418" r:id="rId4"/>
    <p:sldId id="430" r:id="rId5"/>
    <p:sldId id="462" r:id="rId6"/>
    <p:sldId id="436" r:id="rId7"/>
    <p:sldId id="456" r:id="rId8"/>
    <p:sldId id="437" r:id="rId9"/>
    <p:sldId id="459" r:id="rId10"/>
    <p:sldId id="460" r:id="rId11"/>
    <p:sldId id="461" r:id="rId12"/>
    <p:sldId id="439" r:id="rId13"/>
    <p:sldId id="429" r:id="rId14"/>
    <p:sldId id="422" r:id="rId15"/>
    <p:sldId id="463" r:id="rId16"/>
    <p:sldId id="464" r:id="rId17"/>
    <p:sldId id="432" r:id="rId18"/>
    <p:sldId id="434" r:id="rId19"/>
    <p:sldId id="438" r:id="rId20"/>
    <p:sldId id="455" r:id="rId21"/>
    <p:sldId id="447" r:id="rId22"/>
    <p:sldId id="448" r:id="rId23"/>
    <p:sldId id="442" r:id="rId24"/>
    <p:sldId id="449" r:id="rId25"/>
    <p:sldId id="444" r:id="rId26"/>
    <p:sldId id="466" r:id="rId27"/>
    <p:sldId id="452" r:id="rId28"/>
    <p:sldId id="465" r:id="rId29"/>
    <p:sldId id="445" r:id="rId30"/>
    <p:sldId id="453" r:id="rId31"/>
    <p:sldId id="451" r:id="rId3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739B7"/>
    <a:srgbClr val="6F7B91"/>
    <a:srgbClr val="4FD1CE"/>
    <a:srgbClr val="071F65"/>
    <a:srgbClr val="92D050"/>
    <a:srgbClr val="C0C5CE"/>
    <a:srgbClr val="BDD3FF"/>
    <a:srgbClr val="BDDFE1"/>
    <a:srgbClr val="8DC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样式 1 - 强调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深色样式 1 - 强调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深色样式 1 - 强调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78" autoAdjust="0"/>
    <p:restoredTop sz="90730" autoAdjust="0"/>
  </p:normalViewPr>
  <p:slideViewPr>
    <p:cSldViewPr snapToGrid="0">
      <p:cViewPr varScale="1">
        <p:scale>
          <a:sx n="67" d="100"/>
          <a:sy n="67" d="100"/>
        </p:scale>
        <p:origin x="121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8691A-493D-4F77-BB59-AF9323853594}" type="datetimeFigureOut">
              <a:rPr lang="zh-CN" altLang="en-US" smtClean="0"/>
              <a:t>2018/6/9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E92B7-0882-48A0-95C5-39A8371B4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52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693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 smtClean="0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935AA84-CA52-4F15-8829-263AB9C2AE68}" type="slidenum">
              <a:rPr lang="zh-CN" altLang="en-US" smtClean="0"/>
              <a:pPr/>
              <a:t>9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214683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E25AFED-43E6-410E-A378-D21779DD4322}" type="slidenum">
              <a:rPr lang="zh-CN" altLang="en-US" smtClean="0"/>
              <a:pPr/>
              <a:t>10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409868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So,</a:t>
            </a:r>
            <a:r>
              <a:rPr kumimoji="1" lang="en-US" altLang="zh-CN" baseline="0" dirty="0" smtClean="0"/>
              <a:t> the Einstein Probe, or EP.</a:t>
            </a:r>
          </a:p>
          <a:p>
            <a:r>
              <a:rPr kumimoji="1" lang="en-US" altLang="zh-CN" baseline="0" dirty="0" smtClean="0"/>
              <a:t>The Einstein Probe is a small mission for all-sky monitoring to discover and study </a:t>
            </a:r>
          </a:p>
          <a:p>
            <a:r>
              <a:rPr kumimoji="1" lang="en-US" altLang="zh-CN" baseline="0" dirty="0" smtClean="0"/>
              <a:t>high-energy transients and variable objects in the soft X-ray band.</a:t>
            </a:r>
          </a:p>
          <a:p>
            <a:r>
              <a:rPr kumimoji="1" lang="en-US" altLang="zh-CN" baseline="0" dirty="0" smtClean="0"/>
              <a:t>It was proposed in 2012, and is managed in the space science </a:t>
            </a:r>
            <a:r>
              <a:rPr kumimoji="1" lang="en-US" altLang="zh-CN" baseline="0" dirty="0" err="1" smtClean="0"/>
              <a:t>programme</a:t>
            </a:r>
            <a:r>
              <a:rPr kumimoji="1" lang="en-US" altLang="zh-CN" baseline="0" dirty="0" smtClean="0"/>
              <a:t> of the CAS.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I list here the main features of the EP mission.</a:t>
            </a:r>
          </a:p>
          <a:p>
            <a:r>
              <a:rPr kumimoji="1" lang="en-US" altLang="zh-CN" baseline="0" dirty="0" smtClean="0"/>
              <a:t>It has a large </a:t>
            </a:r>
            <a:r>
              <a:rPr kumimoji="1" lang="en-US" altLang="zh-CN" baseline="0" dirty="0" err="1" smtClean="0"/>
              <a:t>FoV</a:t>
            </a:r>
            <a:r>
              <a:rPr kumimoji="1" lang="en-US" altLang="zh-CN" baseline="0" dirty="0" smtClean="0"/>
              <a:t> of 3600 square degree, or 1.1 </a:t>
            </a:r>
            <a:r>
              <a:rPr kumimoji="1" lang="en-US" altLang="zh-CN" baseline="0" dirty="0" err="1" smtClean="0"/>
              <a:t>steradian</a:t>
            </a:r>
            <a:r>
              <a:rPr kumimoji="1" lang="en-US" altLang="zh-CN" baseline="0" dirty="0" smtClean="0"/>
              <a:t>. </a:t>
            </a:r>
          </a:p>
          <a:p>
            <a:r>
              <a:rPr kumimoji="1" lang="en-US" altLang="zh-CN" baseline="0" dirty="0" smtClean="0"/>
              <a:t>This gives an </a:t>
            </a:r>
            <a:r>
              <a:rPr kumimoji="1" lang="en-US" altLang="zh-CN" baseline="0" dirty="0" err="1" smtClean="0"/>
              <a:t>enormaous</a:t>
            </a:r>
            <a:r>
              <a:rPr kumimoji="1" lang="en-US" altLang="zh-CN" baseline="0" dirty="0" smtClean="0"/>
              <a:t> grasp of nearly 10,000 square degree square cm, which is the </a:t>
            </a:r>
          </a:p>
          <a:p>
            <a:r>
              <a:rPr kumimoji="1" lang="en-US" altLang="zh-CN" baseline="0" dirty="0" smtClean="0"/>
              <a:t>Largest among X-ray telescopes with focusing optics.</a:t>
            </a:r>
          </a:p>
          <a:p>
            <a:r>
              <a:rPr kumimoji="1" lang="en-US" altLang="zh-CN" baseline="0" dirty="0" smtClean="0"/>
              <a:t>It has a good angular resolution of about 5 </a:t>
            </a:r>
            <a:r>
              <a:rPr kumimoji="1" lang="en-US" altLang="zh-CN" baseline="0" dirty="0" err="1" smtClean="0"/>
              <a:t>arcmin</a:t>
            </a:r>
            <a:r>
              <a:rPr kumimoji="1" lang="en-US" altLang="zh-CN" baseline="0" dirty="0" smtClean="0"/>
              <a:t>, and source positioning accuracy of 1armin or less.</a:t>
            </a:r>
          </a:p>
          <a:p>
            <a:r>
              <a:rPr kumimoji="1" lang="en-US" altLang="zh-CN" baseline="0" dirty="0" smtClean="0"/>
              <a:t>EP operates in the 0.5-5keV soft X-ray band.</a:t>
            </a:r>
          </a:p>
          <a:p>
            <a:r>
              <a:rPr kumimoji="1" lang="en-US" altLang="zh-CN" baseline="0" dirty="0" smtClean="0"/>
              <a:t>It has a high sensitivity, one order of magnitude or more sensitive than the monitors currently in orbit.</a:t>
            </a:r>
          </a:p>
          <a:p>
            <a:r>
              <a:rPr kumimoji="1" lang="en-US" altLang="zh-CN" baseline="0" dirty="0" smtClean="0"/>
              <a:t>EP has the capability of autonomous follow-up observations in X-rays, leading to 10 </a:t>
            </a:r>
            <a:r>
              <a:rPr kumimoji="1" lang="en-US" altLang="zh-CN" baseline="0" dirty="0" err="1" smtClean="0"/>
              <a:t>arcsec</a:t>
            </a:r>
            <a:r>
              <a:rPr kumimoji="1" lang="en-US" altLang="zh-CN" baseline="0" dirty="0" smtClean="0"/>
              <a:t> positioning accuracy.</a:t>
            </a:r>
          </a:p>
          <a:p>
            <a:r>
              <a:rPr kumimoji="1" lang="en-US" altLang="zh-CN" baseline="0" dirty="0" smtClean="0"/>
              <a:t>Once an transient source is detected by the on-board computer, alert is triggered and the source information</a:t>
            </a:r>
          </a:p>
          <a:p>
            <a:r>
              <a:rPr kumimoji="1" lang="en-US" altLang="zh-CN" baseline="0" dirty="0" smtClean="0"/>
              <a:t>are quickly transmitted down to the ground station. </a:t>
            </a:r>
          </a:p>
          <a:p>
            <a:r>
              <a:rPr kumimoji="1" lang="en-US" altLang="zh-CN" baseline="0" dirty="0" smtClean="0"/>
              <a:t>It may also have the ability to send </a:t>
            </a:r>
            <a:r>
              <a:rPr kumimoji="1" lang="en-US" altLang="zh-CN" baseline="0" dirty="0" err="1" smtClean="0"/>
              <a:t>ToO</a:t>
            </a:r>
            <a:r>
              <a:rPr kumimoji="1" lang="en-US" altLang="zh-CN" baseline="0" dirty="0" smtClean="0"/>
              <a:t> requests quickly from ground up to the satellite to perform</a:t>
            </a:r>
          </a:p>
          <a:p>
            <a:r>
              <a:rPr kumimoji="1" lang="en-US" altLang="zh-CN" baseline="0" dirty="0" smtClean="0"/>
              <a:t>Fast </a:t>
            </a:r>
            <a:r>
              <a:rPr kumimoji="1" lang="en-US" altLang="zh-CN" baseline="0" dirty="0" err="1" smtClean="0"/>
              <a:t>ToO</a:t>
            </a:r>
            <a:r>
              <a:rPr kumimoji="1" lang="en-US" altLang="zh-CN" baseline="0" dirty="0" smtClean="0"/>
              <a:t> observations.</a:t>
            </a:r>
          </a:p>
          <a:p>
            <a:endParaRPr kumimoji="1" lang="en-US" altLang="zh-CN" baseline="0" dirty="0" smtClean="0"/>
          </a:p>
          <a:p>
            <a:endParaRPr kumimoji="1" lang="en-US" altLang="zh-CN" baseline="0" dirty="0" smtClean="0"/>
          </a:p>
          <a:p>
            <a:endParaRPr kumimoji="1" lang="en-US" altLang="zh-CN" baseline="0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620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overall configuration.</a:t>
            </a:r>
            <a:r>
              <a:rPr lang="en-US" altLang="zh-CN" baseline="0" dirty="0" smtClean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B8DAC-3AB4-4949-A719-142BB2B923E4}" type="slidenum">
              <a:rPr lang="zh-CN" altLang="en-US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0404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2E756-CFBE-4DB4-9769-AC8800052947}" type="datetimeFigureOut">
              <a:rPr lang="zh-CN" altLang="en-US" smtClean="0"/>
              <a:t>2018/6/9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AE203A2-D78F-4469-96D9-FE4450EF57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95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矩形 14"/>
          <p:cNvSpPr/>
          <p:nvPr userDrawn="1"/>
        </p:nvSpPr>
        <p:spPr>
          <a:xfrm>
            <a:off x="8314346" y="0"/>
            <a:ext cx="829653" cy="76470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altLang="zh-CN" dirty="0" smtClean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54" y="193960"/>
            <a:ext cx="547792" cy="35948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 baseline="0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 b="1" i="0" baseline="0">
                <a:solidFill>
                  <a:srgbClr val="00B0F0"/>
                </a:solidFill>
                <a:latin typeface="Times New Roman" panose="02020603050405020304" pitchFamily="18" charset="0"/>
              </a:defRPr>
            </a:lvl2pPr>
            <a:lvl3pPr>
              <a:defRPr baseline="0">
                <a:solidFill>
                  <a:srgbClr val="00B0F0"/>
                </a:solidFill>
                <a:latin typeface="Times New Roman" panose="02020603050405020304" pitchFamily="18" charset="0"/>
              </a:defRPr>
            </a:lvl3pPr>
            <a:lvl4pPr>
              <a:defRPr baseline="0">
                <a:solidFill>
                  <a:srgbClr val="00B0F0"/>
                </a:solidFill>
                <a:latin typeface="Times New Roman" panose="02020603050405020304" pitchFamily="18" charset="0"/>
              </a:defRPr>
            </a:lvl4pPr>
            <a:lvl5pPr>
              <a:defRPr baseline="0">
                <a:solidFill>
                  <a:srgbClr val="00B0F0"/>
                </a:solidFill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 smtClean="0"/>
              <a:t> 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884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2E756-CFBE-4DB4-9769-AC8800052947}" type="datetimeFigureOut">
              <a:rPr lang="zh-CN" altLang="en-US" smtClean="0"/>
              <a:t>2018/6/9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AE203A2-D78F-4469-96D9-FE4450EF57DC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8196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矩形 14"/>
          <p:cNvSpPr/>
          <p:nvPr userDrawn="1"/>
        </p:nvSpPr>
        <p:spPr>
          <a:xfrm>
            <a:off x="8314346" y="0"/>
            <a:ext cx="829653" cy="76470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altLang="zh-CN" dirty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54" y="193960"/>
            <a:ext cx="547792" cy="3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26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49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" name="TextBox 15"/>
          <p:cNvSpPr txBox="1"/>
          <p:nvPr userDrawn="1"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03620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9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2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31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3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78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3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618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4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391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4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282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-4" y="6542051"/>
            <a:ext cx="3243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cap="all" dirty="0" smtClean="0">
                <a:solidFill>
                  <a:srgbClr val="C0C5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assessment of 2018</a:t>
            </a:r>
            <a:endParaRPr lang="zh-CN" altLang="en-US" sz="1200" cap="all" dirty="0">
              <a:solidFill>
                <a:srgbClr val="C0C5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581878" y="6534676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r" defTabSz="914400" rtl="0" eaLnBrk="1" latinLnBrk="0" hangingPunct="1"/>
            <a:fld id="{AAE203A2-D78F-4469-96D9-FE4450EF57DC}" type="slidenum">
              <a:rPr lang="zh-CN" altLang="en-US" sz="1200" kern="1200" cap="all" smtClean="0">
                <a:solidFill>
                  <a:srgbClr val="C0C5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algn="r" defTabSz="914400" rtl="0" eaLnBrk="1" latinLnBrk="0" hangingPunct="1"/>
              <a:t>‹#›</a:t>
            </a:fld>
            <a:endParaRPr lang="zh-CN" altLang="en-US" sz="1200" kern="1200" cap="all" dirty="0">
              <a:solidFill>
                <a:srgbClr val="C0C5C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98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8" r:id="rId4"/>
    <p:sldLayoutId id="2147483669" r:id="rId5"/>
    <p:sldLayoutId id="2147483670" r:id="rId6"/>
    <p:sldLayoutId id="2147483671" r:id="rId7"/>
    <p:sldLayoutId id="2147483674" r:id="rId8"/>
    <p:sldLayoutId id="2147483675" r:id="rId9"/>
    <p:sldLayoutId id="2147483673" r:id="rId10"/>
    <p:sldLayoutId id="2147483663" r:id="rId11"/>
    <p:sldLayoutId id="2147483678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lappweb.in2p3.fr/LAPP2004/Accueil_lapp.php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jpeg"/><Relationship Id="rId11" Type="http://schemas.openxmlformats.org/officeDocument/2006/relationships/image" Target="../media/image41.png"/><Relationship Id="rId5" Type="http://schemas.openxmlformats.org/officeDocument/2006/relationships/image" Target="../media/image36.jpe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8.jpeg"/><Relationship Id="rId18" Type="http://schemas.openxmlformats.org/officeDocument/2006/relationships/image" Target="../media/image73.jp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7.png"/><Relationship Id="rId17" Type="http://schemas.openxmlformats.org/officeDocument/2006/relationships/image" Target="../media/image72.jpeg"/><Relationship Id="rId2" Type="http://schemas.openxmlformats.org/officeDocument/2006/relationships/image" Target="../media/image58.png"/><Relationship Id="rId16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6.gif"/><Relationship Id="rId5" Type="http://schemas.openxmlformats.org/officeDocument/2006/relationships/image" Target="../media/image61.jpeg"/><Relationship Id="rId15" Type="http://schemas.openxmlformats.org/officeDocument/2006/relationships/image" Target="../media/image70.gif"/><Relationship Id="rId10" Type="http://schemas.openxmlformats.org/officeDocument/2006/relationships/image" Target="../media/image65.gif"/><Relationship Id="rId19" Type="http://schemas.openxmlformats.org/officeDocument/2006/relationships/image" Target="../media/image74.png"/><Relationship Id="rId4" Type="http://schemas.openxmlformats.org/officeDocument/2006/relationships/image" Target="../media/image60.jpeg"/><Relationship Id="rId9" Type="http://schemas.openxmlformats.org/officeDocument/2006/relationships/image" Target="../media/image41.png"/><Relationship Id="rId14" Type="http://schemas.openxmlformats.org/officeDocument/2006/relationships/image" Target="../media/image6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5355" y="1399444"/>
            <a:ext cx="9160096" cy="3151989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D265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8982" y="2915112"/>
            <a:ext cx="8412582" cy="14443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Book Antiqua" panose="02040602050305030304" pitchFamily="18" charset="0"/>
                <a:ea typeface="+mj-ea"/>
                <a:cs typeface="Arial" panose="020B0604020202020204" pitchFamily="34" charset="0"/>
              </a:rPr>
              <a:t>XIONG Shaolin</a:t>
            </a:r>
          </a:p>
          <a:p>
            <a:pPr algn="ctr">
              <a:lnSpc>
                <a:spcPct val="125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Book Antiqua" panose="02040602050305030304" pitchFamily="18" charset="0"/>
                <a:ea typeface="+mj-ea"/>
                <a:cs typeface="Arial" panose="020B0604020202020204" pitchFamily="34" charset="0"/>
              </a:rPr>
              <a:t>Institute of High Energy Physics</a:t>
            </a:r>
          </a:p>
          <a:p>
            <a:pPr algn="ctr">
              <a:lnSpc>
                <a:spcPct val="125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Book Antiqua" panose="02040602050305030304" pitchFamily="18" charset="0"/>
                <a:ea typeface="+mj-ea"/>
                <a:cs typeface="Arial" panose="020B0604020202020204" pitchFamily="34" charset="0"/>
              </a:rPr>
              <a:t>Jun. 13 , 2018</a:t>
            </a:r>
          </a:p>
        </p:txBody>
      </p:sp>
      <p:sp>
        <p:nvSpPr>
          <p:cNvPr id="12" name="椭圆 14"/>
          <p:cNvSpPr/>
          <p:nvPr/>
        </p:nvSpPr>
        <p:spPr>
          <a:xfrm rot="16200000">
            <a:off x="4455613" y="5971049"/>
            <a:ext cx="219126" cy="285744"/>
          </a:xfrm>
          <a:custGeom>
            <a:avLst/>
            <a:gdLst>
              <a:gd name="T0" fmla="*/ 5482 w 5667"/>
              <a:gd name="T1" fmla="*/ 363 h 7402"/>
              <a:gd name="T2" fmla="*/ 4635 w 5667"/>
              <a:gd name="T3" fmla="*/ 185 h 7402"/>
              <a:gd name="T4" fmla="*/ 570 w 5667"/>
              <a:gd name="T5" fmla="*/ 2838 h 7402"/>
              <a:gd name="T6" fmla="*/ 0 w 5667"/>
              <a:gd name="T7" fmla="*/ 3744 h 7402"/>
              <a:gd name="T8" fmla="*/ 570 w 5667"/>
              <a:gd name="T9" fmla="*/ 4649 h 7402"/>
              <a:gd name="T10" fmla="*/ 4635 w 5667"/>
              <a:gd name="T11" fmla="*/ 7303 h 7402"/>
              <a:gd name="T12" fmla="*/ 4969 w 5667"/>
              <a:gd name="T13" fmla="*/ 7402 h 7402"/>
              <a:gd name="T14" fmla="*/ 5482 w 5667"/>
              <a:gd name="T15" fmla="*/ 7125 h 7402"/>
              <a:gd name="T16" fmla="*/ 5304 w 5667"/>
              <a:gd name="T17" fmla="*/ 6278 h 7402"/>
              <a:gd name="T18" fmla="*/ 1421 w 5667"/>
              <a:gd name="T19" fmla="*/ 3744 h 7402"/>
              <a:gd name="T20" fmla="*/ 5304 w 5667"/>
              <a:gd name="T21" fmla="*/ 1210 h 7402"/>
              <a:gd name="T22" fmla="*/ 5482 w 5667"/>
              <a:gd name="T23" fmla="*/ 363 h 7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667" h="7402">
                <a:moveTo>
                  <a:pt x="5482" y="363"/>
                </a:moveTo>
                <a:cubicBezTo>
                  <a:pt x="5297" y="80"/>
                  <a:pt x="4918" y="0"/>
                  <a:pt x="4635" y="185"/>
                </a:cubicBezTo>
                <a:lnTo>
                  <a:pt x="570" y="2838"/>
                </a:lnTo>
                <a:cubicBezTo>
                  <a:pt x="207" y="3051"/>
                  <a:pt x="0" y="3381"/>
                  <a:pt x="0" y="3744"/>
                </a:cubicBezTo>
                <a:cubicBezTo>
                  <a:pt x="0" y="4107"/>
                  <a:pt x="207" y="4436"/>
                  <a:pt x="570" y="4649"/>
                </a:cubicBezTo>
                <a:lnTo>
                  <a:pt x="4635" y="7303"/>
                </a:lnTo>
                <a:cubicBezTo>
                  <a:pt x="4738" y="7370"/>
                  <a:pt x="4854" y="7402"/>
                  <a:pt x="4969" y="7402"/>
                </a:cubicBezTo>
                <a:cubicBezTo>
                  <a:pt x="5169" y="7402"/>
                  <a:pt x="5365" y="7305"/>
                  <a:pt x="5482" y="7125"/>
                </a:cubicBezTo>
                <a:cubicBezTo>
                  <a:pt x="5667" y="6842"/>
                  <a:pt x="5587" y="6463"/>
                  <a:pt x="5304" y="6278"/>
                </a:cubicBezTo>
                <a:lnTo>
                  <a:pt x="1421" y="3744"/>
                </a:lnTo>
                <a:lnTo>
                  <a:pt x="5304" y="1210"/>
                </a:lnTo>
                <a:cubicBezTo>
                  <a:pt x="5587" y="1025"/>
                  <a:pt x="5667" y="646"/>
                  <a:pt x="5482" y="363"/>
                </a:cubicBezTo>
                <a:close/>
              </a:path>
            </a:pathLst>
          </a:cu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0741" y="1471417"/>
            <a:ext cx="9144000" cy="983241"/>
          </a:xfrm>
        </p:spPr>
        <p:txBody>
          <a:bodyPr/>
          <a:lstStyle/>
          <a:p>
            <a:r>
              <a:rPr lang="zh-CN" altLang="zh-CN" dirty="0">
                <a:latin typeface="Arial Black" panose="020B0A04020102020204" pitchFamily="34" charset="0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IHEP Space </a:t>
            </a:r>
            <a:r>
              <a:rPr lang="en-US" altLang="zh-CN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Programs</a:t>
            </a:r>
            <a:endParaRPr lang="zh-CN" altLang="en-US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5450072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cap="all" dirty="0" smtClean="0">
                <a:solidFill>
                  <a:srgbClr val="C0C5CE"/>
                </a:solidFill>
                <a:latin typeface="Arial Black" panose="020B0A04020102020204" pitchFamily="34" charset="0"/>
              </a:rPr>
              <a:t>International assessment </a:t>
            </a:r>
            <a:r>
              <a:rPr lang="en-US" altLang="zh-CN" sz="2400" cap="all" dirty="0" smtClean="0">
                <a:solidFill>
                  <a:srgbClr val="C0C5CE"/>
                </a:solidFill>
                <a:latin typeface="Arial Black" panose="020B0A04020102020204" pitchFamily="34" charset="0"/>
              </a:rPr>
              <a:t>2018</a:t>
            </a:r>
            <a:endParaRPr lang="zh-CN" altLang="en-US" sz="2400" cap="all" dirty="0">
              <a:solidFill>
                <a:srgbClr val="C0C5C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01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矩形 6"/>
          <p:cNvSpPr>
            <a:spLocks noChangeArrowheads="1"/>
          </p:cNvSpPr>
          <p:nvPr/>
        </p:nvSpPr>
        <p:spPr bwMode="auto">
          <a:xfrm>
            <a:off x="968706" y="5029200"/>
            <a:ext cx="7206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Stars:         </a:t>
            </a:r>
            <a:r>
              <a:rPr lang="en-US" altLang="zh-CN" sz="2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Pointed </a:t>
            </a:r>
            <a:r>
              <a:rPr lang="en-US" altLang="zh-CN" sz="2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Observations</a:t>
            </a:r>
            <a:endParaRPr lang="en-US" altLang="zh-CN" sz="20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Green Regions </a:t>
            </a:r>
            <a:r>
              <a:rPr lang="en-US" altLang="zh-CN" sz="2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CN" sz="2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Small Area Scanning</a:t>
            </a:r>
            <a:endParaRPr lang="en-US" altLang="zh-CN" sz="20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Blue lines:           </a:t>
            </a:r>
            <a:r>
              <a:rPr lang="en-US" altLang="zh-CN" sz="2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Tracks </a:t>
            </a:r>
            <a:r>
              <a:rPr lang="en-US" altLang="zh-CN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between different pointed Obs.</a:t>
            </a:r>
            <a:r>
              <a:rPr lang="en-US" altLang="zh-CN" sz="2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0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 smtClean="0">
                <a:solidFill>
                  <a:srgbClr val="CCC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Yellow </a:t>
            </a:r>
            <a:r>
              <a:rPr lang="en-US" altLang="zh-CN" sz="2000" b="1" dirty="0" smtClean="0">
                <a:solidFill>
                  <a:srgbClr val="CCC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band:     </a:t>
            </a:r>
            <a:r>
              <a:rPr lang="en-US" altLang="zh-CN" sz="2000" dirty="0" smtClean="0">
                <a:solidFill>
                  <a:srgbClr val="CCC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Testing </a:t>
            </a:r>
            <a:r>
              <a:rPr lang="en-US" altLang="zh-CN" sz="2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 the All-Sky Survey Obs. </a:t>
            </a:r>
            <a:endParaRPr lang="en-US" altLang="zh-CN" sz="20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40" name="文本框 1"/>
          <p:cNvSpPr txBox="1">
            <a:spLocks noChangeArrowheads="1"/>
          </p:cNvSpPr>
          <p:nvPr/>
        </p:nvSpPr>
        <p:spPr bwMode="auto">
          <a:xfrm>
            <a:off x="304800" y="170051"/>
            <a:ext cx="845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Observation Map 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（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as of 2018.5.31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11" y="897890"/>
            <a:ext cx="7664378" cy="372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731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title"/>
          </p:nvPr>
        </p:nvSpPr>
        <p:spPr>
          <a:xfrm>
            <a:off x="395288" y="41275"/>
            <a:ext cx="8229600" cy="720725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 smtClean="0">
                <a:ea typeface="黑体" panose="02010609060101010101" pitchFamily="49" charset="-122"/>
              </a:rPr>
              <a:t>Conferences</a:t>
            </a:r>
            <a:endParaRPr lang="zh-CN" altLang="en-US" sz="2000" dirty="0" smtClean="0">
              <a:ea typeface="黑体" panose="02010609060101010101" pitchFamily="49" charset="-122"/>
            </a:endParaRPr>
          </a:p>
        </p:txBody>
      </p:sp>
      <p:pic>
        <p:nvPicPr>
          <p:cNvPr id="16387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3" r="4584" b="9163"/>
          <a:stretch>
            <a:fillRect/>
          </a:stretch>
        </p:blipFill>
        <p:spPr>
          <a:xfrm>
            <a:off x="100013" y="4495800"/>
            <a:ext cx="4829174" cy="2298625"/>
          </a:xfrm>
        </p:spPr>
      </p:pic>
      <p:sp>
        <p:nvSpPr>
          <p:cNvPr id="16388" name="文本框 1"/>
          <p:cNvSpPr txBox="1">
            <a:spLocks noChangeArrowheads="1"/>
          </p:cNvSpPr>
          <p:nvPr/>
        </p:nvSpPr>
        <p:spPr bwMode="auto">
          <a:xfrm>
            <a:off x="228600" y="979025"/>
            <a:ext cx="87503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HXMT International workshops (2017.11, 2018.4,  2018.6)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HXMT 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Users</a:t>
            </a:r>
            <a:r>
              <a:rPr lang="en-US" altLang="zh-CN" sz="2200" dirty="0" smtClean="0">
                <a:latin typeface="+mn-lt"/>
                <a:ea typeface="微软雅黑" panose="020B0503020204020204" pitchFamily="34" charset="-122"/>
              </a:rPr>
              <a:t>’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Meeting 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(&gt;200 scientific users from tens of institutions)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8600" y="4495800"/>
            <a:ext cx="4572000" cy="5386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b="1" dirty="0">
                <a:solidFill>
                  <a:srgbClr val="FFFF00"/>
                </a:solidFill>
                <a:ea typeface="黑体" panose="02010609060101010101" pitchFamily="49" charset="-122"/>
              </a:rPr>
              <a:t>The 1</a:t>
            </a:r>
            <a:r>
              <a:rPr lang="en-US" altLang="zh-CN" b="1" baseline="30000" dirty="0">
                <a:solidFill>
                  <a:srgbClr val="FFFF00"/>
                </a:solidFill>
                <a:ea typeface="黑体" panose="02010609060101010101" pitchFamily="49" charset="-122"/>
              </a:rPr>
              <a:t>st</a:t>
            </a:r>
            <a:r>
              <a:rPr lang="en-US" altLang="zh-CN" b="1" dirty="0">
                <a:solidFill>
                  <a:srgbClr val="FFFF00"/>
                </a:solidFill>
                <a:ea typeface="黑体" panose="02010609060101010101" pitchFamily="49" charset="-122"/>
              </a:rPr>
              <a:t> </a:t>
            </a:r>
            <a:r>
              <a:rPr lang="en-US" altLang="zh-CN" b="1" i="1" dirty="0">
                <a:solidFill>
                  <a:srgbClr val="FFFF00"/>
                </a:solidFill>
                <a:ea typeface="黑体" panose="02010609060101010101" pitchFamily="49" charset="-122"/>
              </a:rPr>
              <a:t>Insight</a:t>
            </a:r>
            <a:r>
              <a:rPr lang="en-US" altLang="zh-CN" b="1" dirty="0">
                <a:solidFill>
                  <a:srgbClr val="FFFF00"/>
                </a:solidFill>
                <a:ea typeface="黑体" panose="02010609060101010101" pitchFamily="49" charset="-122"/>
              </a:rPr>
              <a:t>-HXMT Users Meeting</a:t>
            </a:r>
            <a:br>
              <a:rPr lang="en-US" altLang="zh-CN" b="1" dirty="0">
                <a:solidFill>
                  <a:srgbClr val="FFFF00"/>
                </a:solidFill>
                <a:ea typeface="黑体" panose="02010609060101010101" pitchFamily="49" charset="-122"/>
              </a:rPr>
            </a:br>
            <a:r>
              <a:rPr lang="zh-CN" altLang="en-US" sz="1100" b="1" dirty="0">
                <a:solidFill>
                  <a:srgbClr val="FFFF00"/>
                </a:solidFill>
                <a:ea typeface="黑体" panose="02010609060101010101" pitchFamily="49" charset="-122"/>
              </a:rPr>
              <a:t>（</a:t>
            </a:r>
            <a:r>
              <a:rPr lang="en-US" altLang="zh-CN" sz="1100" b="1" dirty="0">
                <a:solidFill>
                  <a:srgbClr val="FFFF00"/>
                </a:solidFill>
                <a:ea typeface="黑体" panose="02010609060101010101" pitchFamily="49" charset="-122"/>
              </a:rPr>
              <a:t>2018.1.8</a:t>
            </a:r>
            <a:r>
              <a:rPr lang="zh-CN" altLang="en-US" sz="1100" b="1" dirty="0">
                <a:solidFill>
                  <a:srgbClr val="FFFF00"/>
                </a:solidFill>
                <a:ea typeface="黑体" panose="02010609060101010101" pitchFamily="49" charset="-122"/>
              </a:rPr>
              <a:t>）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95800"/>
            <a:ext cx="3505200" cy="222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8" name="Picture 4" descr="http://www.ihep.cas.cn/xwdt/xshdyjl/2018/201804/W0201804203399032917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37" y="1981200"/>
            <a:ext cx="35433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0" name="Picture 6" descr="http://www.ihep.cas.cn/xwdt/gnxw/2017/201711/W0201711135334323444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187" y="1905000"/>
            <a:ext cx="3962400" cy="248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821987" y="1981200"/>
            <a:ext cx="361950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FF00"/>
                </a:solidFill>
                <a:ea typeface="黑体" panose="02010609060101010101" pitchFamily="49" charset="-122"/>
              </a:rPr>
              <a:t> </a:t>
            </a:r>
            <a:r>
              <a:rPr lang="en-US" altLang="zh-CN" b="1" dirty="0" smtClean="0">
                <a:solidFill>
                  <a:srgbClr val="FFFF00"/>
                </a:solidFill>
                <a:ea typeface="黑体" panose="02010609060101010101" pitchFamily="49" charset="-122"/>
              </a:rPr>
              <a:t>      2</a:t>
            </a:r>
            <a:r>
              <a:rPr lang="en-US" altLang="zh-CN" b="1" baseline="30000" dirty="0" smtClean="0">
                <a:solidFill>
                  <a:srgbClr val="FFFF00"/>
                </a:solidFill>
                <a:ea typeface="黑体" panose="02010609060101010101" pitchFamily="49" charset="-122"/>
              </a:rPr>
              <a:t>nd</a:t>
            </a:r>
            <a:r>
              <a:rPr lang="en-US" altLang="zh-CN" b="1" dirty="0" smtClean="0">
                <a:solidFill>
                  <a:srgbClr val="FFFF00"/>
                </a:solidFill>
                <a:ea typeface="黑体" panose="02010609060101010101" pitchFamily="49" charset="-122"/>
              </a:rPr>
              <a:t> </a:t>
            </a:r>
            <a:r>
              <a:rPr lang="en-US" altLang="zh-CN" b="1" i="1" dirty="0" smtClean="0">
                <a:solidFill>
                  <a:srgbClr val="FFFF00"/>
                </a:solidFill>
                <a:ea typeface="黑体" panose="02010609060101010101" pitchFamily="49" charset="-122"/>
              </a:rPr>
              <a:t>International workshop</a:t>
            </a:r>
          </a:p>
          <a:p>
            <a:pPr algn="ctr"/>
            <a:r>
              <a:rPr lang="en-US" altLang="zh-CN" b="1" i="1" dirty="0" smtClean="0">
                <a:solidFill>
                  <a:srgbClr val="FFFF00"/>
                </a:solidFill>
                <a:ea typeface="黑体" panose="02010609060101010101" pitchFamily="49" charset="-122"/>
              </a:rPr>
              <a:t>On calibration and science</a:t>
            </a:r>
            <a:r>
              <a:rPr lang="en-US" altLang="zh-CN" b="1" dirty="0">
                <a:solidFill>
                  <a:srgbClr val="FFFF00"/>
                </a:solidFill>
                <a:ea typeface="黑体" panose="02010609060101010101" pitchFamily="49" charset="-122"/>
              </a:rPr>
              <a:t/>
            </a:r>
            <a:br>
              <a:rPr lang="en-US" altLang="zh-CN" b="1" dirty="0">
                <a:solidFill>
                  <a:srgbClr val="FFFF00"/>
                </a:solidFill>
                <a:ea typeface="黑体" panose="02010609060101010101" pitchFamily="49" charset="-122"/>
              </a:rPr>
            </a:br>
            <a:r>
              <a:rPr lang="zh-CN" altLang="en-US" sz="1100" b="1" dirty="0">
                <a:solidFill>
                  <a:srgbClr val="FFFF00"/>
                </a:solidFill>
                <a:ea typeface="黑体" panose="02010609060101010101" pitchFamily="49" charset="-122"/>
              </a:rPr>
              <a:t>（</a:t>
            </a:r>
            <a:r>
              <a:rPr lang="en-US" altLang="zh-CN" sz="1100" b="1" dirty="0" smtClean="0">
                <a:solidFill>
                  <a:srgbClr val="FFFF00"/>
                </a:solidFill>
                <a:ea typeface="黑体" panose="02010609060101010101" pitchFamily="49" charset="-122"/>
              </a:rPr>
              <a:t>2018.4</a:t>
            </a:r>
            <a:r>
              <a:rPr lang="zh-CN" altLang="en-US" sz="1100" b="1" dirty="0" smtClean="0">
                <a:solidFill>
                  <a:srgbClr val="FFFF00"/>
                </a:solidFill>
                <a:ea typeface="黑体" panose="02010609060101010101" pitchFamily="49" charset="-122"/>
              </a:rPr>
              <a:t>）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12987" y="1981200"/>
            <a:ext cx="34290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FF00"/>
                </a:solidFill>
                <a:ea typeface="黑体" panose="02010609060101010101" pitchFamily="49" charset="-122"/>
              </a:rPr>
              <a:t> </a:t>
            </a:r>
            <a:r>
              <a:rPr lang="en-US" altLang="zh-CN" b="1" dirty="0" smtClean="0">
                <a:solidFill>
                  <a:srgbClr val="FFFF00"/>
                </a:solidFill>
                <a:ea typeface="黑体" panose="02010609060101010101" pitchFamily="49" charset="-122"/>
              </a:rPr>
              <a:t>      I</a:t>
            </a:r>
            <a:r>
              <a:rPr lang="en-US" altLang="zh-CN" b="1" i="1" dirty="0" smtClean="0">
                <a:solidFill>
                  <a:srgbClr val="FFFF00"/>
                </a:solidFill>
                <a:ea typeface="黑体" panose="02010609060101010101" pitchFamily="49" charset="-122"/>
              </a:rPr>
              <a:t>nternational workshop</a:t>
            </a:r>
            <a:r>
              <a:rPr lang="en-US" altLang="zh-CN" b="1" dirty="0">
                <a:solidFill>
                  <a:srgbClr val="FFFF00"/>
                </a:solidFill>
                <a:ea typeface="黑体" panose="02010609060101010101" pitchFamily="49" charset="-122"/>
              </a:rPr>
              <a:t/>
            </a:r>
            <a:br>
              <a:rPr lang="en-US" altLang="zh-CN" b="1" dirty="0">
                <a:solidFill>
                  <a:srgbClr val="FFFF00"/>
                </a:solidFill>
                <a:ea typeface="黑体" panose="02010609060101010101" pitchFamily="49" charset="-122"/>
              </a:rPr>
            </a:br>
            <a:r>
              <a:rPr lang="zh-CN" altLang="en-US" sz="1100" b="1" dirty="0">
                <a:solidFill>
                  <a:srgbClr val="FFFF00"/>
                </a:solidFill>
                <a:ea typeface="黑体" panose="02010609060101010101" pitchFamily="49" charset="-122"/>
              </a:rPr>
              <a:t>（</a:t>
            </a:r>
            <a:r>
              <a:rPr lang="en-US" altLang="zh-CN" sz="1100" b="1" dirty="0" smtClean="0">
                <a:solidFill>
                  <a:srgbClr val="FFFF00"/>
                </a:solidFill>
                <a:ea typeface="黑体" panose="02010609060101010101" pitchFamily="49" charset="-122"/>
              </a:rPr>
              <a:t>2017.11</a:t>
            </a:r>
            <a:r>
              <a:rPr lang="zh-CN" altLang="en-US" sz="1100" b="1" dirty="0" smtClean="0">
                <a:solidFill>
                  <a:srgbClr val="FFFF00"/>
                </a:solidFill>
                <a:ea typeface="黑体" panose="02010609060101010101" pitchFamily="49" charset="-122"/>
              </a:rPr>
              <a:t>）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4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International </a:t>
            </a:r>
            <a:r>
              <a:rPr lang="en-US" altLang="zh-CN" dirty="0" smtClean="0"/>
              <a:t>Collaborations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1275" y="892631"/>
            <a:ext cx="8390222" cy="2720867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 Member of LV-EM global follow-up team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</a:rPr>
              <a:t>Joint observations:  DWF,  </a:t>
            </a:r>
            <a:r>
              <a:rPr lang="en-US" altLang="zh-CN" dirty="0" err="1" smtClean="0">
                <a:solidFill>
                  <a:srgbClr val="0000FF"/>
                </a:solidFill>
              </a:rPr>
              <a:t>NuSTAR</a:t>
            </a:r>
            <a:r>
              <a:rPr lang="en-US" altLang="zh-CN" dirty="0" smtClean="0">
                <a:solidFill>
                  <a:srgbClr val="0000FF"/>
                </a:solidFill>
              </a:rPr>
              <a:t>, Swift… 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</a:rPr>
              <a:t>Important member of the IACHEC (International </a:t>
            </a:r>
            <a:r>
              <a:rPr lang="en-US" altLang="zh-CN" dirty="0">
                <a:solidFill>
                  <a:srgbClr val="0000FF"/>
                </a:solidFill>
              </a:rPr>
              <a:t>Astronomical Consortium for High Energy </a:t>
            </a:r>
            <a:r>
              <a:rPr lang="en-US" altLang="zh-CN" dirty="0" smtClean="0">
                <a:solidFill>
                  <a:srgbClr val="0000FF"/>
                </a:solidFill>
              </a:rPr>
              <a:t>Calibration)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</a:rPr>
              <a:t>Very active in the astronomy community: </a:t>
            </a:r>
            <a:r>
              <a:rPr lang="en-US" altLang="zh-CN" dirty="0" err="1" smtClean="0">
                <a:solidFill>
                  <a:srgbClr val="0000FF"/>
                </a:solidFill>
              </a:rPr>
              <a:t>Atel</a:t>
            </a:r>
            <a:r>
              <a:rPr lang="en-US" altLang="zh-CN" dirty="0" smtClean="0">
                <a:solidFill>
                  <a:srgbClr val="0000FF"/>
                </a:solidFill>
              </a:rPr>
              <a:t>,  GCN,  IPN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t="5441" r="8633" b="5441"/>
          <a:stretch/>
        </p:blipFill>
        <p:spPr bwMode="auto">
          <a:xfrm>
            <a:off x="6035041" y="3277591"/>
            <a:ext cx="2906834" cy="299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6431316" y="6348657"/>
            <a:ext cx="251055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Inter-planetary Network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11" y="4175235"/>
            <a:ext cx="4531243" cy="195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28" y="3723858"/>
            <a:ext cx="2750836" cy="210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接箭头连接符 7"/>
          <p:cNvCxnSpPr/>
          <p:nvPr/>
        </p:nvCxnSpPr>
        <p:spPr>
          <a:xfrm flipH="1">
            <a:off x="2212121" y="4316819"/>
            <a:ext cx="521162" cy="6104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>
            <a:off x="2194651" y="3650093"/>
            <a:ext cx="521162" cy="6104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4460273" y="6034716"/>
            <a:ext cx="521162" cy="37671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653616" y="6163991"/>
            <a:ext cx="393223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Gamma-ray burst Coordinates Network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6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 smtClean="0"/>
              <a:t>Insight</a:t>
            </a:r>
            <a:r>
              <a:rPr lang="en-US" altLang="zh-CN" dirty="0" smtClean="0"/>
              <a:t>-HXMT Highlights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20132" y="791924"/>
            <a:ext cx="8839201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Participated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observation of the first BNS GW event (GW170817), provided the most stringent upper limit in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MeV.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n"/>
            </a:pPr>
            <a:r>
              <a:rPr lang="en-US" altLang="zh-CN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Joined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multi-messenger discovery paper of </a:t>
            </a:r>
            <a:r>
              <a:rPr lang="en-US" altLang="zh-CN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GW170817</a:t>
            </a:r>
            <a:endParaRPr lang="en-US" altLang="zh-CN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3200"/>
              </a:lnSpc>
              <a:buAutoNum type="arabicPeriod"/>
            </a:pPr>
            <a:endParaRPr lang="en-US" altLang="zh-CN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3200"/>
              </a:lnSpc>
              <a:buAutoNum type="arabicPeriod"/>
            </a:pPr>
            <a:endParaRPr lang="en-US" altLang="zh-CN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68" y="1910946"/>
            <a:ext cx="5007906" cy="2849893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89" y="3162392"/>
            <a:ext cx="2285217" cy="143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20" y="4781946"/>
            <a:ext cx="5095828" cy="184985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233" y="2167466"/>
            <a:ext cx="3056898" cy="360592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918201" y="5895753"/>
            <a:ext cx="3070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 in Li </a:t>
            </a:r>
            <a:r>
              <a:rPr lang="it-IT" altLang="zh-CN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T.P. et al., </a:t>
            </a:r>
            <a:r>
              <a:rPr lang="it-IT" altLang="zh-CN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2018, </a:t>
            </a:r>
            <a:r>
              <a:rPr lang="it-IT" altLang="zh-CN" sz="16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China</a:t>
            </a:r>
            <a:endParaRPr lang="zh-CN" altLang="en-US" sz="16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flipH="1">
            <a:off x="2595034" y="1803756"/>
            <a:ext cx="1312331" cy="84961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1950231" y="2674478"/>
            <a:ext cx="1300969" cy="1872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直接箭头连接符 25"/>
          <p:cNvCxnSpPr>
            <a:stCxn id="17" idx="1"/>
          </p:cNvCxnSpPr>
          <p:nvPr/>
        </p:nvCxnSpPr>
        <p:spPr>
          <a:xfrm flipH="1" flipV="1">
            <a:off x="5263375" y="6110981"/>
            <a:ext cx="654826" cy="7716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01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 smtClean="0"/>
              <a:t>Insight</a:t>
            </a:r>
            <a:r>
              <a:rPr lang="en-US" altLang="zh-CN" dirty="0" smtClean="0"/>
              <a:t>-HXMT Highlights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03169" y="802557"/>
            <a:ext cx="89238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Discovered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strongest magnetic field in the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universe: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cyclotron absorption line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~10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13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Gauss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Confirmed</a:t>
            </a:r>
            <a:r>
              <a:rPr lang="en-US" altLang="zh-CN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increase of the centroid energy of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cyclotron absorption line of Her X-1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after about ~20 years of decrease.</a:t>
            </a:r>
          </a:p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Observed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Quasi-Periodical Oscillation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(QPO) phenomena of Black Hole X-ray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binaries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at energies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100 </a:t>
            </a:r>
            <a:r>
              <a:rPr lang="en-US" altLang="zh-CN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and RMS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saturation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 </a:t>
            </a:r>
            <a:r>
              <a:rPr lang="en-US" altLang="zh-C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28271" r="2988" b="21500"/>
          <a:stretch>
            <a:fillRect/>
          </a:stretch>
        </p:blipFill>
        <p:spPr bwMode="auto">
          <a:xfrm>
            <a:off x="220132" y="2975290"/>
            <a:ext cx="3223108" cy="2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 r="8661" b="3127"/>
          <a:stretch/>
        </p:blipFill>
        <p:spPr bwMode="auto">
          <a:xfrm>
            <a:off x="6099959" y="3003136"/>
            <a:ext cx="2899362" cy="218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3304" r="33502" b="34093"/>
          <a:stretch/>
        </p:blipFill>
        <p:spPr bwMode="auto">
          <a:xfrm>
            <a:off x="3443240" y="3033174"/>
            <a:ext cx="2716731" cy="161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矩形 19"/>
          <p:cNvSpPr/>
          <p:nvPr/>
        </p:nvSpPr>
        <p:spPr>
          <a:xfrm>
            <a:off x="6309377" y="5192318"/>
            <a:ext cx="2834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Evolution of the cyclotron absorption line of Her X-1 </a:t>
            </a:r>
            <a:endParaRPr lang="zh-CN" altLang="en-US" sz="1600" b="1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861230" y="4766413"/>
            <a:ext cx="1856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3333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MAXI J1535-571 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6762" y="5278624"/>
            <a:ext cx="54405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Spectra of neutron star X-ray binary GRO J008-57 at different phases/pulsed spectrum of the Crab pulsar</a:t>
            </a:r>
            <a:endParaRPr lang="zh-CN" altLang="en-US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76016" y="5865094"/>
            <a:ext cx="8751022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proposals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covering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348 celestial sources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institutes, colleges and universities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a total demand for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nearly 7 years of observation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36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POLAR: a dedicated GRB polarimeter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239" y="921208"/>
            <a:ext cx="1151862" cy="13286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09500" y="1012648"/>
            <a:ext cx="8487460" cy="204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China-Europe collaboration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space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program,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of the most important scientific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experiments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on board China’s Space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en-US" altLang="zh-CN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period: Sept. 15, 2016</a:t>
            </a:r>
            <a:r>
              <a:rPr lang="en-US" altLang="zh-C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31, 2017</a:t>
            </a:r>
            <a:endParaRPr lang="en-US" altLang="zh-CN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en-US" altLang="zh-C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sensitive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GRB polarimeter ever flown!</a:t>
            </a:r>
          </a:p>
          <a:p>
            <a:pPr lvl="1">
              <a:lnSpc>
                <a:spcPts val="2500"/>
              </a:lnSpc>
            </a:pPr>
            <a:r>
              <a:rPr lang="en-US" altLang="zh-CN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MDP (minimum detectable polarization) ~ </a:t>
            </a:r>
            <a:r>
              <a:rPr lang="en-US" altLang="zh-CN" sz="20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  <a:endParaRPr lang="en-US" altLang="zh-CN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9" descr="G:\笔记本资料备份\personal\照片\工作\欧方\FM\OBOX实物\OBOX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82" y="3687440"/>
            <a:ext cx="1769296" cy="138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1112974" y="5200281"/>
            <a:ext cx="1195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Detector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0" descr="G:\笔记本资料备份\personal\照片\工作\中方\电控箱\IBOX实物\IBOX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040" y="3727156"/>
            <a:ext cx="1750995" cy="134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3510181" y="5191066"/>
            <a:ext cx="1433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Electronics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Picture 4" descr="pa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t="6342" r="16574" b="14837"/>
          <a:stretch/>
        </p:blipFill>
        <p:spPr bwMode="auto">
          <a:xfrm>
            <a:off x="5398845" y="3470940"/>
            <a:ext cx="2185444" cy="19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eb.ihep.ac.cn/images/cxwh/bsln/2010/03/26/097A0967840D007A13F63CE5BB2548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 r="14019"/>
          <a:stretch/>
        </p:blipFill>
        <p:spPr bwMode="auto">
          <a:xfrm>
            <a:off x="68808" y="5797550"/>
            <a:ext cx="188329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logoUni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233" y="5703198"/>
            <a:ext cx="11303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4" descr="Site professionnel">
            <a:hlinkClick r:id="rId8" tooltip="&quot;Site professionnel&quot;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098" y="5935779"/>
            <a:ext cx="11525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2" descr="PSI_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5986579"/>
            <a:ext cx="12588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 descr="isdc_logo_trans_notext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218" y="5935779"/>
            <a:ext cx="1646238" cy="757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921" y="5899254"/>
            <a:ext cx="11969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/>
        </p:nvSpPr>
        <p:spPr>
          <a:xfrm>
            <a:off x="7661675" y="4146195"/>
            <a:ext cx="11470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POLAR</a:t>
            </a:r>
          </a:p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On TG-2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H="1">
            <a:off x="6650061" y="4401466"/>
            <a:ext cx="104232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7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POLAR Highlights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98212" y="822404"/>
            <a:ext cx="89340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Detected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GRBs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with a detection rate~150 GRB/year, showing that POLAR is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 most sensitive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GRB monitors!</a:t>
            </a:r>
            <a:endParaRPr lang="en-US" altLang="zh-CN" sz="20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Finished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X-ray pulsar navigation experiment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 China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results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GRB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polarization will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published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soon</a:t>
            </a:r>
            <a:endParaRPr lang="en-US" altLang="zh-C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189" y="3880353"/>
            <a:ext cx="3725334" cy="2032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264190" y="5912353"/>
            <a:ext cx="3157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published the </a:t>
            </a:r>
            <a:r>
              <a:rPr lang="en-US" altLang="zh-CN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China’s 1st GCN Circular for discovery of GRB </a:t>
            </a: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Nov 4, 2016.</a:t>
            </a:r>
          </a:p>
        </p:txBody>
      </p:sp>
      <p:sp>
        <p:nvSpPr>
          <p:cNvPr id="11" name="矩形 10"/>
          <p:cNvSpPr/>
          <p:nvPr/>
        </p:nvSpPr>
        <p:spPr>
          <a:xfrm>
            <a:off x="4980189" y="2774797"/>
            <a:ext cx="372533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Publications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2013-2018)</a:t>
            </a:r>
          </a:p>
          <a:p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Peer-reviewed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papers: 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Proceedings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5</a:t>
            </a:r>
          </a:p>
          <a:p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9" y="3071677"/>
            <a:ext cx="4220159" cy="2968867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60385" y="6040544"/>
            <a:ext cx="35044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Polarization measurement of GRB</a:t>
            </a:r>
            <a:endParaRPr lang="zh-CN" alt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13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9972"/>
          </a:xfrm>
        </p:spPr>
        <p:txBody>
          <a:bodyPr>
            <a:noAutofit/>
          </a:bodyPr>
          <a:lstStyle/>
          <a:p>
            <a:r>
              <a:rPr lang="en-US" altLang="zh-CN" sz="2800" b="1" dirty="0" smtClean="0"/>
              <a:t>DAMPE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(Dark Matter Particle Explorer)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6723" y="1024402"/>
            <a:ext cx="8718140" cy="2401707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China’s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first astronomical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satellite,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launched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on Dec. 17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 led an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(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IHEP, INFN and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UniGE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successfully develop </a:t>
            </a:r>
            <a:r>
              <a:rPr lang="en-US" altLang="zh-C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Silicon-Tungsten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tracKer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-converter (STK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one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of the major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payloads,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very short time (2013~2015).</a:t>
            </a:r>
          </a:p>
          <a:p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date, the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performance of STK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has been very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</p:txBody>
      </p:sp>
      <p:pic>
        <p:nvPicPr>
          <p:cNvPr id="5" name="图片 6" descr="DSC_045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6" t="27538" r="31335"/>
          <a:stretch>
            <a:fillRect/>
          </a:stretch>
        </p:blipFill>
        <p:spPr bwMode="auto">
          <a:xfrm>
            <a:off x="5257347" y="3883976"/>
            <a:ext cx="2911293" cy="259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26" y="3860800"/>
            <a:ext cx="3821679" cy="264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78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-15434"/>
            <a:ext cx="8229600" cy="823508"/>
          </a:xfrm>
        </p:spPr>
        <p:txBody>
          <a:bodyPr>
            <a:noAutofit/>
          </a:bodyPr>
          <a:lstStyle/>
          <a:p>
            <a:r>
              <a:rPr lang="en-US" altLang="zh-CN" b="1" dirty="0" smtClean="0"/>
              <a:t>IHEP </a:t>
            </a:r>
            <a:r>
              <a:rPr lang="en-US" altLang="zh-CN" b="1" dirty="0" smtClean="0"/>
              <a:t>Contribution </a:t>
            </a:r>
            <a:r>
              <a:rPr lang="en-US" altLang="zh-CN" dirty="0" smtClean="0"/>
              <a:t>to </a:t>
            </a:r>
            <a:r>
              <a:rPr lang="en-US" altLang="zh-CN" b="1" dirty="0" smtClean="0"/>
              <a:t>DAMPE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3770" y="856891"/>
            <a:ext cx="8718140" cy="192883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zh-CN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STK charge reconstruction</a:t>
            </a:r>
          </a:p>
          <a:p>
            <a:pPr marL="0" indent="0">
              <a:buNone/>
            </a:pP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IHEP team developed a new algorithm to reconstruct the charge of cosmic-ray heavy ions and achieved the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charge resolution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STK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DAMPE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collaboration.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8" descr="G:\Resolu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3147664"/>
            <a:ext cx="46799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3" y="3149252"/>
            <a:ext cx="4392613" cy="292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2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763817"/>
            <a:ext cx="8836898" cy="30963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Electron spectrum reconstruction</a:t>
            </a:r>
          </a:p>
          <a:p>
            <a:pPr marL="0" indent="0">
              <a:buNone/>
            </a:pP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DAMPE collaboration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published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its first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science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results on Nov.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altLang="zh-CN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altLang="zh-CN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, presenting the precise measurement of cosmic ray electron flux, especially a spectral break at ~0.9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In this work,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IHEP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team provided an independent result based on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machine-learning method (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BDT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which was consistent with the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published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result.</a:t>
            </a:r>
            <a:endParaRPr lang="en-US" altLang="zh-CN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35" y="4015233"/>
            <a:ext cx="3763759" cy="222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395536" y="-15434"/>
            <a:ext cx="8229600" cy="823508"/>
          </a:xfrm>
        </p:spPr>
        <p:txBody>
          <a:bodyPr>
            <a:noAutofit/>
          </a:bodyPr>
          <a:lstStyle/>
          <a:p>
            <a:r>
              <a:rPr lang="en-US" altLang="zh-CN" b="1" dirty="0" smtClean="0"/>
              <a:t>IHEP </a:t>
            </a:r>
            <a:r>
              <a:rPr lang="en-US" altLang="zh-CN" b="1" dirty="0" smtClean="0"/>
              <a:t>Contribution </a:t>
            </a:r>
            <a:r>
              <a:rPr lang="en-US" altLang="zh-CN" dirty="0" smtClean="0"/>
              <a:t>to </a:t>
            </a:r>
            <a:r>
              <a:rPr lang="en-US" altLang="zh-CN" b="1" dirty="0" smtClean="0"/>
              <a:t>DAMPE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094" y="3827649"/>
            <a:ext cx="2315306" cy="248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59" y="4193842"/>
            <a:ext cx="2694626" cy="158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59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Vision &amp; Scientific </a:t>
            </a:r>
            <a:r>
              <a:rPr lang="en-US" altLang="zh-CN" dirty="0"/>
              <a:t>Objectives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60265" y="960852"/>
            <a:ext cx="5002124" cy="351125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zh-CN" dirty="0" smtClean="0"/>
              <a:t> Compact Objects</a:t>
            </a:r>
          </a:p>
          <a:p>
            <a:pPr lvl="1"/>
            <a:r>
              <a:rPr lang="en-US" altLang="zh-CN" dirty="0">
                <a:solidFill>
                  <a:srgbClr val="0000FF"/>
                </a:solidFill>
              </a:rPr>
              <a:t>Black </a:t>
            </a:r>
            <a:r>
              <a:rPr lang="en-US" altLang="zh-CN" dirty="0" smtClean="0">
                <a:solidFill>
                  <a:srgbClr val="0000FF"/>
                </a:solidFill>
              </a:rPr>
              <a:t>Holes </a:t>
            </a:r>
            <a:r>
              <a:rPr lang="en-US" altLang="zh-CN" dirty="0">
                <a:solidFill>
                  <a:srgbClr val="0000FF"/>
                </a:solidFill>
              </a:rPr>
              <a:t>(BH), </a:t>
            </a:r>
            <a:r>
              <a:rPr lang="en-US" altLang="zh-CN" dirty="0" smtClean="0">
                <a:solidFill>
                  <a:srgbClr val="0000FF"/>
                </a:solidFill>
              </a:rPr>
              <a:t>Neutron Stars </a:t>
            </a:r>
            <a:r>
              <a:rPr lang="en-US" altLang="zh-CN" dirty="0">
                <a:solidFill>
                  <a:srgbClr val="0000FF"/>
                </a:solidFill>
              </a:rPr>
              <a:t>(NS</a:t>
            </a:r>
            <a:r>
              <a:rPr lang="en-US" altLang="zh-CN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altLang="zh-CN" dirty="0" smtClean="0">
                <a:solidFill>
                  <a:srgbClr val="0000FF"/>
                </a:solidFill>
              </a:rPr>
              <a:t>GRB, XRB, </a:t>
            </a:r>
            <a:r>
              <a:rPr lang="en-US" altLang="zh-CN" dirty="0" smtClean="0">
                <a:solidFill>
                  <a:srgbClr val="0000FF"/>
                </a:solidFill>
              </a:rPr>
              <a:t>Pulsars, </a:t>
            </a:r>
            <a:r>
              <a:rPr lang="en-US" altLang="zh-CN" dirty="0" smtClean="0">
                <a:solidFill>
                  <a:srgbClr val="0000FF"/>
                </a:solidFill>
              </a:rPr>
              <a:t>…</a:t>
            </a:r>
          </a:p>
          <a:p>
            <a:pPr lvl="1"/>
            <a:r>
              <a:rPr lang="en-US" altLang="zh-CN" dirty="0" smtClean="0">
                <a:solidFill>
                  <a:srgbClr val="0000FF"/>
                </a:solidFill>
              </a:rPr>
              <a:t>GW </a:t>
            </a:r>
            <a:r>
              <a:rPr lang="en-US" altLang="zh-CN" dirty="0" smtClean="0">
                <a:solidFill>
                  <a:srgbClr val="0000FF"/>
                </a:solidFill>
              </a:rPr>
              <a:t>Electromagnetic Counterparts</a:t>
            </a:r>
            <a:endParaRPr lang="en-US" altLang="zh-CN" dirty="0" smtClean="0">
              <a:solidFill>
                <a:srgbClr val="0000FF"/>
              </a:solidFill>
            </a:endParaRPr>
          </a:p>
          <a:p>
            <a:r>
              <a:rPr lang="en-US" altLang="zh-CN" dirty="0" smtClean="0"/>
              <a:t> Galaxy and Universe</a:t>
            </a:r>
          </a:p>
          <a:p>
            <a:pPr lvl="1"/>
            <a:r>
              <a:rPr lang="en-US" altLang="zh-CN" dirty="0">
                <a:solidFill>
                  <a:srgbClr val="0000FF"/>
                </a:solidFill>
              </a:rPr>
              <a:t>Active Galactic </a:t>
            </a:r>
            <a:r>
              <a:rPr lang="en-US" altLang="zh-CN" dirty="0" smtClean="0">
                <a:solidFill>
                  <a:srgbClr val="0000FF"/>
                </a:solidFill>
              </a:rPr>
              <a:t>Nuclei (AGN)</a:t>
            </a:r>
          </a:p>
          <a:p>
            <a:pPr lvl="1"/>
            <a:r>
              <a:rPr lang="en-US" altLang="zh-CN" dirty="0" smtClean="0">
                <a:solidFill>
                  <a:srgbClr val="0000FF"/>
                </a:solidFill>
              </a:rPr>
              <a:t>Galaxy </a:t>
            </a:r>
            <a:r>
              <a:rPr lang="en-US" altLang="zh-CN" dirty="0" smtClean="0">
                <a:solidFill>
                  <a:srgbClr val="0000FF"/>
                </a:solidFill>
              </a:rPr>
              <a:t>Clusters, </a:t>
            </a:r>
            <a:r>
              <a:rPr lang="en-US" altLang="zh-CN" dirty="0" smtClean="0">
                <a:solidFill>
                  <a:srgbClr val="0000FF"/>
                </a:solidFill>
              </a:rPr>
              <a:t>IGM</a:t>
            </a:r>
          </a:p>
          <a:p>
            <a:r>
              <a:rPr lang="en-US" altLang="zh-CN" dirty="0" smtClean="0"/>
              <a:t> Cosmic </a:t>
            </a:r>
            <a:r>
              <a:rPr lang="en-US" altLang="zh-CN" dirty="0" smtClean="0"/>
              <a:t>Rays,  </a:t>
            </a:r>
            <a:r>
              <a:rPr lang="en-US" altLang="zh-CN" dirty="0" smtClean="0"/>
              <a:t>Dark Matter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21509" r="24731" b="30925"/>
          <a:stretch/>
        </p:blipFill>
        <p:spPr>
          <a:xfrm>
            <a:off x="2691565" y="4780314"/>
            <a:ext cx="4043676" cy="2077686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201" y="4777800"/>
            <a:ext cx="2846895" cy="2108481"/>
          </a:xfrm>
          <a:prstGeom prst="rect">
            <a:avLst/>
          </a:prstGeom>
        </p:spPr>
      </p:pic>
      <p:pic>
        <p:nvPicPr>
          <p:cNvPr id="6" name="图片 5" descr="https://upload.wikimedia.org/wikipedia/commons/thumb/a/af/Cygnus_X-1.png/1280px-Cygnus_X-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7800"/>
            <a:ext cx="3153908" cy="20731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内容占位符 2"/>
          <p:cNvSpPr txBox="1">
            <a:spLocks/>
          </p:cNvSpPr>
          <p:nvPr/>
        </p:nvSpPr>
        <p:spPr>
          <a:xfrm>
            <a:off x="150396" y="962714"/>
            <a:ext cx="3614882" cy="35112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Wingdings" panose="05000000000000000000" pitchFamily="2" charset="2"/>
              <a:buChar char="n"/>
              <a:defRPr sz="2400" b="1" kern="1200" baseline="0">
                <a:solidFill>
                  <a:srgbClr val="071F6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p"/>
            </a:pPr>
            <a:r>
              <a:rPr lang="en-US" altLang="zh-CN" dirty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Origins, properties </a:t>
            </a:r>
            <a:r>
              <a:rPr lang="en-US" altLang="zh-CN" dirty="0" smtClean="0">
                <a:solidFill>
                  <a:srgbClr val="FF0000"/>
                </a:solidFill>
              </a:rPr>
              <a:t>and </a:t>
            </a:r>
            <a:r>
              <a:rPr lang="en-US" altLang="zh-CN" dirty="0" smtClean="0">
                <a:solidFill>
                  <a:srgbClr val="FF0000"/>
                </a:solidFill>
              </a:rPr>
              <a:t>evolution </a:t>
            </a:r>
            <a:r>
              <a:rPr lang="en-US" altLang="zh-CN" dirty="0" smtClean="0">
                <a:solidFill>
                  <a:srgbClr val="FF0000"/>
                </a:solidFill>
              </a:rPr>
              <a:t>of the </a:t>
            </a:r>
            <a:r>
              <a:rPr lang="en-US" altLang="zh-CN" dirty="0" smtClean="0">
                <a:solidFill>
                  <a:srgbClr val="FF0000"/>
                </a:solidFill>
              </a:rPr>
              <a:t>cosmos</a:t>
            </a:r>
            <a:r>
              <a:rPr lang="en-US" altLang="zh-CN" dirty="0" smtClean="0">
                <a:solidFill>
                  <a:srgbClr val="FF0000"/>
                </a:solidFill>
              </a:rPr>
              <a:t>, </a:t>
            </a:r>
            <a:r>
              <a:rPr lang="en-US" altLang="zh-CN" dirty="0" smtClean="0">
                <a:solidFill>
                  <a:srgbClr val="FF0000"/>
                </a:solidFill>
              </a:rPr>
              <a:t>galaxies, and stars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dirty="0">
                <a:solidFill>
                  <a:srgbClr val="FF0000"/>
                </a:solidFill>
              </a:rPr>
              <a:t>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p"/>
            </a:pPr>
            <a:r>
              <a:rPr lang="en-US" altLang="zh-CN" dirty="0" smtClean="0">
                <a:solidFill>
                  <a:srgbClr val="FF0000"/>
                </a:solidFill>
              </a:rPr>
              <a:t> Fundamental </a:t>
            </a:r>
            <a:r>
              <a:rPr lang="en-US" altLang="zh-CN" dirty="0" smtClean="0">
                <a:solidFill>
                  <a:srgbClr val="FF0000"/>
                </a:solidFill>
              </a:rPr>
              <a:t>laws of physics </a:t>
            </a:r>
            <a:r>
              <a:rPr lang="en-US" altLang="zh-CN" dirty="0" smtClean="0">
                <a:solidFill>
                  <a:srgbClr val="FF0000"/>
                </a:solidFill>
              </a:rPr>
              <a:t>in </a:t>
            </a:r>
            <a:r>
              <a:rPr lang="en-US" altLang="zh-CN" dirty="0" smtClean="0">
                <a:solidFill>
                  <a:srgbClr val="FF0000"/>
                </a:solidFill>
              </a:rPr>
              <a:t>extreme </a:t>
            </a:r>
            <a:r>
              <a:rPr lang="en-US" altLang="zh-CN" dirty="0" smtClean="0">
                <a:solidFill>
                  <a:srgbClr val="FF0000"/>
                </a:solidFill>
              </a:rPr>
              <a:t>conditions (gravity, </a:t>
            </a:r>
            <a:r>
              <a:rPr lang="en-US" altLang="zh-CN" dirty="0" smtClean="0">
                <a:solidFill>
                  <a:srgbClr val="FF0000"/>
                </a:solidFill>
              </a:rPr>
              <a:t>density, </a:t>
            </a:r>
            <a:r>
              <a:rPr lang="en-US" altLang="zh-CN" dirty="0" smtClean="0">
                <a:solidFill>
                  <a:srgbClr val="FF0000"/>
                </a:solidFill>
              </a:rPr>
              <a:t>magnetic field…)</a:t>
            </a:r>
          </a:p>
          <a:p>
            <a:pPr marL="0" indent="0">
              <a:buNone/>
            </a:pP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70536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12516" y="1012618"/>
            <a:ext cx="8696734" cy="51907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800" dirty="0" smtClean="0"/>
              <a:t>Achievements </a:t>
            </a:r>
            <a:r>
              <a:rPr lang="en-US" altLang="zh-CN" sz="2800" dirty="0"/>
              <a:t>in the past 5 </a:t>
            </a:r>
            <a:r>
              <a:rPr lang="en-US" altLang="zh-CN" sz="2800" dirty="0" smtClean="0"/>
              <a:t>years (2013-2017)</a:t>
            </a:r>
            <a:endParaRPr lang="en-US" altLang="zh-CN" sz="2800" dirty="0"/>
          </a:p>
          <a:p>
            <a:r>
              <a:rPr lang="en-US" altLang="zh-CN" dirty="0" smtClean="0"/>
              <a:t>Missions Approved:</a:t>
            </a:r>
          </a:p>
          <a:p>
            <a:pPr lvl="1"/>
            <a:r>
              <a:rPr lang="en-US" altLang="zh-CN" b="1" dirty="0">
                <a:solidFill>
                  <a:srgbClr val="00B0F0"/>
                </a:solidFill>
              </a:rPr>
              <a:t>IHEP-participated missions: </a:t>
            </a:r>
            <a:r>
              <a:rPr lang="en-US" altLang="zh-CN" b="1" dirty="0" smtClean="0">
                <a:solidFill>
                  <a:srgbClr val="FF0000"/>
                </a:solidFill>
              </a:rPr>
              <a:t>SVOM/GRM,  EP/FXT</a:t>
            </a:r>
            <a:endParaRPr lang="en-US" altLang="zh-CN" b="1" dirty="0">
              <a:solidFill>
                <a:srgbClr val="FF0000"/>
              </a:solidFill>
            </a:endParaRPr>
          </a:p>
          <a:p>
            <a:pPr lvl="2"/>
            <a:r>
              <a:rPr lang="en-US" altLang="zh-CN" dirty="0"/>
              <a:t>Engineering model, </a:t>
            </a:r>
            <a:r>
              <a:rPr lang="en-US" altLang="zh-CN" dirty="0" smtClean="0"/>
              <a:t>space </a:t>
            </a:r>
            <a:r>
              <a:rPr lang="en-US" altLang="zh-CN" dirty="0"/>
              <a:t>qualified </a:t>
            </a:r>
            <a:r>
              <a:rPr lang="en-US" altLang="zh-CN" dirty="0" smtClean="0"/>
              <a:t>model</a:t>
            </a:r>
            <a:endParaRPr lang="en-US" altLang="zh-CN" dirty="0"/>
          </a:p>
          <a:p>
            <a:pPr lvl="1"/>
            <a:r>
              <a:rPr lang="en-US" altLang="zh-CN" b="1" dirty="0" smtClean="0">
                <a:solidFill>
                  <a:srgbClr val="00B0F0"/>
                </a:solidFill>
              </a:rPr>
              <a:t>IHEP-led missions: </a:t>
            </a:r>
            <a:r>
              <a:rPr lang="en-US" altLang="zh-CN" b="1" dirty="0" err="1">
                <a:solidFill>
                  <a:srgbClr val="FF0000"/>
                </a:solidFill>
              </a:rPr>
              <a:t>eXTP</a:t>
            </a:r>
            <a:r>
              <a:rPr lang="en-US" altLang="zh-CN" b="1" dirty="0">
                <a:solidFill>
                  <a:srgbClr val="FF0000"/>
                </a:solidFill>
              </a:rPr>
              <a:t> (Flagship mission</a:t>
            </a:r>
            <a:r>
              <a:rPr lang="en-US" altLang="zh-CN" b="1" dirty="0" smtClean="0">
                <a:solidFill>
                  <a:srgbClr val="FF0000"/>
                </a:solidFill>
              </a:rPr>
              <a:t>)</a:t>
            </a:r>
          </a:p>
          <a:p>
            <a:pPr lvl="2"/>
            <a:r>
              <a:rPr lang="en-US" altLang="zh-CN" b="1" dirty="0">
                <a:solidFill>
                  <a:srgbClr val="0000FF"/>
                </a:solidFill>
              </a:rPr>
              <a:t>C</a:t>
            </a:r>
            <a:r>
              <a:rPr lang="en-US" altLang="zh-CN" b="1" dirty="0" smtClean="0">
                <a:solidFill>
                  <a:srgbClr val="0000FF"/>
                </a:solidFill>
              </a:rPr>
              <a:t>oncept and prototype study</a:t>
            </a:r>
            <a:endParaRPr lang="en-US" altLang="zh-CN" b="1" dirty="0">
              <a:solidFill>
                <a:srgbClr val="0000FF"/>
              </a:solidFill>
            </a:endParaRPr>
          </a:p>
          <a:p>
            <a:pPr lvl="1"/>
            <a:r>
              <a:rPr lang="en-US" altLang="zh-CN" b="1" dirty="0">
                <a:solidFill>
                  <a:srgbClr val="00B0F0"/>
                </a:solidFill>
              </a:rPr>
              <a:t>IHEP-led missions: </a:t>
            </a:r>
            <a:r>
              <a:rPr lang="en-US" altLang="zh-CN" b="1" dirty="0" smtClean="0">
                <a:solidFill>
                  <a:srgbClr val="FF0000"/>
                </a:solidFill>
              </a:rPr>
              <a:t>GECAM </a:t>
            </a:r>
            <a:r>
              <a:rPr lang="en-US" altLang="zh-CN" b="1" dirty="0">
                <a:solidFill>
                  <a:srgbClr val="FF0000"/>
                </a:solidFill>
              </a:rPr>
              <a:t>(Mission of Opportunity for </a:t>
            </a:r>
            <a:r>
              <a:rPr lang="en-US" altLang="zh-CN" b="1" dirty="0" smtClean="0">
                <a:solidFill>
                  <a:srgbClr val="FF0000"/>
                </a:solidFill>
              </a:rPr>
              <a:t>GW EM)</a:t>
            </a:r>
          </a:p>
          <a:p>
            <a:pPr lvl="2"/>
            <a:r>
              <a:rPr lang="en-US" altLang="zh-CN" b="1" dirty="0">
                <a:solidFill>
                  <a:srgbClr val="0000FF"/>
                </a:solidFill>
              </a:rPr>
              <a:t>C</a:t>
            </a:r>
            <a:r>
              <a:rPr lang="en-US" altLang="zh-CN" b="1" dirty="0" smtClean="0">
                <a:solidFill>
                  <a:srgbClr val="0000FF"/>
                </a:solidFill>
              </a:rPr>
              <a:t>oncept and prototype study</a:t>
            </a:r>
            <a:endParaRPr lang="en-US" altLang="zh-CN" dirty="0" smtClean="0"/>
          </a:p>
          <a:p>
            <a:r>
              <a:rPr lang="en-US" altLang="zh-CN" dirty="0" smtClean="0"/>
              <a:t>Missions Under Review:</a:t>
            </a:r>
          </a:p>
          <a:p>
            <a:pPr lvl="1"/>
            <a:r>
              <a:rPr lang="en-US" altLang="zh-CN" b="1" dirty="0">
                <a:solidFill>
                  <a:srgbClr val="00B0F0"/>
                </a:solidFill>
              </a:rPr>
              <a:t>IHEP-led missions: </a:t>
            </a:r>
            <a:r>
              <a:rPr lang="en-US" altLang="zh-CN" b="1" dirty="0" smtClean="0">
                <a:solidFill>
                  <a:srgbClr val="FF0000"/>
                </a:solidFill>
              </a:rPr>
              <a:t>HERD (Flagship mission)</a:t>
            </a:r>
            <a:endParaRPr lang="en-US" altLang="zh-CN" b="1" dirty="0"/>
          </a:p>
          <a:p>
            <a:pPr lvl="2"/>
            <a:r>
              <a:rPr lang="en-US" altLang="zh-CN" b="1" dirty="0">
                <a:solidFill>
                  <a:srgbClr val="0000FF"/>
                </a:solidFill>
              </a:rPr>
              <a:t>C</a:t>
            </a:r>
            <a:r>
              <a:rPr lang="en-US" altLang="zh-CN" b="1" dirty="0" smtClean="0">
                <a:solidFill>
                  <a:srgbClr val="0000FF"/>
                </a:solidFill>
              </a:rPr>
              <a:t>oncept and prototype study</a:t>
            </a:r>
          </a:p>
          <a:p>
            <a:pPr lvl="2"/>
            <a:r>
              <a:rPr lang="en-US" altLang="zh-CN" b="1" dirty="0">
                <a:solidFill>
                  <a:srgbClr val="0000FF"/>
                </a:solidFill>
              </a:rPr>
              <a:t>R</a:t>
            </a:r>
            <a:r>
              <a:rPr lang="en-US" altLang="zh-CN" b="1" dirty="0" smtClean="0">
                <a:solidFill>
                  <a:srgbClr val="0000FF"/>
                </a:solidFill>
              </a:rPr>
              <a:t>eady for approval!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Future Missions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985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800" dirty="0" smtClean="0"/>
              <a:t>SVOM (Space </a:t>
            </a:r>
            <a:r>
              <a:rPr lang="en-US" altLang="zh-CN" sz="2800" dirty="0"/>
              <a:t>Variable Object </a:t>
            </a:r>
            <a:r>
              <a:rPr lang="en-US" altLang="zh-CN" sz="2800" dirty="0" smtClean="0"/>
              <a:t>Monitor)</a:t>
            </a:r>
            <a:endParaRPr lang="zh-CN" altLang="en-US" sz="2400" dirty="0"/>
          </a:p>
        </p:txBody>
      </p:sp>
      <p:pic>
        <p:nvPicPr>
          <p:cNvPr id="4" name="图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1371600"/>
            <a:ext cx="3276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 rot="9900000" flipV="1">
            <a:off x="4623771" y="1552444"/>
            <a:ext cx="1969294" cy="1107174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957433" y="1176338"/>
            <a:ext cx="595767" cy="500062"/>
          </a:xfrm>
          <a:prstGeom prst="rect">
            <a:avLst/>
          </a:prstGeom>
          <a:solidFill>
            <a:srgbClr val="000066"/>
          </a:solidFill>
          <a:ln w="25400">
            <a:solidFill>
              <a:srgbClr val="00FFFF"/>
            </a:solidFill>
            <a:miter lim="800000"/>
            <a:headEnd/>
            <a:tailEnd/>
          </a:ln>
          <a:effectLst/>
          <a:ex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VT</a:t>
            </a:r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 rot="11700000" flipH="1" flipV="1">
            <a:off x="3306140" y="1483313"/>
            <a:ext cx="594763" cy="45719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 rot="13500000" flipH="1" flipV="1">
            <a:off x="2352373" y="2342573"/>
            <a:ext cx="3150744" cy="681938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2409825" y="1176338"/>
            <a:ext cx="935038" cy="431800"/>
          </a:xfrm>
          <a:prstGeom prst="rect">
            <a:avLst/>
          </a:prstGeom>
          <a:solidFill>
            <a:srgbClr val="000066"/>
          </a:solidFill>
          <a:ln w="25400">
            <a:solidFill>
              <a:srgbClr val="00FFFF"/>
            </a:solidFill>
            <a:miter lim="800000"/>
            <a:headEnd/>
            <a:tailEnd/>
          </a:ln>
          <a:effectLst/>
          <a:ex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GRM</a:t>
            </a:r>
          </a:p>
        </p:txBody>
      </p:sp>
      <p:sp>
        <p:nvSpPr>
          <p:cNvPr id="10" name="Line 23"/>
          <p:cNvSpPr>
            <a:spLocks noChangeShapeType="1"/>
          </p:cNvSpPr>
          <p:nvPr/>
        </p:nvSpPr>
        <p:spPr bwMode="auto">
          <a:xfrm rot="18900000">
            <a:off x="2820556" y="2734833"/>
            <a:ext cx="1461667" cy="347423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Line 24"/>
          <p:cNvSpPr>
            <a:spLocks noChangeShapeType="1"/>
          </p:cNvSpPr>
          <p:nvPr/>
        </p:nvSpPr>
        <p:spPr bwMode="auto">
          <a:xfrm flipH="1" flipV="1">
            <a:off x="5508625" y="2878138"/>
            <a:ext cx="1584325" cy="287337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1619250" y="3094038"/>
            <a:ext cx="1293813" cy="431800"/>
          </a:xfrm>
          <a:prstGeom prst="rect">
            <a:avLst/>
          </a:prstGeom>
          <a:solidFill>
            <a:srgbClr val="000066"/>
          </a:solidFill>
          <a:ln w="25400">
            <a:solidFill>
              <a:srgbClr val="00FFFF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dirty="0" err="1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Eclairs</a:t>
            </a:r>
            <a:endParaRPr lang="en-US" altLang="zh-CN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5148263" y="5889625"/>
            <a:ext cx="936625" cy="792163"/>
            <a:chOff x="2607" y="3513"/>
            <a:chExt cx="544" cy="507"/>
          </a:xfrm>
        </p:grpSpPr>
        <p:sp>
          <p:nvSpPr>
            <p:cNvPr id="14" name="Line 39"/>
            <p:cNvSpPr>
              <a:spLocks noChangeShapeType="1"/>
            </p:cNvSpPr>
            <p:nvPr/>
          </p:nvSpPr>
          <p:spPr bwMode="auto">
            <a:xfrm>
              <a:off x="2879" y="3793"/>
              <a:ext cx="0" cy="227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Rectangle 42"/>
            <p:cNvSpPr>
              <a:spLocks noChangeArrowheads="1"/>
            </p:cNvSpPr>
            <p:nvPr/>
          </p:nvSpPr>
          <p:spPr bwMode="auto">
            <a:xfrm>
              <a:off x="2607" y="3513"/>
              <a:ext cx="544" cy="272"/>
            </a:xfrm>
            <a:prstGeom prst="rect">
              <a:avLst/>
            </a:prstGeom>
            <a:solidFill>
              <a:srgbClr val="000066"/>
            </a:solidFill>
            <a:ln w="25400">
              <a:solidFill>
                <a:srgbClr val="00FFFF"/>
              </a:solidFill>
              <a:miter lim="800000"/>
              <a:headEnd/>
              <a:tailEnd/>
            </a:ln>
            <a:effectLst/>
            <a:extLst/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CCFFFF"/>
                  </a:solidFill>
                </a:rPr>
                <a:t>GFTs</a:t>
              </a:r>
            </a:p>
          </p:txBody>
        </p:sp>
      </p:grp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2843213" y="5889625"/>
            <a:ext cx="1223962" cy="815975"/>
            <a:chOff x="3128" y="3468"/>
            <a:chExt cx="771" cy="514"/>
          </a:xfrm>
        </p:grpSpPr>
        <p:sp>
          <p:nvSpPr>
            <p:cNvPr id="17" name="Line 54"/>
            <p:cNvSpPr>
              <a:spLocks noChangeShapeType="1"/>
            </p:cNvSpPr>
            <p:nvPr/>
          </p:nvSpPr>
          <p:spPr bwMode="auto">
            <a:xfrm>
              <a:off x="3515" y="3755"/>
              <a:ext cx="0" cy="227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Rectangle 55"/>
            <p:cNvSpPr>
              <a:spLocks noChangeArrowheads="1"/>
            </p:cNvSpPr>
            <p:nvPr/>
          </p:nvSpPr>
          <p:spPr bwMode="auto">
            <a:xfrm>
              <a:off x="3128" y="3468"/>
              <a:ext cx="771" cy="272"/>
            </a:xfrm>
            <a:prstGeom prst="rect">
              <a:avLst/>
            </a:prstGeom>
            <a:solidFill>
              <a:srgbClr val="000066"/>
            </a:solidFill>
            <a:ln w="25400">
              <a:solidFill>
                <a:srgbClr val="00FFFF"/>
              </a:solidFill>
              <a:miter lim="800000"/>
              <a:headEnd/>
              <a:tailEnd/>
            </a:ln>
            <a:effectLst/>
            <a:extLst/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dirty="0">
                  <a:solidFill>
                    <a:srgbClr val="CCFFFF"/>
                  </a:solidFill>
                </a:rPr>
                <a:t>GWAC</a:t>
              </a:r>
            </a:p>
          </p:txBody>
        </p:sp>
      </p:grpSp>
      <p:sp>
        <p:nvSpPr>
          <p:cNvPr id="19" name="Rectangle 57"/>
          <p:cNvSpPr>
            <a:spLocks noChangeArrowheads="1"/>
          </p:cNvSpPr>
          <p:nvPr/>
        </p:nvSpPr>
        <p:spPr bwMode="auto">
          <a:xfrm>
            <a:off x="7092950" y="2949575"/>
            <a:ext cx="1008063" cy="431800"/>
          </a:xfrm>
          <a:prstGeom prst="rect">
            <a:avLst/>
          </a:prstGeom>
          <a:solidFill>
            <a:srgbClr val="000066"/>
          </a:solidFill>
          <a:ln w="25400">
            <a:solidFill>
              <a:srgbClr val="00FFFF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MXT</a:t>
            </a:r>
          </a:p>
        </p:txBody>
      </p:sp>
      <p:grpSp>
        <p:nvGrpSpPr>
          <p:cNvPr id="20" name="Group 23"/>
          <p:cNvGrpSpPr>
            <a:grpSpLocks/>
          </p:cNvGrpSpPr>
          <p:nvPr/>
        </p:nvGrpSpPr>
        <p:grpSpPr bwMode="auto">
          <a:xfrm>
            <a:off x="8139653" y="2925762"/>
            <a:ext cx="576263" cy="503238"/>
            <a:chOff x="4241" y="1298"/>
            <a:chExt cx="363" cy="317"/>
          </a:xfrm>
        </p:grpSpPr>
        <p:pic>
          <p:nvPicPr>
            <p:cNvPr id="21" name="Picture 24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41" y="1298"/>
              <a:ext cx="363" cy="3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2" name="Rectangle 25"/>
            <p:cNvSpPr>
              <a:spLocks noChangeArrowheads="1"/>
            </p:cNvSpPr>
            <p:nvPr/>
          </p:nvSpPr>
          <p:spPr bwMode="auto">
            <a:xfrm>
              <a:off x="4241" y="1298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990600" y="3048000"/>
            <a:ext cx="576263" cy="503238"/>
            <a:chOff x="4241" y="1298"/>
            <a:chExt cx="363" cy="317"/>
          </a:xfrm>
        </p:grpSpPr>
        <p:pic>
          <p:nvPicPr>
            <p:cNvPr id="24" name="Picture 24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41" y="1298"/>
              <a:ext cx="363" cy="3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4241" y="1298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26" name="Group 23"/>
          <p:cNvGrpSpPr>
            <a:grpSpLocks/>
          </p:cNvGrpSpPr>
          <p:nvPr/>
        </p:nvGrpSpPr>
        <p:grpSpPr bwMode="auto">
          <a:xfrm>
            <a:off x="6172200" y="5867400"/>
            <a:ext cx="576263" cy="503238"/>
            <a:chOff x="4241" y="1298"/>
            <a:chExt cx="363" cy="317"/>
          </a:xfrm>
        </p:grpSpPr>
        <p:pic>
          <p:nvPicPr>
            <p:cNvPr id="27" name="Picture 24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41" y="1298"/>
              <a:ext cx="363" cy="3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4241" y="1298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29" name="Group 17"/>
          <p:cNvGrpSpPr>
            <a:grpSpLocks/>
          </p:cNvGrpSpPr>
          <p:nvPr/>
        </p:nvGrpSpPr>
        <p:grpSpPr bwMode="auto">
          <a:xfrm>
            <a:off x="6629400" y="1143000"/>
            <a:ext cx="576263" cy="504825"/>
            <a:chOff x="5012" y="754"/>
            <a:chExt cx="363" cy="318"/>
          </a:xfrm>
        </p:grpSpPr>
        <p:pic>
          <p:nvPicPr>
            <p:cNvPr id="30" name="Picture 18"/>
            <p:cNvPicPr preferRelativeResize="0">
              <a:picLocks noChangeArrowheads="1"/>
            </p:cNvPicPr>
            <p:nvPr/>
          </p:nvPicPr>
          <p:blipFill>
            <a:blip r:embed="rId4"/>
            <a:srcRect r="13454"/>
            <a:stretch>
              <a:fillRect/>
            </a:stretch>
          </p:blipFill>
          <p:spPr bwMode="auto">
            <a:xfrm>
              <a:off x="5012" y="754"/>
              <a:ext cx="363" cy="3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1" name="Rectangle 19"/>
            <p:cNvSpPr>
              <a:spLocks noChangeArrowheads="1"/>
            </p:cNvSpPr>
            <p:nvPr/>
          </p:nvSpPr>
          <p:spPr bwMode="auto">
            <a:xfrm>
              <a:off x="5012" y="754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2" name="Group 17"/>
          <p:cNvGrpSpPr>
            <a:grpSpLocks/>
          </p:cNvGrpSpPr>
          <p:nvPr/>
        </p:nvGrpSpPr>
        <p:grpSpPr bwMode="auto">
          <a:xfrm>
            <a:off x="1752600" y="1143000"/>
            <a:ext cx="576263" cy="504825"/>
            <a:chOff x="5012" y="754"/>
            <a:chExt cx="363" cy="318"/>
          </a:xfrm>
        </p:grpSpPr>
        <p:pic>
          <p:nvPicPr>
            <p:cNvPr id="33" name="Picture 18"/>
            <p:cNvPicPr preferRelativeResize="0">
              <a:picLocks noChangeArrowheads="1"/>
            </p:cNvPicPr>
            <p:nvPr/>
          </p:nvPicPr>
          <p:blipFill>
            <a:blip r:embed="rId4"/>
            <a:srcRect r="13454"/>
            <a:stretch>
              <a:fillRect/>
            </a:stretch>
          </p:blipFill>
          <p:spPr bwMode="auto">
            <a:xfrm>
              <a:off x="5012" y="754"/>
              <a:ext cx="363" cy="3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4" name="Rectangle 19"/>
            <p:cNvSpPr>
              <a:spLocks noChangeArrowheads="1"/>
            </p:cNvSpPr>
            <p:nvPr/>
          </p:nvSpPr>
          <p:spPr bwMode="auto">
            <a:xfrm>
              <a:off x="5012" y="754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5" name="Group 17"/>
          <p:cNvGrpSpPr>
            <a:grpSpLocks/>
          </p:cNvGrpSpPr>
          <p:nvPr/>
        </p:nvGrpSpPr>
        <p:grpSpPr bwMode="auto">
          <a:xfrm>
            <a:off x="4495800" y="5867400"/>
            <a:ext cx="576263" cy="504825"/>
            <a:chOff x="5012" y="754"/>
            <a:chExt cx="363" cy="318"/>
          </a:xfrm>
        </p:grpSpPr>
        <p:pic>
          <p:nvPicPr>
            <p:cNvPr id="36" name="Picture 18"/>
            <p:cNvPicPr preferRelativeResize="0">
              <a:picLocks noChangeArrowheads="1"/>
            </p:cNvPicPr>
            <p:nvPr/>
          </p:nvPicPr>
          <p:blipFill>
            <a:blip r:embed="rId4"/>
            <a:srcRect r="13454"/>
            <a:stretch>
              <a:fillRect/>
            </a:stretch>
          </p:blipFill>
          <p:spPr bwMode="auto">
            <a:xfrm>
              <a:off x="5012" y="754"/>
              <a:ext cx="363" cy="3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7" name="Rectangle 19"/>
            <p:cNvSpPr>
              <a:spLocks noChangeArrowheads="1"/>
            </p:cNvSpPr>
            <p:nvPr/>
          </p:nvSpPr>
          <p:spPr bwMode="auto">
            <a:xfrm>
              <a:off x="5012" y="754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8" name="Group 17"/>
          <p:cNvGrpSpPr>
            <a:grpSpLocks/>
          </p:cNvGrpSpPr>
          <p:nvPr/>
        </p:nvGrpSpPr>
        <p:grpSpPr bwMode="auto">
          <a:xfrm>
            <a:off x="2209800" y="5867400"/>
            <a:ext cx="576263" cy="504825"/>
            <a:chOff x="5012" y="754"/>
            <a:chExt cx="363" cy="318"/>
          </a:xfrm>
        </p:grpSpPr>
        <p:pic>
          <p:nvPicPr>
            <p:cNvPr id="39" name="Picture 18"/>
            <p:cNvPicPr preferRelativeResize="0">
              <a:picLocks noChangeArrowheads="1"/>
            </p:cNvPicPr>
            <p:nvPr/>
          </p:nvPicPr>
          <p:blipFill>
            <a:blip r:embed="rId4"/>
            <a:srcRect r="13454"/>
            <a:stretch>
              <a:fillRect/>
            </a:stretch>
          </p:blipFill>
          <p:spPr bwMode="auto">
            <a:xfrm>
              <a:off x="5012" y="754"/>
              <a:ext cx="363" cy="3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40" name="Rectangle 19"/>
            <p:cNvSpPr>
              <a:spLocks noChangeArrowheads="1"/>
            </p:cNvSpPr>
            <p:nvPr/>
          </p:nvSpPr>
          <p:spPr bwMode="auto">
            <a:xfrm>
              <a:off x="5012" y="754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41" name="矩形 40"/>
          <p:cNvSpPr>
            <a:spLocks noChangeArrowheads="1"/>
          </p:cNvSpPr>
          <p:nvPr/>
        </p:nvSpPr>
        <p:spPr bwMode="auto">
          <a:xfrm>
            <a:off x="838200" y="3581400"/>
            <a:ext cx="12362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4-250 </a:t>
            </a:r>
            <a:r>
              <a:rPr lang="en-US" altLang="zh-CN" dirty="0" err="1">
                <a:solidFill>
                  <a:srgbClr val="0070C0"/>
                </a:solidFill>
              </a:rPr>
              <a:t>keV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1319213" y="1676400"/>
            <a:ext cx="1633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30 </a:t>
            </a:r>
            <a:r>
              <a:rPr lang="en-US" altLang="zh-CN" dirty="0" smtClean="0">
                <a:solidFill>
                  <a:srgbClr val="0070C0"/>
                </a:solidFill>
              </a:rPr>
              <a:t>keV-5 </a:t>
            </a:r>
            <a:r>
              <a:rPr lang="en-US" altLang="zh-CN" dirty="0" err="1" smtClean="0">
                <a:solidFill>
                  <a:srgbClr val="0070C0"/>
                </a:solidFill>
              </a:rPr>
              <a:t>MeV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43" name="矩形 42"/>
          <p:cNvSpPr>
            <a:spLocks noChangeArrowheads="1"/>
          </p:cNvSpPr>
          <p:nvPr/>
        </p:nvSpPr>
        <p:spPr bwMode="auto">
          <a:xfrm>
            <a:off x="6934200" y="3429000"/>
            <a:ext cx="1172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0.3-5 </a:t>
            </a:r>
            <a:r>
              <a:rPr lang="en-US" altLang="zh-CN" dirty="0" err="1">
                <a:solidFill>
                  <a:srgbClr val="0070C0"/>
                </a:solidFill>
              </a:rPr>
              <a:t>keV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44" name="矩形 44"/>
          <p:cNvSpPr>
            <a:spLocks noChangeArrowheads="1"/>
          </p:cNvSpPr>
          <p:nvPr/>
        </p:nvSpPr>
        <p:spPr bwMode="auto">
          <a:xfrm>
            <a:off x="2438400" y="5410200"/>
            <a:ext cx="14157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450-900 nm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45" name="矩形 45"/>
          <p:cNvSpPr>
            <a:spLocks noChangeArrowheads="1"/>
          </p:cNvSpPr>
          <p:nvPr/>
        </p:nvSpPr>
        <p:spPr bwMode="auto">
          <a:xfrm>
            <a:off x="4572000" y="5410200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400-1700 nm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46" name="矩形 43"/>
          <p:cNvSpPr>
            <a:spLocks noChangeArrowheads="1"/>
          </p:cNvSpPr>
          <p:nvPr/>
        </p:nvSpPr>
        <p:spPr bwMode="auto">
          <a:xfrm>
            <a:off x="6019800" y="1752600"/>
            <a:ext cx="28392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400-650 nm, 650-950 nm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47" name="Picture 6" descr="http://web.ihep.ac.cn/images/cxwh/bsln/2010/03/26/097A0967840D007A13F63CE5BB2548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 r="14019"/>
          <a:stretch/>
        </p:blipFill>
        <p:spPr bwMode="auto">
          <a:xfrm>
            <a:off x="180975" y="979120"/>
            <a:ext cx="1314450" cy="7401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59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5269700"/>
              </p:ext>
            </p:extLst>
          </p:nvPr>
        </p:nvGraphicFramePr>
        <p:xfrm>
          <a:off x="204107" y="1183142"/>
          <a:ext cx="8785227" cy="35814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82455"/>
                <a:gridCol w="1970345"/>
                <a:gridCol w="1905001"/>
                <a:gridCol w="1771428"/>
                <a:gridCol w="1755998"/>
              </a:tblGrid>
              <a:tr h="933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zh-CN" altLang="en-US" b="1" dirty="0" smtClean="0"/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/>
                        <a:t>Spectral band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/>
                        <a:t>Field of View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/>
                        <a:t>Location Accuracy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/>
                        <a:t>GRBs/</a:t>
                      </a:r>
                      <a:r>
                        <a:rPr lang="en-US" altLang="zh-CN" b="1" dirty="0" err="1" smtClean="0"/>
                        <a:t>yr</a:t>
                      </a:r>
                      <a:endParaRPr lang="en-US" altLang="zh-CN" b="1" dirty="0" smtClean="0"/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/>
                        <a:t>(</a:t>
                      </a:r>
                      <a:r>
                        <a:rPr lang="en-US" altLang="zh-CN" b="1" dirty="0" err="1" smtClean="0"/>
                        <a:t>Dect</a:t>
                      </a:r>
                      <a:r>
                        <a:rPr lang="en-US" altLang="zh-CN" b="1" dirty="0" smtClean="0"/>
                        <a:t>. Rate)</a:t>
                      </a:r>
                    </a:p>
                  </a:txBody>
                  <a:tcPr marL="0" marR="0" marT="0" marB="0" anchor="ctr" anchorCtr="1" horzOverflow="overflow"/>
                </a:tc>
              </a:tr>
              <a:tr h="6665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GRM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30 keV-5 </a:t>
                      </a:r>
                      <a:r>
                        <a:rPr lang="en-US" altLang="zh-CN" b="1" dirty="0" err="1" smtClean="0">
                          <a:solidFill>
                            <a:srgbClr val="FF0000"/>
                          </a:solidFill>
                        </a:rPr>
                        <a:t>MeV</a:t>
                      </a:r>
                      <a:endParaRPr lang="en-US" altLang="zh-CN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2 </a:t>
                      </a:r>
                      <a:r>
                        <a:rPr lang="en-US" altLang="zh-CN" b="1" dirty="0" err="1" smtClean="0">
                          <a:solidFill>
                            <a:srgbClr val="FF0000"/>
                          </a:solidFill>
                        </a:rPr>
                        <a:t>sr</a:t>
                      </a:r>
                      <a:endParaRPr lang="en-US" altLang="zh-CN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2-5 deg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~80</a:t>
                      </a:r>
                    </a:p>
                  </a:txBody>
                  <a:tcPr marL="0" marR="0" marT="0" marB="0" anchor="ctr" anchorCtr="1" horzOverflow="overflow"/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/>
                        <a:t>ECLAIRs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/>
                        <a:t>4-250 </a:t>
                      </a:r>
                      <a:r>
                        <a:rPr lang="en-US" altLang="zh-CN" b="1" dirty="0" err="1" smtClean="0"/>
                        <a:t>keV</a:t>
                      </a:r>
                      <a:endParaRPr lang="en-US" altLang="zh-CN" b="1" dirty="0" smtClean="0"/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/>
                        <a:t>2 </a:t>
                      </a:r>
                      <a:r>
                        <a:rPr lang="en-US" altLang="zh-CN" b="1" dirty="0" err="1" smtClean="0"/>
                        <a:t>sr</a:t>
                      </a:r>
                      <a:endParaRPr lang="en-US" altLang="zh-CN" b="1" dirty="0" smtClean="0"/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/>
                        <a:t>10 </a:t>
                      </a:r>
                      <a:r>
                        <a:rPr lang="en-US" altLang="zh-CN" b="1" dirty="0" err="1" smtClean="0"/>
                        <a:t>arcmin</a:t>
                      </a:r>
                      <a:endParaRPr lang="en-US" altLang="zh-CN" b="1" dirty="0" smtClean="0"/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/>
                        <a:t>~70</a:t>
                      </a:r>
                    </a:p>
                  </a:txBody>
                  <a:tcPr marL="0" marR="0" marT="0" marB="0" anchor="ctr" anchorCtr="1" horzOverflow="overflow"/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/>
                        <a:t>MXT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smtClean="0"/>
                        <a:t>0.3-5 keV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smtClean="0">
                          <a:sym typeface="Symbol" pitchFamily="18" charset="2"/>
                        </a:rPr>
                        <a:t>65 65 arcmin</a:t>
                      </a:r>
                      <a:endParaRPr lang="he-IL" altLang="zh-CN" b="1" smtClean="0">
                        <a:sym typeface="Symbol" pitchFamily="18" charset="2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/>
                        <a:t>30 </a:t>
                      </a:r>
                      <a:r>
                        <a:rPr lang="en-US" altLang="zh-CN" b="1" dirty="0" err="1" smtClean="0"/>
                        <a:t>arcsec</a:t>
                      </a:r>
                      <a:endParaRPr lang="en-US" altLang="zh-CN" b="1" dirty="0" smtClean="0"/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/>
                        <a:t>~90%</a:t>
                      </a:r>
                    </a:p>
                  </a:txBody>
                  <a:tcPr marL="0" marR="0" marT="0" marB="0" anchor="ctr" anchorCtr="1" horzOverflow="overflow"/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/>
                        <a:t>VT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/>
                        <a:t>400-650 nm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/>
                        <a:t>650-950 nm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/>
                        <a:t>26 </a:t>
                      </a:r>
                      <a:r>
                        <a:rPr lang="en-US" altLang="zh-CN" b="1" dirty="0" smtClean="0">
                          <a:sym typeface="Symbol" pitchFamily="18" charset="2"/>
                        </a:rPr>
                        <a:t> 26 </a:t>
                      </a:r>
                      <a:r>
                        <a:rPr lang="en-US" altLang="zh-CN" b="1" dirty="0" err="1" smtClean="0">
                          <a:sym typeface="Symbol" pitchFamily="18" charset="2"/>
                        </a:rPr>
                        <a:t>arcsec</a:t>
                      </a:r>
                      <a:endParaRPr lang="en-US" altLang="zh-CN" b="1" dirty="0" smtClean="0">
                        <a:sym typeface="Symbol" pitchFamily="18" charset="2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smtClean="0"/>
                        <a:t>1 arcsec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b="1" dirty="0" smtClean="0"/>
                        <a:t>~80%</a:t>
                      </a:r>
                    </a:p>
                  </a:txBody>
                  <a:tcPr marL="0" marR="0" marT="0" marB="0" anchor="ctr" anchorCtr="1" horzOverflow="overflow"/>
                </a:tc>
              </a:tr>
            </a:tbl>
          </a:graphicData>
        </a:graphic>
      </p:graphicFrame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IHEP </a:t>
            </a:r>
            <a:r>
              <a:rPr lang="en-US" altLang="zh-CN" dirty="0" smtClean="0"/>
              <a:t>Contribution </a:t>
            </a:r>
            <a:r>
              <a:rPr lang="en-US" altLang="zh-CN" dirty="0" smtClean="0"/>
              <a:t>to SVOM</a:t>
            </a:r>
            <a:endParaRPr lang="zh-CN" altLang="en-US" dirty="0"/>
          </a:p>
        </p:txBody>
      </p:sp>
      <p:sp>
        <p:nvSpPr>
          <p:cNvPr id="5" name="文本框 2"/>
          <p:cNvSpPr txBox="1"/>
          <p:nvPr/>
        </p:nvSpPr>
        <p:spPr>
          <a:xfrm>
            <a:off x="304800" y="4971871"/>
            <a:ext cx="8791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solidFill>
                  <a:srgbClr val="FF0000"/>
                </a:solidFill>
              </a:rPr>
              <a:t>IHEP is in charge of the development of the GRM</a:t>
            </a:r>
            <a:endParaRPr lang="en-US" altLang="zh-CN" sz="2400" b="1" dirty="0" smtClean="0">
              <a:solidFill>
                <a:srgbClr val="0066FF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solidFill>
                  <a:srgbClr val="0066FF"/>
                </a:solidFill>
              </a:rPr>
              <a:t>2013-2018: Engineering model and space qualified model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400" b="1" dirty="0" smtClean="0"/>
              <a:t>Expected Launch Date: 2021</a:t>
            </a:r>
            <a:endParaRPr lang="zh-CN" alt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5132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" y="-34220"/>
            <a:ext cx="8765630" cy="838200"/>
          </a:xfrm>
        </p:spPr>
        <p:txBody>
          <a:bodyPr>
            <a:normAutofit/>
          </a:bodyPr>
          <a:lstStyle/>
          <a:p>
            <a:r>
              <a:rPr kumimoji="1" lang="en-US" altLang="zh-CN" sz="2800" b="1" dirty="0" smtClean="0"/>
              <a:t>The Einstein </a:t>
            </a:r>
            <a:r>
              <a:rPr kumimoji="1" lang="en-US" altLang="zh-CN" sz="2800" b="1" dirty="0"/>
              <a:t>Probe (EP</a:t>
            </a:r>
            <a:r>
              <a:rPr kumimoji="1" lang="en-US" altLang="zh-CN" sz="2800" b="1" dirty="0" smtClean="0"/>
              <a:t>) </a:t>
            </a:r>
            <a:r>
              <a:rPr kumimoji="1" lang="en-US" altLang="zh-CN" sz="2800" b="1" dirty="0" smtClean="0"/>
              <a:t>Mission</a:t>
            </a:r>
            <a:endParaRPr kumimoji="1" lang="zh-CN" altLang="en-US" sz="2400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74130" y="3599726"/>
            <a:ext cx="8191500" cy="272830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000" b="1" dirty="0" smtClean="0">
                <a:solidFill>
                  <a:srgbClr val="7030A0"/>
                </a:solidFill>
              </a:rPr>
              <a:t>Mission Features</a:t>
            </a:r>
          </a:p>
          <a:p>
            <a:r>
              <a:rPr lang="en-GB" sz="2000" dirty="0" smtClean="0"/>
              <a:t>Very wide </a:t>
            </a:r>
            <a:r>
              <a:rPr lang="en-GB" sz="2000" dirty="0" err="1" smtClean="0"/>
              <a:t>FoV</a:t>
            </a:r>
            <a:r>
              <a:rPr lang="en-GB" sz="2000" dirty="0" smtClean="0"/>
              <a:t> </a:t>
            </a:r>
            <a:r>
              <a:rPr kumimoji="1" lang="en-US" altLang="zh-CN" sz="2000" dirty="0">
                <a:solidFill>
                  <a:srgbClr val="0000FF"/>
                </a:solidFill>
              </a:rPr>
              <a:t>1.1 </a:t>
            </a:r>
            <a:r>
              <a:rPr kumimoji="1" lang="en-US" altLang="zh-CN" sz="2000" dirty="0" err="1">
                <a:solidFill>
                  <a:srgbClr val="0000FF"/>
                </a:solidFill>
              </a:rPr>
              <a:t>sr</a:t>
            </a:r>
            <a:r>
              <a:rPr kumimoji="1" lang="en-US" altLang="zh-CN" sz="2000" dirty="0">
                <a:solidFill>
                  <a:srgbClr val="0000FF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0000FF"/>
                </a:solidFill>
              </a:rPr>
              <a:t> (3600 </a:t>
            </a:r>
            <a:r>
              <a:rPr kumimoji="1" lang="en-US" altLang="zh-CN" sz="1600" dirty="0" smtClean="0">
                <a:solidFill>
                  <a:srgbClr val="0000FF"/>
                </a:solidFill>
              </a:rPr>
              <a:t>sq. </a:t>
            </a:r>
            <a:r>
              <a:rPr kumimoji="1" lang="en-US" altLang="zh-CN" sz="1600" dirty="0">
                <a:solidFill>
                  <a:srgbClr val="0000FF"/>
                </a:solidFill>
              </a:rPr>
              <a:t>deg</a:t>
            </a:r>
            <a:r>
              <a:rPr kumimoji="1" lang="en-US" altLang="zh-CN" sz="1600" dirty="0" smtClean="0">
                <a:solidFill>
                  <a:srgbClr val="0000FF"/>
                </a:solidFill>
              </a:rPr>
              <a:t>.) </a:t>
            </a:r>
            <a:r>
              <a:rPr kumimoji="1" lang="en-US" altLang="zh-CN" sz="2000" dirty="0"/>
              <a:t> </a:t>
            </a:r>
            <a:r>
              <a:rPr kumimoji="1" lang="en-US" altLang="zh-CN" sz="1600" dirty="0" smtClean="0"/>
              <a:t>grasp: ~</a:t>
            </a:r>
            <a:r>
              <a:rPr kumimoji="1" lang="en-US" altLang="zh-CN" sz="2000" dirty="0">
                <a:solidFill>
                  <a:srgbClr val="0000FF"/>
                </a:solidFill>
              </a:rPr>
              <a:t>10,000 </a:t>
            </a:r>
            <a:r>
              <a:rPr kumimoji="1" lang="en-US" altLang="zh-CN" sz="2000" dirty="0" smtClean="0">
                <a:solidFill>
                  <a:srgbClr val="0000FF"/>
                </a:solidFill>
              </a:rPr>
              <a:t>deg</a:t>
            </a:r>
            <a:r>
              <a:rPr kumimoji="1" lang="en-US" altLang="zh-CN" sz="2000" baseline="30000" dirty="0" smtClean="0">
                <a:solidFill>
                  <a:srgbClr val="0000FF"/>
                </a:solidFill>
              </a:rPr>
              <a:t>2</a:t>
            </a:r>
            <a:r>
              <a:rPr kumimoji="1" lang="en-US" altLang="zh-CN" sz="2000" dirty="0" smtClean="0">
                <a:solidFill>
                  <a:srgbClr val="0000FF"/>
                </a:solidFill>
              </a:rPr>
              <a:t>.cm</a:t>
            </a:r>
            <a:r>
              <a:rPr kumimoji="1" lang="en-US" altLang="zh-CN" sz="2000" baseline="30000" dirty="0" smtClean="0">
                <a:solidFill>
                  <a:srgbClr val="0000FF"/>
                </a:solidFill>
              </a:rPr>
              <a:t>2</a:t>
            </a:r>
            <a:endParaRPr kumimoji="1" lang="en-US" altLang="zh-CN" sz="2000" baseline="30000" dirty="0">
              <a:solidFill>
                <a:srgbClr val="0000FF"/>
              </a:solidFill>
            </a:endParaRPr>
          </a:p>
          <a:p>
            <a:r>
              <a:rPr kumimoji="1" lang="en-US" altLang="zh-CN" sz="2000" dirty="0" smtClean="0"/>
              <a:t>Good angular resolution (~</a:t>
            </a:r>
            <a:r>
              <a:rPr kumimoji="1" lang="en-US" altLang="zh-CN" sz="2000" dirty="0" smtClean="0">
                <a:solidFill>
                  <a:srgbClr val="0000FF"/>
                </a:solidFill>
              </a:rPr>
              <a:t>5’</a:t>
            </a:r>
            <a:r>
              <a:rPr kumimoji="1" lang="en-US" altLang="zh-CN" sz="2000" dirty="0" smtClean="0"/>
              <a:t>) and positioning accuracy (</a:t>
            </a:r>
            <a:r>
              <a:rPr kumimoji="1" lang="en-US" altLang="zh-CN" sz="2000" dirty="0">
                <a:solidFill>
                  <a:srgbClr val="0000FF"/>
                </a:solidFill>
              </a:rPr>
              <a:t>&lt;</a:t>
            </a:r>
            <a:r>
              <a:rPr kumimoji="1" lang="en-US" altLang="zh-CN" sz="2000" dirty="0" smtClean="0">
                <a:solidFill>
                  <a:srgbClr val="0000FF"/>
                </a:solidFill>
              </a:rPr>
              <a:t>1’</a:t>
            </a:r>
            <a:r>
              <a:rPr kumimoji="1" lang="en-US" altLang="zh-CN" sz="2000" dirty="0" smtClean="0"/>
              <a:t>)</a:t>
            </a:r>
            <a:endParaRPr kumimoji="1" lang="en-US" altLang="zh-CN" sz="1600" dirty="0" smtClean="0"/>
          </a:p>
          <a:p>
            <a:r>
              <a:rPr kumimoji="1" lang="en-US" altLang="zh-CN" sz="2000" dirty="0" smtClean="0"/>
              <a:t>Soft X-ray band: </a:t>
            </a:r>
            <a:r>
              <a:rPr kumimoji="1" lang="en-US" altLang="zh-CN" sz="2000" dirty="0" smtClean="0">
                <a:solidFill>
                  <a:srgbClr val="0000FF"/>
                </a:solidFill>
              </a:rPr>
              <a:t>0.5-5 </a:t>
            </a:r>
            <a:r>
              <a:rPr kumimoji="1" lang="en-US" altLang="zh-CN" sz="2000" dirty="0" err="1" smtClean="0">
                <a:solidFill>
                  <a:srgbClr val="0000FF"/>
                </a:solidFill>
              </a:rPr>
              <a:t>keV</a:t>
            </a:r>
            <a:r>
              <a:rPr kumimoji="1" lang="en-US" altLang="zh-CN" sz="2000" dirty="0" smtClean="0"/>
              <a:t> </a:t>
            </a:r>
          </a:p>
          <a:p>
            <a:r>
              <a:rPr lang="en-GB" sz="2000" dirty="0" smtClean="0"/>
              <a:t>Sensitivity: </a:t>
            </a:r>
            <a:r>
              <a:rPr lang="en-GB" sz="2000" b="1" dirty="0" smtClean="0">
                <a:solidFill>
                  <a:srgbClr val="FF0000"/>
                </a:solidFill>
              </a:rPr>
              <a:t>&gt;1 order of magnitude </a:t>
            </a:r>
            <a:r>
              <a:rPr lang="en-GB" sz="2000" b="1" dirty="0">
                <a:solidFill>
                  <a:srgbClr val="FF0000"/>
                </a:solidFill>
              </a:rPr>
              <a:t>h</a:t>
            </a:r>
            <a:r>
              <a:rPr lang="en-GB" sz="2000" b="1" dirty="0" smtClean="0">
                <a:solidFill>
                  <a:srgbClr val="FF0000"/>
                </a:solidFill>
              </a:rPr>
              <a:t>igher </a:t>
            </a:r>
            <a:r>
              <a:rPr lang="en-GB" sz="2000" dirty="0" smtClean="0">
                <a:solidFill>
                  <a:schemeClr val="tx1"/>
                </a:solidFill>
              </a:rPr>
              <a:t>than current </a:t>
            </a:r>
            <a:r>
              <a:rPr lang="en-GB" sz="2000" dirty="0" err="1" smtClean="0">
                <a:solidFill>
                  <a:schemeClr val="tx1"/>
                </a:solidFill>
              </a:rPr>
              <a:t>telescoeps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GB" sz="2000" dirty="0" smtClean="0"/>
              <a:t>Autonomous X-ray follow-up (&lt;10 </a:t>
            </a:r>
            <a:r>
              <a:rPr lang="en-GB" sz="2000" dirty="0" err="1" smtClean="0"/>
              <a:t>arcsec</a:t>
            </a:r>
            <a:r>
              <a:rPr lang="en-GB" sz="2000" dirty="0" smtClean="0"/>
              <a:t> localisation)</a:t>
            </a:r>
          </a:p>
          <a:p>
            <a:r>
              <a:rPr lang="en-GB" sz="2000" dirty="0" smtClean="0"/>
              <a:t>Fast alert data downlink and fast uplink for </a:t>
            </a:r>
            <a:r>
              <a:rPr lang="en-GB" sz="2000" dirty="0" err="1" smtClean="0"/>
              <a:t>ToO</a:t>
            </a:r>
            <a:r>
              <a:rPr lang="en-GB" sz="2000" dirty="0" smtClean="0"/>
              <a:t> (TBC)</a:t>
            </a:r>
          </a:p>
        </p:txBody>
      </p:sp>
      <p:sp>
        <p:nvSpPr>
          <p:cNvPr id="3" name="矩形 2"/>
          <p:cNvSpPr/>
          <p:nvPr/>
        </p:nvSpPr>
        <p:spPr>
          <a:xfrm>
            <a:off x="235598" y="1143000"/>
            <a:ext cx="6089002" cy="169277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defTabSz="0">
              <a:lnSpc>
                <a:spcPct val="120000"/>
              </a:lnSpc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  <a:buFont typeface="Wingdings" charset="2"/>
              <a:buChar char=""/>
            </a:pPr>
            <a:r>
              <a:rPr lang="en-GB" altLang="zh-CN" sz="2000" b="1" dirty="0">
                <a:solidFill>
                  <a:schemeClr val="tx1"/>
                </a:solidFill>
                <a:latin typeface="Arial" charset="0"/>
                <a:ea typeface="宋体" pitchFamily="2" charset="-122"/>
                <a:sym typeface="Arial" charset="0"/>
              </a:rPr>
              <a:t>F</a:t>
            </a:r>
            <a:r>
              <a:rPr lang="en-GB" altLang="zh-CN" sz="2000" b="1" dirty="0" smtClean="0">
                <a:solidFill>
                  <a:schemeClr val="tx1"/>
                </a:solidFill>
                <a:latin typeface="Arial" charset="0"/>
                <a:ea typeface="宋体" pitchFamily="2" charset="-122"/>
                <a:sym typeface="Arial" charset="0"/>
              </a:rPr>
              <a:t>irst </a:t>
            </a:r>
            <a:r>
              <a:rPr lang="en-GB" altLang="zh-CN" sz="2000" b="1" dirty="0" smtClean="0">
                <a:solidFill>
                  <a:schemeClr val="tx1"/>
                </a:solidFill>
                <a:latin typeface="Arial" charset="0"/>
                <a:ea typeface="宋体" pitchFamily="2" charset="-122"/>
                <a:sym typeface="Arial" charset="0"/>
              </a:rPr>
              <a:t>mission </a:t>
            </a:r>
            <a:r>
              <a:rPr lang="en-GB" altLang="zh-CN" sz="2000" b="1" dirty="0" smtClean="0">
                <a:solidFill>
                  <a:schemeClr val="tx1"/>
                </a:solidFill>
                <a:latin typeface="Arial" charset="0"/>
                <a:ea typeface="宋体" pitchFamily="2" charset="-122"/>
                <a:sym typeface="Arial" charset="0"/>
              </a:rPr>
              <a:t>to use </a:t>
            </a:r>
            <a:r>
              <a:rPr lang="en-GB" altLang="zh-CN" sz="2000" b="1" dirty="0">
                <a:solidFill>
                  <a:srgbClr val="FF0000"/>
                </a:solidFill>
                <a:latin typeface="Arial" charset="0"/>
                <a:ea typeface="宋体" pitchFamily="2" charset="-122"/>
                <a:sym typeface="Arial" charset="0"/>
              </a:rPr>
              <a:t>l</a:t>
            </a:r>
            <a:r>
              <a:rPr lang="en-GB" altLang="zh-CN" sz="2000" b="1" dirty="0" smtClean="0">
                <a:solidFill>
                  <a:srgbClr val="FF0000"/>
                </a:solidFill>
                <a:latin typeface="Arial" charset="0"/>
                <a:ea typeface="宋体" pitchFamily="2" charset="-122"/>
                <a:sym typeface="Arial" charset="0"/>
              </a:rPr>
              <a:t>obster-eye </a:t>
            </a:r>
            <a:r>
              <a:rPr lang="en-GB" altLang="zh-CN" sz="2000" b="1" dirty="0" smtClean="0">
                <a:solidFill>
                  <a:srgbClr val="FF0000"/>
                </a:solidFill>
                <a:latin typeface="Arial" charset="0"/>
                <a:ea typeface="宋体" pitchFamily="2" charset="-122"/>
                <a:sym typeface="Arial" charset="0"/>
              </a:rPr>
              <a:t>optics </a:t>
            </a:r>
            <a:r>
              <a:rPr lang="en-GB" altLang="zh-CN" sz="2000" b="1" dirty="0" smtClean="0">
                <a:solidFill>
                  <a:schemeClr val="tx1"/>
                </a:solidFill>
                <a:latin typeface="Arial" charset="0"/>
                <a:ea typeface="宋体" pitchFamily="2" charset="-122"/>
                <a:sym typeface="Arial" charset="0"/>
              </a:rPr>
              <a:t>to monitor transients in </a:t>
            </a:r>
            <a:r>
              <a:rPr lang="en-GB" altLang="zh-CN" sz="2000" b="1" dirty="0">
                <a:solidFill>
                  <a:schemeClr val="tx1"/>
                </a:solidFill>
                <a:latin typeface="Arial" charset="0"/>
                <a:ea typeface="宋体" pitchFamily="2" charset="-122"/>
                <a:sym typeface="Arial" charset="0"/>
              </a:rPr>
              <a:t>the soft X-ray </a:t>
            </a:r>
            <a:r>
              <a:rPr lang="en-GB" altLang="zh-CN" sz="2000" b="1" dirty="0" smtClean="0">
                <a:solidFill>
                  <a:schemeClr val="tx1"/>
                </a:solidFill>
                <a:latin typeface="Arial" charset="0"/>
                <a:ea typeface="宋体" pitchFamily="2" charset="-122"/>
                <a:sym typeface="Arial" charset="0"/>
              </a:rPr>
              <a:t>band</a:t>
            </a:r>
            <a:endParaRPr lang="en-GB" altLang="zh-CN" sz="2000" b="1" dirty="0">
              <a:solidFill>
                <a:schemeClr val="tx1"/>
              </a:solidFill>
              <a:latin typeface="Arial" charset="0"/>
              <a:ea typeface="宋体" pitchFamily="2" charset="-122"/>
              <a:sym typeface="Arial" charset="0"/>
            </a:endParaRPr>
          </a:p>
          <a:p>
            <a:pPr marL="342900" lvl="0" indent="-342900" defTabSz="0">
              <a:lnSpc>
                <a:spcPct val="120000"/>
              </a:lnSpc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  <a:buFont typeface="Wingdings" charset="2"/>
              <a:buChar char=""/>
            </a:pPr>
            <a:r>
              <a:rPr lang="en-GB" altLang="zh-CN" sz="2000" b="1" dirty="0">
                <a:solidFill>
                  <a:schemeClr val="tx1"/>
                </a:solidFill>
                <a:latin typeface="Arial" charset="0"/>
                <a:ea typeface="宋体" pitchFamily="2" charset="-122"/>
                <a:sym typeface="Arial" charset="0"/>
              </a:rPr>
              <a:t>Proposed in </a:t>
            </a:r>
            <a:r>
              <a:rPr lang="en-GB" altLang="zh-CN" sz="2000" b="1" dirty="0" smtClean="0">
                <a:solidFill>
                  <a:schemeClr val="tx1"/>
                </a:solidFill>
                <a:latin typeface="Arial" charset="0"/>
                <a:ea typeface="宋体" pitchFamily="2" charset="-122"/>
                <a:sym typeface="Arial" charset="0"/>
              </a:rPr>
              <a:t>2012, selected </a:t>
            </a:r>
            <a:r>
              <a:rPr lang="en-GB" altLang="zh-CN" sz="2000" b="1" dirty="0" smtClean="0">
                <a:solidFill>
                  <a:schemeClr val="tx1"/>
                </a:solidFill>
                <a:latin typeface="Arial" charset="0"/>
                <a:ea typeface="宋体" pitchFamily="2" charset="-122"/>
                <a:sym typeface="Arial" charset="0"/>
              </a:rPr>
              <a:t>at </a:t>
            </a:r>
            <a:r>
              <a:rPr lang="en-GB" altLang="zh-CN" sz="2000" b="1" dirty="0" smtClean="0">
                <a:solidFill>
                  <a:schemeClr val="tx1"/>
                </a:solidFill>
                <a:latin typeface="Arial" charset="0"/>
                <a:ea typeface="宋体" pitchFamily="2" charset="-122"/>
                <a:sym typeface="Arial" charset="0"/>
              </a:rPr>
              <a:t>the </a:t>
            </a:r>
            <a:r>
              <a:rPr lang="en-GB" altLang="zh-CN" sz="2000" b="1" dirty="0">
                <a:solidFill>
                  <a:schemeClr val="tx1"/>
                </a:solidFill>
                <a:latin typeface="Arial" charset="0"/>
                <a:ea typeface="宋体" pitchFamily="2" charset="-122"/>
                <a:sym typeface="Arial" charset="0"/>
              </a:rPr>
              <a:t>end </a:t>
            </a:r>
            <a:r>
              <a:rPr lang="en-GB" altLang="zh-CN" sz="2000" b="1" dirty="0" smtClean="0">
                <a:solidFill>
                  <a:schemeClr val="tx1"/>
                </a:solidFill>
                <a:latin typeface="Arial" charset="0"/>
                <a:ea typeface="宋体" pitchFamily="2" charset="-122"/>
                <a:sym typeface="Arial" charset="0"/>
              </a:rPr>
              <a:t>of 2017</a:t>
            </a:r>
          </a:p>
          <a:p>
            <a:pPr marL="342900" lvl="0" indent="-342900" defTabSz="0">
              <a:lnSpc>
                <a:spcPct val="120000"/>
              </a:lnSpc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  <a:buFont typeface="Wingdings" charset="2"/>
              <a:buChar char=""/>
            </a:pPr>
            <a:r>
              <a:rPr lang="en-GB" altLang="zh-CN" sz="2000" b="1" dirty="0" smtClean="0">
                <a:solidFill>
                  <a:srgbClr val="FF0000"/>
                </a:solidFill>
                <a:latin typeface="Arial" charset="0"/>
                <a:ea typeface="宋体" pitchFamily="2" charset="-122"/>
                <a:sym typeface="Arial" charset="0"/>
              </a:rPr>
              <a:t>Launch date: 2022</a:t>
            </a:r>
            <a:r>
              <a:rPr lang="en-GB" altLang="zh-CN" sz="2000" b="1" dirty="0" smtClean="0">
                <a:solidFill>
                  <a:srgbClr val="0066FF"/>
                </a:solidFill>
                <a:latin typeface="Arial" charset="0"/>
                <a:ea typeface="宋体" pitchFamily="2" charset="-122"/>
                <a:sym typeface="Arial" charset="0"/>
              </a:rPr>
              <a:t> </a:t>
            </a:r>
            <a:endParaRPr lang="en-GB" altLang="zh-CN" sz="2000" b="1" dirty="0">
              <a:solidFill>
                <a:srgbClr val="0066FF"/>
              </a:solidFill>
              <a:latin typeface="Arial" charset="0"/>
              <a:ea typeface="宋体" pitchFamily="2" charset="-122"/>
              <a:sym typeface="Arial" charset="0"/>
            </a:endParaRPr>
          </a:p>
        </p:txBody>
      </p:sp>
      <p:pic>
        <p:nvPicPr>
          <p:cNvPr id="101378" name="Picture 2" descr="http://ep.bao.ac.cn/wp-content/uploads/2014/01/satellite-layout1-300x26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900" y="903333"/>
            <a:ext cx="2698102" cy="239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09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IHEP </a:t>
            </a:r>
            <a:r>
              <a:rPr lang="en-US" altLang="zh-CN" dirty="0" smtClean="0"/>
              <a:t>Contribution </a:t>
            </a:r>
            <a:r>
              <a:rPr lang="en-US" altLang="zh-CN" dirty="0" smtClean="0"/>
              <a:t>to EP</a:t>
            </a:r>
            <a:endParaRPr lang="zh-CN" altLang="en-US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kumimoji="1" lang="en-US" altLang="zh-CN" smtClean="0"/>
              <a:t>EP Payloads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87" y="1280212"/>
            <a:ext cx="3897933" cy="4510988"/>
          </a:xfrm>
          <a:prstGeom prst="rect">
            <a:avLst/>
          </a:prstGeom>
        </p:spPr>
      </p:pic>
      <p:sp>
        <p:nvSpPr>
          <p:cNvPr id="6" name="TextBox 16"/>
          <p:cNvSpPr txBox="1">
            <a:spLocks noChangeArrowheads="1"/>
          </p:cNvSpPr>
          <p:nvPr/>
        </p:nvSpPr>
        <p:spPr bwMode="auto">
          <a:xfrm flipH="1">
            <a:off x="3796121" y="1296121"/>
            <a:ext cx="775879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WXT</a:t>
            </a: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3616582" y="5479009"/>
            <a:ext cx="74701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FXT</a:t>
            </a:r>
            <a:endParaRPr lang="en-US" altLang="zh-CN" sz="1800" dirty="0" smtClean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-27671" y="1049380"/>
            <a:ext cx="173175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dirty="0">
                <a:solidFill>
                  <a:srgbClr val="000000"/>
                </a:solidFill>
                <a:latin typeface="Calibri" charset="0"/>
              </a:rPr>
              <a:t>s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tar sensor</a:t>
            </a:r>
            <a:endParaRPr lang="zh-CN" altLang="en-US" dirty="0">
              <a:solidFill>
                <a:srgbClr val="000000"/>
              </a:solidFill>
              <a:latin typeface="Calibri" charset="0"/>
            </a:endParaRPr>
          </a:p>
        </p:txBody>
      </p:sp>
      <p:cxnSp>
        <p:nvCxnSpPr>
          <p:cNvPr id="9" name="直线箭头连接符 7"/>
          <p:cNvCxnSpPr/>
          <p:nvPr/>
        </p:nvCxnSpPr>
        <p:spPr bwMode="auto">
          <a:xfrm>
            <a:off x="942087" y="1444112"/>
            <a:ext cx="1231900" cy="1235588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直线箭头连接符 8"/>
          <p:cNvCxnSpPr/>
          <p:nvPr/>
        </p:nvCxnSpPr>
        <p:spPr bwMode="auto">
          <a:xfrm flipH="1" flipV="1">
            <a:off x="2613370" y="3128389"/>
            <a:ext cx="1182751" cy="2277475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直线箭头连接符 9"/>
          <p:cNvCxnSpPr/>
          <p:nvPr/>
        </p:nvCxnSpPr>
        <p:spPr bwMode="auto">
          <a:xfrm flipH="1">
            <a:off x="3796121" y="1773695"/>
            <a:ext cx="387939" cy="443599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4724400" y="1371600"/>
            <a:ext cx="41186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pt-BR" altLang="zh-CN" sz="2000" dirty="0" smtClean="0"/>
              <a:t>WXT (</a:t>
            </a:r>
            <a:r>
              <a:rPr lang="pt-BR" altLang="zh-CN" sz="2000" dirty="0" smtClean="0"/>
              <a:t>Wide FOV </a:t>
            </a:r>
            <a:r>
              <a:rPr lang="pt-BR" altLang="zh-CN" sz="2000" dirty="0" smtClean="0"/>
              <a:t>X-ray Telescope)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altLang="zh-CN" sz="2000" dirty="0" smtClean="0"/>
              <a:t>FOV: 3600 sq.deg</a:t>
            </a:r>
            <a:r>
              <a:rPr lang="pt-BR" altLang="zh-CN" sz="2000" dirty="0" smtClean="0"/>
              <a:t>. (</a:t>
            </a:r>
            <a:r>
              <a:rPr lang="pt-BR" altLang="zh-CN" sz="2000" dirty="0" smtClean="0"/>
              <a:t>1.1sr)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altLang="zh-CN" sz="2000" dirty="0" smtClean="0"/>
              <a:t>0.5-5 keV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pt-BR" altLang="zh-CN" sz="2000" dirty="0" smtClean="0"/>
              <a:t>FXT (</a:t>
            </a:r>
            <a:r>
              <a:rPr lang="pt-BR" altLang="zh-CN" sz="2000" dirty="0" smtClean="0"/>
              <a:t>Follow-up X-ray Telescope)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altLang="zh-CN" sz="2000" dirty="0" smtClean="0"/>
              <a:t>FOV: 30’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altLang="zh-CN" sz="2000" dirty="0" smtClean="0"/>
              <a:t>0.3 – 10 keV</a:t>
            </a:r>
            <a:endParaRPr lang="zh-CN" altLang="en-US" sz="2000" dirty="0"/>
          </a:p>
        </p:txBody>
      </p:sp>
      <p:sp>
        <p:nvSpPr>
          <p:cNvPr id="13" name="文本框 11"/>
          <p:cNvSpPr txBox="1"/>
          <p:nvPr/>
        </p:nvSpPr>
        <p:spPr>
          <a:xfrm>
            <a:off x="4724400" y="36576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IHEP is in charge of the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Follow-up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X-ray telescope (FXT)</a:t>
            </a:r>
            <a:r>
              <a:rPr lang="en-US" altLang="zh-CN" sz="2400" dirty="0" smtClean="0"/>
              <a:t>, in collaboration with MPE.</a:t>
            </a:r>
            <a:endParaRPr lang="zh-CN" altLang="en-US" sz="2400" dirty="0" smtClean="0"/>
          </a:p>
        </p:txBody>
      </p:sp>
      <p:pic>
        <p:nvPicPr>
          <p:cNvPr id="14" name="Picture 6" descr="http://web.ihep.ac.cn/images/cxwh/bsln/2010/03/26/097A0967840D007A13F63CE5BB2548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 r="14019"/>
          <a:stretch/>
        </p:blipFill>
        <p:spPr bwMode="auto">
          <a:xfrm>
            <a:off x="3558544" y="5940674"/>
            <a:ext cx="1314450" cy="7401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92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4343400" cy="260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63382" cy="83820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/>
              <a:t>eXTP: enhanced X-ray Timing and </a:t>
            </a:r>
            <a:r>
              <a:rPr lang="en-US" altLang="zh-CN" sz="2400" b="1" dirty="0" err="1" smtClean="0"/>
              <a:t>Polarimetry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kumimoji="1" lang="en-US" altLang="zh-CN" sz="2000" dirty="0" smtClean="0"/>
              <a:t>--The next international flagship X-ray mission</a:t>
            </a:r>
            <a:endParaRPr lang="zh-CN" altLang="en-US" sz="2000" dirty="0"/>
          </a:p>
        </p:txBody>
      </p:sp>
      <p:graphicFrame>
        <p:nvGraphicFramePr>
          <p:cNvPr id="27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0209885"/>
              </p:ext>
            </p:extLst>
          </p:nvPr>
        </p:nvGraphicFramePr>
        <p:xfrm>
          <a:off x="323529" y="4160128"/>
          <a:ext cx="8640960" cy="24006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28391"/>
                <a:gridCol w="1584176"/>
                <a:gridCol w="1726579"/>
                <a:gridCol w="1801814"/>
              </a:tblGrid>
              <a:tr h="288032"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Payload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Configuration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Eff.</a:t>
                      </a:r>
                      <a:r>
                        <a:rPr lang="en-US" altLang="zh-CN" sz="1600" b="1" baseline="0" dirty="0" smtClean="0"/>
                        <a:t> </a:t>
                      </a:r>
                      <a:r>
                        <a:rPr lang="en-US" altLang="zh-CN" sz="1600" b="1" dirty="0" smtClean="0"/>
                        <a:t>area (m²)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Timing res. (</a:t>
                      </a:r>
                      <a:r>
                        <a:rPr lang="en-US" altLang="zh-CN" sz="1600" b="1" dirty="0" err="1" smtClean="0"/>
                        <a:t>μs</a:t>
                      </a:r>
                      <a:r>
                        <a:rPr lang="en-US" altLang="zh-CN" sz="1600" b="1" dirty="0" smtClean="0"/>
                        <a:t>)</a:t>
                      </a:r>
                      <a:endParaRPr lang="zh-CN" altLang="en-US" sz="1600" b="1" dirty="0"/>
                    </a:p>
                  </a:txBody>
                  <a:tcPr/>
                </a:tc>
              </a:tr>
              <a:tr h="426328"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Spectroscopic</a:t>
                      </a:r>
                      <a:r>
                        <a:rPr lang="en-US" altLang="zh-CN" sz="1600" b="1" baseline="0" dirty="0" smtClean="0"/>
                        <a:t> Focusing Array (SFA)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9 telescopes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0.54 m²@1 </a:t>
                      </a:r>
                      <a:r>
                        <a:rPr lang="en-US" altLang="zh-CN" sz="1600" b="1" dirty="0" err="1" smtClean="0"/>
                        <a:t>keV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/>
                        <a:t>10</a:t>
                      </a:r>
                      <a:endParaRPr lang="zh-CN" altLang="en-US" sz="1600" b="1" dirty="0"/>
                    </a:p>
                  </a:txBody>
                  <a:tcPr/>
                </a:tc>
              </a:tr>
              <a:tr h="362312"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Large Area Detector (LAD)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40 modules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3.4 m²@8 </a:t>
                      </a:r>
                      <a:r>
                        <a:rPr lang="en-US" altLang="zh-CN" sz="1600" b="1" dirty="0" err="1" smtClean="0"/>
                        <a:t>keV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/>
                        <a:t>10</a:t>
                      </a:r>
                      <a:endParaRPr lang="zh-CN" altLang="en-US" sz="1600" b="1" dirty="0"/>
                    </a:p>
                  </a:txBody>
                  <a:tcPr/>
                </a:tc>
              </a:tr>
              <a:tr h="362312"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Polarimetry Focusing Array (PFA)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4 telescopes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smtClean="0"/>
                        <a:t>380 cm²@3 </a:t>
                      </a:r>
                      <a:r>
                        <a:rPr lang="en-US" altLang="zh-CN" sz="1600" b="1" dirty="0" err="1" smtClean="0"/>
                        <a:t>keV</a:t>
                      </a:r>
                      <a:endParaRPr lang="zh-CN" altLang="en-US" sz="16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/>
                        <a:t>500</a:t>
                      </a:r>
                      <a:endParaRPr lang="zh-CN" altLang="en-US" sz="1600" b="1" dirty="0"/>
                    </a:p>
                  </a:txBody>
                  <a:tcPr/>
                </a:tc>
              </a:tr>
              <a:tr h="306288"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Wide Field Monitor (WFM)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6 cameras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3.2 </a:t>
                      </a:r>
                      <a:r>
                        <a:rPr lang="en-US" altLang="zh-CN" sz="1600" b="1" dirty="0" err="1" smtClean="0"/>
                        <a:t>Sr</a:t>
                      </a:r>
                      <a:r>
                        <a:rPr lang="en-US" altLang="zh-CN" sz="1600" b="1" dirty="0" smtClean="0"/>
                        <a:t> </a:t>
                      </a:r>
                      <a:r>
                        <a:rPr lang="en-GB" altLang="zh-CN" sz="1600" b="1" baseline="0" dirty="0" smtClean="0"/>
                        <a:t>(</a:t>
                      </a:r>
                      <a:r>
                        <a:rPr lang="en-US" altLang="zh-CN" sz="1600" b="1" dirty="0" smtClean="0"/>
                        <a:t>FOV)</a:t>
                      </a:r>
                      <a:endParaRPr lang="en-US" altLang="zh-CN" sz="16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/>
                        <a:t>10</a:t>
                      </a:r>
                      <a:endParaRPr lang="zh-CN" altLang="en-US" sz="1600" b="1" dirty="0"/>
                    </a:p>
                  </a:txBody>
                  <a:tcPr/>
                </a:tc>
              </a:tr>
              <a:tr h="306288"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Gamma</a:t>
                      </a:r>
                      <a:r>
                        <a:rPr lang="en-US" altLang="zh-CN" sz="1600" b="1" baseline="0" dirty="0" smtClean="0"/>
                        <a:t> Ray Burst Monitor (GRM) (optional)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3 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altLang="zh-CN" sz="16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95800" y="1066800"/>
            <a:ext cx="4495800" cy="2585323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>
                <a:solidFill>
                  <a:srgbClr val="FF0000"/>
                </a:solidFill>
              </a:rPr>
              <a:t>Next Generation Flagship Observatory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66FF"/>
                </a:solidFill>
              </a:rPr>
              <a:t>Important </a:t>
            </a:r>
            <a:r>
              <a:rPr lang="en-US" altLang="zh-CN" b="1" dirty="0" smtClean="0">
                <a:solidFill>
                  <a:srgbClr val="0066FF"/>
                </a:solidFill>
              </a:rPr>
              <a:t>Science</a:t>
            </a:r>
            <a:endParaRPr lang="en-US" altLang="zh-CN" b="1" dirty="0">
              <a:solidFill>
                <a:srgbClr val="0066FF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66FF"/>
                </a:solidFill>
              </a:rPr>
              <a:t>Black </a:t>
            </a:r>
            <a:r>
              <a:rPr lang="en-US" altLang="zh-CN" b="1" dirty="0" smtClean="0">
                <a:solidFill>
                  <a:srgbClr val="0066FF"/>
                </a:solidFill>
              </a:rPr>
              <a:t>holes, Neutron stars, etc.</a:t>
            </a:r>
            <a:endParaRPr lang="en-US" altLang="zh-CN" b="1" dirty="0">
              <a:solidFill>
                <a:srgbClr val="0066FF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66FF"/>
                </a:solidFill>
              </a:rPr>
              <a:t>Extreme Physics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800" b="1" dirty="0" smtClean="0">
                <a:solidFill>
                  <a:srgbClr val="0066FF"/>
                </a:solidFill>
              </a:rPr>
              <a:t>Cutting-edge technology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b="1" dirty="0" smtClean="0">
                <a:solidFill>
                  <a:srgbClr val="0066FF"/>
                </a:solidFill>
              </a:rPr>
              <a:t>Large eff. Area (~3.8 m</a:t>
            </a:r>
            <a:r>
              <a:rPr lang="en-US" altLang="zh-CN" b="1" baseline="30000" dirty="0" smtClean="0">
                <a:solidFill>
                  <a:srgbClr val="0066FF"/>
                </a:solidFill>
              </a:rPr>
              <a:t>2</a:t>
            </a:r>
            <a:r>
              <a:rPr lang="en-US" altLang="zh-CN" b="1" dirty="0" smtClean="0">
                <a:solidFill>
                  <a:srgbClr val="0066FF"/>
                </a:solidFill>
              </a:rPr>
              <a:t>@6 </a:t>
            </a:r>
            <a:r>
              <a:rPr lang="en-US" altLang="zh-CN" b="1" dirty="0" err="1" smtClean="0">
                <a:solidFill>
                  <a:srgbClr val="0066FF"/>
                </a:solidFill>
              </a:rPr>
              <a:t>keV</a:t>
            </a:r>
            <a:r>
              <a:rPr lang="en-US" altLang="zh-CN" b="1" dirty="0" smtClean="0">
                <a:solidFill>
                  <a:srgbClr val="0066FF"/>
                </a:solidFill>
              </a:rPr>
              <a:t>)</a:t>
            </a:r>
            <a:endParaRPr lang="en-US" altLang="zh-CN" b="1" dirty="0">
              <a:solidFill>
                <a:srgbClr val="0066FF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b="1" dirty="0" smtClean="0">
                <a:solidFill>
                  <a:srgbClr val="0066FF"/>
                </a:solidFill>
              </a:rPr>
              <a:t>High spectral resolution      (&lt;180 eV@6 </a:t>
            </a:r>
            <a:r>
              <a:rPr lang="en-US" altLang="zh-CN" b="1" dirty="0" err="1" smtClean="0">
                <a:solidFill>
                  <a:srgbClr val="0066FF"/>
                </a:solidFill>
              </a:rPr>
              <a:t>keV</a:t>
            </a:r>
            <a:r>
              <a:rPr lang="en-US" altLang="zh-CN" b="1" dirty="0" smtClean="0">
                <a:solidFill>
                  <a:srgbClr val="0066FF"/>
                </a:solidFill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800" b="1" dirty="0" err="1" smtClean="0">
                <a:solidFill>
                  <a:srgbClr val="0066FF"/>
                </a:solidFill>
              </a:rPr>
              <a:t>Polarimetery</a:t>
            </a:r>
            <a:endParaRPr lang="en-US" altLang="zh-CN" sz="1800" b="1" dirty="0" smtClean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4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1380" y="141445"/>
            <a:ext cx="8232860" cy="582619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Potential European Participants in </a:t>
            </a:r>
            <a:r>
              <a:rPr lang="en-US" altLang="zh-CN" sz="2800" dirty="0" err="1"/>
              <a:t>eXTP</a:t>
            </a:r>
            <a:endParaRPr lang="zh-CN" altLang="en-US" sz="2800" dirty="0"/>
          </a:p>
        </p:txBody>
      </p:sp>
      <p:pic>
        <p:nvPicPr>
          <p:cNvPr id="4" name="Picture 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0"/>
          <a:stretch/>
        </p:blipFill>
        <p:spPr>
          <a:xfrm>
            <a:off x="5753097" y="2076944"/>
            <a:ext cx="2906468" cy="2852186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uppo 8"/>
          <p:cNvGrpSpPr/>
          <p:nvPr/>
        </p:nvGrpSpPr>
        <p:grpSpPr>
          <a:xfrm>
            <a:off x="582967" y="2296773"/>
            <a:ext cx="4778486" cy="2675572"/>
            <a:chOff x="3844377" y="1560356"/>
            <a:chExt cx="4778486" cy="2675572"/>
          </a:xfrm>
        </p:grpSpPr>
        <p:sp>
          <p:nvSpPr>
            <p:cNvPr id="6" name="Rettangolo arrotondato 24"/>
            <p:cNvSpPr/>
            <p:nvPr/>
          </p:nvSpPr>
          <p:spPr>
            <a:xfrm>
              <a:off x="3844377" y="1560356"/>
              <a:ext cx="4778486" cy="26755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bg1">
                  <a:lumMod val="9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" name="Immagin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44" y="1644959"/>
              <a:ext cx="484151" cy="773081"/>
            </a:xfrm>
            <a:prstGeom prst="rect">
              <a:avLst/>
            </a:prstGeom>
          </p:spPr>
        </p:pic>
        <p:pic>
          <p:nvPicPr>
            <p:cNvPr id="8" name="Immagin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78"/>
            <a:stretch/>
          </p:blipFill>
          <p:spPr>
            <a:xfrm>
              <a:off x="6378841" y="1706662"/>
              <a:ext cx="736902" cy="851788"/>
            </a:xfrm>
            <a:prstGeom prst="rect">
              <a:avLst/>
            </a:prstGeom>
          </p:spPr>
        </p:pic>
        <p:pic>
          <p:nvPicPr>
            <p:cNvPr id="9" name="Immagin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843" y="1821620"/>
              <a:ext cx="987317" cy="494938"/>
            </a:xfrm>
            <a:prstGeom prst="rect">
              <a:avLst/>
            </a:prstGeom>
          </p:spPr>
        </p:pic>
        <p:pic>
          <p:nvPicPr>
            <p:cNvPr id="10" name="Immagin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286" y="2558450"/>
              <a:ext cx="1617331" cy="438027"/>
            </a:xfrm>
            <a:prstGeom prst="rect">
              <a:avLst/>
            </a:prstGeom>
          </p:spPr>
        </p:pic>
        <p:pic>
          <p:nvPicPr>
            <p:cNvPr id="11" name="Immagin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435" y="3175588"/>
              <a:ext cx="433534" cy="428897"/>
            </a:xfrm>
            <a:prstGeom prst="rect">
              <a:avLst/>
            </a:prstGeom>
          </p:spPr>
        </p:pic>
        <p:pic>
          <p:nvPicPr>
            <p:cNvPr id="12" name="Immagin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391" y="2642147"/>
              <a:ext cx="887730" cy="278130"/>
            </a:xfrm>
            <a:prstGeom prst="rect">
              <a:avLst/>
            </a:prstGeom>
          </p:spPr>
        </p:pic>
        <p:pic>
          <p:nvPicPr>
            <p:cNvPr id="13" name="Immagin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496" y="2605943"/>
              <a:ext cx="771269" cy="354784"/>
            </a:xfrm>
            <a:prstGeom prst="rect">
              <a:avLst/>
            </a:prstGeom>
          </p:spPr>
        </p:pic>
        <p:pic>
          <p:nvPicPr>
            <p:cNvPr id="14" name="Immagine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9520" y="1911158"/>
              <a:ext cx="1040037" cy="315862"/>
            </a:xfrm>
            <a:prstGeom prst="rect">
              <a:avLst/>
            </a:prstGeom>
          </p:spPr>
        </p:pic>
        <p:pic>
          <p:nvPicPr>
            <p:cNvPr id="15" name="Immagin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781" y="3236913"/>
              <a:ext cx="575310" cy="361950"/>
            </a:xfrm>
            <a:prstGeom prst="rect">
              <a:avLst/>
            </a:prstGeom>
          </p:spPr>
        </p:pic>
        <p:pic>
          <p:nvPicPr>
            <p:cNvPr id="16" name="Immagine 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743" y="3317954"/>
              <a:ext cx="1044360" cy="247348"/>
            </a:xfrm>
            <a:prstGeom prst="rect">
              <a:avLst/>
            </a:prstGeom>
          </p:spPr>
        </p:pic>
        <p:pic>
          <p:nvPicPr>
            <p:cNvPr id="17" name="Immagine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0472" y="3351231"/>
              <a:ext cx="698242" cy="249372"/>
            </a:xfrm>
            <a:prstGeom prst="rect">
              <a:avLst/>
            </a:prstGeom>
          </p:spPr>
        </p:pic>
        <p:pic>
          <p:nvPicPr>
            <p:cNvPr id="18" name="Immagine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8061" y="3800224"/>
              <a:ext cx="1911350" cy="168728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680" y="3717861"/>
              <a:ext cx="927924" cy="324107"/>
            </a:xfrm>
            <a:prstGeom prst="rect">
              <a:avLst/>
            </a:prstGeom>
          </p:spPr>
        </p:pic>
      </p:grpSp>
      <p:pic>
        <p:nvPicPr>
          <p:cNvPr id="20" name="Immagin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57" y="3376970"/>
            <a:ext cx="756081" cy="323456"/>
          </a:xfrm>
          <a:prstGeom prst="rect">
            <a:avLst/>
          </a:prstGeom>
        </p:spPr>
      </p:pic>
      <p:pic>
        <p:nvPicPr>
          <p:cNvPr id="21" name="Immagin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24" y="1229625"/>
            <a:ext cx="1993386" cy="785105"/>
          </a:xfrm>
          <a:prstGeom prst="rect">
            <a:avLst/>
          </a:prstGeom>
        </p:spPr>
      </p:pic>
      <p:pic>
        <p:nvPicPr>
          <p:cNvPr id="22" name="Immagine 1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13439" r="22372" b="21629"/>
          <a:stretch/>
        </p:blipFill>
        <p:spPr>
          <a:xfrm>
            <a:off x="1069989" y="4454278"/>
            <a:ext cx="817471" cy="397578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048" y="3923823"/>
            <a:ext cx="328225" cy="4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0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53488" y="138541"/>
            <a:ext cx="8522420" cy="582619"/>
          </a:xfrm>
        </p:spPr>
        <p:txBody>
          <a:bodyPr>
            <a:noAutofit/>
          </a:bodyPr>
          <a:lstStyle/>
          <a:p>
            <a:r>
              <a:rPr lang="en-US" altLang="zh-CN" dirty="0"/>
              <a:t>GECAM</a:t>
            </a:r>
            <a:br>
              <a:rPr lang="en-US" altLang="zh-CN" dirty="0"/>
            </a:br>
            <a:r>
              <a:rPr lang="en-US" altLang="zh-CN" sz="2000" dirty="0" smtClean="0"/>
              <a:t>--A </a:t>
            </a:r>
            <a:r>
              <a:rPr lang="en-US" altLang="zh-CN" sz="2000" dirty="0"/>
              <a:t>leading mission in multi-messenger GW astronomy era</a:t>
            </a:r>
            <a:endParaRPr lang="zh-CN" altLang="en-US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47" y="1160748"/>
            <a:ext cx="3127353" cy="234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179512" y="940074"/>
            <a:ext cx="5688407" cy="55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Science</a:t>
            </a:r>
            <a:endParaRPr lang="en-US" altLang="zh-CN" sz="2000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细黑" panose="02010600040101010101" charset="-122"/>
            </a:endParaRPr>
          </a:p>
          <a:p>
            <a:pPr lvl="1">
              <a:lnSpc>
                <a:spcPct val="120000"/>
              </a:lnSpc>
            </a:pP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GW GRB, Fast Radio Bursts (FRB), High Energy Neutrinos (HEN), 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GRBs, </a:t>
            </a:r>
            <a:r>
              <a:rPr lang="en-US" altLang="zh-CN" sz="1800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Magnetars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  <a:cs typeface="华文细黑" panose="02010600040101010101" charset="-122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Performance 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(better than existing ones)</a:t>
            </a:r>
            <a:endParaRPr lang="en-US" altLang="zh-CN" sz="20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细黑" panose="02010600040101010101" charset="-122"/>
            </a:endParaRPr>
          </a:p>
          <a:p>
            <a:pPr lvl="1">
              <a:lnSpc>
                <a:spcPct val="120000"/>
              </a:lnSpc>
            </a:pP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100% all-sky 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FOV, high sensitivity, wide 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energy band, good localization</a:t>
            </a:r>
            <a:endParaRPr lang="en-US" altLang="zh-CN" sz="18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华文细黑" panose="02010600040101010101" charset="-122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Innovations</a:t>
            </a:r>
            <a:endParaRPr lang="en-US" altLang="zh-CN" sz="1700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细黑" panose="02010600040101010101" charset="-122"/>
            </a:endParaRPr>
          </a:p>
          <a:p>
            <a:pPr lvl="1">
              <a:lnSpc>
                <a:spcPct val="120000"/>
              </a:lnSpc>
            </a:pP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Detector, </a:t>
            </a:r>
            <a:r>
              <a:rPr lang="en-US" altLang="zh-CN" sz="1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cutting-edge </a:t>
            </a:r>
            <a:r>
              <a:rPr lang="en-US" altLang="zh-CN" sz="1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technology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Two small satellites, </a:t>
            </a:r>
            <a:r>
              <a:rPr lang="en-US" altLang="zh-CN" sz="1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ALL-TIME ALL-SKY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BeiDou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 navigation system, </a:t>
            </a:r>
            <a:r>
              <a:rPr lang="en-US" altLang="zh-CN" sz="1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real-time data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Fast progress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华文细黑" panose="02010600040101010101" charset="-122"/>
            </a:endParaRPr>
          </a:p>
          <a:p>
            <a:pPr lvl="1">
              <a:lnSpc>
                <a:spcPct val="120000"/>
              </a:lnSpc>
            </a:pP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Proposed in Mar. 2016,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soon after GW150914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R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eviews started 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in Apr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. 2017</a:t>
            </a:r>
          </a:p>
          <a:p>
            <a:pPr lvl="1">
              <a:lnSpc>
                <a:spcPct val="120000"/>
              </a:lnSpc>
            </a:pPr>
            <a:r>
              <a:rPr lang="en-US" altLang="zh-CN" sz="1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Plan to launch in 2020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,  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lifetime&gt;3 </a:t>
            </a:r>
            <a:r>
              <a:rPr lang="en-US" altLang="zh-CN" sz="1800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yrs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  <a:cs typeface="华文细黑" panose="020106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091" y="3609020"/>
            <a:ext cx="2888079" cy="320435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028384" y="4355812"/>
            <a:ext cx="110741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payload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8136396" y="4809301"/>
            <a:ext cx="101906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Payload</a:t>
            </a:r>
          </a:p>
          <a:p>
            <a:r>
              <a:rPr lang="en-US" altLang="zh-CN" sz="1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electronics</a:t>
            </a:r>
            <a:endParaRPr lang="zh-CN" altLang="en-US" sz="1200" dirty="0"/>
          </a:p>
        </p:txBody>
      </p:sp>
      <p:sp>
        <p:nvSpPr>
          <p:cNvPr id="16" name="矩形 15"/>
          <p:cNvSpPr/>
          <p:nvPr/>
        </p:nvSpPr>
        <p:spPr>
          <a:xfrm>
            <a:off x="8072562" y="5419528"/>
            <a:ext cx="89082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propeller</a:t>
            </a:r>
          </a:p>
        </p:txBody>
      </p:sp>
      <p:sp>
        <p:nvSpPr>
          <p:cNvPr id="17" name="矩形 16"/>
          <p:cNvSpPr/>
          <p:nvPr/>
        </p:nvSpPr>
        <p:spPr>
          <a:xfrm>
            <a:off x="8204849" y="6035851"/>
            <a:ext cx="82599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Attitude</a:t>
            </a:r>
          </a:p>
          <a:p>
            <a:r>
              <a:rPr lang="en-US" altLang="zh-CN" sz="1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control</a:t>
            </a:r>
          </a:p>
        </p:txBody>
      </p:sp>
      <p:sp>
        <p:nvSpPr>
          <p:cNvPr id="18" name="矩形 17"/>
          <p:cNvSpPr/>
          <p:nvPr/>
        </p:nvSpPr>
        <p:spPr>
          <a:xfrm>
            <a:off x="5883003" y="5867109"/>
            <a:ext cx="93756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telemetry</a:t>
            </a:r>
          </a:p>
        </p:txBody>
      </p:sp>
      <p:sp>
        <p:nvSpPr>
          <p:cNvPr id="19" name="矩形 18"/>
          <p:cNvSpPr/>
          <p:nvPr/>
        </p:nvSpPr>
        <p:spPr>
          <a:xfrm>
            <a:off x="5849339" y="4768575"/>
            <a:ext cx="101906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Spacecraft</a:t>
            </a:r>
          </a:p>
          <a:p>
            <a:r>
              <a:rPr lang="en-US" altLang="zh-CN" sz="1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electronics</a:t>
            </a:r>
          </a:p>
        </p:txBody>
      </p:sp>
      <p:sp>
        <p:nvSpPr>
          <p:cNvPr id="2" name="矩形 1"/>
          <p:cNvSpPr/>
          <p:nvPr/>
        </p:nvSpPr>
        <p:spPr>
          <a:xfrm>
            <a:off x="6525723" y="1160748"/>
            <a:ext cx="2090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bg1">
                    <a:alpha val="54000"/>
                  </a:schemeClr>
                </a:solidFill>
                <a:latin typeface="Book Antiqua" panose="02040602050305030304" pitchFamily="18" charset="0"/>
              </a:rPr>
              <a:t>GECAM 2020</a:t>
            </a:r>
            <a:endParaRPr lang="zh-CN" altLang="en-US" sz="2400" b="1" dirty="0">
              <a:solidFill>
                <a:schemeClr val="bg1">
                  <a:alpha val="54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2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32020" y="80485"/>
            <a:ext cx="7859456" cy="582619"/>
          </a:xfrm>
        </p:spPr>
        <p:txBody>
          <a:bodyPr>
            <a:noAutofit/>
          </a:bodyPr>
          <a:lstStyle/>
          <a:p>
            <a:r>
              <a:rPr lang="en-US" altLang="zh-CN" sz="2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2500" baseline="30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st</a:t>
            </a:r>
            <a:r>
              <a:rPr lang="en-US" altLang="zh-CN" sz="2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LaBr3+SiPM </a:t>
            </a:r>
            <a:r>
              <a:rPr lang="en-US" altLang="zh-CN" sz="2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Gamma-Ray </a:t>
            </a:r>
            <a:r>
              <a:rPr lang="en-US" altLang="zh-CN" sz="2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Detector in </a:t>
            </a:r>
            <a:r>
              <a:rPr lang="en-US" altLang="zh-CN" sz="2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Space</a:t>
            </a:r>
            <a:endParaRPr lang="zh-CN" altLang="en-US" sz="2500" dirty="0"/>
          </a:p>
        </p:txBody>
      </p:sp>
      <p:sp>
        <p:nvSpPr>
          <p:cNvPr id="4" name="右箭头 3"/>
          <p:cNvSpPr/>
          <p:nvPr/>
        </p:nvSpPr>
        <p:spPr>
          <a:xfrm>
            <a:off x="4227440" y="3516265"/>
            <a:ext cx="997340" cy="68975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59" y="1076148"/>
            <a:ext cx="3311144" cy="339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www.hamamatsu.com.cn/UserFiles/image/Product/2013071909081273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218" y="4369807"/>
            <a:ext cx="180022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034" y="4703954"/>
            <a:ext cx="1725120" cy="163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6402373" y="6226997"/>
            <a:ext cx="979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/>
          <a:stretch/>
        </p:blipFill>
        <p:spPr bwMode="auto">
          <a:xfrm>
            <a:off x="5526738" y="1367882"/>
            <a:ext cx="2679713" cy="156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2782480" y="6236766"/>
            <a:ext cx="894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PMT</a:t>
            </a:r>
          </a:p>
        </p:txBody>
      </p:sp>
      <p:sp>
        <p:nvSpPr>
          <p:cNvPr id="11" name="矩形 10"/>
          <p:cNvSpPr/>
          <p:nvPr/>
        </p:nvSpPr>
        <p:spPr>
          <a:xfrm>
            <a:off x="5526738" y="3400518"/>
            <a:ext cx="3536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Novel, Compact,  Light-weight</a:t>
            </a:r>
          </a:p>
          <a:p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High-Voltage 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Free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8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76199" y="1066800"/>
            <a:ext cx="6880186" cy="5257800"/>
          </a:xfrm>
        </p:spPr>
        <p:txBody>
          <a:bodyPr/>
          <a:lstStyle/>
          <a:p>
            <a:r>
              <a:rPr lang="en-US" altLang="zh-CN" sz="2400" b="1" dirty="0"/>
              <a:t>Mission </a:t>
            </a:r>
            <a:r>
              <a:rPr lang="en-US" altLang="zh-CN" sz="2400" b="1" dirty="0" smtClean="0"/>
              <a:t>concept</a:t>
            </a:r>
            <a:endParaRPr lang="en-US" altLang="zh-CN" sz="2400" dirty="0"/>
          </a:p>
          <a:p>
            <a:pPr lvl="1"/>
            <a:r>
              <a:rPr lang="en-US" altLang="zh-CN" sz="1800" b="1" dirty="0">
                <a:solidFill>
                  <a:srgbClr val="FF0000"/>
                </a:solidFill>
              </a:rPr>
              <a:t>A</a:t>
            </a:r>
            <a:r>
              <a:rPr lang="en-US" altLang="zh-CN" sz="1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</a:rPr>
              <a:t>flagship </a:t>
            </a:r>
            <a:r>
              <a:rPr lang="en-US" altLang="zh-CN" sz="1800" b="1" dirty="0" smtClean="0">
                <a:solidFill>
                  <a:srgbClr val="FF0000"/>
                </a:solidFill>
              </a:rPr>
              <a:t>and landmark </a:t>
            </a:r>
            <a:r>
              <a:rPr lang="en-US" altLang="zh-CN" sz="1800" dirty="0"/>
              <a:t>scientific </a:t>
            </a:r>
          </a:p>
          <a:p>
            <a:pPr marL="457200" lvl="1" indent="0">
              <a:buNone/>
            </a:pPr>
            <a:r>
              <a:rPr lang="en-US" altLang="zh-CN" sz="1800" dirty="0" smtClean="0"/>
              <a:t>    experiment </a:t>
            </a:r>
            <a:r>
              <a:rPr lang="en-US" altLang="zh-CN" sz="1800" dirty="0" smtClean="0"/>
              <a:t>on board </a:t>
            </a:r>
            <a:r>
              <a:rPr lang="en-US" altLang="zh-CN" sz="1800" dirty="0" smtClean="0"/>
              <a:t>China's </a:t>
            </a:r>
            <a:r>
              <a:rPr lang="en-US" altLang="zh-CN" sz="1800" dirty="0"/>
              <a:t>Space Station</a:t>
            </a:r>
          </a:p>
          <a:p>
            <a:r>
              <a:rPr lang="en-US" altLang="zh-CN" sz="2400" b="1" dirty="0" smtClean="0"/>
              <a:t>Science</a:t>
            </a:r>
            <a:endParaRPr lang="en-US" altLang="zh-CN" sz="2400" b="1" dirty="0"/>
          </a:p>
          <a:p>
            <a:pPr lvl="1"/>
            <a:r>
              <a:rPr lang="en-US" altLang="zh-CN" sz="1800" dirty="0"/>
              <a:t>Indirect </a:t>
            </a:r>
            <a:r>
              <a:rPr lang="en-US" altLang="zh-CN" sz="1800" dirty="0" smtClean="0"/>
              <a:t>DM </a:t>
            </a:r>
            <a:r>
              <a:rPr lang="en-US" altLang="zh-CN" sz="1800" dirty="0"/>
              <a:t>search with unprecedented </a:t>
            </a:r>
            <a:r>
              <a:rPr lang="en-US" altLang="zh-CN" sz="1800" dirty="0" smtClean="0"/>
              <a:t>sensitivity</a:t>
            </a:r>
            <a:endParaRPr lang="en-US" altLang="zh-CN" sz="1800" dirty="0"/>
          </a:p>
          <a:p>
            <a:pPr lvl="1"/>
            <a:r>
              <a:rPr lang="en-US" altLang="zh-CN" sz="1800" dirty="0"/>
              <a:t>Precise </a:t>
            </a:r>
            <a:r>
              <a:rPr lang="en-US" altLang="zh-CN" sz="1800" dirty="0" smtClean="0"/>
              <a:t>CR </a:t>
            </a:r>
            <a:r>
              <a:rPr lang="en-US" altLang="zh-CN" sz="1800" dirty="0"/>
              <a:t>spectrum and composition measurements up to the knee energy</a:t>
            </a:r>
          </a:p>
          <a:p>
            <a:pPr lvl="1"/>
            <a:r>
              <a:rPr lang="en-US" altLang="zh-CN" sz="1800" dirty="0"/>
              <a:t>Gamma-ray monitoring and </a:t>
            </a:r>
            <a:r>
              <a:rPr lang="en-US" altLang="zh-CN" sz="1800" dirty="0" smtClean="0"/>
              <a:t>surveys</a:t>
            </a:r>
            <a:endParaRPr lang="en-US" altLang="zh-CN" sz="1800" dirty="0"/>
          </a:p>
          <a:p>
            <a:r>
              <a:rPr lang="en-US" altLang="zh-CN" sz="2400" b="1" dirty="0"/>
              <a:t>Unique capabilities</a:t>
            </a:r>
          </a:p>
          <a:p>
            <a:pPr lvl="1"/>
            <a:r>
              <a:rPr lang="en-US" altLang="zh-CN" sz="1800" dirty="0"/>
              <a:t>Direct </a:t>
            </a:r>
            <a:r>
              <a:rPr lang="en-US" altLang="zh-CN" sz="1800" dirty="0" err="1"/>
              <a:t>PeV</a:t>
            </a:r>
            <a:r>
              <a:rPr lang="en-US" altLang="zh-CN" sz="1800" dirty="0"/>
              <a:t> CR observation with best energy </a:t>
            </a:r>
            <a:r>
              <a:rPr lang="en-US" altLang="zh-CN" sz="1800" dirty="0" smtClean="0"/>
              <a:t>resolution</a:t>
            </a:r>
            <a:endParaRPr lang="en-US" altLang="zh-CN" sz="1800" dirty="0"/>
          </a:p>
          <a:p>
            <a:pPr lvl="1"/>
            <a:r>
              <a:rPr lang="en-US" altLang="zh-CN" sz="1800" dirty="0"/>
              <a:t>Low energy </a:t>
            </a:r>
            <a:r>
              <a:rPr lang="en-US" altLang="zh-CN" sz="1800" dirty="0" smtClean="0"/>
              <a:t>gamma-ray </a:t>
            </a:r>
            <a:r>
              <a:rPr lang="en-US" altLang="zh-CN" sz="1800" dirty="0"/>
              <a:t>observation</a:t>
            </a:r>
          </a:p>
          <a:p>
            <a:pPr lvl="1"/>
            <a:r>
              <a:rPr lang="en-US" altLang="zh-CN" sz="1800" dirty="0"/>
              <a:t>Largest geometric factors for electrons and cosmic rays 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53488" y="138541"/>
            <a:ext cx="8522420" cy="582619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HERD (High </a:t>
            </a:r>
            <a:r>
              <a:rPr lang="en-US" altLang="zh-CN" sz="2800" dirty="0"/>
              <a:t>Energy cosmic-Ray </a:t>
            </a:r>
            <a:r>
              <a:rPr lang="en-US" altLang="zh-CN" sz="2800" dirty="0" smtClean="0"/>
              <a:t>Detector)</a:t>
            </a:r>
            <a:endParaRPr lang="zh-CN" altLang="en-US" sz="2800" dirty="0"/>
          </a:p>
        </p:txBody>
      </p: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5943600" y="979539"/>
            <a:ext cx="2971800" cy="1916061"/>
            <a:chOff x="994075" y="538130"/>
            <a:chExt cx="9669212" cy="623420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02" r="8480" b="11032"/>
            <a:stretch/>
          </p:blipFill>
          <p:spPr>
            <a:xfrm>
              <a:off x="994075" y="538130"/>
              <a:ext cx="9669212" cy="6234203"/>
            </a:xfrm>
            <a:prstGeom prst="rect">
              <a:avLst/>
            </a:prstGeom>
          </p:spPr>
        </p:pic>
        <p:pic>
          <p:nvPicPr>
            <p:cNvPr id="8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0" t="1852" r="11320" b="1852"/>
            <a:stretch>
              <a:fillRect/>
            </a:stretch>
          </p:blipFill>
          <p:spPr bwMode="auto">
            <a:xfrm>
              <a:off x="5652120" y="619894"/>
              <a:ext cx="1656184" cy="1662269"/>
            </a:xfrm>
            <a:prstGeom prst="roundRect">
              <a:avLst>
                <a:gd name="adj" fmla="val 31390"/>
              </a:avLst>
            </a:prstGeom>
            <a:solidFill>
              <a:schemeClr val="tx1"/>
            </a:solidFill>
            <a:ln>
              <a:noFill/>
            </a:ln>
            <a:effectLst>
              <a:softEdge rad="63500"/>
            </a:effectLst>
            <a:extLst/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048" y="2974694"/>
            <a:ext cx="1894520" cy="18945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048" y="5029200"/>
            <a:ext cx="1404156" cy="140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Roadmap for Space Programs</a:t>
            </a:r>
            <a:endParaRPr lang="zh-CN" altLang="en-US" dirty="0"/>
          </a:p>
        </p:txBody>
      </p:sp>
      <p:grpSp>
        <p:nvGrpSpPr>
          <p:cNvPr id="21" name="组合 20"/>
          <p:cNvGrpSpPr/>
          <p:nvPr/>
        </p:nvGrpSpPr>
        <p:grpSpPr>
          <a:xfrm>
            <a:off x="148862" y="1946499"/>
            <a:ext cx="8931724" cy="3720464"/>
            <a:chOff x="-100256" y="1"/>
            <a:chExt cx="7404341" cy="2919731"/>
          </a:xfrm>
        </p:grpSpPr>
        <p:sp>
          <p:nvSpPr>
            <p:cNvPr id="22" name="流程图: 资料带 21"/>
            <p:cNvSpPr/>
            <p:nvPr/>
          </p:nvSpPr>
          <p:spPr>
            <a:xfrm>
              <a:off x="-100256" y="767081"/>
              <a:ext cx="1016901" cy="797560"/>
            </a:xfrm>
            <a:prstGeom prst="flowChartPunchedTape">
              <a:avLst/>
            </a:prstGeom>
            <a:solidFill>
              <a:srgbClr val="92D05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X-ray </a:t>
              </a:r>
              <a:r>
                <a:rPr kumimoji="0" lang="en-US" sz="1400" b="1" i="0" u="none" strike="noStrike" kern="1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Astronomy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流程图: 资料带 22"/>
            <p:cNvSpPr/>
            <p:nvPr/>
          </p:nvSpPr>
          <p:spPr>
            <a:xfrm>
              <a:off x="-100256" y="1910082"/>
              <a:ext cx="1016899" cy="842915"/>
            </a:xfrm>
            <a:prstGeom prst="flowChartPunchedTap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6F7B9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Space Particle</a:t>
              </a:r>
              <a:r>
                <a:rPr kumimoji="0" lang="en-US" sz="1400" b="0" i="0" u="none" strike="noStrike" kern="100" cap="none" spc="0" normalizeH="0" baseline="0" noProof="0" dirty="0">
                  <a:ln>
                    <a:noFill/>
                  </a:ln>
                  <a:solidFill>
                    <a:srgbClr val="6F7B9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6F7B9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Detection</a:t>
              </a:r>
              <a:endParaRPr kumimoji="0" lang="zh-CN" altLang="en-US" sz="1400" b="1" i="0" u="none" strike="noStrike" kern="100" cap="none" spc="0" normalizeH="0" baseline="0" noProof="0" dirty="0">
                <a:ln>
                  <a:noFill/>
                </a:ln>
                <a:solidFill>
                  <a:srgbClr val="6F7B9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流程图: 过程 23"/>
            <p:cNvSpPr/>
            <p:nvPr/>
          </p:nvSpPr>
          <p:spPr>
            <a:xfrm>
              <a:off x="1076226" y="574041"/>
              <a:ext cx="1148363" cy="1085851"/>
            </a:xfrm>
            <a:prstGeom prst="flowChartProcess">
              <a:avLst/>
            </a:prstGeom>
            <a:solidFill>
              <a:srgbClr val="92D050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Insight-HXMT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SVOM/GRM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EP/FXT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流程图: 过程 24"/>
            <p:cNvSpPr/>
            <p:nvPr/>
          </p:nvSpPr>
          <p:spPr>
            <a:xfrm>
              <a:off x="2842486" y="584201"/>
              <a:ext cx="2280919" cy="1085851"/>
            </a:xfrm>
            <a:prstGeom prst="flowChartProcess">
              <a:avLst/>
            </a:prstGeom>
            <a:solidFill>
              <a:srgbClr val="92D050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defRPr/>
              </a:pPr>
              <a:r>
                <a:rPr kumimoji="0" lang="en-US" sz="1400" b="1" i="0" u="none" strike="noStrike" kern="1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Enhanced </a:t>
              </a: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X-ray Timing and </a:t>
              </a:r>
              <a:r>
                <a:rPr kumimoji="0" lang="en-US" sz="14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Polarimetry</a:t>
              </a: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mission (</a:t>
              </a:r>
              <a:r>
                <a:rPr kumimoji="0" lang="en-US" sz="1400" b="1" i="0" u="none" strike="noStrike" kern="1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eXTP</a:t>
              </a:r>
              <a:r>
                <a:rPr kumimoji="0" lang="en-US" sz="1400" b="1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)</a:t>
              </a:r>
              <a:endParaRPr lang="en-US" sz="1400" kern="100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Gravitational </a:t>
              </a: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wave </a:t>
              </a:r>
              <a:r>
                <a:rPr kumimoji="0" lang="en-US" sz="1400" b="1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high</a:t>
              </a:r>
              <a:r>
                <a:rPr kumimoji="0" lang="en-US" sz="1400" b="1" i="0" u="none" strike="noStrike" kern="1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energy </a:t>
              </a:r>
              <a:r>
                <a:rPr lang="en-US" sz="14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Electromagnetic Counterpart </a:t>
              </a:r>
              <a:r>
                <a:rPr lang="en-US" sz="1400" b="1" kern="100" dirty="0" smtClea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All Sky Monitor (GECAM)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流程图: 过程 25"/>
            <p:cNvSpPr/>
            <p:nvPr/>
          </p:nvSpPr>
          <p:spPr>
            <a:xfrm>
              <a:off x="5639464" y="579121"/>
              <a:ext cx="1517651" cy="1085851"/>
            </a:xfrm>
            <a:prstGeom prst="flowChartProcess">
              <a:avLst/>
            </a:prstGeom>
            <a:solidFill>
              <a:srgbClr val="92D050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Hot Universe Baryon Surveyor (HUBS)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流程图: 过程 26"/>
            <p:cNvSpPr/>
            <p:nvPr/>
          </p:nvSpPr>
          <p:spPr>
            <a:xfrm>
              <a:off x="1094729" y="1823722"/>
              <a:ext cx="1129860" cy="1085851"/>
            </a:xfrm>
            <a:prstGeom prst="flowChartProcess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AMS02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DAMPE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400" b="1" kern="100" dirty="0" smtClean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CSES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8" name="流程图: 过程 27"/>
            <p:cNvSpPr/>
            <p:nvPr/>
          </p:nvSpPr>
          <p:spPr>
            <a:xfrm>
              <a:off x="2848612" y="1833881"/>
              <a:ext cx="2274795" cy="1085851"/>
            </a:xfrm>
            <a:prstGeom prst="flowChartProcess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HERD</a:t>
              </a:r>
              <a:r>
                <a:rPr kumimoji="0" lang="en-US" sz="1400" b="1" i="0" u="none" strike="noStrike" kern="1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(</a:t>
              </a:r>
              <a:r>
                <a:rPr kumimoji="0" lang="en-US" sz="1400" b="1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High </a:t>
              </a: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Energy cosmic-Radiation </a:t>
              </a:r>
              <a:r>
                <a:rPr kumimoji="0" lang="en-US" sz="1400" b="1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Detection</a:t>
              </a:r>
              <a:r>
                <a:rPr lang="en-US" sz="1400" kern="10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)</a:t>
              </a: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 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9" name="流程图: 过程 28"/>
            <p:cNvSpPr/>
            <p:nvPr/>
          </p:nvSpPr>
          <p:spPr>
            <a:xfrm>
              <a:off x="5654401" y="1828802"/>
              <a:ext cx="1517651" cy="1085851"/>
            </a:xfrm>
            <a:prstGeom prst="flowChartProcess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Wide-field MeV Gamma-Ray Observatory (WMEGRO)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0" name="文本框 2"/>
            <p:cNvSpPr txBox="1">
              <a:spLocks noChangeArrowheads="1"/>
            </p:cNvSpPr>
            <p:nvPr/>
          </p:nvSpPr>
          <p:spPr bwMode="auto">
            <a:xfrm>
              <a:off x="1191689" y="1"/>
              <a:ext cx="1111250" cy="4106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Current Projects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1" name="文本框 2"/>
            <p:cNvSpPr txBox="1">
              <a:spLocks noChangeArrowheads="1"/>
            </p:cNvSpPr>
            <p:nvPr/>
          </p:nvSpPr>
          <p:spPr bwMode="auto">
            <a:xfrm>
              <a:off x="2993340" y="1"/>
              <a:ext cx="2070101" cy="4106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Projects applying for mission adoption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2" name="文本框 2"/>
            <p:cNvSpPr txBox="1">
              <a:spLocks noChangeArrowheads="1"/>
            </p:cNvSpPr>
            <p:nvPr/>
          </p:nvSpPr>
          <p:spPr bwMode="auto">
            <a:xfrm>
              <a:off x="4819964" y="1"/>
              <a:ext cx="2484121" cy="4106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Projects in planning </a:t>
              </a:r>
              <a:r>
                <a:rPr lang="en-US" sz="1400" b="1" kern="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and pre-research</a:t>
              </a:r>
              <a:r>
                <a:rPr kumimoji="0" lang="en-US" sz="1400" b="1" i="0" u="none" strike="noStrike" kern="1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for mission adoption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3" name="燕尾形箭头 32"/>
            <p:cNvSpPr/>
            <p:nvPr/>
          </p:nvSpPr>
          <p:spPr>
            <a:xfrm>
              <a:off x="2354301" y="990601"/>
              <a:ext cx="336550" cy="266700"/>
            </a:xfrm>
            <a:prstGeom prst="notchedRightArrow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4" name="燕尾形箭头 33"/>
            <p:cNvSpPr/>
            <p:nvPr/>
          </p:nvSpPr>
          <p:spPr>
            <a:xfrm>
              <a:off x="5188036" y="1010921"/>
              <a:ext cx="336550" cy="266700"/>
            </a:xfrm>
            <a:prstGeom prst="notchedRightArrow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燕尾形箭头 34"/>
            <p:cNvSpPr/>
            <p:nvPr/>
          </p:nvSpPr>
          <p:spPr>
            <a:xfrm>
              <a:off x="2344142" y="2230122"/>
              <a:ext cx="336550" cy="266700"/>
            </a:xfrm>
            <a:prstGeom prst="notchedRightArrow">
              <a:avLst/>
            </a:prstGeom>
            <a:gradFill rotWithShape="1">
              <a:gsLst>
                <a:gs pos="0">
                  <a:srgbClr val="5B9BD5">
                    <a:satMod val="103000"/>
                    <a:lumMod val="102000"/>
                    <a:tint val="94000"/>
                  </a:srgbClr>
                </a:gs>
                <a:gs pos="50000">
                  <a:srgbClr val="5B9BD5">
                    <a:satMod val="110000"/>
                    <a:lumMod val="100000"/>
                    <a:shade val="100000"/>
                  </a:srgbClr>
                </a:gs>
                <a:gs pos="100000">
                  <a:srgbClr val="5B9BD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6" name="燕尾形箭头 35"/>
            <p:cNvSpPr/>
            <p:nvPr/>
          </p:nvSpPr>
          <p:spPr>
            <a:xfrm>
              <a:off x="5188036" y="2230122"/>
              <a:ext cx="336550" cy="266700"/>
            </a:xfrm>
            <a:prstGeom prst="notchedRightArrow">
              <a:avLst/>
            </a:prstGeom>
            <a:gradFill rotWithShape="1">
              <a:gsLst>
                <a:gs pos="0">
                  <a:srgbClr val="5B9BD5">
                    <a:satMod val="103000"/>
                    <a:lumMod val="102000"/>
                    <a:tint val="94000"/>
                  </a:srgbClr>
                </a:gs>
                <a:gs pos="50000">
                  <a:srgbClr val="5B9BD5">
                    <a:satMod val="110000"/>
                    <a:lumMod val="100000"/>
                    <a:shade val="100000"/>
                  </a:srgbClr>
                </a:gs>
                <a:gs pos="100000">
                  <a:srgbClr val="5B9BD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148862" y="1137909"/>
            <a:ext cx="859087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Roadmap for </a:t>
            </a: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space-based 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high energy </a:t>
            </a: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astrophysics: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367786" y="6005149"/>
            <a:ext cx="38899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1600" b="1" dirty="0" smtClean="0">
                <a:solidFill>
                  <a:schemeClr val="tx1"/>
                </a:solidFill>
                <a:ea typeface="黑体" pitchFamily="2" charset="-122"/>
              </a:rPr>
              <a:t>*</a:t>
            </a:r>
            <a:r>
              <a:rPr lang="en-US" altLang="zh-CN" sz="1600" b="1" dirty="0" smtClean="0">
                <a:solidFill>
                  <a:schemeClr val="tx1"/>
                </a:solidFill>
                <a:ea typeface="黑体" pitchFamily="2" charset="-122"/>
              </a:rPr>
              <a:t>Operating/Approved </a:t>
            </a:r>
            <a:r>
              <a:rPr lang="en-US" altLang="zh-CN" sz="1600" b="1" dirty="0" smtClean="0">
                <a:solidFill>
                  <a:srgbClr val="FF0000"/>
                </a:solidFill>
                <a:ea typeface="黑体" pitchFamily="2" charset="-122"/>
              </a:rPr>
              <a:t>  </a:t>
            </a:r>
            <a:r>
              <a:rPr lang="en-US" altLang="zh-CN" sz="1600" b="1" dirty="0" smtClean="0">
                <a:solidFill>
                  <a:srgbClr val="FF0000"/>
                </a:solidFill>
                <a:ea typeface="黑体" pitchFamily="2" charset="-122"/>
              </a:rPr>
              <a:t>*</a:t>
            </a:r>
            <a:r>
              <a:rPr lang="en-US" altLang="zh-CN" sz="1600" b="1" dirty="0" smtClean="0">
                <a:solidFill>
                  <a:srgbClr val="FF0000"/>
                </a:solidFill>
                <a:ea typeface="黑体" pitchFamily="2" charset="-122"/>
              </a:rPr>
              <a:t>Proposed/Planned</a:t>
            </a:r>
            <a:endParaRPr lang="en-US" altLang="zh-CN" sz="1600" b="1" dirty="0">
              <a:solidFill>
                <a:srgbClr val="FF0000"/>
              </a:solidFill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730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2"/>
          <a:stretch/>
        </p:blipFill>
        <p:spPr bwMode="auto">
          <a:xfrm>
            <a:off x="179512" y="914400"/>
            <a:ext cx="8769749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1520" y="1196752"/>
            <a:ext cx="8291264" cy="4624279"/>
          </a:xfrm>
        </p:spPr>
        <p:txBody>
          <a:bodyPr/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China</a:t>
            </a:r>
            <a:r>
              <a:rPr lang="en-US" altLang="zh-CN" sz="2000" dirty="0">
                <a:solidFill>
                  <a:srgbClr val="FF0000"/>
                </a:solidFill>
              </a:rPr>
              <a:t>:</a:t>
            </a:r>
            <a:r>
              <a:rPr lang="en-US" altLang="zh-CN" sz="2000" dirty="0">
                <a:solidFill>
                  <a:srgbClr val="FFFF00"/>
                </a:solidFill>
              </a:rPr>
              <a:t> CSU, IHEP, XIOPM, PMO, USTC, IGG, XAO, NAOC, TSU, GXU, PKU, NJU, YNU, NBU, SYSU, University of Hong Kong (HKU), National Central University (NCU)</a:t>
            </a:r>
            <a:endParaRPr lang="zh-CN" altLang="zh-CN" sz="2000" dirty="0">
              <a:solidFill>
                <a:srgbClr val="FFFF00"/>
              </a:solidFill>
            </a:endParaRPr>
          </a:p>
          <a:p>
            <a:r>
              <a:rPr lang="en-US" altLang="zh-CN" sz="2000" b="1" dirty="0">
                <a:solidFill>
                  <a:srgbClr val="FF0000"/>
                </a:solidFill>
              </a:rPr>
              <a:t>Italy</a:t>
            </a:r>
            <a:r>
              <a:rPr lang="zh-CN" altLang="zh-CN" sz="2000" b="1" dirty="0">
                <a:solidFill>
                  <a:srgbClr val="FF0000"/>
                </a:solidFill>
              </a:rPr>
              <a:t>：</a:t>
            </a:r>
            <a:r>
              <a:rPr lang="en-US" altLang="zh-CN" sz="2000" dirty="0">
                <a:solidFill>
                  <a:srgbClr val="FFFF00"/>
                </a:solidFill>
              </a:rPr>
              <a:t>INFN Perugia, University &amp; INFN Firenze, University &amp; INFN Bari, University &amp; INFN Pisa, University &amp; INFN Trento, University of </a:t>
            </a:r>
            <a:r>
              <a:rPr lang="en-US" altLang="zh-CN" sz="2000" dirty="0" err="1">
                <a:solidFill>
                  <a:srgbClr val="FFFF00"/>
                </a:solidFill>
              </a:rPr>
              <a:t>Salento</a:t>
            </a:r>
            <a:r>
              <a:rPr lang="en-US" altLang="zh-CN" sz="2000" dirty="0">
                <a:solidFill>
                  <a:srgbClr val="FFFF00"/>
                </a:solidFill>
              </a:rPr>
              <a:t> and INFN Lecce, IAPS/INAF, University &amp; INFN Catania, University &amp; INFN Napoli, University &amp; INFN Trieste, GSSI</a:t>
            </a:r>
            <a:endParaRPr lang="zh-CN" altLang="zh-CN" sz="2000" dirty="0">
              <a:solidFill>
                <a:srgbClr val="FFFF00"/>
              </a:solidFill>
            </a:endParaRPr>
          </a:p>
          <a:p>
            <a:r>
              <a:rPr lang="en-US" altLang="zh-CN" sz="2000" b="1" dirty="0">
                <a:solidFill>
                  <a:srgbClr val="FFFF00"/>
                </a:solidFill>
              </a:rPr>
              <a:t>Switzerland: </a:t>
            </a:r>
            <a:r>
              <a:rPr lang="en-US" altLang="zh-CN" sz="2000" dirty="0">
                <a:solidFill>
                  <a:srgbClr val="FFFF00"/>
                </a:solidFill>
              </a:rPr>
              <a:t>University of Geneva</a:t>
            </a:r>
            <a:r>
              <a:rPr lang="zh-CN" altLang="en-US" sz="2000" dirty="0">
                <a:solidFill>
                  <a:srgbClr val="FFFF00"/>
                </a:solidFill>
              </a:rPr>
              <a:t>；</a:t>
            </a:r>
            <a:r>
              <a:rPr lang="en-US" altLang="zh-CN" sz="2000" dirty="0">
                <a:solidFill>
                  <a:srgbClr val="FFFF00"/>
                </a:solidFill>
              </a:rPr>
              <a:t>Sweden: KTH</a:t>
            </a:r>
            <a:r>
              <a:rPr lang="zh-CN" altLang="en-US" sz="2000" dirty="0">
                <a:solidFill>
                  <a:srgbClr val="FFFF00"/>
                </a:solidFill>
              </a:rPr>
              <a:t>；</a:t>
            </a:r>
            <a:r>
              <a:rPr lang="en-US" altLang="zh-CN" sz="2000" dirty="0">
                <a:solidFill>
                  <a:srgbClr val="FFFF00"/>
                </a:solidFill>
              </a:rPr>
              <a:t>Spain: CIEMAT</a:t>
            </a:r>
            <a:endParaRPr lang="zh-CN" altLang="zh-CN" sz="2000" dirty="0">
              <a:solidFill>
                <a:srgbClr val="FFFF00"/>
              </a:solidFill>
            </a:endParaRPr>
          </a:p>
          <a:p>
            <a:r>
              <a:rPr lang="en-US" altLang="zh-CN" sz="2000" b="1" dirty="0">
                <a:solidFill>
                  <a:srgbClr val="FFFF00"/>
                </a:solidFill>
              </a:rPr>
              <a:t>Germany: </a:t>
            </a:r>
            <a:r>
              <a:rPr lang="en-US" altLang="zh-CN" sz="2000" dirty="0">
                <a:solidFill>
                  <a:srgbClr val="FFFF00"/>
                </a:solidFill>
              </a:rPr>
              <a:t>KIT</a:t>
            </a:r>
            <a:r>
              <a:rPr lang="zh-CN" altLang="en-US" sz="2000" dirty="0">
                <a:solidFill>
                  <a:srgbClr val="FFFF00"/>
                </a:solidFill>
              </a:rPr>
              <a:t>；</a:t>
            </a:r>
            <a:r>
              <a:rPr lang="en-US" altLang="zh-CN" sz="2000" dirty="0">
                <a:solidFill>
                  <a:srgbClr val="FFFF00"/>
                </a:solidFill>
              </a:rPr>
              <a:t>Russia: </a:t>
            </a:r>
            <a:r>
              <a:rPr lang="en-US" altLang="zh-CN" sz="2000" dirty="0" err="1">
                <a:solidFill>
                  <a:srgbClr val="FFFF00"/>
                </a:solidFill>
              </a:rPr>
              <a:t>Lebedev</a:t>
            </a:r>
            <a:r>
              <a:rPr lang="en-US" altLang="zh-CN" sz="2000" dirty="0">
                <a:solidFill>
                  <a:srgbClr val="FFFF00"/>
                </a:solidFill>
              </a:rPr>
              <a:t> Physical Institute</a:t>
            </a:r>
            <a:endParaRPr lang="zh-CN" altLang="zh-CN" sz="2000" dirty="0">
              <a:solidFill>
                <a:srgbClr val="FFFF00"/>
              </a:solidFill>
            </a:endParaRPr>
          </a:p>
          <a:p>
            <a:r>
              <a:rPr lang="en-US" altLang="zh-CN" sz="2000" b="1" dirty="0">
                <a:solidFill>
                  <a:srgbClr val="FFFF00"/>
                </a:solidFill>
              </a:rPr>
              <a:t>Japan: </a:t>
            </a:r>
            <a:r>
              <a:rPr lang="en-US" altLang="zh-CN" sz="2000" dirty="0">
                <a:solidFill>
                  <a:srgbClr val="FFFF00"/>
                </a:solidFill>
              </a:rPr>
              <a:t>University of Tokyo</a:t>
            </a:r>
            <a:endParaRPr lang="zh-CN" altLang="zh-CN" sz="2000" dirty="0">
              <a:solidFill>
                <a:srgbClr val="FFFF0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73730" y="162835"/>
            <a:ext cx="7859456" cy="582619"/>
          </a:xfrm>
        </p:spPr>
        <p:txBody>
          <a:bodyPr>
            <a:noAutofit/>
          </a:bodyPr>
          <a:lstStyle/>
          <a:p>
            <a:r>
              <a:rPr lang="en-US" altLang="zh-CN" sz="2400" b="1" dirty="0"/>
              <a:t>International </a:t>
            </a:r>
            <a:r>
              <a:rPr lang="en-US" altLang="zh-CN" sz="2400" b="1" dirty="0" smtClean="0"/>
              <a:t>Collaboration </a:t>
            </a:r>
            <a:r>
              <a:rPr lang="en-US" altLang="zh-CN" sz="2400" dirty="0"/>
              <a:t>(120+ colleagues)</a:t>
            </a:r>
            <a:endParaRPr lang="zh-CN" altLang="en-US" sz="2400" dirty="0"/>
          </a:p>
        </p:txBody>
      </p:sp>
      <p:sp>
        <p:nvSpPr>
          <p:cNvPr id="5" name="矩形 8"/>
          <p:cNvSpPr>
            <a:spLocks noChangeArrowheads="1"/>
          </p:cNvSpPr>
          <p:nvPr/>
        </p:nvSpPr>
        <p:spPr bwMode="auto">
          <a:xfrm>
            <a:off x="4771818" y="5791200"/>
            <a:ext cx="4120662" cy="77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215" dirty="0">
                <a:solidFill>
                  <a:srgbClr val="FFFF00"/>
                </a:solidFill>
              </a:rPr>
              <a:t>4</a:t>
            </a:r>
            <a:r>
              <a:rPr lang="en-US" altLang="zh-CN" sz="2215" baseline="30000" dirty="0">
                <a:solidFill>
                  <a:srgbClr val="FFFF00"/>
                </a:solidFill>
              </a:rPr>
              <a:t>th</a:t>
            </a:r>
            <a:r>
              <a:rPr lang="en-US" altLang="zh-CN" sz="2215" dirty="0">
                <a:solidFill>
                  <a:srgbClr val="FFFF00"/>
                </a:solidFill>
              </a:rPr>
              <a:t> HERD workshop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215" dirty="0">
                <a:solidFill>
                  <a:srgbClr val="FFFF00"/>
                </a:solidFill>
              </a:rPr>
              <a:t>ASI HQs, Roma, Italy 2017.2.9</a:t>
            </a:r>
            <a:endParaRPr lang="zh-CN" altLang="en-US" sz="2215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20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61308" y="2815404"/>
            <a:ext cx="7886700" cy="10599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5400" dirty="0" smtClean="0"/>
              <a:t>Thank you!</a:t>
            </a:r>
            <a:endParaRPr lang="zh-CN" altLang="en-US" sz="5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032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813" y="48125"/>
            <a:ext cx="7380312" cy="671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6861968" y="4257609"/>
            <a:ext cx="373820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</a:t>
            </a:r>
            <a:endParaRPr lang="zh-CN" altLang="en-US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02801" y="4092978"/>
            <a:ext cx="716863" cy="261610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none">
            <a:spAutoFit/>
          </a:bodyPr>
          <a:lstStyle/>
          <a:p>
            <a:r>
              <a:rPr lang="en-US" altLang="zh-CN" sz="11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GECAM</a:t>
            </a:r>
          </a:p>
        </p:txBody>
      </p:sp>
      <p:sp>
        <p:nvSpPr>
          <p:cNvPr id="8" name="矩形 7"/>
          <p:cNvSpPr/>
          <p:nvPr/>
        </p:nvSpPr>
        <p:spPr>
          <a:xfrm>
            <a:off x="8243900" y="4210572"/>
            <a:ext cx="582147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eXTP</a:t>
            </a:r>
            <a:endParaRPr lang="zh-CN" altLang="en-US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240688" y="4942484"/>
            <a:ext cx="628698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HERD</a:t>
            </a:r>
            <a:endParaRPr lang="zh-CN" altLang="en-US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821088" y="4028084"/>
            <a:ext cx="631904" cy="261610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none">
            <a:spAutoFit/>
          </a:bodyPr>
          <a:lstStyle/>
          <a:p>
            <a:r>
              <a:rPr lang="en-US" altLang="zh-CN" sz="11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HXMT</a:t>
            </a:r>
          </a:p>
        </p:txBody>
      </p:sp>
      <p:sp>
        <p:nvSpPr>
          <p:cNvPr id="16" name="矩形 15"/>
          <p:cNvSpPr/>
          <p:nvPr/>
        </p:nvSpPr>
        <p:spPr>
          <a:xfrm>
            <a:off x="3147506" y="4332884"/>
            <a:ext cx="673582" cy="261610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none">
            <a:spAutoFit/>
          </a:bodyPr>
          <a:lstStyle/>
          <a:p>
            <a:r>
              <a:rPr lang="en-US" altLang="zh-CN" sz="11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POLAR</a:t>
            </a:r>
          </a:p>
        </p:txBody>
      </p:sp>
      <p:sp>
        <p:nvSpPr>
          <p:cNvPr id="17" name="椭圆 16"/>
          <p:cNvSpPr/>
          <p:nvPr/>
        </p:nvSpPr>
        <p:spPr>
          <a:xfrm>
            <a:off x="3147506" y="4942484"/>
            <a:ext cx="521182" cy="381000"/>
          </a:xfrm>
          <a:prstGeom prst="ellipse">
            <a:avLst/>
          </a:prstGeom>
          <a:ln w="28575">
            <a:solidFill>
              <a:srgbClr val="0000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dirty="0" smtClean="0"/>
          </a:p>
        </p:txBody>
      </p:sp>
      <p:sp>
        <p:nvSpPr>
          <p:cNvPr id="18" name="椭圆 17"/>
          <p:cNvSpPr/>
          <p:nvPr/>
        </p:nvSpPr>
        <p:spPr>
          <a:xfrm>
            <a:off x="4811688" y="5018684"/>
            <a:ext cx="642156" cy="381000"/>
          </a:xfrm>
          <a:prstGeom prst="ellipse">
            <a:avLst/>
          </a:prstGeom>
          <a:ln w="28575">
            <a:solidFill>
              <a:srgbClr val="0000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dirty="0" smtClean="0"/>
          </a:p>
        </p:txBody>
      </p:sp>
      <p:sp>
        <p:nvSpPr>
          <p:cNvPr id="19" name="文本框 1"/>
          <p:cNvSpPr txBox="1"/>
          <p:nvPr/>
        </p:nvSpPr>
        <p:spPr>
          <a:xfrm>
            <a:off x="123525" y="3702741"/>
            <a:ext cx="1611288" cy="156966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IHEP is</a:t>
            </a:r>
          </a:p>
          <a:p>
            <a:r>
              <a:rPr lang="en-US" altLang="zh-CN" sz="3200" b="1" dirty="0" smtClean="0">
                <a:solidFill>
                  <a:srgbClr val="FF0000"/>
                </a:solidFill>
              </a:rPr>
              <a:t>a key</a:t>
            </a:r>
          </a:p>
          <a:p>
            <a:r>
              <a:rPr lang="en-US" altLang="zh-CN" sz="3200" b="1" dirty="0" smtClean="0">
                <a:solidFill>
                  <a:srgbClr val="FF0000"/>
                </a:solidFill>
              </a:rPr>
              <a:t>player!</a:t>
            </a:r>
          </a:p>
        </p:txBody>
      </p:sp>
      <p:sp>
        <p:nvSpPr>
          <p:cNvPr id="14" name="椭圆 13"/>
          <p:cNvSpPr/>
          <p:nvPr/>
        </p:nvSpPr>
        <p:spPr>
          <a:xfrm>
            <a:off x="5946781" y="4478884"/>
            <a:ext cx="521182" cy="381000"/>
          </a:xfrm>
          <a:prstGeom prst="ellipse">
            <a:avLst/>
          </a:prstGeom>
          <a:ln w="28575">
            <a:solidFill>
              <a:srgbClr val="0000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02263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2980" y="121125"/>
            <a:ext cx="7859456" cy="582619"/>
          </a:xfrm>
        </p:spPr>
        <p:txBody>
          <a:bodyPr>
            <a:noAutofit/>
          </a:bodyPr>
          <a:lstStyle/>
          <a:p>
            <a:r>
              <a:rPr lang="en-US" altLang="zh-CN" sz="2400" dirty="0" smtClean="0"/>
              <a:t>Leaders, Manpower &amp; Funding (2013-2017)</a:t>
            </a:r>
            <a:endParaRPr lang="zh-CN" altLang="en-US" sz="2400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126488"/>
              </p:ext>
            </p:extLst>
          </p:nvPr>
        </p:nvGraphicFramePr>
        <p:xfrm>
          <a:off x="222577" y="841471"/>
          <a:ext cx="8701500" cy="5653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934"/>
                <a:gridCol w="3176073"/>
                <a:gridCol w="1258538"/>
                <a:gridCol w="2659955"/>
              </a:tblGrid>
              <a:tr h="60442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Mission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Leaders</a:t>
                      </a:r>
                    </a:p>
                    <a:p>
                      <a:pPr algn="ctr"/>
                      <a:r>
                        <a:rPr lang="en-US" altLang="zh-CN" dirty="0" smtClean="0"/>
                        <a:t> </a:t>
                      </a:r>
                      <a:r>
                        <a:rPr lang="en-US" altLang="zh-CN" baseline="0" dirty="0" smtClean="0"/>
                        <a:t>(</a:t>
                      </a:r>
                      <a:r>
                        <a:rPr lang="en-US" altLang="zh-CN" baseline="0" dirty="0" smtClean="0">
                          <a:solidFill>
                            <a:srgbClr val="FF0000"/>
                          </a:solidFill>
                        </a:rPr>
                        <a:t>Ge</a:t>
                      </a:r>
                      <a:r>
                        <a:rPr lang="en-US" altLang="zh-CN" baseline="0" dirty="0" smtClean="0">
                          <a:solidFill>
                            <a:srgbClr val="0000FF"/>
                          </a:solidFill>
                        </a:rPr>
                        <a:t>ne</a:t>
                      </a:r>
                      <a:r>
                        <a:rPr lang="en-US" altLang="zh-CN" baseline="0" dirty="0" smtClean="0">
                          <a:solidFill>
                            <a:srgbClr val="4FD1CE"/>
                          </a:solidFill>
                        </a:rPr>
                        <a:t>rat</a:t>
                      </a:r>
                      <a:r>
                        <a:rPr lang="en-US" altLang="zh-CN" baseline="0" dirty="0" smtClean="0">
                          <a:solidFill>
                            <a:srgbClr val="92D050"/>
                          </a:solidFill>
                        </a:rPr>
                        <a:t>ion</a:t>
                      </a:r>
                      <a:r>
                        <a:rPr lang="en-US" altLang="zh-CN" baseline="0" dirty="0" smtClean="0"/>
                        <a:t>/Age)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Manpower</a:t>
                      </a:r>
                    </a:p>
                    <a:p>
                      <a:pPr algn="ctr"/>
                      <a:r>
                        <a:rPr lang="en-US" altLang="zh-CN" dirty="0" smtClean="0"/>
                        <a:t>(FTE)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5-year Funding 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(approved) </a:t>
                      </a:r>
                    </a:p>
                    <a:p>
                      <a:pPr algn="ctr"/>
                      <a:r>
                        <a:rPr lang="en-US" altLang="zh-CN" dirty="0" smtClean="0"/>
                        <a:t>(MCNY)</a:t>
                      </a:r>
                      <a:endParaRPr lang="zh-CN" altLang="en-US" dirty="0"/>
                    </a:p>
                  </a:txBody>
                  <a:tcPr/>
                </a:tc>
              </a:tr>
              <a:tr h="60442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Insight-HXMT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1" dirty="0" smtClean="0">
                          <a:solidFill>
                            <a:srgbClr val="FF0000"/>
                          </a:solidFill>
                        </a:rPr>
                        <a:t>Prof. LI </a:t>
                      </a:r>
                      <a:r>
                        <a:rPr lang="en-US" altLang="zh-CN" sz="1700" b="1" dirty="0" err="1" smtClean="0">
                          <a:solidFill>
                            <a:srgbClr val="FF0000"/>
                          </a:solidFill>
                        </a:rPr>
                        <a:t>Tipei</a:t>
                      </a:r>
                      <a:r>
                        <a:rPr lang="en-US" altLang="zh-CN" sz="1700" b="1" baseline="0" dirty="0" smtClean="0">
                          <a:solidFill>
                            <a:srgbClr val="FF0000"/>
                          </a:solidFill>
                        </a:rPr>
                        <a:t> (78)</a:t>
                      </a:r>
                    </a:p>
                    <a:p>
                      <a:r>
                        <a:rPr lang="en-US" altLang="zh-CN" sz="1700" b="1" dirty="0" smtClean="0">
                          <a:solidFill>
                            <a:srgbClr val="0000FF"/>
                          </a:solidFill>
                        </a:rPr>
                        <a:t>Prof. ZHANG </a:t>
                      </a:r>
                      <a:r>
                        <a:rPr lang="en-US" altLang="zh-CN" sz="1700" b="1" dirty="0" err="1" smtClean="0">
                          <a:solidFill>
                            <a:srgbClr val="0000FF"/>
                          </a:solidFill>
                        </a:rPr>
                        <a:t>Shuang</a:t>
                      </a:r>
                      <a:r>
                        <a:rPr lang="en-US" altLang="zh-CN" sz="1700" b="1" dirty="0" smtClean="0">
                          <a:solidFill>
                            <a:srgbClr val="0000FF"/>
                          </a:solidFill>
                        </a:rPr>
                        <a:t>-Nan </a:t>
                      </a:r>
                      <a:r>
                        <a:rPr lang="en-US" altLang="zh-CN" sz="1700" b="1" baseline="0" dirty="0" smtClean="0">
                          <a:solidFill>
                            <a:srgbClr val="0000FF"/>
                          </a:solidFill>
                        </a:rPr>
                        <a:t>(55)</a:t>
                      </a:r>
                    </a:p>
                    <a:p>
                      <a:r>
                        <a:rPr lang="en-US" altLang="zh-CN" sz="1700" b="1" baseline="0" dirty="0" smtClean="0">
                          <a:solidFill>
                            <a:srgbClr val="00B0F0"/>
                          </a:solidFill>
                        </a:rPr>
                        <a:t>Prof. LU </a:t>
                      </a:r>
                      <a:r>
                        <a:rPr lang="en-US" altLang="zh-CN" sz="1700" b="1" baseline="0" dirty="0" err="1" smtClean="0">
                          <a:solidFill>
                            <a:srgbClr val="00B0F0"/>
                          </a:solidFill>
                        </a:rPr>
                        <a:t>Fangjun</a:t>
                      </a:r>
                      <a:r>
                        <a:rPr lang="en-US" altLang="zh-CN" sz="1700" b="1" baseline="0" dirty="0" smtClean="0">
                          <a:solidFill>
                            <a:srgbClr val="00B0F0"/>
                          </a:solidFill>
                        </a:rPr>
                        <a:t> (49)</a:t>
                      </a:r>
                    </a:p>
                    <a:p>
                      <a:r>
                        <a:rPr lang="en-US" altLang="zh-CN" sz="1700" b="1" baseline="0" dirty="0" smtClean="0">
                          <a:solidFill>
                            <a:srgbClr val="0000FF"/>
                          </a:solidFill>
                        </a:rPr>
                        <a:t>Prof. SONG Liming (54)</a:t>
                      </a:r>
                      <a:endParaRPr lang="en-US" altLang="zh-CN" sz="1700" b="1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58.9</a:t>
                      </a:r>
                      <a:endParaRPr lang="zh-CN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300</a:t>
                      </a:r>
                      <a:endParaRPr lang="zh-CN" altLang="en-US" dirty="0"/>
                    </a:p>
                  </a:txBody>
                  <a:tcPr anchor="ctr" anchorCtr="1"/>
                </a:tc>
              </a:tr>
              <a:tr h="395287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POLAR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1" dirty="0" smtClean="0">
                          <a:solidFill>
                            <a:srgbClr val="0000FF"/>
                          </a:solidFill>
                        </a:rPr>
                        <a:t>Prof. ZHANG</a:t>
                      </a:r>
                      <a:r>
                        <a:rPr lang="en-US" altLang="zh-CN" sz="1700" b="1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altLang="zh-CN" sz="1700" b="1" dirty="0" err="1" smtClean="0">
                          <a:solidFill>
                            <a:srgbClr val="0000FF"/>
                          </a:solidFill>
                        </a:rPr>
                        <a:t>Shuang</a:t>
                      </a:r>
                      <a:r>
                        <a:rPr lang="en-US" altLang="zh-CN" sz="1700" b="1" dirty="0" smtClean="0">
                          <a:solidFill>
                            <a:srgbClr val="0000FF"/>
                          </a:solidFill>
                        </a:rPr>
                        <a:t>-Nan </a:t>
                      </a:r>
                      <a:r>
                        <a:rPr lang="en-US" altLang="zh-CN" sz="1700" b="1" baseline="0" dirty="0" smtClean="0">
                          <a:solidFill>
                            <a:srgbClr val="0000FF"/>
                          </a:solidFill>
                        </a:rPr>
                        <a:t>(55)</a:t>
                      </a:r>
                      <a:endParaRPr lang="en-US" altLang="zh-CN" sz="1700" b="1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6.1</a:t>
                      </a:r>
                      <a:endParaRPr lang="zh-CN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20</a:t>
                      </a:r>
                      <a:endParaRPr lang="zh-CN" altLang="en-US" dirty="0"/>
                    </a:p>
                  </a:txBody>
                  <a:tcPr anchor="ctr" anchorCtr="1"/>
                </a:tc>
              </a:tr>
              <a:tr h="60442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DAMPE</a:t>
                      </a:r>
                    </a:p>
                    <a:p>
                      <a:r>
                        <a:rPr lang="en-US" altLang="zh-CN" dirty="0" smtClean="0"/>
                        <a:t>/STK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b="1" dirty="0" smtClean="0">
                          <a:solidFill>
                            <a:srgbClr val="FF0000"/>
                          </a:solidFill>
                        </a:rPr>
                        <a:t>Prof. WANG </a:t>
                      </a:r>
                      <a:r>
                        <a:rPr lang="en-US" altLang="zh-CN" sz="1700" b="1" dirty="0" err="1" smtClean="0">
                          <a:solidFill>
                            <a:srgbClr val="FF0000"/>
                          </a:solidFill>
                        </a:rPr>
                        <a:t>Huanyu</a:t>
                      </a:r>
                      <a:r>
                        <a:rPr lang="en-US" altLang="zh-CN" sz="1700" b="1" dirty="0" smtClean="0">
                          <a:solidFill>
                            <a:srgbClr val="FF0000"/>
                          </a:solidFill>
                        </a:rPr>
                        <a:t> (63)</a:t>
                      </a:r>
                    </a:p>
                    <a:p>
                      <a:r>
                        <a:rPr lang="en-US" altLang="zh-CN" sz="1700" b="1" dirty="0" smtClean="0">
                          <a:solidFill>
                            <a:srgbClr val="00B050"/>
                          </a:solidFill>
                        </a:rPr>
                        <a:t>Prof. PENG </a:t>
                      </a:r>
                      <a:r>
                        <a:rPr lang="en-US" altLang="zh-CN" sz="1700" b="1" dirty="0" err="1" smtClean="0">
                          <a:solidFill>
                            <a:srgbClr val="00B050"/>
                          </a:solidFill>
                        </a:rPr>
                        <a:t>Wenxi</a:t>
                      </a:r>
                      <a:r>
                        <a:rPr lang="en-US" altLang="zh-CN" sz="1700" b="1" dirty="0" smtClean="0">
                          <a:solidFill>
                            <a:srgbClr val="00B050"/>
                          </a:solidFill>
                        </a:rPr>
                        <a:t> (35)</a:t>
                      </a:r>
                      <a:endParaRPr lang="zh-CN" altLang="en-US" sz="17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7.3</a:t>
                      </a:r>
                      <a:endParaRPr lang="zh-CN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70</a:t>
                      </a:r>
                      <a:endParaRPr lang="zh-CN" altLang="en-US" dirty="0"/>
                    </a:p>
                  </a:txBody>
                  <a:tcPr anchor="ctr" anchorCtr="1"/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EP/FXT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1" dirty="0" smtClean="0">
                          <a:solidFill>
                            <a:srgbClr val="00B0F0"/>
                          </a:solidFill>
                        </a:rPr>
                        <a:t>Prof. CHEN Yong</a:t>
                      </a:r>
                      <a:r>
                        <a:rPr lang="en-US" altLang="zh-CN" sz="1700" b="1" baseline="0" dirty="0" smtClean="0">
                          <a:solidFill>
                            <a:srgbClr val="00B0F0"/>
                          </a:solidFill>
                        </a:rPr>
                        <a:t> (48)</a:t>
                      </a:r>
                      <a:endParaRPr lang="en-US" altLang="zh-CN" sz="1700" b="1" dirty="0" smtClean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3.1</a:t>
                      </a:r>
                      <a:endParaRPr lang="zh-CN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9 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(140)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</a:tr>
              <a:tr h="60442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SVOM /GRM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b="1" dirty="0" smtClean="0">
                          <a:solidFill>
                            <a:srgbClr val="00B0F0"/>
                          </a:solidFill>
                        </a:rPr>
                        <a:t>Prof. WU </a:t>
                      </a:r>
                      <a:r>
                        <a:rPr lang="en-US" altLang="zh-CN" sz="1700" b="1" dirty="0" err="1" smtClean="0">
                          <a:solidFill>
                            <a:srgbClr val="00B0F0"/>
                          </a:solidFill>
                        </a:rPr>
                        <a:t>Bobing</a:t>
                      </a:r>
                      <a:r>
                        <a:rPr lang="en-US" altLang="zh-CN" sz="1700" b="1" dirty="0" smtClean="0">
                          <a:solidFill>
                            <a:srgbClr val="00B0F0"/>
                          </a:solidFill>
                        </a:rPr>
                        <a:t> (50)</a:t>
                      </a:r>
                    </a:p>
                    <a:p>
                      <a:r>
                        <a:rPr lang="en-US" altLang="zh-CN" sz="1700" b="1" dirty="0" smtClean="0">
                          <a:solidFill>
                            <a:srgbClr val="00B050"/>
                          </a:solidFill>
                        </a:rPr>
                        <a:t>Prof. DONG</a:t>
                      </a:r>
                      <a:r>
                        <a:rPr lang="en-US" altLang="zh-CN" sz="1700" b="1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altLang="zh-CN" sz="1700" b="1" baseline="0" dirty="0" err="1" smtClean="0">
                          <a:solidFill>
                            <a:srgbClr val="00B050"/>
                          </a:solidFill>
                        </a:rPr>
                        <a:t>Yongwei</a:t>
                      </a:r>
                      <a:r>
                        <a:rPr lang="en-US" altLang="zh-CN" sz="1700" b="1" baseline="0" dirty="0" smtClean="0">
                          <a:solidFill>
                            <a:srgbClr val="00B050"/>
                          </a:solidFill>
                        </a:rPr>
                        <a:t> (37)</a:t>
                      </a:r>
                      <a:endParaRPr lang="zh-CN" altLang="en-US" sz="17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5.5</a:t>
                      </a:r>
                      <a:endParaRPr lang="zh-CN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40</a:t>
                      </a:r>
                      <a:endParaRPr lang="zh-CN" altLang="en-US" dirty="0"/>
                    </a:p>
                  </a:txBody>
                  <a:tcPr anchor="ctr" anchorCtr="1"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GECAM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b="1" dirty="0" smtClean="0">
                          <a:solidFill>
                            <a:srgbClr val="00B050"/>
                          </a:solidFill>
                        </a:rPr>
                        <a:t>Prof. XIONG</a:t>
                      </a:r>
                      <a:r>
                        <a:rPr lang="en-US" altLang="zh-CN" sz="1700" b="1" baseline="0" dirty="0" smtClean="0">
                          <a:solidFill>
                            <a:srgbClr val="00B050"/>
                          </a:solidFill>
                        </a:rPr>
                        <a:t> Shaolin (35)</a:t>
                      </a:r>
                      <a:endParaRPr lang="zh-CN" altLang="en-US" sz="17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3.6</a:t>
                      </a:r>
                      <a:endParaRPr lang="zh-CN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10 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(110)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</a:tr>
              <a:tr h="604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err="1" smtClean="0"/>
                        <a:t>eXTP</a:t>
                      </a:r>
                      <a:endParaRPr lang="zh-CN" altLang="en-US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1" dirty="0" smtClean="0">
                          <a:solidFill>
                            <a:srgbClr val="0000FF"/>
                          </a:solidFill>
                        </a:rPr>
                        <a:t>Prof. ZHANG</a:t>
                      </a:r>
                      <a:r>
                        <a:rPr lang="en-US" altLang="zh-CN" sz="1700" b="1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altLang="zh-CN" sz="1700" b="1" dirty="0" err="1" smtClean="0">
                          <a:solidFill>
                            <a:srgbClr val="0000FF"/>
                          </a:solidFill>
                        </a:rPr>
                        <a:t>Shuang</a:t>
                      </a:r>
                      <a:r>
                        <a:rPr lang="en-US" altLang="zh-CN" sz="1700" b="1" dirty="0" smtClean="0">
                          <a:solidFill>
                            <a:srgbClr val="0000FF"/>
                          </a:solidFill>
                        </a:rPr>
                        <a:t>-Nan </a:t>
                      </a:r>
                      <a:r>
                        <a:rPr lang="en-US" altLang="zh-CN" sz="1700" b="1" baseline="0" dirty="0" smtClean="0">
                          <a:solidFill>
                            <a:srgbClr val="0000FF"/>
                          </a:solidFill>
                        </a:rPr>
                        <a:t>(55)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Prof. LU </a:t>
                      </a:r>
                      <a:r>
                        <a:rPr lang="en-US" altLang="zh-CN" sz="1700" b="1" kern="1200" dirty="0" err="1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Fangjun</a:t>
                      </a:r>
                      <a:r>
                        <a:rPr lang="en-US" altLang="zh-CN" sz="17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(49)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1" baseline="0" dirty="0" smtClean="0">
                          <a:solidFill>
                            <a:srgbClr val="00B0F0"/>
                          </a:solidFill>
                        </a:rPr>
                        <a:t>Prof. XU </a:t>
                      </a:r>
                      <a:r>
                        <a:rPr lang="en-US" altLang="zh-CN" sz="1700" b="1" baseline="0" dirty="0" err="1" smtClean="0">
                          <a:solidFill>
                            <a:srgbClr val="00B0F0"/>
                          </a:solidFill>
                        </a:rPr>
                        <a:t>Yupeng</a:t>
                      </a:r>
                      <a:r>
                        <a:rPr lang="en-US" altLang="zh-CN" sz="1700" b="1" baseline="0" dirty="0" smtClean="0">
                          <a:solidFill>
                            <a:srgbClr val="00B0F0"/>
                          </a:solidFill>
                        </a:rPr>
                        <a:t> (47)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6.5</a:t>
                      </a:r>
                      <a:endParaRPr lang="zh-CN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altLang="zh-CN" dirty="0" smtClean="0"/>
                    </a:p>
                    <a:p>
                      <a:pPr algn="ctr"/>
                      <a:r>
                        <a:rPr lang="en-US" altLang="zh-CN" dirty="0" smtClean="0"/>
                        <a:t>16 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(260)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</a:tr>
              <a:tr h="571374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HERD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1" dirty="0" smtClean="0">
                          <a:solidFill>
                            <a:srgbClr val="0000FF"/>
                          </a:solidFill>
                        </a:rPr>
                        <a:t>Prof. ZHANG</a:t>
                      </a:r>
                      <a:r>
                        <a:rPr lang="en-US" altLang="zh-CN" sz="1700" b="1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altLang="zh-CN" sz="1700" b="1" dirty="0" err="1" smtClean="0">
                          <a:solidFill>
                            <a:srgbClr val="0000FF"/>
                          </a:solidFill>
                        </a:rPr>
                        <a:t>Shuang</a:t>
                      </a:r>
                      <a:r>
                        <a:rPr lang="en-US" altLang="zh-CN" sz="1700" b="1" dirty="0" smtClean="0">
                          <a:solidFill>
                            <a:srgbClr val="0000FF"/>
                          </a:solidFill>
                        </a:rPr>
                        <a:t>-Nan </a:t>
                      </a:r>
                      <a:r>
                        <a:rPr lang="en-US" altLang="zh-CN" sz="1700" b="1" baseline="0" dirty="0" smtClean="0">
                          <a:solidFill>
                            <a:srgbClr val="0000FF"/>
                          </a:solidFill>
                        </a:rPr>
                        <a:t>(55)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1" baseline="0" dirty="0" smtClean="0">
                          <a:solidFill>
                            <a:srgbClr val="00B050"/>
                          </a:solidFill>
                        </a:rPr>
                        <a:t>Prof. DONG </a:t>
                      </a:r>
                      <a:r>
                        <a:rPr lang="en-US" altLang="zh-CN" sz="1700" b="1" baseline="0" dirty="0" err="1" smtClean="0">
                          <a:solidFill>
                            <a:srgbClr val="00B050"/>
                          </a:solidFill>
                        </a:rPr>
                        <a:t>Yongwei</a:t>
                      </a:r>
                      <a:r>
                        <a:rPr lang="en-US" altLang="zh-CN" sz="1700" b="1" baseline="0" dirty="0" smtClean="0">
                          <a:solidFill>
                            <a:srgbClr val="00B050"/>
                          </a:solidFill>
                        </a:rPr>
                        <a:t> (37)</a:t>
                      </a:r>
                      <a:endParaRPr lang="en-US" altLang="zh-CN" sz="17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6.3</a:t>
                      </a:r>
                      <a:endParaRPr lang="zh-CN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20</a:t>
                      </a:r>
                      <a:endParaRPr lang="zh-CN" altLang="en-US" dirty="0"/>
                    </a:p>
                  </a:txBody>
                  <a:tcPr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155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 smtClean="0"/>
              <a:t>Insight</a:t>
            </a:r>
            <a:r>
              <a:rPr lang="en-US" altLang="zh-CN" dirty="0" smtClean="0"/>
              <a:t>-HXMT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98867" y="785592"/>
            <a:ext cx="5527504" cy="385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1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X-ray observatory in China!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Science</a:t>
            </a:r>
            <a:r>
              <a:rPr lang="en-GB" altLang="zh-CN" sz="2000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  <a:r>
              <a:rPr lang="en-US" altLang="zh-CN" sz="16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BHs</a:t>
            </a:r>
            <a:r>
              <a:rPr lang="en-US" altLang="zh-CN" sz="16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NSs, XRBs, Pulsars, GRBs…</a:t>
            </a:r>
            <a:endParaRPr lang="en-US" altLang="zh-CN" sz="2000" b="1" dirty="0" smtClean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Observation modes</a:t>
            </a:r>
          </a:p>
          <a:p>
            <a:pPr marL="914400" lvl="1" indent="-45720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Survey observation </a:t>
            </a:r>
            <a:r>
              <a:rPr lang="en-US" altLang="zh-CN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for new transients</a:t>
            </a:r>
          </a:p>
          <a:p>
            <a:pPr marL="914400" lvl="1" indent="-45720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Pointed observation </a:t>
            </a:r>
            <a:r>
              <a:rPr lang="en-US" altLang="zh-CN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 known sources</a:t>
            </a:r>
          </a:p>
          <a:p>
            <a:pPr lvl="2" indent="-45720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Gamma-ray </a:t>
            </a:r>
            <a:r>
              <a:rPr lang="en-US" altLang="zh-CN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monitoring </a:t>
            </a:r>
            <a:r>
              <a:rPr lang="en-US" altLang="zh-CN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(0.2-5 MeV)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Features:</a:t>
            </a:r>
          </a:p>
          <a:p>
            <a:pPr marL="914400" lvl="1" indent="-45720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Large effective area</a:t>
            </a:r>
          </a:p>
          <a:p>
            <a:pPr marL="914400" lvl="1" indent="-45720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</a:t>
            </a:r>
            <a:r>
              <a:rPr lang="en-US" altLang="zh-CN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igh temporal </a:t>
            </a:r>
            <a:r>
              <a:rPr lang="en-US" altLang="zh-CN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resolution</a:t>
            </a:r>
            <a:endParaRPr lang="en-US" altLang="zh-CN" b="1" dirty="0" smtClean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914400" lvl="1" indent="-45720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</a:t>
            </a:r>
            <a:r>
              <a:rPr lang="en-US" altLang="zh-CN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ide 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energy </a:t>
            </a:r>
            <a:r>
              <a:rPr lang="en-US" altLang="zh-CN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band (1 </a:t>
            </a:r>
            <a:r>
              <a:rPr lang="en-US" altLang="zh-CN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keV</a:t>
            </a:r>
            <a:r>
              <a:rPr lang="en-US" altLang="zh-CN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- 250 </a:t>
            </a:r>
            <a:r>
              <a:rPr lang="en-US" altLang="zh-CN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keV</a:t>
            </a:r>
            <a:r>
              <a:rPr lang="en-US" altLang="zh-CN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833" y="1573300"/>
            <a:ext cx="3482167" cy="45023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786808" y="5945203"/>
            <a:ext cx="14885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603" y="0"/>
            <a:ext cx="2571181" cy="154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starjetwind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4" y="4648200"/>
            <a:ext cx="3460368" cy="201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561262"/>
              </p:ext>
            </p:extLst>
          </p:nvPr>
        </p:nvGraphicFramePr>
        <p:xfrm>
          <a:off x="4035004" y="4648200"/>
          <a:ext cx="1695679" cy="2011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1" r:id="rId6" imgW="3780952" imgH="4486901" progId="">
                  <p:embed/>
                </p:oleObj>
              </mc:Choice>
              <mc:Fallback>
                <p:oleObj r:id="rId6" imgW="3780952" imgH="448690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004" y="4648200"/>
                        <a:ext cx="1695679" cy="20116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5" descr="http://att.kidblog.cn/xm/201411/27/1405779_1417073037EEM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204" y="4648200"/>
            <a:ext cx="2822996" cy="20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92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 smtClean="0"/>
              <a:t>Insight</a:t>
            </a:r>
            <a:r>
              <a:rPr lang="en-US" altLang="zh-CN" dirty="0" smtClean="0"/>
              <a:t>-HXMT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98866" y="846552"/>
            <a:ext cx="8934501" cy="1695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Collimator-based telescopes + Direct Demodulation Imaging </a:t>
            </a: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Payload</a:t>
            </a:r>
          </a:p>
          <a:p>
            <a:pPr marL="800100" lvl="1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HE:  </a:t>
            </a:r>
            <a:r>
              <a:rPr lang="en-US" altLang="zh-CN" dirty="0" err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NaI</a:t>
            </a:r>
            <a:r>
              <a:rPr lang="en-US" altLang="zh-CN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en-US" altLang="zh-CN" dirty="0" err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CsI</a:t>
            </a:r>
            <a:r>
              <a:rPr lang="en-US" altLang="zh-CN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(20-250 </a:t>
            </a:r>
            <a:r>
              <a:rPr lang="en-US" altLang="zh-CN" dirty="0" err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keV</a:t>
            </a:r>
            <a:r>
              <a:rPr lang="en-US" altLang="zh-CN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).</a:t>
            </a:r>
            <a:r>
              <a:rPr lang="en-US" altLang="zh-CN" dirty="0" smtClean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xtended to monitor GRB in MeV range</a:t>
            </a:r>
            <a:endParaRPr lang="en-US" altLang="zh-CN" dirty="0" smtClean="0">
              <a:solidFill>
                <a:srgbClr val="0066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ME: Si-PIN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(5-30 </a:t>
            </a:r>
            <a:r>
              <a:rPr lang="en-US" altLang="zh-CN" dirty="0" err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keV</a:t>
            </a:r>
            <a:r>
              <a:rPr lang="en-US" altLang="zh-CN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  <a:p>
            <a:pPr marL="800100" lvl="1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LE: SCD (1-15 </a:t>
            </a:r>
            <a:r>
              <a:rPr lang="en-US" altLang="zh-CN" dirty="0" err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keV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</a:t>
            </a:r>
            <a:r>
              <a:rPr lang="en-US" altLang="zh-CN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140 eV@5.9 </a:t>
            </a:r>
            <a:r>
              <a:rPr lang="en-US" altLang="zh-CN" dirty="0" err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keV</a:t>
            </a:r>
            <a:r>
              <a:rPr lang="en-US" altLang="zh-CN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  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Energy resolution theoretical limit</a:t>
            </a:r>
            <a:endParaRPr lang="en-US" altLang="zh-CN" dirty="0" smtClean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3" descr="E:\CloudStorage\IHEPBox\myMissions\HXMT\科普\HXM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01" y="3020387"/>
            <a:ext cx="3841436" cy="295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765" y="3020387"/>
            <a:ext cx="122413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3366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Low Energy Telescope</a:t>
            </a:r>
          </a:p>
          <a:p>
            <a:r>
              <a:rPr lang="en-US" altLang="zh-CN" sz="2000" b="1" dirty="0" smtClean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LE</a:t>
            </a:r>
            <a:endParaRPr lang="zh-CN" altLang="en-US" sz="2000" b="1" dirty="0" smtClean="0">
              <a:solidFill>
                <a:srgbClr val="0000FF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7117" y="2948379"/>
            <a:ext cx="136815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srgbClr val="3366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Medium Energy Telescope</a:t>
            </a:r>
          </a:p>
          <a:p>
            <a:r>
              <a:rPr lang="en-US" altLang="zh-CN" sz="2000" b="1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M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E</a:t>
            </a:r>
            <a:endParaRPr lang="zh-CN" altLang="en-US" sz="2000" b="1" dirty="0" smtClean="0">
              <a:solidFill>
                <a:srgbClr val="0000FF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1133" y="5294431"/>
            <a:ext cx="122413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srgbClr val="3366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High Energy Telescope</a:t>
            </a:r>
          </a:p>
          <a:p>
            <a:r>
              <a:rPr lang="en-US" altLang="zh-CN" sz="2000" b="1" dirty="0" smtClean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HE</a:t>
            </a:r>
            <a:endParaRPr lang="zh-CN" altLang="en-US" sz="2000" b="1" dirty="0" smtClean="0">
              <a:solidFill>
                <a:srgbClr val="0000FF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873" y="4328455"/>
            <a:ext cx="3074670" cy="236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CD2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7" y="2592758"/>
            <a:ext cx="2288223" cy="168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8055321" y="3331462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SCD</a:t>
            </a:r>
          </a:p>
        </p:txBody>
      </p:sp>
      <p:sp>
        <p:nvSpPr>
          <p:cNvPr id="13" name="矩形 12"/>
          <p:cNvSpPr/>
          <p:nvPr/>
        </p:nvSpPr>
        <p:spPr>
          <a:xfrm>
            <a:off x="7012835" y="5510675"/>
            <a:ext cx="12747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LE</a:t>
            </a:r>
          </a:p>
          <a:p>
            <a:r>
              <a:rPr lang="en-US" altLang="zh-CN" dirty="0" smtClean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Energy</a:t>
            </a:r>
          </a:p>
          <a:p>
            <a:r>
              <a:rPr lang="en-US" altLang="zh-CN" dirty="0" smtClean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Resolution</a:t>
            </a:r>
          </a:p>
        </p:txBody>
      </p:sp>
    </p:spTree>
    <p:extLst>
      <p:ext uri="{BB962C8B-B14F-4D97-AF65-F5344CB8AC3E}">
        <p14:creationId xmlns:p14="http://schemas.microsoft.com/office/powerpoint/2010/main" val="276648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Largest GRB monitor in MeV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5485" y="989889"/>
            <a:ext cx="4523789" cy="1817101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 Eff. Area &gt; 1000 cm</a:t>
            </a:r>
            <a:r>
              <a:rPr lang="en-US" altLang="zh-CN" baseline="30000" dirty="0" smtClean="0">
                <a:solidFill>
                  <a:srgbClr val="0000FF"/>
                </a:solidFill>
              </a:rPr>
              <a:t>2 </a:t>
            </a:r>
            <a:endParaRPr lang="en-US" altLang="zh-CN" dirty="0">
              <a:solidFill>
                <a:srgbClr val="0000FF"/>
              </a:solidFill>
            </a:endParaRPr>
          </a:p>
          <a:p>
            <a:r>
              <a:rPr lang="en-US" altLang="zh-CN" dirty="0" smtClean="0">
                <a:solidFill>
                  <a:srgbClr val="0000FF"/>
                </a:solidFill>
              </a:rPr>
              <a:t>Timing, microsecond</a:t>
            </a:r>
            <a:endParaRPr lang="en-US" altLang="zh-CN" baseline="30000" dirty="0" smtClean="0">
              <a:solidFill>
                <a:srgbClr val="0000FF"/>
              </a:solidFill>
            </a:endParaRPr>
          </a:p>
          <a:p>
            <a:r>
              <a:rPr lang="en-US" altLang="zh-CN" baseline="30000" dirty="0">
                <a:solidFill>
                  <a:srgbClr val="0000FF"/>
                </a:solidFill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</a:rPr>
              <a:t>Spectrum, Localization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Discovery rate ~100 GRB/year!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4" name="Picture 15" descr="http://www.astro.isas.jaxa.jp/suzaku/HXD-WAM/WAM-GRB/intro/picture/effarea_color.jpg"/>
          <p:cNvPicPr/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17" y="3247548"/>
            <a:ext cx="4173231" cy="3049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7547"/>
            <a:ext cx="4664571" cy="33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直接连接符 5"/>
          <p:cNvCxnSpPr/>
          <p:nvPr/>
        </p:nvCxnSpPr>
        <p:spPr bwMode="auto">
          <a:xfrm>
            <a:off x="6300192" y="4248823"/>
            <a:ext cx="2160240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文本框 16"/>
          <p:cNvSpPr txBox="1"/>
          <p:nvPr/>
        </p:nvSpPr>
        <p:spPr>
          <a:xfrm>
            <a:off x="6929755" y="3744767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FF00"/>
                </a:solidFill>
                <a:latin typeface="+mn-lt"/>
                <a:ea typeface="黑体" pitchFamily="2" charset="-122"/>
              </a:rPr>
              <a:t>HXMT</a:t>
            </a:r>
            <a:endParaRPr lang="zh-CN" altLang="en-US" sz="2800" b="1" dirty="0" smtClean="0">
              <a:solidFill>
                <a:srgbClr val="FFFF00"/>
              </a:solidFill>
              <a:latin typeface="+mn-lt"/>
              <a:ea typeface="黑体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259" y="900915"/>
            <a:ext cx="3326173" cy="1970384"/>
          </a:xfrm>
          <a:prstGeom prst="rect">
            <a:avLst/>
          </a:prstGeom>
        </p:spPr>
      </p:pic>
      <p:sp>
        <p:nvSpPr>
          <p:cNvPr id="9" name="文本框 3"/>
          <p:cNvSpPr txBox="1"/>
          <p:nvPr/>
        </p:nvSpPr>
        <p:spPr>
          <a:xfrm>
            <a:off x="5152439" y="2769251"/>
            <a:ext cx="3853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 smtClean="0">
                <a:latin typeface="Arial"/>
                <a:cs typeface="Arial"/>
              </a:rPr>
              <a:t>Fluence</a:t>
            </a:r>
            <a:r>
              <a:rPr lang="en-US" altLang="zh-CN" sz="1400" b="1" dirty="0" smtClean="0">
                <a:latin typeface="Arial"/>
                <a:cs typeface="Arial"/>
              </a:rPr>
              <a:t> = (4, 2, 1) x 10</a:t>
            </a:r>
            <a:r>
              <a:rPr lang="en-US" altLang="zh-CN" sz="1400" b="1" baseline="30000" dirty="0" smtClean="0">
                <a:latin typeface="Arial"/>
                <a:cs typeface="Arial"/>
              </a:rPr>
              <a:t>-5</a:t>
            </a:r>
            <a:r>
              <a:rPr lang="en-US" altLang="zh-CN" sz="1400" b="1" dirty="0" smtClean="0">
                <a:latin typeface="Arial"/>
                <a:cs typeface="Arial"/>
              </a:rPr>
              <a:t> erg cm</a:t>
            </a:r>
            <a:r>
              <a:rPr lang="en-US" altLang="zh-CN" sz="1400" b="1" baseline="30000" dirty="0" smtClean="0">
                <a:latin typeface="Arial"/>
                <a:cs typeface="Arial"/>
              </a:rPr>
              <a:t>-2</a:t>
            </a:r>
            <a:r>
              <a:rPr lang="zh-CN" altLang="en-US" sz="1400" b="1" dirty="0" smtClean="0">
                <a:latin typeface="Arial"/>
                <a:cs typeface="Arial"/>
              </a:rPr>
              <a:t>，</a:t>
            </a:r>
            <a:r>
              <a:rPr lang="en-US" altLang="zh-CN" sz="1400" b="1" dirty="0" smtClean="0">
                <a:latin typeface="Arial"/>
                <a:cs typeface="Arial"/>
              </a:rPr>
              <a:t>T = 10 s</a:t>
            </a:r>
            <a:endParaRPr kumimoji="1" lang="zh-CN" alt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872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7" name="文本框 1"/>
          <p:cNvSpPr txBox="1">
            <a:spLocks noChangeArrowheads="1"/>
          </p:cNvSpPr>
          <p:nvPr/>
        </p:nvSpPr>
        <p:spPr bwMode="auto">
          <a:xfrm>
            <a:off x="396811" y="177225"/>
            <a:ext cx="80064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Observation Catalogue</a:t>
            </a:r>
            <a:r>
              <a:rPr lang="zh-CN" altLang="en-US" sz="18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（</a:t>
            </a:r>
            <a:r>
              <a:rPr lang="en-US" altLang="zh-CN" sz="18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as of 2018.5.31</a:t>
            </a:r>
            <a:r>
              <a:rPr lang="zh-CN" altLang="en-US" sz="18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zh-CN" altLang="en-US" sz="1800" b="1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613525"/>
            <a:ext cx="2133600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4FD379-2E49-4783-B792-F33C65BC3000}" type="slidenum">
              <a:rPr lang="en-US" altLang="zh-CN" smtClean="0"/>
              <a:pPr>
                <a:defRPr/>
              </a:pPr>
              <a:t>9</a:t>
            </a:fld>
            <a:endParaRPr lang="en-US" altLang="zh-C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69" y="792480"/>
            <a:ext cx="8909831" cy="581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50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国际评估_模板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roduction of IHEP-international Review_模板" id="{36654E91-A33F-45E0-B76F-1DD139CD54F7}" vid="{0B05C67F-B6BC-4D74-91C4-5B26404E58F9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国际评估_模板</Template>
  <TotalTime>1393</TotalTime>
  <Words>2163</Words>
  <Application>Microsoft Office PowerPoint</Application>
  <PresentationFormat>On-screen Show (4:3)</PresentationFormat>
  <Paragraphs>377</Paragraphs>
  <Slides>31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微软雅黑</vt:lpstr>
      <vt:lpstr>黑体</vt:lpstr>
      <vt:lpstr>宋体</vt:lpstr>
      <vt:lpstr>华文细黑</vt:lpstr>
      <vt:lpstr>Arial</vt:lpstr>
      <vt:lpstr>Arial Black</vt:lpstr>
      <vt:lpstr>Book Antiqua</vt:lpstr>
      <vt:lpstr>Calibri</vt:lpstr>
      <vt:lpstr>Symbol</vt:lpstr>
      <vt:lpstr>Times New Roman</vt:lpstr>
      <vt:lpstr>Wingdings</vt:lpstr>
      <vt:lpstr>国际评估_模板</vt:lpstr>
      <vt:lpstr> IHEP Space Programs</vt:lpstr>
      <vt:lpstr>Vision &amp; Scientific Objectives</vt:lpstr>
      <vt:lpstr>Roadmap for Space Programs</vt:lpstr>
      <vt:lpstr>PowerPoint Presentation</vt:lpstr>
      <vt:lpstr>Leaders, Manpower &amp; Funding (2013-2017)</vt:lpstr>
      <vt:lpstr>Insight-HXMT</vt:lpstr>
      <vt:lpstr>Insight-HXMT</vt:lpstr>
      <vt:lpstr>Largest GRB monitor in MeV</vt:lpstr>
      <vt:lpstr>PowerPoint Presentation</vt:lpstr>
      <vt:lpstr>PowerPoint Presentation</vt:lpstr>
      <vt:lpstr>Conferences</vt:lpstr>
      <vt:lpstr>International Collaborations</vt:lpstr>
      <vt:lpstr>Insight-HXMT Highlights</vt:lpstr>
      <vt:lpstr>Insight-HXMT Highlights</vt:lpstr>
      <vt:lpstr>POLAR: a dedicated GRB polarimeter</vt:lpstr>
      <vt:lpstr>POLAR Highlights</vt:lpstr>
      <vt:lpstr>DAMPE (Dark Matter Particle Explorer)</vt:lpstr>
      <vt:lpstr>IHEP Contribution to DAMPE</vt:lpstr>
      <vt:lpstr>IHEP Contribution to DAMPE</vt:lpstr>
      <vt:lpstr>Future Missions</vt:lpstr>
      <vt:lpstr>SVOM (Space Variable Object Monitor)</vt:lpstr>
      <vt:lpstr>IHEP Contribution to SVOM</vt:lpstr>
      <vt:lpstr>The Einstein Probe (EP) Mission</vt:lpstr>
      <vt:lpstr>IHEP Contribution to EP</vt:lpstr>
      <vt:lpstr>eXTP: enhanced X-ray Timing and Polarimetry --The next international flagship X-ray mission</vt:lpstr>
      <vt:lpstr>Potential European Participants in eXTP</vt:lpstr>
      <vt:lpstr>GECAM --A leading mission in multi-messenger GW astronomy era</vt:lpstr>
      <vt:lpstr>1st LaBr3+SiPM Gamma-Ray Detector in Space</vt:lpstr>
      <vt:lpstr>HERD (High Energy cosmic-Ray Detector)</vt:lpstr>
      <vt:lpstr>International Collaboration (120+ colleagues)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IHEP</dc:title>
  <dc:creator>xiongsl</dc:creator>
  <cp:lastModifiedBy>Chinese Physics C</cp:lastModifiedBy>
  <cp:revision>750</cp:revision>
  <dcterms:created xsi:type="dcterms:W3CDTF">2018-05-30T13:48:23Z</dcterms:created>
  <dcterms:modified xsi:type="dcterms:W3CDTF">2018-06-09T11:56:27Z</dcterms:modified>
</cp:coreProperties>
</file>