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7">
  <p:sldMasterIdLst>
    <p:sldMasterId id="2147483710" r:id="rId1"/>
    <p:sldMasterId id="2147483722" r:id="rId2"/>
    <p:sldMasterId id="2147483744" r:id="rId3"/>
    <p:sldMasterId id="2147483801" r:id="rId4"/>
    <p:sldMasterId id="2147483814" r:id="rId5"/>
    <p:sldMasterId id="2147483819" r:id="rId6"/>
    <p:sldMasterId id="2147483832" r:id="rId7"/>
    <p:sldMasterId id="2147483845" r:id="rId8"/>
  </p:sldMasterIdLst>
  <p:notesMasterIdLst>
    <p:notesMasterId r:id="rId37"/>
  </p:notesMasterIdLst>
  <p:sldIdLst>
    <p:sldId id="335" r:id="rId9"/>
    <p:sldId id="336" r:id="rId10"/>
    <p:sldId id="399" r:id="rId11"/>
    <p:sldId id="432" r:id="rId12"/>
    <p:sldId id="400" r:id="rId13"/>
    <p:sldId id="346" r:id="rId14"/>
    <p:sldId id="337" r:id="rId15"/>
    <p:sldId id="353" r:id="rId16"/>
    <p:sldId id="354" r:id="rId17"/>
    <p:sldId id="434" r:id="rId18"/>
    <p:sldId id="439" r:id="rId19"/>
    <p:sldId id="440" r:id="rId20"/>
    <p:sldId id="441" r:id="rId21"/>
    <p:sldId id="435" r:id="rId22"/>
    <p:sldId id="436" r:id="rId23"/>
    <p:sldId id="437" r:id="rId24"/>
    <p:sldId id="409" r:id="rId25"/>
    <p:sldId id="415" r:id="rId26"/>
    <p:sldId id="416" r:id="rId27"/>
    <p:sldId id="418" r:id="rId28"/>
    <p:sldId id="420" r:id="rId29"/>
    <p:sldId id="422" r:id="rId30"/>
    <p:sldId id="423" r:id="rId31"/>
    <p:sldId id="362" r:id="rId32"/>
    <p:sldId id="342" r:id="rId33"/>
    <p:sldId id="413" r:id="rId34"/>
    <p:sldId id="352" r:id="rId35"/>
    <p:sldId id="438" r:id="rId36"/>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69A48"/>
    <a:srgbClr val="CC0000"/>
    <a:srgbClr val="0033CC"/>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33"/>
    <p:restoredTop sz="96429" autoAdjust="0"/>
  </p:normalViewPr>
  <p:slideViewPr>
    <p:cSldViewPr snapToGrid="0" snapToObjects="1">
      <p:cViewPr varScale="1">
        <p:scale>
          <a:sx n="111" d="100"/>
          <a:sy n="111" d="100"/>
        </p:scale>
        <p:origin x="-988" y="-72"/>
      </p:cViewPr>
      <p:guideLst>
        <p:guide orient="horz" pos="2160"/>
        <p:guide pos="2880"/>
      </p:guideLst>
    </p:cSldViewPr>
  </p:slideViewPr>
  <p:notesTextViewPr>
    <p:cViewPr>
      <p:scale>
        <a:sx n="100" d="100"/>
        <a:sy n="100" d="100"/>
      </p:scale>
      <p:origin x="0" y="0"/>
    </p:cViewPr>
  </p:notesTextViewPr>
  <p:sorterViewPr>
    <p:cViewPr>
      <p:scale>
        <a:sx n="136" d="100"/>
        <a:sy n="13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BF318C-8DAB-4EEE-8DD5-32CA19C0BD56}" type="datetimeFigureOut">
              <a:rPr lang="zh-CN" altLang="en-US" smtClean="0"/>
              <a:pPr/>
              <a:t>2018/6/10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1E790F-21C6-4E54-B8DE-EFF018156DCB}" type="slidenum">
              <a:rPr lang="zh-CN" altLang="en-US" smtClean="0"/>
              <a:pPr/>
              <a:t>‹#›</a:t>
            </a:fld>
            <a:endParaRPr lang="zh-CN" altLang="en-US"/>
          </a:p>
        </p:txBody>
      </p:sp>
    </p:spTree>
    <p:extLst>
      <p:ext uri="{BB962C8B-B14F-4D97-AF65-F5344CB8AC3E}">
        <p14:creationId xmlns:p14="http://schemas.microsoft.com/office/powerpoint/2010/main" xmlns="" val="526990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CFE7621-4FB3-473E-85A0-E26E95ADB30E}"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132400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spcBef>
                <a:spcPts val="600"/>
              </a:spcBef>
            </a:pPr>
            <a:r>
              <a:rPr lang="zh-CN" altLang="en-US" sz="1200" b="1" dirty="0" smtClean="0">
                <a:solidFill>
                  <a:srgbClr val="00B050"/>
                </a:solidFill>
              </a:rPr>
              <a:t>符合国家科技创新及高能所</a:t>
            </a:r>
            <a:r>
              <a:rPr lang="en-US" altLang="zh-CN" sz="1200" b="1" dirty="0" smtClean="0">
                <a:solidFill>
                  <a:srgbClr val="00B050"/>
                </a:solidFill>
              </a:rPr>
              <a:t>135</a:t>
            </a:r>
            <a:r>
              <a:rPr lang="zh-CN" altLang="en-US" sz="1200" b="1" dirty="0" smtClean="0">
                <a:solidFill>
                  <a:srgbClr val="00B050"/>
                </a:solidFill>
              </a:rPr>
              <a:t>方向，有发展的前瞻性</a:t>
            </a:r>
            <a:r>
              <a:rPr lang="zh-CN" altLang="en-US" sz="1600" b="1" dirty="0" smtClean="0">
                <a:solidFill>
                  <a:srgbClr val="00B050"/>
                </a:solidFill>
              </a:rPr>
              <a:t> </a:t>
            </a:r>
            <a:endParaRPr lang="zh-CN" altLang="en-US" sz="1200" b="1" dirty="0" smtClean="0">
              <a:solidFill>
                <a:srgbClr val="00B050"/>
              </a:solidFill>
            </a:endParaRPr>
          </a:p>
          <a:p>
            <a:pPr lvl="0">
              <a:spcBef>
                <a:spcPts val="600"/>
              </a:spcBef>
            </a:pPr>
            <a:r>
              <a:rPr lang="zh-CN" altLang="en-US" sz="1200" b="1" dirty="0" smtClean="0">
                <a:solidFill>
                  <a:srgbClr val="00B050"/>
                </a:solidFill>
              </a:rPr>
              <a:t>现有的科研活动和未来规划相适应和相衔接</a:t>
            </a:r>
            <a:endParaRPr lang="en-US" altLang="zh-CN" sz="1200" b="1" dirty="0" smtClean="0">
              <a:solidFill>
                <a:srgbClr val="00B050"/>
              </a:solidFill>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F61E790F-21C6-4E54-B8DE-EFF018156DCB}"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xmlns="" val="826916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smtClean="0">
                <a:solidFill>
                  <a:srgbClr val="0070C0"/>
                </a:solidFill>
              </a:rPr>
              <a:t>2013-2017 </a:t>
            </a:r>
            <a:r>
              <a:rPr lang="zh-CN" altLang="en-US" b="1" dirty="0" smtClean="0">
                <a:solidFill>
                  <a:srgbClr val="0070C0"/>
                </a:solidFill>
              </a:rPr>
              <a:t>年，实验物理中心承担了大量的重要大型实验的科研、工程任务，人力紧张。</a:t>
            </a:r>
            <a:endParaRPr lang="en-US" altLang="zh-CN" b="1" dirty="0" smtClean="0">
              <a:solidFill>
                <a:srgbClr val="0070C0"/>
              </a:solidFill>
            </a:endParaRPr>
          </a:p>
          <a:p>
            <a:r>
              <a:rPr lang="zh-CN" altLang="en-US" b="1" dirty="0" smtClean="0">
                <a:solidFill>
                  <a:srgbClr val="0070C0"/>
                </a:solidFill>
              </a:rPr>
              <a:t>通过扩大吸引、招聘博士生</a:t>
            </a:r>
            <a:r>
              <a:rPr lang="en-US" altLang="zh-CN" b="1" dirty="0" smtClean="0">
                <a:solidFill>
                  <a:srgbClr val="0070C0"/>
                </a:solidFill>
              </a:rPr>
              <a:t>/</a:t>
            </a:r>
            <a:r>
              <a:rPr lang="zh-CN" altLang="en-US" b="1" dirty="0" smtClean="0">
                <a:solidFill>
                  <a:srgbClr val="0070C0"/>
                </a:solidFill>
              </a:rPr>
              <a:t>后，引进高水平优秀人才，国内外合作，保证工作顺利完成。</a:t>
            </a:r>
          </a:p>
          <a:p>
            <a:endParaRPr lang="zh-CN" altLang="en-US" dirty="0"/>
          </a:p>
        </p:txBody>
      </p:sp>
      <p:sp>
        <p:nvSpPr>
          <p:cNvPr id="4" name="灯片编号占位符 3"/>
          <p:cNvSpPr>
            <a:spLocks noGrp="1"/>
          </p:cNvSpPr>
          <p:nvPr>
            <p:ph type="sldNum" sz="quarter" idx="10"/>
          </p:nvPr>
        </p:nvSpPr>
        <p:spPr/>
        <p:txBody>
          <a:bodyPr/>
          <a:lstStyle/>
          <a:p>
            <a:fld id="{F61E790F-21C6-4E54-B8DE-EFF018156DCB}" type="slidenum">
              <a:rPr lang="zh-CN" altLang="en-US" smtClean="0"/>
              <a:pPr/>
              <a:t>7</a:t>
            </a:fld>
            <a:endParaRPr lang="zh-CN" altLang="en-US"/>
          </a:p>
        </p:txBody>
      </p:sp>
    </p:spTree>
    <p:extLst>
      <p:ext uri="{BB962C8B-B14F-4D97-AF65-F5344CB8AC3E}">
        <p14:creationId xmlns:p14="http://schemas.microsoft.com/office/powerpoint/2010/main" xmlns="" val="2472961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DC7EF-F90C-44BA-B244-30529E8CC3D3}"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023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E2B7E-DC6E-4C7A-A86C-E95E1F1D095F}"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41072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02569B-C45A-4233-8B65-89A8B87AE0C7}"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336657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3E11EA-8BEF-403B-A3AC-9FCFECC0B437}"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6433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90030-6569-4FBB-8DA2-3A9BBBA11450}"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93472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FD27B-10AA-4FD1-A580-79913F0B3FEC}"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26283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9B2EA2-BA13-424D-A623-BDFA660B9221}"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03721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DC660-7AF6-40D2-A596-7DEC53E7B432}"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26222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4310C0-99E2-4A3E-8BAE-9837E1EAAC15}"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88516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785D8-B94E-41EB-8AAA-BA0B1CBB7802}"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556670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CE5A25-5FAE-4008-8D60-AC1CF5537783}"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6873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AE2CC0-9D22-4870-A4D2-A52E45CB8113}"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40171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97133-98C8-4F50-8547-E876F7FCE21B}"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47002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4D311-86EE-44B9-BC0C-559075F2F8C1}"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439413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07309D-63EC-4832-BA3E-0041778DEE13}"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61902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PPT背景副本"/>
          <p:cNvPicPr>
            <a:picLocks noChangeAspect="1" noChangeArrowheads="1"/>
          </p:cNvPicPr>
          <p:nvPr/>
        </p:nvPicPr>
        <p:blipFill>
          <a:blip r:embed="rId2" cstate="print"/>
          <a:srcRect l="7503" t="7797"/>
          <a:stretch>
            <a:fillRect/>
          </a:stretch>
        </p:blipFill>
        <p:spPr bwMode="auto">
          <a:xfrm>
            <a:off x="0" y="0"/>
            <a:ext cx="9180513" cy="6884988"/>
          </a:xfrm>
          <a:prstGeom prst="rect">
            <a:avLst/>
          </a:prstGeom>
          <a:noFill/>
          <a:ln w="9525">
            <a:noFill/>
            <a:miter lim="800000"/>
            <a:headEnd/>
            <a:tailEnd/>
          </a:ln>
        </p:spPr>
      </p:pic>
      <p:sp>
        <p:nvSpPr>
          <p:cNvPr id="165891" name="Rectangle 3"/>
          <p:cNvSpPr>
            <a:spLocks noGrp="1" noChangeArrowheads="1"/>
          </p:cNvSpPr>
          <p:nvPr>
            <p:ph type="ctrTitle"/>
          </p:nvPr>
        </p:nvSpPr>
        <p:spPr>
          <a:xfrm>
            <a:off x="571472" y="1714488"/>
            <a:ext cx="7772400" cy="2090735"/>
          </a:xfrm>
          <a:prstGeom prst="rect">
            <a:avLst/>
          </a:prstGeom>
          <a:effectLst>
            <a:outerShdw dist="17961" dir="2700000" algn="ctr" rotWithShape="0">
              <a:schemeClr val="bg2"/>
            </a:outerShdw>
          </a:effectLst>
        </p:spPr>
        <p:txBody>
          <a:bodyPr/>
          <a:lstStyle>
            <a:lvl1pPr>
              <a:defRPr sz="4400" b="1">
                <a:solidFill>
                  <a:srgbClr val="0070C0"/>
                </a:solidFill>
              </a:defRPr>
            </a:lvl1pPr>
          </a:lstStyle>
          <a:p>
            <a:r>
              <a:rPr lang="zh-CN" altLang="en-US" smtClean="0"/>
              <a:t>单击此处编辑母版标题样式</a:t>
            </a:r>
            <a:endParaRPr lang="zh-CN" altLang="en-US" dirty="0"/>
          </a:p>
        </p:txBody>
      </p:sp>
      <p:sp>
        <p:nvSpPr>
          <p:cNvPr id="16589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smtClean="0"/>
              <a:t>单击此处编辑母版副标题样式</a:t>
            </a:r>
            <a:endParaRPr lang="zh-CN" altLang="en-US"/>
          </a:p>
        </p:txBody>
      </p:sp>
      <p:sp>
        <p:nvSpPr>
          <p:cNvPr id="8"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pic>
        <p:nvPicPr>
          <p:cNvPr id="6" name="Picture 2" descr="PPT背景副本"/>
          <p:cNvPicPr>
            <a:picLocks noChangeAspect="1" noChangeArrowheads="1"/>
          </p:cNvPicPr>
          <p:nvPr userDrawn="1"/>
        </p:nvPicPr>
        <p:blipFill>
          <a:blip r:embed="rId2" cstate="print"/>
          <a:srcRect l="7503" t="7797"/>
          <a:stretch>
            <a:fillRect/>
          </a:stretch>
        </p:blipFill>
        <p:spPr bwMode="auto">
          <a:xfrm>
            <a:off x="0" y="0"/>
            <a:ext cx="9180513" cy="6884988"/>
          </a:xfrm>
          <a:prstGeom prst="rect">
            <a:avLst/>
          </a:prstGeom>
          <a:noFill/>
          <a:ln w="9525">
            <a:noFill/>
            <a:miter lim="800000"/>
            <a:headEnd/>
            <a:tailEnd/>
          </a:ln>
        </p:spPr>
      </p:pic>
    </p:spTree>
    <p:extLst>
      <p:ext uri="{BB962C8B-B14F-4D97-AF65-F5344CB8AC3E}">
        <p14:creationId xmlns:p14="http://schemas.microsoft.com/office/powerpoint/2010/main" xmlns="" val="285794902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7"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spTree>
    <p:extLst>
      <p:ext uri="{BB962C8B-B14F-4D97-AF65-F5344CB8AC3E}">
        <p14:creationId xmlns:p14="http://schemas.microsoft.com/office/powerpoint/2010/main" xmlns="" val="4694827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Clr>
                <a:srgbClr val="00B0F0"/>
              </a:buClr>
              <a:buSzPct val="80000"/>
              <a:buFont typeface="Wingdings" pitchFamily="2" charset="2"/>
              <a:buChar char="n"/>
              <a:defRPr b="0">
                <a:solidFill>
                  <a:srgbClr val="002060"/>
                </a:solidFill>
                <a:latin typeface="+mn-ea"/>
                <a:ea typeface="+mn-ea"/>
              </a:defRPr>
            </a:lvl1pPr>
            <a:lvl2pPr algn="l">
              <a:buClr>
                <a:srgbClr val="00B050"/>
              </a:buClr>
              <a:buSzPct val="80000"/>
              <a:defRPr b="0" baseline="0">
                <a:solidFill>
                  <a:srgbClr val="0070C0"/>
                </a:solidFill>
                <a:latin typeface="+mn-ea"/>
                <a:ea typeface="+mn-ea"/>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spTree>
    <p:extLst>
      <p:ext uri="{BB962C8B-B14F-4D97-AF65-F5344CB8AC3E}">
        <p14:creationId xmlns:p14="http://schemas.microsoft.com/office/powerpoint/2010/main" xmlns="" val="294004625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Clr>
                <a:srgbClr val="00B0F0"/>
              </a:buClr>
              <a:buSzPct val="80000"/>
              <a:buFont typeface="Wingdings" pitchFamily="2" charset="2"/>
              <a:buChar char="n"/>
              <a:defRPr b="0">
                <a:solidFill>
                  <a:srgbClr val="002060"/>
                </a:solidFill>
                <a:latin typeface="+mn-ea"/>
                <a:ea typeface="+mn-ea"/>
              </a:defRPr>
            </a:lvl1pPr>
            <a:lvl2pPr algn="l">
              <a:buClr>
                <a:srgbClr val="00B050"/>
              </a:buClr>
              <a:buSzPct val="80000"/>
              <a:defRPr b="0" baseline="0">
                <a:solidFill>
                  <a:srgbClr val="0070C0"/>
                </a:solidFill>
                <a:latin typeface="+mn-ea"/>
                <a:ea typeface="+mn-ea"/>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spTree>
    <p:extLst>
      <p:ext uri="{BB962C8B-B14F-4D97-AF65-F5344CB8AC3E}">
        <p14:creationId xmlns:p14="http://schemas.microsoft.com/office/powerpoint/2010/main" xmlns="" val="32679433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685800" y="2130426"/>
            <a:ext cx="7772400" cy="1470025"/>
          </a:xfrm>
        </p:spPr>
        <p:txBody>
          <a:bodyPr/>
          <a:lstStyle>
            <a:lvl1pPr>
              <a:defRPr/>
            </a:lvl1pPr>
          </a:lstStyle>
          <a:p>
            <a:r>
              <a:rPr lang="zh-CN" altLang="en-US"/>
              <a:t>单击此处编辑母版标题样式</a:t>
            </a:r>
          </a:p>
        </p:txBody>
      </p:sp>
      <p:sp>
        <p:nvSpPr>
          <p:cNvPr id="358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a:t>单击此处编辑母版副标题样式</a:t>
            </a:r>
          </a:p>
        </p:txBody>
      </p:sp>
      <p:sp>
        <p:nvSpPr>
          <p:cNvPr id="4" name="Rectangle 4"/>
          <p:cNvSpPr>
            <a:spLocks noGrp="1" noChangeArrowheads="1"/>
          </p:cNvSpPr>
          <p:nvPr>
            <p:ph type="dt" sz="half" idx="10"/>
          </p:nvPr>
        </p:nvSpPr>
        <p:spPr bwMode="auto">
          <a:xfrm>
            <a:off x="457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Arial" charset="0"/>
                <a:ea typeface="宋体" pitchFamily="2" charset="-122"/>
              </a:defRPr>
            </a:lvl1pPr>
          </a:lstStyle>
          <a:p>
            <a:pPr defTabSz="914400" fontAlgn="base">
              <a:spcBef>
                <a:spcPct val="0"/>
              </a:spcBef>
              <a:spcAft>
                <a:spcPct val="0"/>
              </a:spcAft>
              <a:defRPr/>
            </a:pPr>
            <a:endParaRPr lang="en-US" altLang="zh-CN">
              <a:solidFill>
                <a:srgbClr val="000000"/>
              </a:solidFill>
            </a:endParaRPr>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ea typeface="宋体" pitchFamily="2" charset="-122"/>
              </a:defRPr>
            </a:lvl1pPr>
          </a:lstStyle>
          <a:p>
            <a:pPr defTabSz="914400" fontAlgn="base">
              <a:spcBef>
                <a:spcPct val="0"/>
              </a:spcBef>
              <a:spcAft>
                <a:spcPct val="0"/>
              </a:spcAft>
              <a:defRPr/>
            </a:pPr>
            <a:endParaRPr lang="en-US" altLang="zh-CN">
              <a:solidFill>
                <a:srgbClr val="000000"/>
              </a:solidFill>
            </a:endParaRPr>
          </a:p>
        </p:txBody>
      </p:sp>
      <p:sp>
        <p:nvSpPr>
          <p:cNvPr id="6" name="Rectangle 6"/>
          <p:cNvSpPr>
            <a:spLocks noGrp="1" noChangeArrowheads="1"/>
          </p:cNvSpPr>
          <p:nvPr>
            <p:ph type="sldNum" sz="quarter" idx="12"/>
          </p:nvPr>
        </p:nvSpPr>
        <p:spPr>
          <a:xfrm>
            <a:off x="6553200" y="6245225"/>
            <a:ext cx="2133600" cy="476250"/>
          </a:xfrm>
        </p:spPr>
        <p:txBody>
          <a:bodyPr anchor="t"/>
          <a:lstStyle>
            <a:lvl1pPr>
              <a:defRPr b="0"/>
            </a:lvl1pPr>
          </a:lstStyle>
          <a:p>
            <a:fld id="{B6AE8674-4C71-42D2-AC04-79F0302D14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616162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188641"/>
            <a:ext cx="8229600" cy="608012"/>
          </a:xfrm>
        </p:spPr>
        <p:txBody>
          <a:bodyPr/>
          <a:lstStyle>
            <a:lvl1pPr>
              <a:defRPr sz="3200">
                <a:latin typeface="Times New Roman" pitchFamily="18" charset="0"/>
                <a:ea typeface="黑体" pitchFamily="49" charset="-122"/>
                <a:cs typeface="Times New Roman" pitchFamily="18" charset="0"/>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hangingPunct="1">
              <a:defRPr>
                <a:latin typeface="Times New Roman" pitchFamily="18" charset="0"/>
                <a:ea typeface="黑体" pitchFamily="49" charset="-122"/>
                <a:cs typeface="Times New Roman" pitchFamily="18" charset="0"/>
              </a:defRPr>
            </a:lvl1pPr>
            <a:lvl2pPr hangingPunct="1">
              <a:defRPr>
                <a:latin typeface="Times New Roman" pitchFamily="18" charset="0"/>
                <a:ea typeface="黑体" pitchFamily="49" charset="-122"/>
                <a:cs typeface="Times New Roman" pitchFamily="18" charset="0"/>
              </a:defRPr>
            </a:lvl2pPr>
            <a:lvl3pPr hangingPunct="1">
              <a:buFont typeface="Wingdings" pitchFamily="2" charset="2"/>
              <a:buChar char="Ø"/>
              <a:defRPr sz="1800">
                <a:latin typeface="Times New Roman" pitchFamily="18" charset="0"/>
                <a:ea typeface="黑体" pitchFamily="49" charset="-122"/>
                <a:cs typeface="Times New Roman" pitchFamily="18" charset="0"/>
              </a:defRPr>
            </a:lvl3pPr>
            <a:lvl4pPr hangingPunct="1">
              <a:defRPr>
                <a:latin typeface="Times New Roman" pitchFamily="18" charset="0"/>
                <a:ea typeface="黑体" pitchFamily="49" charset="-122"/>
                <a:cs typeface="Times New Roman" pitchFamily="18" charset="0"/>
              </a:defRPr>
            </a:lvl4pPr>
            <a:lvl5pPr hangingPunct="1">
              <a:defRPr>
                <a:latin typeface="Times New Roman" pitchFamily="18" charset="0"/>
                <a:ea typeface="黑体" pitchFamily="49" charset="-122"/>
                <a:cs typeface="Times New Roman" pitchFamily="18"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Rectangle 6"/>
          <p:cNvSpPr>
            <a:spLocks noGrp="1" noChangeArrowheads="1"/>
          </p:cNvSpPr>
          <p:nvPr>
            <p:ph type="sldNum" sz="quarter" idx="10"/>
          </p:nvPr>
        </p:nvSpPr>
        <p:spPr>
          <a:ln/>
        </p:spPr>
        <p:txBody>
          <a:bodyPr/>
          <a:lstStyle>
            <a:lvl1pPr>
              <a:defRPr/>
            </a:lvl1pPr>
          </a:lstStyle>
          <a:p>
            <a:fld id="{702E2A3C-6B47-41DC-A12D-C3797354799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1606659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fld id="{EF685D91-346B-48E6-BE4B-FF1CB6ED8B3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645025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2A7C3F-90D0-4011-9776-35CDCB8655EB}"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37501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89014"/>
            <a:ext cx="4038600" cy="5484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89014"/>
            <a:ext cx="4038600" cy="5484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fld id="{7215C39F-C209-4FAC-8670-7735AA823BD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263946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fld id="{6B312F2A-1520-4EEF-80B3-FBD18440990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097403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fld id="{AEBE313E-9C2E-4D92-B2F6-D913BE4C641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1267171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797DC11B-E402-4ED9-BAEE-0B1A55BF587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1008459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88EB76FF-3C7B-4262-952C-883CBB34971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12680739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fld id="{468C78AB-9DFA-4A9F-8A37-9E1AB15B38A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112114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F9EA36EA-22BA-42A7-9EC5-8C9618FF1C5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212638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61991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9"/>
            <a:ext cx="6019800" cy="61991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fld id="{B1CF1C34-9974-44D6-AA4B-701DE994B8E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3514006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60801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989014"/>
            <a:ext cx="4038600" cy="5484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89014"/>
            <a:ext cx="4038600" cy="54848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fld id="{836C9F89-B350-49F9-9B0B-52DE6D71192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xmlns="" val="954720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PPT背景副本"/>
          <p:cNvPicPr>
            <a:picLocks noChangeAspect="1" noChangeArrowheads="1"/>
          </p:cNvPicPr>
          <p:nvPr/>
        </p:nvPicPr>
        <p:blipFill>
          <a:blip r:embed="rId2" cstate="print"/>
          <a:srcRect l="7503" t="7797"/>
          <a:stretch>
            <a:fillRect/>
          </a:stretch>
        </p:blipFill>
        <p:spPr bwMode="auto">
          <a:xfrm>
            <a:off x="0" y="0"/>
            <a:ext cx="9180513" cy="6884988"/>
          </a:xfrm>
          <a:prstGeom prst="rect">
            <a:avLst/>
          </a:prstGeom>
          <a:noFill/>
          <a:ln w="9525">
            <a:noFill/>
            <a:miter lim="800000"/>
            <a:headEnd/>
            <a:tailEnd/>
          </a:ln>
        </p:spPr>
      </p:pic>
      <p:sp>
        <p:nvSpPr>
          <p:cNvPr id="165891" name="Rectangle 3"/>
          <p:cNvSpPr>
            <a:spLocks noGrp="1" noChangeArrowheads="1"/>
          </p:cNvSpPr>
          <p:nvPr>
            <p:ph type="ctrTitle"/>
          </p:nvPr>
        </p:nvSpPr>
        <p:spPr>
          <a:xfrm>
            <a:off x="571472" y="1714488"/>
            <a:ext cx="7772400" cy="2090735"/>
          </a:xfrm>
          <a:prstGeom prst="rect">
            <a:avLst/>
          </a:prstGeom>
          <a:effectLst>
            <a:outerShdw dist="17961" dir="2700000" algn="ctr" rotWithShape="0">
              <a:schemeClr val="bg2"/>
            </a:outerShdw>
          </a:effectLst>
        </p:spPr>
        <p:txBody>
          <a:bodyPr/>
          <a:lstStyle>
            <a:lvl1pPr>
              <a:defRPr sz="4400" b="1">
                <a:solidFill>
                  <a:srgbClr val="0070C0"/>
                </a:solidFill>
              </a:defRPr>
            </a:lvl1pPr>
          </a:lstStyle>
          <a:p>
            <a:r>
              <a:rPr lang="zh-CN" altLang="en-US" smtClean="0"/>
              <a:t>单击此处编辑母版标题样式</a:t>
            </a:r>
            <a:endParaRPr lang="zh-CN" altLang="en-US" dirty="0"/>
          </a:p>
        </p:txBody>
      </p:sp>
      <p:sp>
        <p:nvSpPr>
          <p:cNvPr id="165892"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smtClean="0"/>
              <a:t>单击此处编辑母版副标题样式</a:t>
            </a:r>
            <a:endParaRPr lang="zh-CN" altLang="en-US"/>
          </a:p>
        </p:txBody>
      </p:sp>
      <p:sp>
        <p:nvSpPr>
          <p:cNvPr id="8"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pic>
        <p:nvPicPr>
          <p:cNvPr id="6" name="Picture 2" descr="PPT背景副本"/>
          <p:cNvPicPr>
            <a:picLocks noChangeAspect="1" noChangeArrowheads="1"/>
          </p:cNvPicPr>
          <p:nvPr userDrawn="1"/>
        </p:nvPicPr>
        <p:blipFill>
          <a:blip r:embed="rId2" cstate="print"/>
          <a:srcRect l="7503" t="7797"/>
          <a:stretch>
            <a:fillRect/>
          </a:stretch>
        </p:blipFill>
        <p:spPr bwMode="auto">
          <a:xfrm>
            <a:off x="0" y="0"/>
            <a:ext cx="9180513" cy="6884988"/>
          </a:xfrm>
          <a:prstGeom prst="rect">
            <a:avLst/>
          </a:prstGeom>
          <a:noFill/>
          <a:ln w="9525">
            <a:noFill/>
            <a:miter lim="800000"/>
            <a:headEnd/>
            <a:tailEnd/>
          </a:ln>
        </p:spPr>
      </p:pic>
    </p:spTree>
    <p:extLst>
      <p:ext uri="{BB962C8B-B14F-4D97-AF65-F5344CB8AC3E}">
        <p14:creationId xmlns:p14="http://schemas.microsoft.com/office/powerpoint/2010/main" xmlns="" val="40753711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3A9C19-DEFC-4C96-A6B5-0DE56EC738F5}"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6299046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7"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spTree>
    <p:extLst>
      <p:ext uri="{BB962C8B-B14F-4D97-AF65-F5344CB8AC3E}">
        <p14:creationId xmlns:p14="http://schemas.microsoft.com/office/powerpoint/2010/main" xmlns="" val="284749206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Clr>
                <a:srgbClr val="00B0F0"/>
              </a:buClr>
              <a:buSzPct val="80000"/>
              <a:buFont typeface="Wingdings" pitchFamily="2" charset="2"/>
              <a:buChar char="n"/>
              <a:defRPr b="0">
                <a:solidFill>
                  <a:srgbClr val="002060"/>
                </a:solidFill>
                <a:latin typeface="+mn-ea"/>
                <a:ea typeface="+mn-ea"/>
              </a:defRPr>
            </a:lvl1pPr>
            <a:lvl2pPr algn="l">
              <a:buClr>
                <a:srgbClr val="00B050"/>
              </a:buClr>
              <a:buSzPct val="80000"/>
              <a:defRPr b="0" baseline="0">
                <a:solidFill>
                  <a:srgbClr val="0070C0"/>
                </a:solidFill>
                <a:latin typeface="+mn-ea"/>
                <a:ea typeface="+mn-ea"/>
              </a:defRPr>
            </a:lvl2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spTree>
    <p:extLst>
      <p:ext uri="{BB962C8B-B14F-4D97-AF65-F5344CB8AC3E}">
        <p14:creationId xmlns:p14="http://schemas.microsoft.com/office/powerpoint/2010/main" xmlns="" val="3891607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gn="l">
              <a:buClr>
                <a:srgbClr val="00B0F0"/>
              </a:buClr>
              <a:buSzPct val="80000"/>
              <a:buFont typeface="Wingdings" pitchFamily="2" charset="2"/>
              <a:buChar char="n"/>
              <a:defRPr b="0">
                <a:solidFill>
                  <a:srgbClr val="002060"/>
                </a:solidFill>
                <a:latin typeface="+mn-ea"/>
                <a:ea typeface="+mn-ea"/>
              </a:defRPr>
            </a:lvl1pPr>
            <a:lvl2pPr algn="l">
              <a:buClr>
                <a:srgbClr val="00B050"/>
              </a:buClr>
              <a:buSzPct val="80000"/>
              <a:defRPr b="0" baseline="0">
                <a:solidFill>
                  <a:srgbClr val="0070C0"/>
                </a:solidFill>
                <a:latin typeface="+mn-ea"/>
                <a:ea typeface="+mn-ea"/>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spTree>
    <p:extLst>
      <p:ext uri="{BB962C8B-B14F-4D97-AF65-F5344CB8AC3E}">
        <p14:creationId xmlns:p14="http://schemas.microsoft.com/office/powerpoint/2010/main" xmlns="" val="173594605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2AC1443-2686-4082-80D2-A79685EC7F83}"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315599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769BBE4-F457-4EAC-9A8C-FDC9EFDD0987}"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5532140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A5EABF7-EFD7-4ADE-AC4B-6724F0E9B8F1}"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6533989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985057-A22C-4E9C-9F75-E1F90375CBD5}"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360893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E12AF85-78BD-4D1E-9313-2BE10A433D6C}"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741666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EE14213-0882-41EF-BF61-E0E9EDB29862}"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1155682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7C2D8C-AD47-435A-A93C-8C758EF9940D}"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75597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5555BE-D690-43CF-8008-FA87CC0F52E6}"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539281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A7E8A51-E87F-4888-9A10-CCF6A13BCA39}"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5180574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009AEA-D23A-4838-B1B7-4E37FCAB73E7}"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5319198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940F33-1812-4E15-8773-5C8993F49A88}"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72205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4C3158C-0C7C-4627-B433-84CC4F8604E2}"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7709155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矩形 3"/>
          <p:cNvSpPr/>
          <p:nvPr userDrawn="1"/>
        </p:nvSpPr>
        <p:spPr>
          <a:xfrm>
            <a:off x="-3175" y="728663"/>
            <a:ext cx="7920038"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AC090"/>
              </a:solidFill>
            </a:endParaRPr>
          </a:p>
        </p:txBody>
      </p:sp>
      <p:sp>
        <p:nvSpPr>
          <p:cNvPr id="5" name="矩形 4"/>
          <p:cNvSpPr/>
          <p:nvPr userDrawn="1"/>
        </p:nvSpPr>
        <p:spPr>
          <a:xfrm>
            <a:off x="7956550" y="728663"/>
            <a:ext cx="118745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AC090"/>
              </a:solidFill>
            </a:endParaRPr>
          </a:p>
        </p:txBody>
      </p:sp>
      <p:sp>
        <p:nvSpPr>
          <p:cNvPr id="8" name="内容占位符 2"/>
          <p:cNvSpPr>
            <a:spLocks noGrp="1"/>
          </p:cNvSpPr>
          <p:nvPr>
            <p:ph idx="1"/>
          </p:nvPr>
        </p:nvSpPr>
        <p:spPr>
          <a:xfrm>
            <a:off x="457200" y="1207299"/>
            <a:ext cx="8229600" cy="4886003"/>
          </a:xfrm>
        </p:spPr>
        <p:txBody>
          <a:bodyPr/>
          <a:lstStyle>
            <a:lvl1pPr>
              <a:defRPr sz="2800" b="1"/>
            </a:lvl1pPr>
            <a:lvl2pPr>
              <a:defRPr sz="2400"/>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标题 1"/>
          <p:cNvSpPr>
            <a:spLocks noGrp="1"/>
          </p:cNvSpPr>
          <p:nvPr>
            <p:ph type="title"/>
          </p:nvPr>
        </p:nvSpPr>
        <p:spPr>
          <a:xfrm>
            <a:off x="302840" y="29303"/>
            <a:ext cx="8229600" cy="807433"/>
          </a:xfrm>
        </p:spPr>
        <p:txBody>
          <a:bodyPr>
            <a:normAutofit/>
          </a:bodyPr>
          <a:lstStyle>
            <a:lvl1pPr algn="l">
              <a:defRPr sz="3200">
                <a:solidFill>
                  <a:srgbClr val="0070C0"/>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
        <p:nvSpPr>
          <p:cNvPr id="6" name="日期占位符 2"/>
          <p:cNvSpPr>
            <a:spLocks noGrp="1"/>
          </p:cNvSpPr>
          <p:nvPr>
            <p:ph type="dt" sz="half" idx="10"/>
          </p:nvPr>
        </p:nvSpPr>
        <p:spPr/>
        <p:txBody>
          <a:bodyPr/>
          <a:lstStyle>
            <a:lvl1pPr>
              <a:defRPr kumimoji="1">
                <a:latin typeface="Times New Roman" pitchFamily="18" charset="0"/>
              </a:defRPr>
            </a:lvl1pPr>
          </a:lstStyle>
          <a:p>
            <a:fld id="{C48971A3-2CDD-4845-B90F-CC733D6DC5FB}" type="datetime1">
              <a:rPr lang="zh-CN" altLang="en-US">
                <a:solidFill>
                  <a:prstClr val="black">
                    <a:tint val="75000"/>
                  </a:prstClr>
                </a:solidFill>
              </a:rPr>
              <a:pPr/>
              <a:t>2018/6/10</a:t>
            </a:fld>
            <a:endParaRPr lang="zh-CN" altLang="en-US">
              <a:solidFill>
                <a:prstClr val="black">
                  <a:tint val="75000"/>
                </a:prstClr>
              </a:solidFill>
            </a:endParaRPr>
          </a:p>
        </p:txBody>
      </p:sp>
      <p:sp>
        <p:nvSpPr>
          <p:cNvPr id="9" name="页脚占位符 3"/>
          <p:cNvSpPr>
            <a:spLocks noGrp="1"/>
          </p:cNvSpPr>
          <p:nvPr>
            <p:ph type="ftr" sz="quarter" idx="11"/>
          </p:nvPr>
        </p:nvSpPr>
        <p:spPr/>
        <p:txBody>
          <a:bodyPr/>
          <a:lstStyle>
            <a:lvl1pPr>
              <a:defRPr kumimoji="1">
                <a:latin typeface="Times New Roman" pitchFamily="18" charset="0"/>
              </a:defRPr>
            </a:lvl1pPr>
          </a:lstStyle>
          <a:p>
            <a:endParaRPr lang="zh-CN" altLang="en-US">
              <a:solidFill>
                <a:prstClr val="black">
                  <a:tint val="75000"/>
                </a:prstClr>
              </a:solidFill>
            </a:endParaRPr>
          </a:p>
        </p:txBody>
      </p:sp>
      <p:sp>
        <p:nvSpPr>
          <p:cNvPr id="10" name="灯片编号占位符 4"/>
          <p:cNvSpPr>
            <a:spLocks noGrp="1"/>
          </p:cNvSpPr>
          <p:nvPr>
            <p:ph type="sldNum" sz="quarter" idx="12"/>
          </p:nvPr>
        </p:nvSpPr>
        <p:spPr/>
        <p:txBody>
          <a:bodyPr/>
          <a:lstStyle>
            <a:lvl1pPr>
              <a:defRPr kumimoji="1">
                <a:latin typeface="Times New Roman" pitchFamily="18" charset="0"/>
              </a:defRPr>
            </a:lvl1pPr>
          </a:lstStyle>
          <a:p>
            <a:fld id="{99EBC842-6DBE-431E-BAF9-8BA2B1568650}"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04782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2AC1443-2686-4082-80D2-A79685EC7F83}"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4038804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769BBE4-F457-4EAC-9A8C-FDC9EFDD0987}"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2564404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A5EABF7-EFD7-4ADE-AC4B-6724F0E9B8F1}"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2544334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985057-A22C-4E9C-9F75-E1F90375CBD5}"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782298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E12AF85-78BD-4D1E-9313-2BE10A433D6C}"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40152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ACB47-61C9-4597-94E6-D9E3E6A788CF}"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247365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EE14213-0882-41EF-BF61-E0E9EDB29862}"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6439514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7C2D8C-AD47-435A-A93C-8C758EF9940D}"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289884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A7E8A51-E87F-4888-9A10-CCF6A13BCA39}"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801034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009AEA-D23A-4838-B1B7-4E37FCAB73E7}"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3249615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940F33-1812-4E15-8773-5C8993F49A88}"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5819594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4C3158C-0C7C-4627-B433-84CC4F8604E2}"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7374547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矩形 3"/>
          <p:cNvSpPr/>
          <p:nvPr userDrawn="1"/>
        </p:nvSpPr>
        <p:spPr>
          <a:xfrm>
            <a:off x="-3175" y="728663"/>
            <a:ext cx="7920038"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AC090"/>
              </a:solidFill>
            </a:endParaRPr>
          </a:p>
        </p:txBody>
      </p:sp>
      <p:sp>
        <p:nvSpPr>
          <p:cNvPr id="5" name="矩形 4"/>
          <p:cNvSpPr/>
          <p:nvPr userDrawn="1"/>
        </p:nvSpPr>
        <p:spPr>
          <a:xfrm>
            <a:off x="7956550" y="728663"/>
            <a:ext cx="118745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AC090"/>
              </a:solidFill>
            </a:endParaRPr>
          </a:p>
        </p:txBody>
      </p:sp>
      <p:sp>
        <p:nvSpPr>
          <p:cNvPr id="8" name="内容占位符 2"/>
          <p:cNvSpPr>
            <a:spLocks noGrp="1"/>
          </p:cNvSpPr>
          <p:nvPr>
            <p:ph idx="1"/>
          </p:nvPr>
        </p:nvSpPr>
        <p:spPr>
          <a:xfrm>
            <a:off x="457200" y="1207299"/>
            <a:ext cx="8229600" cy="4886003"/>
          </a:xfrm>
        </p:spPr>
        <p:txBody>
          <a:bodyPr/>
          <a:lstStyle>
            <a:lvl1pPr>
              <a:defRPr sz="2800" b="1"/>
            </a:lvl1pPr>
            <a:lvl2pPr>
              <a:defRPr sz="2400"/>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标题 1"/>
          <p:cNvSpPr>
            <a:spLocks noGrp="1"/>
          </p:cNvSpPr>
          <p:nvPr>
            <p:ph type="title"/>
          </p:nvPr>
        </p:nvSpPr>
        <p:spPr>
          <a:xfrm>
            <a:off x="302840" y="29303"/>
            <a:ext cx="8229600" cy="807433"/>
          </a:xfrm>
        </p:spPr>
        <p:txBody>
          <a:bodyPr>
            <a:normAutofit/>
          </a:bodyPr>
          <a:lstStyle>
            <a:lvl1pPr algn="l">
              <a:defRPr sz="3200">
                <a:solidFill>
                  <a:srgbClr val="0070C0"/>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
        <p:nvSpPr>
          <p:cNvPr id="6" name="日期占位符 2"/>
          <p:cNvSpPr>
            <a:spLocks noGrp="1"/>
          </p:cNvSpPr>
          <p:nvPr>
            <p:ph type="dt" sz="half" idx="10"/>
          </p:nvPr>
        </p:nvSpPr>
        <p:spPr/>
        <p:txBody>
          <a:bodyPr/>
          <a:lstStyle>
            <a:lvl1pPr>
              <a:defRPr kumimoji="1">
                <a:latin typeface="Times New Roman" pitchFamily="18" charset="0"/>
              </a:defRPr>
            </a:lvl1pPr>
          </a:lstStyle>
          <a:p>
            <a:fld id="{C48971A3-2CDD-4845-B90F-CC733D6DC5FB}" type="datetime1">
              <a:rPr lang="zh-CN" altLang="en-US">
                <a:solidFill>
                  <a:prstClr val="black">
                    <a:tint val="75000"/>
                  </a:prstClr>
                </a:solidFill>
              </a:rPr>
              <a:pPr/>
              <a:t>2018/6/10</a:t>
            </a:fld>
            <a:endParaRPr lang="zh-CN" altLang="en-US">
              <a:solidFill>
                <a:prstClr val="black">
                  <a:tint val="75000"/>
                </a:prstClr>
              </a:solidFill>
            </a:endParaRPr>
          </a:p>
        </p:txBody>
      </p:sp>
      <p:sp>
        <p:nvSpPr>
          <p:cNvPr id="9" name="页脚占位符 3"/>
          <p:cNvSpPr>
            <a:spLocks noGrp="1"/>
          </p:cNvSpPr>
          <p:nvPr>
            <p:ph type="ftr" sz="quarter" idx="11"/>
          </p:nvPr>
        </p:nvSpPr>
        <p:spPr/>
        <p:txBody>
          <a:bodyPr/>
          <a:lstStyle>
            <a:lvl1pPr>
              <a:defRPr kumimoji="1">
                <a:latin typeface="Times New Roman" pitchFamily="18" charset="0"/>
              </a:defRPr>
            </a:lvl1pPr>
          </a:lstStyle>
          <a:p>
            <a:endParaRPr lang="zh-CN" altLang="en-US">
              <a:solidFill>
                <a:prstClr val="black">
                  <a:tint val="75000"/>
                </a:prstClr>
              </a:solidFill>
            </a:endParaRPr>
          </a:p>
        </p:txBody>
      </p:sp>
      <p:sp>
        <p:nvSpPr>
          <p:cNvPr id="10" name="灯片编号占位符 4"/>
          <p:cNvSpPr>
            <a:spLocks noGrp="1"/>
          </p:cNvSpPr>
          <p:nvPr>
            <p:ph type="sldNum" sz="quarter" idx="12"/>
          </p:nvPr>
        </p:nvSpPr>
        <p:spPr/>
        <p:txBody>
          <a:bodyPr/>
          <a:lstStyle>
            <a:lvl1pPr>
              <a:defRPr kumimoji="1">
                <a:latin typeface="Times New Roman" pitchFamily="18" charset="0"/>
              </a:defRPr>
            </a:lvl1pPr>
          </a:lstStyle>
          <a:p>
            <a:fld id="{99EBC842-6DBE-431E-BAF9-8BA2B1568650}"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4871690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2AC1443-2686-4082-80D2-A79685EC7F83}"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3126323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769BBE4-F457-4EAC-9A8C-FDC9EFDD0987}"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7129728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A5EABF7-EFD7-4ADE-AC4B-6724F0E9B8F1}"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122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A1910-B273-4068-9048-F5624CC14885}"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793719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9985057-A22C-4E9C-9F75-E1F90375CBD5}"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0097649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E12AF85-78BD-4D1E-9313-2BE10A433D6C}"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3011663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EE14213-0882-41EF-BF61-E0E9EDB29862}"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40424318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7C2D8C-AD47-435A-A93C-8C758EF9940D}"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20725104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A7E8A51-E87F-4888-9A10-CCF6A13BCA39}"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883361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D009AEA-D23A-4838-B1B7-4E37FCAB73E7}"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19831149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2940F33-1812-4E15-8773-5C8993F49A88}"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1697473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4C3158C-0C7C-4627-B433-84CC4F8604E2}" type="datetime1">
              <a:rPr lang="zh-CN" altLang="en-US" smtClean="0">
                <a:solidFill>
                  <a:prstClr val="black">
                    <a:tint val="75000"/>
                  </a:prstClr>
                </a:solidFill>
              </a:rPr>
              <a:pPr/>
              <a:t>2018/6/10</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4961070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4" name="矩形 3"/>
          <p:cNvSpPr/>
          <p:nvPr userDrawn="1"/>
        </p:nvSpPr>
        <p:spPr>
          <a:xfrm>
            <a:off x="-3175" y="728663"/>
            <a:ext cx="7920038" cy="107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AC090"/>
              </a:solidFill>
            </a:endParaRPr>
          </a:p>
        </p:txBody>
      </p:sp>
      <p:sp>
        <p:nvSpPr>
          <p:cNvPr id="5" name="矩形 4"/>
          <p:cNvSpPr/>
          <p:nvPr userDrawn="1"/>
        </p:nvSpPr>
        <p:spPr>
          <a:xfrm>
            <a:off x="7956550" y="728663"/>
            <a:ext cx="1187450" cy="1079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srgbClr val="FAC090"/>
              </a:solidFill>
            </a:endParaRPr>
          </a:p>
        </p:txBody>
      </p:sp>
      <p:sp>
        <p:nvSpPr>
          <p:cNvPr id="8" name="内容占位符 2"/>
          <p:cNvSpPr>
            <a:spLocks noGrp="1"/>
          </p:cNvSpPr>
          <p:nvPr>
            <p:ph idx="1"/>
          </p:nvPr>
        </p:nvSpPr>
        <p:spPr>
          <a:xfrm>
            <a:off x="457200" y="1207299"/>
            <a:ext cx="8229600" cy="4886003"/>
          </a:xfrm>
        </p:spPr>
        <p:txBody>
          <a:bodyPr/>
          <a:lstStyle>
            <a:lvl1pPr>
              <a:defRPr sz="2800" b="1"/>
            </a:lvl1pPr>
            <a:lvl2pPr>
              <a:defRPr sz="2400"/>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标题 1"/>
          <p:cNvSpPr>
            <a:spLocks noGrp="1"/>
          </p:cNvSpPr>
          <p:nvPr>
            <p:ph type="title"/>
          </p:nvPr>
        </p:nvSpPr>
        <p:spPr>
          <a:xfrm>
            <a:off x="302840" y="29303"/>
            <a:ext cx="8229600" cy="807433"/>
          </a:xfrm>
        </p:spPr>
        <p:txBody>
          <a:bodyPr>
            <a:normAutofit/>
          </a:bodyPr>
          <a:lstStyle>
            <a:lvl1pPr algn="l">
              <a:defRPr sz="3200">
                <a:solidFill>
                  <a:srgbClr val="0070C0"/>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
        <p:nvSpPr>
          <p:cNvPr id="6" name="日期占位符 2"/>
          <p:cNvSpPr>
            <a:spLocks noGrp="1"/>
          </p:cNvSpPr>
          <p:nvPr>
            <p:ph type="dt" sz="half" idx="10"/>
          </p:nvPr>
        </p:nvSpPr>
        <p:spPr/>
        <p:txBody>
          <a:bodyPr/>
          <a:lstStyle>
            <a:lvl1pPr>
              <a:defRPr kumimoji="1">
                <a:latin typeface="Times New Roman" pitchFamily="18" charset="0"/>
              </a:defRPr>
            </a:lvl1pPr>
          </a:lstStyle>
          <a:p>
            <a:fld id="{C48971A3-2CDD-4845-B90F-CC733D6DC5FB}" type="datetime1">
              <a:rPr lang="zh-CN" altLang="en-US">
                <a:solidFill>
                  <a:prstClr val="black">
                    <a:tint val="75000"/>
                  </a:prstClr>
                </a:solidFill>
              </a:rPr>
              <a:pPr/>
              <a:t>2018/6/10</a:t>
            </a:fld>
            <a:endParaRPr lang="zh-CN" altLang="en-US">
              <a:solidFill>
                <a:prstClr val="black">
                  <a:tint val="75000"/>
                </a:prstClr>
              </a:solidFill>
            </a:endParaRPr>
          </a:p>
        </p:txBody>
      </p:sp>
      <p:sp>
        <p:nvSpPr>
          <p:cNvPr id="9" name="页脚占位符 3"/>
          <p:cNvSpPr>
            <a:spLocks noGrp="1"/>
          </p:cNvSpPr>
          <p:nvPr>
            <p:ph type="ftr" sz="quarter" idx="11"/>
          </p:nvPr>
        </p:nvSpPr>
        <p:spPr/>
        <p:txBody>
          <a:bodyPr/>
          <a:lstStyle>
            <a:lvl1pPr>
              <a:defRPr kumimoji="1">
                <a:latin typeface="Times New Roman" pitchFamily="18" charset="0"/>
              </a:defRPr>
            </a:lvl1pPr>
          </a:lstStyle>
          <a:p>
            <a:endParaRPr lang="zh-CN" altLang="en-US">
              <a:solidFill>
                <a:prstClr val="black">
                  <a:tint val="75000"/>
                </a:prstClr>
              </a:solidFill>
            </a:endParaRPr>
          </a:p>
        </p:txBody>
      </p:sp>
      <p:sp>
        <p:nvSpPr>
          <p:cNvPr id="10" name="灯片编号占位符 4"/>
          <p:cNvSpPr>
            <a:spLocks noGrp="1"/>
          </p:cNvSpPr>
          <p:nvPr>
            <p:ph type="sldNum" sz="quarter" idx="12"/>
          </p:nvPr>
        </p:nvSpPr>
        <p:spPr/>
        <p:txBody>
          <a:bodyPr/>
          <a:lstStyle>
            <a:lvl1pPr>
              <a:defRPr kumimoji="1">
                <a:latin typeface="Times New Roman" pitchFamily="18" charset="0"/>
              </a:defRPr>
            </a:lvl1pPr>
          </a:lstStyle>
          <a:p>
            <a:fld id="{99EBC842-6DBE-431E-BAF9-8BA2B1568650}" type="slidenum">
              <a:rPr lang="zh-CN" altLang="en-US">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xmlns="" val="3737139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9B97D-1567-4F76-A505-AB338AAEBC3E}"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7912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C8E1B8-B546-4B46-8D5A-140E82E65E65}" type="datetime1">
              <a:rPr lang="en-US" altLang="zh-CN" smtClean="0">
                <a:solidFill>
                  <a:prstClr val="black">
                    <a:tint val="75000"/>
                  </a:prstClr>
                </a:solidFill>
              </a:rPr>
              <a:pPr/>
              <a:t>6/10/2018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March 1， 2018</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A5276BE-B8C4-4399-BEE9-C19C59FEDA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78171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6.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8.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F590497-8E85-46D8-9D4E-E1F4304C5157}" type="datetime1">
              <a:rPr lang="en-US" altLang="zh-CN" smtClean="0">
                <a:solidFill>
                  <a:prstClr val="black">
                    <a:tint val="75000"/>
                  </a:prstClr>
                </a:solidFill>
              </a:rPr>
              <a:pPr defTabSz="914400"/>
              <a:t>6/10/2018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5276BE-B8C4-4399-BEE9-C19C59FEDAF5}"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xmlns="" val="272845093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A2CBD51-755C-4DF1-B487-878E682BF5CE}" type="datetime1">
              <a:rPr lang="en-US" altLang="zh-CN" smtClean="0">
                <a:solidFill>
                  <a:prstClr val="black">
                    <a:tint val="75000"/>
                  </a:prstClr>
                </a:solidFill>
              </a:rPr>
              <a:pPr defTabSz="914400"/>
              <a:t>6/10/2018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rPr>
              <a:t>March 1， 2018</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5276BE-B8C4-4399-BEE9-C19C59FEDAF5}"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xmlns="" val="225332635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457200" y="1357313"/>
            <a:ext cx="8229600" cy="4768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grpSp>
        <p:nvGrpSpPr>
          <p:cNvPr id="1031" name="组合 7"/>
          <p:cNvGrpSpPr>
            <a:grpSpLocks/>
          </p:cNvGrpSpPr>
          <p:nvPr/>
        </p:nvGrpSpPr>
        <p:grpSpPr bwMode="auto">
          <a:xfrm>
            <a:off x="7648575" y="10214737"/>
            <a:ext cx="1647825" cy="1267237"/>
            <a:chOff x="7496175" y="5352799"/>
            <a:chExt cx="1647825" cy="1273386"/>
          </a:xfrm>
        </p:grpSpPr>
        <p:pic>
          <p:nvPicPr>
            <p:cNvPr id="9" name="图片 8"/>
            <p:cNvPicPr>
              <a:picLocks noChangeAspect="1"/>
            </p:cNvPicPr>
            <p:nvPr/>
          </p:nvPicPr>
          <p:blipFill rotWithShape="1">
            <a:blip r:embed="rId6" cstate="print"/>
            <a:srcRect l="53924" r="14545"/>
            <a:stretch/>
          </p:blipFill>
          <p:spPr>
            <a:xfrm>
              <a:off x="7524750" y="5506811"/>
              <a:ext cx="1619250" cy="1119374"/>
            </a:xfrm>
            <a:prstGeom prst="rect">
              <a:avLst/>
            </a:prstGeom>
            <a:gradFill>
              <a:gsLst>
                <a:gs pos="0">
                  <a:schemeClr val="accent1">
                    <a:lumMod val="5000"/>
                    <a:lumOff val="95000"/>
                    <a:alpha val="2000"/>
                  </a:schemeClr>
                </a:gs>
                <a:gs pos="66000">
                  <a:schemeClr val="bg1">
                    <a:alpha val="50000"/>
                  </a:schemeClr>
                </a:gs>
                <a:gs pos="84000">
                  <a:schemeClr val="bg1"/>
                </a:gs>
                <a:gs pos="100000">
                  <a:schemeClr val="bg1"/>
                </a:gs>
              </a:gsLst>
              <a:lin ang="10800000" scaled="0"/>
            </a:gradFill>
          </p:spPr>
        </p:pic>
        <p:sp>
          <p:nvSpPr>
            <p:cNvPr id="12" name="矩形 11"/>
            <p:cNvSpPr/>
            <p:nvPr/>
          </p:nvSpPr>
          <p:spPr>
            <a:xfrm>
              <a:off x="7496175" y="5352799"/>
              <a:ext cx="1619250" cy="1273386"/>
            </a:xfrm>
            <a:prstGeom prst="rect">
              <a:avLst/>
            </a:prstGeom>
            <a:gradFill>
              <a:gsLst>
                <a:gs pos="0">
                  <a:schemeClr val="accent1">
                    <a:lumMod val="5000"/>
                    <a:lumOff val="95000"/>
                    <a:alpha val="0"/>
                  </a:schemeClr>
                </a:gs>
                <a:gs pos="77000">
                  <a:schemeClr val="bg1">
                    <a:alpha val="50000"/>
                  </a:schemeClr>
                </a:gs>
                <a:gs pos="88000">
                  <a:schemeClr val="bg1">
                    <a:alpha val="75000"/>
                  </a:schemeClr>
                </a:gs>
                <a:gs pos="100000">
                  <a:schemeClr val="bg1">
                    <a:alpha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pic>
        <p:nvPicPr>
          <p:cNvPr id="15" name="图片 14"/>
          <p:cNvPicPr>
            <a:picLocks noChangeAspect="1"/>
          </p:cNvPicPr>
          <p:nvPr/>
        </p:nvPicPr>
        <p:blipFill rotWithShape="1">
          <a:blip r:embed="rId6" cstate="print"/>
          <a:srcRect l="53924" r="14545"/>
          <a:stretch/>
        </p:blipFill>
        <p:spPr bwMode="auto">
          <a:xfrm>
            <a:off x="7524750" y="5728057"/>
            <a:ext cx="1619250" cy="1113969"/>
          </a:xfrm>
          <a:prstGeom prst="rect">
            <a:avLst/>
          </a:prstGeom>
          <a:gradFill>
            <a:gsLst>
              <a:gs pos="0">
                <a:schemeClr val="accent1">
                  <a:lumMod val="5000"/>
                  <a:lumOff val="95000"/>
                  <a:alpha val="2000"/>
                </a:schemeClr>
              </a:gs>
              <a:gs pos="66000">
                <a:schemeClr val="bg1">
                  <a:alpha val="50000"/>
                </a:schemeClr>
              </a:gs>
              <a:gs pos="84000">
                <a:schemeClr val="bg1"/>
              </a:gs>
              <a:gs pos="100000">
                <a:schemeClr val="bg1"/>
              </a:gs>
            </a:gsLst>
            <a:lin ang="10800000" scaled="0"/>
          </a:gradFill>
        </p:spPr>
      </p:pic>
      <p:sp>
        <p:nvSpPr>
          <p:cNvPr id="17" name="矩形 16"/>
          <p:cNvSpPr/>
          <p:nvPr/>
        </p:nvSpPr>
        <p:spPr bwMode="auto">
          <a:xfrm>
            <a:off x="7496175" y="5574789"/>
            <a:ext cx="1619250" cy="1267237"/>
          </a:xfrm>
          <a:prstGeom prst="rect">
            <a:avLst/>
          </a:prstGeom>
          <a:gradFill>
            <a:gsLst>
              <a:gs pos="0">
                <a:schemeClr val="accent1">
                  <a:lumMod val="5000"/>
                  <a:lumOff val="95000"/>
                  <a:alpha val="0"/>
                </a:schemeClr>
              </a:gs>
              <a:gs pos="77000">
                <a:schemeClr val="bg1">
                  <a:alpha val="50000"/>
                </a:schemeClr>
              </a:gs>
              <a:gs pos="88000">
                <a:schemeClr val="bg1">
                  <a:alpha val="75000"/>
                </a:schemeClr>
              </a:gs>
              <a:gs pos="100000">
                <a:schemeClr val="bg1">
                  <a:alpha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4"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spTree>
    <p:extLst>
      <p:ext uri="{BB962C8B-B14F-4D97-AF65-F5344CB8AC3E}">
        <p14:creationId xmlns:p14="http://schemas.microsoft.com/office/powerpoint/2010/main" xmlns="" val="246747873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600" b="1">
          <a:solidFill>
            <a:schemeClr val="bg1"/>
          </a:solidFill>
          <a:latin typeface="Verdana" pitchFamily="34" charset="0"/>
          <a:ea typeface="微软雅黑" pitchFamily="34" charset="-122"/>
        </a:defRPr>
      </a:lvl2pPr>
      <a:lvl3pPr algn="l" rtl="0" eaLnBrk="1" fontAlgn="base" hangingPunct="1">
        <a:spcBef>
          <a:spcPct val="0"/>
        </a:spcBef>
        <a:spcAft>
          <a:spcPct val="0"/>
        </a:spcAft>
        <a:defRPr sz="3600" b="1">
          <a:solidFill>
            <a:schemeClr val="bg1"/>
          </a:solidFill>
          <a:latin typeface="Verdana" pitchFamily="34" charset="0"/>
          <a:ea typeface="微软雅黑" pitchFamily="34" charset="-122"/>
        </a:defRPr>
      </a:lvl3pPr>
      <a:lvl4pPr algn="l" rtl="0" eaLnBrk="1" fontAlgn="base" hangingPunct="1">
        <a:spcBef>
          <a:spcPct val="0"/>
        </a:spcBef>
        <a:spcAft>
          <a:spcPct val="0"/>
        </a:spcAft>
        <a:defRPr sz="3600" b="1">
          <a:solidFill>
            <a:schemeClr val="bg1"/>
          </a:solidFill>
          <a:latin typeface="Verdana" pitchFamily="34" charset="0"/>
          <a:ea typeface="微软雅黑" pitchFamily="34" charset="-122"/>
        </a:defRPr>
      </a:lvl4pPr>
      <a:lvl5pPr algn="l" rtl="0" eaLnBrk="1" fontAlgn="base" hangingPunct="1">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p:titleStyle>
    <p:bodyStyle>
      <a:lvl1pPr marL="342900" indent="-342900" algn="just" rtl="0" eaLnBrk="1" fontAlgn="base" hangingPunct="1">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1" fontAlgn="base" hangingPunct="1">
        <a:lnSpc>
          <a:spcPct val="110000"/>
        </a:lnSpc>
        <a:spcBef>
          <a:spcPct val="20000"/>
        </a:spcBef>
        <a:spcAft>
          <a:spcPct val="0"/>
        </a:spcAft>
        <a:buClr>
          <a:srgbClr val="33CC33"/>
        </a:buClr>
        <a:buFont typeface="Wingdings" pitchFamily="2" charset="2"/>
        <a:buChar char="l"/>
        <a:defRPr sz="2400" b="1">
          <a:solidFill>
            <a:srgbClr val="0000FF"/>
          </a:solidFill>
          <a:latin typeface="+mn-lt"/>
          <a:ea typeface="+mn-ea"/>
          <a:cs typeface="微软雅黑" pitchFamily="34" charset="-122"/>
        </a:defRPr>
      </a:lvl2pPr>
      <a:lvl3pPr marL="1143000" indent="-228600" algn="just" rtl="0" eaLnBrk="1" fontAlgn="base" hangingPunct="1">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1" fontAlgn="base" hangingPunct="1">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1" fontAlgn="base" hangingPunct="1">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0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989013"/>
            <a:ext cx="8229600" cy="548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8194675" y="6524625"/>
            <a:ext cx="914400" cy="2301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400" b="1">
                <a:solidFill>
                  <a:schemeClr val="tx1"/>
                </a:solidFill>
              </a:defRPr>
            </a:lvl1pPr>
          </a:lstStyle>
          <a:p>
            <a:pPr defTabSz="914400" fontAlgn="base">
              <a:spcBef>
                <a:spcPct val="0"/>
              </a:spcBef>
              <a:spcAft>
                <a:spcPct val="0"/>
              </a:spcAft>
            </a:pPr>
            <a:fld id="{9EA62A14-ACFF-4735-9B46-4C3E238F961D}" type="slidenum">
              <a:rPr lang="en-US" altLang="zh-CN" smtClean="0">
                <a:solidFill>
                  <a:srgbClr val="000000"/>
                </a:solidFill>
              </a:rPr>
              <a:pPr defTabSz="914400" fontAlgn="base">
                <a:spcBef>
                  <a:spcPct val="0"/>
                </a:spcBef>
                <a:spcAft>
                  <a:spcPct val="0"/>
                </a:spcAft>
              </a:pPr>
              <a:t>‹#›</a:t>
            </a:fld>
            <a:endParaRPr lang="en-US" altLang="zh-CN" smtClean="0">
              <a:solidFill>
                <a:srgbClr val="000000"/>
              </a:solidFill>
            </a:endParaRPr>
          </a:p>
        </p:txBody>
      </p:sp>
      <p:sp>
        <p:nvSpPr>
          <p:cNvPr id="1029" name="Line 7"/>
          <p:cNvSpPr>
            <a:spLocks noChangeShapeType="1"/>
          </p:cNvSpPr>
          <p:nvPr userDrawn="1"/>
        </p:nvSpPr>
        <p:spPr bwMode="auto">
          <a:xfrm>
            <a:off x="466725" y="876300"/>
            <a:ext cx="8305800" cy="0"/>
          </a:xfrm>
          <a:prstGeom prst="line">
            <a:avLst/>
          </a:prstGeom>
          <a:noFill/>
          <a:ln w="38100">
            <a:solidFill>
              <a:srgbClr val="3366FF"/>
            </a:solidFill>
            <a:round/>
            <a:headEnd/>
            <a:tailEnd/>
          </a:ln>
          <a:extLst>
            <a:ext uri="{909E8E84-426E-40DD-AFC4-6F175D3DCCD1}">
              <a14:hiddenFill xmlns:a14="http://schemas.microsoft.com/office/drawing/2010/main" xmlns="">
                <a:noFill/>
              </a14:hiddenFill>
            </a:ext>
          </a:extLst>
        </p:spPr>
        <p:txBody>
          <a:bodyPr wrap="none"/>
          <a:lstStyle/>
          <a:p>
            <a:pPr defTabSz="914400" eaLnBrk="0" fontAlgn="base" hangingPunct="0">
              <a:spcBef>
                <a:spcPct val="0"/>
              </a:spcBef>
              <a:spcAft>
                <a:spcPct val="0"/>
              </a:spcAft>
            </a:pPr>
            <a:endParaRPr lang="zh-CN" altLang="en-US" sz="2800" smtClean="0">
              <a:solidFill>
                <a:srgbClr val="333399"/>
              </a:solidFill>
            </a:endParaRPr>
          </a:p>
        </p:txBody>
      </p:sp>
      <p:pic>
        <p:nvPicPr>
          <p:cNvPr id="2" name="Picture 8"/>
          <p:cNvPicPr>
            <a:picLocks noChangeAspect="1" noChangeArrowheads="1"/>
          </p:cNvPicPr>
          <p:nvPr userDrawn="1"/>
        </p:nvPicPr>
        <p:blipFill>
          <a:blip r:embed="rId14">
            <a:clrChange>
              <a:clrFrom>
                <a:srgbClr val="FFFFFF"/>
              </a:clrFrom>
              <a:clrTo>
                <a:srgbClr val="FFFFFF">
                  <a:alpha val="0"/>
                </a:srgbClr>
              </a:clrTo>
            </a:clrChange>
            <a:lum bright="40000" contrast="-48000"/>
            <a:extLst>
              <a:ext uri="{28A0092B-C50C-407E-A947-70E740481C1C}">
                <a14:useLocalDpi xmlns:a14="http://schemas.microsoft.com/office/drawing/2010/main" xmlns="" val="0"/>
              </a:ext>
            </a:extLst>
          </a:blip>
          <a:srcRect/>
          <a:stretch>
            <a:fillRect/>
          </a:stretch>
        </p:blipFill>
        <p:spPr bwMode="auto">
          <a:xfrm>
            <a:off x="8101013" y="260350"/>
            <a:ext cx="817562"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257965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ea typeface="宋体" pitchFamily="2" charset="-122"/>
        </a:defRPr>
      </a:lvl2pPr>
      <a:lvl3pPr algn="l" rtl="0" eaLnBrk="0" fontAlgn="base" hangingPunct="0">
        <a:spcBef>
          <a:spcPct val="0"/>
        </a:spcBef>
        <a:spcAft>
          <a:spcPct val="0"/>
        </a:spcAft>
        <a:defRPr sz="2800" b="1">
          <a:solidFill>
            <a:schemeClr val="accent2"/>
          </a:solidFill>
          <a:latin typeface="Arial" charset="0"/>
          <a:ea typeface="宋体" pitchFamily="2" charset="-122"/>
        </a:defRPr>
      </a:lvl3pPr>
      <a:lvl4pPr algn="l" rtl="0" eaLnBrk="0" fontAlgn="base" hangingPunct="0">
        <a:spcBef>
          <a:spcPct val="0"/>
        </a:spcBef>
        <a:spcAft>
          <a:spcPct val="0"/>
        </a:spcAft>
        <a:defRPr sz="2800" b="1">
          <a:solidFill>
            <a:schemeClr val="accent2"/>
          </a:solidFill>
          <a:latin typeface="Arial" charset="0"/>
          <a:ea typeface="宋体" pitchFamily="2" charset="-122"/>
        </a:defRPr>
      </a:lvl4pPr>
      <a:lvl5pPr algn="l" rtl="0" eaLnBrk="0" fontAlgn="base" hangingPunct="0">
        <a:spcBef>
          <a:spcPct val="0"/>
        </a:spcBef>
        <a:spcAft>
          <a:spcPct val="0"/>
        </a:spcAft>
        <a:defRPr sz="2800" b="1">
          <a:solidFill>
            <a:schemeClr val="accent2"/>
          </a:solidFill>
          <a:latin typeface="Arial" charset="0"/>
          <a:ea typeface="宋体" pitchFamily="2" charset="-122"/>
        </a:defRPr>
      </a:lvl5pPr>
      <a:lvl6pPr marL="457200" algn="l" rtl="0" fontAlgn="base">
        <a:spcBef>
          <a:spcPct val="0"/>
        </a:spcBef>
        <a:spcAft>
          <a:spcPct val="0"/>
        </a:spcAft>
        <a:defRPr sz="2800" b="1">
          <a:solidFill>
            <a:schemeClr val="accent2"/>
          </a:solidFill>
          <a:latin typeface="Arial" charset="0"/>
          <a:ea typeface="宋体" pitchFamily="2" charset="-122"/>
        </a:defRPr>
      </a:lvl6pPr>
      <a:lvl7pPr marL="914400" algn="l" rtl="0" fontAlgn="base">
        <a:spcBef>
          <a:spcPct val="0"/>
        </a:spcBef>
        <a:spcAft>
          <a:spcPct val="0"/>
        </a:spcAft>
        <a:defRPr sz="2800" b="1">
          <a:solidFill>
            <a:schemeClr val="accent2"/>
          </a:solidFill>
          <a:latin typeface="Arial" charset="0"/>
          <a:ea typeface="宋体" pitchFamily="2" charset="-122"/>
        </a:defRPr>
      </a:lvl7pPr>
      <a:lvl8pPr marL="1371600" algn="l" rtl="0" fontAlgn="base">
        <a:spcBef>
          <a:spcPct val="0"/>
        </a:spcBef>
        <a:spcAft>
          <a:spcPct val="0"/>
        </a:spcAft>
        <a:defRPr sz="2800" b="1">
          <a:solidFill>
            <a:schemeClr val="accent2"/>
          </a:solidFill>
          <a:latin typeface="Arial" charset="0"/>
          <a:ea typeface="宋体" pitchFamily="2" charset="-122"/>
        </a:defRPr>
      </a:lvl8pPr>
      <a:lvl9pPr marL="1828800" algn="l" rtl="0" fontAlgn="base">
        <a:spcBef>
          <a:spcPct val="0"/>
        </a:spcBef>
        <a:spcAft>
          <a:spcPct val="0"/>
        </a:spcAft>
        <a:defRPr sz="2800" b="1">
          <a:solidFill>
            <a:schemeClr val="accent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2400" b="1">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Char char="–"/>
        <a:defRPr sz="2000" b="1">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Char char="•"/>
        <a:defRPr sz="2400" b="1">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Char char="–"/>
        <a:defRPr sz="1600" b="1">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Char char="»"/>
        <a:defRPr sz="1600" b="1">
          <a:solidFill>
            <a:schemeClr val="tx1"/>
          </a:solidFill>
          <a:latin typeface="Times New Roman" pitchFamily="18" charset="0"/>
          <a:ea typeface="+mn-ea"/>
          <a:cs typeface="Times New Roman" pitchFamily="18" charset="0"/>
        </a:defRPr>
      </a:lvl5pPr>
      <a:lvl6pPr marL="2514600" indent="-228600" algn="l" rtl="0" fontAlgn="base">
        <a:spcBef>
          <a:spcPct val="20000"/>
        </a:spcBef>
        <a:spcAft>
          <a:spcPct val="0"/>
        </a:spcAft>
        <a:buChar char="»"/>
        <a:defRPr sz="1600" b="1">
          <a:solidFill>
            <a:schemeClr val="tx1"/>
          </a:solidFill>
          <a:latin typeface="+mn-lt"/>
          <a:ea typeface="+mn-ea"/>
        </a:defRPr>
      </a:lvl6pPr>
      <a:lvl7pPr marL="2971800" indent="-228600" algn="l" rtl="0" fontAlgn="base">
        <a:spcBef>
          <a:spcPct val="20000"/>
        </a:spcBef>
        <a:spcAft>
          <a:spcPct val="0"/>
        </a:spcAft>
        <a:buChar char="»"/>
        <a:defRPr sz="1600" b="1">
          <a:solidFill>
            <a:schemeClr val="tx1"/>
          </a:solidFill>
          <a:latin typeface="+mn-lt"/>
          <a:ea typeface="+mn-ea"/>
        </a:defRPr>
      </a:lvl7pPr>
      <a:lvl8pPr marL="3429000" indent="-228600" algn="l" rtl="0" fontAlgn="base">
        <a:spcBef>
          <a:spcPct val="20000"/>
        </a:spcBef>
        <a:spcAft>
          <a:spcPct val="0"/>
        </a:spcAft>
        <a:buChar char="»"/>
        <a:defRPr sz="1600" b="1">
          <a:solidFill>
            <a:schemeClr val="tx1"/>
          </a:solidFill>
          <a:latin typeface="+mn-lt"/>
          <a:ea typeface="+mn-ea"/>
        </a:defRPr>
      </a:lvl8pPr>
      <a:lvl9pPr marL="3886200" indent="-228600" algn="l" rtl="0" fontAlgn="base">
        <a:spcBef>
          <a:spcPct val="20000"/>
        </a:spcBef>
        <a:spcAft>
          <a:spcPct val="0"/>
        </a:spcAft>
        <a:buChar char="»"/>
        <a:defRPr sz="1600" b="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4"/>
          <p:cNvSpPr>
            <a:spLocks noGrp="1" noChangeArrowheads="1"/>
          </p:cNvSpPr>
          <p:nvPr>
            <p:ph type="body" idx="1"/>
          </p:nvPr>
        </p:nvSpPr>
        <p:spPr bwMode="auto">
          <a:xfrm>
            <a:off x="457200" y="1357313"/>
            <a:ext cx="8229600" cy="4768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grpSp>
        <p:nvGrpSpPr>
          <p:cNvPr id="1031" name="组合 7"/>
          <p:cNvGrpSpPr>
            <a:grpSpLocks/>
          </p:cNvGrpSpPr>
          <p:nvPr/>
        </p:nvGrpSpPr>
        <p:grpSpPr bwMode="auto">
          <a:xfrm>
            <a:off x="7648575" y="10214737"/>
            <a:ext cx="1647825" cy="1267237"/>
            <a:chOff x="7496175" y="5352799"/>
            <a:chExt cx="1647825" cy="1273386"/>
          </a:xfrm>
        </p:grpSpPr>
        <p:pic>
          <p:nvPicPr>
            <p:cNvPr id="9" name="图片 8"/>
            <p:cNvPicPr>
              <a:picLocks noChangeAspect="1"/>
            </p:cNvPicPr>
            <p:nvPr/>
          </p:nvPicPr>
          <p:blipFill rotWithShape="1">
            <a:blip r:embed="rId6" cstate="print"/>
            <a:srcRect l="53924" r="14545"/>
            <a:stretch/>
          </p:blipFill>
          <p:spPr>
            <a:xfrm>
              <a:off x="7524750" y="5506811"/>
              <a:ext cx="1619250" cy="1119374"/>
            </a:xfrm>
            <a:prstGeom prst="rect">
              <a:avLst/>
            </a:prstGeom>
            <a:gradFill>
              <a:gsLst>
                <a:gs pos="0">
                  <a:schemeClr val="accent1">
                    <a:lumMod val="5000"/>
                    <a:lumOff val="95000"/>
                    <a:alpha val="2000"/>
                  </a:schemeClr>
                </a:gs>
                <a:gs pos="66000">
                  <a:schemeClr val="bg1">
                    <a:alpha val="50000"/>
                  </a:schemeClr>
                </a:gs>
                <a:gs pos="84000">
                  <a:schemeClr val="bg1"/>
                </a:gs>
                <a:gs pos="100000">
                  <a:schemeClr val="bg1"/>
                </a:gs>
              </a:gsLst>
              <a:lin ang="10800000" scaled="0"/>
            </a:gradFill>
          </p:spPr>
        </p:pic>
        <p:sp>
          <p:nvSpPr>
            <p:cNvPr id="12" name="矩形 11"/>
            <p:cNvSpPr/>
            <p:nvPr/>
          </p:nvSpPr>
          <p:spPr>
            <a:xfrm>
              <a:off x="7496175" y="5352799"/>
              <a:ext cx="1619250" cy="1273386"/>
            </a:xfrm>
            <a:prstGeom prst="rect">
              <a:avLst/>
            </a:prstGeom>
            <a:gradFill>
              <a:gsLst>
                <a:gs pos="0">
                  <a:schemeClr val="accent1">
                    <a:lumMod val="5000"/>
                    <a:lumOff val="95000"/>
                    <a:alpha val="0"/>
                  </a:schemeClr>
                </a:gs>
                <a:gs pos="77000">
                  <a:schemeClr val="bg1">
                    <a:alpha val="50000"/>
                  </a:schemeClr>
                </a:gs>
                <a:gs pos="88000">
                  <a:schemeClr val="bg1">
                    <a:alpha val="75000"/>
                  </a:schemeClr>
                </a:gs>
                <a:gs pos="100000">
                  <a:schemeClr val="bg1">
                    <a:alpha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pic>
        <p:nvPicPr>
          <p:cNvPr id="15" name="图片 14"/>
          <p:cNvPicPr>
            <a:picLocks noChangeAspect="1"/>
          </p:cNvPicPr>
          <p:nvPr/>
        </p:nvPicPr>
        <p:blipFill rotWithShape="1">
          <a:blip r:embed="rId6" cstate="print"/>
          <a:srcRect l="53924" r="14545"/>
          <a:stretch/>
        </p:blipFill>
        <p:spPr bwMode="auto">
          <a:xfrm>
            <a:off x="7524750" y="5728057"/>
            <a:ext cx="1619250" cy="1113969"/>
          </a:xfrm>
          <a:prstGeom prst="rect">
            <a:avLst/>
          </a:prstGeom>
          <a:gradFill>
            <a:gsLst>
              <a:gs pos="0">
                <a:schemeClr val="accent1">
                  <a:lumMod val="5000"/>
                  <a:lumOff val="95000"/>
                  <a:alpha val="2000"/>
                </a:schemeClr>
              </a:gs>
              <a:gs pos="66000">
                <a:schemeClr val="bg1">
                  <a:alpha val="50000"/>
                </a:schemeClr>
              </a:gs>
              <a:gs pos="84000">
                <a:schemeClr val="bg1"/>
              </a:gs>
              <a:gs pos="100000">
                <a:schemeClr val="bg1"/>
              </a:gs>
            </a:gsLst>
            <a:lin ang="10800000" scaled="0"/>
          </a:gradFill>
        </p:spPr>
      </p:pic>
      <p:sp>
        <p:nvSpPr>
          <p:cNvPr id="17" name="矩形 16"/>
          <p:cNvSpPr/>
          <p:nvPr/>
        </p:nvSpPr>
        <p:spPr bwMode="auto">
          <a:xfrm>
            <a:off x="7496175" y="5574789"/>
            <a:ext cx="1619250" cy="1267237"/>
          </a:xfrm>
          <a:prstGeom prst="rect">
            <a:avLst/>
          </a:prstGeom>
          <a:gradFill>
            <a:gsLst>
              <a:gs pos="0">
                <a:schemeClr val="accent1">
                  <a:lumMod val="5000"/>
                  <a:lumOff val="95000"/>
                  <a:alpha val="0"/>
                </a:schemeClr>
              </a:gs>
              <a:gs pos="77000">
                <a:schemeClr val="bg1">
                  <a:alpha val="50000"/>
                </a:schemeClr>
              </a:gs>
              <a:gs pos="88000">
                <a:schemeClr val="bg1">
                  <a:alpha val="75000"/>
                </a:schemeClr>
              </a:gs>
              <a:gs pos="100000">
                <a:schemeClr val="bg1">
                  <a:alpha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4" name="幻灯片编号占位符 4"/>
          <p:cNvSpPr>
            <a:spLocks noGrp="1"/>
          </p:cNvSpPr>
          <p:nvPr>
            <p:ph type="sldNum" sz="quarter" idx="4"/>
          </p:nvPr>
        </p:nvSpPr>
        <p:spPr>
          <a:xfrm>
            <a:off x="6553200" y="6245225"/>
            <a:ext cx="2133600" cy="476250"/>
          </a:xfrm>
          <a:prstGeom prst="rect">
            <a:avLst/>
          </a:prstGeom>
        </p:spPr>
        <p:txBody>
          <a:bodyPr/>
          <a:lstStyle>
            <a:lvl1pPr algn="r">
              <a:defRPr/>
            </a:lvl1pPr>
          </a:lstStyle>
          <a:p>
            <a:fld id="{73B07A4E-6EDF-455A-8F14-9D14A7D03EA4}" type="slidenum">
              <a:rPr kumimoji="1" lang="zh-CN" altLang="en-US" smtClean="0">
                <a:solidFill>
                  <a:srgbClr val="000000"/>
                </a:solidFill>
              </a:rPr>
              <a:pPr/>
              <a:t>‹#›</a:t>
            </a:fld>
            <a:endParaRPr kumimoji="1" lang="zh-CN" altLang="en-US" dirty="0">
              <a:solidFill>
                <a:srgbClr val="000000"/>
              </a:solidFill>
            </a:endParaRPr>
          </a:p>
        </p:txBody>
      </p:sp>
    </p:spTree>
    <p:extLst>
      <p:ext uri="{BB962C8B-B14F-4D97-AF65-F5344CB8AC3E}">
        <p14:creationId xmlns:p14="http://schemas.microsoft.com/office/powerpoint/2010/main" xmlns="" val="2274579470"/>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Lst>
  <p:timing>
    <p:tnLst>
      <p:par>
        <p:cTn id="1" dur="indefinite" restart="never" nodeType="tmRoot"/>
      </p:par>
    </p:tnLst>
  </p:timing>
  <p:hf sldNum="0" hdr="0" dt="0"/>
  <p:txStyles>
    <p:titleStyle>
      <a:lvl1pPr algn="l" rtl="0" eaLnBrk="1" fontAlgn="base" hangingPunct="1">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600" b="1">
          <a:solidFill>
            <a:schemeClr val="bg1"/>
          </a:solidFill>
          <a:latin typeface="Verdana" pitchFamily="34" charset="0"/>
          <a:ea typeface="微软雅黑" pitchFamily="34" charset="-122"/>
        </a:defRPr>
      </a:lvl2pPr>
      <a:lvl3pPr algn="l" rtl="0" eaLnBrk="1" fontAlgn="base" hangingPunct="1">
        <a:spcBef>
          <a:spcPct val="0"/>
        </a:spcBef>
        <a:spcAft>
          <a:spcPct val="0"/>
        </a:spcAft>
        <a:defRPr sz="3600" b="1">
          <a:solidFill>
            <a:schemeClr val="bg1"/>
          </a:solidFill>
          <a:latin typeface="Verdana" pitchFamily="34" charset="0"/>
          <a:ea typeface="微软雅黑" pitchFamily="34" charset="-122"/>
        </a:defRPr>
      </a:lvl3pPr>
      <a:lvl4pPr algn="l" rtl="0" eaLnBrk="1" fontAlgn="base" hangingPunct="1">
        <a:spcBef>
          <a:spcPct val="0"/>
        </a:spcBef>
        <a:spcAft>
          <a:spcPct val="0"/>
        </a:spcAft>
        <a:defRPr sz="3600" b="1">
          <a:solidFill>
            <a:schemeClr val="bg1"/>
          </a:solidFill>
          <a:latin typeface="Verdana" pitchFamily="34" charset="0"/>
          <a:ea typeface="微软雅黑" pitchFamily="34" charset="-122"/>
        </a:defRPr>
      </a:lvl4pPr>
      <a:lvl5pPr algn="l" rtl="0" eaLnBrk="1" fontAlgn="base" hangingPunct="1">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p:titleStyle>
    <p:bodyStyle>
      <a:lvl1pPr marL="342900" indent="-342900" algn="just" rtl="0" eaLnBrk="1" fontAlgn="base" hangingPunct="1">
        <a:lnSpc>
          <a:spcPct val="120000"/>
        </a:lnSpc>
        <a:spcBef>
          <a:spcPct val="20000"/>
        </a:spcBef>
        <a:spcAft>
          <a:spcPct val="20000"/>
        </a:spcAft>
        <a:buClr>
          <a:srgbClr val="FF0000"/>
        </a:buClr>
        <a:buSzPct val="90000"/>
        <a:buFont typeface="Wingdings" pitchFamily="2" charset="2"/>
        <a:buChar char="n"/>
        <a:defRPr sz="2800" b="1">
          <a:solidFill>
            <a:schemeClr val="accent2"/>
          </a:solidFill>
          <a:latin typeface="+mn-lt"/>
          <a:ea typeface="+mn-ea"/>
          <a:cs typeface="微软雅黑" pitchFamily="34" charset="-122"/>
        </a:defRPr>
      </a:lvl1pPr>
      <a:lvl2pPr marL="742950" indent="-285750" algn="just" rtl="0" eaLnBrk="1" fontAlgn="base" hangingPunct="1">
        <a:lnSpc>
          <a:spcPct val="110000"/>
        </a:lnSpc>
        <a:spcBef>
          <a:spcPct val="20000"/>
        </a:spcBef>
        <a:spcAft>
          <a:spcPct val="0"/>
        </a:spcAft>
        <a:buClr>
          <a:srgbClr val="33CC33"/>
        </a:buClr>
        <a:buFont typeface="Wingdings" pitchFamily="2" charset="2"/>
        <a:buChar char="l"/>
        <a:defRPr sz="2400" b="1">
          <a:solidFill>
            <a:srgbClr val="0000FF"/>
          </a:solidFill>
          <a:latin typeface="+mn-lt"/>
          <a:ea typeface="+mn-ea"/>
          <a:cs typeface="微软雅黑" pitchFamily="34" charset="-122"/>
        </a:defRPr>
      </a:lvl2pPr>
      <a:lvl3pPr marL="1143000" indent="-228600" algn="just" rtl="0" eaLnBrk="1" fontAlgn="base" hangingPunct="1">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1" fontAlgn="base" hangingPunct="1">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1" fontAlgn="base" hangingPunct="1">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FA1843-AC27-45EA-9018-DC1042A6E1A1}" type="datetime1">
              <a:rPr lang="zh-CN" altLang="en-US" smtClean="0">
                <a:solidFill>
                  <a:prstClr val="black">
                    <a:tint val="75000"/>
                  </a:prstClr>
                </a:solidFill>
              </a:rPr>
              <a:pPr defTabSz="914400"/>
              <a:t>2018/6/10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2F3829D-1F5D-4FEB-92DA-9CB31CD1F493}"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xmlns="" val="252946996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FA1843-AC27-45EA-9018-DC1042A6E1A1}" type="datetime1">
              <a:rPr lang="zh-CN" altLang="en-US" smtClean="0">
                <a:solidFill>
                  <a:prstClr val="black">
                    <a:tint val="75000"/>
                  </a:prstClr>
                </a:solidFill>
              </a:rPr>
              <a:pPr defTabSz="914400"/>
              <a:t>2018/6/10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2F3829D-1F5D-4FEB-92DA-9CB31CD1F493}"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xmlns="" val="3031979524"/>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FA1843-AC27-45EA-9018-DC1042A6E1A1}" type="datetime1">
              <a:rPr lang="zh-CN" altLang="en-US" smtClean="0">
                <a:solidFill>
                  <a:prstClr val="black">
                    <a:tint val="75000"/>
                  </a:prstClr>
                </a:solidFill>
              </a:rPr>
              <a:pPr defTabSz="914400"/>
              <a:t>2018/6/10</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altLang="zh-CN" smtClean="0">
                <a:solidFill>
                  <a:prstClr val="black">
                    <a:tint val="75000"/>
                  </a:prstClr>
                </a:solidFill>
              </a:rPr>
              <a:t>May 23, 2017</a:t>
            </a:r>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2F3829D-1F5D-4FEB-92DA-9CB31CD1F493}"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xmlns="" val="564067305"/>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9"/>
          <p:cNvSpPr>
            <a:spLocks noChangeArrowheads="1"/>
          </p:cNvSpPr>
          <p:nvPr/>
        </p:nvSpPr>
        <p:spPr bwMode="auto">
          <a:xfrm>
            <a:off x="0" y="0"/>
            <a:ext cx="9144000" cy="1600200"/>
          </a:xfrm>
          <a:prstGeom prst="rect">
            <a:avLst/>
          </a:prstGeom>
          <a:gradFill rotWithShape="0">
            <a:gsLst>
              <a:gs pos="0">
                <a:srgbClr val="72CCE8"/>
              </a:gs>
              <a:gs pos="50000">
                <a:schemeClr val="bg1"/>
              </a:gs>
              <a:gs pos="100000">
                <a:srgbClr val="72CCE8"/>
              </a:gs>
            </a:gsLst>
            <a:lin ang="5400000" scaled="1"/>
          </a:gradFill>
          <a:ln w="9525">
            <a:noFill/>
            <a:miter lim="800000"/>
            <a:headEnd/>
            <a:tailEnd/>
          </a:ln>
          <a:effectLst/>
        </p:spPr>
        <p:txBody>
          <a:bodyPr anchor="ctr"/>
          <a:lstStyle/>
          <a:p>
            <a:pPr algn="ctr" defTabSz="914400" fontAlgn="base">
              <a:spcBef>
                <a:spcPct val="0"/>
              </a:spcBef>
              <a:spcAft>
                <a:spcPct val="0"/>
              </a:spcAft>
            </a:pPr>
            <a:r>
              <a:rPr lang="en-US" altLang="zh-CN" sz="4400" b="1" dirty="0" smtClean="0">
                <a:solidFill>
                  <a:srgbClr val="C00000"/>
                </a:solidFill>
                <a:latin typeface="+mj-lt"/>
                <a:cs typeface="Times New Roman" panose="02020603050405020304" pitchFamily="18" charset="0"/>
              </a:rPr>
              <a:t>Experimental </a:t>
            </a:r>
            <a:r>
              <a:rPr lang="en-US" altLang="zh-CN" sz="4400" b="1" dirty="0">
                <a:solidFill>
                  <a:srgbClr val="C00000"/>
                </a:solidFill>
                <a:latin typeface="+mj-lt"/>
                <a:cs typeface="Times New Roman" panose="02020603050405020304" pitchFamily="18" charset="0"/>
              </a:rPr>
              <a:t>Physics </a:t>
            </a:r>
            <a:r>
              <a:rPr lang="en-US" altLang="zh-CN" sz="4400" b="1" dirty="0" smtClean="0">
                <a:solidFill>
                  <a:srgbClr val="C00000"/>
                </a:solidFill>
                <a:latin typeface="+mj-lt"/>
                <a:cs typeface="Times New Roman" panose="02020603050405020304" pitchFamily="18" charset="0"/>
              </a:rPr>
              <a:t>Division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5699333"/>
            <a:ext cx="11049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431302" y="5943600"/>
            <a:ext cx="1139395" cy="76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3"/>
          <p:cNvSpPr>
            <a:spLocks noChangeArrowheads="1"/>
          </p:cNvSpPr>
          <p:nvPr/>
        </p:nvSpPr>
        <p:spPr bwMode="auto">
          <a:xfrm>
            <a:off x="1124868" y="3533851"/>
            <a:ext cx="7086600" cy="1295400"/>
          </a:xfrm>
          <a:prstGeom prst="rect">
            <a:avLst/>
          </a:prstGeom>
          <a:noFill/>
          <a:ln w="9525">
            <a:noFill/>
            <a:miter lim="800000"/>
            <a:headEnd/>
            <a:tailEnd/>
          </a:ln>
        </p:spPr>
        <p:txBody>
          <a:bodyPr/>
          <a:lstStyle/>
          <a:p>
            <a:pPr marL="342900" indent="-342900" algn="ctr">
              <a:spcBef>
                <a:spcPct val="20000"/>
              </a:spcBef>
              <a:buClr>
                <a:schemeClr val="folHlink"/>
              </a:buClr>
              <a:buSzPct val="60000"/>
              <a:buFont typeface="Wingdings" pitchFamily="2" charset="2"/>
              <a:buNone/>
            </a:pPr>
            <a:r>
              <a:rPr lang="en-US" altLang="zh-CN" sz="2400" dirty="0" err="1" smtClean="0">
                <a:solidFill>
                  <a:srgbClr val="000099"/>
                </a:solidFill>
                <a:latin typeface="Times New Roman" panose="02020603050405020304" pitchFamily="18" charset="0"/>
                <a:cs typeface="Times New Roman" panose="02020603050405020304" pitchFamily="18" charset="0"/>
              </a:rPr>
              <a:t>XinChou</a:t>
            </a:r>
            <a:r>
              <a:rPr lang="en-US" altLang="zh-CN" sz="2400" dirty="0" smtClean="0">
                <a:solidFill>
                  <a:srgbClr val="000099"/>
                </a:solidFill>
                <a:latin typeface="Times New Roman" panose="02020603050405020304" pitchFamily="18" charset="0"/>
                <a:cs typeface="Times New Roman" panose="02020603050405020304" pitchFamily="18" charset="0"/>
              </a:rPr>
              <a:t> Lou</a:t>
            </a:r>
            <a:endParaRPr lang="en-US" altLang="zh-CN" sz="2400" dirty="0">
              <a:solidFill>
                <a:srgbClr val="000099"/>
              </a:solidFill>
              <a:latin typeface="Times New Roman" panose="02020603050405020304" pitchFamily="18" charset="0"/>
              <a:cs typeface="Times New Roman" panose="02020603050405020304" pitchFamily="18" charset="0"/>
            </a:endParaRPr>
          </a:p>
          <a:p>
            <a:pPr marL="342900" indent="-342900" algn="ctr">
              <a:spcBef>
                <a:spcPct val="20000"/>
              </a:spcBef>
              <a:buClr>
                <a:schemeClr val="folHlink"/>
              </a:buClr>
              <a:buSzPct val="60000"/>
              <a:buFont typeface="Wingdings" pitchFamily="2" charset="2"/>
              <a:buNone/>
            </a:pPr>
            <a:r>
              <a:rPr lang="en-US" altLang="zh-CN" sz="2400" dirty="0" smtClean="0">
                <a:solidFill>
                  <a:srgbClr val="000099"/>
                </a:solidFill>
                <a:latin typeface="Times New Roman" panose="02020603050405020304" pitchFamily="18" charset="0"/>
                <a:cs typeface="Times New Roman" panose="02020603050405020304" pitchFamily="18" charset="0"/>
              </a:rPr>
              <a:t>Institute of High Energy Physics</a:t>
            </a:r>
          </a:p>
          <a:p>
            <a:pPr marL="342900" indent="-342900" algn="ctr">
              <a:spcBef>
                <a:spcPct val="20000"/>
              </a:spcBef>
              <a:buClr>
                <a:schemeClr val="folHlink"/>
              </a:buClr>
              <a:buSzPct val="60000"/>
              <a:buFont typeface="Wingdings" pitchFamily="2" charset="2"/>
              <a:buNone/>
            </a:pPr>
            <a:endParaRPr lang="en-US" altLang="zh-CN" sz="2400" dirty="0" smtClean="0">
              <a:solidFill>
                <a:srgbClr val="000099"/>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3124200" y="6356350"/>
            <a:ext cx="2895600" cy="365125"/>
          </a:xfrm>
        </p:spPr>
        <p:txBody>
          <a:bodyPr/>
          <a:lstStyle/>
          <a:p>
            <a:r>
              <a:rPr lang="en-US" b="1" dirty="0" smtClean="0">
                <a:solidFill>
                  <a:srgbClr val="00B0F0"/>
                </a:solidFill>
              </a:rPr>
              <a:t>Beijing, June 13， 2018</a:t>
            </a:r>
            <a:endParaRPr lang="en-US" b="1" dirty="0">
              <a:solidFill>
                <a:srgbClr val="00B0F0"/>
              </a:solidFill>
            </a:endParaRPr>
          </a:p>
        </p:txBody>
      </p:sp>
    </p:spTree>
    <p:extLst>
      <p:ext uri="{BB962C8B-B14F-4D97-AF65-F5344CB8AC3E}">
        <p14:creationId xmlns:p14="http://schemas.microsoft.com/office/powerpoint/2010/main" xmlns="" val="1084857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12119" y="154032"/>
            <a:ext cx="6809878" cy="584775"/>
          </a:xfrm>
          <a:prstGeom prst="rect">
            <a:avLst/>
          </a:prstGeom>
          <a:noFill/>
        </p:spPr>
        <p:txBody>
          <a:bodyPr wrap="none" rtlCol="0">
            <a:spAutoFit/>
          </a:bodyPr>
          <a:lstStyle/>
          <a:p>
            <a:pPr defTabSz="914400"/>
            <a:r>
              <a:rPr lang="en-US" altLang="zh-CN" sz="3200" b="1" dirty="0" smtClean="0">
                <a:solidFill>
                  <a:srgbClr val="C00000"/>
                </a:solidFill>
              </a:rPr>
              <a:t>EPD - staff recruitment plan &amp; progress</a:t>
            </a:r>
            <a:endParaRPr lang="zh-CN" altLang="en-US" sz="3200" b="1" dirty="0">
              <a:solidFill>
                <a:srgbClr val="C00000"/>
              </a:solidFill>
            </a:endParaRPr>
          </a:p>
        </p:txBody>
      </p:sp>
      <p:sp>
        <p:nvSpPr>
          <p:cNvPr id="4" name="TextBox 3"/>
          <p:cNvSpPr txBox="1"/>
          <p:nvPr/>
        </p:nvSpPr>
        <p:spPr>
          <a:xfrm>
            <a:off x="1436190" y="5627046"/>
            <a:ext cx="6407908" cy="369332"/>
          </a:xfrm>
          <a:prstGeom prst="rect">
            <a:avLst/>
          </a:prstGeom>
          <a:noFill/>
        </p:spPr>
        <p:txBody>
          <a:bodyPr wrap="none" rtlCol="0">
            <a:spAutoFit/>
          </a:bodyPr>
          <a:lstStyle/>
          <a:p>
            <a:r>
              <a:rPr lang="en-US" altLang="zh-CN" b="1" dirty="0" smtClean="0">
                <a:solidFill>
                  <a:srgbClr val="0000FF"/>
                </a:solidFill>
              </a:rPr>
              <a:t>+ staff in detector, electronics, software</a:t>
            </a:r>
            <a:r>
              <a:rPr lang="zh-CN" altLang="en-US" b="1" dirty="0">
                <a:solidFill>
                  <a:srgbClr val="0000FF"/>
                </a:solidFill>
              </a:rPr>
              <a:t> </a:t>
            </a:r>
            <a:r>
              <a:rPr lang="en-GB" altLang="zh-CN" b="1" dirty="0" smtClean="0">
                <a:solidFill>
                  <a:srgbClr val="0000FF"/>
                </a:solidFill>
              </a:rPr>
              <a:t>(</a:t>
            </a:r>
            <a:r>
              <a:rPr lang="en-US" altLang="zh-CN" b="1" dirty="0" smtClean="0">
                <a:solidFill>
                  <a:srgbClr val="0000FF"/>
                </a:solidFill>
              </a:rPr>
              <a:t>4 regular staff positions)</a:t>
            </a:r>
            <a:endParaRPr lang="zh-CN" altLang="en-US" b="1" dirty="0">
              <a:solidFill>
                <a:srgbClr val="0000FF"/>
              </a:solidFill>
            </a:endParaRPr>
          </a:p>
        </p:txBody>
      </p:sp>
      <p:sp>
        <p:nvSpPr>
          <p:cNvPr id="2" name="TextBox 1"/>
          <p:cNvSpPr txBox="1"/>
          <p:nvPr/>
        </p:nvSpPr>
        <p:spPr>
          <a:xfrm>
            <a:off x="612119" y="929030"/>
            <a:ext cx="7621189" cy="646331"/>
          </a:xfrm>
          <a:prstGeom prst="rect">
            <a:avLst/>
          </a:prstGeom>
          <a:noFill/>
        </p:spPr>
        <p:txBody>
          <a:bodyPr wrap="none" rtlCol="0">
            <a:spAutoFit/>
          </a:bodyPr>
          <a:lstStyle/>
          <a:p>
            <a:pPr marL="285750" indent="-285750">
              <a:buFont typeface="Wingdings" panose="05000000000000000000" pitchFamily="2" charset="2"/>
              <a:buChar char="Ø"/>
            </a:pPr>
            <a:r>
              <a:rPr lang="en-US" altLang="zh-CN" b="1" dirty="0" smtClean="0">
                <a:solidFill>
                  <a:srgbClr val="002060"/>
                </a:solidFill>
              </a:rPr>
              <a:t>2013-2017 staff hires and recruitment concentrated in high energy frontier,</a:t>
            </a:r>
          </a:p>
          <a:p>
            <a:r>
              <a:rPr lang="en-US" altLang="zh-CN" b="1" dirty="0">
                <a:solidFill>
                  <a:srgbClr val="002060"/>
                </a:solidFill>
              </a:rPr>
              <a:t> </a:t>
            </a:r>
            <a:r>
              <a:rPr lang="en-US" altLang="zh-CN" b="1" dirty="0" smtClean="0">
                <a:solidFill>
                  <a:srgbClr val="002060"/>
                </a:solidFill>
              </a:rPr>
              <a:t>     silicon pixel-strip tracking detectors, electronics</a:t>
            </a:r>
            <a:endParaRPr lang="zh-CN" altLang="en-US" b="1" dirty="0">
              <a:solidFill>
                <a:srgbClr val="C00000"/>
              </a:solidFill>
            </a:endParaRPr>
          </a:p>
        </p:txBody>
      </p:sp>
      <p:sp>
        <p:nvSpPr>
          <p:cNvPr id="6" name="TextBox 5"/>
          <p:cNvSpPr txBox="1"/>
          <p:nvPr/>
        </p:nvSpPr>
        <p:spPr>
          <a:xfrm>
            <a:off x="1098231" y="5996378"/>
            <a:ext cx="6814751" cy="723275"/>
          </a:xfrm>
          <a:prstGeom prst="rect">
            <a:avLst/>
          </a:prstGeom>
          <a:noFill/>
        </p:spPr>
        <p:txBody>
          <a:bodyPr wrap="none" rtlCol="0">
            <a:spAutoFit/>
          </a:bodyPr>
          <a:lstStyle/>
          <a:p>
            <a:pPr marL="285750" indent="-285750">
              <a:spcBef>
                <a:spcPts val="600"/>
              </a:spcBef>
              <a:buFont typeface="Wingdings" panose="05000000000000000000" pitchFamily="2" charset="2"/>
              <a:buChar char="Ø"/>
            </a:pPr>
            <a:r>
              <a:rPr lang="en-US" altLang="zh-CN" b="1" dirty="0" smtClean="0">
                <a:solidFill>
                  <a:srgbClr val="002060"/>
                </a:solidFill>
              </a:rPr>
              <a:t>In the next 5 years, EPD will add high quality staff in all 1-5-7 areas</a:t>
            </a:r>
          </a:p>
          <a:p>
            <a:pPr marL="285750" indent="-285750">
              <a:spcBef>
                <a:spcPts val="600"/>
              </a:spcBef>
              <a:buFont typeface="Wingdings" panose="05000000000000000000" pitchFamily="2" charset="2"/>
              <a:buChar char="Ø"/>
            </a:pPr>
            <a:r>
              <a:rPr lang="en-US" altLang="zh-CN" b="1" dirty="0" smtClean="0">
                <a:solidFill>
                  <a:srgbClr val="002060"/>
                </a:solidFill>
              </a:rPr>
              <a:t>Administrative groups all have developed staff recruitment plans</a:t>
            </a:r>
          </a:p>
        </p:txBody>
      </p:sp>
      <p:graphicFrame>
        <p:nvGraphicFramePr>
          <p:cNvPr id="5" name="表格 4"/>
          <p:cNvGraphicFramePr>
            <a:graphicFrameLocks noGrp="1"/>
          </p:cNvGraphicFramePr>
          <p:nvPr>
            <p:extLst>
              <p:ext uri="{D42A27DB-BD31-4B8C-83A1-F6EECF244321}">
                <p14:modId xmlns:p14="http://schemas.microsoft.com/office/powerpoint/2010/main" xmlns="" val="3129763958"/>
              </p:ext>
            </p:extLst>
          </p:nvPr>
        </p:nvGraphicFramePr>
        <p:xfrm>
          <a:off x="740840" y="1666551"/>
          <a:ext cx="7605804" cy="4013835"/>
        </p:xfrm>
        <a:graphic>
          <a:graphicData uri="http://schemas.openxmlformats.org/drawingml/2006/table">
            <a:tbl>
              <a:tblPr firstRow="1" firstCol="1" bandRow="1">
                <a:tableStyleId>{5C22544A-7EE6-4342-B048-85BDC9FD1C3A}</a:tableStyleId>
              </a:tblPr>
              <a:tblGrid>
                <a:gridCol w="1827130"/>
                <a:gridCol w="1521801"/>
                <a:gridCol w="2713111"/>
                <a:gridCol w="1543762"/>
              </a:tblGrid>
              <a:tr h="439420">
                <a:tc>
                  <a:txBody>
                    <a:bodyPr/>
                    <a:lstStyle/>
                    <a:p>
                      <a:pPr algn="just">
                        <a:spcAft>
                          <a:spcPts val="0"/>
                        </a:spcAft>
                      </a:pPr>
                      <a:r>
                        <a:rPr lang="en-US" sz="1400" kern="100" dirty="0">
                          <a:solidFill>
                            <a:schemeClr val="tx1"/>
                          </a:solidFill>
                          <a:effectLst/>
                        </a:rPr>
                        <a:t>Recruitment program</a:t>
                      </a:r>
                      <a:endParaRPr lang="zh-CN" sz="1400" kern="100" dirty="0">
                        <a:solidFill>
                          <a:schemeClr val="tx1"/>
                        </a:solidFill>
                        <a:effectLst/>
                        <a:latin typeface="Calibri"/>
                        <a:ea typeface="宋体"/>
                        <a:cs typeface="Times New Roman"/>
                      </a:endParaRPr>
                    </a:p>
                  </a:txBody>
                  <a:tcPr marL="39370" marR="39370" marT="9525" marB="0" anchor="ctr"/>
                </a:tc>
                <a:tc>
                  <a:txBody>
                    <a:bodyPr/>
                    <a:lstStyle/>
                    <a:p>
                      <a:pPr algn="just">
                        <a:spcAft>
                          <a:spcPts val="0"/>
                        </a:spcAft>
                      </a:pPr>
                      <a:r>
                        <a:rPr lang="en-US" sz="1400" kern="100" dirty="0">
                          <a:solidFill>
                            <a:schemeClr val="tx1"/>
                          </a:solidFill>
                          <a:effectLst/>
                        </a:rPr>
                        <a:t>Name </a:t>
                      </a:r>
                      <a:endParaRPr lang="zh-CN" sz="1400" kern="100" dirty="0">
                        <a:solidFill>
                          <a:schemeClr val="tx1"/>
                        </a:solidFill>
                        <a:effectLst/>
                        <a:latin typeface="Calibri"/>
                        <a:ea typeface="宋体"/>
                        <a:cs typeface="Times New Roman"/>
                      </a:endParaRPr>
                    </a:p>
                  </a:txBody>
                  <a:tcPr marL="39370" marR="39370" marT="9525" marB="0" anchor="ctr"/>
                </a:tc>
                <a:tc>
                  <a:txBody>
                    <a:bodyPr/>
                    <a:lstStyle/>
                    <a:p>
                      <a:pPr algn="just">
                        <a:spcAft>
                          <a:spcPts val="0"/>
                        </a:spcAft>
                      </a:pPr>
                      <a:r>
                        <a:rPr lang="en-US" sz="1400" kern="100" dirty="0" smtClean="0">
                          <a:solidFill>
                            <a:schemeClr val="tx1"/>
                          </a:solidFill>
                          <a:effectLst/>
                        </a:rPr>
                        <a:t>Previous institute,</a:t>
                      </a:r>
                      <a:r>
                        <a:rPr lang="en-US" sz="1400" kern="100" baseline="0" dirty="0" smtClean="0">
                          <a:solidFill>
                            <a:schemeClr val="tx1"/>
                          </a:solidFill>
                          <a:effectLst/>
                        </a:rPr>
                        <a:t> </a:t>
                      </a:r>
                      <a:r>
                        <a:rPr lang="en-US" sz="1400" kern="100" dirty="0" smtClean="0">
                          <a:solidFill>
                            <a:schemeClr val="tx1"/>
                          </a:solidFill>
                          <a:effectLst/>
                        </a:rPr>
                        <a:t>Year</a:t>
                      </a:r>
                      <a:endParaRPr lang="zh-CN" sz="1400" kern="100" dirty="0">
                        <a:solidFill>
                          <a:schemeClr val="tx1"/>
                        </a:solidFill>
                        <a:effectLst/>
                        <a:latin typeface="Calibri"/>
                        <a:ea typeface="宋体"/>
                        <a:cs typeface="Times New Roman"/>
                      </a:endParaRPr>
                    </a:p>
                  </a:txBody>
                  <a:tcPr marL="39370" marR="39370" marT="9525" marB="0" anchor="ctr"/>
                </a:tc>
                <a:tc>
                  <a:txBody>
                    <a:bodyPr/>
                    <a:lstStyle/>
                    <a:p>
                      <a:pPr algn="just">
                        <a:spcAft>
                          <a:spcPts val="0"/>
                        </a:spcAft>
                      </a:pPr>
                      <a:r>
                        <a:rPr lang="en-US" sz="1400" kern="100" dirty="0">
                          <a:solidFill>
                            <a:schemeClr val="tx1"/>
                          </a:solidFill>
                          <a:effectLst/>
                        </a:rPr>
                        <a:t>Areas/projects</a:t>
                      </a:r>
                      <a:endParaRPr lang="zh-CN" sz="1400" kern="100" dirty="0">
                        <a:solidFill>
                          <a:schemeClr val="tx1"/>
                        </a:solidFill>
                        <a:effectLst/>
                        <a:latin typeface="Calibri"/>
                        <a:ea typeface="宋体"/>
                        <a:cs typeface="Times New Roman"/>
                      </a:endParaRPr>
                    </a:p>
                  </a:txBody>
                  <a:tcPr marL="39370" marR="39370" marT="9525" marB="0" anchor="ctr"/>
                </a:tc>
              </a:tr>
              <a:tr h="405765">
                <a:tc rowSpan="5">
                  <a:txBody>
                    <a:bodyPr/>
                    <a:lstStyle/>
                    <a:p>
                      <a:pPr algn="ctr">
                        <a:spcAft>
                          <a:spcPts val="0"/>
                        </a:spcAft>
                      </a:pPr>
                      <a:r>
                        <a:rPr lang="en-US" sz="1600" kern="100" dirty="0">
                          <a:solidFill>
                            <a:srgbClr val="002060"/>
                          </a:solidFill>
                          <a:effectLst/>
                        </a:rPr>
                        <a:t>National recruitment level</a:t>
                      </a:r>
                      <a:endParaRPr lang="zh-CN" sz="1600" kern="100" dirty="0">
                        <a:solidFill>
                          <a:srgbClr val="002060"/>
                        </a:solidFill>
                        <a:effectLst/>
                        <a:latin typeface="Calibri"/>
                        <a:ea typeface="宋体"/>
                        <a:cs typeface="Times New Roman"/>
                      </a:endParaRPr>
                    </a:p>
                  </a:txBody>
                  <a:tcPr marL="39370" marR="39370" marT="9525" marB="0" anchor="ctr"/>
                </a:tc>
                <a:tc>
                  <a:txBody>
                    <a:bodyPr/>
                    <a:lstStyle/>
                    <a:p>
                      <a:pPr algn="just">
                        <a:spcAft>
                          <a:spcPts val="0"/>
                        </a:spcAft>
                      </a:pPr>
                      <a:r>
                        <a:rPr lang="en-US" sz="1050" b="1" kern="100" dirty="0">
                          <a:solidFill>
                            <a:srgbClr val="0000FF"/>
                          </a:solidFill>
                          <a:effectLst/>
                        </a:rPr>
                        <a:t>Joao </a:t>
                      </a:r>
                      <a:r>
                        <a:rPr lang="en-US" sz="1050" b="1" kern="100" dirty="0" err="1">
                          <a:solidFill>
                            <a:srgbClr val="0000FF"/>
                          </a:solidFill>
                          <a:effectLst/>
                        </a:rPr>
                        <a:t>Guimaraes</a:t>
                      </a:r>
                      <a:r>
                        <a:rPr lang="en-US" sz="1050" b="1" kern="100" dirty="0">
                          <a:solidFill>
                            <a:srgbClr val="0000FF"/>
                          </a:solidFill>
                          <a:effectLst/>
                        </a:rPr>
                        <a:t> </a:t>
                      </a:r>
                      <a:r>
                        <a:rPr lang="en-US" sz="1050" b="1" kern="100" dirty="0" smtClean="0">
                          <a:solidFill>
                            <a:srgbClr val="0000FF"/>
                          </a:solidFill>
                          <a:effectLst/>
                        </a:rPr>
                        <a:t>Costa</a:t>
                      </a:r>
                      <a:endParaRPr lang="zh-CN" sz="1050" b="1" kern="100" dirty="0">
                        <a:solidFill>
                          <a:srgbClr val="0000FF"/>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Harvard University, USA, 2016</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400" kern="100" dirty="0">
                          <a:effectLst/>
                        </a:rPr>
                        <a:t> </a:t>
                      </a:r>
                      <a:r>
                        <a:rPr lang="en-US" sz="1400" kern="100" dirty="0" smtClean="0">
                          <a:effectLst/>
                        </a:rPr>
                        <a:t>ATLAS</a:t>
                      </a:r>
                      <a:r>
                        <a:rPr lang="en-GB" sz="1400" kern="100" dirty="0" smtClean="0">
                          <a:effectLst/>
                        </a:rPr>
                        <a:t>,</a:t>
                      </a:r>
                      <a:r>
                        <a:rPr lang="en-GB" sz="1400" kern="100" baseline="0" dirty="0" smtClean="0">
                          <a:effectLst/>
                        </a:rPr>
                        <a:t> </a:t>
                      </a:r>
                      <a:r>
                        <a:rPr lang="en-US" sz="1400" kern="100" dirty="0" smtClean="0">
                          <a:effectLst/>
                        </a:rPr>
                        <a:t>CEPC</a:t>
                      </a:r>
                      <a:endParaRPr lang="zh-CN" sz="1400" kern="100" dirty="0">
                        <a:effectLst/>
                        <a:latin typeface="Calibri"/>
                        <a:ea typeface="宋体"/>
                        <a:cs typeface="Times New Roman"/>
                      </a:endParaRPr>
                    </a:p>
                  </a:txBody>
                  <a:tcPr marL="39370" marR="39370" marT="9525" marB="0" anchor="ctr"/>
                </a:tc>
              </a:tr>
              <a:tr h="293370">
                <a:tc vMerge="1">
                  <a:txBody>
                    <a:bodyPr/>
                    <a:lstStyle/>
                    <a:p>
                      <a:endParaRPr lang="zh-CN" altLang="en-US"/>
                    </a:p>
                  </a:txBody>
                  <a:tcPr/>
                </a:tc>
                <a:tc>
                  <a:txBody>
                    <a:bodyPr/>
                    <a:lstStyle/>
                    <a:p>
                      <a:pPr algn="just">
                        <a:spcAft>
                          <a:spcPts val="0"/>
                        </a:spcAft>
                      </a:pPr>
                      <a:r>
                        <a:rPr lang="zh-CN" sz="1050" b="1" kern="100" dirty="0">
                          <a:solidFill>
                            <a:srgbClr val="0000FF"/>
                          </a:solidFill>
                          <a:effectLst/>
                        </a:rPr>
                        <a:t>方亚</a:t>
                      </a:r>
                      <a:r>
                        <a:rPr lang="zh-CN" sz="1050" b="1" kern="100" dirty="0" smtClean="0">
                          <a:solidFill>
                            <a:srgbClr val="0000FF"/>
                          </a:solidFill>
                          <a:effectLst/>
                        </a:rPr>
                        <a:t>泉</a:t>
                      </a:r>
                      <a:r>
                        <a:rPr lang="en-US" altLang="zh-CN" sz="1050" b="1" kern="100" dirty="0" smtClean="0">
                          <a:solidFill>
                            <a:srgbClr val="0000FF"/>
                          </a:solidFill>
                          <a:effectLst/>
                        </a:rPr>
                        <a:t> Y.Q. Fang</a:t>
                      </a:r>
                      <a:endParaRPr lang="zh-CN" sz="1050" b="1" kern="100" dirty="0">
                        <a:solidFill>
                          <a:srgbClr val="0000FF"/>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University of Wisconsin,</a:t>
                      </a:r>
                      <a:r>
                        <a:rPr lang="en-US" sz="1400" b="1" kern="100" baseline="0" dirty="0" smtClean="0">
                          <a:effectLst/>
                        </a:rPr>
                        <a:t> USA, </a:t>
                      </a:r>
                      <a:r>
                        <a:rPr lang="en-US" sz="1400" b="1" kern="100" dirty="0" smtClean="0">
                          <a:effectLst/>
                        </a:rPr>
                        <a:t>2013</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400" kern="100" dirty="0" smtClean="0">
                          <a:effectLst/>
                        </a:rPr>
                        <a:t> ATLAS</a:t>
                      </a:r>
                      <a:endParaRPr lang="zh-CN" sz="1400" kern="100" dirty="0">
                        <a:effectLst/>
                        <a:latin typeface="Calibri"/>
                        <a:ea typeface="宋体"/>
                        <a:cs typeface="Times New Roman"/>
                      </a:endParaRPr>
                    </a:p>
                  </a:txBody>
                  <a:tcPr marL="39370" marR="39370" marT="9525" marB="0" anchor="ctr"/>
                </a:tc>
              </a:tr>
              <a:tr h="293370">
                <a:tc vMerge="1">
                  <a:txBody>
                    <a:bodyPr/>
                    <a:lstStyle/>
                    <a:p>
                      <a:endParaRPr lang="zh-CN" altLang="en-US"/>
                    </a:p>
                  </a:txBody>
                  <a:tcPr/>
                </a:tc>
                <a:tc>
                  <a:txBody>
                    <a:bodyPr/>
                    <a:lstStyle/>
                    <a:p>
                      <a:pPr algn="just">
                        <a:spcAft>
                          <a:spcPts val="0"/>
                        </a:spcAft>
                      </a:pPr>
                      <a:r>
                        <a:rPr lang="zh-CN" sz="1050" b="1" kern="100" dirty="0">
                          <a:solidFill>
                            <a:srgbClr val="0000FF"/>
                          </a:solidFill>
                          <a:effectLst/>
                        </a:rPr>
                        <a:t>朱</a:t>
                      </a:r>
                      <a:r>
                        <a:rPr lang="zh-CN" sz="1050" b="1" kern="100" dirty="0" smtClean="0">
                          <a:solidFill>
                            <a:srgbClr val="0000FF"/>
                          </a:solidFill>
                          <a:effectLst/>
                        </a:rPr>
                        <a:t>宏博</a:t>
                      </a:r>
                      <a:r>
                        <a:rPr lang="en-US" altLang="zh-CN" sz="1050" b="1" kern="100" dirty="0" smtClean="0">
                          <a:solidFill>
                            <a:srgbClr val="0000FF"/>
                          </a:solidFill>
                          <a:effectLst/>
                        </a:rPr>
                        <a:t> H.B. Zhu</a:t>
                      </a:r>
                      <a:endParaRPr lang="zh-CN" sz="1050" b="1" kern="100" dirty="0">
                        <a:solidFill>
                          <a:srgbClr val="0000FF"/>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DESY, Germany, 2015</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400" kern="100" dirty="0">
                          <a:effectLst/>
                        </a:rPr>
                        <a:t> </a:t>
                      </a:r>
                      <a:r>
                        <a:rPr lang="en-US" sz="1400" kern="100" dirty="0" smtClean="0">
                          <a:effectLst/>
                        </a:rPr>
                        <a:t>ATLAS</a:t>
                      </a:r>
                      <a:r>
                        <a:rPr lang="en-GB" sz="1400" kern="100" dirty="0" smtClean="0">
                          <a:effectLst/>
                        </a:rPr>
                        <a:t>,</a:t>
                      </a:r>
                      <a:r>
                        <a:rPr lang="en-GB" sz="1400" kern="100" baseline="0" dirty="0" smtClean="0">
                          <a:effectLst/>
                        </a:rPr>
                        <a:t> </a:t>
                      </a:r>
                      <a:r>
                        <a:rPr lang="en-US" sz="1400" kern="100" dirty="0" smtClean="0">
                          <a:effectLst/>
                        </a:rPr>
                        <a:t>CEPC</a:t>
                      </a:r>
                      <a:r>
                        <a:rPr lang="zh-CN" sz="1050" kern="100" dirty="0">
                          <a:effectLst/>
                        </a:rPr>
                        <a:t>， </a:t>
                      </a:r>
                    </a:p>
                    <a:p>
                      <a:pPr algn="l">
                        <a:spcAft>
                          <a:spcPts val="0"/>
                        </a:spcAft>
                      </a:pPr>
                      <a:r>
                        <a:rPr lang="en-US" sz="1050" kern="100" dirty="0">
                          <a:effectLst/>
                        </a:rPr>
                        <a:t>Silicon pixel strip detector</a:t>
                      </a:r>
                      <a:endParaRPr lang="zh-CN" sz="1050" kern="100" dirty="0">
                        <a:effectLst/>
                        <a:latin typeface="Calibri"/>
                        <a:ea typeface="宋体"/>
                        <a:cs typeface="Times New Roman"/>
                      </a:endParaRPr>
                    </a:p>
                  </a:txBody>
                  <a:tcPr marL="39370" marR="39370" marT="9525" marB="0" anchor="ctr"/>
                </a:tc>
              </a:tr>
              <a:tr h="252730">
                <a:tc vMerge="1">
                  <a:txBody>
                    <a:bodyPr/>
                    <a:lstStyle/>
                    <a:p>
                      <a:endParaRPr lang="zh-CN" altLang="en-US"/>
                    </a:p>
                  </a:txBody>
                  <a:tcPr/>
                </a:tc>
                <a:tc>
                  <a:txBody>
                    <a:bodyPr/>
                    <a:lstStyle/>
                    <a:p>
                      <a:pPr algn="just">
                        <a:spcAft>
                          <a:spcPts val="0"/>
                        </a:spcAft>
                      </a:pPr>
                      <a:r>
                        <a:rPr lang="zh-CN" sz="1050" b="1" kern="100" dirty="0">
                          <a:solidFill>
                            <a:srgbClr val="0000FF"/>
                          </a:solidFill>
                          <a:effectLst/>
                        </a:rPr>
                        <a:t>史</a:t>
                      </a:r>
                      <a:r>
                        <a:rPr lang="zh-CN" sz="1050" b="1" kern="100" dirty="0" smtClean="0">
                          <a:solidFill>
                            <a:srgbClr val="0000FF"/>
                          </a:solidFill>
                          <a:effectLst/>
                        </a:rPr>
                        <a:t>欣</a:t>
                      </a:r>
                      <a:r>
                        <a:rPr lang="en-US" altLang="zh-CN" sz="1050" b="1" kern="100" dirty="0" smtClean="0">
                          <a:solidFill>
                            <a:srgbClr val="0000FF"/>
                          </a:solidFill>
                          <a:effectLst/>
                        </a:rPr>
                        <a:t> X. Shi</a:t>
                      </a:r>
                      <a:endParaRPr lang="zh-CN" sz="1050" b="1" kern="100" dirty="0">
                        <a:solidFill>
                          <a:srgbClr val="0000FF"/>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Purdue University, USA, 2016</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050" kern="100" dirty="0">
                          <a:effectLst/>
                        </a:rPr>
                        <a:t> </a:t>
                      </a:r>
                      <a:r>
                        <a:rPr lang="en-US" sz="1050" kern="100" dirty="0" smtClean="0">
                          <a:effectLst/>
                        </a:rPr>
                        <a:t>BESIII,</a:t>
                      </a:r>
                      <a:r>
                        <a:rPr lang="en-US" sz="1050" kern="100" baseline="0" dirty="0" smtClean="0">
                          <a:effectLst/>
                        </a:rPr>
                        <a:t> </a:t>
                      </a:r>
                      <a:r>
                        <a:rPr lang="en-US" sz="1050" kern="100" dirty="0" smtClean="0">
                          <a:effectLst/>
                        </a:rPr>
                        <a:t>pixel </a:t>
                      </a:r>
                      <a:r>
                        <a:rPr lang="en-US" sz="1050" kern="100" dirty="0">
                          <a:effectLst/>
                        </a:rPr>
                        <a:t>detector</a:t>
                      </a:r>
                      <a:endParaRPr lang="zh-CN" sz="1050" kern="100" dirty="0">
                        <a:effectLst/>
                        <a:latin typeface="Calibri"/>
                        <a:ea typeface="宋体"/>
                        <a:cs typeface="Times New Roman"/>
                      </a:endParaRPr>
                    </a:p>
                  </a:txBody>
                  <a:tcPr marL="39370" marR="39370" marT="9525" marB="0" anchor="ctr"/>
                </a:tc>
              </a:tr>
              <a:tr h="450850">
                <a:tc vMerge="1">
                  <a:txBody>
                    <a:bodyPr/>
                    <a:lstStyle/>
                    <a:p>
                      <a:endParaRPr lang="zh-CN" altLang="en-US"/>
                    </a:p>
                  </a:txBody>
                  <a:tcPr/>
                </a:tc>
                <a:tc>
                  <a:txBody>
                    <a:bodyPr/>
                    <a:lstStyle/>
                    <a:p>
                      <a:pPr algn="just">
                        <a:spcAft>
                          <a:spcPts val="0"/>
                        </a:spcAft>
                      </a:pPr>
                      <a:r>
                        <a:rPr lang="zh-CN" sz="1050" b="1" kern="100" dirty="0">
                          <a:solidFill>
                            <a:srgbClr val="C00000"/>
                          </a:solidFill>
                          <a:effectLst/>
                        </a:rPr>
                        <a:t>黄燕</a:t>
                      </a:r>
                      <a:r>
                        <a:rPr lang="zh-CN" sz="1050" b="1" kern="100" dirty="0" smtClean="0">
                          <a:solidFill>
                            <a:srgbClr val="C00000"/>
                          </a:solidFill>
                          <a:effectLst/>
                        </a:rPr>
                        <a:t>萍</a:t>
                      </a:r>
                      <a:r>
                        <a:rPr lang="en-US" altLang="zh-CN" sz="1050" b="1" kern="100" dirty="0" smtClean="0">
                          <a:solidFill>
                            <a:srgbClr val="C00000"/>
                          </a:solidFill>
                          <a:effectLst/>
                        </a:rPr>
                        <a:t> Y.P. Huang</a:t>
                      </a:r>
                      <a:endParaRPr lang="zh-CN" sz="1050" b="1" kern="100" dirty="0">
                        <a:solidFill>
                          <a:srgbClr val="C00000"/>
                        </a:solidFill>
                        <a:effectLst/>
                      </a:endParaRPr>
                    </a:p>
                    <a:p>
                      <a:pPr algn="just">
                        <a:spcAft>
                          <a:spcPts val="0"/>
                        </a:spcAft>
                      </a:pPr>
                      <a:r>
                        <a:rPr lang="zh-CN" sz="1050" b="1" kern="100" dirty="0">
                          <a:solidFill>
                            <a:srgbClr val="C00000"/>
                          </a:solidFill>
                          <a:effectLst/>
                        </a:rPr>
                        <a:t>李一</a:t>
                      </a:r>
                      <a:r>
                        <a:rPr lang="zh-CN" sz="1050" b="1" kern="100" dirty="0" smtClean="0">
                          <a:solidFill>
                            <a:srgbClr val="C00000"/>
                          </a:solidFill>
                          <a:effectLst/>
                        </a:rPr>
                        <a:t>鸣</a:t>
                      </a:r>
                      <a:r>
                        <a:rPr lang="en-US" altLang="zh-CN" sz="1050" b="1" kern="100" dirty="0" smtClean="0">
                          <a:solidFill>
                            <a:srgbClr val="C00000"/>
                          </a:solidFill>
                          <a:effectLst/>
                        </a:rPr>
                        <a:t> Y.</a:t>
                      </a:r>
                      <a:r>
                        <a:rPr lang="en-US" altLang="zh-CN" sz="1050" b="1" kern="100" baseline="0" dirty="0" smtClean="0">
                          <a:solidFill>
                            <a:srgbClr val="C00000"/>
                          </a:solidFill>
                          <a:effectLst/>
                        </a:rPr>
                        <a:t> M. Li</a:t>
                      </a:r>
                      <a:endParaRPr lang="zh-CN" sz="1050" b="1" kern="100" dirty="0">
                        <a:solidFill>
                          <a:srgbClr val="C00000"/>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DESY,</a:t>
                      </a:r>
                      <a:r>
                        <a:rPr lang="en-US" sz="1400" b="1" kern="100" baseline="0" dirty="0" smtClean="0">
                          <a:effectLst/>
                        </a:rPr>
                        <a:t> Germany,  </a:t>
                      </a:r>
                      <a:r>
                        <a:rPr lang="en-US" sz="1400" b="1" kern="100" dirty="0" smtClean="0">
                          <a:effectLst/>
                        </a:rPr>
                        <a:t>2016</a:t>
                      </a:r>
                      <a:endParaRPr lang="zh-CN" sz="1400" b="1" kern="100" dirty="0">
                        <a:effectLst/>
                      </a:endParaRPr>
                    </a:p>
                    <a:p>
                      <a:pPr algn="just">
                        <a:spcAft>
                          <a:spcPts val="0"/>
                        </a:spcAft>
                      </a:pPr>
                      <a:r>
                        <a:rPr lang="en-US" sz="1400" b="1" kern="100" dirty="0" smtClean="0">
                          <a:effectLst/>
                        </a:rPr>
                        <a:t>LAL, CNRS, France,</a:t>
                      </a:r>
                      <a:r>
                        <a:rPr lang="en-US" sz="1400" b="1" kern="100" baseline="0" dirty="0" smtClean="0">
                          <a:effectLst/>
                        </a:rPr>
                        <a:t> </a:t>
                      </a:r>
                      <a:r>
                        <a:rPr lang="en-US" sz="1400" b="1" kern="100" dirty="0" smtClean="0">
                          <a:effectLst/>
                        </a:rPr>
                        <a:t>2017</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050" kern="100" dirty="0">
                          <a:effectLst/>
                        </a:rPr>
                        <a:t> </a:t>
                      </a:r>
                      <a:r>
                        <a:rPr lang="en-US" sz="1400" kern="100" dirty="0">
                          <a:effectLst/>
                        </a:rPr>
                        <a:t>ATLAS</a:t>
                      </a:r>
                      <a:endParaRPr lang="zh-CN" sz="1400" kern="100" dirty="0">
                        <a:effectLst/>
                      </a:endParaRPr>
                    </a:p>
                    <a:p>
                      <a:pPr algn="l">
                        <a:spcAft>
                          <a:spcPts val="0"/>
                        </a:spcAft>
                      </a:pPr>
                      <a:r>
                        <a:rPr lang="en-US" sz="1050" kern="100" dirty="0" err="1" smtClean="0">
                          <a:effectLst/>
                        </a:rPr>
                        <a:t>LHCb</a:t>
                      </a:r>
                      <a:r>
                        <a:rPr lang="en-US" sz="1050" kern="100" dirty="0" smtClean="0">
                          <a:effectLst/>
                        </a:rPr>
                        <a:t>,</a:t>
                      </a:r>
                      <a:r>
                        <a:rPr lang="en-US" sz="1050" kern="100" baseline="0" dirty="0" smtClean="0">
                          <a:effectLst/>
                        </a:rPr>
                        <a:t> </a:t>
                      </a:r>
                      <a:r>
                        <a:rPr lang="en-US" sz="1050" kern="100" dirty="0" smtClean="0">
                          <a:effectLst/>
                        </a:rPr>
                        <a:t>pixel </a:t>
                      </a:r>
                      <a:r>
                        <a:rPr lang="en-US" sz="1050" kern="100" dirty="0">
                          <a:effectLst/>
                        </a:rPr>
                        <a:t>detector</a:t>
                      </a:r>
                      <a:endParaRPr lang="zh-CN" sz="1050" kern="100" dirty="0">
                        <a:effectLst/>
                        <a:latin typeface="Calibri"/>
                        <a:ea typeface="宋体"/>
                        <a:cs typeface="Times New Roman"/>
                      </a:endParaRPr>
                    </a:p>
                  </a:txBody>
                  <a:tcPr marL="39370" marR="39370" marT="9525" marB="0" anchor="ctr"/>
                </a:tc>
              </a:tr>
              <a:tr h="293370">
                <a:tc rowSpan="3">
                  <a:txBody>
                    <a:bodyPr/>
                    <a:lstStyle/>
                    <a:p>
                      <a:pPr algn="ctr">
                        <a:spcAft>
                          <a:spcPts val="0"/>
                        </a:spcAft>
                      </a:pPr>
                      <a:r>
                        <a:rPr lang="en-US" sz="1600" kern="100" dirty="0" smtClean="0">
                          <a:solidFill>
                            <a:srgbClr val="002060"/>
                          </a:solidFill>
                          <a:effectLst/>
                        </a:rPr>
                        <a:t>CAS</a:t>
                      </a:r>
                      <a:r>
                        <a:rPr lang="en-US" sz="1600" kern="100" baseline="0" dirty="0" smtClean="0">
                          <a:solidFill>
                            <a:srgbClr val="002060"/>
                          </a:solidFill>
                          <a:effectLst/>
                        </a:rPr>
                        <a:t> </a:t>
                      </a:r>
                      <a:r>
                        <a:rPr lang="en-US" sz="1600" kern="100" dirty="0" smtClean="0">
                          <a:solidFill>
                            <a:srgbClr val="002060"/>
                          </a:solidFill>
                          <a:effectLst/>
                        </a:rPr>
                        <a:t>recruitment </a:t>
                      </a:r>
                      <a:r>
                        <a:rPr lang="en-US" sz="1600" kern="100" dirty="0">
                          <a:solidFill>
                            <a:srgbClr val="002060"/>
                          </a:solidFill>
                          <a:effectLst/>
                        </a:rPr>
                        <a:t>level</a:t>
                      </a:r>
                      <a:endParaRPr lang="zh-CN" sz="1600" kern="100" dirty="0">
                        <a:solidFill>
                          <a:srgbClr val="002060"/>
                        </a:solidFill>
                        <a:effectLst/>
                        <a:latin typeface="Calibri"/>
                        <a:ea typeface="宋体"/>
                        <a:cs typeface="Times New Roman"/>
                      </a:endParaRPr>
                    </a:p>
                  </a:txBody>
                  <a:tcPr marL="39370" marR="39370" marT="9525" marB="0" anchor="ctr"/>
                </a:tc>
                <a:tc>
                  <a:txBody>
                    <a:bodyPr/>
                    <a:lstStyle/>
                    <a:p>
                      <a:pPr algn="just">
                        <a:spcAft>
                          <a:spcPts val="0"/>
                        </a:spcAft>
                      </a:pPr>
                      <a:r>
                        <a:rPr lang="zh-CN" sz="1050" b="1" kern="100" dirty="0" smtClean="0">
                          <a:solidFill>
                            <a:srgbClr val="C00000"/>
                          </a:solidFill>
                          <a:effectLst/>
                        </a:rPr>
                        <a:t>庄胥爱</a:t>
                      </a:r>
                      <a:r>
                        <a:rPr lang="en-US" altLang="zh-CN" sz="1050" b="1" kern="100" dirty="0" smtClean="0">
                          <a:solidFill>
                            <a:srgbClr val="C00000"/>
                          </a:solidFill>
                          <a:effectLst/>
                        </a:rPr>
                        <a:t> X.A. Zhuang</a:t>
                      </a:r>
                      <a:endParaRPr lang="zh-CN" sz="1050" b="1" kern="100" dirty="0">
                        <a:solidFill>
                          <a:srgbClr val="C00000"/>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Munich University, Germany, 2013</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400" kern="100" dirty="0">
                          <a:effectLst/>
                        </a:rPr>
                        <a:t>ATLAS</a:t>
                      </a:r>
                      <a:endParaRPr lang="zh-CN" sz="1400" kern="100" dirty="0">
                        <a:effectLst/>
                        <a:latin typeface="Calibri"/>
                        <a:ea typeface="宋体"/>
                        <a:cs typeface="Times New Roman"/>
                      </a:endParaRPr>
                    </a:p>
                  </a:txBody>
                  <a:tcPr marL="39370" marR="39370" marT="9525" marB="0" anchor="ctr"/>
                </a:tc>
              </a:tr>
              <a:tr h="293370">
                <a:tc vMerge="1">
                  <a:txBody>
                    <a:bodyPr/>
                    <a:lstStyle/>
                    <a:p>
                      <a:endParaRPr lang="zh-CN" altLang="en-US"/>
                    </a:p>
                  </a:txBody>
                  <a:tcPr/>
                </a:tc>
                <a:tc>
                  <a:txBody>
                    <a:bodyPr/>
                    <a:lstStyle/>
                    <a:p>
                      <a:pPr algn="just">
                        <a:spcAft>
                          <a:spcPts val="0"/>
                        </a:spcAft>
                      </a:pPr>
                      <a:r>
                        <a:rPr lang="zh-CN" sz="1050" b="1" kern="100" dirty="0" smtClean="0">
                          <a:solidFill>
                            <a:srgbClr val="0000FF"/>
                          </a:solidFill>
                          <a:effectLst/>
                        </a:rPr>
                        <a:t>阮曼奇</a:t>
                      </a:r>
                      <a:r>
                        <a:rPr lang="en-US" altLang="zh-CN" sz="1050" b="1" kern="100" dirty="0" smtClean="0">
                          <a:solidFill>
                            <a:srgbClr val="0000FF"/>
                          </a:solidFill>
                          <a:effectLst/>
                        </a:rPr>
                        <a:t> M. Q. </a:t>
                      </a:r>
                      <a:r>
                        <a:rPr lang="en-US" altLang="zh-CN" sz="1050" b="1" kern="100" dirty="0" err="1" smtClean="0">
                          <a:solidFill>
                            <a:srgbClr val="0000FF"/>
                          </a:solidFill>
                          <a:effectLst/>
                        </a:rPr>
                        <a:t>Ruan</a:t>
                      </a:r>
                      <a:endParaRPr lang="zh-CN" sz="1050" b="1" kern="100" dirty="0">
                        <a:solidFill>
                          <a:srgbClr val="0000FF"/>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err="1" smtClean="0">
                          <a:effectLst/>
                        </a:rPr>
                        <a:t>Ecole</a:t>
                      </a:r>
                      <a:r>
                        <a:rPr lang="en-US" sz="1400" b="1" kern="100" dirty="0" smtClean="0">
                          <a:effectLst/>
                        </a:rPr>
                        <a:t> </a:t>
                      </a:r>
                      <a:r>
                        <a:rPr lang="en-US" sz="1400" b="1" kern="100" dirty="0" err="1" smtClean="0">
                          <a:effectLst/>
                        </a:rPr>
                        <a:t>Polytechnique</a:t>
                      </a:r>
                      <a:r>
                        <a:rPr lang="en-US" sz="1400" b="1" kern="100" dirty="0" smtClean="0">
                          <a:effectLst/>
                        </a:rPr>
                        <a:t>, France,</a:t>
                      </a:r>
                      <a:r>
                        <a:rPr lang="en-US" sz="1400" b="1" kern="100" baseline="0" dirty="0" smtClean="0">
                          <a:effectLst/>
                        </a:rPr>
                        <a:t> </a:t>
                      </a:r>
                      <a:r>
                        <a:rPr lang="en-US" sz="1400" b="1" kern="100" dirty="0" smtClean="0">
                          <a:effectLst/>
                        </a:rPr>
                        <a:t>2015</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400" kern="100" dirty="0">
                          <a:effectLst/>
                        </a:rPr>
                        <a:t>CEPC</a:t>
                      </a:r>
                      <a:endParaRPr lang="zh-CN" sz="1400" kern="100" dirty="0">
                        <a:effectLst/>
                        <a:latin typeface="Calibri"/>
                        <a:ea typeface="宋体"/>
                        <a:cs typeface="Times New Roman"/>
                      </a:endParaRPr>
                    </a:p>
                  </a:txBody>
                  <a:tcPr marL="39370" marR="39370" marT="9525" marB="0" anchor="ctr"/>
                </a:tc>
              </a:tr>
              <a:tr h="353695">
                <a:tc vMerge="1">
                  <a:txBody>
                    <a:bodyPr/>
                    <a:lstStyle/>
                    <a:p>
                      <a:endParaRPr lang="zh-CN" altLang="en-US"/>
                    </a:p>
                  </a:txBody>
                  <a:tcPr/>
                </a:tc>
                <a:tc>
                  <a:txBody>
                    <a:bodyPr/>
                    <a:lstStyle/>
                    <a:p>
                      <a:pPr algn="just">
                        <a:spcAft>
                          <a:spcPts val="0"/>
                        </a:spcAft>
                      </a:pPr>
                      <a:r>
                        <a:rPr lang="zh-CN" sz="1050" b="1" kern="100" dirty="0">
                          <a:solidFill>
                            <a:srgbClr val="0000FF"/>
                          </a:solidFill>
                          <a:effectLst/>
                        </a:rPr>
                        <a:t>梁志</a:t>
                      </a:r>
                      <a:r>
                        <a:rPr lang="zh-CN" sz="1050" b="1" kern="100" dirty="0" smtClean="0">
                          <a:solidFill>
                            <a:srgbClr val="0000FF"/>
                          </a:solidFill>
                          <a:effectLst/>
                        </a:rPr>
                        <a:t>均</a:t>
                      </a:r>
                      <a:r>
                        <a:rPr lang="en-US" altLang="zh-CN" sz="1050" b="1" kern="100" dirty="0" smtClean="0">
                          <a:solidFill>
                            <a:srgbClr val="0000FF"/>
                          </a:solidFill>
                          <a:effectLst/>
                        </a:rPr>
                        <a:t> Z. J. Liang</a:t>
                      </a:r>
                      <a:endParaRPr lang="zh-CN" sz="1050" b="1" kern="100" dirty="0">
                        <a:solidFill>
                          <a:srgbClr val="0000FF"/>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University of California</a:t>
                      </a:r>
                      <a:r>
                        <a:rPr lang="en-US" sz="1400" b="1" kern="100" baseline="0" dirty="0" smtClean="0">
                          <a:effectLst/>
                        </a:rPr>
                        <a:t> at </a:t>
                      </a:r>
                      <a:r>
                        <a:rPr lang="en-US" sz="1400" b="1" kern="100" dirty="0" smtClean="0">
                          <a:effectLst/>
                        </a:rPr>
                        <a:t>Santa Cruz, USA,</a:t>
                      </a:r>
                      <a:r>
                        <a:rPr lang="en-US" sz="1400" b="1" kern="100" baseline="0" dirty="0" smtClean="0">
                          <a:effectLst/>
                        </a:rPr>
                        <a:t> </a:t>
                      </a:r>
                      <a:r>
                        <a:rPr lang="en-US" sz="1400" b="1" kern="100" dirty="0" smtClean="0">
                          <a:effectLst/>
                        </a:rPr>
                        <a:t>2016</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400" kern="100" dirty="0" smtClean="0">
                          <a:effectLst/>
                        </a:rPr>
                        <a:t>ATLAS</a:t>
                      </a:r>
                      <a:r>
                        <a:rPr lang="en-GB" sz="1400" kern="100" dirty="0" smtClean="0">
                          <a:effectLst/>
                        </a:rPr>
                        <a:t>,</a:t>
                      </a:r>
                      <a:r>
                        <a:rPr lang="en-GB" sz="1400" kern="100" baseline="0" dirty="0" smtClean="0">
                          <a:effectLst/>
                        </a:rPr>
                        <a:t> </a:t>
                      </a:r>
                      <a:r>
                        <a:rPr lang="en-US" sz="1050" kern="100" dirty="0" smtClean="0">
                          <a:effectLst/>
                        </a:rPr>
                        <a:t>pixel </a:t>
                      </a:r>
                      <a:r>
                        <a:rPr lang="en-US" sz="1050" kern="100" dirty="0">
                          <a:effectLst/>
                        </a:rPr>
                        <a:t>detector</a:t>
                      </a:r>
                      <a:endParaRPr lang="zh-CN" sz="1050" kern="100" dirty="0">
                        <a:effectLst/>
                        <a:latin typeface="Calibri"/>
                        <a:ea typeface="宋体"/>
                        <a:cs typeface="Times New Roman"/>
                      </a:endParaRPr>
                    </a:p>
                  </a:txBody>
                  <a:tcPr marL="39370" marR="39370" marT="9525" marB="0" anchor="ctr"/>
                </a:tc>
              </a:tr>
              <a:tr h="431800">
                <a:tc rowSpan="2">
                  <a:txBody>
                    <a:bodyPr/>
                    <a:lstStyle/>
                    <a:p>
                      <a:pPr algn="ctr">
                        <a:spcAft>
                          <a:spcPts val="0"/>
                        </a:spcAft>
                      </a:pPr>
                      <a:r>
                        <a:rPr lang="en-US" sz="1600" kern="100" dirty="0">
                          <a:solidFill>
                            <a:srgbClr val="002060"/>
                          </a:solidFill>
                          <a:effectLst/>
                        </a:rPr>
                        <a:t>IHEP recruitment level</a:t>
                      </a:r>
                      <a:endParaRPr lang="zh-CN" sz="1600" kern="100" dirty="0">
                        <a:solidFill>
                          <a:srgbClr val="002060"/>
                        </a:solidFill>
                        <a:effectLst/>
                        <a:latin typeface="Calibri"/>
                        <a:ea typeface="宋体"/>
                        <a:cs typeface="Times New Roman"/>
                      </a:endParaRPr>
                    </a:p>
                  </a:txBody>
                  <a:tcPr marL="39370" marR="39370" marT="9525" marB="0" anchor="ctr"/>
                </a:tc>
                <a:tc>
                  <a:txBody>
                    <a:bodyPr/>
                    <a:lstStyle/>
                    <a:p>
                      <a:pPr algn="just">
                        <a:spcAft>
                          <a:spcPts val="0"/>
                        </a:spcAft>
                      </a:pPr>
                      <a:r>
                        <a:rPr lang="zh-CN" sz="1050" b="1" kern="100" dirty="0">
                          <a:solidFill>
                            <a:srgbClr val="C00000"/>
                          </a:solidFill>
                          <a:effectLst/>
                        </a:rPr>
                        <a:t>张</a:t>
                      </a:r>
                      <a:r>
                        <a:rPr lang="zh-CN" sz="1050" b="1" kern="100" dirty="0" smtClean="0">
                          <a:solidFill>
                            <a:srgbClr val="C00000"/>
                          </a:solidFill>
                          <a:effectLst/>
                        </a:rPr>
                        <a:t>颖</a:t>
                      </a:r>
                      <a:r>
                        <a:rPr lang="en-US" altLang="zh-CN" sz="1050" b="1" kern="100" dirty="0" smtClean="0">
                          <a:solidFill>
                            <a:srgbClr val="C00000"/>
                          </a:solidFill>
                          <a:effectLst/>
                        </a:rPr>
                        <a:t> Y. Zhang</a:t>
                      </a:r>
                      <a:endParaRPr lang="zh-CN" sz="1050" b="1" kern="100" dirty="0">
                        <a:solidFill>
                          <a:srgbClr val="C00000"/>
                        </a:solidFill>
                        <a:effectLst/>
                      </a:endParaRPr>
                    </a:p>
                    <a:p>
                      <a:pPr algn="just">
                        <a:spcAft>
                          <a:spcPts val="0"/>
                        </a:spcAft>
                      </a:pPr>
                      <a:r>
                        <a:rPr lang="zh-CN" sz="1050" b="1" kern="100" dirty="0">
                          <a:solidFill>
                            <a:srgbClr val="C00000"/>
                          </a:solidFill>
                          <a:effectLst/>
                        </a:rPr>
                        <a:t>赵</a:t>
                      </a:r>
                      <a:r>
                        <a:rPr lang="zh-CN" sz="1050" b="1" kern="100" dirty="0" smtClean="0">
                          <a:solidFill>
                            <a:srgbClr val="C00000"/>
                          </a:solidFill>
                          <a:effectLst/>
                        </a:rPr>
                        <a:t>微</a:t>
                      </a:r>
                      <a:r>
                        <a:rPr lang="en-US" altLang="zh-CN" sz="1050" b="1" kern="100" dirty="0" smtClean="0">
                          <a:solidFill>
                            <a:srgbClr val="C00000"/>
                          </a:solidFill>
                          <a:effectLst/>
                        </a:rPr>
                        <a:t> W. Zhao</a:t>
                      </a:r>
                      <a:endParaRPr lang="zh-CN" sz="1050" b="1" kern="100" dirty="0">
                        <a:solidFill>
                          <a:srgbClr val="C00000"/>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IN2P3/CNRS-ULP, France, 2013</a:t>
                      </a:r>
                      <a:endParaRPr lang="zh-CN" sz="1400" b="1" kern="100" dirty="0">
                        <a:effectLst/>
                      </a:endParaRPr>
                    </a:p>
                    <a:p>
                      <a:pPr algn="just">
                        <a:spcAft>
                          <a:spcPts val="0"/>
                        </a:spcAft>
                      </a:pPr>
                      <a:r>
                        <a:rPr lang="en-US" sz="1400" b="1" kern="100" dirty="0" smtClean="0">
                          <a:effectLst/>
                        </a:rPr>
                        <a:t>IHEP, China, 2017</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050" kern="100" dirty="0">
                          <a:effectLst/>
                        </a:rPr>
                        <a:t>ASIC design</a:t>
                      </a:r>
                      <a:endParaRPr lang="zh-CN" sz="1050" kern="100" dirty="0">
                        <a:effectLst/>
                      </a:endParaRPr>
                    </a:p>
                    <a:p>
                      <a:pPr algn="l">
                        <a:spcAft>
                          <a:spcPts val="0"/>
                        </a:spcAft>
                      </a:pPr>
                      <a:r>
                        <a:rPr lang="en-US" sz="1050" kern="100" dirty="0">
                          <a:effectLst/>
                        </a:rPr>
                        <a:t>neutrino  physics</a:t>
                      </a:r>
                      <a:endParaRPr lang="zh-CN" sz="1050" kern="100" dirty="0">
                        <a:effectLst/>
                        <a:latin typeface="Calibri"/>
                        <a:ea typeface="宋体"/>
                        <a:cs typeface="Times New Roman"/>
                      </a:endParaRPr>
                    </a:p>
                  </a:txBody>
                  <a:tcPr marL="39370" marR="39370" marT="9525" marB="0" anchor="ctr"/>
                </a:tc>
              </a:tr>
              <a:tr h="293370">
                <a:tc vMerge="1">
                  <a:txBody>
                    <a:bodyPr/>
                    <a:lstStyle/>
                    <a:p>
                      <a:endParaRPr lang="zh-CN" altLang="en-US"/>
                    </a:p>
                  </a:txBody>
                  <a:tcPr/>
                </a:tc>
                <a:tc>
                  <a:txBody>
                    <a:bodyPr/>
                    <a:lstStyle/>
                    <a:p>
                      <a:pPr algn="just">
                        <a:spcAft>
                          <a:spcPts val="0"/>
                        </a:spcAft>
                      </a:pPr>
                      <a:r>
                        <a:rPr lang="zh-CN" sz="1050" b="1" kern="100" dirty="0">
                          <a:solidFill>
                            <a:srgbClr val="0000FF"/>
                          </a:solidFill>
                          <a:effectLst/>
                        </a:rPr>
                        <a:t>黄永</a:t>
                      </a:r>
                      <a:r>
                        <a:rPr lang="zh-CN" sz="1050" b="1" kern="100" dirty="0" smtClean="0">
                          <a:solidFill>
                            <a:srgbClr val="0000FF"/>
                          </a:solidFill>
                          <a:effectLst/>
                        </a:rPr>
                        <a:t>盛</a:t>
                      </a:r>
                      <a:r>
                        <a:rPr lang="en-US" altLang="zh-CN" sz="1050" b="1" kern="100" dirty="0" smtClean="0">
                          <a:solidFill>
                            <a:srgbClr val="0000FF"/>
                          </a:solidFill>
                          <a:effectLst/>
                        </a:rPr>
                        <a:t> Y. S. Huang</a:t>
                      </a:r>
                      <a:endParaRPr lang="zh-CN" sz="1050" b="1" kern="100" dirty="0">
                        <a:solidFill>
                          <a:srgbClr val="0000FF"/>
                        </a:solidFill>
                        <a:effectLst/>
                        <a:latin typeface="Calibri"/>
                        <a:ea typeface="宋体"/>
                        <a:cs typeface="Times New Roman"/>
                      </a:endParaRPr>
                    </a:p>
                  </a:txBody>
                  <a:tcPr marL="39370" marR="39370" marT="9525" marB="0" anchor="ctr"/>
                </a:tc>
                <a:tc>
                  <a:txBody>
                    <a:bodyPr/>
                    <a:lstStyle/>
                    <a:p>
                      <a:pPr algn="just">
                        <a:spcAft>
                          <a:spcPts val="0"/>
                        </a:spcAft>
                      </a:pPr>
                      <a:r>
                        <a:rPr lang="en-US" sz="1400" b="1" kern="100" dirty="0" smtClean="0">
                          <a:effectLst/>
                        </a:rPr>
                        <a:t>Atomic</a:t>
                      </a:r>
                      <a:r>
                        <a:rPr lang="en-US" sz="1400" b="1" kern="100" baseline="0" dirty="0" smtClean="0">
                          <a:effectLst/>
                        </a:rPr>
                        <a:t> Institute, China, </a:t>
                      </a:r>
                      <a:r>
                        <a:rPr lang="en-US" sz="1400" b="1" kern="100" dirty="0" smtClean="0">
                          <a:effectLst/>
                        </a:rPr>
                        <a:t>2017</a:t>
                      </a:r>
                      <a:endParaRPr lang="zh-CN" sz="1400" b="1" kern="100" dirty="0">
                        <a:effectLst/>
                        <a:latin typeface="Calibri"/>
                        <a:ea typeface="宋体"/>
                        <a:cs typeface="Times New Roman"/>
                      </a:endParaRPr>
                    </a:p>
                  </a:txBody>
                  <a:tcPr marL="39370" marR="39370" marT="9525" marB="0" anchor="ctr"/>
                </a:tc>
                <a:tc>
                  <a:txBody>
                    <a:bodyPr/>
                    <a:lstStyle/>
                    <a:p>
                      <a:pPr algn="l">
                        <a:spcAft>
                          <a:spcPts val="0"/>
                        </a:spcAft>
                      </a:pPr>
                      <a:r>
                        <a:rPr lang="en-US" sz="1050" kern="100" dirty="0" smtClean="0">
                          <a:effectLst/>
                        </a:rPr>
                        <a:t>Beam, laser-beam </a:t>
                      </a:r>
                      <a:r>
                        <a:rPr lang="en-US" sz="1050" kern="100" dirty="0">
                          <a:effectLst/>
                        </a:rPr>
                        <a:t>interactions</a:t>
                      </a:r>
                      <a:endParaRPr lang="zh-CN" sz="1050" kern="100" dirty="0">
                        <a:effectLst/>
                        <a:latin typeface="Calibri"/>
                        <a:ea typeface="宋体"/>
                        <a:cs typeface="Times New Roman"/>
                      </a:endParaRPr>
                    </a:p>
                  </a:txBody>
                  <a:tcPr marL="39370" marR="39370" marT="9525" marB="0" anchor="ctr"/>
                </a:tc>
              </a:tr>
            </a:tbl>
          </a:graphicData>
        </a:graphic>
      </p:graphicFrame>
    </p:spTree>
    <p:extLst>
      <p:ext uri="{BB962C8B-B14F-4D97-AF65-F5344CB8AC3E}">
        <p14:creationId xmlns:p14="http://schemas.microsoft.com/office/powerpoint/2010/main" xmlns="" val="299227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3602" y="212554"/>
            <a:ext cx="7666009" cy="584775"/>
          </a:xfrm>
          <a:prstGeom prst="rect">
            <a:avLst/>
          </a:prstGeom>
          <a:noFill/>
        </p:spPr>
        <p:txBody>
          <a:bodyPr wrap="none" rtlCol="0">
            <a:spAutoFit/>
          </a:bodyPr>
          <a:lstStyle/>
          <a:p>
            <a:pPr defTabSz="914400"/>
            <a:r>
              <a:rPr lang="en-US" altLang="zh-CN" sz="3200" b="1" dirty="0" smtClean="0">
                <a:solidFill>
                  <a:srgbClr val="C00000"/>
                </a:solidFill>
              </a:rPr>
              <a:t>EPD Highlights (2) – BESIII detector upgrade </a:t>
            </a:r>
            <a:endParaRPr lang="zh-CN" altLang="en-US" sz="3200" b="1" dirty="0">
              <a:solidFill>
                <a:srgbClr val="C00000"/>
              </a:solidFill>
            </a:endParaRPr>
          </a:p>
        </p:txBody>
      </p:sp>
      <p:pic>
        <p:nvPicPr>
          <p:cNvPr id="3074" name="Picture 2"/>
          <p:cNvPicPr>
            <a:picLocks noChangeAspect="1" noChangeArrowheads="1"/>
          </p:cNvPicPr>
          <p:nvPr/>
        </p:nvPicPr>
        <p:blipFill>
          <a:blip r:embed="rId2"/>
          <a:srcRect/>
          <a:stretch>
            <a:fillRect/>
          </a:stretch>
        </p:blipFill>
        <p:spPr bwMode="auto">
          <a:xfrm>
            <a:off x="874438" y="996606"/>
            <a:ext cx="2967770" cy="1836678"/>
          </a:xfrm>
          <a:prstGeom prst="rect">
            <a:avLst/>
          </a:prstGeom>
          <a:noFill/>
          <a:ln w="9525">
            <a:noFill/>
            <a:miter lim="800000"/>
            <a:headEnd/>
            <a:tailEnd/>
          </a:ln>
        </p:spPr>
      </p:pic>
      <p:pic>
        <p:nvPicPr>
          <p:cNvPr id="3075" name="Picture 3"/>
          <p:cNvPicPr>
            <a:picLocks noChangeAspect="1" noChangeArrowheads="1"/>
          </p:cNvPicPr>
          <p:nvPr/>
        </p:nvPicPr>
        <p:blipFill>
          <a:blip r:embed="rId3"/>
          <a:srcRect/>
          <a:stretch>
            <a:fillRect/>
          </a:stretch>
        </p:blipFill>
        <p:spPr bwMode="auto">
          <a:xfrm>
            <a:off x="981155" y="2833284"/>
            <a:ext cx="2768288" cy="2712751"/>
          </a:xfrm>
          <a:prstGeom prst="rect">
            <a:avLst/>
          </a:prstGeom>
          <a:noFill/>
          <a:ln w="9525">
            <a:noFill/>
            <a:miter lim="800000"/>
            <a:headEnd/>
            <a:tailEnd/>
          </a:ln>
        </p:spPr>
      </p:pic>
      <p:sp>
        <p:nvSpPr>
          <p:cNvPr id="12" name="TextBox 11"/>
          <p:cNvSpPr txBox="1"/>
          <p:nvPr/>
        </p:nvSpPr>
        <p:spPr>
          <a:xfrm>
            <a:off x="874438" y="5546035"/>
            <a:ext cx="3246781" cy="1200329"/>
          </a:xfrm>
          <a:prstGeom prst="rect">
            <a:avLst/>
          </a:prstGeom>
          <a:noFill/>
        </p:spPr>
        <p:txBody>
          <a:bodyPr wrap="square" rtlCol="0">
            <a:spAutoFit/>
          </a:bodyPr>
          <a:lstStyle/>
          <a:p>
            <a:r>
              <a:rPr lang="en-US" altLang="zh-CN" b="1" dirty="0" smtClean="0">
                <a:solidFill>
                  <a:srgbClr val="7030A0"/>
                </a:solidFill>
              </a:rPr>
              <a:t>BESIII TOF upgrade (2015-16)</a:t>
            </a:r>
          </a:p>
          <a:p>
            <a:r>
              <a:rPr lang="en-US" altLang="zh-CN" b="1" dirty="0" smtClean="0">
                <a:solidFill>
                  <a:srgbClr val="7030A0"/>
                </a:solidFill>
              </a:rPr>
              <a:t>MRPC technology</a:t>
            </a:r>
          </a:p>
          <a:p>
            <a:r>
              <a:rPr lang="en-US" altLang="zh-CN" b="1" dirty="0" err="1" smtClean="0">
                <a:solidFill>
                  <a:srgbClr val="7030A0"/>
                </a:solidFill>
                <a:latin typeface="Euclid Symbol" pitchFamily="18" charset="2"/>
              </a:rPr>
              <a:t>s</a:t>
            </a:r>
            <a:r>
              <a:rPr lang="en-US" altLang="zh-CN" b="1" baseline="-25000" dirty="0" err="1" smtClean="0">
                <a:solidFill>
                  <a:srgbClr val="7030A0"/>
                </a:solidFill>
              </a:rPr>
              <a:t>T</a:t>
            </a:r>
            <a:r>
              <a:rPr lang="en-US" altLang="zh-CN" b="1" dirty="0" smtClean="0">
                <a:solidFill>
                  <a:srgbClr val="7030A0"/>
                </a:solidFill>
              </a:rPr>
              <a:t> ~65 </a:t>
            </a:r>
            <a:r>
              <a:rPr lang="en-US" altLang="zh-CN" b="1" dirty="0" err="1" smtClean="0">
                <a:solidFill>
                  <a:srgbClr val="7030A0"/>
                </a:solidFill>
              </a:rPr>
              <a:t>ps</a:t>
            </a:r>
            <a:r>
              <a:rPr lang="en-US" altLang="zh-CN" b="1" dirty="0" smtClean="0">
                <a:solidFill>
                  <a:srgbClr val="7030A0"/>
                </a:solidFill>
              </a:rPr>
              <a:t> (</a:t>
            </a:r>
            <a:r>
              <a:rPr lang="en-US" altLang="zh-CN" b="1" dirty="0" smtClean="0">
                <a:solidFill>
                  <a:srgbClr val="7030A0"/>
                </a:solidFill>
                <a:latin typeface="Euclid Symbol" pitchFamily="18" charset="2"/>
              </a:rPr>
              <a:t>p</a:t>
            </a:r>
            <a:r>
              <a:rPr lang="en-US" altLang="zh-CN" b="1" dirty="0" smtClean="0">
                <a:solidFill>
                  <a:srgbClr val="7030A0"/>
                </a:solidFill>
              </a:rPr>
              <a:t>@1GeV)</a:t>
            </a:r>
          </a:p>
          <a:p>
            <a:r>
              <a:rPr lang="en-US" altLang="zh-CN" b="1" dirty="0" smtClean="0">
                <a:solidFill>
                  <a:srgbClr val="7030A0"/>
                </a:solidFill>
              </a:rPr>
              <a:t>100% improvement </a:t>
            </a:r>
            <a:endParaRPr lang="zh-CN" altLang="en-US" b="1" dirty="0">
              <a:solidFill>
                <a:srgbClr val="7030A0"/>
              </a:solidFill>
            </a:endParaRPr>
          </a:p>
        </p:txBody>
      </p:sp>
      <p:pic>
        <p:nvPicPr>
          <p:cNvPr id="3076" name="Picture 4"/>
          <p:cNvPicPr>
            <a:picLocks noChangeAspect="1" noChangeArrowheads="1"/>
          </p:cNvPicPr>
          <p:nvPr/>
        </p:nvPicPr>
        <p:blipFill>
          <a:blip r:embed="rId4"/>
          <a:srcRect/>
          <a:stretch>
            <a:fillRect/>
          </a:stretch>
        </p:blipFill>
        <p:spPr bwMode="auto">
          <a:xfrm>
            <a:off x="5135217" y="1226458"/>
            <a:ext cx="3680460" cy="3505200"/>
          </a:xfrm>
          <a:prstGeom prst="rect">
            <a:avLst/>
          </a:prstGeom>
          <a:noFill/>
          <a:ln w="9525">
            <a:noFill/>
            <a:miter lim="800000"/>
            <a:headEnd/>
            <a:tailEnd/>
          </a:ln>
        </p:spPr>
      </p:pic>
      <p:sp>
        <p:nvSpPr>
          <p:cNvPr id="13" name="TextBox 12"/>
          <p:cNvSpPr txBox="1"/>
          <p:nvPr/>
        </p:nvSpPr>
        <p:spPr>
          <a:xfrm>
            <a:off x="4479236" y="5546035"/>
            <a:ext cx="4664764" cy="1200329"/>
          </a:xfrm>
          <a:prstGeom prst="rect">
            <a:avLst/>
          </a:prstGeom>
          <a:noFill/>
        </p:spPr>
        <p:txBody>
          <a:bodyPr wrap="square" rtlCol="0">
            <a:spAutoFit/>
          </a:bodyPr>
          <a:lstStyle/>
          <a:p>
            <a:r>
              <a:rPr lang="en-US" altLang="zh-CN" b="1" dirty="0" smtClean="0">
                <a:solidFill>
                  <a:srgbClr val="7030A0"/>
                </a:solidFill>
              </a:rPr>
              <a:t>BESIII inner detector upgrade (ongoing)</a:t>
            </a:r>
          </a:p>
          <a:p>
            <a:r>
              <a:rPr lang="en-US" altLang="zh-CN" b="1" dirty="0" smtClean="0">
                <a:solidFill>
                  <a:srgbClr val="7030A0"/>
                </a:solidFill>
              </a:rPr>
              <a:t>GEM technology</a:t>
            </a:r>
          </a:p>
          <a:p>
            <a:r>
              <a:rPr lang="en-US" altLang="zh-CN" b="1" dirty="0" smtClean="0">
                <a:solidFill>
                  <a:srgbClr val="7030A0"/>
                </a:solidFill>
              </a:rPr>
              <a:t>to replace ageing chamber</a:t>
            </a:r>
          </a:p>
          <a:p>
            <a:r>
              <a:rPr lang="en-US" altLang="zh-CN" b="1" dirty="0" smtClean="0">
                <a:solidFill>
                  <a:srgbClr val="7030A0"/>
                </a:solidFill>
              </a:rPr>
              <a:t>Better Z resolution, high rate, …</a:t>
            </a:r>
            <a:endParaRPr lang="zh-CN" altLang="en-US" b="1" dirty="0">
              <a:solidFill>
                <a:srgbClr val="7030A0"/>
              </a:solidFill>
            </a:endParaRPr>
          </a:p>
        </p:txBody>
      </p:sp>
      <p:sp>
        <p:nvSpPr>
          <p:cNvPr id="14" name="TextBox 13"/>
          <p:cNvSpPr txBox="1"/>
          <p:nvPr/>
        </p:nvSpPr>
        <p:spPr>
          <a:xfrm>
            <a:off x="3094383" y="6029739"/>
            <a:ext cx="1171603" cy="646331"/>
          </a:xfrm>
          <a:prstGeom prst="rect">
            <a:avLst/>
          </a:prstGeom>
          <a:solidFill>
            <a:schemeClr val="accent3">
              <a:lumMod val="20000"/>
              <a:lumOff val="80000"/>
            </a:schemeClr>
          </a:solidFill>
        </p:spPr>
        <p:txBody>
          <a:bodyPr wrap="none" rtlCol="0">
            <a:spAutoFit/>
          </a:bodyPr>
          <a:lstStyle/>
          <a:p>
            <a:r>
              <a:rPr lang="en-US" altLang="zh-CN" b="1" dirty="0" smtClean="0">
                <a:solidFill>
                  <a:srgbClr val="00B0F0"/>
                </a:solidFill>
              </a:rPr>
              <a:t>Joint IHEP</a:t>
            </a:r>
          </a:p>
          <a:p>
            <a:r>
              <a:rPr lang="en-US" altLang="zh-CN" b="1" dirty="0" smtClean="0">
                <a:solidFill>
                  <a:srgbClr val="00B0F0"/>
                </a:solidFill>
              </a:rPr>
              <a:t>USTC </a:t>
            </a:r>
            <a:r>
              <a:rPr lang="en-US" altLang="zh-CN" b="1" dirty="0" err="1" smtClean="0">
                <a:solidFill>
                  <a:srgbClr val="00B0F0"/>
                </a:solidFill>
              </a:rPr>
              <a:t>proj</a:t>
            </a:r>
            <a:r>
              <a:rPr lang="en-US" altLang="zh-CN" b="1" dirty="0" smtClean="0">
                <a:solidFill>
                  <a:srgbClr val="00B0F0"/>
                </a:solidFill>
              </a:rPr>
              <a:t>.</a:t>
            </a:r>
            <a:endParaRPr lang="zh-CN" altLang="en-US" b="1" dirty="0">
              <a:solidFill>
                <a:srgbClr val="00B0F0"/>
              </a:solidFill>
            </a:endParaRPr>
          </a:p>
        </p:txBody>
      </p:sp>
      <p:sp>
        <p:nvSpPr>
          <p:cNvPr id="15" name="TextBox 14"/>
          <p:cNvSpPr txBox="1"/>
          <p:nvPr/>
        </p:nvSpPr>
        <p:spPr>
          <a:xfrm>
            <a:off x="7502012" y="5934670"/>
            <a:ext cx="1694888" cy="923330"/>
          </a:xfrm>
          <a:prstGeom prst="rect">
            <a:avLst/>
          </a:prstGeom>
          <a:solidFill>
            <a:schemeClr val="accent3">
              <a:lumMod val="20000"/>
              <a:lumOff val="80000"/>
            </a:schemeClr>
          </a:solidFill>
        </p:spPr>
        <p:txBody>
          <a:bodyPr wrap="none" rtlCol="0">
            <a:spAutoFit/>
          </a:bodyPr>
          <a:lstStyle/>
          <a:p>
            <a:r>
              <a:rPr lang="en-US" altLang="zh-CN" b="1" dirty="0" smtClean="0">
                <a:solidFill>
                  <a:srgbClr val="00B0F0"/>
                </a:solidFill>
              </a:rPr>
              <a:t>Joint IHEP</a:t>
            </a:r>
          </a:p>
          <a:p>
            <a:r>
              <a:rPr lang="en-US" altLang="zh-CN" b="1" dirty="0" smtClean="0">
                <a:solidFill>
                  <a:srgbClr val="00B0F0"/>
                </a:solidFill>
              </a:rPr>
              <a:t>INFN, Mainz etc</a:t>
            </a:r>
          </a:p>
          <a:p>
            <a:r>
              <a:rPr lang="en-US" altLang="zh-CN" b="1" dirty="0" smtClean="0">
                <a:solidFill>
                  <a:srgbClr val="00B0F0"/>
                </a:solidFill>
              </a:rPr>
              <a:t> </a:t>
            </a:r>
            <a:r>
              <a:rPr lang="en-US" altLang="zh-CN" b="1" dirty="0" err="1" smtClean="0">
                <a:solidFill>
                  <a:srgbClr val="00B0F0"/>
                </a:solidFill>
              </a:rPr>
              <a:t>proj</a:t>
            </a:r>
            <a:r>
              <a:rPr lang="en-US" altLang="zh-CN" b="1" dirty="0" smtClean="0">
                <a:solidFill>
                  <a:srgbClr val="00B0F0"/>
                </a:solidFill>
              </a:rPr>
              <a:t>.</a:t>
            </a:r>
            <a:endParaRPr lang="zh-CN" altLang="en-US" b="1" dirty="0">
              <a:solidFill>
                <a:srgbClr val="00B0F0"/>
              </a:solidFill>
            </a:endParaRPr>
          </a:p>
        </p:txBody>
      </p:sp>
    </p:spTree>
    <p:extLst>
      <p:ext uri="{BB962C8B-B14F-4D97-AF65-F5344CB8AC3E}">
        <p14:creationId xmlns:p14="http://schemas.microsoft.com/office/powerpoint/2010/main" xmlns="" val="13094313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8681" y="212554"/>
            <a:ext cx="8440580" cy="584775"/>
          </a:xfrm>
          <a:prstGeom prst="rect">
            <a:avLst/>
          </a:prstGeom>
          <a:noFill/>
        </p:spPr>
        <p:txBody>
          <a:bodyPr wrap="none" rtlCol="0">
            <a:spAutoFit/>
          </a:bodyPr>
          <a:lstStyle/>
          <a:p>
            <a:pPr defTabSz="914400"/>
            <a:r>
              <a:rPr lang="en-US" altLang="zh-CN" sz="3200" b="1" dirty="0" smtClean="0">
                <a:solidFill>
                  <a:srgbClr val="C00000"/>
                </a:solidFill>
              </a:rPr>
              <a:t>EPD Highlights (2) – JUNO detector development</a:t>
            </a:r>
            <a:endParaRPr lang="zh-CN" altLang="en-US" sz="3200" b="1" dirty="0">
              <a:solidFill>
                <a:srgbClr val="C00000"/>
              </a:solidFill>
            </a:endParaRPr>
          </a:p>
        </p:txBody>
      </p:sp>
      <p:sp>
        <p:nvSpPr>
          <p:cNvPr id="12" name="TextBox 11"/>
          <p:cNvSpPr txBox="1"/>
          <p:nvPr/>
        </p:nvSpPr>
        <p:spPr>
          <a:xfrm>
            <a:off x="874437" y="6155635"/>
            <a:ext cx="7414797" cy="369332"/>
          </a:xfrm>
          <a:prstGeom prst="rect">
            <a:avLst/>
          </a:prstGeom>
          <a:noFill/>
        </p:spPr>
        <p:txBody>
          <a:bodyPr wrap="square" rtlCol="0">
            <a:spAutoFit/>
          </a:bodyPr>
          <a:lstStyle/>
          <a:p>
            <a:r>
              <a:rPr lang="en-US" altLang="zh-CN" b="1" dirty="0" smtClean="0">
                <a:solidFill>
                  <a:srgbClr val="7030A0"/>
                </a:solidFill>
              </a:rPr>
              <a:t>JUNO detector design, R&amp;D, production, tests, construction (2013 – present) </a:t>
            </a:r>
          </a:p>
        </p:txBody>
      </p:sp>
      <p:pic>
        <p:nvPicPr>
          <p:cNvPr id="4098" name="Picture 2"/>
          <p:cNvPicPr>
            <a:picLocks noChangeAspect="1" noChangeArrowheads="1"/>
          </p:cNvPicPr>
          <p:nvPr/>
        </p:nvPicPr>
        <p:blipFill>
          <a:blip r:embed="rId3"/>
          <a:srcRect/>
          <a:stretch>
            <a:fillRect/>
          </a:stretch>
        </p:blipFill>
        <p:spPr bwMode="auto">
          <a:xfrm>
            <a:off x="1291207" y="1071965"/>
            <a:ext cx="2670518" cy="2877389"/>
          </a:xfrm>
          <a:prstGeom prst="rect">
            <a:avLst/>
          </a:prstGeom>
          <a:noFill/>
          <a:ln w="9525">
            <a:noFill/>
            <a:miter lim="800000"/>
            <a:headEnd/>
            <a:tailEnd/>
          </a:ln>
        </p:spPr>
      </p:pic>
      <p:pic>
        <p:nvPicPr>
          <p:cNvPr id="4099" name="Picture 3"/>
          <p:cNvPicPr>
            <a:picLocks noChangeAspect="1" noChangeArrowheads="1"/>
          </p:cNvPicPr>
          <p:nvPr/>
        </p:nvPicPr>
        <p:blipFill>
          <a:blip r:embed="rId4"/>
          <a:srcRect/>
          <a:stretch>
            <a:fillRect/>
          </a:stretch>
        </p:blipFill>
        <p:spPr bwMode="auto">
          <a:xfrm>
            <a:off x="1489989" y="4075250"/>
            <a:ext cx="2161702" cy="1994246"/>
          </a:xfrm>
          <a:prstGeom prst="rect">
            <a:avLst/>
          </a:prstGeom>
          <a:noFill/>
          <a:ln w="9525">
            <a:noFill/>
            <a:miter lim="800000"/>
            <a:headEnd/>
            <a:tailEnd/>
          </a:ln>
        </p:spPr>
      </p:pic>
      <p:pic>
        <p:nvPicPr>
          <p:cNvPr id="4100" name="Picture 4"/>
          <p:cNvPicPr>
            <a:picLocks noChangeAspect="1" noChangeArrowheads="1"/>
          </p:cNvPicPr>
          <p:nvPr/>
        </p:nvPicPr>
        <p:blipFill>
          <a:blip r:embed="rId5"/>
          <a:srcRect/>
          <a:stretch>
            <a:fillRect/>
          </a:stretch>
        </p:blipFill>
        <p:spPr bwMode="auto">
          <a:xfrm>
            <a:off x="4552041" y="3962791"/>
            <a:ext cx="2867647" cy="1994246"/>
          </a:xfrm>
          <a:prstGeom prst="rect">
            <a:avLst/>
          </a:prstGeom>
          <a:noFill/>
          <a:ln w="9525">
            <a:noFill/>
            <a:miter lim="800000"/>
            <a:headEnd/>
            <a:tailEnd/>
          </a:ln>
        </p:spPr>
      </p:pic>
      <p:pic>
        <p:nvPicPr>
          <p:cNvPr id="4101" name="Picture 5"/>
          <p:cNvPicPr>
            <a:picLocks noChangeAspect="1" noChangeArrowheads="1"/>
          </p:cNvPicPr>
          <p:nvPr/>
        </p:nvPicPr>
        <p:blipFill>
          <a:blip r:embed="rId6"/>
          <a:srcRect/>
          <a:stretch>
            <a:fillRect/>
          </a:stretch>
        </p:blipFill>
        <p:spPr bwMode="auto">
          <a:xfrm>
            <a:off x="4552041" y="1460970"/>
            <a:ext cx="2867647" cy="1972640"/>
          </a:xfrm>
          <a:prstGeom prst="rect">
            <a:avLst/>
          </a:prstGeom>
          <a:noFill/>
          <a:ln w="9525">
            <a:noFill/>
            <a:miter lim="800000"/>
            <a:headEnd/>
            <a:tailEnd/>
          </a:ln>
        </p:spPr>
      </p:pic>
      <p:sp>
        <p:nvSpPr>
          <p:cNvPr id="16" name="TextBox 15"/>
          <p:cNvSpPr txBox="1"/>
          <p:nvPr/>
        </p:nvSpPr>
        <p:spPr>
          <a:xfrm>
            <a:off x="7419688" y="1830302"/>
            <a:ext cx="1312924" cy="1200329"/>
          </a:xfrm>
          <a:prstGeom prst="rect">
            <a:avLst/>
          </a:prstGeom>
          <a:solidFill>
            <a:schemeClr val="accent3">
              <a:lumMod val="20000"/>
              <a:lumOff val="80000"/>
            </a:schemeClr>
          </a:solidFill>
        </p:spPr>
        <p:txBody>
          <a:bodyPr wrap="none" rtlCol="0">
            <a:spAutoFit/>
          </a:bodyPr>
          <a:lstStyle/>
          <a:p>
            <a:r>
              <a:rPr lang="en-US" altLang="zh-CN" b="1" dirty="0" smtClean="0">
                <a:solidFill>
                  <a:srgbClr val="7030A0"/>
                </a:solidFill>
              </a:rPr>
              <a:t>20” PMT</a:t>
            </a:r>
          </a:p>
          <a:p>
            <a:r>
              <a:rPr lang="en-US" altLang="zh-CN" b="1" dirty="0" smtClean="0">
                <a:solidFill>
                  <a:srgbClr val="7030A0"/>
                </a:solidFill>
              </a:rPr>
              <a:t>design, </a:t>
            </a:r>
          </a:p>
          <a:p>
            <a:r>
              <a:rPr lang="en-US" altLang="zh-CN" b="1" dirty="0" smtClean="0">
                <a:solidFill>
                  <a:srgbClr val="7030A0"/>
                </a:solidFill>
              </a:rPr>
              <a:t>prototyping</a:t>
            </a:r>
          </a:p>
          <a:p>
            <a:r>
              <a:rPr lang="en-US" altLang="zh-CN" b="1" dirty="0" smtClean="0">
                <a:solidFill>
                  <a:srgbClr val="7030A0"/>
                </a:solidFill>
              </a:rPr>
              <a:t>production</a:t>
            </a:r>
            <a:endParaRPr lang="zh-CN" altLang="en-US" b="1" dirty="0">
              <a:solidFill>
                <a:srgbClr val="7030A0"/>
              </a:solidFill>
            </a:endParaRPr>
          </a:p>
        </p:txBody>
      </p:sp>
      <p:sp>
        <p:nvSpPr>
          <p:cNvPr id="17" name="TextBox 16"/>
          <p:cNvSpPr txBox="1"/>
          <p:nvPr/>
        </p:nvSpPr>
        <p:spPr>
          <a:xfrm>
            <a:off x="7222255" y="4075250"/>
            <a:ext cx="1903919" cy="1754326"/>
          </a:xfrm>
          <a:prstGeom prst="rect">
            <a:avLst/>
          </a:prstGeom>
          <a:solidFill>
            <a:schemeClr val="accent3">
              <a:lumMod val="20000"/>
              <a:lumOff val="80000"/>
            </a:schemeClr>
          </a:solidFill>
        </p:spPr>
        <p:txBody>
          <a:bodyPr wrap="none" rtlCol="0">
            <a:spAutoFit/>
          </a:bodyPr>
          <a:lstStyle/>
          <a:p>
            <a:r>
              <a:rPr lang="en-US" altLang="zh-CN" b="1" dirty="0" smtClean="0">
                <a:solidFill>
                  <a:srgbClr val="7030A0"/>
                </a:solidFill>
              </a:rPr>
              <a:t>LS purification</a:t>
            </a:r>
          </a:p>
          <a:p>
            <a:r>
              <a:rPr lang="en-US" altLang="zh-CN" b="1" dirty="0" smtClean="0">
                <a:solidFill>
                  <a:srgbClr val="7030A0"/>
                </a:solidFill>
              </a:rPr>
              <a:t>system developed</a:t>
            </a:r>
          </a:p>
          <a:p>
            <a:endParaRPr lang="en-US" altLang="zh-CN" b="1" dirty="0" smtClean="0">
              <a:solidFill>
                <a:srgbClr val="7030A0"/>
              </a:solidFill>
            </a:endParaRPr>
          </a:p>
          <a:p>
            <a:r>
              <a:rPr lang="en-US" altLang="zh-CN" b="1" dirty="0" err="1" smtClean="0">
                <a:solidFill>
                  <a:srgbClr val="7030A0"/>
                </a:solidFill>
              </a:rPr>
              <a:t>Atten</a:t>
            </a:r>
            <a:r>
              <a:rPr lang="en-US" altLang="zh-CN" b="1" dirty="0" smtClean="0">
                <a:solidFill>
                  <a:srgbClr val="7030A0"/>
                </a:solidFill>
              </a:rPr>
              <a:t>. Len.&gt;20 m</a:t>
            </a:r>
          </a:p>
          <a:p>
            <a:r>
              <a:rPr lang="en-US" altLang="zh-CN" b="1" dirty="0" smtClean="0">
                <a:solidFill>
                  <a:srgbClr val="7030A0"/>
                </a:solidFill>
              </a:rPr>
              <a:t>20 ton capacity</a:t>
            </a:r>
          </a:p>
          <a:p>
            <a:r>
              <a:rPr lang="en-US" altLang="zh-CN" b="1" dirty="0" smtClean="0">
                <a:solidFill>
                  <a:srgbClr val="7030A0"/>
                </a:solidFill>
              </a:rPr>
              <a:t> </a:t>
            </a:r>
            <a:endParaRPr lang="zh-CN" altLang="en-US" b="1" dirty="0">
              <a:solidFill>
                <a:srgbClr val="7030A0"/>
              </a:solidFill>
            </a:endParaRPr>
          </a:p>
        </p:txBody>
      </p:sp>
      <p:sp>
        <p:nvSpPr>
          <p:cNvPr id="18" name="TextBox 17"/>
          <p:cNvSpPr txBox="1"/>
          <p:nvPr/>
        </p:nvSpPr>
        <p:spPr>
          <a:xfrm>
            <a:off x="228233" y="1830302"/>
            <a:ext cx="1016368" cy="2031325"/>
          </a:xfrm>
          <a:prstGeom prst="rect">
            <a:avLst/>
          </a:prstGeom>
          <a:solidFill>
            <a:schemeClr val="accent3">
              <a:lumMod val="20000"/>
              <a:lumOff val="80000"/>
            </a:schemeClr>
          </a:solidFill>
        </p:spPr>
        <p:txBody>
          <a:bodyPr wrap="square" rtlCol="0">
            <a:spAutoFit/>
          </a:bodyPr>
          <a:lstStyle/>
          <a:p>
            <a:r>
              <a:rPr lang="en-US" altLang="zh-CN" b="1" dirty="0" smtClean="0">
                <a:solidFill>
                  <a:srgbClr val="7030A0"/>
                </a:solidFill>
              </a:rPr>
              <a:t>Central </a:t>
            </a:r>
          </a:p>
          <a:p>
            <a:r>
              <a:rPr lang="en-US" altLang="zh-CN" b="1" dirty="0" smtClean="0">
                <a:solidFill>
                  <a:srgbClr val="7030A0"/>
                </a:solidFill>
              </a:rPr>
              <a:t>Detector</a:t>
            </a:r>
          </a:p>
          <a:p>
            <a:endParaRPr lang="en-US" altLang="zh-CN" b="1" dirty="0" smtClean="0">
              <a:solidFill>
                <a:srgbClr val="7030A0"/>
              </a:solidFill>
            </a:endParaRPr>
          </a:p>
          <a:p>
            <a:r>
              <a:rPr lang="en-US" altLang="zh-CN" b="1" dirty="0" smtClean="0">
                <a:solidFill>
                  <a:srgbClr val="7030A0"/>
                </a:solidFill>
              </a:rPr>
              <a:t>20k T LS</a:t>
            </a:r>
          </a:p>
          <a:p>
            <a:endParaRPr lang="en-US" altLang="zh-CN" b="1" dirty="0" smtClean="0">
              <a:solidFill>
                <a:srgbClr val="7030A0"/>
              </a:solidFill>
            </a:endParaRPr>
          </a:p>
          <a:p>
            <a:endParaRPr lang="en-US" altLang="zh-CN" b="1" dirty="0" smtClean="0">
              <a:solidFill>
                <a:srgbClr val="7030A0"/>
              </a:solidFill>
            </a:endParaRPr>
          </a:p>
          <a:p>
            <a:endParaRPr lang="en-US" altLang="zh-CN" b="1" dirty="0" smtClean="0">
              <a:solidFill>
                <a:srgbClr val="7030A0"/>
              </a:solidFill>
            </a:endParaRPr>
          </a:p>
        </p:txBody>
      </p:sp>
      <p:graphicFrame>
        <p:nvGraphicFramePr>
          <p:cNvPr id="19" name="对象 18"/>
          <p:cNvGraphicFramePr>
            <a:graphicFrameLocks noChangeAspect="1"/>
          </p:cNvGraphicFramePr>
          <p:nvPr/>
        </p:nvGraphicFramePr>
        <p:xfrm>
          <a:off x="279401" y="3097060"/>
          <a:ext cx="965200" cy="673100"/>
        </p:xfrm>
        <a:graphic>
          <a:graphicData uri="http://schemas.openxmlformats.org/presentationml/2006/ole">
            <p:oleObj spid="_x0000_s4107" name="Equation" r:id="rId7" imgW="965200" imgH="673100" progId="Equation.DSMT4">
              <p:embed/>
            </p:oleObj>
          </a:graphicData>
        </a:graphic>
      </p:graphicFrame>
      <p:sp>
        <p:nvSpPr>
          <p:cNvPr id="20" name="TextBox 19"/>
          <p:cNvSpPr txBox="1"/>
          <p:nvPr/>
        </p:nvSpPr>
        <p:spPr>
          <a:xfrm>
            <a:off x="468681" y="4651513"/>
            <a:ext cx="1053173" cy="646331"/>
          </a:xfrm>
          <a:prstGeom prst="rect">
            <a:avLst/>
          </a:prstGeom>
          <a:solidFill>
            <a:schemeClr val="accent3">
              <a:lumMod val="20000"/>
              <a:lumOff val="80000"/>
            </a:schemeClr>
          </a:solidFill>
        </p:spPr>
        <p:txBody>
          <a:bodyPr wrap="none" rtlCol="0">
            <a:spAutoFit/>
          </a:bodyPr>
          <a:lstStyle/>
          <a:p>
            <a:r>
              <a:rPr lang="en-US" altLang="zh-CN" b="1" dirty="0" smtClean="0">
                <a:solidFill>
                  <a:srgbClr val="7030A0"/>
                </a:solidFill>
              </a:rPr>
              <a:t>CD glass </a:t>
            </a:r>
          </a:p>
          <a:p>
            <a:r>
              <a:rPr lang="en-US" altLang="zh-CN" b="1" dirty="0" smtClean="0">
                <a:solidFill>
                  <a:srgbClr val="7030A0"/>
                </a:solidFill>
              </a:rPr>
              <a:t>structure</a:t>
            </a:r>
            <a:endParaRPr lang="zh-CN" altLang="en-US" b="1" dirty="0">
              <a:solidFill>
                <a:srgbClr val="7030A0"/>
              </a:solidFill>
            </a:endParaRPr>
          </a:p>
        </p:txBody>
      </p:sp>
    </p:spTree>
    <p:extLst>
      <p:ext uri="{BB962C8B-B14F-4D97-AF65-F5344CB8AC3E}">
        <p14:creationId xmlns:p14="http://schemas.microsoft.com/office/powerpoint/2010/main" xmlns="" val="1309431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8681" y="212554"/>
            <a:ext cx="8467767" cy="584775"/>
          </a:xfrm>
          <a:prstGeom prst="rect">
            <a:avLst/>
          </a:prstGeom>
          <a:noFill/>
        </p:spPr>
        <p:txBody>
          <a:bodyPr wrap="none" rtlCol="0">
            <a:spAutoFit/>
          </a:bodyPr>
          <a:lstStyle/>
          <a:p>
            <a:pPr defTabSz="914400"/>
            <a:r>
              <a:rPr lang="en-US" altLang="zh-CN" sz="3200" b="1" dirty="0" smtClean="0">
                <a:solidFill>
                  <a:srgbClr val="C00000"/>
                </a:solidFill>
              </a:rPr>
              <a:t>EPD Highlights (3) – pixel imaging detector for PS</a:t>
            </a:r>
            <a:endParaRPr lang="zh-CN" altLang="en-US" sz="3200" b="1" dirty="0">
              <a:solidFill>
                <a:srgbClr val="C00000"/>
              </a:solidFill>
            </a:endParaRPr>
          </a:p>
        </p:txBody>
      </p:sp>
      <p:sp>
        <p:nvSpPr>
          <p:cNvPr id="12" name="TextBox 11"/>
          <p:cNvSpPr txBox="1"/>
          <p:nvPr/>
        </p:nvSpPr>
        <p:spPr>
          <a:xfrm>
            <a:off x="4907787" y="4115309"/>
            <a:ext cx="4124740" cy="2585323"/>
          </a:xfrm>
          <a:prstGeom prst="rect">
            <a:avLst/>
          </a:prstGeom>
          <a:noFill/>
        </p:spPr>
        <p:txBody>
          <a:bodyPr wrap="square" rtlCol="0">
            <a:spAutoFit/>
          </a:bodyPr>
          <a:lstStyle/>
          <a:p>
            <a:r>
              <a:rPr lang="en-US" altLang="zh-CN" b="1" dirty="0" smtClean="0">
                <a:solidFill>
                  <a:schemeClr val="tx2"/>
                </a:solidFill>
              </a:rPr>
              <a:t>Pixel imaging detector for PS experiments</a:t>
            </a:r>
          </a:p>
          <a:p>
            <a:endParaRPr lang="en-US" altLang="zh-CN" b="1" dirty="0" smtClean="0">
              <a:solidFill>
                <a:srgbClr val="7030A0"/>
              </a:solidFill>
            </a:endParaRPr>
          </a:p>
          <a:p>
            <a:pPr>
              <a:buFont typeface="Wingdings" pitchFamily="2" charset="2"/>
              <a:buChar char="ü"/>
            </a:pPr>
            <a:r>
              <a:rPr lang="en-US" altLang="zh-CN" b="1" dirty="0" smtClean="0">
                <a:solidFill>
                  <a:srgbClr val="7030A0"/>
                </a:solidFill>
              </a:rPr>
              <a:t>  in-house design, local production</a:t>
            </a:r>
          </a:p>
          <a:p>
            <a:pPr>
              <a:buFont typeface="Wingdings" pitchFamily="2" charset="2"/>
              <a:buChar char="ü"/>
            </a:pPr>
            <a:r>
              <a:rPr lang="en-US" altLang="zh-CN" b="1" dirty="0" smtClean="0">
                <a:solidFill>
                  <a:srgbClr val="7030A0"/>
                </a:solidFill>
              </a:rPr>
              <a:t>  2 prototype detectors tested</a:t>
            </a:r>
          </a:p>
          <a:p>
            <a:pPr>
              <a:buFont typeface="Wingdings" pitchFamily="2" charset="2"/>
              <a:buChar char="ü"/>
            </a:pPr>
            <a:r>
              <a:rPr lang="en-US" altLang="zh-CN" b="1" dirty="0" smtClean="0">
                <a:solidFill>
                  <a:srgbClr val="7030A0"/>
                </a:solidFill>
              </a:rPr>
              <a:t>  single photon detection capability</a:t>
            </a:r>
          </a:p>
          <a:p>
            <a:pPr>
              <a:buFont typeface="Wingdings" pitchFamily="2" charset="2"/>
              <a:buChar char="ü"/>
            </a:pPr>
            <a:r>
              <a:rPr lang="en-US" altLang="zh-CN" b="1" dirty="0" smtClean="0">
                <a:solidFill>
                  <a:srgbClr val="7030A0"/>
                </a:solidFill>
              </a:rPr>
              <a:t>  wide dynamic range</a:t>
            </a:r>
          </a:p>
          <a:p>
            <a:pPr>
              <a:buFont typeface="Wingdings" pitchFamily="2" charset="2"/>
              <a:buChar char="ü"/>
            </a:pPr>
            <a:r>
              <a:rPr lang="en-US" altLang="zh-CN" b="1" dirty="0" smtClean="0">
                <a:solidFill>
                  <a:srgbClr val="7030A0"/>
                </a:solidFill>
              </a:rPr>
              <a:t>  low noise, high frame rate </a:t>
            </a:r>
          </a:p>
          <a:p>
            <a:pPr>
              <a:buFont typeface="Wingdings" pitchFamily="2" charset="2"/>
              <a:buChar char="ü"/>
            </a:pPr>
            <a:r>
              <a:rPr lang="en-US" altLang="zh-CN" b="1" dirty="0" smtClean="0">
                <a:solidFill>
                  <a:srgbClr val="7030A0"/>
                </a:solidFill>
              </a:rPr>
              <a:t>  to be made available to new light sources</a:t>
            </a:r>
          </a:p>
        </p:txBody>
      </p:sp>
      <p:sp>
        <p:nvSpPr>
          <p:cNvPr id="18" name="TextBox 17"/>
          <p:cNvSpPr txBox="1"/>
          <p:nvPr/>
        </p:nvSpPr>
        <p:spPr>
          <a:xfrm>
            <a:off x="357003" y="1994452"/>
            <a:ext cx="1365779" cy="923330"/>
          </a:xfrm>
          <a:prstGeom prst="rect">
            <a:avLst/>
          </a:prstGeom>
          <a:solidFill>
            <a:schemeClr val="accent3">
              <a:lumMod val="20000"/>
              <a:lumOff val="80000"/>
            </a:schemeClr>
          </a:solidFill>
        </p:spPr>
        <p:txBody>
          <a:bodyPr wrap="square" rtlCol="0">
            <a:spAutoFit/>
          </a:bodyPr>
          <a:lstStyle/>
          <a:p>
            <a:r>
              <a:rPr lang="en-US" altLang="zh-CN" b="1" dirty="0" smtClean="0">
                <a:solidFill>
                  <a:srgbClr val="7030A0"/>
                </a:solidFill>
              </a:rPr>
              <a:t>2D pixel </a:t>
            </a:r>
          </a:p>
          <a:p>
            <a:r>
              <a:rPr lang="en-US" altLang="zh-CN" b="1" dirty="0" smtClean="0">
                <a:solidFill>
                  <a:srgbClr val="7030A0"/>
                </a:solidFill>
              </a:rPr>
              <a:t>detector</a:t>
            </a:r>
          </a:p>
          <a:p>
            <a:r>
              <a:rPr lang="en-US" altLang="zh-CN" b="1" dirty="0" smtClean="0">
                <a:solidFill>
                  <a:srgbClr val="7030A0"/>
                </a:solidFill>
              </a:rPr>
              <a:t>prototype</a:t>
            </a:r>
          </a:p>
        </p:txBody>
      </p:sp>
      <p:pic>
        <p:nvPicPr>
          <p:cNvPr id="5123" name="Picture 3"/>
          <p:cNvPicPr>
            <a:picLocks noChangeAspect="1" noChangeArrowheads="1"/>
          </p:cNvPicPr>
          <p:nvPr/>
        </p:nvPicPr>
        <p:blipFill>
          <a:blip r:embed="rId2"/>
          <a:srcRect/>
          <a:stretch>
            <a:fillRect/>
          </a:stretch>
        </p:blipFill>
        <p:spPr bwMode="auto">
          <a:xfrm>
            <a:off x="1510747" y="1133902"/>
            <a:ext cx="3508513" cy="2636258"/>
          </a:xfrm>
          <a:prstGeom prst="rect">
            <a:avLst/>
          </a:prstGeom>
          <a:noFill/>
          <a:ln w="9525">
            <a:noFill/>
            <a:miter lim="800000"/>
            <a:headEnd/>
            <a:tailEnd/>
          </a:ln>
        </p:spPr>
      </p:pic>
      <p:pic>
        <p:nvPicPr>
          <p:cNvPr id="5124" name="Picture 4"/>
          <p:cNvPicPr>
            <a:picLocks noChangeAspect="1" noChangeArrowheads="1"/>
          </p:cNvPicPr>
          <p:nvPr/>
        </p:nvPicPr>
        <p:blipFill>
          <a:blip r:embed="rId3"/>
          <a:srcRect/>
          <a:stretch>
            <a:fillRect/>
          </a:stretch>
        </p:blipFill>
        <p:spPr bwMode="auto">
          <a:xfrm>
            <a:off x="5428908" y="930038"/>
            <a:ext cx="2860326" cy="2840122"/>
          </a:xfrm>
          <a:prstGeom prst="rect">
            <a:avLst/>
          </a:prstGeom>
          <a:noFill/>
          <a:ln w="9525">
            <a:noFill/>
            <a:miter lim="800000"/>
            <a:headEnd/>
            <a:tailEnd/>
          </a:ln>
        </p:spPr>
      </p:pic>
      <p:pic>
        <p:nvPicPr>
          <p:cNvPr id="5125" name="Picture 5"/>
          <p:cNvPicPr>
            <a:picLocks noChangeAspect="1" noChangeArrowheads="1"/>
          </p:cNvPicPr>
          <p:nvPr/>
        </p:nvPicPr>
        <p:blipFill>
          <a:blip r:embed="rId4"/>
          <a:srcRect/>
          <a:stretch>
            <a:fillRect/>
          </a:stretch>
        </p:blipFill>
        <p:spPr bwMode="auto">
          <a:xfrm>
            <a:off x="1390297" y="3770160"/>
            <a:ext cx="3517490" cy="2653473"/>
          </a:xfrm>
          <a:prstGeom prst="rect">
            <a:avLst/>
          </a:prstGeom>
          <a:noFill/>
          <a:ln w="9525">
            <a:noFill/>
            <a:miter lim="800000"/>
            <a:headEnd/>
            <a:tailEnd/>
          </a:ln>
        </p:spPr>
      </p:pic>
      <p:sp>
        <p:nvSpPr>
          <p:cNvPr id="21" name="TextBox 20"/>
          <p:cNvSpPr txBox="1"/>
          <p:nvPr/>
        </p:nvSpPr>
        <p:spPr>
          <a:xfrm>
            <a:off x="468681" y="4664765"/>
            <a:ext cx="1016368" cy="646331"/>
          </a:xfrm>
          <a:prstGeom prst="rect">
            <a:avLst/>
          </a:prstGeom>
          <a:solidFill>
            <a:schemeClr val="accent3">
              <a:lumMod val="20000"/>
              <a:lumOff val="80000"/>
            </a:schemeClr>
          </a:solidFill>
        </p:spPr>
        <p:txBody>
          <a:bodyPr wrap="square" rtlCol="0">
            <a:spAutoFit/>
          </a:bodyPr>
          <a:lstStyle/>
          <a:p>
            <a:r>
              <a:rPr lang="en-US" altLang="zh-CN" b="1" dirty="0" smtClean="0">
                <a:solidFill>
                  <a:srgbClr val="7030A0"/>
                </a:solidFill>
              </a:rPr>
              <a:t>X-ray imaging</a:t>
            </a:r>
          </a:p>
        </p:txBody>
      </p:sp>
    </p:spTree>
    <p:extLst>
      <p:ext uri="{BB962C8B-B14F-4D97-AF65-F5344CB8AC3E}">
        <p14:creationId xmlns:p14="http://schemas.microsoft.com/office/powerpoint/2010/main" xmlns="" val="1309431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931" y="694916"/>
            <a:ext cx="4491807" cy="461665"/>
          </a:xfrm>
          <a:prstGeom prst="rect">
            <a:avLst/>
          </a:prstGeom>
        </p:spPr>
        <p:txBody>
          <a:bodyPr wrap="none">
            <a:spAutoFit/>
          </a:bodyPr>
          <a:lstStyle/>
          <a:p>
            <a:pPr defTabSz="914400"/>
            <a:r>
              <a:rPr lang="en-US" altLang="zh-CN" sz="2400" b="1" dirty="0" smtClean="0">
                <a:solidFill>
                  <a:srgbClr val="FF0000"/>
                </a:solidFill>
                <a:latin typeface="Times New Roman" pitchFamily="18" charset="0"/>
                <a:cs typeface="Times New Roman" pitchFamily="18" charset="0"/>
              </a:rPr>
              <a:t>Five Priority Development Areas</a:t>
            </a:r>
            <a:endParaRPr lang="en-US" sz="2400" b="1" dirty="0">
              <a:solidFill>
                <a:srgbClr val="FF0000"/>
              </a:solidFill>
              <a:latin typeface="Times New Roman" pitchFamily="18" charset="0"/>
              <a:cs typeface="Times New Roman" pitchFamily="18" charset="0"/>
            </a:endParaRPr>
          </a:p>
        </p:txBody>
      </p:sp>
      <p:sp>
        <p:nvSpPr>
          <p:cNvPr id="8" name="TextBox 7"/>
          <p:cNvSpPr txBox="1"/>
          <p:nvPr/>
        </p:nvSpPr>
        <p:spPr>
          <a:xfrm>
            <a:off x="1516214" y="49558"/>
            <a:ext cx="4269117" cy="584775"/>
          </a:xfrm>
          <a:prstGeom prst="rect">
            <a:avLst/>
          </a:prstGeom>
          <a:noFill/>
        </p:spPr>
        <p:txBody>
          <a:bodyPr wrap="none" rtlCol="0">
            <a:spAutoFit/>
          </a:bodyPr>
          <a:lstStyle/>
          <a:p>
            <a:pPr defTabSz="914400"/>
            <a:r>
              <a:rPr lang="en-US" altLang="zh-CN" sz="3200" b="1" dirty="0" smtClean="0">
                <a:solidFill>
                  <a:srgbClr val="C00000"/>
                </a:solidFill>
              </a:rPr>
              <a:t>EPD – strategic planning</a:t>
            </a:r>
            <a:endParaRPr lang="zh-CN" altLang="en-US" sz="3200" b="1" dirty="0">
              <a:solidFill>
                <a:srgbClr val="C00000"/>
              </a:solidFill>
            </a:endParaRPr>
          </a:p>
        </p:txBody>
      </p:sp>
      <p:sp>
        <p:nvSpPr>
          <p:cNvPr id="3" name="矩形 2"/>
          <p:cNvSpPr/>
          <p:nvPr/>
        </p:nvSpPr>
        <p:spPr>
          <a:xfrm>
            <a:off x="328876" y="1302633"/>
            <a:ext cx="8559967" cy="5247590"/>
          </a:xfrm>
          <a:prstGeom prst="rect">
            <a:avLst/>
          </a:prstGeom>
        </p:spPr>
        <p:txBody>
          <a:bodyPr wrap="square">
            <a:spAutoFit/>
          </a:bodyPr>
          <a:lstStyle/>
          <a:p>
            <a:pPr>
              <a:spcBef>
                <a:spcPts val="600"/>
              </a:spcBef>
            </a:pPr>
            <a:r>
              <a:rPr lang="en-US" altLang="zh-CN" sz="2000" b="1" dirty="0" smtClean="0">
                <a:solidFill>
                  <a:srgbClr val="002060"/>
                </a:solidFill>
              </a:rPr>
              <a:t>IHEP EPD division operates the </a:t>
            </a:r>
            <a:r>
              <a:rPr lang="en-US" altLang="zh-CN" sz="2000" b="1" dirty="0" smtClean="0">
                <a:solidFill>
                  <a:srgbClr val="FF0000"/>
                </a:solidFill>
              </a:rPr>
              <a:t>BESIII detector </a:t>
            </a:r>
          </a:p>
          <a:p>
            <a:pPr>
              <a:spcBef>
                <a:spcPts val="600"/>
              </a:spcBef>
            </a:pPr>
            <a:r>
              <a:rPr lang="en-US" altLang="zh-CN" sz="2000" b="1" dirty="0" smtClean="0">
                <a:solidFill>
                  <a:srgbClr val="002060"/>
                </a:solidFill>
              </a:rPr>
              <a:t>at IHEP, the </a:t>
            </a:r>
            <a:r>
              <a:rPr lang="en-US" altLang="zh-CN" sz="2000" b="1" dirty="0" err="1" smtClean="0">
                <a:solidFill>
                  <a:srgbClr val="FF0000"/>
                </a:solidFill>
              </a:rPr>
              <a:t>Daya</a:t>
            </a:r>
            <a:r>
              <a:rPr lang="en-US" altLang="zh-CN" sz="2000" b="1" dirty="0" smtClean="0">
                <a:solidFill>
                  <a:srgbClr val="FF0000"/>
                </a:solidFill>
              </a:rPr>
              <a:t> Bay Neutrino Experiment </a:t>
            </a:r>
            <a:r>
              <a:rPr lang="en-US" altLang="zh-CN" sz="2000" b="1" dirty="0" smtClean="0">
                <a:solidFill>
                  <a:srgbClr val="002060"/>
                </a:solidFill>
              </a:rPr>
              <a:t>in </a:t>
            </a:r>
          </a:p>
          <a:p>
            <a:pPr>
              <a:spcBef>
                <a:spcPts val="600"/>
              </a:spcBef>
            </a:pPr>
            <a:r>
              <a:rPr lang="en-US" altLang="zh-CN" sz="2000" b="1" dirty="0">
                <a:solidFill>
                  <a:srgbClr val="002060"/>
                </a:solidFill>
              </a:rPr>
              <a:t>s</a:t>
            </a:r>
            <a:r>
              <a:rPr lang="en-US" altLang="zh-CN" sz="2000" b="1" dirty="0" smtClean="0">
                <a:solidFill>
                  <a:srgbClr val="002060"/>
                </a:solidFill>
              </a:rPr>
              <a:t>outhern China, and is constructing </a:t>
            </a:r>
            <a:r>
              <a:rPr lang="en-US" altLang="zh-CN" sz="2000" b="1" dirty="0" smtClean="0"/>
              <a:t>JUNO</a:t>
            </a:r>
            <a:r>
              <a:rPr lang="en-US" altLang="zh-CN" sz="2000" b="1" dirty="0" smtClean="0">
                <a:solidFill>
                  <a:srgbClr val="C00000"/>
                </a:solidFill>
              </a:rPr>
              <a:t> </a:t>
            </a:r>
          </a:p>
          <a:p>
            <a:pPr>
              <a:spcBef>
                <a:spcPts val="600"/>
              </a:spcBef>
            </a:pPr>
            <a:r>
              <a:rPr lang="en-US" altLang="zh-CN" sz="2000" b="1" dirty="0" smtClean="0">
                <a:solidFill>
                  <a:srgbClr val="002060"/>
                </a:solidFill>
              </a:rPr>
              <a:t>in southern China. IHEP hosts these projects.</a:t>
            </a:r>
          </a:p>
          <a:p>
            <a:pPr marL="342900" indent="-342900">
              <a:spcBef>
                <a:spcPts val="1200"/>
              </a:spcBef>
              <a:spcAft>
                <a:spcPts val="600"/>
              </a:spcAft>
              <a:buFont typeface="Wingdings" panose="05000000000000000000" pitchFamily="2" charset="2"/>
              <a:buChar char="Ø"/>
            </a:pPr>
            <a:r>
              <a:rPr lang="en-US" altLang="zh-CN" sz="2000" b="1" dirty="0" smtClean="0">
                <a:solidFill>
                  <a:srgbClr val="002060"/>
                </a:solidFill>
              </a:rPr>
              <a:t>The BESIII detector is performing well, and has been used to collect some of the world’s largest, high quality data samples. Many great physics results in hadron spectroscopy, </a:t>
            </a:r>
            <a:r>
              <a:rPr lang="en-US" altLang="zh-CN" sz="2000" b="1" dirty="0" err="1" smtClean="0">
                <a:solidFill>
                  <a:srgbClr val="002060"/>
                </a:solidFill>
              </a:rPr>
              <a:t>charmonia</a:t>
            </a:r>
            <a:r>
              <a:rPr lang="en-US" altLang="zh-CN" sz="2000" b="1" dirty="0" smtClean="0">
                <a:solidFill>
                  <a:srgbClr val="002060"/>
                </a:solidFill>
              </a:rPr>
              <a:t>, XYZ states, and charmed hadrons have been published.  -</a:t>
            </a:r>
            <a:r>
              <a:rPr lang="en-US" altLang="zh-CN" sz="2000" b="1" dirty="0" smtClean="0">
                <a:solidFill>
                  <a:srgbClr val="00B050"/>
                </a:solidFill>
              </a:rPr>
              <a:t>See C. Z. Yuan’s presentation</a:t>
            </a:r>
            <a:endParaRPr lang="en-US" altLang="zh-CN" sz="2000" b="1" dirty="0" smtClean="0"/>
          </a:p>
          <a:p>
            <a:pPr marL="342900" lvl="0" indent="-342900" defTabSz="914400" fontAlgn="base">
              <a:spcBef>
                <a:spcPct val="0"/>
              </a:spcBef>
              <a:spcAft>
                <a:spcPct val="0"/>
              </a:spcAft>
              <a:buClr>
                <a:srgbClr val="FF9900"/>
              </a:buClr>
              <a:buSzPct val="75000"/>
              <a:buFont typeface="Wingdings" panose="05000000000000000000" pitchFamily="2" charset="2"/>
              <a:buChar char="Ø"/>
            </a:pPr>
            <a:r>
              <a:rPr lang="en-US" altLang="zh-CN" sz="2000" b="1" dirty="0" smtClean="0">
                <a:solidFill>
                  <a:srgbClr val="002060"/>
                </a:solidFill>
              </a:rPr>
              <a:t>The </a:t>
            </a:r>
            <a:r>
              <a:rPr lang="en-US" altLang="zh-CN" sz="2000" b="1" dirty="0" err="1" smtClean="0">
                <a:solidFill>
                  <a:srgbClr val="002060"/>
                </a:solidFill>
              </a:rPr>
              <a:t>Daya</a:t>
            </a:r>
            <a:r>
              <a:rPr lang="en-US" altLang="zh-CN" sz="2000" b="1" dirty="0" smtClean="0">
                <a:solidFill>
                  <a:srgbClr val="002060"/>
                </a:solidFill>
              </a:rPr>
              <a:t> Bay experiment, following the </a:t>
            </a:r>
            <a:r>
              <a:rPr lang="en-US" altLang="zh-CN" sz="2000" b="1" dirty="0">
                <a:solidFill>
                  <a:srgbClr val="002060"/>
                </a:solidFill>
              </a:rPr>
              <a:t>(</a:t>
            </a:r>
            <a:r>
              <a:rPr lang="en-US" altLang="zh-CN" sz="1500" b="1" dirty="0">
                <a:solidFill>
                  <a:srgbClr val="000000"/>
                </a:solidFill>
                <a:latin typeface="Times New Roman" pitchFamily="18" charset="0"/>
              </a:rPr>
              <a:t>Sin</a:t>
            </a:r>
            <a:r>
              <a:rPr lang="en-US" altLang="zh-CN" sz="1500" b="1" baseline="30000" dirty="0">
                <a:solidFill>
                  <a:srgbClr val="000000"/>
                </a:solidFill>
                <a:latin typeface="Times New Roman" pitchFamily="18" charset="0"/>
              </a:rPr>
              <a:t>2</a:t>
            </a:r>
            <a:r>
              <a:rPr lang="en-US" altLang="zh-CN" sz="1500" b="1" dirty="0">
                <a:solidFill>
                  <a:srgbClr val="000000"/>
                </a:solidFill>
                <a:latin typeface="Times New Roman" pitchFamily="18" charset="0"/>
              </a:rPr>
              <a:t>2</a:t>
            </a:r>
            <a:r>
              <a:rPr lang="en-US" altLang="zh-CN" sz="1500" b="1" dirty="0">
                <a:solidFill>
                  <a:srgbClr val="000000"/>
                </a:solidFill>
                <a:latin typeface="Symbol" pitchFamily="18" charset="2"/>
              </a:rPr>
              <a:t>q</a:t>
            </a:r>
            <a:r>
              <a:rPr lang="en-US" altLang="zh-CN" sz="1500" b="1" baseline="-25000" dirty="0">
                <a:solidFill>
                  <a:srgbClr val="000000"/>
                </a:solidFill>
                <a:latin typeface="Times New Roman" pitchFamily="18" charset="0"/>
              </a:rPr>
              <a:t>13 </a:t>
            </a:r>
            <a:r>
              <a:rPr lang="en-US" altLang="zh-CN" sz="1500" b="1" dirty="0">
                <a:solidFill>
                  <a:srgbClr val="000000"/>
                </a:solidFill>
                <a:latin typeface="Times New Roman" pitchFamily="18" charset="0"/>
              </a:rPr>
              <a:t>= 0.092 </a:t>
            </a:r>
            <a:r>
              <a:rPr lang="en-US" altLang="zh-CN" sz="1500" b="1" dirty="0">
                <a:solidFill>
                  <a:srgbClr val="000000"/>
                </a:solidFill>
                <a:latin typeface="Times New Roman" pitchFamily="18" charset="0"/>
                <a:sym typeface="Symbol" pitchFamily="18" charset="2"/>
              </a:rPr>
              <a:t></a:t>
            </a:r>
            <a:r>
              <a:rPr lang="en-US" altLang="zh-CN" sz="1500" b="1" dirty="0">
                <a:solidFill>
                  <a:srgbClr val="000000"/>
                </a:solidFill>
                <a:latin typeface="Times New Roman" pitchFamily="18" charset="0"/>
              </a:rPr>
              <a:t> 0.016</a:t>
            </a:r>
            <a:r>
              <a:rPr lang="en-US" altLang="zh-CN" sz="1500" b="1" dirty="0">
                <a:solidFill>
                  <a:srgbClr val="000000"/>
                </a:solidFill>
                <a:latin typeface="Times New Roman" pitchFamily="18" charset="0"/>
                <a:sym typeface="Symbol" pitchFamily="18" charset="2"/>
              </a:rPr>
              <a:t>(stat)  </a:t>
            </a:r>
            <a:r>
              <a:rPr lang="en-US" altLang="zh-CN" sz="1500" b="1" dirty="0">
                <a:solidFill>
                  <a:srgbClr val="000000"/>
                </a:solidFill>
                <a:latin typeface="Times New Roman" pitchFamily="18" charset="0"/>
              </a:rPr>
              <a:t>0.005(</a:t>
            </a:r>
            <a:r>
              <a:rPr lang="en-US" altLang="zh-CN" sz="1500" b="1" dirty="0" err="1">
                <a:solidFill>
                  <a:srgbClr val="000000"/>
                </a:solidFill>
                <a:latin typeface="Times New Roman" pitchFamily="18" charset="0"/>
              </a:rPr>
              <a:t>syst</a:t>
            </a:r>
            <a:r>
              <a:rPr lang="en-US" altLang="zh-CN" sz="1500" b="1" dirty="0">
                <a:solidFill>
                  <a:srgbClr val="000000"/>
                </a:solidFill>
                <a:latin typeface="Times New Roman" pitchFamily="18" charset="0"/>
              </a:rPr>
              <a:t>), PRL 108, 171803 (2012</a:t>
            </a:r>
            <a:r>
              <a:rPr lang="en-US" altLang="zh-CN" sz="1500" b="1" dirty="0" smtClean="0">
                <a:solidFill>
                  <a:srgbClr val="000000"/>
                </a:solidFill>
                <a:latin typeface="Times New Roman" pitchFamily="18" charset="0"/>
              </a:rPr>
              <a:t>)</a:t>
            </a:r>
            <a:r>
              <a:rPr lang="en-US" altLang="zh-CN" sz="2000" b="1" dirty="0" smtClean="0">
                <a:solidFill>
                  <a:srgbClr val="002060"/>
                </a:solidFill>
              </a:rPr>
              <a:t>) discovery paper, has carried out refined measurements of the neutrino mixing angle, mass difference, and reactor neutrino spectrum.  -</a:t>
            </a:r>
            <a:r>
              <a:rPr lang="en-US" altLang="zh-CN" sz="2000" b="1" dirty="0" smtClean="0">
                <a:solidFill>
                  <a:srgbClr val="00B050"/>
                </a:solidFill>
              </a:rPr>
              <a:t>See J. Cao’s </a:t>
            </a:r>
            <a:r>
              <a:rPr lang="en-US" altLang="zh-CN" sz="2000" b="1" dirty="0">
                <a:solidFill>
                  <a:srgbClr val="00B050"/>
                </a:solidFill>
              </a:rPr>
              <a:t>presentation</a:t>
            </a:r>
            <a:endParaRPr lang="en-US" altLang="zh-CN" sz="2000" b="1" dirty="0">
              <a:solidFill>
                <a:srgbClr val="002060"/>
              </a:solidFill>
            </a:endParaRPr>
          </a:p>
          <a:p>
            <a:pPr marL="342900" indent="-342900">
              <a:spcBef>
                <a:spcPts val="600"/>
              </a:spcBef>
              <a:spcAft>
                <a:spcPts val="600"/>
              </a:spcAft>
              <a:buFont typeface="Wingdings" panose="05000000000000000000" pitchFamily="2" charset="2"/>
              <a:buChar char="Ø"/>
            </a:pPr>
            <a:r>
              <a:rPr lang="en-US" altLang="zh-CN" sz="2000" b="1" dirty="0" smtClean="0">
                <a:solidFill>
                  <a:srgbClr val="002060"/>
                </a:solidFill>
              </a:rPr>
              <a:t>Construction of the JUNO facility, production of the detector components, and preparation for the eventual experiments are progressing well, as planned. -</a:t>
            </a:r>
            <a:r>
              <a:rPr lang="en-US" altLang="zh-CN" sz="2000" b="1" dirty="0">
                <a:solidFill>
                  <a:srgbClr val="00B050"/>
                </a:solidFill>
              </a:rPr>
              <a:t> See </a:t>
            </a:r>
            <a:r>
              <a:rPr lang="en-US" altLang="zh-CN" sz="2000" b="1" dirty="0" smtClean="0">
                <a:solidFill>
                  <a:srgbClr val="00B050"/>
                </a:solidFill>
              </a:rPr>
              <a:t>J. Cao’s presentation</a:t>
            </a:r>
            <a:endParaRPr lang="en-US" altLang="zh-CN" sz="2000" b="1" dirty="0" smtClean="0">
              <a:solidFill>
                <a:srgbClr val="002060"/>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41584" y="634333"/>
            <a:ext cx="2830982" cy="23196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03781" y="1549783"/>
            <a:ext cx="152485" cy="105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03780" y="2470658"/>
            <a:ext cx="206206" cy="14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6605" y="2558763"/>
            <a:ext cx="177176" cy="122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TextBox 11"/>
          <p:cNvSpPr txBox="1"/>
          <p:nvPr/>
        </p:nvSpPr>
        <p:spPr>
          <a:xfrm>
            <a:off x="7087558" y="787249"/>
            <a:ext cx="716222" cy="369332"/>
          </a:xfrm>
          <a:prstGeom prst="rect">
            <a:avLst/>
          </a:prstGeom>
          <a:solidFill>
            <a:schemeClr val="bg1">
              <a:lumMod val="85000"/>
            </a:schemeClr>
          </a:solidFill>
        </p:spPr>
        <p:txBody>
          <a:bodyPr wrap="none" rtlCol="0">
            <a:spAutoFit/>
          </a:bodyPr>
          <a:lstStyle/>
          <a:p>
            <a:r>
              <a:rPr lang="en-US" altLang="zh-CN" b="1" dirty="0" smtClean="0">
                <a:solidFill>
                  <a:srgbClr val="FF0000"/>
                </a:solidFill>
              </a:rPr>
              <a:t>BESIII</a:t>
            </a:r>
            <a:endParaRPr lang="zh-CN" altLang="en-US" dirty="0">
              <a:solidFill>
                <a:srgbClr val="FF0000"/>
              </a:solidFill>
            </a:endParaRPr>
          </a:p>
        </p:txBody>
      </p:sp>
      <p:cxnSp>
        <p:nvCxnSpPr>
          <p:cNvPr id="13" name="直接箭头连接符 12"/>
          <p:cNvCxnSpPr/>
          <p:nvPr/>
        </p:nvCxnSpPr>
        <p:spPr>
          <a:xfrm>
            <a:off x="7512710" y="1156581"/>
            <a:ext cx="367313" cy="445767"/>
          </a:xfrm>
          <a:prstGeom prst="straightConnector1">
            <a:avLst/>
          </a:prstGeom>
          <a:ln w="28575">
            <a:solidFill>
              <a:srgbClr val="2E9238"/>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14455" y="2684219"/>
            <a:ext cx="574388" cy="369332"/>
          </a:xfrm>
          <a:prstGeom prst="rect">
            <a:avLst/>
          </a:prstGeom>
          <a:solidFill>
            <a:schemeClr val="bg1">
              <a:lumMod val="85000"/>
            </a:schemeClr>
          </a:solidFill>
        </p:spPr>
        <p:txBody>
          <a:bodyPr wrap="none" rtlCol="0">
            <a:spAutoFit/>
          </a:bodyPr>
          <a:lstStyle/>
          <a:p>
            <a:r>
              <a:rPr lang="en-US" altLang="zh-CN" b="1" dirty="0" smtClean="0">
                <a:solidFill>
                  <a:srgbClr val="FF0000"/>
                </a:solidFill>
              </a:rPr>
              <a:t>DYB</a:t>
            </a:r>
            <a:endParaRPr lang="zh-CN" altLang="en-US" dirty="0">
              <a:solidFill>
                <a:srgbClr val="FF0000"/>
              </a:solidFill>
            </a:endParaRPr>
          </a:p>
        </p:txBody>
      </p:sp>
      <p:cxnSp>
        <p:nvCxnSpPr>
          <p:cNvPr id="15" name="直接箭头连接符 14"/>
          <p:cNvCxnSpPr/>
          <p:nvPr/>
        </p:nvCxnSpPr>
        <p:spPr>
          <a:xfrm flipH="1" flipV="1">
            <a:off x="7906883" y="2558763"/>
            <a:ext cx="527543" cy="235643"/>
          </a:xfrm>
          <a:prstGeom prst="straightConnector1">
            <a:avLst/>
          </a:prstGeom>
          <a:ln w="28575">
            <a:solidFill>
              <a:srgbClr val="2E9238"/>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93078" y="2638851"/>
            <a:ext cx="720069" cy="369332"/>
          </a:xfrm>
          <a:prstGeom prst="rect">
            <a:avLst/>
          </a:prstGeom>
          <a:solidFill>
            <a:schemeClr val="bg1">
              <a:lumMod val="85000"/>
            </a:schemeClr>
          </a:solidFill>
        </p:spPr>
        <p:txBody>
          <a:bodyPr wrap="none" rtlCol="0">
            <a:spAutoFit/>
          </a:bodyPr>
          <a:lstStyle/>
          <a:p>
            <a:r>
              <a:rPr lang="en-US" altLang="zh-CN" b="1" dirty="0" smtClean="0">
                <a:solidFill>
                  <a:srgbClr val="FF0000"/>
                </a:solidFill>
              </a:rPr>
              <a:t>JUNO</a:t>
            </a:r>
            <a:endParaRPr lang="zh-CN" altLang="en-US" dirty="0">
              <a:solidFill>
                <a:srgbClr val="FF0000"/>
              </a:solidFill>
            </a:endParaRPr>
          </a:p>
        </p:txBody>
      </p:sp>
      <p:cxnSp>
        <p:nvCxnSpPr>
          <p:cNvPr id="19" name="直接箭头连接符 18"/>
          <p:cNvCxnSpPr>
            <a:stCxn id="18" idx="3"/>
          </p:cNvCxnSpPr>
          <p:nvPr/>
        </p:nvCxnSpPr>
        <p:spPr>
          <a:xfrm flipV="1">
            <a:off x="7413147" y="2620141"/>
            <a:ext cx="283220" cy="203376"/>
          </a:xfrm>
          <a:prstGeom prst="straightConnector1">
            <a:avLst/>
          </a:prstGeom>
          <a:ln w="28575">
            <a:solidFill>
              <a:srgbClr val="2E923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39645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699333"/>
            <a:ext cx="11049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1302" y="5943600"/>
            <a:ext cx="1139395" cy="76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矩形 6"/>
          <p:cNvSpPr/>
          <p:nvPr/>
        </p:nvSpPr>
        <p:spPr>
          <a:xfrm>
            <a:off x="533311" y="1163523"/>
            <a:ext cx="8310438" cy="4385816"/>
          </a:xfrm>
          <a:prstGeom prst="rect">
            <a:avLst/>
          </a:prstGeom>
        </p:spPr>
        <p:txBody>
          <a:bodyPr wrap="square">
            <a:spAutoFit/>
          </a:bodyPr>
          <a:lstStyle/>
          <a:p>
            <a:endParaRPr lang="en-US" altLang="zh-CN" sz="2400" b="1" dirty="0">
              <a:solidFill>
                <a:srgbClr val="002060"/>
              </a:solidFill>
            </a:endParaRPr>
          </a:p>
          <a:p>
            <a:pPr marL="342900" indent="-342900">
              <a:spcBef>
                <a:spcPts val="600"/>
              </a:spcBef>
              <a:spcAft>
                <a:spcPts val="600"/>
              </a:spcAft>
              <a:buFont typeface="Wingdings" panose="05000000000000000000" pitchFamily="2" charset="2"/>
              <a:buChar char="ü"/>
            </a:pPr>
            <a:r>
              <a:rPr lang="en-US" altLang="zh-CN" sz="2000" b="1" dirty="0" smtClean="0">
                <a:solidFill>
                  <a:srgbClr val="002060"/>
                </a:solidFill>
              </a:rPr>
              <a:t>Particle physics program: ensure the on-schedule construction of the JUNO project; advance the energy frontier project (</a:t>
            </a:r>
            <a:r>
              <a:rPr lang="en-US" altLang="zh-CN" sz="2000" b="1" dirty="0">
                <a:solidFill>
                  <a:srgbClr val="FF0000"/>
                </a:solidFill>
              </a:rPr>
              <a:t>CEPC</a:t>
            </a:r>
            <a:r>
              <a:rPr lang="en-US" altLang="zh-CN" sz="2000" b="1" dirty="0">
                <a:solidFill>
                  <a:srgbClr val="002060"/>
                </a:solidFill>
              </a:rPr>
              <a:t>), take on challenging and advanced </a:t>
            </a:r>
            <a:r>
              <a:rPr lang="en-US" altLang="zh-CN" sz="2000" b="1" dirty="0" smtClean="0">
                <a:solidFill>
                  <a:srgbClr val="002060"/>
                </a:solidFill>
              </a:rPr>
              <a:t>detector upgrade tasks international collaboration projects (ATLAS, </a:t>
            </a:r>
            <a:r>
              <a:rPr lang="en-US" altLang="zh-CN" sz="2000" b="1" dirty="0" err="1" smtClean="0">
                <a:solidFill>
                  <a:srgbClr val="002060"/>
                </a:solidFill>
              </a:rPr>
              <a:t>etc</a:t>
            </a:r>
            <a:r>
              <a:rPr lang="en-US" altLang="zh-CN" sz="2000" b="1" dirty="0" smtClean="0">
                <a:solidFill>
                  <a:srgbClr val="002060"/>
                </a:solidFill>
              </a:rPr>
              <a:t>).   - </a:t>
            </a:r>
            <a:r>
              <a:rPr lang="en-US" altLang="zh-CN" sz="2000" b="1" dirty="0">
                <a:solidFill>
                  <a:srgbClr val="00B050"/>
                </a:solidFill>
              </a:rPr>
              <a:t>See </a:t>
            </a:r>
            <a:r>
              <a:rPr lang="en-US" altLang="zh-CN" sz="2000" b="1" dirty="0" smtClean="0">
                <a:solidFill>
                  <a:srgbClr val="00B050"/>
                </a:solidFill>
              </a:rPr>
              <a:t>X. C. Lou’s presentation</a:t>
            </a:r>
            <a:endParaRPr lang="en-US" altLang="zh-CN" sz="2000" b="1" dirty="0" smtClean="0">
              <a:solidFill>
                <a:srgbClr val="002060"/>
              </a:solidFill>
            </a:endParaRPr>
          </a:p>
          <a:p>
            <a:pPr marL="342900" indent="-342900">
              <a:spcBef>
                <a:spcPts val="600"/>
              </a:spcBef>
              <a:spcAft>
                <a:spcPts val="600"/>
              </a:spcAft>
              <a:buFont typeface="Wingdings" panose="05000000000000000000" pitchFamily="2" charset="2"/>
              <a:buChar char="ü"/>
            </a:pPr>
            <a:r>
              <a:rPr lang="en-US" altLang="zh-CN" sz="2000" b="1" dirty="0" smtClean="0">
                <a:solidFill>
                  <a:srgbClr val="002060"/>
                </a:solidFill>
              </a:rPr>
              <a:t>Develop detector technologies and advanced, high capacity electronics. Active </a:t>
            </a:r>
            <a:r>
              <a:rPr lang="en-US" altLang="zh-CN" sz="2000" b="1" dirty="0">
                <a:solidFill>
                  <a:srgbClr val="002060"/>
                </a:solidFill>
              </a:rPr>
              <a:t>international collaboration on detector, electronics R&amp;D, train professionals in these areas</a:t>
            </a:r>
            <a:r>
              <a:rPr lang="en-US" altLang="zh-CN" sz="2000" b="1" dirty="0" smtClean="0">
                <a:solidFill>
                  <a:srgbClr val="002060"/>
                </a:solidFill>
              </a:rPr>
              <a:t>. </a:t>
            </a:r>
            <a:endParaRPr lang="en-US" altLang="zh-CN" sz="2000" b="1" dirty="0">
              <a:solidFill>
                <a:srgbClr val="002060"/>
              </a:solidFill>
            </a:endParaRPr>
          </a:p>
          <a:p>
            <a:pPr marL="342900" indent="-342900">
              <a:spcBef>
                <a:spcPts val="600"/>
              </a:spcBef>
              <a:spcAft>
                <a:spcPts val="600"/>
              </a:spcAft>
              <a:buFont typeface="Wingdings" panose="05000000000000000000" pitchFamily="2" charset="2"/>
              <a:buChar char="ü"/>
            </a:pPr>
            <a:r>
              <a:rPr lang="en-US" altLang="zh-CN" sz="2000" b="1" dirty="0" smtClean="0">
                <a:solidFill>
                  <a:srgbClr val="002060"/>
                </a:solidFill>
              </a:rPr>
              <a:t>Worldwide recruitment of physicists and experts, build up manpower and expertise for JUNO, CEPC and other future experiments and technology development.</a:t>
            </a:r>
            <a:endParaRPr lang="en-US" altLang="zh-CN" sz="2000" b="1" dirty="0">
              <a:solidFill>
                <a:srgbClr val="002060"/>
              </a:solidFill>
            </a:endParaRPr>
          </a:p>
          <a:p>
            <a:pPr>
              <a:spcBef>
                <a:spcPts val="600"/>
              </a:spcBef>
              <a:spcAft>
                <a:spcPts val="600"/>
              </a:spcAft>
            </a:pPr>
            <a:r>
              <a:rPr lang="en-US" altLang="zh-CN" sz="2000" b="1" dirty="0" smtClean="0">
                <a:solidFill>
                  <a:srgbClr val="002060"/>
                </a:solidFill>
              </a:rPr>
              <a:t>	</a:t>
            </a:r>
            <a:r>
              <a:rPr lang="en-US" altLang="zh-CN" sz="2000" b="1" dirty="0" smtClean="0">
                <a:solidFill>
                  <a:srgbClr val="C00000"/>
                </a:solidFill>
              </a:rPr>
              <a:t>The EPD division has made a  detailed plan, and is executing it effectively</a:t>
            </a:r>
            <a:endParaRPr lang="en-US" altLang="zh-CN" sz="2000" b="1" dirty="0" smtClean="0">
              <a:solidFill>
                <a:srgbClr val="002060"/>
              </a:solidFill>
            </a:endParaRPr>
          </a:p>
        </p:txBody>
      </p:sp>
      <p:sp>
        <p:nvSpPr>
          <p:cNvPr id="9" name="Rectangle 3"/>
          <p:cNvSpPr/>
          <p:nvPr/>
        </p:nvSpPr>
        <p:spPr>
          <a:xfrm>
            <a:off x="363931" y="841220"/>
            <a:ext cx="4459747" cy="461665"/>
          </a:xfrm>
          <a:prstGeom prst="rect">
            <a:avLst/>
          </a:prstGeom>
        </p:spPr>
        <p:txBody>
          <a:bodyPr wrap="none">
            <a:spAutoFit/>
          </a:bodyPr>
          <a:lstStyle/>
          <a:p>
            <a:pPr defTabSz="914400"/>
            <a:r>
              <a:rPr lang="en-US" altLang="zh-CN" sz="2400" b="1" dirty="0" smtClean="0">
                <a:solidFill>
                  <a:srgbClr val="FF0000"/>
                </a:solidFill>
                <a:latin typeface="Times New Roman" pitchFamily="18" charset="0"/>
                <a:cs typeface="Times New Roman" pitchFamily="18" charset="0"/>
              </a:rPr>
              <a:t>Seven </a:t>
            </a:r>
            <a:r>
              <a:rPr lang="en-US" altLang="zh-CN" sz="2400" b="1" dirty="0">
                <a:solidFill>
                  <a:srgbClr val="FF0000"/>
                </a:solidFill>
                <a:latin typeface="Times New Roman" pitchFamily="18" charset="0"/>
                <a:cs typeface="Times New Roman" pitchFamily="18" charset="0"/>
              </a:rPr>
              <a:t>Priority Cultivation Areas</a:t>
            </a:r>
            <a:endParaRPr lang="en-US" sz="2400" b="1" dirty="0">
              <a:solidFill>
                <a:srgbClr val="FF0000"/>
              </a:solidFill>
              <a:latin typeface="Times New Roman" pitchFamily="18" charset="0"/>
              <a:cs typeface="Times New Roman" pitchFamily="18" charset="0"/>
            </a:endParaRPr>
          </a:p>
        </p:txBody>
      </p:sp>
      <p:sp>
        <p:nvSpPr>
          <p:cNvPr id="10" name="TextBox 9"/>
          <p:cNvSpPr txBox="1"/>
          <p:nvPr/>
        </p:nvSpPr>
        <p:spPr>
          <a:xfrm>
            <a:off x="1768482" y="172278"/>
            <a:ext cx="4269117" cy="584775"/>
          </a:xfrm>
          <a:prstGeom prst="rect">
            <a:avLst/>
          </a:prstGeom>
          <a:noFill/>
        </p:spPr>
        <p:txBody>
          <a:bodyPr wrap="none" rtlCol="0">
            <a:spAutoFit/>
          </a:bodyPr>
          <a:lstStyle/>
          <a:p>
            <a:pPr defTabSz="914400"/>
            <a:r>
              <a:rPr lang="en-US" altLang="zh-CN" sz="3200" b="1" dirty="0" smtClean="0">
                <a:solidFill>
                  <a:srgbClr val="C00000"/>
                </a:solidFill>
              </a:rPr>
              <a:t>EPD – strategic planning</a:t>
            </a:r>
            <a:endParaRPr lang="zh-CN" altLang="en-US" sz="3200" b="1" dirty="0">
              <a:solidFill>
                <a:srgbClr val="C00000"/>
              </a:solidFill>
            </a:endParaRPr>
          </a:p>
        </p:txBody>
      </p:sp>
    </p:spTree>
    <p:extLst>
      <p:ext uri="{BB962C8B-B14F-4D97-AF65-F5344CB8AC3E}">
        <p14:creationId xmlns:p14="http://schemas.microsoft.com/office/powerpoint/2010/main" xmlns="" val="623525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9358" y="2514480"/>
            <a:ext cx="8355494" cy="523220"/>
          </a:xfrm>
          <a:prstGeom prst="rect">
            <a:avLst/>
          </a:prstGeom>
          <a:noFill/>
        </p:spPr>
        <p:txBody>
          <a:bodyPr wrap="square" rtlCol="0">
            <a:spAutoFit/>
          </a:bodyPr>
          <a:lstStyle/>
          <a:p>
            <a:pPr marL="457200" indent="-457200" defTabSz="914400">
              <a:spcBef>
                <a:spcPts val="1200"/>
              </a:spcBef>
            </a:pPr>
            <a:r>
              <a:rPr lang="en-US" altLang="zh-CN" sz="2800" b="1" dirty="0" smtClean="0">
                <a:solidFill>
                  <a:srgbClr val="7030A0"/>
                </a:solidFill>
                <a:latin typeface="Times New Roman" pitchFamily="18" charset="0"/>
                <a:ea typeface="仿宋_GB2312"/>
                <a:cs typeface="Times New Roman" pitchFamily="18" charset="0"/>
              </a:rPr>
              <a:t>Addressing issues from previous institutional review</a:t>
            </a:r>
          </a:p>
        </p:txBody>
      </p:sp>
      <p:sp>
        <p:nvSpPr>
          <p:cNvPr id="8" name="TextBox 7"/>
          <p:cNvSpPr txBox="1"/>
          <p:nvPr/>
        </p:nvSpPr>
        <p:spPr>
          <a:xfrm>
            <a:off x="1577724" y="390939"/>
            <a:ext cx="6476581" cy="707886"/>
          </a:xfrm>
          <a:prstGeom prst="rect">
            <a:avLst/>
          </a:prstGeom>
          <a:noFill/>
        </p:spPr>
        <p:txBody>
          <a:bodyPr wrap="none" rtlCol="0">
            <a:spAutoFit/>
          </a:bodyPr>
          <a:lstStyle/>
          <a:p>
            <a:pPr defTabSz="914400"/>
            <a:r>
              <a:rPr lang="en-US" altLang="zh-CN" sz="4000" b="1" dirty="0" smtClean="0">
                <a:solidFill>
                  <a:srgbClr val="C00000"/>
                </a:solidFill>
              </a:rPr>
              <a:t>Experimental Physics Division</a:t>
            </a:r>
            <a:endParaRPr lang="zh-CN" altLang="en-US" sz="4000" b="1" dirty="0">
              <a:solidFill>
                <a:srgbClr val="C00000"/>
              </a:solidFill>
            </a:endParaRPr>
          </a:p>
        </p:txBody>
      </p:sp>
    </p:spTree>
    <p:extLst>
      <p:ext uri="{BB962C8B-B14F-4D97-AF65-F5344CB8AC3E}">
        <p14:creationId xmlns:p14="http://schemas.microsoft.com/office/powerpoint/2010/main" xmlns="" val="3697138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a:spLocks/>
          </p:cNvSpPr>
          <p:nvPr/>
        </p:nvSpPr>
        <p:spPr>
          <a:xfrm>
            <a:off x="215153" y="121852"/>
            <a:ext cx="8229600" cy="744566"/>
          </a:xfrm>
          <a:prstGeom prst="rect">
            <a:avLst/>
          </a:prstGeom>
        </p:spPr>
        <p:txBody>
          <a:bodyPr>
            <a:normAutofit/>
          </a:bodyPr>
          <a:lstStyle>
            <a:lvl1pPr algn="l" rtl="0" eaLnBrk="1" fontAlgn="base" hangingPunct="1">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600" b="1">
                <a:solidFill>
                  <a:schemeClr val="bg1"/>
                </a:solidFill>
                <a:latin typeface="Verdana" pitchFamily="34" charset="0"/>
                <a:ea typeface="微软雅黑" pitchFamily="34" charset="-122"/>
              </a:defRPr>
            </a:lvl2pPr>
            <a:lvl3pPr algn="l" rtl="0" eaLnBrk="1" fontAlgn="base" hangingPunct="1">
              <a:spcBef>
                <a:spcPct val="0"/>
              </a:spcBef>
              <a:spcAft>
                <a:spcPct val="0"/>
              </a:spcAft>
              <a:defRPr sz="3600" b="1">
                <a:solidFill>
                  <a:schemeClr val="bg1"/>
                </a:solidFill>
                <a:latin typeface="Verdana" pitchFamily="34" charset="0"/>
                <a:ea typeface="微软雅黑" pitchFamily="34" charset="-122"/>
              </a:defRPr>
            </a:lvl3pPr>
            <a:lvl4pPr algn="l" rtl="0" eaLnBrk="1" fontAlgn="base" hangingPunct="1">
              <a:spcBef>
                <a:spcPct val="0"/>
              </a:spcBef>
              <a:spcAft>
                <a:spcPct val="0"/>
              </a:spcAft>
              <a:defRPr sz="3600" b="1">
                <a:solidFill>
                  <a:schemeClr val="bg1"/>
                </a:solidFill>
                <a:latin typeface="Verdana" pitchFamily="34" charset="0"/>
                <a:ea typeface="微软雅黑" pitchFamily="34" charset="-122"/>
              </a:defRPr>
            </a:lvl4pPr>
            <a:lvl5pPr algn="l" rtl="0" eaLnBrk="1" fontAlgn="base" hangingPunct="1">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defTabSz="914400"/>
            <a:r>
              <a:rPr kumimoji="1" lang="en-US" altLang="zh-CN" kern="0" dirty="0" smtClean="0">
                <a:solidFill>
                  <a:srgbClr val="0070C0"/>
                </a:solidFill>
                <a:effectLst/>
                <a:latin typeface="微软雅黑"/>
                <a:cs typeface="Kaiti SC Regular"/>
              </a:rPr>
              <a:t>ATLAS</a:t>
            </a:r>
            <a:endParaRPr kumimoji="1" lang="zh-CN" altLang="en-US" kern="0" dirty="0">
              <a:solidFill>
                <a:srgbClr val="0070C0"/>
              </a:solidFill>
              <a:effectLst/>
              <a:latin typeface="微软雅黑"/>
              <a:cs typeface="Kaiti SC Regular"/>
            </a:endParaRPr>
          </a:p>
        </p:txBody>
      </p:sp>
      <p:sp>
        <p:nvSpPr>
          <p:cNvPr id="2" name="矩形 1"/>
          <p:cNvSpPr/>
          <p:nvPr/>
        </p:nvSpPr>
        <p:spPr>
          <a:xfrm>
            <a:off x="541325" y="981679"/>
            <a:ext cx="8207654" cy="3770263"/>
          </a:xfrm>
          <a:prstGeom prst="rect">
            <a:avLst/>
          </a:prstGeom>
          <a:solidFill>
            <a:schemeClr val="bg1">
              <a:lumMod val="95000"/>
            </a:schemeClr>
          </a:solidFill>
        </p:spPr>
        <p:txBody>
          <a:bodyPr wrap="square">
            <a:spAutoFit/>
          </a:bodyPr>
          <a:lstStyle/>
          <a:p>
            <a:r>
              <a:rPr lang="en-US" altLang="zh-CN" dirty="0" smtClean="0">
                <a:solidFill>
                  <a:srgbClr val="0000FF"/>
                </a:solidFill>
                <a:latin typeface="Times New Roman"/>
              </a:rPr>
              <a:t>“Far </a:t>
            </a:r>
            <a:r>
              <a:rPr lang="en-US" altLang="zh-CN" dirty="0">
                <a:solidFill>
                  <a:srgbClr val="0000FF"/>
                </a:solidFill>
                <a:latin typeface="Times New Roman"/>
              </a:rPr>
              <a:t>less impressive is the contribution by IHEP groups to ATLAS and CMS at CERN. The IHEP groups are very small, have limited presence at CERN, and most of their leaders have multiple important roles at IHEP, roles that require full-time engagement. Given the importance of the LHC experiments and physics questions, and the desire of China to become a leader at the energy frontier, this situation has to be addressed. This means that substantially more resources and fully committed leadership need to be found. At present, the small IHEP participation in LHC has been impacted by limited resources for the operation and upgrades to the data processing farm. The participation in the detector upgrades need to be assessed and planned </a:t>
            </a:r>
            <a:r>
              <a:rPr lang="en-US" altLang="zh-CN" dirty="0" smtClean="0">
                <a:solidFill>
                  <a:srgbClr val="0000FF"/>
                </a:solidFill>
                <a:latin typeface="Times New Roman"/>
              </a:rPr>
              <a:t>now…”</a:t>
            </a:r>
          </a:p>
          <a:p>
            <a:pPr>
              <a:spcBef>
                <a:spcPts val="600"/>
              </a:spcBef>
            </a:pPr>
            <a:r>
              <a:rPr lang="en-US" altLang="zh-CN" dirty="0">
                <a:solidFill>
                  <a:srgbClr val="0000FF"/>
                </a:solidFill>
                <a:latin typeface="Times New Roman"/>
              </a:rPr>
              <a:t>“Very little details were presented to the ATLAS and CMS detector upgrades supported by IHEP and other Chinese institutions and universities. The schedule for building-up the expertise and the laboratory required for a significant contribution to the ATLAS pixel detector will be very challenging</a:t>
            </a:r>
            <a:r>
              <a:rPr lang="en-US" altLang="zh-CN" dirty="0" smtClean="0">
                <a:solidFill>
                  <a:srgbClr val="0000FF"/>
                </a:solidFill>
                <a:latin typeface="Times New Roman"/>
              </a:rPr>
              <a:t>, ...”</a:t>
            </a:r>
          </a:p>
        </p:txBody>
      </p:sp>
      <p:sp>
        <p:nvSpPr>
          <p:cNvPr id="3" name="矩形 2"/>
          <p:cNvSpPr/>
          <p:nvPr/>
        </p:nvSpPr>
        <p:spPr>
          <a:xfrm>
            <a:off x="2285998" y="208940"/>
            <a:ext cx="5512003" cy="738664"/>
          </a:xfrm>
          <a:prstGeom prst="rect">
            <a:avLst/>
          </a:prstGeom>
        </p:spPr>
        <p:txBody>
          <a:bodyPr wrap="square">
            <a:spAutoFit/>
          </a:bodyPr>
          <a:lstStyle/>
          <a:p>
            <a:pPr algn="ctr"/>
            <a:r>
              <a:rPr lang="en-US" altLang="zh-CN" sz="2400" b="1" dirty="0">
                <a:solidFill>
                  <a:schemeClr val="accent2"/>
                </a:solidFill>
                <a:latin typeface="Times New Roman"/>
              </a:rPr>
              <a:t>Report on the Evaluation of IHEP </a:t>
            </a:r>
          </a:p>
          <a:p>
            <a:pPr algn="ctr"/>
            <a:r>
              <a:rPr lang="en-US" altLang="zh-CN" b="1" dirty="0">
                <a:solidFill>
                  <a:schemeClr val="accent2"/>
                </a:solidFill>
                <a:latin typeface="Times New Roman"/>
              </a:rPr>
              <a:t>(October 24-25, 2013) </a:t>
            </a:r>
            <a:endParaRPr lang="zh-CN" altLang="en-US" sz="2400" b="1" dirty="0">
              <a:solidFill>
                <a:schemeClr val="accent2"/>
              </a:solidFill>
            </a:endParaRPr>
          </a:p>
        </p:txBody>
      </p:sp>
      <p:sp>
        <p:nvSpPr>
          <p:cNvPr id="4" name="TextBox 3"/>
          <p:cNvSpPr txBox="1"/>
          <p:nvPr/>
        </p:nvSpPr>
        <p:spPr>
          <a:xfrm>
            <a:off x="541325" y="4751942"/>
            <a:ext cx="8207654" cy="1846659"/>
          </a:xfrm>
          <a:prstGeom prst="rect">
            <a:avLst/>
          </a:prstGeom>
          <a:solidFill>
            <a:schemeClr val="bg1">
              <a:lumMod val="95000"/>
            </a:schemeClr>
          </a:solidFill>
        </p:spPr>
        <p:txBody>
          <a:bodyPr wrap="square" rtlCol="0">
            <a:spAutoFit/>
          </a:bodyPr>
          <a:lstStyle/>
          <a:p>
            <a:pPr>
              <a:lnSpc>
                <a:spcPct val="150000"/>
              </a:lnSpc>
              <a:spcBef>
                <a:spcPts val="1200"/>
              </a:spcBef>
            </a:pPr>
            <a:r>
              <a:rPr lang="en-US" altLang="zh-CN" b="1" dirty="0" smtClean="0">
                <a:solidFill>
                  <a:srgbClr val="7030A0"/>
                </a:solidFill>
              </a:rPr>
              <a:t>EPD has made a strong effort to address this weakness by </a:t>
            </a:r>
          </a:p>
          <a:p>
            <a:pPr marL="285750" indent="-285750">
              <a:spcBef>
                <a:spcPts val="600"/>
              </a:spcBef>
              <a:buFont typeface="Wingdings" panose="05000000000000000000" pitchFamily="2" charset="2"/>
              <a:buChar char="ü"/>
            </a:pPr>
            <a:r>
              <a:rPr lang="en-US" altLang="zh-CN" b="1" dirty="0" smtClean="0">
                <a:solidFill>
                  <a:srgbClr val="7030A0"/>
                </a:solidFill>
              </a:rPr>
              <a:t>recruiting many first class staff members from overseas </a:t>
            </a:r>
          </a:p>
          <a:p>
            <a:pPr marL="285750" indent="-285750">
              <a:spcBef>
                <a:spcPts val="600"/>
              </a:spcBef>
              <a:buFont typeface="Wingdings" panose="05000000000000000000" pitchFamily="2" charset="2"/>
              <a:buChar char="ü"/>
            </a:pPr>
            <a:r>
              <a:rPr lang="en-US" altLang="zh-CN" b="1" dirty="0" smtClean="0">
                <a:solidFill>
                  <a:srgbClr val="7030A0"/>
                </a:solidFill>
              </a:rPr>
              <a:t>taking on the ATLAS </a:t>
            </a:r>
            <a:r>
              <a:rPr lang="en-US" altLang="zh-CN" b="1" dirty="0" err="1" smtClean="0">
                <a:solidFill>
                  <a:srgbClr val="7030A0"/>
                </a:solidFill>
              </a:rPr>
              <a:t>ItK</a:t>
            </a:r>
            <a:r>
              <a:rPr lang="en-US" altLang="zh-CN" b="1" dirty="0" smtClean="0">
                <a:solidFill>
                  <a:srgbClr val="7030A0"/>
                </a:solidFill>
              </a:rPr>
              <a:t> strip detector upgrade project</a:t>
            </a:r>
          </a:p>
          <a:p>
            <a:pPr marL="285750" indent="-285750">
              <a:spcBef>
                <a:spcPts val="600"/>
              </a:spcBef>
              <a:buFont typeface="Wingdings" panose="05000000000000000000" pitchFamily="2" charset="2"/>
              <a:buChar char="ü"/>
            </a:pPr>
            <a:r>
              <a:rPr lang="en-US" altLang="zh-CN" b="1" dirty="0" smtClean="0">
                <a:solidFill>
                  <a:srgbClr val="7030A0"/>
                </a:solidFill>
              </a:rPr>
              <a:t>expanding beyond data analysis to detector operation, calibration, etc.</a:t>
            </a:r>
            <a:endParaRPr lang="zh-CN" altLang="en-US" b="1" dirty="0">
              <a:solidFill>
                <a:srgbClr val="7030A0"/>
              </a:solidFill>
            </a:endParaRPr>
          </a:p>
        </p:txBody>
      </p:sp>
    </p:spTree>
    <p:extLst>
      <p:ext uri="{BB962C8B-B14F-4D97-AF65-F5344CB8AC3E}">
        <p14:creationId xmlns:p14="http://schemas.microsoft.com/office/powerpoint/2010/main" xmlns="" val="3011502283"/>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solidFill>
                  <a:prstClr val="black">
                    <a:tint val="75000"/>
                  </a:prstClr>
                </a:solidFill>
              </a:rPr>
              <a:t>May 23, 2017</a:t>
            </a:r>
            <a:endParaRPr lang="zh-CN" altLang="en-US" dirty="0">
              <a:solidFill>
                <a:prstClr val="black">
                  <a:tint val="75000"/>
                </a:prstClr>
              </a:solidFill>
            </a:endParaRPr>
          </a:p>
        </p:txBody>
      </p:sp>
      <p:sp>
        <p:nvSpPr>
          <p:cNvPr id="3" name="灯片编号占位符 2"/>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18</a:t>
            </a:fld>
            <a:endParaRPr lang="zh-CN" altLang="en-US">
              <a:solidFill>
                <a:prstClr val="black">
                  <a:tint val="75000"/>
                </a:prstClr>
              </a:solidFill>
            </a:endParaRPr>
          </a:p>
        </p:txBody>
      </p:sp>
      <p:sp>
        <p:nvSpPr>
          <p:cNvPr id="6" name="灯片编号占位符 2"/>
          <p:cNvSpPr txBox="1">
            <a:spLocks/>
          </p:cNvSpPr>
          <p:nvPr/>
        </p:nvSpPr>
        <p:spPr>
          <a:xfrm>
            <a:off x="6553200" y="6356350"/>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5276BE-B8C4-4399-BEE9-C19C59FEDAF5}" type="slidenum">
              <a:rPr lang="en-US" smtClean="0">
                <a:solidFill>
                  <a:prstClr val="black">
                    <a:tint val="75000"/>
                  </a:prstClr>
                </a:solidFill>
              </a:rPr>
              <a:pPr/>
              <a:t>18</a:t>
            </a:fld>
            <a:endParaRPr lang="en-US" dirty="0">
              <a:solidFill>
                <a:prstClr val="black">
                  <a:tint val="75000"/>
                </a:prstClr>
              </a:solidFill>
            </a:endParaRPr>
          </a:p>
        </p:txBody>
      </p:sp>
      <p:sp>
        <p:nvSpPr>
          <p:cNvPr id="8" name="矩形 7"/>
          <p:cNvSpPr/>
          <p:nvPr/>
        </p:nvSpPr>
        <p:spPr>
          <a:xfrm>
            <a:off x="179512" y="593820"/>
            <a:ext cx="8411726" cy="4555093"/>
          </a:xfrm>
          <a:prstGeom prst="rect">
            <a:avLst/>
          </a:prstGeom>
        </p:spPr>
        <p:txBody>
          <a:bodyPr wrap="none">
            <a:spAutoFit/>
          </a:bodyPr>
          <a:lstStyle/>
          <a:p>
            <a:pPr marL="285750" indent="-285750" defTabSz="914400"/>
            <a:endParaRPr lang="en-US" altLang="zh-CN" dirty="0" smtClean="0">
              <a:solidFill>
                <a:prstClr val="black"/>
              </a:solidFill>
            </a:endParaRPr>
          </a:p>
          <a:p>
            <a:pPr marL="285750" indent="-285750" defTabSz="914400">
              <a:buFont typeface="Arial" panose="020B0604020202020204" pitchFamily="34" charset="0"/>
              <a:buChar char="•"/>
            </a:pPr>
            <a:r>
              <a:rPr lang="en-US" altLang="zh-CN" b="1" dirty="0" smtClean="0">
                <a:solidFill>
                  <a:srgbClr val="002060"/>
                </a:solidFill>
              </a:rPr>
              <a:t>The ATLAS@IHEP physics program was established by Prof. Shan JIN</a:t>
            </a:r>
          </a:p>
          <a:p>
            <a:pPr marL="285750" indent="-285750" defTabSz="914400"/>
            <a:r>
              <a:rPr lang="en-US" altLang="zh-CN" b="1" dirty="0" smtClean="0">
                <a:solidFill>
                  <a:srgbClr val="002060"/>
                </a:solidFill>
              </a:rPr>
              <a:t>			+ 2 junior faculty and students</a:t>
            </a:r>
          </a:p>
          <a:p>
            <a:pPr marL="285750" indent="-285750" defTabSz="914400"/>
            <a:r>
              <a:rPr lang="en-US" altLang="zh-CN" b="1" dirty="0" smtClean="0">
                <a:solidFill>
                  <a:srgbClr val="002060"/>
                </a:solidFill>
              </a:rPr>
              <a:t>			+ 1 faculty (detector)</a:t>
            </a:r>
          </a:p>
          <a:p>
            <a:pPr marL="285750" indent="-285750" defTabSz="914400">
              <a:buFont typeface="Arial" panose="020B0604020202020204" pitchFamily="34" charset="0"/>
              <a:buChar char="•"/>
            </a:pPr>
            <a:endParaRPr lang="en-US" altLang="zh-CN" b="1" dirty="0" smtClean="0">
              <a:solidFill>
                <a:srgbClr val="002060"/>
              </a:solidFill>
            </a:endParaRPr>
          </a:p>
          <a:p>
            <a:pPr marL="285750" indent="-285750" defTabSz="914400">
              <a:buFont typeface="Arial" panose="020B0604020202020204" pitchFamily="34" charset="0"/>
              <a:buChar char="•"/>
            </a:pPr>
            <a:endParaRPr lang="en-US" altLang="zh-CN" b="1" dirty="0" smtClean="0">
              <a:solidFill>
                <a:srgbClr val="002060"/>
              </a:solidFill>
            </a:endParaRPr>
          </a:p>
          <a:p>
            <a:pPr marL="285750" indent="-285750" defTabSz="914400">
              <a:buFont typeface="Arial" panose="020B0604020202020204" pitchFamily="34" charset="0"/>
              <a:buChar char="•"/>
            </a:pPr>
            <a:endParaRPr lang="en-US" altLang="zh-CN" b="1" dirty="0" smtClean="0">
              <a:solidFill>
                <a:srgbClr val="002060"/>
              </a:solidFill>
            </a:endParaRPr>
          </a:p>
          <a:p>
            <a:pPr defTabSz="914400"/>
            <a:endParaRPr lang="en-US" altLang="zh-CN" b="1" dirty="0" smtClean="0">
              <a:solidFill>
                <a:srgbClr val="002060"/>
              </a:solidFill>
            </a:endParaRPr>
          </a:p>
          <a:p>
            <a:pPr marL="285750" indent="-285750" defTabSz="914400">
              <a:buFont typeface="Arial" panose="020B0604020202020204" pitchFamily="34" charset="0"/>
              <a:buChar char="•"/>
            </a:pPr>
            <a:r>
              <a:rPr lang="en-US" altLang="zh-CN" b="1" dirty="0" smtClean="0">
                <a:solidFill>
                  <a:srgbClr val="002060"/>
                </a:solidFill>
              </a:rPr>
              <a:t>Strong growth since 2012</a:t>
            </a:r>
          </a:p>
          <a:p>
            <a:pPr marL="742950" lvl="1" indent="-285750" defTabSz="914400"/>
            <a:r>
              <a:rPr lang="en-US" altLang="zh-CN" b="1" dirty="0" smtClean="0">
                <a:solidFill>
                  <a:srgbClr val="002060"/>
                </a:solidFill>
              </a:rPr>
              <a:t>			2 senior faculty from US</a:t>
            </a:r>
          </a:p>
          <a:p>
            <a:pPr marL="742950" lvl="1" indent="-285750" defTabSz="914400"/>
            <a:r>
              <a:rPr lang="en-US" altLang="zh-CN" b="1" dirty="0" smtClean="0">
                <a:solidFill>
                  <a:srgbClr val="002060"/>
                </a:solidFill>
              </a:rPr>
              <a:t>                          5+</a:t>
            </a:r>
            <a:r>
              <a:rPr lang="en-US" altLang="zh-CN" sz="2000" b="1" dirty="0" smtClean="0">
                <a:solidFill>
                  <a:srgbClr val="30903E"/>
                </a:solidFill>
              </a:rPr>
              <a:t>2</a:t>
            </a:r>
            <a:r>
              <a:rPr lang="en-US" altLang="zh-CN" b="1" dirty="0" smtClean="0">
                <a:solidFill>
                  <a:srgbClr val="30903E"/>
                </a:solidFill>
              </a:rPr>
              <a:t> </a:t>
            </a:r>
            <a:r>
              <a:rPr lang="en-US" altLang="zh-CN" b="1" dirty="0" smtClean="0">
                <a:solidFill>
                  <a:srgbClr val="002060"/>
                </a:solidFill>
              </a:rPr>
              <a:t>junior faculty from Europe and US (</a:t>
            </a:r>
            <a:r>
              <a:rPr lang="en-US" altLang="zh-CN" b="1" dirty="0" smtClean="0">
                <a:solidFill>
                  <a:srgbClr val="30903E"/>
                </a:solidFill>
              </a:rPr>
              <a:t>ITk only, no ATLAS analysis</a:t>
            </a:r>
            <a:r>
              <a:rPr lang="en-US" altLang="zh-CN" b="1" dirty="0" smtClean="0">
                <a:solidFill>
                  <a:srgbClr val="002060"/>
                </a:solidFill>
              </a:rPr>
              <a:t>)</a:t>
            </a:r>
          </a:p>
          <a:p>
            <a:pPr marL="742950" lvl="1" indent="-285750" defTabSz="914400"/>
            <a:r>
              <a:rPr lang="en-US" altLang="zh-CN" b="1" dirty="0" smtClean="0">
                <a:solidFill>
                  <a:srgbClr val="002060"/>
                </a:solidFill>
              </a:rPr>
              <a:t>			~</a:t>
            </a:r>
            <a:r>
              <a:rPr lang="en-US" altLang="zh-CN" b="1" dirty="0">
                <a:solidFill>
                  <a:srgbClr val="002060"/>
                </a:solidFill>
              </a:rPr>
              <a:t>8</a:t>
            </a:r>
            <a:r>
              <a:rPr lang="en-US" altLang="zh-CN" b="1" dirty="0" smtClean="0">
                <a:solidFill>
                  <a:srgbClr val="002060"/>
                </a:solidFill>
              </a:rPr>
              <a:t> postdocs and &gt;10 PhD students</a:t>
            </a:r>
          </a:p>
          <a:p>
            <a:pPr marL="742950" lvl="1" indent="-285750" defTabSz="914400"/>
            <a:r>
              <a:rPr lang="en-US" altLang="zh-CN" b="1" dirty="0" smtClean="0">
                <a:solidFill>
                  <a:srgbClr val="002060"/>
                </a:solidFill>
              </a:rPr>
              <a:t>			backed up by Electronics and Detector groups at EPD</a:t>
            </a:r>
          </a:p>
          <a:p>
            <a:pPr marL="742950" lvl="1" indent="-285750" defTabSz="914400"/>
            <a:endParaRPr lang="en-US" altLang="zh-CN" b="1" dirty="0" smtClean="0">
              <a:solidFill>
                <a:srgbClr val="002060"/>
              </a:solidFill>
            </a:endParaRPr>
          </a:p>
          <a:p>
            <a:pPr marL="742950" lvl="1" indent="-285750" defTabSz="914400"/>
            <a:r>
              <a:rPr lang="en-US" altLang="zh-CN" b="1" dirty="0" smtClean="0">
                <a:solidFill>
                  <a:srgbClr val="002060"/>
                </a:solidFill>
              </a:rPr>
              <a:t>	</a:t>
            </a:r>
          </a:p>
          <a:p>
            <a:pPr marL="742950" lvl="1" indent="-285750" defTabSz="914400"/>
            <a:r>
              <a:rPr lang="en-US" altLang="zh-CN" b="1" dirty="0" smtClean="0">
                <a:solidFill>
                  <a:srgbClr val="002060"/>
                </a:solidFill>
              </a:rPr>
              <a:t>        </a:t>
            </a:r>
            <a:endParaRPr lang="en-US" altLang="zh-CN" b="1" dirty="0">
              <a:solidFill>
                <a:srgbClr val="002060"/>
              </a:solidFill>
            </a:endParaRPr>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48225" y="908719"/>
            <a:ext cx="1243013" cy="1595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矩形 23"/>
          <p:cNvSpPr/>
          <p:nvPr/>
        </p:nvSpPr>
        <p:spPr>
          <a:xfrm>
            <a:off x="2051720" y="1809537"/>
            <a:ext cx="5338834" cy="923330"/>
          </a:xfrm>
          <a:prstGeom prst="rect">
            <a:avLst/>
          </a:prstGeom>
        </p:spPr>
        <p:txBody>
          <a:bodyPr wrap="none">
            <a:spAutoFit/>
          </a:bodyPr>
          <a:lstStyle/>
          <a:p>
            <a:pPr marL="285750" indent="-285750" defTabSz="914400"/>
            <a:r>
              <a:rPr lang="en-US" altLang="zh-CN" b="1" dirty="0" smtClean="0">
                <a:solidFill>
                  <a:srgbClr val="0070C0"/>
                </a:solidFill>
              </a:rPr>
              <a:t>Activities: (2008-2013)</a:t>
            </a:r>
          </a:p>
          <a:p>
            <a:pPr marL="285750" indent="-285750" defTabSz="914400"/>
            <a:r>
              <a:rPr lang="en-US" altLang="zh-CN" b="1" dirty="0" smtClean="0">
                <a:solidFill>
                  <a:srgbClr val="0000FF"/>
                </a:solidFill>
              </a:rPr>
              <a:t>mostly Higgs analysis</a:t>
            </a:r>
          </a:p>
          <a:p>
            <a:pPr marL="285750" indent="-285750" defTabSz="914400"/>
            <a:r>
              <a:rPr lang="en-US" altLang="zh-CN" b="1" dirty="0" smtClean="0">
                <a:solidFill>
                  <a:srgbClr val="0000FF"/>
                </a:solidFill>
              </a:rPr>
              <a:t>Aspired to participate in ATLAS upgrade (pixel) project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60587" y="4333875"/>
            <a:ext cx="4822825" cy="181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矩形 24"/>
          <p:cNvSpPr/>
          <p:nvPr/>
        </p:nvSpPr>
        <p:spPr>
          <a:xfrm>
            <a:off x="1966502" y="4317986"/>
            <a:ext cx="6624736" cy="2031325"/>
          </a:xfrm>
          <a:prstGeom prst="rect">
            <a:avLst/>
          </a:prstGeom>
          <a:solidFill>
            <a:schemeClr val="bg1">
              <a:lumMod val="85000"/>
            </a:schemeClr>
          </a:solidFill>
        </p:spPr>
        <p:txBody>
          <a:bodyPr wrap="square">
            <a:spAutoFit/>
          </a:bodyPr>
          <a:lstStyle/>
          <a:p>
            <a:pPr marL="742950" lvl="1" indent="-285750" defTabSz="914400"/>
            <a:r>
              <a:rPr lang="en-US" altLang="zh-CN" b="1" dirty="0" smtClean="0">
                <a:solidFill>
                  <a:srgbClr val="0070C0"/>
                </a:solidFill>
              </a:rPr>
              <a:t>Activities: </a:t>
            </a:r>
          </a:p>
          <a:p>
            <a:pPr marL="742950" lvl="1" indent="-285750" defTabSz="914400"/>
            <a:r>
              <a:rPr lang="en-US" altLang="zh-CN" b="1" dirty="0" smtClean="0">
                <a:solidFill>
                  <a:srgbClr val="7030A0"/>
                </a:solidFill>
              </a:rPr>
              <a:t>Higgs analysis, searches</a:t>
            </a:r>
          </a:p>
          <a:p>
            <a:pPr marL="742950" lvl="1" indent="-285750" defTabSz="914400"/>
            <a:r>
              <a:rPr lang="en-US" altLang="zh-CN" b="1" dirty="0" smtClean="0">
                <a:solidFill>
                  <a:srgbClr val="7030A0"/>
                </a:solidFill>
              </a:rPr>
              <a:t>SUSY, EW </a:t>
            </a:r>
          </a:p>
          <a:p>
            <a:pPr marL="742950" lvl="1" indent="-285750" defTabSz="914400"/>
            <a:r>
              <a:rPr lang="en-US" altLang="zh-CN" b="1" dirty="0" smtClean="0">
                <a:solidFill>
                  <a:srgbClr val="7030A0"/>
                </a:solidFill>
              </a:rPr>
              <a:t>Pixel - strip detectors (IBL, telescope development, …)</a:t>
            </a:r>
          </a:p>
          <a:p>
            <a:pPr marL="742950" lvl="1" indent="-285750" defTabSz="914400"/>
            <a:r>
              <a:rPr lang="en-US" altLang="zh-CN" b="1" dirty="0" smtClean="0">
                <a:solidFill>
                  <a:srgbClr val="7030A0"/>
                </a:solidFill>
              </a:rPr>
              <a:t>ITk upgrade – people, strategy and funding (partial)</a:t>
            </a:r>
          </a:p>
          <a:p>
            <a:pPr marL="742950" lvl="1" indent="-285750" defTabSz="914400"/>
            <a:r>
              <a:rPr lang="en-US" altLang="zh-CN" b="1" dirty="0" smtClean="0">
                <a:solidFill>
                  <a:srgbClr val="7030A0"/>
                </a:solidFill>
              </a:rPr>
              <a:t>Beginning to participate in operation (pixel)</a:t>
            </a:r>
          </a:p>
          <a:p>
            <a:pPr marL="742950" lvl="1" indent="-285750" defTabSz="914400"/>
            <a:r>
              <a:rPr lang="en-US" altLang="zh-CN" b="1" dirty="0" smtClean="0">
                <a:solidFill>
                  <a:srgbClr val="7030A0"/>
                </a:solidFill>
              </a:rPr>
              <a:t>Calibration, performance studies and service </a:t>
            </a:r>
          </a:p>
        </p:txBody>
      </p:sp>
      <p:sp>
        <p:nvSpPr>
          <p:cNvPr id="4" name="矩形 3"/>
          <p:cNvSpPr/>
          <p:nvPr/>
        </p:nvSpPr>
        <p:spPr>
          <a:xfrm>
            <a:off x="2388122" y="174338"/>
            <a:ext cx="3841308" cy="584775"/>
          </a:xfrm>
          <a:prstGeom prst="rect">
            <a:avLst/>
          </a:prstGeom>
        </p:spPr>
        <p:txBody>
          <a:bodyPr wrap="none">
            <a:spAutoFit/>
          </a:bodyPr>
          <a:lstStyle/>
          <a:p>
            <a:pPr lvl="0" algn="ctr" defTabSz="914400"/>
            <a:r>
              <a:rPr lang="en-US" altLang="zh-CN" sz="3200" b="1" dirty="0">
                <a:solidFill>
                  <a:srgbClr val="C00000"/>
                </a:solidFill>
                <a:latin typeface="Times New Roman" pitchFamily="18" charset="0"/>
                <a:cs typeface="Times New Roman" pitchFamily="18" charset="0"/>
              </a:rPr>
              <a:t>IHEP ATLAS Group</a:t>
            </a:r>
          </a:p>
        </p:txBody>
      </p:sp>
    </p:spTree>
    <p:extLst>
      <p:ext uri="{BB962C8B-B14F-4D97-AF65-F5344CB8AC3E}">
        <p14:creationId xmlns:p14="http://schemas.microsoft.com/office/powerpoint/2010/main" xmlns="" val="282211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2000"/>
                                        <p:tgtEl>
                                          <p:spTgt spid="2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xEl>
                                              <p:pRg st="2" end="2"/>
                                            </p:txEl>
                                          </p:spTgt>
                                        </p:tgtEl>
                                        <p:attrNameLst>
                                          <p:attrName>style.visibility</p:attrName>
                                        </p:attrNameLst>
                                      </p:cBhvr>
                                      <p:to>
                                        <p:strVal val="visible"/>
                                      </p:to>
                                    </p:set>
                                    <p:animEffect transition="in" filter="fade">
                                      <p:cBhvr>
                                        <p:cTn id="15" dur="2000"/>
                                        <p:tgtEl>
                                          <p:spTgt spid="2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solidFill>
                  <a:prstClr val="black">
                    <a:tint val="75000"/>
                  </a:prstClr>
                </a:solidFill>
              </a:rPr>
              <a:t>May 23, 2017</a:t>
            </a:r>
            <a:endParaRPr lang="zh-CN" altLang="en-US" dirty="0">
              <a:solidFill>
                <a:prstClr val="black">
                  <a:tint val="75000"/>
                </a:prstClr>
              </a:solidFill>
            </a:endParaRPr>
          </a:p>
        </p:txBody>
      </p:sp>
      <p:sp>
        <p:nvSpPr>
          <p:cNvPr id="3" name="灯片编号占位符 2"/>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19</a:t>
            </a:fld>
            <a:endParaRPr lang="zh-CN" altLang="en-US">
              <a:solidFill>
                <a:prstClr val="black">
                  <a:tint val="75000"/>
                </a:prstClr>
              </a:solidFill>
            </a:endParaRPr>
          </a:p>
        </p:txBody>
      </p:sp>
      <p:sp>
        <p:nvSpPr>
          <p:cNvPr id="6" name="灯片编号占位符 2"/>
          <p:cNvSpPr txBox="1">
            <a:spLocks/>
          </p:cNvSpPr>
          <p:nvPr/>
        </p:nvSpPr>
        <p:spPr>
          <a:xfrm>
            <a:off x="6553200" y="6356350"/>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5276BE-B8C4-4399-BEE9-C19C59FEDAF5}" type="slidenum">
              <a:rPr lang="en-US" smtClean="0">
                <a:solidFill>
                  <a:prstClr val="black">
                    <a:tint val="75000"/>
                  </a:prstClr>
                </a:solidFill>
              </a:rPr>
              <a:pPr/>
              <a:t>19</a:t>
            </a:fld>
            <a:endParaRPr lang="en-US" dirty="0">
              <a:solidFill>
                <a:prstClr val="black">
                  <a:tint val="75000"/>
                </a:prstClr>
              </a:solidFill>
            </a:endParaRPr>
          </a:p>
        </p:txBody>
      </p:sp>
      <p:sp>
        <p:nvSpPr>
          <p:cNvPr id="13" name="TextBox 12"/>
          <p:cNvSpPr txBox="1"/>
          <p:nvPr/>
        </p:nvSpPr>
        <p:spPr>
          <a:xfrm>
            <a:off x="1123103" y="4731911"/>
            <a:ext cx="2517612" cy="954107"/>
          </a:xfrm>
          <a:prstGeom prst="rect">
            <a:avLst/>
          </a:prstGeom>
          <a:noFill/>
        </p:spPr>
        <p:txBody>
          <a:bodyPr wrap="none" rtlCol="0">
            <a:spAutoFit/>
          </a:bodyPr>
          <a:lstStyle/>
          <a:p>
            <a:pPr defTabSz="914400"/>
            <a:r>
              <a:rPr lang="en-US" altLang="zh-CN" dirty="0">
                <a:solidFill>
                  <a:prstClr val="black"/>
                </a:solidFill>
              </a:rPr>
              <a:t> </a:t>
            </a:r>
            <a:r>
              <a:rPr lang="en-US" altLang="zh-CN" dirty="0" smtClean="0">
                <a:solidFill>
                  <a:prstClr val="black"/>
                </a:solidFill>
              </a:rPr>
              <a:t>  </a:t>
            </a:r>
            <a:r>
              <a:rPr lang="en-US" altLang="zh-CN" sz="2000" b="1" dirty="0" smtClean="0">
                <a:solidFill>
                  <a:prstClr val="black"/>
                </a:solidFill>
              </a:rPr>
              <a:t>data analysis</a:t>
            </a:r>
          </a:p>
          <a:p>
            <a:pPr defTabSz="914400"/>
            <a:r>
              <a:rPr lang="en-US" altLang="zh-CN" b="1" dirty="0">
                <a:solidFill>
                  <a:srgbClr val="0070C0"/>
                </a:solidFill>
              </a:rPr>
              <a:t>B</a:t>
            </a:r>
            <a:r>
              <a:rPr lang="en-US" altLang="zh-CN" b="1" dirty="0" smtClean="0">
                <a:solidFill>
                  <a:srgbClr val="0070C0"/>
                </a:solidFill>
              </a:rPr>
              <a:t>egan upgrade activities</a:t>
            </a:r>
          </a:p>
          <a:p>
            <a:pPr defTabSz="914400"/>
            <a:r>
              <a:rPr lang="en-US" altLang="zh-CN" b="1" dirty="0">
                <a:solidFill>
                  <a:srgbClr val="0070C0"/>
                </a:solidFill>
              </a:rPr>
              <a:t>i</a:t>
            </a:r>
            <a:r>
              <a:rPr lang="en-US" altLang="zh-CN" b="1" dirty="0" smtClean="0">
                <a:solidFill>
                  <a:srgbClr val="0070C0"/>
                </a:solidFill>
              </a:rPr>
              <a:t>n silicon tracking/ASIC</a:t>
            </a:r>
            <a:endParaRPr lang="zh-CN" altLang="en-US" b="1" dirty="0">
              <a:solidFill>
                <a:srgbClr val="0070C0"/>
              </a:solidFill>
            </a:endParaRPr>
          </a:p>
        </p:txBody>
      </p:sp>
      <p:sp>
        <p:nvSpPr>
          <p:cNvPr id="14" name="椭圆 13"/>
          <p:cNvSpPr/>
          <p:nvPr/>
        </p:nvSpPr>
        <p:spPr>
          <a:xfrm>
            <a:off x="755576" y="4401743"/>
            <a:ext cx="2880320"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cxnSp>
        <p:nvCxnSpPr>
          <p:cNvPr id="16" name="直接箭头连接符 15"/>
          <p:cNvCxnSpPr>
            <a:stCxn id="14" idx="6"/>
          </p:cNvCxnSpPr>
          <p:nvPr/>
        </p:nvCxnSpPr>
        <p:spPr>
          <a:xfrm>
            <a:off x="3635896" y="5193831"/>
            <a:ext cx="569433"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05329" y="1397675"/>
            <a:ext cx="5002139" cy="5078313"/>
          </a:xfrm>
          <a:prstGeom prst="rect">
            <a:avLst/>
          </a:prstGeom>
          <a:solidFill>
            <a:schemeClr val="bg1">
              <a:lumMod val="95000"/>
            </a:schemeClr>
          </a:solidFill>
        </p:spPr>
        <p:txBody>
          <a:bodyPr wrap="none" rtlCol="0">
            <a:spAutoFit/>
          </a:bodyPr>
          <a:lstStyle/>
          <a:p>
            <a:pPr defTabSz="914400"/>
            <a:r>
              <a:rPr lang="en-US" altLang="zh-CN" dirty="0" smtClean="0">
                <a:solidFill>
                  <a:prstClr val="black"/>
                </a:solidFill>
              </a:rPr>
              <a:t>IBL pixel detector activities </a:t>
            </a:r>
          </a:p>
          <a:p>
            <a:pPr defTabSz="914400"/>
            <a:endParaRPr lang="en-US" altLang="zh-CN" dirty="0" smtClean="0">
              <a:solidFill>
                <a:prstClr val="black"/>
              </a:solidFill>
            </a:endParaRPr>
          </a:p>
          <a:p>
            <a:pPr defTabSz="914400"/>
            <a:r>
              <a:rPr lang="en-US" altLang="zh-CN" dirty="0" smtClean="0">
                <a:solidFill>
                  <a:prstClr val="black"/>
                </a:solidFill>
              </a:rPr>
              <a:t>Jun Hu – stayed at CERN for 3 months in 2013</a:t>
            </a:r>
          </a:p>
          <a:p>
            <a:pPr defTabSz="914400"/>
            <a:r>
              <a:rPr lang="en-US" altLang="zh-CN" dirty="0" smtClean="0">
                <a:solidFill>
                  <a:prstClr val="black"/>
                </a:solidFill>
              </a:rPr>
              <a:t>PhD in Electronics, IHEP, 2012</a:t>
            </a:r>
          </a:p>
          <a:p>
            <a:pPr defTabSz="914400"/>
            <a:endParaRPr lang="en-US" altLang="zh-CN" dirty="0" smtClean="0">
              <a:solidFill>
                <a:prstClr val="black"/>
              </a:solidFill>
            </a:endParaRPr>
          </a:p>
          <a:p>
            <a:pPr defTabSz="914400"/>
            <a:r>
              <a:rPr lang="en-US" altLang="zh-CN" dirty="0" smtClean="0">
                <a:solidFill>
                  <a:srgbClr val="C00000"/>
                </a:solidFill>
              </a:rPr>
              <a:t>IBL ROD slave FGPA programming and test</a:t>
            </a:r>
          </a:p>
          <a:p>
            <a:pPr defTabSz="914400"/>
            <a:r>
              <a:rPr lang="en-US" altLang="zh-CN" dirty="0" smtClean="0">
                <a:solidFill>
                  <a:srgbClr val="C00000"/>
                </a:solidFill>
              </a:rPr>
              <a:t>Test of FE-I4 chip</a:t>
            </a:r>
          </a:p>
          <a:p>
            <a:pPr defTabSz="914400"/>
            <a:endParaRPr lang="en-US" altLang="zh-CN" dirty="0" smtClean="0">
              <a:solidFill>
                <a:prstClr val="black"/>
              </a:solidFill>
            </a:endParaRPr>
          </a:p>
          <a:p>
            <a:pPr defTabSz="914400"/>
            <a:endParaRPr lang="en-US" altLang="zh-CN" dirty="0" smtClean="0">
              <a:solidFill>
                <a:prstClr val="black"/>
              </a:solidFill>
            </a:endParaRPr>
          </a:p>
          <a:p>
            <a:pPr defTabSz="914400"/>
            <a:r>
              <a:rPr lang="en-US" altLang="zh-CN" dirty="0" smtClean="0">
                <a:solidFill>
                  <a:prstClr val="black"/>
                </a:solidFill>
              </a:rPr>
              <a:t>Ying ZHANG – stayed at CERN for 3 months in 2013,</a:t>
            </a:r>
          </a:p>
          <a:p>
            <a:pPr defTabSz="914400"/>
            <a:r>
              <a:rPr lang="en-US" altLang="zh-CN" dirty="0" smtClean="0">
                <a:solidFill>
                  <a:prstClr val="black"/>
                </a:solidFill>
              </a:rPr>
              <a:t> and is at CERN now; PhD in IC and CMOS Pixel </a:t>
            </a:r>
          </a:p>
          <a:p>
            <a:pPr defTabSz="914400"/>
            <a:r>
              <a:rPr lang="en-US" altLang="zh-CN" dirty="0" smtClean="0">
                <a:solidFill>
                  <a:prstClr val="black"/>
                </a:solidFill>
              </a:rPr>
              <a:t>Detector Design, Strasbourg, 2012</a:t>
            </a:r>
          </a:p>
          <a:p>
            <a:pPr defTabSz="914400"/>
            <a:endParaRPr lang="en-US" altLang="zh-CN" dirty="0" smtClean="0">
              <a:solidFill>
                <a:prstClr val="black"/>
              </a:solidFill>
            </a:endParaRPr>
          </a:p>
          <a:p>
            <a:pPr defTabSz="914400"/>
            <a:r>
              <a:rPr lang="en-US" altLang="zh-CN" dirty="0" smtClean="0">
                <a:solidFill>
                  <a:srgbClr val="C00000"/>
                </a:solidFill>
              </a:rPr>
              <a:t>data receiver integrated circuit (DRX-12_II) </a:t>
            </a:r>
          </a:p>
          <a:p>
            <a:pPr defTabSz="914400"/>
            <a:endParaRPr lang="en-US" altLang="zh-CN" dirty="0" smtClean="0">
              <a:solidFill>
                <a:prstClr val="black"/>
              </a:solidFill>
            </a:endParaRPr>
          </a:p>
          <a:p>
            <a:pPr defTabSz="914400"/>
            <a:r>
              <a:rPr lang="en-US" altLang="zh-CN" dirty="0" err="1" smtClean="0">
                <a:solidFill>
                  <a:prstClr val="black"/>
                </a:solidFill>
              </a:rPr>
              <a:t>Yaquan</a:t>
            </a:r>
            <a:r>
              <a:rPr lang="en-US" altLang="zh-CN" dirty="0" smtClean="0">
                <a:solidFill>
                  <a:prstClr val="black"/>
                </a:solidFill>
              </a:rPr>
              <a:t> Fang – based at CERN, visiting BNL</a:t>
            </a:r>
          </a:p>
          <a:p>
            <a:pPr defTabSz="914400"/>
            <a:r>
              <a:rPr lang="en-US" altLang="zh-CN" dirty="0" smtClean="0">
                <a:solidFill>
                  <a:srgbClr val="C00000"/>
                </a:solidFill>
              </a:rPr>
              <a:t>IBL performance vs Higgs sensitivities</a:t>
            </a:r>
          </a:p>
          <a:p>
            <a:pPr defTabSz="914400"/>
            <a:r>
              <a:rPr lang="en-US" altLang="zh-CN" dirty="0">
                <a:solidFill>
                  <a:srgbClr val="C00000"/>
                </a:solidFill>
              </a:rPr>
              <a:t> </a:t>
            </a:r>
            <a:r>
              <a:rPr lang="en-US" altLang="zh-CN" dirty="0" smtClean="0">
                <a:solidFill>
                  <a:prstClr val="black"/>
                </a:solidFill>
              </a:rPr>
              <a:t>……</a:t>
            </a:r>
            <a:endParaRPr lang="en-US" altLang="zh-CN" dirty="0">
              <a:solidFill>
                <a:srgbClr val="C00000"/>
              </a:solidFill>
            </a:endParaRPr>
          </a:p>
        </p:txBody>
      </p:sp>
      <p:sp>
        <p:nvSpPr>
          <p:cNvPr id="20" name="TextBox 19"/>
          <p:cNvSpPr txBox="1"/>
          <p:nvPr/>
        </p:nvSpPr>
        <p:spPr>
          <a:xfrm>
            <a:off x="5773051" y="1065492"/>
            <a:ext cx="1212191" cy="461665"/>
          </a:xfrm>
          <a:prstGeom prst="rect">
            <a:avLst/>
          </a:prstGeom>
          <a:noFill/>
        </p:spPr>
        <p:txBody>
          <a:bodyPr wrap="none" rtlCol="0">
            <a:spAutoFit/>
          </a:bodyPr>
          <a:lstStyle/>
          <a:p>
            <a:pPr defTabSz="914400"/>
            <a:r>
              <a:rPr lang="en-US" altLang="zh-CN" sz="2400" b="1" dirty="0" smtClean="0">
                <a:solidFill>
                  <a:srgbClr val="0000FF"/>
                </a:solidFill>
              </a:rPr>
              <a:t>2013-14</a:t>
            </a:r>
            <a:endParaRPr lang="zh-CN" altLang="en-US" sz="2400" b="1" dirty="0">
              <a:solidFill>
                <a:srgbClr val="0000FF"/>
              </a:solidFill>
            </a:endParaRPr>
          </a:p>
        </p:txBody>
      </p:sp>
      <p:sp>
        <p:nvSpPr>
          <p:cNvPr id="5" name="TextBox 4"/>
          <p:cNvSpPr txBox="1"/>
          <p:nvPr/>
        </p:nvSpPr>
        <p:spPr>
          <a:xfrm>
            <a:off x="639797" y="6033184"/>
            <a:ext cx="3445751" cy="646331"/>
          </a:xfrm>
          <a:prstGeom prst="rect">
            <a:avLst/>
          </a:prstGeom>
          <a:noFill/>
        </p:spPr>
        <p:txBody>
          <a:bodyPr wrap="none" rtlCol="0">
            <a:spAutoFit/>
          </a:bodyPr>
          <a:lstStyle/>
          <a:p>
            <a:pPr defTabSz="914400"/>
            <a:r>
              <a:rPr lang="en-US" altLang="zh-CN" b="1" dirty="0" smtClean="0">
                <a:solidFill>
                  <a:srgbClr val="00B0F0"/>
                </a:solidFill>
              </a:rPr>
              <a:t>Led by Ouyang </a:t>
            </a:r>
            <a:r>
              <a:rPr lang="en-US" altLang="zh-CN" b="1" dirty="0" err="1" smtClean="0">
                <a:solidFill>
                  <a:srgbClr val="00B0F0"/>
                </a:solidFill>
              </a:rPr>
              <a:t>Qun</a:t>
            </a:r>
            <a:r>
              <a:rPr lang="en-US" altLang="zh-CN" b="1" dirty="0" smtClean="0">
                <a:solidFill>
                  <a:srgbClr val="00B0F0"/>
                </a:solidFill>
              </a:rPr>
              <a:t> in </a:t>
            </a:r>
            <a:r>
              <a:rPr lang="en-US" altLang="zh-CN" b="1" dirty="0" err="1" smtClean="0">
                <a:solidFill>
                  <a:srgbClr val="00B0F0"/>
                </a:solidFill>
              </a:rPr>
              <a:t>collab</a:t>
            </a:r>
            <a:r>
              <a:rPr lang="en-US" altLang="zh-CN" b="1" dirty="0" smtClean="0">
                <a:solidFill>
                  <a:srgbClr val="00B0F0"/>
                </a:solidFill>
              </a:rPr>
              <a:t>. with</a:t>
            </a:r>
          </a:p>
          <a:p>
            <a:pPr defTabSz="914400"/>
            <a:r>
              <a:rPr lang="en-US" altLang="zh-CN" b="1" dirty="0" smtClean="0">
                <a:solidFill>
                  <a:srgbClr val="00B0F0"/>
                </a:solidFill>
              </a:rPr>
              <a:t>CPPM &amp; LBNL</a:t>
            </a:r>
            <a:endParaRPr lang="zh-CN" altLang="en-US" b="1" dirty="0">
              <a:solidFill>
                <a:srgbClr val="00B0F0"/>
              </a:solidFill>
            </a:endParaRPr>
          </a:p>
        </p:txBody>
      </p:sp>
      <p:sp>
        <p:nvSpPr>
          <p:cNvPr id="8" name="矩形 7"/>
          <p:cNvSpPr/>
          <p:nvPr/>
        </p:nvSpPr>
        <p:spPr>
          <a:xfrm>
            <a:off x="1434149" y="3705998"/>
            <a:ext cx="1523174" cy="461665"/>
          </a:xfrm>
          <a:prstGeom prst="rect">
            <a:avLst/>
          </a:prstGeom>
        </p:spPr>
        <p:txBody>
          <a:bodyPr wrap="none">
            <a:spAutoFit/>
          </a:bodyPr>
          <a:lstStyle/>
          <a:p>
            <a:pPr defTabSz="914400"/>
            <a:r>
              <a:rPr lang="en-US" altLang="zh-CN" sz="2400" b="1" dirty="0" smtClean="0">
                <a:solidFill>
                  <a:srgbClr val="0000FF"/>
                </a:solidFill>
              </a:rPr>
              <a:t>2008-2013</a:t>
            </a:r>
            <a:endParaRPr lang="zh-CN" altLang="en-US" sz="2400" dirty="0">
              <a:solidFill>
                <a:prstClr val="black"/>
              </a:solidFill>
            </a:endParaRPr>
          </a:p>
        </p:txBody>
      </p:sp>
      <p:sp>
        <p:nvSpPr>
          <p:cNvPr id="11" name="TextBox 10"/>
          <p:cNvSpPr txBox="1"/>
          <p:nvPr/>
        </p:nvSpPr>
        <p:spPr>
          <a:xfrm>
            <a:off x="232786" y="2195572"/>
            <a:ext cx="3775714" cy="369332"/>
          </a:xfrm>
          <a:prstGeom prst="rect">
            <a:avLst/>
          </a:prstGeom>
          <a:noFill/>
        </p:spPr>
        <p:txBody>
          <a:bodyPr wrap="none" rtlCol="0">
            <a:spAutoFit/>
          </a:bodyPr>
          <a:lstStyle/>
          <a:p>
            <a:pPr defTabSz="914400"/>
            <a:r>
              <a:rPr lang="en-US" altLang="zh-CN" b="1" dirty="0">
                <a:solidFill>
                  <a:srgbClr val="00B050"/>
                </a:solidFill>
              </a:rPr>
              <a:t>detector construction and </a:t>
            </a:r>
            <a:r>
              <a:rPr lang="en-US" altLang="zh-CN" b="1" dirty="0" smtClean="0">
                <a:solidFill>
                  <a:srgbClr val="00B050"/>
                </a:solidFill>
              </a:rPr>
              <a:t>installation</a:t>
            </a:r>
          </a:p>
        </p:txBody>
      </p:sp>
      <p:sp>
        <p:nvSpPr>
          <p:cNvPr id="12" name="矩形 11"/>
          <p:cNvSpPr/>
          <p:nvPr/>
        </p:nvSpPr>
        <p:spPr>
          <a:xfrm>
            <a:off x="1114738" y="1527157"/>
            <a:ext cx="1904880" cy="461665"/>
          </a:xfrm>
          <a:prstGeom prst="rect">
            <a:avLst/>
          </a:prstGeom>
        </p:spPr>
        <p:txBody>
          <a:bodyPr wrap="none">
            <a:spAutoFit/>
          </a:bodyPr>
          <a:lstStyle/>
          <a:p>
            <a:pPr defTabSz="914400"/>
            <a:r>
              <a:rPr lang="en-US" altLang="zh-CN" sz="2400" b="1" dirty="0">
                <a:solidFill>
                  <a:srgbClr val="0000FF"/>
                </a:solidFill>
              </a:rPr>
              <a:t>Prior to 2008 </a:t>
            </a:r>
            <a:endParaRPr lang="zh-CN" altLang="en-US" dirty="0">
              <a:solidFill>
                <a:prstClr val="black"/>
              </a:solidFill>
            </a:endParaRPr>
          </a:p>
        </p:txBody>
      </p:sp>
      <p:sp>
        <p:nvSpPr>
          <p:cNvPr id="15" name="矩形 14"/>
          <p:cNvSpPr/>
          <p:nvPr/>
        </p:nvSpPr>
        <p:spPr>
          <a:xfrm>
            <a:off x="2388122" y="174338"/>
            <a:ext cx="3841308" cy="584775"/>
          </a:xfrm>
          <a:prstGeom prst="rect">
            <a:avLst/>
          </a:prstGeom>
        </p:spPr>
        <p:txBody>
          <a:bodyPr wrap="none">
            <a:spAutoFit/>
          </a:bodyPr>
          <a:lstStyle/>
          <a:p>
            <a:pPr lvl="0" algn="ctr" defTabSz="914400"/>
            <a:r>
              <a:rPr lang="en-US" altLang="zh-CN" sz="3200" b="1" dirty="0">
                <a:solidFill>
                  <a:srgbClr val="C00000"/>
                </a:solidFill>
                <a:latin typeface="Times New Roman" pitchFamily="18" charset="0"/>
                <a:cs typeface="Times New Roman" pitchFamily="18" charset="0"/>
              </a:rPr>
              <a:t>IHEP ATLAS Group</a:t>
            </a:r>
          </a:p>
        </p:txBody>
      </p:sp>
      <p:sp>
        <p:nvSpPr>
          <p:cNvPr id="4" name="矩形 3"/>
          <p:cNvSpPr/>
          <p:nvPr/>
        </p:nvSpPr>
        <p:spPr>
          <a:xfrm>
            <a:off x="755576" y="599272"/>
            <a:ext cx="8102674" cy="523220"/>
          </a:xfrm>
          <a:prstGeom prst="rect">
            <a:avLst/>
          </a:prstGeom>
        </p:spPr>
        <p:txBody>
          <a:bodyPr wrap="square">
            <a:spAutoFit/>
          </a:bodyPr>
          <a:lstStyle/>
          <a:p>
            <a:pPr lvl="0" algn="ctr" defTabSz="914400"/>
            <a:r>
              <a:rPr lang="en-US" altLang="zh-CN" sz="2800" dirty="0">
                <a:solidFill>
                  <a:srgbClr val="C00000"/>
                </a:solidFill>
                <a:latin typeface="Times New Roman" pitchFamily="18" charset="0"/>
                <a:cs typeface="Times New Roman" pitchFamily="18" charset="0"/>
              </a:rPr>
              <a:t>Construction, </a:t>
            </a:r>
            <a:r>
              <a:rPr lang="en-US" altLang="zh-CN" sz="2800" dirty="0" smtClean="0">
                <a:solidFill>
                  <a:srgbClr val="C00000"/>
                </a:solidFill>
                <a:latin typeface="Times New Roman" pitchFamily="18" charset="0"/>
                <a:cs typeface="Times New Roman" pitchFamily="18" charset="0"/>
              </a:rPr>
              <a:t>commissioning, </a:t>
            </a:r>
            <a:r>
              <a:rPr lang="en-US" altLang="zh-CN" sz="2800" dirty="0">
                <a:solidFill>
                  <a:srgbClr val="C00000"/>
                </a:solidFill>
                <a:latin typeface="Times New Roman" pitchFamily="18" charset="0"/>
                <a:cs typeface="Times New Roman" pitchFamily="18" charset="0"/>
              </a:rPr>
              <a:t>upgrade &amp; operation</a:t>
            </a:r>
          </a:p>
        </p:txBody>
      </p:sp>
    </p:spTree>
    <p:extLst>
      <p:ext uri="{BB962C8B-B14F-4D97-AF65-F5344CB8AC3E}">
        <p14:creationId xmlns:p14="http://schemas.microsoft.com/office/powerpoint/2010/main" xmlns="" val="368241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619" y="1974574"/>
            <a:ext cx="7222434" cy="3293209"/>
          </a:xfrm>
          <a:prstGeom prst="rect">
            <a:avLst/>
          </a:prstGeom>
          <a:noFill/>
        </p:spPr>
        <p:txBody>
          <a:bodyPr wrap="square" rtlCol="0">
            <a:spAutoFit/>
          </a:bodyPr>
          <a:lstStyle/>
          <a:p>
            <a:pPr marL="342900" indent="-342900" defTabSz="914400">
              <a:spcBef>
                <a:spcPts val="1200"/>
              </a:spcBef>
              <a:buFont typeface="Wingdings" panose="05000000000000000000" pitchFamily="2" charset="2"/>
              <a:buChar char="p"/>
            </a:pPr>
            <a:r>
              <a:rPr lang="en-US" altLang="zh-CN" sz="2800" dirty="0" smtClean="0">
                <a:solidFill>
                  <a:srgbClr val="0000FF"/>
                </a:solidFill>
                <a:latin typeface="Times New Roman" pitchFamily="18" charset="0"/>
                <a:ea typeface="仿宋_GB2312"/>
                <a:cs typeface="Times New Roman" pitchFamily="18" charset="0"/>
              </a:rPr>
              <a:t> Mission, focuses, status and progress</a:t>
            </a:r>
          </a:p>
          <a:p>
            <a:pPr marL="342900" indent="-342900" defTabSz="914400">
              <a:spcBef>
                <a:spcPts val="1200"/>
              </a:spcBef>
              <a:buFont typeface="Wingdings" panose="05000000000000000000" pitchFamily="2" charset="2"/>
              <a:buChar char="p"/>
            </a:pPr>
            <a:r>
              <a:rPr lang="en-US" altLang="zh-CN" sz="2800" dirty="0" smtClean="0">
                <a:solidFill>
                  <a:srgbClr val="0000FF"/>
                </a:solidFill>
                <a:latin typeface="Times New Roman" pitchFamily="18" charset="0"/>
                <a:ea typeface="仿宋_GB2312"/>
                <a:cs typeface="Times New Roman" pitchFamily="18" charset="0"/>
              </a:rPr>
              <a:t> Strategic plan</a:t>
            </a:r>
            <a:endParaRPr lang="en-US" altLang="zh-CN" sz="2800" dirty="0">
              <a:solidFill>
                <a:srgbClr val="0000FF"/>
              </a:solidFill>
              <a:latin typeface="Times New Roman" pitchFamily="18" charset="0"/>
              <a:ea typeface="仿宋_GB2312"/>
              <a:cs typeface="Times New Roman" pitchFamily="18" charset="0"/>
            </a:endParaRPr>
          </a:p>
          <a:p>
            <a:pPr marL="457200" indent="-457200" defTabSz="914400">
              <a:spcBef>
                <a:spcPts val="1200"/>
              </a:spcBef>
              <a:buFont typeface="Wingdings" panose="05000000000000000000" pitchFamily="2" charset="2"/>
              <a:buChar char="p"/>
            </a:pPr>
            <a:r>
              <a:rPr lang="en-US" altLang="zh-CN" sz="2800" dirty="0" smtClean="0">
                <a:solidFill>
                  <a:srgbClr val="0000FF"/>
                </a:solidFill>
                <a:latin typeface="Times New Roman" pitchFamily="18" charset="0"/>
                <a:ea typeface="仿宋_GB2312"/>
                <a:cs typeface="Times New Roman" pitchFamily="18" charset="0"/>
              </a:rPr>
              <a:t>Addressing issues from previous international review</a:t>
            </a:r>
          </a:p>
          <a:p>
            <a:pPr marL="457200" indent="-457200" defTabSz="914400">
              <a:spcBef>
                <a:spcPts val="1200"/>
              </a:spcBef>
              <a:buFont typeface="Wingdings" panose="05000000000000000000" pitchFamily="2" charset="2"/>
              <a:buChar char="p"/>
            </a:pPr>
            <a:r>
              <a:rPr lang="en-US" altLang="zh-CN" sz="2800" dirty="0" smtClean="0">
                <a:solidFill>
                  <a:srgbClr val="0000FF"/>
                </a:solidFill>
                <a:latin typeface="Times New Roman" pitchFamily="18" charset="0"/>
                <a:ea typeface="仿宋_GB2312"/>
                <a:cs typeface="Times New Roman" pitchFamily="18" charset="0"/>
              </a:rPr>
              <a:t>New challenges and solutions</a:t>
            </a:r>
          </a:p>
          <a:p>
            <a:pPr marL="457200" indent="-457200" defTabSz="914400">
              <a:spcBef>
                <a:spcPts val="1200"/>
              </a:spcBef>
              <a:buFont typeface="Wingdings" panose="05000000000000000000" pitchFamily="2" charset="2"/>
              <a:buChar char="p"/>
            </a:pPr>
            <a:r>
              <a:rPr lang="en-US" altLang="zh-CN" sz="2800" dirty="0" smtClean="0">
                <a:solidFill>
                  <a:srgbClr val="0000FF"/>
                </a:solidFill>
                <a:latin typeface="Times New Roman" pitchFamily="18" charset="0"/>
                <a:ea typeface="仿宋_GB2312"/>
                <a:cs typeface="Times New Roman" pitchFamily="18" charset="0"/>
              </a:rPr>
              <a:t>Discussion</a:t>
            </a:r>
          </a:p>
        </p:txBody>
      </p:sp>
      <p:sp>
        <p:nvSpPr>
          <p:cNvPr id="8" name="TextBox 7"/>
          <p:cNvSpPr txBox="1"/>
          <p:nvPr/>
        </p:nvSpPr>
        <p:spPr>
          <a:xfrm>
            <a:off x="1577724" y="390939"/>
            <a:ext cx="6476581" cy="707886"/>
          </a:xfrm>
          <a:prstGeom prst="rect">
            <a:avLst/>
          </a:prstGeom>
          <a:noFill/>
        </p:spPr>
        <p:txBody>
          <a:bodyPr wrap="none" rtlCol="0">
            <a:spAutoFit/>
          </a:bodyPr>
          <a:lstStyle/>
          <a:p>
            <a:pPr defTabSz="914400"/>
            <a:r>
              <a:rPr lang="en-US" altLang="zh-CN" sz="4000" b="1" dirty="0" smtClean="0">
                <a:solidFill>
                  <a:srgbClr val="C00000"/>
                </a:solidFill>
              </a:rPr>
              <a:t>Experimental Physics Division</a:t>
            </a:r>
            <a:endParaRPr lang="zh-CN" altLang="en-US" sz="4000" b="1" dirty="0">
              <a:solidFill>
                <a:srgbClr val="C00000"/>
              </a:solidFill>
            </a:endParaRPr>
          </a:p>
        </p:txBody>
      </p:sp>
    </p:spTree>
    <p:extLst>
      <p:ext uri="{BB962C8B-B14F-4D97-AF65-F5344CB8AC3E}">
        <p14:creationId xmlns:p14="http://schemas.microsoft.com/office/powerpoint/2010/main" xmlns="" val="3697138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页脚占位符 1"/>
          <p:cNvSpPr>
            <a:spLocks noGrp="1"/>
          </p:cNvSpPr>
          <p:nvPr>
            <p:ph type="ftr" sz="quarter" idx="11"/>
          </p:nvPr>
        </p:nvSpPr>
        <p:spPr/>
        <p:txBody>
          <a:bodyPr/>
          <a:lstStyle/>
          <a:p>
            <a:r>
              <a:rPr lang="en-US" altLang="zh-CN" smtClean="0">
                <a:solidFill>
                  <a:prstClr val="black">
                    <a:tint val="75000"/>
                  </a:prstClr>
                </a:solidFill>
              </a:rPr>
              <a:t>May 23, 2017</a:t>
            </a:r>
            <a:endParaRPr lang="zh-CN" altLang="en-US" dirty="0">
              <a:solidFill>
                <a:prstClr val="black">
                  <a:tint val="75000"/>
                </a:prstClr>
              </a:solidFill>
            </a:endParaRPr>
          </a:p>
        </p:txBody>
      </p:sp>
      <p:sp>
        <p:nvSpPr>
          <p:cNvPr id="3" name="灯片编号占位符 2"/>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20</a:t>
            </a:fld>
            <a:endParaRPr lang="zh-CN" altLang="en-US">
              <a:solidFill>
                <a:prstClr val="black">
                  <a:tint val="75000"/>
                </a:prstClr>
              </a:solidFill>
            </a:endParaRPr>
          </a:p>
        </p:txBody>
      </p:sp>
      <p:sp>
        <p:nvSpPr>
          <p:cNvPr id="6" name="灯片编号占位符 2"/>
          <p:cNvSpPr txBox="1">
            <a:spLocks/>
          </p:cNvSpPr>
          <p:nvPr/>
        </p:nvSpPr>
        <p:spPr>
          <a:xfrm>
            <a:off x="6553200" y="6356350"/>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A5276BE-B8C4-4399-BEE9-C19C59FEDAF5}" type="slidenum">
              <a:rPr lang="en-US" smtClean="0">
                <a:solidFill>
                  <a:prstClr val="black">
                    <a:tint val="75000"/>
                  </a:prstClr>
                </a:solidFill>
              </a:rPr>
              <a:pPr/>
              <a:t>20</a:t>
            </a:fld>
            <a:endParaRPr lang="en-US" dirty="0">
              <a:solidFill>
                <a:prstClr val="black">
                  <a:tint val="75000"/>
                </a:prstClr>
              </a:solidFill>
            </a:endParaRPr>
          </a:p>
        </p:txBody>
      </p:sp>
      <p:sp>
        <p:nvSpPr>
          <p:cNvPr id="18" name="TextBox 17"/>
          <p:cNvSpPr txBox="1"/>
          <p:nvPr/>
        </p:nvSpPr>
        <p:spPr>
          <a:xfrm>
            <a:off x="177843" y="1379577"/>
            <a:ext cx="7248331" cy="5478423"/>
          </a:xfrm>
          <a:prstGeom prst="rect">
            <a:avLst/>
          </a:prstGeom>
          <a:solidFill>
            <a:schemeClr val="bg1">
              <a:lumMod val="95000"/>
            </a:schemeClr>
          </a:solidFill>
        </p:spPr>
        <p:txBody>
          <a:bodyPr wrap="none" rtlCol="0">
            <a:spAutoFit/>
          </a:bodyPr>
          <a:lstStyle/>
          <a:p>
            <a:pPr defTabSz="914400"/>
            <a:r>
              <a:rPr lang="en-US" altLang="zh-CN" sz="1400" dirty="0" smtClean="0">
                <a:solidFill>
                  <a:prstClr val="black"/>
                </a:solidFill>
              </a:rPr>
              <a:t>Juan Antonio </a:t>
            </a:r>
            <a:r>
              <a:rPr lang="en-US" altLang="zh-CN" sz="1400" dirty="0" err="1" smtClean="0">
                <a:solidFill>
                  <a:prstClr val="black"/>
                </a:solidFill>
              </a:rPr>
              <a:t>Pascual</a:t>
            </a:r>
            <a:endParaRPr lang="zh-CN" altLang="zh-CN" sz="1400" dirty="0" smtClean="0">
              <a:solidFill>
                <a:prstClr val="black"/>
              </a:solidFill>
            </a:endParaRPr>
          </a:p>
          <a:p>
            <a:pPr defTabSz="914400"/>
            <a:r>
              <a:rPr lang="en-US" altLang="zh-CN" sz="1400" b="1" dirty="0" smtClean="0">
                <a:solidFill>
                  <a:srgbClr val="C00000"/>
                </a:solidFill>
              </a:rPr>
              <a:t>Pixel detector deputy DAQ </a:t>
            </a:r>
            <a:r>
              <a:rPr lang="en-US" altLang="zh-CN" sz="1400" b="1" dirty="0" err="1" smtClean="0">
                <a:solidFill>
                  <a:srgbClr val="C00000"/>
                </a:solidFill>
              </a:rPr>
              <a:t>coordinator</a:t>
            </a:r>
            <a:r>
              <a:rPr lang="en-US" altLang="zh-CN" sz="1400" dirty="0" err="1" smtClean="0">
                <a:solidFill>
                  <a:prstClr val="black"/>
                </a:solidFill>
              </a:rPr>
              <a:t>,June</a:t>
            </a:r>
            <a:r>
              <a:rPr lang="en-US" altLang="zh-CN" sz="1400" dirty="0" smtClean="0">
                <a:solidFill>
                  <a:prstClr val="black"/>
                </a:solidFill>
              </a:rPr>
              <a:t> 2016 - April 2017</a:t>
            </a:r>
            <a:endParaRPr lang="zh-CN" altLang="zh-CN" sz="1400" dirty="0" smtClean="0">
              <a:solidFill>
                <a:prstClr val="black"/>
              </a:solidFill>
            </a:endParaRPr>
          </a:p>
          <a:p>
            <a:pPr defTabSz="914400"/>
            <a:r>
              <a:rPr lang="en-US" altLang="zh-CN" sz="1400" b="1" dirty="0" smtClean="0">
                <a:solidFill>
                  <a:srgbClr val="C00000"/>
                </a:solidFill>
              </a:rPr>
              <a:t>Pixel detector DAQ coordinator</a:t>
            </a:r>
            <a:r>
              <a:rPr lang="en-US" altLang="zh-CN" sz="1400" dirty="0" smtClean="0">
                <a:solidFill>
                  <a:prstClr val="black"/>
                </a:solidFill>
              </a:rPr>
              <a:t> April 2017 - Present</a:t>
            </a:r>
            <a:endParaRPr lang="zh-CN" altLang="zh-CN" sz="1400" dirty="0" smtClean="0">
              <a:solidFill>
                <a:prstClr val="black"/>
              </a:solidFill>
            </a:endParaRPr>
          </a:p>
          <a:p>
            <a:pPr defTabSz="914400"/>
            <a:r>
              <a:rPr lang="en-US" altLang="zh-CN" sz="1400" b="1" dirty="0" smtClean="0">
                <a:solidFill>
                  <a:srgbClr val="C00000"/>
                </a:solidFill>
              </a:rPr>
              <a:t>Pixel Run Manager </a:t>
            </a:r>
            <a:r>
              <a:rPr lang="en-US" altLang="zh-CN" sz="1400" dirty="0" smtClean="0">
                <a:solidFill>
                  <a:prstClr val="black"/>
                </a:solidFill>
              </a:rPr>
              <a:t>2016</a:t>
            </a:r>
            <a:endParaRPr lang="zh-CN" altLang="zh-CN" sz="1400" dirty="0" smtClean="0">
              <a:solidFill>
                <a:prstClr val="black"/>
              </a:solidFill>
            </a:endParaRPr>
          </a:p>
          <a:p>
            <a:pPr defTabSz="914400"/>
            <a:r>
              <a:rPr lang="en-US" altLang="zh-CN" sz="1400" b="1" dirty="0" smtClean="0">
                <a:solidFill>
                  <a:srgbClr val="C00000"/>
                </a:solidFill>
              </a:rPr>
              <a:t>Pixel DAQ expert on-call </a:t>
            </a:r>
            <a:r>
              <a:rPr lang="en-US" altLang="zh-CN" sz="1400" dirty="0" smtClean="0">
                <a:solidFill>
                  <a:prstClr val="black"/>
                </a:solidFill>
              </a:rPr>
              <a:t>2017 - Present</a:t>
            </a:r>
            <a:endParaRPr lang="zh-CN" altLang="zh-CN" sz="1400" dirty="0" smtClean="0">
              <a:solidFill>
                <a:prstClr val="black"/>
              </a:solidFill>
            </a:endParaRPr>
          </a:p>
          <a:p>
            <a:pPr defTabSz="914400"/>
            <a:r>
              <a:rPr lang="en-US" altLang="zh-CN" sz="1400" dirty="0" smtClean="0">
                <a:solidFill>
                  <a:prstClr val="black"/>
                </a:solidFill>
              </a:rPr>
              <a:t> </a:t>
            </a:r>
            <a:endParaRPr lang="zh-CN" altLang="zh-CN" sz="1400" dirty="0" smtClean="0">
              <a:solidFill>
                <a:prstClr val="black"/>
              </a:solidFill>
            </a:endParaRPr>
          </a:p>
          <a:p>
            <a:pPr defTabSz="914400"/>
            <a:r>
              <a:rPr lang="en-US" altLang="zh-CN" sz="1400" dirty="0" smtClean="0">
                <a:solidFill>
                  <a:prstClr val="black"/>
                </a:solidFill>
              </a:rPr>
              <a:t>Claudia </a:t>
            </a:r>
            <a:r>
              <a:rPr lang="en-US" altLang="zh-CN" sz="1400" dirty="0" err="1" smtClean="0">
                <a:solidFill>
                  <a:prstClr val="black"/>
                </a:solidFill>
              </a:rPr>
              <a:t>Bertella</a:t>
            </a:r>
            <a:endParaRPr lang="zh-CN" altLang="zh-CN" sz="1400" dirty="0" smtClean="0">
              <a:solidFill>
                <a:prstClr val="black"/>
              </a:solidFill>
            </a:endParaRPr>
          </a:p>
          <a:p>
            <a:pPr defTabSz="914400"/>
            <a:r>
              <a:rPr lang="en-US" altLang="zh-CN" sz="1400" b="1" dirty="0" smtClean="0">
                <a:solidFill>
                  <a:srgbClr val="C00000"/>
                </a:solidFill>
              </a:rPr>
              <a:t>Responsible for high-radiation test of the ITK sensors (strips/pixels) at CERN, </a:t>
            </a:r>
            <a:r>
              <a:rPr lang="en-US" altLang="zh-CN" sz="1400" dirty="0" smtClean="0">
                <a:solidFill>
                  <a:prstClr val="black"/>
                </a:solidFill>
              </a:rPr>
              <a:t>Feb 2017 - Present</a:t>
            </a:r>
            <a:endParaRPr lang="zh-CN" altLang="zh-CN" sz="1400" dirty="0" smtClean="0">
              <a:solidFill>
                <a:prstClr val="black"/>
              </a:solidFill>
            </a:endParaRPr>
          </a:p>
          <a:p>
            <a:pPr defTabSz="914400"/>
            <a:r>
              <a:rPr lang="en-US" altLang="zh-CN" sz="1400" dirty="0" smtClean="0">
                <a:solidFill>
                  <a:prstClr val="black"/>
                </a:solidFill>
              </a:rPr>
              <a:t> </a:t>
            </a:r>
            <a:endParaRPr lang="zh-CN" altLang="zh-CN" sz="1400" dirty="0" smtClean="0">
              <a:solidFill>
                <a:prstClr val="black"/>
              </a:solidFill>
            </a:endParaRPr>
          </a:p>
          <a:p>
            <a:pPr defTabSz="914400"/>
            <a:r>
              <a:rPr lang="en-US" altLang="zh-CN" sz="1400" dirty="0" smtClean="0">
                <a:solidFill>
                  <a:prstClr val="black"/>
                </a:solidFill>
              </a:rPr>
              <a:t>Joao </a:t>
            </a:r>
            <a:r>
              <a:rPr lang="en-US" altLang="zh-CN" sz="1400" dirty="0" err="1" smtClean="0">
                <a:solidFill>
                  <a:prstClr val="black"/>
                </a:solidFill>
              </a:rPr>
              <a:t>Guimaraes</a:t>
            </a:r>
            <a:endParaRPr lang="zh-CN" altLang="zh-CN" sz="1400" dirty="0" smtClean="0">
              <a:solidFill>
                <a:prstClr val="black"/>
              </a:solidFill>
            </a:endParaRPr>
          </a:p>
          <a:p>
            <a:pPr defTabSz="914400"/>
            <a:r>
              <a:rPr lang="en-US" altLang="zh-CN" sz="1400" b="1" dirty="0" err="1" smtClean="0">
                <a:solidFill>
                  <a:srgbClr val="C00000"/>
                </a:solidFill>
              </a:rPr>
              <a:t>Muon</a:t>
            </a:r>
            <a:r>
              <a:rPr lang="en-US" altLang="zh-CN" sz="1400" b="1" dirty="0" smtClean="0">
                <a:solidFill>
                  <a:srgbClr val="C00000"/>
                </a:solidFill>
              </a:rPr>
              <a:t> NSW Trigger Processor Coordinator </a:t>
            </a:r>
            <a:r>
              <a:rPr lang="en-US" altLang="zh-CN" sz="1400" dirty="0" smtClean="0">
                <a:solidFill>
                  <a:prstClr val="black"/>
                </a:solidFill>
              </a:rPr>
              <a:t>until October 2016 </a:t>
            </a:r>
          </a:p>
          <a:p>
            <a:pPr defTabSz="914400"/>
            <a:r>
              <a:rPr lang="en-US" altLang="zh-CN" sz="1400" b="1" dirty="0" smtClean="0">
                <a:solidFill>
                  <a:srgbClr val="C00000"/>
                </a:solidFill>
              </a:rPr>
              <a:t>Dual Use Export License for IBM chips to be used on the Strip Detector readou</a:t>
            </a:r>
            <a:r>
              <a:rPr lang="en-US" altLang="zh-CN" sz="1400" dirty="0" smtClean="0">
                <a:solidFill>
                  <a:prstClr val="black"/>
                </a:solidFill>
              </a:rPr>
              <a:t>t,2015 – 2017</a:t>
            </a:r>
          </a:p>
          <a:p>
            <a:pPr defTabSz="914400"/>
            <a:endParaRPr lang="en-US" altLang="zh-CN" sz="1400" dirty="0" smtClean="0">
              <a:solidFill>
                <a:prstClr val="black"/>
              </a:solidFill>
            </a:endParaRPr>
          </a:p>
          <a:p>
            <a:pPr defTabSz="914400"/>
            <a:r>
              <a:rPr lang="en-US" altLang="zh-CN" sz="1400" dirty="0" smtClean="0">
                <a:solidFill>
                  <a:prstClr val="black"/>
                </a:solidFill>
              </a:rPr>
              <a:t>Xinchou Lou</a:t>
            </a:r>
          </a:p>
          <a:p>
            <a:pPr defTabSz="914400"/>
            <a:r>
              <a:rPr lang="en-US" altLang="zh-CN" sz="1400" b="1" dirty="0" smtClean="0">
                <a:solidFill>
                  <a:srgbClr val="C00000"/>
                </a:solidFill>
              </a:rPr>
              <a:t>ATLAS </a:t>
            </a:r>
            <a:r>
              <a:rPr lang="en-US" altLang="zh-CN" sz="1400" b="1" dirty="0" err="1" smtClean="0">
                <a:solidFill>
                  <a:srgbClr val="C00000"/>
                </a:solidFill>
              </a:rPr>
              <a:t>Itk</a:t>
            </a:r>
            <a:r>
              <a:rPr lang="en-US" altLang="zh-CN" sz="1400" b="1" dirty="0" smtClean="0">
                <a:solidFill>
                  <a:srgbClr val="C00000"/>
                </a:solidFill>
              </a:rPr>
              <a:t> Steering Committee member</a:t>
            </a:r>
            <a:r>
              <a:rPr lang="en-US" altLang="zh-CN" sz="1400" dirty="0" smtClean="0">
                <a:solidFill>
                  <a:prstClr val="black"/>
                </a:solidFill>
              </a:rPr>
              <a:t>, 2015 – present</a:t>
            </a:r>
          </a:p>
          <a:p>
            <a:pPr defTabSz="914400"/>
            <a:endParaRPr lang="en-US" altLang="zh-CN" sz="1400" dirty="0" smtClean="0">
              <a:solidFill>
                <a:prstClr val="black"/>
              </a:solidFill>
            </a:endParaRPr>
          </a:p>
          <a:p>
            <a:pPr defTabSz="914400"/>
            <a:r>
              <a:rPr lang="en-US" altLang="zh-CN" sz="1400" dirty="0" err="1" smtClean="0">
                <a:solidFill>
                  <a:prstClr val="black"/>
                </a:solidFill>
              </a:rPr>
              <a:t>Hongbo</a:t>
            </a:r>
            <a:r>
              <a:rPr lang="en-US" altLang="zh-CN" sz="1400" dirty="0" smtClean="0">
                <a:solidFill>
                  <a:prstClr val="black"/>
                </a:solidFill>
              </a:rPr>
              <a:t> Zhu</a:t>
            </a:r>
          </a:p>
          <a:p>
            <a:pPr defTabSz="914400"/>
            <a:r>
              <a:rPr lang="en-US" altLang="zh-CN" sz="1400" b="1" dirty="0" smtClean="0">
                <a:solidFill>
                  <a:srgbClr val="C00000"/>
                </a:solidFill>
              </a:rPr>
              <a:t>China/IHEP ATLAS ITk strip project leader</a:t>
            </a:r>
            <a:r>
              <a:rPr lang="en-US" altLang="zh-CN" sz="1400" dirty="0" smtClean="0">
                <a:solidFill>
                  <a:prstClr val="black"/>
                </a:solidFill>
              </a:rPr>
              <a:t>, 2016 – present</a:t>
            </a:r>
          </a:p>
          <a:p>
            <a:pPr defTabSz="914400"/>
            <a:endParaRPr lang="en-US" altLang="zh-CN" sz="1400" dirty="0" smtClean="0">
              <a:solidFill>
                <a:prstClr val="black"/>
              </a:solidFill>
            </a:endParaRPr>
          </a:p>
          <a:p>
            <a:pPr defTabSz="914400"/>
            <a:r>
              <a:rPr lang="en-US" altLang="zh-CN" sz="1400" dirty="0" smtClean="0">
                <a:solidFill>
                  <a:prstClr val="black"/>
                </a:solidFill>
              </a:rPr>
              <a:t>Yu Liu</a:t>
            </a:r>
          </a:p>
          <a:p>
            <a:pPr defTabSz="914400"/>
            <a:r>
              <a:rPr lang="en-US" altLang="zh-CN" sz="1400" b="1" dirty="0" smtClean="0">
                <a:solidFill>
                  <a:srgbClr val="C00000"/>
                </a:solidFill>
              </a:rPr>
              <a:t>Primary author, EUDAQ2.0 SW for DESY </a:t>
            </a:r>
            <a:r>
              <a:rPr lang="en-US" altLang="zh-CN" sz="1400" b="1" dirty="0" err="1" smtClean="0">
                <a:solidFill>
                  <a:srgbClr val="C00000"/>
                </a:solidFill>
              </a:rPr>
              <a:t>testbeam</a:t>
            </a:r>
            <a:r>
              <a:rPr lang="en-US" altLang="zh-CN" sz="1400" b="1" dirty="0" smtClean="0">
                <a:solidFill>
                  <a:srgbClr val="C00000"/>
                </a:solidFill>
              </a:rPr>
              <a:t> + local support  </a:t>
            </a:r>
            <a:r>
              <a:rPr lang="en-US" altLang="zh-CN" sz="1400" dirty="0" smtClean="0">
                <a:solidFill>
                  <a:prstClr val="black"/>
                </a:solidFill>
              </a:rPr>
              <a:t>2016 – present</a:t>
            </a:r>
          </a:p>
          <a:p>
            <a:pPr defTabSz="914400"/>
            <a:endParaRPr lang="en-US" altLang="zh-CN" sz="1400" dirty="0" smtClean="0">
              <a:solidFill>
                <a:prstClr val="black"/>
              </a:solidFill>
            </a:endParaRPr>
          </a:p>
          <a:p>
            <a:pPr defTabSz="914400"/>
            <a:r>
              <a:rPr lang="en-US" altLang="zh-CN" sz="1400" dirty="0" smtClean="0">
                <a:solidFill>
                  <a:prstClr val="black"/>
                </a:solidFill>
              </a:rPr>
              <a:t>Postdoc and students visited RAL and based at RAL</a:t>
            </a:r>
          </a:p>
          <a:p>
            <a:pPr defTabSz="914400"/>
            <a:r>
              <a:rPr lang="en-US" altLang="zh-CN" sz="1400" b="1" dirty="0" err="1" smtClean="0">
                <a:solidFill>
                  <a:srgbClr val="C00000"/>
                </a:solidFill>
              </a:rPr>
              <a:t>Itk</a:t>
            </a:r>
            <a:r>
              <a:rPr lang="en-US" altLang="zh-CN" sz="1400" b="1" dirty="0" smtClean="0">
                <a:solidFill>
                  <a:srgbClr val="C00000"/>
                </a:solidFill>
              </a:rPr>
              <a:t> module study and pre-production activities</a:t>
            </a:r>
          </a:p>
          <a:p>
            <a:pPr defTabSz="914400"/>
            <a:endParaRPr lang="en-US" altLang="zh-CN" sz="1400" dirty="0" smtClean="0">
              <a:solidFill>
                <a:prstClr val="black"/>
              </a:solidFill>
            </a:endParaRPr>
          </a:p>
        </p:txBody>
      </p:sp>
      <p:sp>
        <p:nvSpPr>
          <p:cNvPr id="9" name="TextBox 8"/>
          <p:cNvSpPr txBox="1"/>
          <p:nvPr/>
        </p:nvSpPr>
        <p:spPr>
          <a:xfrm>
            <a:off x="611560" y="1034182"/>
            <a:ext cx="7200800" cy="461665"/>
          </a:xfrm>
          <a:prstGeom prst="rect">
            <a:avLst/>
          </a:prstGeom>
          <a:noFill/>
        </p:spPr>
        <p:txBody>
          <a:bodyPr wrap="square" rtlCol="0">
            <a:spAutoFit/>
          </a:bodyPr>
          <a:lstStyle/>
          <a:p>
            <a:pPr algn="ctr" defTabSz="914400"/>
            <a:r>
              <a:rPr lang="en-US" altLang="zh-CN" sz="2400" b="1" dirty="0" smtClean="0">
                <a:solidFill>
                  <a:srgbClr val="0000FF"/>
                </a:solidFill>
              </a:rPr>
              <a:t>2015-17                                                                </a:t>
            </a:r>
            <a:endParaRPr lang="zh-CN" altLang="en-US" sz="2400" b="1" dirty="0">
              <a:solidFill>
                <a:srgbClr val="0000FF"/>
              </a:solidFill>
            </a:endParaRPr>
          </a:p>
        </p:txBody>
      </p:sp>
      <p:sp>
        <p:nvSpPr>
          <p:cNvPr id="10" name="TextBox 9"/>
          <p:cNvSpPr txBox="1"/>
          <p:nvPr/>
        </p:nvSpPr>
        <p:spPr>
          <a:xfrm>
            <a:off x="2699792" y="2204864"/>
            <a:ext cx="7272808" cy="3539430"/>
          </a:xfrm>
          <a:prstGeom prst="rect">
            <a:avLst/>
          </a:prstGeom>
          <a:solidFill>
            <a:schemeClr val="bg1">
              <a:lumMod val="95000"/>
            </a:schemeClr>
          </a:solidFill>
        </p:spPr>
        <p:txBody>
          <a:bodyPr wrap="square" rtlCol="0">
            <a:spAutoFit/>
          </a:bodyPr>
          <a:lstStyle/>
          <a:p>
            <a:pPr defTabSz="914400"/>
            <a:r>
              <a:rPr lang="en-US" altLang="zh-CN" sz="1400" dirty="0" err="1" smtClean="0">
                <a:solidFill>
                  <a:prstClr val="black"/>
                </a:solidFill>
              </a:rPr>
              <a:t>Weiguo</a:t>
            </a:r>
            <a:r>
              <a:rPr lang="en-US" altLang="zh-CN" sz="1400" dirty="0" smtClean="0">
                <a:solidFill>
                  <a:prstClr val="black"/>
                </a:solidFill>
              </a:rPr>
              <a:t> Lu </a:t>
            </a:r>
            <a:endParaRPr lang="zh-CN" altLang="zh-CN" sz="1400" dirty="0" smtClean="0">
              <a:solidFill>
                <a:prstClr val="black"/>
              </a:solidFill>
            </a:endParaRPr>
          </a:p>
          <a:p>
            <a:pPr defTabSz="914400"/>
            <a:r>
              <a:rPr lang="en-US" altLang="zh-CN" sz="1400" b="1" dirty="0" smtClean="0">
                <a:solidFill>
                  <a:srgbClr val="C00000"/>
                </a:solidFill>
              </a:rPr>
              <a:t>ASCI design for </a:t>
            </a:r>
            <a:r>
              <a:rPr lang="en-US" altLang="zh-CN" sz="1400" b="1" dirty="0" err="1" smtClean="0">
                <a:solidFill>
                  <a:srgbClr val="C00000"/>
                </a:solidFill>
              </a:rPr>
              <a:t>Itk</a:t>
            </a:r>
            <a:r>
              <a:rPr lang="en-US" altLang="zh-CN" sz="1400" b="1" dirty="0" smtClean="0">
                <a:solidFill>
                  <a:srgbClr val="C00000"/>
                </a:solidFill>
              </a:rPr>
              <a:t>-strip readout  </a:t>
            </a:r>
            <a:r>
              <a:rPr lang="en-US" altLang="zh-CN" sz="1400" dirty="0" smtClean="0">
                <a:solidFill>
                  <a:prstClr val="black"/>
                </a:solidFill>
              </a:rPr>
              <a:t>2016 - 2017</a:t>
            </a:r>
            <a:endParaRPr lang="zh-CN" altLang="zh-CN" sz="1400" dirty="0" smtClean="0">
              <a:solidFill>
                <a:prstClr val="black"/>
              </a:solidFill>
            </a:endParaRPr>
          </a:p>
          <a:p>
            <a:pPr defTabSz="914400"/>
            <a:endParaRPr lang="en-US" altLang="zh-CN" sz="1400" dirty="0" smtClean="0">
              <a:solidFill>
                <a:prstClr val="black"/>
              </a:solidFill>
            </a:endParaRPr>
          </a:p>
          <a:p>
            <a:pPr defTabSz="914400"/>
            <a:r>
              <a:rPr lang="en-US" altLang="zh-CN" sz="1400" dirty="0" err="1" smtClean="0">
                <a:solidFill>
                  <a:prstClr val="black"/>
                </a:solidFill>
              </a:rPr>
              <a:t>Libo</a:t>
            </a:r>
            <a:r>
              <a:rPr lang="en-US" altLang="zh-CN" sz="1400" dirty="0" smtClean="0">
                <a:solidFill>
                  <a:prstClr val="black"/>
                </a:solidFill>
              </a:rPr>
              <a:t> Chen</a:t>
            </a:r>
            <a:endParaRPr lang="zh-CN" altLang="zh-CN" sz="1400" dirty="0" smtClean="0">
              <a:solidFill>
                <a:prstClr val="black"/>
              </a:solidFill>
            </a:endParaRPr>
          </a:p>
          <a:p>
            <a:pPr defTabSz="914400"/>
            <a:r>
              <a:rPr lang="en-US" altLang="zh-CN" sz="1400" b="1" dirty="0" smtClean="0">
                <a:solidFill>
                  <a:srgbClr val="C00000"/>
                </a:solidFill>
              </a:rPr>
              <a:t>Verification framework for the ASIC design </a:t>
            </a:r>
            <a:endParaRPr lang="zh-CN" altLang="zh-CN" sz="1400" dirty="0" smtClean="0">
              <a:solidFill>
                <a:prstClr val="black"/>
              </a:solidFill>
            </a:endParaRPr>
          </a:p>
          <a:p>
            <a:pPr defTabSz="914400"/>
            <a:r>
              <a:rPr lang="en-US" altLang="zh-CN" sz="1400" dirty="0" smtClean="0">
                <a:solidFill>
                  <a:prstClr val="black"/>
                </a:solidFill>
              </a:rPr>
              <a:t> </a:t>
            </a:r>
            <a:endParaRPr lang="zh-CN" altLang="zh-CN" sz="1400" dirty="0" smtClean="0">
              <a:solidFill>
                <a:prstClr val="black"/>
              </a:solidFill>
            </a:endParaRPr>
          </a:p>
          <a:p>
            <a:pPr defTabSz="914400"/>
            <a:r>
              <a:rPr lang="en-US" altLang="zh-CN" sz="1400" dirty="0" err="1" smtClean="0">
                <a:solidFill>
                  <a:prstClr val="black"/>
                </a:solidFill>
              </a:rPr>
              <a:t>Yanping</a:t>
            </a:r>
            <a:r>
              <a:rPr lang="en-US" altLang="zh-CN" sz="1400" dirty="0" smtClean="0">
                <a:solidFill>
                  <a:prstClr val="black"/>
                </a:solidFill>
              </a:rPr>
              <a:t> Huang</a:t>
            </a:r>
            <a:endParaRPr lang="zh-CN" altLang="zh-CN" sz="1400" dirty="0" smtClean="0">
              <a:solidFill>
                <a:prstClr val="black"/>
              </a:solidFill>
            </a:endParaRPr>
          </a:p>
          <a:p>
            <a:pPr defTabSz="914400"/>
            <a:r>
              <a:rPr lang="en-US" altLang="zh-CN" sz="1400" b="1" dirty="0" smtClean="0">
                <a:solidFill>
                  <a:srgbClr val="C00000"/>
                </a:solidFill>
              </a:rPr>
              <a:t> photon ID  </a:t>
            </a:r>
            <a:r>
              <a:rPr lang="en-US" altLang="zh-CN" sz="1400" b="1" dirty="0" err="1" smtClean="0">
                <a:solidFill>
                  <a:srgbClr val="C00000"/>
                </a:solidFill>
              </a:rPr>
              <a:t>convenor</a:t>
            </a:r>
            <a:r>
              <a:rPr lang="en-US" altLang="zh-CN" sz="1400" b="1" dirty="0" smtClean="0">
                <a:solidFill>
                  <a:srgbClr val="C00000"/>
                </a:solidFill>
              </a:rPr>
              <a:t>  </a:t>
            </a:r>
            <a:r>
              <a:rPr lang="en-US" altLang="zh-CN" sz="1400" dirty="0" smtClean="0">
                <a:solidFill>
                  <a:prstClr val="black"/>
                </a:solidFill>
              </a:rPr>
              <a:t>(electron to photon fake rate measurement, photon ID efficiency  measurement , photon conversion fraction measurement, reconstruction of converted  photon </a:t>
            </a:r>
          </a:p>
          <a:p>
            <a:pPr defTabSz="914400"/>
            <a:r>
              <a:rPr lang="en-US" altLang="zh-CN" sz="1400" dirty="0" smtClean="0">
                <a:solidFill>
                  <a:prstClr val="black"/>
                </a:solidFill>
              </a:rPr>
              <a:t>and the pile up dependence)</a:t>
            </a:r>
          </a:p>
          <a:p>
            <a:pPr defTabSz="914400"/>
            <a:endParaRPr lang="en-US" altLang="zh-CN" sz="1400" dirty="0" smtClean="0">
              <a:solidFill>
                <a:prstClr val="black"/>
              </a:solidFill>
            </a:endParaRPr>
          </a:p>
          <a:p>
            <a:pPr defTabSz="914400"/>
            <a:r>
              <a:rPr lang="en-US" altLang="zh-CN" sz="1400" dirty="0" err="1" smtClean="0">
                <a:solidFill>
                  <a:prstClr val="black"/>
                </a:solidFill>
              </a:rPr>
              <a:t>Xuai</a:t>
            </a:r>
            <a:r>
              <a:rPr lang="en-US" altLang="zh-CN" sz="1400" dirty="0" smtClean="0">
                <a:solidFill>
                  <a:prstClr val="black"/>
                </a:solidFill>
              </a:rPr>
              <a:t> </a:t>
            </a:r>
            <a:r>
              <a:rPr lang="en-US" altLang="zh-CN" sz="1400" dirty="0" err="1" smtClean="0">
                <a:solidFill>
                  <a:prstClr val="black"/>
                </a:solidFill>
              </a:rPr>
              <a:t>Zhuang</a:t>
            </a:r>
            <a:endParaRPr lang="en-US" altLang="zh-CN" sz="1400" dirty="0" smtClean="0">
              <a:solidFill>
                <a:prstClr val="black"/>
              </a:solidFill>
            </a:endParaRPr>
          </a:p>
          <a:p>
            <a:pPr defTabSz="914400"/>
            <a:r>
              <a:rPr lang="en-US" altLang="zh-CN" sz="1400" b="1" dirty="0" err="1" smtClean="0">
                <a:solidFill>
                  <a:srgbClr val="C00000"/>
                </a:solidFill>
              </a:rPr>
              <a:t>Perf</a:t>
            </a:r>
            <a:r>
              <a:rPr lang="en-US" altLang="zh-CN" sz="1400" b="1" dirty="0" smtClean="0">
                <a:solidFill>
                  <a:srgbClr val="C00000"/>
                </a:solidFill>
              </a:rPr>
              <a:t> study using SUSY, </a:t>
            </a:r>
            <a:r>
              <a:rPr lang="en-US" altLang="zh-CN" sz="1400" dirty="0" smtClean="0">
                <a:solidFill>
                  <a:prstClr val="black"/>
                </a:solidFill>
              </a:rPr>
              <a:t>2015 – present</a:t>
            </a:r>
          </a:p>
          <a:p>
            <a:pPr defTabSz="914400"/>
            <a:endParaRPr lang="en-US" altLang="zh-CN" sz="1400" dirty="0" smtClean="0">
              <a:solidFill>
                <a:prstClr val="black"/>
              </a:solidFill>
            </a:endParaRPr>
          </a:p>
          <a:p>
            <a:pPr defTabSz="914400"/>
            <a:r>
              <a:rPr lang="en-US" altLang="zh-CN" sz="1400" dirty="0" err="1" smtClean="0">
                <a:solidFill>
                  <a:prstClr val="black"/>
                </a:solidFill>
              </a:rPr>
              <a:t>Da</a:t>
            </a:r>
            <a:r>
              <a:rPr lang="en-US" altLang="zh-CN" sz="1400" dirty="0" smtClean="0">
                <a:solidFill>
                  <a:prstClr val="black"/>
                </a:solidFill>
              </a:rPr>
              <a:t> </a:t>
            </a:r>
            <a:r>
              <a:rPr lang="en-US" altLang="zh-CN" sz="1400" dirty="0" err="1" smtClean="0">
                <a:solidFill>
                  <a:prstClr val="black"/>
                </a:solidFill>
              </a:rPr>
              <a:t>Xu</a:t>
            </a:r>
            <a:endParaRPr lang="en-US" altLang="zh-CN" sz="1400" dirty="0" smtClean="0">
              <a:solidFill>
                <a:prstClr val="black"/>
              </a:solidFill>
            </a:endParaRPr>
          </a:p>
          <a:p>
            <a:pPr defTabSz="914400"/>
            <a:r>
              <a:rPr lang="en-US" altLang="zh-CN" sz="1400" b="1" dirty="0" smtClean="0">
                <a:solidFill>
                  <a:srgbClr val="C00000"/>
                </a:solidFill>
              </a:rPr>
              <a:t>Expert contact of HISTFITTER statistical tool </a:t>
            </a:r>
          </a:p>
        </p:txBody>
      </p:sp>
      <p:sp>
        <p:nvSpPr>
          <p:cNvPr id="12" name="矩形 11"/>
          <p:cNvSpPr/>
          <p:nvPr/>
        </p:nvSpPr>
        <p:spPr>
          <a:xfrm>
            <a:off x="2388122" y="174338"/>
            <a:ext cx="3841308" cy="584775"/>
          </a:xfrm>
          <a:prstGeom prst="rect">
            <a:avLst/>
          </a:prstGeom>
        </p:spPr>
        <p:txBody>
          <a:bodyPr wrap="none">
            <a:spAutoFit/>
          </a:bodyPr>
          <a:lstStyle/>
          <a:p>
            <a:pPr lvl="0" algn="ctr" defTabSz="914400"/>
            <a:r>
              <a:rPr lang="en-US" altLang="zh-CN" sz="3200" b="1" dirty="0">
                <a:solidFill>
                  <a:srgbClr val="C00000"/>
                </a:solidFill>
                <a:latin typeface="Times New Roman" pitchFamily="18" charset="0"/>
                <a:cs typeface="Times New Roman" pitchFamily="18" charset="0"/>
              </a:rPr>
              <a:t>IHEP ATLAS Group</a:t>
            </a:r>
          </a:p>
        </p:txBody>
      </p:sp>
      <p:sp>
        <p:nvSpPr>
          <p:cNvPr id="13" name="矩形 12"/>
          <p:cNvSpPr/>
          <p:nvPr/>
        </p:nvSpPr>
        <p:spPr>
          <a:xfrm>
            <a:off x="755576" y="599272"/>
            <a:ext cx="8102674" cy="523220"/>
          </a:xfrm>
          <a:prstGeom prst="rect">
            <a:avLst/>
          </a:prstGeom>
        </p:spPr>
        <p:txBody>
          <a:bodyPr wrap="square">
            <a:spAutoFit/>
          </a:bodyPr>
          <a:lstStyle/>
          <a:p>
            <a:pPr lvl="0" algn="ctr" defTabSz="914400"/>
            <a:r>
              <a:rPr lang="en-US" altLang="zh-CN" sz="2800" dirty="0">
                <a:solidFill>
                  <a:srgbClr val="C00000"/>
                </a:solidFill>
                <a:latin typeface="Times New Roman" pitchFamily="18" charset="0"/>
                <a:cs typeface="Times New Roman" pitchFamily="18" charset="0"/>
              </a:rPr>
              <a:t>Construction, </a:t>
            </a:r>
            <a:r>
              <a:rPr lang="en-US" altLang="zh-CN" sz="2800" dirty="0" smtClean="0">
                <a:solidFill>
                  <a:srgbClr val="C00000"/>
                </a:solidFill>
                <a:latin typeface="Times New Roman" pitchFamily="18" charset="0"/>
                <a:cs typeface="Times New Roman" pitchFamily="18" charset="0"/>
              </a:rPr>
              <a:t>commissioning, </a:t>
            </a:r>
            <a:r>
              <a:rPr lang="en-US" altLang="zh-CN" sz="2800" dirty="0">
                <a:solidFill>
                  <a:srgbClr val="C00000"/>
                </a:solidFill>
                <a:latin typeface="Times New Roman" pitchFamily="18" charset="0"/>
                <a:cs typeface="Times New Roman" pitchFamily="18" charset="0"/>
              </a:rPr>
              <a:t>upgrade &amp; operation</a:t>
            </a:r>
          </a:p>
        </p:txBody>
      </p:sp>
    </p:spTree>
    <p:extLst>
      <p:ext uri="{BB962C8B-B14F-4D97-AF65-F5344CB8AC3E}">
        <p14:creationId xmlns:p14="http://schemas.microsoft.com/office/powerpoint/2010/main" xmlns="" val="232245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 calcmode="lin" valueType="num">
                                      <p:cBhvr additive="base">
                                        <p:cTn id="1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 calcmode="lin" valueType="num">
                                      <p:cBhvr additive="base">
                                        <p:cTn id="2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 calcmode="lin" valueType="num">
                                      <p:cBhvr additive="base">
                                        <p:cTn id="27"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anim calcmode="lin" valueType="num">
                                      <p:cBhvr additive="base">
                                        <p:cTn id="3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 calcmode="lin" valueType="num">
                                      <p:cBhvr additive="base">
                                        <p:cTn id="35"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xEl>
                                              <p:pRg st="8" end="8"/>
                                            </p:txEl>
                                          </p:spTgt>
                                        </p:tgtEl>
                                        <p:attrNameLst>
                                          <p:attrName>style.visibility</p:attrName>
                                        </p:attrNameLst>
                                      </p:cBhvr>
                                      <p:to>
                                        <p:strVal val="visible"/>
                                      </p:to>
                                    </p:set>
                                    <p:anim calcmode="lin" valueType="num">
                                      <p:cBhvr additive="base">
                                        <p:cTn id="39"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xEl>
                                              <p:pRg st="10" end="10"/>
                                            </p:txEl>
                                          </p:spTgt>
                                        </p:tgtEl>
                                        <p:attrNameLst>
                                          <p:attrName>style.visibility</p:attrName>
                                        </p:attrNameLst>
                                      </p:cBhvr>
                                      <p:to>
                                        <p:strVal val="visible"/>
                                      </p:to>
                                    </p:set>
                                    <p:anim calcmode="lin" valueType="num">
                                      <p:cBhvr additive="base">
                                        <p:cTn id="43" dur="500" fill="hold"/>
                                        <p:tgtEl>
                                          <p:spTgt spid="10">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xEl>
                                              <p:pRg st="11" end="11"/>
                                            </p:txEl>
                                          </p:spTgt>
                                        </p:tgtEl>
                                        <p:attrNameLst>
                                          <p:attrName>style.visibility</p:attrName>
                                        </p:attrNameLst>
                                      </p:cBhvr>
                                      <p:to>
                                        <p:strVal val="visible"/>
                                      </p:to>
                                    </p:set>
                                    <p:anim calcmode="lin" valueType="num">
                                      <p:cBhvr additive="base">
                                        <p:cTn id="47" dur="500" fill="hold"/>
                                        <p:tgtEl>
                                          <p:spTgt spid="10">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xEl>
                                              <p:pRg st="13" end="13"/>
                                            </p:txEl>
                                          </p:spTgt>
                                        </p:tgtEl>
                                        <p:attrNameLst>
                                          <p:attrName>style.visibility</p:attrName>
                                        </p:attrNameLst>
                                      </p:cBhvr>
                                      <p:to>
                                        <p:strVal val="visible"/>
                                      </p:to>
                                    </p:set>
                                    <p:anim calcmode="lin" valueType="num">
                                      <p:cBhvr additive="base">
                                        <p:cTn id="51" dur="500" fill="hold"/>
                                        <p:tgtEl>
                                          <p:spTgt spid="10">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xEl>
                                              <p:pRg st="14" end="14"/>
                                            </p:txEl>
                                          </p:spTgt>
                                        </p:tgtEl>
                                        <p:attrNameLst>
                                          <p:attrName>style.visibility</p:attrName>
                                        </p:attrNameLst>
                                      </p:cBhvr>
                                      <p:to>
                                        <p:strVal val="visible"/>
                                      </p:to>
                                    </p:set>
                                    <p:anim calcmode="lin" valueType="num">
                                      <p:cBhvr additive="base">
                                        <p:cTn id="55" dur="500" fill="hold"/>
                                        <p:tgtEl>
                                          <p:spTgt spid="10">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366" y="917145"/>
            <a:ext cx="8428782" cy="3046988"/>
          </a:xfrm>
          <a:prstGeom prst="rect">
            <a:avLst/>
          </a:prstGeom>
          <a:noFill/>
        </p:spPr>
        <p:txBody>
          <a:bodyPr wrap="none" rtlCol="0">
            <a:spAutoFit/>
          </a:bodyPr>
          <a:lstStyle/>
          <a:p>
            <a:pPr marL="457200" indent="-457200" defTabSz="914400">
              <a:buFont typeface="Wingdings" panose="05000000000000000000" pitchFamily="2" charset="2"/>
              <a:buChar char="Ø"/>
            </a:pPr>
            <a:r>
              <a:rPr lang="en-US" altLang="zh-CN" sz="2400" b="1" dirty="0" smtClean="0">
                <a:solidFill>
                  <a:srgbClr val="000099"/>
                </a:solidFill>
              </a:rPr>
              <a:t>ITk strip detector upgrade</a:t>
            </a:r>
          </a:p>
          <a:p>
            <a:pPr marL="914400" lvl="1" indent="-457200" defTabSz="914400">
              <a:buFont typeface="Arial" pitchFamily="34" charset="0"/>
              <a:buChar char="•"/>
            </a:pPr>
            <a:r>
              <a:rPr lang="en-US" altLang="zh-CN" sz="2400" dirty="0" smtClean="0">
                <a:solidFill>
                  <a:srgbClr val="002060"/>
                </a:solidFill>
              </a:rPr>
              <a:t>Approved </a:t>
            </a:r>
            <a:r>
              <a:rPr lang="en-US" altLang="zh-CN" sz="2400" dirty="0">
                <a:solidFill>
                  <a:srgbClr val="002060"/>
                </a:solidFill>
              </a:rPr>
              <a:t>for 1000 strip modules, half at RAL, half at IHEP</a:t>
            </a:r>
          </a:p>
          <a:p>
            <a:pPr marL="914400" lvl="1" indent="-457200" defTabSz="914400">
              <a:buFont typeface="Arial" pitchFamily="34" charset="0"/>
              <a:buChar char="•"/>
            </a:pPr>
            <a:r>
              <a:rPr lang="en-US" altLang="zh-CN" sz="2400" dirty="0" smtClean="0">
                <a:solidFill>
                  <a:srgbClr val="002060"/>
                </a:solidFill>
              </a:rPr>
              <a:t>Early start with collaboration with RAL with development</a:t>
            </a:r>
          </a:p>
          <a:p>
            <a:pPr lvl="1" defTabSz="914400"/>
            <a:r>
              <a:rPr lang="en-US" altLang="zh-CN" sz="2400" dirty="0">
                <a:solidFill>
                  <a:srgbClr val="002060"/>
                </a:solidFill>
              </a:rPr>
              <a:t> </a:t>
            </a:r>
            <a:r>
              <a:rPr lang="en-US" altLang="zh-CN" sz="2400" dirty="0" smtClean="0">
                <a:solidFill>
                  <a:srgbClr val="002060"/>
                </a:solidFill>
              </a:rPr>
              <a:t>      work and preparation, while setting up IHEP labs and </a:t>
            </a:r>
          </a:p>
          <a:p>
            <a:pPr lvl="1" defTabSz="914400"/>
            <a:r>
              <a:rPr lang="en-US" altLang="zh-CN" sz="2400" dirty="0">
                <a:solidFill>
                  <a:srgbClr val="002060"/>
                </a:solidFill>
              </a:rPr>
              <a:t> </a:t>
            </a:r>
            <a:r>
              <a:rPr lang="en-US" altLang="zh-CN" sz="2400" dirty="0" smtClean="0">
                <a:solidFill>
                  <a:srgbClr val="002060"/>
                </a:solidFill>
              </a:rPr>
              <a:t>      getting export permit for the ASIC chip for Beijing</a:t>
            </a:r>
          </a:p>
          <a:p>
            <a:pPr marL="914400" lvl="1" indent="-457200" defTabSz="914400">
              <a:buFont typeface="Arial" pitchFamily="34" charset="0"/>
              <a:buChar char="•"/>
            </a:pPr>
            <a:r>
              <a:rPr lang="en-US" altLang="zh-CN" sz="2400" dirty="0" smtClean="0">
                <a:solidFill>
                  <a:srgbClr val="002060"/>
                </a:solidFill>
              </a:rPr>
              <a:t>Obtained first round of funding from MOST</a:t>
            </a:r>
          </a:p>
          <a:p>
            <a:pPr marL="914400" lvl="1" indent="-457200" defTabSz="914400">
              <a:buFont typeface="Arial" pitchFamily="34" charset="0"/>
              <a:buChar char="•"/>
            </a:pPr>
            <a:r>
              <a:rPr lang="en-US" altLang="zh-CN" sz="2400" dirty="0" smtClean="0">
                <a:solidFill>
                  <a:srgbClr val="002060"/>
                </a:solidFill>
              </a:rPr>
              <a:t>Plan to participate in commissioning and operation</a:t>
            </a:r>
          </a:p>
          <a:p>
            <a:pPr marL="914400" lvl="1" indent="-457200" defTabSz="914400"/>
            <a:r>
              <a:rPr lang="en-US" altLang="zh-CN" sz="2400" dirty="0" smtClean="0">
                <a:solidFill>
                  <a:srgbClr val="002060"/>
                </a:solidFill>
              </a:rPr>
              <a:t>		  with staff/postdocs based at CERN </a:t>
            </a:r>
          </a:p>
        </p:txBody>
      </p:sp>
      <p:sp>
        <p:nvSpPr>
          <p:cNvPr id="10" name="灯片编号占位符 9"/>
          <p:cNvSpPr>
            <a:spLocks noGrp="1"/>
          </p:cNvSpPr>
          <p:nvPr>
            <p:ph type="sldNum" sz="quarter" idx="12"/>
          </p:nvPr>
        </p:nvSpPr>
        <p:spPr/>
        <p:txBody>
          <a:bodyPr/>
          <a:lstStyle/>
          <a:p>
            <a:fld id="{0A5276BE-B8C4-4399-BEE9-C19C59FEDAF5}" type="slidenum">
              <a:rPr lang="en-US" smtClean="0">
                <a:solidFill>
                  <a:prstClr val="black">
                    <a:tint val="75000"/>
                  </a:prstClr>
                </a:solidFill>
              </a:rPr>
              <a:pPr/>
              <a:t>21</a:t>
            </a:fld>
            <a:endParaRPr lang="en-US">
              <a:solidFill>
                <a:prstClr val="black">
                  <a:tint val="75000"/>
                </a:prstClr>
              </a:solidFill>
            </a:endParaRPr>
          </a:p>
        </p:txBody>
      </p:sp>
      <p:sp>
        <p:nvSpPr>
          <p:cNvPr id="11" name="页脚占位符 10"/>
          <p:cNvSpPr>
            <a:spLocks noGrp="1"/>
          </p:cNvSpPr>
          <p:nvPr>
            <p:ph type="ftr" sz="quarter" idx="11"/>
          </p:nvPr>
        </p:nvSpPr>
        <p:spPr/>
        <p:txBody>
          <a:bodyPr/>
          <a:lstStyle/>
          <a:p>
            <a:r>
              <a:rPr lang="en-US" smtClean="0">
                <a:solidFill>
                  <a:prstClr val="black">
                    <a:tint val="75000"/>
                  </a:prstClr>
                </a:solidFill>
              </a:rPr>
              <a:t>August 7, 2016</a:t>
            </a:r>
            <a:endParaRPr lang="en-US">
              <a:solidFill>
                <a:prstClr val="black">
                  <a:tint val="75000"/>
                </a:prstClr>
              </a:solidFill>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70787" y="4053988"/>
            <a:ext cx="5518000" cy="2078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矩形 7"/>
          <p:cNvSpPr/>
          <p:nvPr/>
        </p:nvSpPr>
        <p:spPr>
          <a:xfrm>
            <a:off x="2388122" y="174338"/>
            <a:ext cx="3841308" cy="584775"/>
          </a:xfrm>
          <a:prstGeom prst="rect">
            <a:avLst/>
          </a:prstGeom>
        </p:spPr>
        <p:txBody>
          <a:bodyPr wrap="none">
            <a:spAutoFit/>
          </a:bodyPr>
          <a:lstStyle/>
          <a:p>
            <a:pPr lvl="0" algn="ctr" defTabSz="914400"/>
            <a:r>
              <a:rPr lang="en-US" altLang="zh-CN" sz="3200" b="1" dirty="0">
                <a:solidFill>
                  <a:srgbClr val="C00000"/>
                </a:solidFill>
                <a:latin typeface="Times New Roman" pitchFamily="18" charset="0"/>
                <a:cs typeface="Times New Roman" pitchFamily="18" charset="0"/>
              </a:rPr>
              <a:t>IHEP ATLAS Group</a:t>
            </a:r>
          </a:p>
        </p:txBody>
      </p:sp>
    </p:spTree>
    <p:extLst>
      <p:ext uri="{BB962C8B-B14F-4D97-AF65-F5344CB8AC3E}">
        <p14:creationId xmlns:p14="http://schemas.microsoft.com/office/powerpoint/2010/main" xmlns="" val="59455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E2F3829D-1F5D-4FEB-92DA-9CB31CD1F493}" type="slidenum">
              <a:rPr lang="zh-CN" altLang="en-US" smtClean="0">
                <a:solidFill>
                  <a:prstClr val="black">
                    <a:tint val="75000"/>
                  </a:prstClr>
                </a:solidFill>
              </a:rPr>
              <a:pPr/>
              <a:t>22</a:t>
            </a:fld>
            <a:endParaRPr lang="zh-CN" altLang="en-US">
              <a:solidFill>
                <a:prstClr val="black">
                  <a:tint val="75000"/>
                </a:prst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3491880" y="404664"/>
            <a:ext cx="5326975" cy="237626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707904" y="2924944"/>
            <a:ext cx="4618360" cy="3711182"/>
          </a:xfrm>
          <a:prstGeom prst="rect">
            <a:avLst/>
          </a:prstGeom>
          <a:noFill/>
          <a:ln w="9525">
            <a:noFill/>
            <a:miter lim="800000"/>
            <a:headEnd/>
            <a:tailEnd/>
          </a:ln>
        </p:spPr>
      </p:pic>
      <p:sp>
        <p:nvSpPr>
          <p:cNvPr id="6" name="TextBox 5"/>
          <p:cNvSpPr txBox="1"/>
          <p:nvPr/>
        </p:nvSpPr>
        <p:spPr>
          <a:xfrm>
            <a:off x="467544" y="1412776"/>
            <a:ext cx="4032448" cy="4124206"/>
          </a:xfrm>
          <a:prstGeom prst="rect">
            <a:avLst/>
          </a:prstGeom>
          <a:noFill/>
        </p:spPr>
        <p:txBody>
          <a:bodyPr wrap="square" rtlCol="0">
            <a:spAutoFit/>
          </a:bodyPr>
          <a:lstStyle/>
          <a:p>
            <a:pPr defTabSz="914400"/>
            <a:r>
              <a:rPr lang="en-US" altLang="zh-CN" sz="2000" b="1" dirty="0" smtClean="0">
                <a:solidFill>
                  <a:srgbClr val="00B0F0"/>
                </a:solidFill>
              </a:rPr>
              <a:t>work being done in a</a:t>
            </a:r>
          </a:p>
          <a:p>
            <a:pPr defTabSz="914400"/>
            <a:r>
              <a:rPr lang="en-US" altLang="zh-CN" sz="2000" b="1" dirty="0" smtClean="0">
                <a:solidFill>
                  <a:srgbClr val="00B0F0"/>
                </a:solidFill>
              </a:rPr>
              <a:t> shared clean room</a:t>
            </a:r>
          </a:p>
          <a:p>
            <a:pPr defTabSz="914400"/>
            <a:endParaRPr lang="en-US" altLang="zh-CN" dirty="0" smtClean="0">
              <a:solidFill>
                <a:prstClr val="black"/>
              </a:solidFill>
            </a:endParaRPr>
          </a:p>
          <a:p>
            <a:pPr defTabSz="914400"/>
            <a:endParaRPr lang="en-US" altLang="zh-CN" dirty="0" smtClean="0">
              <a:solidFill>
                <a:prstClr val="black"/>
              </a:solidFill>
            </a:endParaRPr>
          </a:p>
          <a:p>
            <a:pPr defTabSz="914400"/>
            <a:endParaRPr lang="en-US" altLang="zh-CN" dirty="0" smtClean="0">
              <a:solidFill>
                <a:prstClr val="black"/>
              </a:solidFill>
            </a:endParaRPr>
          </a:p>
          <a:p>
            <a:pPr defTabSz="914400"/>
            <a:endParaRPr lang="en-US" altLang="zh-CN" dirty="0" smtClean="0">
              <a:solidFill>
                <a:prstClr val="black"/>
              </a:solidFill>
            </a:endParaRPr>
          </a:p>
          <a:p>
            <a:pPr defTabSz="914400"/>
            <a:endParaRPr lang="en-US" altLang="zh-CN" dirty="0" smtClean="0">
              <a:solidFill>
                <a:prstClr val="black"/>
              </a:solidFill>
            </a:endParaRPr>
          </a:p>
          <a:p>
            <a:pPr defTabSz="914400"/>
            <a:endParaRPr lang="en-US" altLang="zh-CN" dirty="0" smtClean="0">
              <a:solidFill>
                <a:prstClr val="black"/>
              </a:solidFill>
            </a:endParaRPr>
          </a:p>
          <a:p>
            <a:pPr defTabSz="914400"/>
            <a:endParaRPr lang="en-US" altLang="zh-CN" dirty="0" smtClean="0">
              <a:solidFill>
                <a:prstClr val="black"/>
              </a:solidFill>
            </a:endParaRPr>
          </a:p>
          <a:p>
            <a:pPr defTabSz="914400"/>
            <a:endParaRPr lang="en-US" altLang="zh-CN" dirty="0" smtClean="0">
              <a:solidFill>
                <a:prstClr val="black"/>
              </a:solidFill>
            </a:endParaRPr>
          </a:p>
          <a:p>
            <a:pPr defTabSz="914400"/>
            <a:r>
              <a:rPr lang="en-US" altLang="zh-CN" sz="2000" b="1" dirty="0" smtClean="0">
                <a:solidFill>
                  <a:srgbClr val="C00000"/>
                </a:solidFill>
              </a:rPr>
              <a:t>In progress: a dedicated production</a:t>
            </a:r>
          </a:p>
          <a:p>
            <a:pPr defTabSz="914400"/>
            <a:r>
              <a:rPr lang="en-US" altLang="zh-CN" sz="2000" b="1" dirty="0" smtClean="0">
                <a:solidFill>
                  <a:srgbClr val="C00000"/>
                </a:solidFill>
              </a:rPr>
              <a:t>facility for ATLAS ITk strip </a:t>
            </a:r>
          </a:p>
          <a:p>
            <a:pPr defTabSz="914400"/>
            <a:r>
              <a:rPr lang="en-US" altLang="zh-CN" sz="2000" b="1" dirty="0" smtClean="0">
                <a:solidFill>
                  <a:srgbClr val="C00000"/>
                </a:solidFill>
              </a:rPr>
              <a:t>modules</a:t>
            </a:r>
            <a:endParaRPr lang="en-US" altLang="zh-CN" b="1" dirty="0" smtClean="0">
              <a:solidFill>
                <a:srgbClr val="C00000"/>
              </a:solidFill>
            </a:endParaRPr>
          </a:p>
          <a:p>
            <a:pPr defTabSz="914400"/>
            <a:endParaRPr lang="en-US" altLang="zh-CN" dirty="0" smtClean="0">
              <a:solidFill>
                <a:prstClr val="black"/>
              </a:solidFill>
            </a:endParaRPr>
          </a:p>
        </p:txBody>
      </p:sp>
      <p:sp>
        <p:nvSpPr>
          <p:cNvPr id="2" name="矩形 1"/>
          <p:cNvSpPr/>
          <p:nvPr/>
        </p:nvSpPr>
        <p:spPr>
          <a:xfrm>
            <a:off x="539552" y="404664"/>
            <a:ext cx="8352928" cy="2448272"/>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
        <p:nvSpPr>
          <p:cNvPr id="7" name="矩形 6"/>
          <p:cNvSpPr/>
          <p:nvPr/>
        </p:nvSpPr>
        <p:spPr>
          <a:xfrm>
            <a:off x="539552" y="2924944"/>
            <a:ext cx="8352928" cy="38164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endParaRPr>
          </a:p>
        </p:txBody>
      </p:sp>
    </p:spTree>
    <p:extLst>
      <p:ext uri="{BB962C8B-B14F-4D97-AF65-F5344CB8AC3E}">
        <p14:creationId xmlns:p14="http://schemas.microsoft.com/office/powerpoint/2010/main" xmlns="" val="3151792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8439" y="940202"/>
            <a:ext cx="8411213" cy="5262979"/>
          </a:xfrm>
          <a:prstGeom prst="rect">
            <a:avLst/>
          </a:prstGeom>
          <a:noFill/>
        </p:spPr>
        <p:txBody>
          <a:bodyPr wrap="none" rtlCol="0">
            <a:spAutoFit/>
          </a:bodyPr>
          <a:lstStyle/>
          <a:p>
            <a:pPr marL="457200" indent="-457200" defTabSz="914400">
              <a:buFont typeface="Wingdings" panose="05000000000000000000" pitchFamily="2" charset="2"/>
              <a:buChar char="Ø"/>
            </a:pPr>
            <a:r>
              <a:rPr lang="en-US" altLang="zh-CN" sz="2400" b="1" dirty="0" smtClean="0">
                <a:solidFill>
                  <a:srgbClr val="000099"/>
                </a:solidFill>
              </a:rPr>
              <a:t>New group leaders </a:t>
            </a:r>
          </a:p>
          <a:p>
            <a:pPr marL="457200" indent="-457200" defTabSz="914400">
              <a:buFont typeface="Wingdings" panose="05000000000000000000" pitchFamily="2" charset="2"/>
              <a:buChar char="Ø"/>
            </a:pPr>
            <a:endParaRPr lang="en-US" altLang="zh-CN" sz="2400" b="1" dirty="0">
              <a:solidFill>
                <a:srgbClr val="000099"/>
              </a:solidFill>
            </a:endParaRPr>
          </a:p>
          <a:p>
            <a:pPr marL="457200" indent="-457200" defTabSz="914400">
              <a:buFont typeface="Wingdings" panose="05000000000000000000" pitchFamily="2" charset="2"/>
              <a:buChar char="Ø"/>
            </a:pPr>
            <a:endParaRPr lang="en-US" altLang="zh-CN" sz="2400" b="1" dirty="0" smtClean="0">
              <a:solidFill>
                <a:srgbClr val="000099"/>
              </a:solidFill>
            </a:endParaRPr>
          </a:p>
          <a:p>
            <a:pPr marL="457200" indent="-457200" defTabSz="914400">
              <a:buFont typeface="Wingdings" panose="05000000000000000000" pitchFamily="2" charset="2"/>
              <a:buChar char="Ø"/>
            </a:pPr>
            <a:endParaRPr lang="en-US" altLang="zh-CN" sz="2400" b="1" dirty="0">
              <a:solidFill>
                <a:srgbClr val="000099"/>
              </a:solidFill>
            </a:endParaRPr>
          </a:p>
          <a:p>
            <a:pPr marL="457200" indent="-457200" defTabSz="914400">
              <a:buFont typeface="Wingdings" panose="05000000000000000000" pitchFamily="2" charset="2"/>
              <a:buChar char="Ø"/>
            </a:pPr>
            <a:endParaRPr lang="en-US" altLang="zh-CN" sz="2400" b="1" dirty="0" smtClean="0">
              <a:solidFill>
                <a:srgbClr val="000099"/>
              </a:solidFill>
            </a:endParaRPr>
          </a:p>
          <a:p>
            <a:pPr defTabSz="914400"/>
            <a:endParaRPr lang="en-US" altLang="zh-CN" sz="2400" b="1" dirty="0" smtClean="0">
              <a:solidFill>
                <a:srgbClr val="000099"/>
              </a:solidFill>
            </a:endParaRPr>
          </a:p>
          <a:p>
            <a:pPr marL="914400" lvl="1" indent="-457200" defTabSz="914400">
              <a:buFont typeface="Arial" pitchFamily="34" charset="0"/>
              <a:buChar char="•"/>
            </a:pPr>
            <a:r>
              <a:rPr lang="en-US" altLang="zh-CN" sz="2400" dirty="0" smtClean="0">
                <a:solidFill>
                  <a:srgbClr val="002060"/>
                </a:solidFill>
              </a:rPr>
              <a:t>Refine roles and responsibilities</a:t>
            </a:r>
          </a:p>
          <a:p>
            <a:pPr marL="914400" lvl="1" indent="-457200" defTabSz="914400">
              <a:buFont typeface="Arial" pitchFamily="34" charset="0"/>
              <a:buChar char="•"/>
            </a:pPr>
            <a:r>
              <a:rPr lang="en-US" altLang="zh-CN" sz="2400" dirty="0" smtClean="0">
                <a:solidFill>
                  <a:srgbClr val="002060"/>
                </a:solidFill>
              </a:rPr>
              <a:t>Reorganization and planning</a:t>
            </a:r>
          </a:p>
          <a:p>
            <a:pPr marL="914400" lvl="1" indent="-457200" defTabSz="914400">
              <a:buFont typeface="Arial" pitchFamily="34" charset="0"/>
              <a:buChar char="•"/>
            </a:pPr>
            <a:endParaRPr lang="en-US" altLang="zh-CN" sz="2400" b="1" dirty="0" smtClean="0">
              <a:solidFill>
                <a:srgbClr val="000099"/>
              </a:solidFill>
            </a:endParaRPr>
          </a:p>
          <a:p>
            <a:pPr marL="457200" indent="-457200" defTabSz="914400">
              <a:buFont typeface="Wingdings" panose="05000000000000000000" pitchFamily="2" charset="2"/>
              <a:buChar char="Ø"/>
            </a:pPr>
            <a:r>
              <a:rPr lang="en-US" altLang="zh-CN" sz="2400" b="1" dirty="0" smtClean="0">
                <a:solidFill>
                  <a:srgbClr val="000099"/>
                </a:solidFill>
              </a:rPr>
              <a:t> Junior staff development</a:t>
            </a:r>
          </a:p>
          <a:p>
            <a:pPr marL="914400" lvl="1" indent="-457200" defTabSz="914400">
              <a:buFont typeface="Arial" pitchFamily="34" charset="0"/>
              <a:buChar char="•"/>
            </a:pPr>
            <a:r>
              <a:rPr lang="en-US" altLang="zh-CN" sz="2400" dirty="0" smtClean="0">
                <a:solidFill>
                  <a:srgbClr val="0070C0"/>
                </a:solidFill>
              </a:rPr>
              <a:t>Start-up help</a:t>
            </a:r>
          </a:p>
          <a:p>
            <a:pPr marL="914400" lvl="1" indent="-457200" defTabSz="914400">
              <a:buFont typeface="Arial" pitchFamily="34" charset="0"/>
              <a:buChar char="•"/>
            </a:pPr>
            <a:r>
              <a:rPr lang="en-US" altLang="zh-CN" sz="2400" dirty="0" smtClean="0">
                <a:solidFill>
                  <a:srgbClr val="0070C0"/>
                </a:solidFill>
              </a:rPr>
              <a:t>Mentor by senior faculty</a:t>
            </a:r>
          </a:p>
          <a:p>
            <a:pPr marL="914400" lvl="1" indent="-457200" defTabSz="914400">
              <a:buFont typeface="Arial" pitchFamily="34" charset="0"/>
              <a:buChar char="•"/>
            </a:pPr>
            <a:r>
              <a:rPr lang="en-US" altLang="zh-CN" sz="2400" dirty="0" smtClean="0">
                <a:solidFill>
                  <a:srgbClr val="0070C0"/>
                </a:solidFill>
              </a:rPr>
              <a:t>Develop their own program and identities, as well as being</a:t>
            </a:r>
          </a:p>
          <a:p>
            <a:pPr marL="914400" lvl="1" indent="-457200" defTabSz="914400"/>
            <a:r>
              <a:rPr lang="en-US" altLang="zh-CN" sz="2400" dirty="0" smtClean="0">
                <a:solidFill>
                  <a:srgbClr val="0070C0"/>
                </a:solidFill>
              </a:rPr>
              <a:t>       effective ATLAS@IHEP group members</a:t>
            </a:r>
          </a:p>
        </p:txBody>
      </p:sp>
      <p:sp>
        <p:nvSpPr>
          <p:cNvPr id="10" name="灯片编号占位符 9"/>
          <p:cNvSpPr>
            <a:spLocks noGrp="1"/>
          </p:cNvSpPr>
          <p:nvPr>
            <p:ph type="sldNum" sz="quarter" idx="12"/>
          </p:nvPr>
        </p:nvSpPr>
        <p:spPr/>
        <p:txBody>
          <a:bodyPr/>
          <a:lstStyle/>
          <a:p>
            <a:fld id="{0A5276BE-B8C4-4399-BEE9-C19C59FEDAF5}" type="slidenum">
              <a:rPr lang="en-US" smtClean="0">
                <a:solidFill>
                  <a:prstClr val="black">
                    <a:tint val="75000"/>
                  </a:prstClr>
                </a:solidFill>
              </a:rPr>
              <a:pPr/>
              <a:t>23</a:t>
            </a:fld>
            <a:endParaRPr lang="en-US" dirty="0">
              <a:solidFill>
                <a:prstClr val="black">
                  <a:tint val="75000"/>
                </a:prstClr>
              </a:solidFill>
            </a:endParaRPr>
          </a:p>
        </p:txBody>
      </p:sp>
      <p:sp>
        <p:nvSpPr>
          <p:cNvPr id="11" name="页脚占位符 10"/>
          <p:cNvSpPr>
            <a:spLocks noGrp="1"/>
          </p:cNvSpPr>
          <p:nvPr>
            <p:ph type="ftr" sz="quarter" idx="11"/>
          </p:nvPr>
        </p:nvSpPr>
        <p:spPr/>
        <p:txBody>
          <a:bodyPr/>
          <a:lstStyle/>
          <a:p>
            <a:r>
              <a:rPr lang="en-US" dirty="0" smtClean="0">
                <a:solidFill>
                  <a:prstClr val="black">
                    <a:tint val="75000"/>
                  </a:prstClr>
                </a:solidFill>
              </a:rPr>
              <a:t>August 7, 2016</a:t>
            </a:r>
            <a:endParaRPr lang="en-US" dirty="0">
              <a:solidFill>
                <a:prstClr val="black">
                  <a:tint val="75000"/>
                </a:prst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66862" y="1504950"/>
            <a:ext cx="5226826" cy="14776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矩形 5"/>
          <p:cNvSpPr/>
          <p:nvPr/>
        </p:nvSpPr>
        <p:spPr>
          <a:xfrm>
            <a:off x="2388122" y="174338"/>
            <a:ext cx="3841308" cy="584775"/>
          </a:xfrm>
          <a:prstGeom prst="rect">
            <a:avLst/>
          </a:prstGeom>
        </p:spPr>
        <p:txBody>
          <a:bodyPr wrap="none">
            <a:spAutoFit/>
          </a:bodyPr>
          <a:lstStyle/>
          <a:p>
            <a:pPr lvl="0" algn="ctr" defTabSz="914400"/>
            <a:r>
              <a:rPr lang="en-US" altLang="zh-CN" sz="3200" b="1" dirty="0">
                <a:solidFill>
                  <a:srgbClr val="C00000"/>
                </a:solidFill>
                <a:latin typeface="Times New Roman" pitchFamily="18" charset="0"/>
                <a:cs typeface="Times New Roman" pitchFamily="18" charset="0"/>
              </a:rPr>
              <a:t>IHEP ATLAS Group</a:t>
            </a:r>
          </a:p>
        </p:txBody>
      </p:sp>
    </p:spTree>
    <p:extLst>
      <p:ext uri="{BB962C8B-B14F-4D97-AF65-F5344CB8AC3E}">
        <p14:creationId xmlns:p14="http://schemas.microsoft.com/office/powerpoint/2010/main" xmlns="" val="1549630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
          <p:cNvSpPr txBox="1">
            <a:spLocks/>
          </p:cNvSpPr>
          <p:nvPr/>
        </p:nvSpPr>
        <p:spPr>
          <a:xfrm>
            <a:off x="215152" y="837780"/>
            <a:ext cx="9352181" cy="638175"/>
          </a:xfrm>
          <a:prstGeom prst="rect">
            <a:avLst/>
          </a:prstGeom>
        </p:spPr>
        <p:txBody>
          <a:bodyPr>
            <a:noAutofit/>
          </a:bodyPr>
          <a:lstStyle>
            <a:lvl1pPr algn="l" rtl="0" eaLnBrk="1" fontAlgn="base" hangingPunct="1">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600" b="1">
                <a:solidFill>
                  <a:schemeClr val="bg1"/>
                </a:solidFill>
                <a:latin typeface="Verdana" pitchFamily="34" charset="0"/>
                <a:ea typeface="微软雅黑" pitchFamily="34" charset="-122"/>
              </a:defRPr>
            </a:lvl2pPr>
            <a:lvl3pPr algn="l" rtl="0" eaLnBrk="1" fontAlgn="base" hangingPunct="1">
              <a:spcBef>
                <a:spcPct val="0"/>
              </a:spcBef>
              <a:spcAft>
                <a:spcPct val="0"/>
              </a:spcAft>
              <a:defRPr sz="3600" b="1">
                <a:solidFill>
                  <a:schemeClr val="bg1"/>
                </a:solidFill>
                <a:latin typeface="Verdana" pitchFamily="34" charset="0"/>
                <a:ea typeface="微软雅黑" pitchFamily="34" charset="-122"/>
              </a:defRPr>
            </a:lvl3pPr>
            <a:lvl4pPr algn="l" rtl="0" eaLnBrk="1" fontAlgn="base" hangingPunct="1">
              <a:spcBef>
                <a:spcPct val="0"/>
              </a:spcBef>
              <a:spcAft>
                <a:spcPct val="0"/>
              </a:spcAft>
              <a:defRPr sz="3600" b="1">
                <a:solidFill>
                  <a:schemeClr val="bg1"/>
                </a:solidFill>
                <a:latin typeface="Verdana" pitchFamily="34" charset="0"/>
                <a:ea typeface="微软雅黑" pitchFamily="34" charset="-122"/>
              </a:defRPr>
            </a:lvl4pPr>
            <a:lvl5pPr algn="l" rtl="0" eaLnBrk="1" fontAlgn="base" hangingPunct="1">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algn="ctr" defTabSz="914400"/>
            <a:r>
              <a:rPr lang="en-US" altLang="zh-CN" sz="2800" kern="0" dirty="0" smtClean="0">
                <a:solidFill>
                  <a:srgbClr val="0000FF"/>
                </a:solidFill>
                <a:effectLst/>
                <a:latin typeface="微软雅黑"/>
                <a:cs typeface="华文楷体"/>
              </a:rPr>
              <a:t>Planning</a:t>
            </a:r>
            <a:r>
              <a:rPr lang="zh-CN" altLang="en-US" sz="2800" kern="0" dirty="0">
                <a:solidFill>
                  <a:srgbClr val="0000FF"/>
                </a:solidFill>
                <a:effectLst/>
                <a:latin typeface="微软雅黑"/>
                <a:cs typeface="华文楷体"/>
              </a:rPr>
              <a:t> </a:t>
            </a:r>
            <a:r>
              <a:rPr lang="en-GB" altLang="zh-CN" sz="2800" kern="0" dirty="0" smtClean="0">
                <a:solidFill>
                  <a:srgbClr val="0000FF"/>
                </a:solidFill>
                <a:effectLst/>
                <a:latin typeface="微软雅黑"/>
                <a:cs typeface="华文楷体"/>
              </a:rPr>
              <a:t>(</a:t>
            </a:r>
            <a:r>
              <a:rPr lang="en-US" altLang="zh-CN" sz="2800" kern="0" dirty="0" smtClean="0">
                <a:solidFill>
                  <a:srgbClr val="0000FF"/>
                </a:solidFill>
                <a:effectLst/>
                <a:latin typeface="微软雅黑"/>
                <a:cs typeface="华文楷体"/>
              </a:rPr>
              <a:t>Analyses)</a:t>
            </a:r>
            <a:endParaRPr lang="zh-CN" altLang="en-US" sz="2800" kern="0" dirty="0">
              <a:solidFill>
                <a:srgbClr val="0000FF"/>
              </a:solidFill>
              <a:effectLst/>
              <a:latin typeface="微软雅黑"/>
              <a:cs typeface="华文楷体"/>
            </a:endParaRPr>
          </a:p>
        </p:txBody>
      </p:sp>
      <p:pic>
        <p:nvPicPr>
          <p:cNvPr id="9" name="Picture 11"/>
          <p:cNvPicPr>
            <a:picLocks noChangeAspect="1"/>
          </p:cNvPicPr>
          <p:nvPr/>
        </p:nvPicPr>
        <p:blipFill rotWithShape="1">
          <a:blip r:embed="rId2" cstate="screen">
            <a:extLst>
              <a:ext uri="{28A0092B-C50C-407E-A947-70E740481C1C}">
                <a14:useLocalDpi xmlns:a14="http://schemas.microsoft.com/office/drawing/2010/main" xmlns=""/>
              </a:ext>
            </a:extLst>
          </a:blip>
          <a:srcRect/>
          <a:stretch/>
        </p:blipFill>
        <p:spPr>
          <a:xfrm>
            <a:off x="374995" y="1341998"/>
            <a:ext cx="8220986" cy="2328999"/>
          </a:xfrm>
          <a:prstGeom prst="rect">
            <a:avLst/>
          </a:prstGeom>
        </p:spPr>
      </p:pic>
      <p:sp>
        <p:nvSpPr>
          <p:cNvPr id="11" name="矩形 10"/>
          <p:cNvSpPr/>
          <p:nvPr/>
        </p:nvSpPr>
        <p:spPr>
          <a:xfrm>
            <a:off x="387069" y="3835002"/>
            <a:ext cx="4752528" cy="2513509"/>
          </a:xfrm>
          <a:prstGeom prst="rect">
            <a:avLst/>
          </a:prstGeom>
          <a:ln w="19050">
            <a:solidFill>
              <a:srgbClr val="0432FF"/>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spcAft>
                <a:spcPts val="200"/>
              </a:spcAft>
            </a:pPr>
            <a:r>
              <a:rPr lang="en-US" altLang="zh-CN" sz="2000" b="1" dirty="0" smtClean="0">
                <a:solidFill>
                  <a:srgbClr val="7030A0"/>
                </a:solidFill>
                <a:latin typeface="微软雅黑"/>
                <a:sym typeface="Wingdings"/>
              </a:rPr>
              <a:t>Run2-3 </a:t>
            </a:r>
            <a:r>
              <a:rPr lang="en-US" altLang="zh-CN" sz="2000" b="1" dirty="0" smtClean="0">
                <a:solidFill>
                  <a:srgbClr val="7030A0"/>
                </a:solidFill>
                <a:latin typeface="微软雅黑"/>
              </a:rPr>
              <a:t>2015-2023</a:t>
            </a:r>
          </a:p>
          <a:p>
            <a:pPr>
              <a:spcAft>
                <a:spcPts val="200"/>
              </a:spcAft>
            </a:pPr>
            <a:r>
              <a:rPr lang="en-US" altLang="zh-CN" dirty="0" smtClean="0">
                <a:solidFill>
                  <a:srgbClr val="0000FF"/>
                </a:solidFill>
                <a:latin typeface="微软雅黑"/>
              </a:rPr>
              <a:t>Precision measurement of the production, decays and couplings of the Higgs boson; SUSY and new physics searches</a:t>
            </a:r>
          </a:p>
          <a:p>
            <a:pPr>
              <a:spcAft>
                <a:spcPts val="200"/>
              </a:spcAft>
            </a:pPr>
            <a:r>
              <a:rPr lang="en-US" altLang="zh-CN" sz="1500" b="1" dirty="0" err="1" smtClean="0">
                <a:solidFill>
                  <a:srgbClr val="169A48"/>
                </a:solidFill>
                <a:latin typeface="微软雅黑"/>
                <a:cs typeface="Beirut" charset="-78"/>
              </a:rPr>
              <a:t>ggH</a:t>
            </a:r>
            <a:r>
              <a:rPr lang="en-US" altLang="zh-CN" sz="1500" b="1" dirty="0" smtClean="0">
                <a:solidFill>
                  <a:srgbClr val="169A48"/>
                </a:solidFill>
                <a:latin typeface="微软雅黑"/>
                <a:cs typeface="Beirut" charset="-78"/>
              </a:rPr>
              <a:t>,</a:t>
            </a:r>
            <a:r>
              <a:rPr lang="zh-CN" altLang="en-US" sz="1500" b="1" dirty="0" smtClean="0">
                <a:solidFill>
                  <a:srgbClr val="169A48"/>
                </a:solidFill>
                <a:latin typeface="微软雅黑"/>
                <a:cs typeface="Beirut" charset="-78"/>
              </a:rPr>
              <a:t> </a:t>
            </a:r>
            <a:r>
              <a:rPr lang="en-US" altLang="zh-CN" sz="1500" b="1" dirty="0" smtClean="0">
                <a:solidFill>
                  <a:srgbClr val="169A48"/>
                </a:solidFill>
                <a:latin typeface="微软雅黑"/>
                <a:cs typeface="Beirut" charset="-78"/>
              </a:rPr>
              <a:t>VBF, </a:t>
            </a:r>
            <a:r>
              <a:rPr lang="zh-CN" altLang="en-US" sz="1500" b="1" dirty="0" smtClean="0">
                <a:solidFill>
                  <a:srgbClr val="169A48"/>
                </a:solidFill>
                <a:latin typeface="微软雅黑"/>
                <a:cs typeface="Beirut" charset="-78"/>
              </a:rPr>
              <a:t> </a:t>
            </a:r>
            <a:r>
              <a:rPr lang="en-US" altLang="zh-CN" sz="1500" b="1" dirty="0" err="1" smtClean="0">
                <a:solidFill>
                  <a:srgbClr val="169A48"/>
                </a:solidFill>
                <a:latin typeface="微软雅黑"/>
                <a:cs typeface="Beirut" charset="-78"/>
              </a:rPr>
              <a:t>H</a:t>
            </a:r>
            <a:r>
              <a:rPr lang="en-US" altLang="zh-CN" sz="1500" b="1" dirty="0" err="1" smtClean="0">
                <a:solidFill>
                  <a:srgbClr val="169A48"/>
                </a:solidFill>
                <a:latin typeface="微软雅黑"/>
                <a:cs typeface="Beirut" charset="-78"/>
                <a:sym typeface="Wingdings"/>
              </a:rPr>
              <a:t></a:t>
            </a:r>
            <a:r>
              <a:rPr lang="en-US" altLang="zh-CN" sz="1500" b="1" dirty="0" err="1" smtClean="0">
                <a:solidFill>
                  <a:srgbClr val="169A48"/>
                </a:solidFill>
                <a:latin typeface="微软雅黑"/>
                <a:cs typeface="Symbol" charset="2"/>
              </a:rPr>
              <a:t>gg</a:t>
            </a:r>
            <a:r>
              <a:rPr lang="en-US" altLang="zh-CN" sz="1500" b="1" dirty="0" err="1" smtClean="0">
                <a:solidFill>
                  <a:srgbClr val="169A48"/>
                </a:solidFill>
                <a:latin typeface="微软雅黑"/>
                <a:cs typeface="Beirut" charset="-78"/>
              </a:rPr>
              <a:t>,ZZ,WW</a:t>
            </a:r>
            <a:r>
              <a:rPr lang="en-US" altLang="zh-CN" sz="1500" b="1" dirty="0" smtClean="0">
                <a:solidFill>
                  <a:srgbClr val="169A48"/>
                </a:solidFill>
                <a:latin typeface="微软雅黑"/>
                <a:cs typeface="Beirut" charset="-78"/>
              </a:rPr>
              <a:t>, bb</a:t>
            </a:r>
            <a:r>
              <a:rPr lang="en-US" altLang="zh-CN" sz="1500" b="1" dirty="0">
                <a:solidFill>
                  <a:srgbClr val="169A48"/>
                </a:solidFill>
                <a:latin typeface="微软雅黑"/>
                <a:cs typeface="Beirut" charset="-78"/>
              </a:rPr>
              <a:t>;</a:t>
            </a:r>
            <a:endParaRPr lang="en-US" altLang="zh-CN" sz="1500" b="1" dirty="0" smtClean="0">
              <a:solidFill>
                <a:srgbClr val="169A48"/>
              </a:solidFill>
              <a:latin typeface="微软雅黑"/>
              <a:cs typeface="Beirut" charset="-78"/>
            </a:endParaRPr>
          </a:p>
          <a:p>
            <a:pPr>
              <a:spcAft>
                <a:spcPts val="200"/>
              </a:spcAft>
            </a:pPr>
            <a:r>
              <a:rPr lang="en-US" altLang="zh-CN" sz="1500" b="1" dirty="0" smtClean="0">
                <a:solidFill>
                  <a:srgbClr val="169A48"/>
                </a:solidFill>
                <a:latin typeface="微软雅黑"/>
                <a:cs typeface="Beirut" charset="-78"/>
              </a:rPr>
              <a:t>SUSY</a:t>
            </a:r>
            <a:r>
              <a:rPr lang="en-GB" altLang="zh-CN" sz="1500" b="1" dirty="0" smtClean="0">
                <a:solidFill>
                  <a:srgbClr val="169A48"/>
                </a:solidFill>
                <a:latin typeface="微软雅黑"/>
                <a:cs typeface="Beirut" charset="-78"/>
              </a:rPr>
              <a:t>, </a:t>
            </a:r>
            <a:r>
              <a:rPr lang="en-US" altLang="zh-CN" sz="1500" b="1" dirty="0" smtClean="0">
                <a:solidFill>
                  <a:srgbClr val="169A48"/>
                </a:solidFill>
                <a:latin typeface="微软雅黑"/>
                <a:cs typeface="Beirut" charset="-78"/>
              </a:rPr>
              <a:t>di-Higgs </a:t>
            </a:r>
            <a:r>
              <a:rPr lang="en-US" altLang="zh-CN" sz="1500" b="1" dirty="0">
                <a:solidFill>
                  <a:srgbClr val="169A48"/>
                </a:solidFill>
                <a:latin typeface="微软雅黑"/>
                <a:cs typeface="Beirut" charset="-78"/>
              </a:rPr>
              <a:t>(</a:t>
            </a:r>
            <a:r>
              <a:rPr lang="en-US" altLang="zh-CN" sz="1500" b="1" dirty="0" smtClean="0">
                <a:solidFill>
                  <a:srgbClr val="169A48"/>
                </a:solidFill>
                <a:latin typeface="微软雅黑"/>
                <a:cs typeface="Beirut" charset="-78"/>
              </a:rPr>
              <a:t>hh</a:t>
            </a:r>
            <a:r>
              <a:rPr lang="en-US" altLang="zh-CN" sz="1500" b="1" dirty="0" smtClean="0">
                <a:solidFill>
                  <a:srgbClr val="169A48"/>
                </a:solidFill>
                <a:latin typeface="微软雅黑"/>
                <a:cs typeface="Beirut" charset="-78"/>
                <a:sym typeface="Wingdings"/>
              </a:rPr>
              <a:t></a:t>
            </a:r>
            <a:r>
              <a:rPr lang="en-US" altLang="zh-CN" sz="1500" b="1" dirty="0" smtClean="0">
                <a:solidFill>
                  <a:srgbClr val="169A48"/>
                </a:solidFill>
                <a:latin typeface="微软雅黑"/>
                <a:cs typeface="Beirut" charset="-78"/>
              </a:rPr>
              <a:t>4b,4W,WW</a:t>
            </a:r>
            <a:r>
              <a:rPr lang="en-US" altLang="zh-CN" sz="1500" b="1" dirty="0" smtClean="0">
                <a:solidFill>
                  <a:srgbClr val="169A48"/>
                </a:solidFill>
                <a:latin typeface="Symbol" charset="2"/>
                <a:ea typeface="Symbol" charset="2"/>
                <a:cs typeface="Symbol" charset="2"/>
              </a:rPr>
              <a:t>gg</a:t>
            </a:r>
            <a:r>
              <a:rPr lang="en-US" altLang="zh-CN" sz="1500" b="1" dirty="0">
                <a:solidFill>
                  <a:srgbClr val="169A48"/>
                </a:solidFill>
                <a:latin typeface="微软雅黑"/>
                <a:cs typeface="Beirut" charset="-78"/>
              </a:rPr>
              <a:t>)  </a:t>
            </a:r>
            <a:endParaRPr lang="en-US" altLang="zh-CN" sz="1500" b="1" dirty="0" smtClean="0">
              <a:solidFill>
                <a:srgbClr val="169A48"/>
              </a:solidFill>
              <a:latin typeface="微软雅黑"/>
            </a:endParaRPr>
          </a:p>
          <a:p>
            <a:pPr>
              <a:spcAft>
                <a:spcPts val="200"/>
              </a:spcAft>
            </a:pPr>
            <a:r>
              <a:rPr lang="en-US" altLang="zh-CN" sz="1500" b="1" dirty="0" smtClean="0">
                <a:solidFill>
                  <a:srgbClr val="169A48"/>
                </a:solidFill>
                <a:latin typeface="微软雅黑"/>
                <a:cs typeface="Beirut" charset="-78"/>
              </a:rPr>
              <a:t>W,Z, b physics</a:t>
            </a:r>
          </a:p>
          <a:p>
            <a:pPr>
              <a:spcAft>
                <a:spcPts val="200"/>
              </a:spcAft>
            </a:pPr>
            <a:r>
              <a:rPr lang="en-US" altLang="zh-CN" sz="1500" b="1" dirty="0" smtClean="0">
                <a:solidFill>
                  <a:srgbClr val="169A48"/>
                </a:solidFill>
                <a:latin typeface="微软雅黑"/>
                <a:cs typeface="Beirut" charset="-78"/>
              </a:rPr>
              <a:t>Photo ID, energy scale, tau reconstruction, tracking, MET, …</a:t>
            </a:r>
            <a:endParaRPr lang="en-US" altLang="zh-CN" sz="1500" b="1" dirty="0" smtClean="0">
              <a:solidFill>
                <a:srgbClr val="169A48"/>
              </a:solidFill>
              <a:latin typeface="微软雅黑"/>
            </a:endParaRPr>
          </a:p>
        </p:txBody>
      </p:sp>
      <p:sp>
        <p:nvSpPr>
          <p:cNvPr id="13" name="矩形 12"/>
          <p:cNvSpPr/>
          <p:nvPr/>
        </p:nvSpPr>
        <p:spPr>
          <a:xfrm>
            <a:off x="5318152" y="3860649"/>
            <a:ext cx="3348249" cy="2015936"/>
          </a:xfrm>
          <a:prstGeom prst="rect">
            <a:avLst/>
          </a:prstGeom>
          <a:ln w="1905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0" lvl="1" algn="just">
              <a:spcAft>
                <a:spcPts val="200"/>
              </a:spcAft>
            </a:pPr>
            <a:r>
              <a:rPr lang="en-US" altLang="zh-CN" sz="2000" b="1" dirty="0" smtClean="0">
                <a:solidFill>
                  <a:srgbClr val="7030A0"/>
                </a:solidFill>
                <a:latin typeface="微软雅黑"/>
              </a:rPr>
              <a:t>Run4-5 2026-2037</a:t>
            </a:r>
            <a:endParaRPr lang="en-US" altLang="zh-CN" sz="2000" dirty="0" smtClean="0">
              <a:solidFill>
                <a:srgbClr val="7030A0"/>
              </a:solidFill>
              <a:latin typeface="微软雅黑"/>
            </a:endParaRPr>
          </a:p>
          <a:p>
            <a:pPr>
              <a:spcAft>
                <a:spcPts val="200"/>
              </a:spcAft>
            </a:pPr>
            <a:r>
              <a:rPr lang="en-US" altLang="zh-CN" dirty="0" smtClean="0">
                <a:solidFill>
                  <a:srgbClr val="0000FF"/>
                </a:solidFill>
                <a:latin typeface="微软雅黑"/>
              </a:rPr>
              <a:t>+ Search for BSM physics and particles at </a:t>
            </a:r>
            <a:r>
              <a:rPr lang="en-US" altLang="zh-CN" dirty="0" err="1" smtClean="0">
                <a:solidFill>
                  <a:srgbClr val="0000FF"/>
                </a:solidFill>
                <a:latin typeface="微软雅黑"/>
              </a:rPr>
              <a:t>TeV</a:t>
            </a:r>
            <a:r>
              <a:rPr lang="en-US" altLang="zh-CN" dirty="0" smtClean="0">
                <a:solidFill>
                  <a:srgbClr val="0000FF"/>
                </a:solidFill>
                <a:latin typeface="微软雅黑"/>
              </a:rPr>
              <a:t> scale </a:t>
            </a:r>
          </a:p>
          <a:p>
            <a:pPr>
              <a:spcAft>
                <a:spcPts val="200"/>
              </a:spcAft>
            </a:pPr>
            <a:r>
              <a:rPr lang="en-US" altLang="zh-CN" sz="1600" b="1" dirty="0" smtClean="0">
                <a:solidFill>
                  <a:srgbClr val="169A48"/>
                </a:solidFill>
                <a:latin typeface="微软雅黑"/>
              </a:rPr>
              <a:t>di-Higgs</a:t>
            </a:r>
            <a:r>
              <a:rPr lang="zh-CN" altLang="en-US" sz="1600" b="1" dirty="0" smtClean="0">
                <a:solidFill>
                  <a:srgbClr val="169A48"/>
                </a:solidFill>
                <a:latin typeface="微软雅黑"/>
              </a:rPr>
              <a:t>，</a:t>
            </a:r>
            <a:r>
              <a:rPr lang="en-US" altLang="zh-CN" sz="1600" b="1" dirty="0">
                <a:solidFill>
                  <a:srgbClr val="169A48"/>
                </a:solidFill>
                <a:latin typeface="微软雅黑"/>
              </a:rPr>
              <a:t>SUSY</a:t>
            </a:r>
            <a:r>
              <a:rPr lang="en-US" altLang="zh-CN" sz="1600" b="1" dirty="0" smtClean="0">
                <a:solidFill>
                  <a:srgbClr val="169A48"/>
                </a:solidFill>
                <a:latin typeface="微软雅黑"/>
              </a:rPr>
              <a:t>, dark matter, rare decays </a:t>
            </a:r>
            <a:r>
              <a:rPr lang="en-US" altLang="zh-CN" sz="1600" b="1" dirty="0" err="1" smtClean="0">
                <a:solidFill>
                  <a:srgbClr val="169A48"/>
                </a:solidFill>
                <a:latin typeface="微软雅黑"/>
              </a:rPr>
              <a:t>Z</a:t>
            </a:r>
            <a:r>
              <a:rPr lang="en-US" altLang="zh-CN" sz="1600" b="1" dirty="0" err="1" smtClean="0">
                <a:solidFill>
                  <a:srgbClr val="169A48"/>
                </a:solidFill>
                <a:latin typeface="Symbol" panose="05050102010706020507" pitchFamily="18" charset="2"/>
              </a:rPr>
              <a:t>g</a:t>
            </a:r>
            <a:r>
              <a:rPr lang="en-US" altLang="zh-CN" sz="1600" b="1" dirty="0" smtClean="0">
                <a:solidFill>
                  <a:srgbClr val="169A48"/>
                </a:solidFill>
                <a:latin typeface="微软雅黑"/>
              </a:rPr>
              <a:t>,</a:t>
            </a:r>
          </a:p>
          <a:p>
            <a:pPr>
              <a:spcAft>
                <a:spcPts val="200"/>
              </a:spcAft>
            </a:pPr>
            <a:r>
              <a:rPr lang="en-US" altLang="zh-CN" sz="1600" b="1" dirty="0" smtClean="0">
                <a:solidFill>
                  <a:srgbClr val="169A48"/>
                </a:solidFill>
                <a:latin typeface="微软雅黑"/>
              </a:rPr>
              <a:t>Performance studies at high </a:t>
            </a:r>
            <a:r>
              <a:rPr lang="en-US" altLang="zh-CN" sz="1600" b="1" dirty="0" err="1" smtClean="0">
                <a:solidFill>
                  <a:srgbClr val="169A48"/>
                </a:solidFill>
                <a:latin typeface="微软雅黑"/>
              </a:rPr>
              <a:t>lumi</a:t>
            </a:r>
            <a:r>
              <a:rPr lang="en-US" altLang="zh-CN" sz="1600" b="1" dirty="0" smtClean="0">
                <a:solidFill>
                  <a:srgbClr val="169A48"/>
                </a:solidFill>
                <a:latin typeface="微软雅黑"/>
              </a:rPr>
              <a:t>, high pileup conditions</a:t>
            </a:r>
            <a:endParaRPr lang="en-US" altLang="zh-CN" sz="1600" b="1" dirty="0">
              <a:solidFill>
                <a:srgbClr val="169A48"/>
              </a:solidFill>
              <a:latin typeface="微软雅黑"/>
            </a:endParaRPr>
          </a:p>
        </p:txBody>
      </p:sp>
      <p:sp>
        <p:nvSpPr>
          <p:cNvPr id="14" name="矩形 13"/>
          <p:cNvSpPr/>
          <p:nvPr/>
        </p:nvSpPr>
        <p:spPr>
          <a:xfrm>
            <a:off x="2331285" y="1341998"/>
            <a:ext cx="3888432" cy="2396669"/>
          </a:xfrm>
          <a:prstGeom prst="rect">
            <a:avLst/>
          </a:prstGeom>
          <a:noFill/>
          <a:ln w="19050">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5" name="矩形 14"/>
          <p:cNvSpPr/>
          <p:nvPr/>
        </p:nvSpPr>
        <p:spPr>
          <a:xfrm>
            <a:off x="6291725" y="1341998"/>
            <a:ext cx="2374676" cy="2396669"/>
          </a:xfrm>
          <a:prstGeom prst="rect">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endParaRPr>
          </a:p>
        </p:txBody>
      </p:sp>
      <p:sp>
        <p:nvSpPr>
          <p:cNvPr id="16" name="矩形 15"/>
          <p:cNvSpPr/>
          <p:nvPr/>
        </p:nvSpPr>
        <p:spPr>
          <a:xfrm>
            <a:off x="2388122" y="174338"/>
            <a:ext cx="3841308" cy="584775"/>
          </a:xfrm>
          <a:prstGeom prst="rect">
            <a:avLst/>
          </a:prstGeom>
        </p:spPr>
        <p:txBody>
          <a:bodyPr wrap="none">
            <a:spAutoFit/>
          </a:bodyPr>
          <a:lstStyle/>
          <a:p>
            <a:pPr algn="ctr" defTabSz="914400"/>
            <a:r>
              <a:rPr lang="en-US" altLang="zh-CN" sz="3200" b="1" dirty="0">
                <a:solidFill>
                  <a:srgbClr val="C00000"/>
                </a:solidFill>
                <a:latin typeface="Times New Roman" pitchFamily="18" charset="0"/>
                <a:ea typeface="宋体"/>
                <a:cs typeface="Times New Roman" pitchFamily="18" charset="0"/>
              </a:rPr>
              <a:t>IHEP ATLAS Group</a:t>
            </a:r>
          </a:p>
        </p:txBody>
      </p:sp>
    </p:spTree>
    <p:extLst>
      <p:ext uri="{BB962C8B-B14F-4D97-AF65-F5344CB8AC3E}">
        <p14:creationId xmlns:p14="http://schemas.microsoft.com/office/powerpoint/2010/main" xmlns="" val="1849223152"/>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215008" y="888663"/>
            <a:ext cx="8928992" cy="48734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altLang="zh-CN" sz="2800" b="1" dirty="0" smtClean="0">
                <a:solidFill>
                  <a:srgbClr val="0033CC"/>
                </a:solidFill>
                <a:latin typeface="Times New Roman" panose="02020603050405020304" pitchFamily="18" charset="0"/>
                <a:cs typeface="Times New Roman" panose="02020603050405020304" pitchFamily="18" charset="0"/>
              </a:rPr>
              <a:t>BESIII</a:t>
            </a:r>
            <a:r>
              <a:rPr lang="en-US" altLang="zh-CN" sz="2400" b="1" dirty="0" smtClean="0">
                <a:solidFill>
                  <a:srgbClr val="0033CC"/>
                </a:solidFill>
                <a:latin typeface="Times New Roman" panose="02020603050405020304" pitchFamily="18" charset="0"/>
                <a:cs typeface="Times New Roman" panose="02020603050405020304" pitchFamily="18" charset="0"/>
              </a:rPr>
              <a:t> </a:t>
            </a:r>
            <a:endParaRPr lang="en-US" altLang="zh-CN" sz="24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altLang="zh-CN" sz="2800" dirty="0" smtClean="0">
                <a:solidFill>
                  <a:schemeClr val="tx1"/>
                </a:solidFill>
                <a:latin typeface="Times New Roman" panose="02020603050405020304" pitchFamily="18" charset="0"/>
                <a:cs typeface="Times New Roman" panose="02020603050405020304" pitchFamily="18" charset="0"/>
              </a:rPr>
              <a:t>	</a:t>
            </a:r>
            <a:r>
              <a:rPr lang="en-US" altLang="zh-CN" sz="2400" dirty="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operation, upgrade of the detector, achieve the goals of the physics program.</a:t>
            </a:r>
          </a:p>
          <a:p>
            <a:pPr algn="l">
              <a:spcBef>
                <a:spcPts val="0"/>
              </a:spcBef>
              <a:spcAft>
                <a:spcPts val="600"/>
              </a:spcAft>
            </a:pPr>
            <a:r>
              <a:rPr lang="en-US" altLang="zh-CN" sz="2000" b="1" dirty="0" smtClean="0">
                <a:solidFill>
                  <a:srgbClr val="00B050"/>
                </a:solidFill>
                <a:latin typeface="Times New Roman" panose="02020603050405020304" pitchFamily="18" charset="0"/>
                <a:cs typeface="Times New Roman" panose="02020603050405020304" pitchFamily="18" charset="0"/>
              </a:rPr>
              <a:t>	 project management, technical team, effective collaboration</a:t>
            </a:r>
          </a:p>
        </p:txBody>
      </p:sp>
      <p:sp>
        <p:nvSpPr>
          <p:cNvPr id="6" name="TextBox 5"/>
          <p:cNvSpPr txBox="1"/>
          <p:nvPr/>
        </p:nvSpPr>
        <p:spPr>
          <a:xfrm>
            <a:off x="2157085" y="289157"/>
            <a:ext cx="5162375" cy="584775"/>
          </a:xfrm>
          <a:prstGeom prst="rect">
            <a:avLst/>
          </a:prstGeom>
          <a:noFill/>
        </p:spPr>
        <p:txBody>
          <a:bodyPr wrap="none" rtlCol="0">
            <a:spAutoFit/>
          </a:bodyPr>
          <a:lstStyle/>
          <a:p>
            <a:pPr defTabSz="914400"/>
            <a:r>
              <a:rPr lang="en-US" altLang="zh-CN" sz="3200" b="1" dirty="0" smtClean="0">
                <a:solidFill>
                  <a:srgbClr val="C00000"/>
                </a:solidFill>
              </a:rPr>
              <a:t>EPD Challenges </a:t>
            </a:r>
            <a:r>
              <a:rPr lang="en-US" altLang="zh-CN" sz="3200" b="1" dirty="0">
                <a:solidFill>
                  <a:srgbClr val="C00000"/>
                </a:solidFill>
              </a:rPr>
              <a:t>and </a:t>
            </a:r>
            <a:r>
              <a:rPr lang="en-US" altLang="zh-CN" sz="3200" b="1" dirty="0" smtClean="0">
                <a:solidFill>
                  <a:srgbClr val="C00000"/>
                </a:solidFill>
              </a:rPr>
              <a:t>Solutions</a:t>
            </a:r>
            <a:endParaRPr lang="zh-CN" altLang="en-US" sz="3200" b="1" dirty="0">
              <a:solidFill>
                <a:srgbClr val="C00000"/>
              </a:solidFill>
            </a:endParaRPr>
          </a:p>
        </p:txBody>
      </p:sp>
      <p:sp>
        <p:nvSpPr>
          <p:cNvPr id="7" name="内容占位符 2"/>
          <p:cNvSpPr txBox="1">
            <a:spLocks/>
          </p:cNvSpPr>
          <p:nvPr/>
        </p:nvSpPr>
        <p:spPr bwMode="auto">
          <a:xfrm>
            <a:off x="745692" y="2281470"/>
            <a:ext cx="8230057" cy="4060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lvl1pPr marL="342900" indent="-342900" algn="l" rtl="0" eaLnBrk="1" fontAlgn="base" hangingPunct="1">
              <a:lnSpc>
                <a:spcPct val="120000"/>
              </a:lnSpc>
              <a:spcBef>
                <a:spcPct val="20000"/>
              </a:spcBef>
              <a:spcAft>
                <a:spcPct val="20000"/>
              </a:spcAft>
              <a:buClr>
                <a:srgbClr val="00B0F0"/>
              </a:buClr>
              <a:buSzPct val="80000"/>
              <a:buFont typeface="Wingdings" pitchFamily="2" charset="2"/>
              <a:buChar char="n"/>
              <a:defRPr sz="2800" b="0">
                <a:solidFill>
                  <a:srgbClr val="002060"/>
                </a:solidFill>
                <a:latin typeface="+mn-ea"/>
                <a:ea typeface="+mn-ea"/>
                <a:cs typeface="微软雅黑" pitchFamily="34" charset="-122"/>
              </a:defRPr>
            </a:lvl1pPr>
            <a:lvl2pPr marL="742950" indent="-285750" algn="l" rtl="0" eaLnBrk="1" fontAlgn="base" hangingPunct="1">
              <a:lnSpc>
                <a:spcPct val="110000"/>
              </a:lnSpc>
              <a:spcBef>
                <a:spcPct val="20000"/>
              </a:spcBef>
              <a:spcAft>
                <a:spcPct val="0"/>
              </a:spcAft>
              <a:buClr>
                <a:srgbClr val="00B050"/>
              </a:buClr>
              <a:buSzPct val="80000"/>
              <a:buFont typeface="Wingdings" pitchFamily="2" charset="2"/>
              <a:buChar char="l"/>
              <a:defRPr sz="2400" b="0" baseline="0">
                <a:solidFill>
                  <a:srgbClr val="0070C0"/>
                </a:solidFill>
                <a:latin typeface="+mn-ea"/>
                <a:ea typeface="+mn-ea"/>
                <a:cs typeface="微软雅黑" pitchFamily="34" charset="-122"/>
              </a:defRPr>
            </a:lvl2pPr>
            <a:lvl3pPr marL="1143000" indent="-228600" algn="just" rtl="0" eaLnBrk="1" fontAlgn="base" hangingPunct="1">
              <a:spcBef>
                <a:spcPct val="20000"/>
              </a:spcBef>
              <a:spcAft>
                <a:spcPct val="0"/>
              </a:spcAft>
              <a:buChar char="•"/>
              <a:defRPr sz="2400">
                <a:solidFill>
                  <a:schemeClr val="tx1"/>
                </a:solidFill>
                <a:latin typeface="+mn-lt"/>
                <a:ea typeface="宋体" charset="-122"/>
                <a:cs typeface="微软雅黑" pitchFamily="34" charset="-122"/>
              </a:defRPr>
            </a:lvl3pPr>
            <a:lvl4pPr marL="1600200" indent="-228600" algn="just" rtl="0" eaLnBrk="1" fontAlgn="base" hangingPunct="1">
              <a:spcBef>
                <a:spcPct val="20000"/>
              </a:spcBef>
              <a:spcAft>
                <a:spcPct val="0"/>
              </a:spcAft>
              <a:buChar char="–"/>
              <a:defRPr sz="2000">
                <a:solidFill>
                  <a:schemeClr val="tx1"/>
                </a:solidFill>
                <a:latin typeface="+mn-lt"/>
                <a:ea typeface="宋体" charset="-122"/>
                <a:cs typeface="微软雅黑" pitchFamily="34" charset="-122"/>
              </a:defRPr>
            </a:lvl4pPr>
            <a:lvl5pPr marL="2057400" indent="-228600" algn="just" rtl="0" eaLnBrk="1" fontAlgn="base" hangingPunct="1">
              <a:spcBef>
                <a:spcPct val="20000"/>
              </a:spcBef>
              <a:spcAft>
                <a:spcPct val="0"/>
              </a:spcAft>
              <a:buChar char="»"/>
              <a:defRPr sz="2000">
                <a:solidFill>
                  <a:schemeClr val="tx1"/>
                </a:solidFill>
                <a:latin typeface="+mn-lt"/>
                <a:ea typeface="宋体" charset="-122"/>
                <a:cs typeface="微软雅黑" pitchFamily="34" charset="-122"/>
              </a:defRPr>
            </a:lvl5pPr>
            <a:lvl6pPr marL="2514600" indent="-228600" algn="just" rtl="0" eaLnBrk="1" fontAlgn="base" hangingPunct="1">
              <a:spcBef>
                <a:spcPct val="20000"/>
              </a:spcBef>
              <a:spcAft>
                <a:spcPct val="0"/>
              </a:spcAft>
              <a:buChar char="»"/>
              <a:defRPr sz="2000">
                <a:solidFill>
                  <a:schemeClr val="tx1"/>
                </a:solidFill>
                <a:latin typeface="+mn-lt"/>
                <a:ea typeface="宋体" charset="-122"/>
              </a:defRPr>
            </a:lvl6pPr>
            <a:lvl7pPr marL="2971800" indent="-228600" algn="just" rtl="0" eaLnBrk="1" fontAlgn="base" hangingPunct="1">
              <a:spcBef>
                <a:spcPct val="20000"/>
              </a:spcBef>
              <a:spcAft>
                <a:spcPct val="0"/>
              </a:spcAft>
              <a:buChar char="»"/>
              <a:defRPr sz="2000">
                <a:solidFill>
                  <a:schemeClr val="tx1"/>
                </a:solidFill>
                <a:latin typeface="+mn-lt"/>
                <a:ea typeface="宋体" charset="-122"/>
              </a:defRPr>
            </a:lvl7pPr>
            <a:lvl8pPr marL="3429000" indent="-228600" algn="just" rtl="0" eaLnBrk="1" fontAlgn="base" hangingPunct="1">
              <a:spcBef>
                <a:spcPct val="20000"/>
              </a:spcBef>
              <a:spcAft>
                <a:spcPct val="0"/>
              </a:spcAft>
              <a:buChar char="»"/>
              <a:defRPr sz="2000">
                <a:solidFill>
                  <a:schemeClr val="tx1"/>
                </a:solidFill>
                <a:latin typeface="+mn-lt"/>
                <a:ea typeface="宋体" charset="-122"/>
              </a:defRPr>
            </a:lvl8pPr>
            <a:lvl9pPr marL="3886200" indent="-228600" algn="just" rtl="0" eaLnBrk="1" fontAlgn="base" hangingPunct="1">
              <a:spcBef>
                <a:spcPct val="20000"/>
              </a:spcBef>
              <a:spcAft>
                <a:spcPct val="0"/>
              </a:spcAft>
              <a:buChar char="»"/>
              <a:defRPr sz="2000">
                <a:solidFill>
                  <a:schemeClr val="tx1"/>
                </a:solidFill>
                <a:latin typeface="+mn-lt"/>
                <a:ea typeface="宋体" charset="-122"/>
              </a:defRPr>
            </a:lvl9pPr>
          </a:lstStyle>
          <a:p>
            <a:pPr marR="0" lvl="0" algn="l" defTabSz="914400" rtl="0" eaLnBrk="1" fontAlgn="base" latinLnBrk="0" hangingPunct="1">
              <a:lnSpc>
                <a:spcPct val="120000"/>
              </a:lnSpc>
              <a:spcBef>
                <a:spcPct val="20000"/>
              </a:spcBef>
              <a:spcAft>
                <a:spcPct val="20000"/>
              </a:spcAft>
              <a:buClr>
                <a:srgbClr val="00B0F0"/>
              </a:buClr>
              <a:buSzPct val="80000"/>
              <a:buFont typeface="Wingdings" panose="05000000000000000000" pitchFamily="2" charset="2"/>
              <a:buChar char="Ø"/>
              <a:tabLst/>
              <a:defRPr/>
            </a:pPr>
            <a:r>
              <a:rPr kumimoji="0" lang="en-US" altLang="zh-CN" sz="2400" b="0" i="0" u="none" strike="noStrike" kern="0" cap="none" spc="0" normalizeH="0" baseline="0" noProof="0" dirty="0" smtClean="0">
                <a:ln>
                  <a:noFill/>
                </a:ln>
                <a:solidFill>
                  <a:srgbClr val="002060"/>
                </a:solidFill>
                <a:effectLst/>
                <a:uLnTx/>
                <a:uFillTx/>
                <a:latin typeface="微软雅黑"/>
                <a:ea typeface="微软雅黑"/>
              </a:rPr>
              <a:t>BESIII white paper outlines the physics program, data samples and acquisition plan, possible upgrades</a:t>
            </a:r>
            <a:r>
              <a:rPr kumimoji="0" lang="en-US" altLang="zh-CN" sz="2400" b="0" i="0" u="none" strike="noStrike" kern="0" cap="none" spc="0" normalizeH="0" noProof="0" dirty="0" smtClean="0">
                <a:ln>
                  <a:noFill/>
                </a:ln>
                <a:solidFill>
                  <a:srgbClr val="002060"/>
                </a:solidFill>
                <a:effectLst/>
                <a:uLnTx/>
                <a:uFillTx/>
                <a:latin typeface="微软雅黑"/>
                <a:ea typeface="微软雅黑"/>
              </a:rPr>
              <a:t> – </a:t>
            </a:r>
            <a:r>
              <a:rPr kumimoji="0" lang="en-US" altLang="zh-CN" sz="2400" b="0" i="0" u="none" strike="noStrike" kern="0" cap="none" spc="0" normalizeH="0" noProof="0" dirty="0" smtClean="0">
                <a:ln>
                  <a:noFill/>
                </a:ln>
                <a:solidFill>
                  <a:srgbClr val="00B050"/>
                </a:solidFill>
                <a:effectLst/>
                <a:uLnTx/>
                <a:uFillTx/>
                <a:latin typeface="微软雅黑"/>
                <a:ea typeface="微软雅黑"/>
              </a:rPr>
              <a:t>draft done, will be reviewed and finalized</a:t>
            </a:r>
            <a:endParaRPr kumimoji="0" lang="en-US" altLang="zh-CN" sz="2400" b="0" i="0" u="none" strike="noStrike" kern="0" cap="none" spc="0" normalizeH="0" noProof="0" dirty="0" smtClean="0">
              <a:ln>
                <a:noFill/>
              </a:ln>
              <a:solidFill>
                <a:srgbClr val="002060"/>
              </a:solidFill>
              <a:effectLst/>
              <a:uLnTx/>
              <a:uFillTx/>
              <a:latin typeface="微软雅黑"/>
              <a:ea typeface="微软雅黑"/>
            </a:endParaRPr>
          </a:p>
          <a:p>
            <a:pPr marR="0" lvl="0" algn="l" defTabSz="914400" rtl="0" eaLnBrk="1" fontAlgn="base" latinLnBrk="0" hangingPunct="1">
              <a:lnSpc>
                <a:spcPct val="120000"/>
              </a:lnSpc>
              <a:spcBef>
                <a:spcPct val="20000"/>
              </a:spcBef>
              <a:spcAft>
                <a:spcPct val="20000"/>
              </a:spcAft>
              <a:buClr>
                <a:srgbClr val="00B0F0"/>
              </a:buClr>
              <a:buSzPct val="80000"/>
              <a:buFont typeface="Wingdings" panose="05000000000000000000" pitchFamily="2" charset="2"/>
              <a:buChar char="Ø"/>
              <a:tabLst/>
              <a:defRPr/>
            </a:pPr>
            <a:r>
              <a:rPr lang="en-US" altLang="zh-CN" sz="2400" kern="0" baseline="0" dirty="0" smtClean="0">
                <a:latin typeface="微软雅黑"/>
                <a:ea typeface="微软雅黑"/>
              </a:rPr>
              <a:t>Continue</a:t>
            </a:r>
            <a:r>
              <a:rPr lang="en-US" altLang="zh-CN" sz="2400" kern="0" dirty="0" smtClean="0">
                <a:latin typeface="微软雅黑"/>
                <a:ea typeface="微软雅黑"/>
              </a:rPr>
              <a:t> efficient operation to acquire quality data.</a:t>
            </a:r>
          </a:p>
          <a:p>
            <a:pPr defTabSz="914400">
              <a:buFont typeface="Wingdings" pitchFamily="2" charset="2"/>
              <a:buChar char="Ø"/>
            </a:pPr>
            <a:r>
              <a:rPr kumimoji="0" lang="en-US" altLang="zh-CN" sz="2400" b="0" i="0" u="none" strike="noStrike" kern="0" cap="none" spc="0" normalizeH="0" baseline="0" noProof="0" dirty="0" smtClean="0">
                <a:ln>
                  <a:noFill/>
                </a:ln>
                <a:solidFill>
                  <a:srgbClr val="002060"/>
                </a:solidFill>
                <a:effectLst/>
                <a:uLnTx/>
                <a:uFillTx/>
                <a:latin typeface="微软雅黑"/>
                <a:ea typeface="微软雅黑"/>
              </a:rPr>
              <a:t>Participation in international</a:t>
            </a:r>
            <a:r>
              <a:rPr kumimoji="0" lang="en-US" altLang="zh-CN" sz="2400" b="0" i="0" u="none" strike="noStrike" kern="0" cap="none" spc="0" normalizeH="0" noProof="0" dirty="0" smtClean="0">
                <a:ln>
                  <a:noFill/>
                </a:ln>
                <a:solidFill>
                  <a:srgbClr val="002060"/>
                </a:solidFill>
                <a:effectLst/>
                <a:uLnTx/>
                <a:uFillTx/>
                <a:latin typeface="微软雅黑"/>
                <a:ea typeface="微软雅黑"/>
              </a:rPr>
              <a:t> experiments (</a:t>
            </a:r>
            <a:r>
              <a:rPr lang="en-US" altLang="zh-CN" sz="2400" kern="0" dirty="0" err="1" smtClean="0">
                <a:latin typeface="微软雅黑"/>
                <a:ea typeface="微软雅黑"/>
              </a:rPr>
              <a:t>BelleII</a:t>
            </a:r>
            <a:r>
              <a:rPr lang="en-GB" altLang="zh-CN" sz="2400" kern="0" dirty="0" smtClean="0">
                <a:latin typeface="微软雅黑"/>
                <a:ea typeface="微软雅黑"/>
              </a:rPr>
              <a:t>, </a:t>
            </a:r>
            <a:r>
              <a:rPr lang="en-US" altLang="zh-CN" sz="2400" kern="0" dirty="0" err="1" smtClean="0">
                <a:latin typeface="微软雅黑"/>
                <a:ea typeface="微软雅黑"/>
              </a:rPr>
              <a:t>GlueX</a:t>
            </a:r>
            <a:r>
              <a:rPr lang="en-GB" altLang="zh-CN" sz="2400" kern="0" dirty="0" smtClean="0">
                <a:latin typeface="微软雅黑"/>
                <a:ea typeface="微软雅黑"/>
              </a:rPr>
              <a:t>, </a:t>
            </a:r>
            <a:r>
              <a:rPr lang="en-US" altLang="zh-CN" sz="2400" kern="0" dirty="0" smtClean="0">
                <a:latin typeface="微软雅黑"/>
                <a:ea typeface="微软雅黑"/>
              </a:rPr>
              <a:t>PANDA) for complementarity, to </a:t>
            </a:r>
            <a:r>
              <a:rPr lang="en-US" altLang="zh-CN" sz="2400" kern="0" dirty="0">
                <a:latin typeface="微软雅黑"/>
                <a:ea typeface="微软雅黑"/>
              </a:rPr>
              <a:t>collectively solve </a:t>
            </a:r>
            <a:r>
              <a:rPr lang="en-US" altLang="zh-CN" sz="2400" kern="0" dirty="0" smtClean="0">
                <a:latin typeface="微软雅黑"/>
                <a:ea typeface="微软雅黑"/>
              </a:rPr>
              <a:t>problems, to strengthen the science output, and to aim at major breakthroughs.</a:t>
            </a:r>
            <a:endParaRPr lang="en-US" altLang="zh-CN" sz="2400" kern="0" dirty="0">
              <a:latin typeface="微软雅黑"/>
              <a:ea typeface="微软雅黑"/>
            </a:endParaRPr>
          </a:p>
        </p:txBody>
      </p:sp>
    </p:spTree>
    <p:extLst>
      <p:ext uri="{BB962C8B-B14F-4D97-AF65-F5344CB8AC3E}">
        <p14:creationId xmlns:p14="http://schemas.microsoft.com/office/powerpoint/2010/main" xmlns="" val="23806923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699333"/>
            <a:ext cx="11049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1302" y="5943600"/>
            <a:ext cx="1139395" cy="76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内容占位符 2"/>
          <p:cNvSpPr txBox="1">
            <a:spLocks/>
          </p:cNvSpPr>
          <p:nvPr/>
        </p:nvSpPr>
        <p:spPr>
          <a:xfrm>
            <a:off x="227290" y="1087908"/>
            <a:ext cx="8928992" cy="48734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0"/>
              </a:spcBef>
            </a:pPr>
            <a:r>
              <a:rPr lang="en-US" altLang="zh-CN" sz="2800" b="1" dirty="0" smtClean="0">
                <a:solidFill>
                  <a:srgbClr val="0033CC"/>
                </a:solidFill>
                <a:latin typeface="Times New Roman" panose="02020603050405020304" pitchFamily="18" charset="0"/>
                <a:cs typeface="Times New Roman" panose="02020603050405020304" pitchFamily="18" charset="0"/>
              </a:rPr>
              <a:t>ATLAS</a:t>
            </a:r>
            <a:endParaRPr lang="en-US" altLang="zh-CN" sz="2800" dirty="0" smtClean="0">
              <a:latin typeface="Times New Roman" panose="02020603050405020304" pitchFamily="18" charset="0"/>
              <a:cs typeface="Times New Roman" panose="02020603050405020304" pitchFamily="18" charset="0"/>
            </a:endParaRPr>
          </a:p>
          <a:p>
            <a:pPr algn="l">
              <a:spcBef>
                <a:spcPts val="0"/>
              </a:spcBef>
            </a:pP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Phase II </a:t>
            </a:r>
            <a:r>
              <a:rPr lang="en-US" altLang="zh-CN" sz="2000" dirty="0" err="1" smtClean="0">
                <a:solidFill>
                  <a:schemeClr val="tx1"/>
                </a:solidFill>
                <a:latin typeface="Times New Roman" panose="02020603050405020304" pitchFamily="18" charset="0"/>
                <a:cs typeface="Times New Roman" panose="02020603050405020304" pitchFamily="18" charset="0"/>
              </a:rPr>
              <a:t>ITk</a:t>
            </a:r>
            <a:r>
              <a:rPr lang="en-US" altLang="zh-CN" sz="2000" dirty="0" smtClean="0">
                <a:solidFill>
                  <a:schemeClr val="tx1"/>
                </a:solidFill>
                <a:latin typeface="Times New Roman" panose="02020603050405020304" pitchFamily="18" charset="0"/>
                <a:cs typeface="Times New Roman" panose="02020603050405020304" pitchFamily="18" charset="0"/>
              </a:rPr>
              <a:t> upgrade; increase group’s international competitiveness</a:t>
            </a:r>
          </a:p>
          <a:p>
            <a:pPr algn="l">
              <a:spcBef>
                <a:spcPts val="0"/>
              </a:spcBef>
            </a:pPr>
            <a:r>
              <a:rPr lang="en-US" altLang="zh-CN" sz="2000" b="1" dirty="0">
                <a:solidFill>
                  <a:schemeClr val="tx1"/>
                </a:solidFill>
                <a:latin typeface="Times New Roman" panose="02020603050405020304" pitchFamily="18" charset="0"/>
                <a:cs typeface="Times New Roman" panose="02020603050405020304" pitchFamily="18" charset="0"/>
              </a:rPr>
              <a:t> </a:t>
            </a:r>
            <a:r>
              <a:rPr lang="en-US" altLang="zh-CN" sz="2000" b="1" dirty="0" smtClean="0">
                <a:solidFill>
                  <a:schemeClr val="tx1"/>
                </a:solidFill>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adequate funding to support the ATLAS program at IHEP, visibility</a:t>
            </a:r>
          </a:p>
          <a:p>
            <a:pPr algn="l">
              <a:spcBef>
                <a:spcPts val="0"/>
              </a:spcBef>
            </a:pPr>
            <a:r>
              <a:rPr lang="en-US" altLang="zh-CN" sz="2000" b="1" dirty="0">
                <a:solidFill>
                  <a:schemeClr val="tx1"/>
                </a:solidFill>
                <a:latin typeface="Times New Roman" panose="02020603050405020304" pitchFamily="18" charset="0"/>
                <a:cs typeface="Times New Roman" panose="02020603050405020304" pitchFamily="18" charset="0"/>
              </a:rPr>
              <a:t> </a:t>
            </a:r>
            <a:r>
              <a:rPr lang="en-US" altLang="zh-CN" sz="2000" b="1" dirty="0" smtClean="0">
                <a:solidFill>
                  <a:schemeClr val="tx1"/>
                </a:solidFill>
                <a:latin typeface="Times New Roman" panose="02020603050405020304" pitchFamily="18" charset="0"/>
                <a:cs typeface="Times New Roman" panose="02020603050405020304" pitchFamily="18" charset="0"/>
              </a:rPr>
              <a:t>     </a:t>
            </a:r>
            <a:r>
              <a:rPr lang="en-US" altLang="zh-CN" sz="2000" b="1" dirty="0">
                <a:solidFill>
                  <a:srgbClr val="00B050"/>
                </a:solidFill>
                <a:latin typeface="Times New Roman" panose="02020603050405020304" pitchFamily="18" charset="0"/>
                <a:cs typeface="Times New Roman" panose="02020603050405020304" pitchFamily="18" charset="0"/>
              </a:rPr>
              <a:t> </a:t>
            </a:r>
            <a:r>
              <a:rPr lang="en-US" altLang="zh-CN" sz="2000" b="1" dirty="0" smtClean="0">
                <a:solidFill>
                  <a:srgbClr val="00B050"/>
                </a:solidFill>
                <a:latin typeface="Times New Roman" panose="02020603050405020304" pitchFamily="18" charset="0"/>
                <a:cs typeface="Times New Roman" panose="02020603050405020304" pitchFamily="18" charset="0"/>
              </a:rPr>
              <a:t>       actively seek funding, continue to expand into technical aspects</a:t>
            </a:r>
          </a:p>
          <a:p>
            <a:pPr algn="l">
              <a:spcBef>
                <a:spcPts val="600"/>
              </a:spcBef>
            </a:pPr>
            <a:r>
              <a:rPr lang="en-US" altLang="zh-CN" sz="2800" b="1" dirty="0" smtClean="0">
                <a:solidFill>
                  <a:srgbClr val="0033CC"/>
                </a:solidFill>
                <a:latin typeface="Times New Roman" panose="02020603050405020304" pitchFamily="18" charset="0"/>
                <a:cs typeface="Times New Roman" panose="02020603050405020304" pitchFamily="18" charset="0"/>
              </a:rPr>
              <a:t>JUNO</a:t>
            </a:r>
            <a:endParaRPr lang="en-US" altLang="zh-CN" sz="2800" dirty="0">
              <a:latin typeface="Times New Roman" panose="02020603050405020304" pitchFamily="18" charset="0"/>
              <a:cs typeface="Times New Roman" panose="02020603050405020304" pitchFamily="18" charset="0"/>
            </a:endParaRPr>
          </a:p>
          <a:p>
            <a:pPr algn="l">
              <a:spcBef>
                <a:spcPts val="0"/>
              </a:spcBef>
            </a:pPr>
            <a:r>
              <a:rPr lang="en-US" altLang="zh-CN" sz="2800" dirty="0" smtClean="0">
                <a:latin typeface="Times New Roman" panose="02020603050405020304" pitchFamily="18" charset="0"/>
                <a:cs typeface="Times New Roman" panose="02020603050405020304" pitchFamily="18" charset="0"/>
              </a:rPr>
              <a:t>	</a:t>
            </a:r>
            <a:r>
              <a:rPr lang="en-US" altLang="zh-CN" sz="2000" dirty="0" smtClean="0">
                <a:solidFill>
                  <a:schemeClr val="tx1"/>
                </a:solidFill>
                <a:latin typeface="Times New Roman" panose="02020603050405020304" pitchFamily="18" charset="0"/>
                <a:cs typeface="Times New Roman" panose="02020603050405020304" pitchFamily="18" charset="0"/>
              </a:rPr>
              <a:t>civil construction, schedule is tight, installation &amp; commissioning</a:t>
            </a:r>
          </a:p>
          <a:p>
            <a:pPr algn="l">
              <a:spcBef>
                <a:spcPts val="0"/>
              </a:spcBef>
            </a:pPr>
            <a:r>
              <a:rPr lang="en-US" altLang="zh-CN" sz="2000" b="1" dirty="0" smtClean="0">
                <a:solidFill>
                  <a:srgbClr val="00B050"/>
                </a:solidFill>
                <a:latin typeface="Times New Roman" panose="02020603050405020304" pitchFamily="18" charset="0"/>
                <a:cs typeface="Times New Roman" panose="02020603050405020304" pitchFamily="18" charset="0"/>
              </a:rPr>
              <a:t>              onsite team, prototyping, testing, procedures &amp; execution</a:t>
            </a:r>
            <a:endParaRPr lang="en-US" altLang="zh-CN" sz="2000" b="1" dirty="0">
              <a:solidFill>
                <a:srgbClr val="00B05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157085" y="289157"/>
            <a:ext cx="5162375" cy="584775"/>
          </a:xfrm>
          <a:prstGeom prst="rect">
            <a:avLst/>
          </a:prstGeom>
          <a:noFill/>
        </p:spPr>
        <p:txBody>
          <a:bodyPr wrap="none" rtlCol="0">
            <a:spAutoFit/>
          </a:bodyPr>
          <a:lstStyle/>
          <a:p>
            <a:pPr defTabSz="914400"/>
            <a:r>
              <a:rPr lang="en-US" altLang="zh-CN" sz="3200" b="1" dirty="0" smtClean="0">
                <a:solidFill>
                  <a:srgbClr val="C00000"/>
                </a:solidFill>
              </a:rPr>
              <a:t>EPD Challenges </a:t>
            </a:r>
            <a:r>
              <a:rPr lang="en-US" altLang="zh-CN" sz="3200" b="1" dirty="0">
                <a:solidFill>
                  <a:srgbClr val="C00000"/>
                </a:solidFill>
              </a:rPr>
              <a:t>and solutions</a:t>
            </a:r>
            <a:endParaRPr lang="zh-CN" altLang="en-US" sz="3200" b="1" dirty="0">
              <a:solidFill>
                <a:srgbClr val="C00000"/>
              </a:solidFill>
            </a:endParaRPr>
          </a:p>
        </p:txBody>
      </p:sp>
    </p:spTree>
    <p:extLst>
      <p:ext uri="{BB962C8B-B14F-4D97-AF65-F5344CB8AC3E}">
        <p14:creationId xmlns:p14="http://schemas.microsoft.com/office/powerpoint/2010/main" xmlns="" val="3876634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699333"/>
            <a:ext cx="11049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1302" y="5943600"/>
            <a:ext cx="1139395" cy="76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2157085" y="289157"/>
            <a:ext cx="5162375" cy="584775"/>
          </a:xfrm>
          <a:prstGeom prst="rect">
            <a:avLst/>
          </a:prstGeom>
          <a:noFill/>
        </p:spPr>
        <p:txBody>
          <a:bodyPr wrap="none" rtlCol="0">
            <a:spAutoFit/>
          </a:bodyPr>
          <a:lstStyle/>
          <a:p>
            <a:pPr defTabSz="914400"/>
            <a:r>
              <a:rPr lang="en-US" altLang="zh-CN" sz="3200" b="1" dirty="0" smtClean="0">
                <a:solidFill>
                  <a:srgbClr val="C00000"/>
                </a:solidFill>
              </a:rPr>
              <a:t>EPD Challenges </a:t>
            </a:r>
            <a:r>
              <a:rPr lang="en-US" altLang="zh-CN" sz="3200" b="1" dirty="0">
                <a:solidFill>
                  <a:srgbClr val="C00000"/>
                </a:solidFill>
              </a:rPr>
              <a:t>and solutions</a:t>
            </a:r>
            <a:endParaRPr lang="zh-CN" altLang="en-US" sz="3200" b="1" dirty="0">
              <a:solidFill>
                <a:srgbClr val="C00000"/>
              </a:solidFill>
            </a:endParaRPr>
          </a:p>
        </p:txBody>
      </p:sp>
      <p:sp>
        <p:nvSpPr>
          <p:cNvPr id="9" name="内容占位符 2"/>
          <p:cNvSpPr txBox="1">
            <a:spLocks/>
          </p:cNvSpPr>
          <p:nvPr/>
        </p:nvSpPr>
        <p:spPr>
          <a:xfrm>
            <a:off x="227290" y="1241416"/>
            <a:ext cx="8928992" cy="487342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800" b="1" dirty="0" smtClean="0">
                <a:solidFill>
                  <a:srgbClr val="0033CC"/>
                </a:solidFill>
                <a:latin typeface="Times New Roman" panose="02020603050405020304" pitchFamily="18" charset="0"/>
                <a:cs typeface="Times New Roman" panose="02020603050405020304" pitchFamily="18" charset="0"/>
              </a:rPr>
              <a:t>Top scientists - shortage: </a:t>
            </a:r>
            <a:r>
              <a:rPr lang="en-US" altLang="zh-CN" sz="2800" dirty="0">
                <a:solidFill>
                  <a:schemeClr val="tx1"/>
                </a:solidFill>
                <a:latin typeface="Times New Roman" panose="02020603050405020304" pitchFamily="18" charset="0"/>
                <a:cs typeface="Times New Roman" panose="02020603050405020304" pitchFamily="18" charset="0"/>
              </a:rPr>
              <a:t> </a:t>
            </a:r>
            <a:endParaRPr lang="en-US" altLang="zh-CN" sz="2800" dirty="0" smtClean="0">
              <a:solidFill>
                <a:schemeClr val="tx1"/>
              </a:solidFill>
              <a:latin typeface="Times New Roman" panose="02020603050405020304" pitchFamily="18" charset="0"/>
              <a:cs typeface="Times New Roman" panose="02020603050405020304" pitchFamily="18" charset="0"/>
            </a:endParaRPr>
          </a:p>
          <a:p>
            <a:pPr algn="l">
              <a:spcBef>
                <a:spcPts val="0"/>
              </a:spcBef>
            </a:pPr>
            <a:r>
              <a:rPr lang="en-US" altLang="zh-CN" sz="2800" dirty="0" smtClean="0">
                <a:solidFill>
                  <a:schemeClr val="tx1"/>
                </a:solidFill>
                <a:latin typeface="Times New Roman" panose="02020603050405020304" pitchFamily="18" charset="0"/>
                <a:cs typeface="Times New Roman" panose="02020603050405020304" pitchFamily="18" charset="0"/>
              </a:rPr>
              <a:t>	</a:t>
            </a:r>
            <a:r>
              <a:rPr lang="en-US" altLang="zh-CN" sz="2400" dirty="0" smtClean="0">
                <a:solidFill>
                  <a:schemeClr val="tx1"/>
                </a:solidFill>
                <a:latin typeface="Times New Roman" panose="02020603050405020304" pitchFamily="18" charset="0"/>
                <a:cs typeface="Times New Roman" panose="02020603050405020304" pitchFamily="18" charset="0"/>
              </a:rPr>
              <a:t>CEPC project needs many scientists</a:t>
            </a:r>
          </a:p>
          <a:p>
            <a:pPr algn="l">
              <a:spcBef>
                <a:spcPts val="0"/>
              </a:spcBef>
            </a:pPr>
            <a:r>
              <a:rPr lang="en-US" altLang="zh-CN" sz="2400" b="1" dirty="0" smtClean="0">
                <a:solidFill>
                  <a:srgbClr val="00B050"/>
                </a:solidFill>
                <a:latin typeface="Times New Roman" panose="02020603050405020304" pitchFamily="18" charset="0"/>
                <a:cs typeface="Times New Roman" panose="02020603050405020304" pitchFamily="18" charset="0"/>
              </a:rPr>
              <a:t>	attract talented young researchers from around the world</a:t>
            </a:r>
          </a:p>
          <a:p>
            <a:pPr algn="l">
              <a:spcBef>
                <a:spcPts val="1200"/>
              </a:spcBef>
            </a:pPr>
            <a:r>
              <a:rPr lang="en-US" altLang="zh-CN" sz="2800" b="1" dirty="0" smtClean="0">
                <a:solidFill>
                  <a:srgbClr val="0033CC"/>
                </a:solidFill>
                <a:latin typeface="Times New Roman" panose="02020603050405020304" pitchFamily="18" charset="0"/>
                <a:cs typeface="Times New Roman" panose="02020603050405020304" pitchFamily="18" charset="0"/>
              </a:rPr>
              <a:t>Key technical staff:</a:t>
            </a:r>
            <a:r>
              <a:rPr lang="en-US" altLang="zh-CN" sz="2800" dirty="0" smtClean="0">
                <a:latin typeface="Times New Roman" panose="02020603050405020304" pitchFamily="18" charset="0"/>
                <a:cs typeface="Times New Roman" panose="02020603050405020304" pitchFamily="18" charset="0"/>
              </a:rPr>
              <a:t> </a:t>
            </a:r>
          </a:p>
          <a:p>
            <a:pPr algn="l">
              <a:spcBef>
                <a:spcPts val="0"/>
              </a:spcBef>
            </a:pPr>
            <a:r>
              <a:rPr lang="en-US" altLang="zh-CN" sz="2800" dirty="0">
                <a:solidFill>
                  <a:schemeClr val="tx1"/>
                </a:solidFill>
                <a:latin typeface="Times New Roman" panose="02020603050405020304" pitchFamily="18" charset="0"/>
                <a:cs typeface="Times New Roman" panose="02020603050405020304" pitchFamily="18" charset="0"/>
              </a:rPr>
              <a:t>	</a:t>
            </a:r>
            <a:r>
              <a:rPr lang="en-US" altLang="zh-CN" sz="2400" dirty="0" smtClean="0">
                <a:solidFill>
                  <a:schemeClr val="tx1"/>
                </a:solidFill>
                <a:latin typeface="Times New Roman" panose="02020603050405020304" pitchFamily="18" charset="0"/>
                <a:cs typeface="Times New Roman" panose="02020603050405020304" pitchFamily="18" charset="0"/>
              </a:rPr>
              <a:t>semiconductor tracking detector &amp; readout electronics;</a:t>
            </a:r>
          </a:p>
          <a:p>
            <a:pPr algn="l">
              <a:spcBef>
                <a:spcPts val="0"/>
              </a:spcBef>
            </a:pPr>
            <a:r>
              <a:rPr lang="en-US" altLang="zh-CN" sz="2400" b="1" dirty="0">
                <a:solidFill>
                  <a:schemeClr val="tx1"/>
                </a:solidFill>
                <a:latin typeface="Times New Roman" panose="02020603050405020304" pitchFamily="18" charset="0"/>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           </a:t>
            </a:r>
            <a:r>
              <a:rPr lang="en-US" altLang="zh-CN" sz="2400" dirty="0" smtClean="0">
                <a:solidFill>
                  <a:schemeClr val="tx1"/>
                </a:solidFill>
                <a:latin typeface="Times New Roman" panose="02020603050405020304" pitchFamily="18" charset="0"/>
                <a:cs typeface="Times New Roman" panose="02020603050405020304" pitchFamily="18" charset="0"/>
              </a:rPr>
              <a:t>critical software experts</a:t>
            </a:r>
          </a:p>
          <a:p>
            <a:pPr algn="l">
              <a:spcBef>
                <a:spcPts val="0"/>
              </a:spcBef>
            </a:pPr>
            <a:r>
              <a:rPr lang="en-US" altLang="zh-CN" sz="2400" b="1" dirty="0">
                <a:solidFill>
                  <a:schemeClr val="tx1"/>
                </a:solidFill>
                <a:latin typeface="Times New Roman" panose="02020603050405020304" pitchFamily="18" charset="0"/>
                <a:cs typeface="Times New Roman" panose="02020603050405020304" pitchFamily="18" charset="0"/>
              </a:rPr>
              <a:t> </a:t>
            </a:r>
            <a:r>
              <a:rPr lang="en-US" altLang="zh-CN" sz="2400" b="1" dirty="0" smtClean="0">
                <a:solidFill>
                  <a:schemeClr val="tx1"/>
                </a:solidFill>
                <a:latin typeface="Times New Roman" panose="02020603050405020304" pitchFamily="18" charset="0"/>
                <a:cs typeface="Times New Roman" panose="02020603050405020304" pitchFamily="18" charset="0"/>
              </a:rPr>
              <a:t>     </a:t>
            </a:r>
            <a:r>
              <a:rPr lang="en-US" altLang="zh-CN" sz="2400" b="1" dirty="0">
                <a:solidFill>
                  <a:srgbClr val="00B050"/>
                </a:solidFill>
                <a:latin typeface="Times New Roman" panose="02020603050405020304" pitchFamily="18" charset="0"/>
                <a:cs typeface="Times New Roman" panose="02020603050405020304" pitchFamily="18" charset="0"/>
              </a:rPr>
              <a:t> </a:t>
            </a:r>
            <a:r>
              <a:rPr lang="en-US" altLang="zh-CN" sz="2400" b="1" dirty="0" smtClean="0">
                <a:solidFill>
                  <a:srgbClr val="00B050"/>
                </a:solidFill>
                <a:latin typeface="Times New Roman" panose="02020603050405020304" pitchFamily="18" charset="0"/>
                <a:cs typeface="Times New Roman" panose="02020603050405020304" pitchFamily="18" charset="0"/>
              </a:rPr>
              <a:t>     recruitment, retention, collaboration</a:t>
            </a:r>
          </a:p>
          <a:p>
            <a:pPr algn="l">
              <a:spcBef>
                <a:spcPts val="600"/>
              </a:spcBef>
            </a:pPr>
            <a:r>
              <a:rPr lang="en-US" altLang="zh-CN" sz="2800" b="1" dirty="0" smtClean="0">
                <a:solidFill>
                  <a:srgbClr val="0033CC"/>
                </a:solidFill>
                <a:latin typeface="Times New Roman" panose="02020603050405020304" pitchFamily="18" charset="0"/>
                <a:cs typeface="Times New Roman" panose="02020603050405020304" pitchFamily="18" charset="0"/>
              </a:rPr>
              <a:t>Matrix management</a:t>
            </a:r>
            <a:endParaRPr lang="en-US" altLang="zh-CN" sz="2800" dirty="0">
              <a:latin typeface="Times New Roman" panose="02020603050405020304" pitchFamily="18" charset="0"/>
              <a:cs typeface="Times New Roman" panose="02020603050405020304" pitchFamily="18" charset="0"/>
            </a:endParaRPr>
          </a:p>
          <a:p>
            <a:pPr algn="l">
              <a:spcBef>
                <a:spcPts val="0"/>
              </a:spcBef>
            </a:pPr>
            <a:r>
              <a:rPr lang="en-US" altLang="zh-CN" sz="2800" dirty="0" smtClean="0">
                <a:latin typeface="Times New Roman" panose="02020603050405020304" pitchFamily="18" charset="0"/>
                <a:cs typeface="Times New Roman" panose="02020603050405020304" pitchFamily="18" charset="0"/>
              </a:rPr>
              <a:t>	</a:t>
            </a:r>
            <a:r>
              <a:rPr lang="en-US" altLang="zh-CN" sz="2400" dirty="0" smtClean="0">
                <a:solidFill>
                  <a:schemeClr val="tx1"/>
                </a:solidFill>
                <a:latin typeface="Times New Roman" panose="02020603050405020304" pitchFamily="18" charset="0"/>
                <a:cs typeface="Times New Roman" panose="02020603050405020304" pitchFamily="18" charset="0"/>
              </a:rPr>
              <a:t>often is not easy to take responsibilities, loop holes</a:t>
            </a:r>
          </a:p>
          <a:p>
            <a:pPr algn="l">
              <a:spcBef>
                <a:spcPts val="0"/>
              </a:spcBef>
            </a:pPr>
            <a:r>
              <a:rPr lang="en-US" altLang="zh-CN" sz="2400" b="1" dirty="0" smtClean="0">
                <a:solidFill>
                  <a:srgbClr val="00B050"/>
                </a:solidFill>
                <a:latin typeface="Times New Roman" panose="02020603050405020304" pitchFamily="18" charset="0"/>
                <a:cs typeface="Times New Roman" panose="02020603050405020304" pitchFamily="18" charset="0"/>
              </a:rPr>
              <a:t>            communication with leadership, better planning</a:t>
            </a:r>
            <a:endParaRPr lang="en-US" altLang="zh-CN"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186159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5445" y="2514480"/>
            <a:ext cx="2186607" cy="523220"/>
          </a:xfrm>
          <a:prstGeom prst="rect">
            <a:avLst/>
          </a:prstGeom>
          <a:noFill/>
        </p:spPr>
        <p:txBody>
          <a:bodyPr wrap="square" rtlCol="0">
            <a:spAutoFit/>
          </a:bodyPr>
          <a:lstStyle/>
          <a:p>
            <a:pPr marL="457200" indent="-457200" defTabSz="914400">
              <a:spcBef>
                <a:spcPts val="1200"/>
              </a:spcBef>
            </a:pPr>
            <a:r>
              <a:rPr lang="en-US" altLang="zh-CN" sz="2800" b="1" dirty="0" smtClean="0">
                <a:solidFill>
                  <a:srgbClr val="7030A0"/>
                </a:solidFill>
                <a:latin typeface="Times New Roman" pitchFamily="18" charset="0"/>
                <a:ea typeface="仿宋_GB2312"/>
                <a:cs typeface="Times New Roman" pitchFamily="18" charset="0"/>
              </a:rPr>
              <a:t>Discussion</a:t>
            </a:r>
          </a:p>
        </p:txBody>
      </p:sp>
      <p:sp>
        <p:nvSpPr>
          <p:cNvPr id="8" name="TextBox 7"/>
          <p:cNvSpPr txBox="1"/>
          <p:nvPr/>
        </p:nvSpPr>
        <p:spPr>
          <a:xfrm>
            <a:off x="1577724" y="390939"/>
            <a:ext cx="6476581" cy="707886"/>
          </a:xfrm>
          <a:prstGeom prst="rect">
            <a:avLst/>
          </a:prstGeom>
          <a:noFill/>
        </p:spPr>
        <p:txBody>
          <a:bodyPr wrap="none" rtlCol="0">
            <a:spAutoFit/>
          </a:bodyPr>
          <a:lstStyle/>
          <a:p>
            <a:pPr defTabSz="914400"/>
            <a:r>
              <a:rPr lang="en-US" altLang="zh-CN" sz="4000" b="1" dirty="0" smtClean="0">
                <a:solidFill>
                  <a:srgbClr val="C00000"/>
                </a:solidFill>
              </a:rPr>
              <a:t>Experimental Physics Division</a:t>
            </a:r>
            <a:endParaRPr lang="zh-CN" altLang="en-US" sz="4000" b="1" dirty="0">
              <a:solidFill>
                <a:srgbClr val="C00000"/>
              </a:solidFill>
            </a:endParaRPr>
          </a:p>
        </p:txBody>
      </p:sp>
    </p:spTree>
    <p:extLst>
      <p:ext uri="{BB962C8B-B14F-4D97-AF65-F5344CB8AC3E}">
        <p14:creationId xmlns:p14="http://schemas.microsoft.com/office/powerpoint/2010/main" xmlns="" val="3697138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699333"/>
            <a:ext cx="11049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1302" y="5943600"/>
            <a:ext cx="1139395" cy="76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252906" y="369624"/>
            <a:ext cx="2282997" cy="584775"/>
          </a:xfrm>
          <a:prstGeom prst="rect">
            <a:avLst/>
          </a:prstGeom>
          <a:noFill/>
        </p:spPr>
        <p:txBody>
          <a:bodyPr wrap="none" rtlCol="0">
            <a:spAutoFit/>
          </a:bodyPr>
          <a:lstStyle/>
          <a:p>
            <a:pPr defTabSz="914400"/>
            <a:r>
              <a:rPr lang="en-US" altLang="zh-CN" sz="3200" b="1" dirty="0" smtClean="0">
                <a:solidFill>
                  <a:srgbClr val="CC0000"/>
                </a:solidFill>
              </a:rPr>
              <a:t>EPD Mission</a:t>
            </a:r>
            <a:endParaRPr lang="zh-CN" altLang="en-US" sz="3200" b="1" dirty="0">
              <a:solidFill>
                <a:srgbClr val="CC0000"/>
              </a:solidFill>
            </a:endParaRPr>
          </a:p>
        </p:txBody>
      </p:sp>
      <p:sp>
        <p:nvSpPr>
          <p:cNvPr id="7" name="内容占位符 2"/>
          <p:cNvSpPr txBox="1">
            <a:spLocks/>
          </p:cNvSpPr>
          <p:nvPr/>
        </p:nvSpPr>
        <p:spPr>
          <a:xfrm>
            <a:off x="592531" y="1112775"/>
            <a:ext cx="8332013" cy="44132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spcBef>
                <a:spcPts val="600"/>
              </a:spcBef>
              <a:spcAft>
                <a:spcPts val="600"/>
              </a:spcAft>
            </a:pPr>
            <a:r>
              <a:rPr lang="en-US" altLang="zh-CN" sz="2400" b="1" dirty="0" smtClean="0">
                <a:solidFill>
                  <a:srgbClr val="C00000"/>
                </a:solidFill>
                <a:latin typeface="Times New Roman" panose="02020603050405020304" pitchFamily="18" charset="0"/>
                <a:cs typeface="Times New Roman" panose="02020603050405020304" pitchFamily="18" charset="0"/>
              </a:rPr>
              <a:t>To conduct high quality research in particle physics, to be one of world’s leading high energy physics research centers</a:t>
            </a:r>
          </a:p>
          <a:p>
            <a:pPr algn="l">
              <a:spcBef>
                <a:spcPts val="600"/>
              </a:spcBef>
              <a:spcAft>
                <a:spcPts val="600"/>
              </a:spcAft>
            </a:pPr>
            <a:endParaRPr lang="en-US" altLang="zh-CN" sz="1050" b="1" dirty="0" smtClean="0">
              <a:solidFill>
                <a:srgbClr val="C00000"/>
              </a:solidFill>
              <a:latin typeface="Times New Roman" panose="02020603050405020304" pitchFamily="18" charset="0"/>
              <a:cs typeface="Times New Roman" panose="02020603050405020304" pitchFamily="18" charset="0"/>
            </a:endParaRPr>
          </a:p>
          <a:p>
            <a:pPr marL="342900" indent="-342900" algn="l">
              <a:spcBef>
                <a:spcPts val="600"/>
              </a:spcBef>
              <a:spcAft>
                <a:spcPts val="600"/>
              </a:spcAft>
              <a:buFont typeface="Wingdings" panose="05000000000000000000" pitchFamily="2" charset="2"/>
              <a:buChar char="Ø"/>
            </a:pPr>
            <a:r>
              <a:rPr lang="en-US" altLang="zh-CN" sz="2000" b="1" dirty="0" smtClean="0">
                <a:solidFill>
                  <a:srgbClr val="002060"/>
                </a:solidFill>
                <a:latin typeface="Times New Roman" panose="02020603050405020304" pitchFamily="18" charset="0"/>
                <a:cs typeface="Times New Roman" panose="02020603050405020304" pitchFamily="18" charset="0"/>
              </a:rPr>
              <a:t>To produce important physics results at the BEPCII collider, and in neutrino physics</a:t>
            </a:r>
          </a:p>
          <a:p>
            <a:pPr marL="342900" indent="-342900" algn="l">
              <a:spcBef>
                <a:spcPts val="600"/>
              </a:spcBef>
              <a:spcAft>
                <a:spcPts val="600"/>
              </a:spcAft>
              <a:buFont typeface="Wingdings" panose="05000000000000000000" pitchFamily="2" charset="2"/>
              <a:buChar char="Ø"/>
            </a:pPr>
            <a:r>
              <a:rPr lang="en-US" altLang="zh-CN" sz="2000" b="1" dirty="0" smtClean="0">
                <a:solidFill>
                  <a:srgbClr val="002060"/>
                </a:solidFill>
                <a:latin typeface="Times New Roman" panose="02020603050405020304" pitchFamily="18" charset="0"/>
                <a:cs typeface="Times New Roman" panose="02020603050405020304" pitchFamily="18" charset="0"/>
              </a:rPr>
              <a:t>To develop a leading future experimental program in particle physics</a:t>
            </a:r>
          </a:p>
          <a:p>
            <a:pPr marL="342900" indent="-342900" algn="l">
              <a:spcBef>
                <a:spcPts val="600"/>
              </a:spcBef>
              <a:spcAft>
                <a:spcPts val="600"/>
              </a:spcAft>
              <a:buFont typeface="Wingdings" panose="05000000000000000000" pitchFamily="2" charset="2"/>
              <a:buChar char="Ø"/>
            </a:pPr>
            <a:r>
              <a:rPr lang="en-US" altLang="zh-CN" sz="2000" b="1" dirty="0" smtClean="0">
                <a:solidFill>
                  <a:srgbClr val="002060"/>
                </a:solidFill>
                <a:latin typeface="Times New Roman" panose="02020603050405020304" pitchFamily="18" charset="0"/>
                <a:cs typeface="Times New Roman" panose="02020603050405020304" pitchFamily="18" charset="0"/>
              </a:rPr>
              <a:t>To contribute to the construction of China’s major science facilities</a:t>
            </a:r>
          </a:p>
          <a:p>
            <a:pPr marL="342900" indent="-342900" algn="l">
              <a:spcBef>
                <a:spcPts val="600"/>
              </a:spcBef>
              <a:spcAft>
                <a:spcPts val="600"/>
              </a:spcAft>
              <a:buFont typeface="Wingdings" panose="05000000000000000000" pitchFamily="2" charset="2"/>
              <a:buChar char="Ø"/>
            </a:pPr>
            <a:r>
              <a:rPr lang="en-US" altLang="zh-CN" sz="2000" b="1" dirty="0" smtClean="0">
                <a:solidFill>
                  <a:srgbClr val="002060"/>
                </a:solidFill>
                <a:latin typeface="Times New Roman" panose="02020603050405020304" pitchFamily="18" charset="0"/>
                <a:cs typeface="Times New Roman" panose="02020603050405020304" pitchFamily="18" charset="0"/>
              </a:rPr>
              <a:t>To develop particle detection and electronics technology </a:t>
            </a:r>
          </a:p>
          <a:p>
            <a:pPr marL="342900" indent="-342900" algn="l">
              <a:spcBef>
                <a:spcPts val="600"/>
              </a:spcBef>
              <a:spcAft>
                <a:spcPts val="600"/>
              </a:spcAft>
              <a:buFont typeface="Wingdings" panose="05000000000000000000" pitchFamily="2" charset="2"/>
              <a:buChar char="Ø"/>
            </a:pPr>
            <a:r>
              <a:rPr lang="en-US" altLang="zh-CN" sz="2000" b="1" dirty="0" smtClean="0">
                <a:solidFill>
                  <a:srgbClr val="002060"/>
                </a:solidFill>
                <a:latin typeface="Times New Roman" panose="02020603050405020304" pitchFamily="18" charset="0"/>
                <a:cs typeface="Times New Roman" panose="02020603050405020304" pitchFamily="18" charset="0"/>
              </a:rPr>
              <a:t>To educate and train the next generation of particle physicists</a:t>
            </a:r>
          </a:p>
          <a:p>
            <a:pPr marL="342900" indent="-342900" algn="l">
              <a:spcBef>
                <a:spcPts val="600"/>
              </a:spcBef>
              <a:spcAft>
                <a:spcPts val="600"/>
              </a:spcAft>
              <a:buFont typeface="Wingdings" panose="05000000000000000000" pitchFamily="2" charset="2"/>
              <a:buChar char="Ø"/>
            </a:pPr>
            <a:r>
              <a:rPr lang="en-US" altLang="zh-CN" sz="2000" b="1" dirty="0" smtClean="0">
                <a:solidFill>
                  <a:srgbClr val="002060"/>
                </a:solidFill>
                <a:latin typeface="Times New Roman" panose="02020603050405020304" pitchFamily="18" charset="0"/>
                <a:cs typeface="Times New Roman" panose="02020603050405020304" pitchFamily="18" charset="0"/>
              </a:rPr>
              <a:t>To support the applications of technology</a:t>
            </a:r>
          </a:p>
          <a:p>
            <a:pPr algn="l">
              <a:spcBef>
                <a:spcPts val="600"/>
              </a:spcBef>
              <a:spcAft>
                <a:spcPts val="600"/>
              </a:spcAft>
            </a:pPr>
            <a:endParaRPr lang="en-US" altLang="zh-CN" sz="2000" b="1" dirty="0" smtClean="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61830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219869"/>
            <a:ext cx="8281498" cy="584775"/>
          </a:xfrm>
          <a:prstGeom prst="rect">
            <a:avLst/>
          </a:prstGeom>
          <a:noFill/>
        </p:spPr>
        <p:txBody>
          <a:bodyPr wrap="none" rtlCol="0">
            <a:spAutoFit/>
          </a:bodyPr>
          <a:lstStyle/>
          <a:p>
            <a:pPr defTabSz="914400"/>
            <a:r>
              <a:rPr lang="en-US" altLang="zh-CN" sz="3200" b="1" dirty="0" smtClean="0">
                <a:solidFill>
                  <a:srgbClr val="C00000"/>
                </a:solidFill>
              </a:rPr>
              <a:t>EPD-hosted projects, leadership and int’l </a:t>
            </a:r>
            <a:r>
              <a:rPr lang="en-US" altLang="zh-CN" sz="3200" b="1" dirty="0" err="1" smtClean="0">
                <a:solidFill>
                  <a:srgbClr val="C00000"/>
                </a:solidFill>
              </a:rPr>
              <a:t>collab</a:t>
            </a:r>
            <a:r>
              <a:rPr lang="en-US" altLang="zh-CN" sz="3200" b="1" dirty="0" smtClean="0">
                <a:solidFill>
                  <a:srgbClr val="C00000"/>
                </a:solidFill>
              </a:rPr>
              <a:t>.</a:t>
            </a:r>
            <a:endParaRPr lang="zh-CN" altLang="en-US" sz="3200" b="1" dirty="0">
              <a:solidFill>
                <a:srgbClr val="C00000"/>
              </a:solidFill>
            </a:endParaRPr>
          </a:p>
        </p:txBody>
      </p:sp>
      <p:pic>
        <p:nvPicPr>
          <p:cNvPr id="7" name="Picture 2"/>
          <p:cNvPicPr>
            <a:picLocks noChangeAspect="1" noChangeArrowheads="1"/>
          </p:cNvPicPr>
          <p:nvPr/>
        </p:nvPicPr>
        <p:blipFill>
          <a:blip r:embed="rId2"/>
          <a:srcRect/>
          <a:stretch>
            <a:fillRect/>
          </a:stretch>
        </p:blipFill>
        <p:spPr bwMode="auto">
          <a:xfrm>
            <a:off x="831849" y="2157413"/>
            <a:ext cx="7426797" cy="1849437"/>
          </a:xfrm>
          <a:prstGeom prst="rect">
            <a:avLst/>
          </a:prstGeom>
          <a:noFill/>
          <a:ln w="9525">
            <a:noFill/>
            <a:miter lim="800000"/>
            <a:headEnd/>
            <a:tailEnd/>
          </a:ln>
          <a:effectLst/>
        </p:spPr>
      </p:pic>
      <p:sp>
        <p:nvSpPr>
          <p:cNvPr id="34" name="TextBox 33"/>
          <p:cNvSpPr txBox="1"/>
          <p:nvPr/>
        </p:nvSpPr>
        <p:spPr>
          <a:xfrm>
            <a:off x="6556703" y="1046620"/>
            <a:ext cx="1806905" cy="923330"/>
          </a:xfrm>
          <a:prstGeom prst="rect">
            <a:avLst/>
          </a:prstGeom>
          <a:solidFill>
            <a:schemeClr val="accent2">
              <a:lumMod val="20000"/>
              <a:lumOff val="80000"/>
            </a:schemeClr>
          </a:solidFill>
          <a:ln w="28575">
            <a:solidFill>
              <a:srgbClr val="169A48"/>
            </a:solidFill>
          </a:ln>
        </p:spPr>
        <p:txBody>
          <a:bodyPr wrap="none" rtlCol="0">
            <a:spAutoFit/>
          </a:bodyPr>
          <a:lstStyle/>
          <a:p>
            <a:r>
              <a:rPr lang="en-US" altLang="zh-CN" b="1" dirty="0" smtClean="0">
                <a:latin typeface="Times New Roman" pitchFamily="18" charset="0"/>
                <a:cs typeface="Times New Roman" pitchFamily="18" charset="0"/>
              </a:rPr>
              <a:t>BESIII (Beijing)</a:t>
            </a:r>
          </a:p>
          <a:p>
            <a:r>
              <a:rPr lang="en-US" altLang="zh-CN" b="1" dirty="0" err="1" smtClean="0">
                <a:latin typeface="Times New Roman" pitchFamily="18" charset="0"/>
                <a:cs typeface="Times New Roman" pitchFamily="18" charset="0"/>
              </a:rPr>
              <a:t>e</a:t>
            </a:r>
            <a:r>
              <a:rPr lang="en-US" altLang="zh-CN" b="1" baseline="30000" dirty="0" err="1" smtClean="0">
                <a:latin typeface="Times New Roman" pitchFamily="18" charset="0"/>
                <a:cs typeface="Times New Roman" pitchFamily="18" charset="0"/>
              </a:rPr>
              <a:t>+</a:t>
            </a:r>
            <a:r>
              <a:rPr lang="en-US" altLang="zh-CN" b="1" dirty="0" err="1" smtClean="0">
                <a:latin typeface="Times New Roman" pitchFamily="18" charset="0"/>
                <a:cs typeface="Times New Roman" pitchFamily="18" charset="0"/>
              </a:rPr>
              <a:t>e</a:t>
            </a:r>
            <a:r>
              <a:rPr lang="en-US" altLang="zh-CN" b="1" baseline="30000" dirty="0" smtClean="0">
                <a:latin typeface="Times New Roman" pitchFamily="18" charset="0"/>
                <a:cs typeface="Times New Roman" pitchFamily="18" charset="0"/>
              </a:rPr>
              <a:t>-</a:t>
            </a:r>
            <a:r>
              <a:rPr lang="en-US" altLang="zh-CN" b="1" dirty="0" smtClean="0">
                <a:latin typeface="Times New Roman" pitchFamily="18" charset="0"/>
                <a:cs typeface="Times New Roman" pitchFamily="18" charset="0"/>
              </a:rPr>
              <a:t> collider</a:t>
            </a:r>
          </a:p>
          <a:p>
            <a:r>
              <a:rPr lang="en-US" altLang="zh-CN" b="1" dirty="0" smtClean="0">
                <a:latin typeface="Times New Roman" pitchFamily="18" charset="0"/>
                <a:cs typeface="Times New Roman" pitchFamily="18" charset="0"/>
              </a:rPr>
              <a:t>YUAN C.Z. </a:t>
            </a:r>
            <a:endParaRPr lang="zh-CN" altLang="en-US" b="1" dirty="0">
              <a:latin typeface="Times New Roman" pitchFamily="18" charset="0"/>
              <a:cs typeface="Times New Roman" pitchFamily="18" charset="0"/>
            </a:endParaRPr>
          </a:p>
        </p:txBody>
      </p:sp>
      <p:cxnSp>
        <p:nvCxnSpPr>
          <p:cNvPr id="36" name="直接箭头连接符 35"/>
          <p:cNvCxnSpPr/>
          <p:nvPr/>
        </p:nvCxnSpPr>
        <p:spPr>
          <a:xfrm flipH="1">
            <a:off x="7431302" y="1971081"/>
            <a:ext cx="117134" cy="124202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790639" y="4241801"/>
            <a:ext cx="2300630" cy="923330"/>
          </a:xfrm>
          <a:prstGeom prst="rect">
            <a:avLst/>
          </a:prstGeom>
          <a:solidFill>
            <a:schemeClr val="accent2">
              <a:lumMod val="20000"/>
              <a:lumOff val="80000"/>
            </a:schemeClr>
          </a:solidFill>
          <a:ln w="28575">
            <a:solidFill>
              <a:srgbClr val="00B050"/>
            </a:solidFill>
          </a:ln>
        </p:spPr>
        <p:txBody>
          <a:bodyPr wrap="none" rtlCol="0">
            <a:spAutoFit/>
          </a:bodyPr>
          <a:lstStyle/>
          <a:p>
            <a:r>
              <a:rPr lang="en-US" altLang="zh-CN" b="1" dirty="0" err="1" smtClean="0">
                <a:latin typeface="Times New Roman" pitchFamily="18" charset="0"/>
                <a:cs typeface="Times New Roman" pitchFamily="18" charset="0"/>
              </a:rPr>
              <a:t>Daya</a:t>
            </a:r>
            <a:r>
              <a:rPr lang="en-US" altLang="zh-CN" b="1" dirty="0" smtClean="0">
                <a:latin typeface="Times New Roman" pitchFamily="18" charset="0"/>
                <a:cs typeface="Times New Roman" pitchFamily="18" charset="0"/>
              </a:rPr>
              <a:t> Bay (Shenzhen)</a:t>
            </a:r>
          </a:p>
          <a:p>
            <a:r>
              <a:rPr lang="en-US" altLang="zh-CN" b="1" dirty="0" smtClean="0">
                <a:latin typeface="Times New Roman" pitchFamily="18" charset="0"/>
                <a:cs typeface="Times New Roman" pitchFamily="18" charset="0"/>
              </a:rPr>
              <a:t>reactor neutrino</a:t>
            </a:r>
          </a:p>
          <a:p>
            <a:r>
              <a:rPr lang="en-US" altLang="zh-CN" b="1" dirty="0" smtClean="0">
                <a:latin typeface="Times New Roman" pitchFamily="18" charset="0"/>
                <a:cs typeface="Times New Roman" pitchFamily="18" charset="0"/>
              </a:rPr>
              <a:t>CAO J. </a:t>
            </a:r>
            <a:endParaRPr lang="zh-CN" altLang="en-US" b="1" dirty="0">
              <a:latin typeface="Times New Roman" pitchFamily="18" charset="0"/>
              <a:cs typeface="Times New Roman" pitchFamily="18" charset="0"/>
            </a:endParaRPr>
          </a:p>
        </p:txBody>
      </p:sp>
      <p:cxnSp>
        <p:nvCxnSpPr>
          <p:cNvPr id="38" name="直接箭头连接符 37"/>
          <p:cNvCxnSpPr/>
          <p:nvPr/>
        </p:nvCxnSpPr>
        <p:spPr>
          <a:xfrm flipH="1" flipV="1">
            <a:off x="7377887" y="3714751"/>
            <a:ext cx="534213" cy="52705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403408" y="4241801"/>
            <a:ext cx="1986441" cy="923330"/>
          </a:xfrm>
          <a:prstGeom prst="rect">
            <a:avLst/>
          </a:prstGeom>
          <a:solidFill>
            <a:schemeClr val="accent2">
              <a:lumMod val="20000"/>
              <a:lumOff val="80000"/>
            </a:schemeClr>
          </a:solidFill>
          <a:ln w="28575">
            <a:solidFill>
              <a:srgbClr val="169A48"/>
            </a:solidFill>
            <a:prstDash val="sysDot"/>
          </a:ln>
        </p:spPr>
        <p:txBody>
          <a:bodyPr wrap="none" rtlCol="0">
            <a:spAutoFit/>
          </a:bodyPr>
          <a:lstStyle/>
          <a:p>
            <a:r>
              <a:rPr lang="en-US" altLang="zh-CN" b="1" dirty="0" smtClean="0">
                <a:latin typeface="Times New Roman" pitchFamily="18" charset="0"/>
                <a:cs typeface="Times New Roman" pitchFamily="18" charset="0"/>
              </a:rPr>
              <a:t>JUNO (</a:t>
            </a:r>
            <a:r>
              <a:rPr lang="en-US" altLang="zh-CN" b="1" dirty="0" err="1" smtClean="0">
                <a:latin typeface="Times New Roman" pitchFamily="18" charset="0"/>
                <a:cs typeface="Times New Roman" pitchFamily="18" charset="0"/>
              </a:rPr>
              <a:t>Jiangmen</a:t>
            </a:r>
            <a:r>
              <a:rPr lang="en-US" altLang="zh-CN" b="1" dirty="0" smtClean="0">
                <a:latin typeface="Times New Roman" pitchFamily="18" charset="0"/>
                <a:cs typeface="Times New Roman" pitchFamily="18" charset="0"/>
              </a:rPr>
              <a:t>)</a:t>
            </a:r>
          </a:p>
          <a:p>
            <a:r>
              <a:rPr lang="en-US" altLang="zh-CN" b="1" dirty="0" smtClean="0">
                <a:latin typeface="Times New Roman" pitchFamily="18" charset="0"/>
                <a:cs typeface="Times New Roman" pitchFamily="18" charset="0"/>
              </a:rPr>
              <a:t>reactor neutrino</a:t>
            </a:r>
          </a:p>
          <a:p>
            <a:r>
              <a:rPr lang="en-US" altLang="zh-CN" b="1" dirty="0" smtClean="0">
                <a:latin typeface="Times New Roman" pitchFamily="18" charset="0"/>
                <a:cs typeface="Times New Roman" pitchFamily="18" charset="0"/>
              </a:rPr>
              <a:t>WANG Y.F. </a:t>
            </a:r>
            <a:endParaRPr lang="zh-CN" altLang="en-US" b="1" dirty="0">
              <a:latin typeface="Times New Roman" pitchFamily="18" charset="0"/>
              <a:cs typeface="Times New Roman" pitchFamily="18" charset="0"/>
            </a:endParaRPr>
          </a:p>
        </p:txBody>
      </p:sp>
      <p:cxnSp>
        <p:nvCxnSpPr>
          <p:cNvPr id="42" name="直接箭头连接符 41"/>
          <p:cNvCxnSpPr/>
          <p:nvPr/>
        </p:nvCxnSpPr>
        <p:spPr>
          <a:xfrm flipV="1">
            <a:off x="6389850" y="3743325"/>
            <a:ext cx="988037" cy="52705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659889" y="1046620"/>
            <a:ext cx="1702710" cy="923330"/>
          </a:xfrm>
          <a:prstGeom prst="rect">
            <a:avLst/>
          </a:prstGeom>
          <a:solidFill>
            <a:schemeClr val="accent2">
              <a:lumMod val="20000"/>
              <a:lumOff val="80000"/>
            </a:schemeClr>
          </a:solidFill>
          <a:ln w="28575">
            <a:solidFill>
              <a:srgbClr val="00B0F0"/>
            </a:solidFill>
            <a:prstDash val="sysDot"/>
          </a:ln>
        </p:spPr>
        <p:txBody>
          <a:bodyPr wrap="none" rtlCol="0">
            <a:spAutoFit/>
          </a:bodyPr>
          <a:lstStyle/>
          <a:p>
            <a:r>
              <a:rPr lang="en-US" altLang="zh-CN" b="1" dirty="0" smtClean="0">
                <a:latin typeface="Times New Roman" pitchFamily="18" charset="0"/>
                <a:cs typeface="Times New Roman" pitchFamily="18" charset="0"/>
              </a:rPr>
              <a:t>CEPC (TBD)</a:t>
            </a:r>
          </a:p>
          <a:p>
            <a:r>
              <a:rPr lang="en-US" altLang="zh-CN" b="1" dirty="0" smtClean="0">
                <a:latin typeface="Times New Roman" pitchFamily="18" charset="0"/>
                <a:cs typeface="Times New Roman" pitchFamily="18" charset="0"/>
              </a:rPr>
              <a:t>HE </a:t>
            </a:r>
            <a:r>
              <a:rPr lang="en-US" altLang="zh-CN" b="1" dirty="0" err="1" smtClean="0">
                <a:latin typeface="Times New Roman" pitchFamily="18" charset="0"/>
                <a:cs typeface="Times New Roman" pitchFamily="18" charset="0"/>
              </a:rPr>
              <a:t>e</a:t>
            </a:r>
            <a:r>
              <a:rPr lang="en-US" altLang="zh-CN" b="1" baseline="30000" dirty="0" err="1" smtClean="0">
                <a:latin typeface="Times New Roman" pitchFamily="18" charset="0"/>
                <a:cs typeface="Times New Roman" pitchFamily="18" charset="0"/>
              </a:rPr>
              <a:t>+</a:t>
            </a:r>
            <a:r>
              <a:rPr lang="en-US" altLang="zh-CN" b="1" dirty="0" err="1" smtClean="0">
                <a:latin typeface="Times New Roman" pitchFamily="18" charset="0"/>
                <a:cs typeface="Times New Roman" pitchFamily="18" charset="0"/>
              </a:rPr>
              <a:t>e</a:t>
            </a:r>
            <a:r>
              <a:rPr lang="en-US" altLang="zh-CN" b="1" baseline="30000" dirty="0" smtClean="0">
                <a:latin typeface="Times New Roman" pitchFamily="18" charset="0"/>
                <a:cs typeface="Times New Roman" pitchFamily="18" charset="0"/>
              </a:rPr>
              <a:t>- </a:t>
            </a:r>
            <a:r>
              <a:rPr lang="en-US" altLang="zh-CN" b="1" dirty="0" smtClean="0">
                <a:latin typeface="Times New Roman" pitchFamily="18" charset="0"/>
                <a:cs typeface="Times New Roman" pitchFamily="18" charset="0"/>
              </a:rPr>
              <a:t>collider</a:t>
            </a:r>
          </a:p>
          <a:p>
            <a:r>
              <a:rPr lang="en-US" altLang="zh-CN" b="1" dirty="0" smtClean="0">
                <a:latin typeface="Times New Roman" pitchFamily="18" charset="0"/>
                <a:cs typeface="Times New Roman" pitchFamily="18" charset="0"/>
              </a:rPr>
              <a:t>LOU X.C. </a:t>
            </a:r>
            <a:endParaRPr lang="zh-CN" altLang="en-US" b="1" dirty="0">
              <a:latin typeface="Times New Roman" pitchFamily="18" charset="0"/>
              <a:cs typeface="Times New Roman" pitchFamily="18" charset="0"/>
            </a:endParaRPr>
          </a:p>
        </p:txBody>
      </p:sp>
      <p:cxnSp>
        <p:nvCxnSpPr>
          <p:cNvPr id="45" name="直接箭头连接符 44"/>
          <p:cNvCxnSpPr/>
          <p:nvPr/>
        </p:nvCxnSpPr>
        <p:spPr>
          <a:xfrm>
            <a:off x="5799372" y="1971081"/>
            <a:ext cx="1186613" cy="132457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816851" y="1971081"/>
            <a:ext cx="1412056" cy="1077218"/>
          </a:xfrm>
          <a:prstGeom prst="rect">
            <a:avLst/>
          </a:prstGeom>
          <a:solidFill>
            <a:schemeClr val="accent5">
              <a:lumMod val="20000"/>
              <a:lumOff val="80000"/>
            </a:schemeClr>
          </a:solidFill>
          <a:ln w="28575">
            <a:solidFill>
              <a:srgbClr val="169A48"/>
            </a:solidFill>
          </a:ln>
        </p:spPr>
        <p:txBody>
          <a:bodyPr wrap="square" rtlCol="0">
            <a:spAutoFit/>
          </a:bodyPr>
          <a:lstStyle/>
          <a:p>
            <a:r>
              <a:rPr lang="en-US" altLang="zh-CN" sz="1600" b="1" dirty="0" smtClean="0">
                <a:latin typeface="Times New Roman" pitchFamily="18" charset="0"/>
                <a:cs typeface="Times New Roman" pitchFamily="18" charset="0"/>
              </a:rPr>
              <a:t>BELLE (II)</a:t>
            </a:r>
          </a:p>
          <a:p>
            <a:r>
              <a:rPr lang="en-US" altLang="zh-CN" sz="1600" b="1" dirty="0" smtClean="0">
                <a:latin typeface="Times New Roman" pitchFamily="18" charset="0"/>
                <a:cs typeface="Times New Roman" pitchFamily="18" charset="0"/>
              </a:rPr>
              <a:t>(Japan)</a:t>
            </a:r>
          </a:p>
          <a:p>
            <a:r>
              <a:rPr lang="en-US" altLang="zh-CN" sz="1600" b="1" dirty="0" err="1" smtClean="0">
                <a:latin typeface="Times New Roman" pitchFamily="18" charset="0"/>
                <a:cs typeface="Times New Roman" pitchFamily="18" charset="0"/>
              </a:rPr>
              <a:t>e</a:t>
            </a:r>
            <a:r>
              <a:rPr lang="en-US" altLang="zh-CN" sz="1600" b="1" baseline="30000" dirty="0" err="1" smtClean="0">
                <a:latin typeface="Times New Roman" pitchFamily="18" charset="0"/>
                <a:cs typeface="Times New Roman" pitchFamily="18" charset="0"/>
              </a:rPr>
              <a:t>+</a:t>
            </a:r>
            <a:r>
              <a:rPr lang="en-US" altLang="zh-CN" sz="1600" b="1" dirty="0" err="1" smtClean="0">
                <a:latin typeface="Times New Roman" pitchFamily="18" charset="0"/>
                <a:cs typeface="Times New Roman" pitchFamily="18" charset="0"/>
              </a:rPr>
              <a:t>e</a:t>
            </a:r>
            <a:r>
              <a:rPr lang="en-US" altLang="zh-CN" sz="1600" b="1" baseline="30000" dirty="0" smtClean="0">
                <a:latin typeface="Times New Roman" pitchFamily="18" charset="0"/>
                <a:cs typeface="Times New Roman" pitchFamily="18" charset="0"/>
              </a:rPr>
              <a:t>-</a:t>
            </a:r>
            <a:r>
              <a:rPr lang="en-US" altLang="zh-CN" sz="1600" b="1" dirty="0" smtClean="0">
                <a:latin typeface="Times New Roman" pitchFamily="18" charset="0"/>
                <a:cs typeface="Times New Roman" pitchFamily="18" charset="0"/>
              </a:rPr>
              <a:t> collider</a:t>
            </a:r>
          </a:p>
          <a:p>
            <a:r>
              <a:rPr lang="en-US" altLang="zh-CN" sz="1600" b="1" dirty="0" smtClean="0">
                <a:latin typeface="Times New Roman" pitchFamily="18" charset="0"/>
                <a:cs typeface="Times New Roman" pitchFamily="18" charset="0"/>
              </a:rPr>
              <a:t>ZHANG J.Z. </a:t>
            </a:r>
            <a:endParaRPr lang="zh-CN" altLang="en-US" sz="1600" b="1" dirty="0">
              <a:latin typeface="Times New Roman" pitchFamily="18" charset="0"/>
              <a:cs typeface="Times New Roman" pitchFamily="18" charset="0"/>
            </a:endParaRPr>
          </a:p>
        </p:txBody>
      </p:sp>
      <p:cxnSp>
        <p:nvCxnSpPr>
          <p:cNvPr id="50" name="直接箭头连接符 49"/>
          <p:cNvCxnSpPr/>
          <p:nvPr/>
        </p:nvCxnSpPr>
        <p:spPr>
          <a:xfrm flipH="1">
            <a:off x="8115300" y="3048299"/>
            <a:ext cx="603250" cy="247352"/>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25821" y="3852962"/>
            <a:ext cx="1412056" cy="1077218"/>
          </a:xfrm>
          <a:prstGeom prst="rect">
            <a:avLst/>
          </a:prstGeom>
          <a:solidFill>
            <a:schemeClr val="accent5">
              <a:lumMod val="20000"/>
              <a:lumOff val="80000"/>
            </a:schemeClr>
          </a:solidFill>
          <a:ln w="28575">
            <a:solidFill>
              <a:srgbClr val="169A48"/>
            </a:solidFill>
          </a:ln>
        </p:spPr>
        <p:txBody>
          <a:bodyPr wrap="square" rtlCol="0">
            <a:spAutoFit/>
          </a:bodyPr>
          <a:lstStyle/>
          <a:p>
            <a:r>
              <a:rPr lang="en-US" altLang="zh-CN" sz="1600" b="1" dirty="0" smtClean="0">
                <a:latin typeface="Times New Roman" pitchFamily="18" charset="0"/>
                <a:cs typeface="Times New Roman" pitchFamily="18" charset="0"/>
              </a:rPr>
              <a:t>EXO/</a:t>
            </a:r>
            <a:r>
              <a:rPr lang="en-US" altLang="zh-CN" sz="1600" b="1" dirty="0" err="1" smtClean="0">
                <a:latin typeface="Times New Roman" pitchFamily="18" charset="0"/>
                <a:cs typeface="Times New Roman" pitchFamily="18" charset="0"/>
              </a:rPr>
              <a:t>nEXO</a:t>
            </a:r>
            <a:endParaRPr lang="en-US" altLang="zh-CN" sz="1600" b="1" dirty="0" smtClean="0">
              <a:latin typeface="Times New Roman" pitchFamily="18" charset="0"/>
              <a:cs typeface="Times New Roman" pitchFamily="18" charset="0"/>
            </a:endParaRPr>
          </a:p>
          <a:p>
            <a:r>
              <a:rPr lang="en-US" altLang="zh-CN" sz="1600" b="1" dirty="0" smtClean="0">
                <a:latin typeface="Times New Roman" pitchFamily="18" charset="0"/>
                <a:cs typeface="Times New Roman" pitchFamily="18" charset="0"/>
              </a:rPr>
              <a:t>(USA)</a:t>
            </a:r>
          </a:p>
          <a:p>
            <a:r>
              <a:rPr lang="en-US" altLang="zh-CN" sz="1600" b="1" dirty="0" smtClean="0">
                <a:latin typeface="Times New Roman" pitchFamily="18" charset="0"/>
                <a:cs typeface="Times New Roman" pitchFamily="18" charset="0"/>
              </a:rPr>
              <a:t>neutrino </a:t>
            </a:r>
          </a:p>
          <a:p>
            <a:r>
              <a:rPr lang="en-US" altLang="zh-CN" sz="1600" b="1" dirty="0" smtClean="0">
                <a:latin typeface="Times New Roman" pitchFamily="18" charset="0"/>
                <a:cs typeface="Times New Roman" pitchFamily="18" charset="0"/>
              </a:rPr>
              <a:t>JIAN W. L. </a:t>
            </a:r>
            <a:endParaRPr lang="zh-CN" altLang="en-US" sz="1600" b="1" dirty="0">
              <a:latin typeface="Times New Roman" pitchFamily="18" charset="0"/>
              <a:cs typeface="Times New Roman" pitchFamily="18" charset="0"/>
            </a:endParaRPr>
          </a:p>
        </p:txBody>
      </p:sp>
      <p:sp>
        <p:nvSpPr>
          <p:cNvPr id="52" name="TextBox 51"/>
          <p:cNvSpPr txBox="1"/>
          <p:nvPr/>
        </p:nvSpPr>
        <p:spPr>
          <a:xfrm>
            <a:off x="648877" y="1138953"/>
            <a:ext cx="1497975" cy="830997"/>
          </a:xfrm>
          <a:prstGeom prst="rect">
            <a:avLst/>
          </a:prstGeom>
          <a:solidFill>
            <a:schemeClr val="accent5">
              <a:lumMod val="20000"/>
              <a:lumOff val="80000"/>
            </a:schemeClr>
          </a:solidFill>
          <a:ln w="28575">
            <a:solidFill>
              <a:srgbClr val="169A48"/>
            </a:solidFill>
          </a:ln>
        </p:spPr>
        <p:txBody>
          <a:bodyPr wrap="square" rtlCol="0">
            <a:spAutoFit/>
          </a:bodyPr>
          <a:lstStyle/>
          <a:p>
            <a:r>
              <a:rPr lang="en-US" altLang="zh-CN" sz="1600" b="1" dirty="0" err="1" smtClean="0">
                <a:latin typeface="Times New Roman" pitchFamily="18" charset="0"/>
                <a:cs typeface="Times New Roman" pitchFamily="18" charset="0"/>
              </a:rPr>
              <a:t>GlueX</a:t>
            </a:r>
            <a:r>
              <a:rPr lang="en-US" altLang="zh-CN" sz="1600" b="1" dirty="0" smtClean="0">
                <a:latin typeface="Times New Roman" pitchFamily="18" charset="0"/>
                <a:cs typeface="Times New Roman" pitchFamily="18" charset="0"/>
              </a:rPr>
              <a:t> (USA)</a:t>
            </a:r>
          </a:p>
          <a:p>
            <a:r>
              <a:rPr lang="en-US" altLang="zh-CN" sz="1600" b="1" dirty="0" smtClean="0">
                <a:latin typeface="Euclid Symbol" pitchFamily="18" charset="2"/>
                <a:cs typeface="Times New Roman" pitchFamily="18" charset="0"/>
              </a:rPr>
              <a:t>g</a:t>
            </a:r>
            <a:r>
              <a:rPr lang="en-US" altLang="zh-CN" sz="1600" b="1" dirty="0" smtClean="0">
                <a:latin typeface="Times New Roman" pitchFamily="18" charset="0"/>
                <a:cs typeface="Times New Roman" pitchFamily="18" charset="0"/>
              </a:rPr>
              <a:t> on nucleon</a:t>
            </a:r>
          </a:p>
          <a:p>
            <a:r>
              <a:rPr lang="en-US" altLang="zh-CN" sz="1600" b="1" dirty="0" smtClean="0">
                <a:latin typeface="Times New Roman" pitchFamily="18" charset="0"/>
                <a:cs typeface="Times New Roman" pitchFamily="18" charset="0"/>
              </a:rPr>
              <a:t>LIU B.J. </a:t>
            </a:r>
            <a:endParaRPr lang="zh-CN" altLang="en-US" sz="1600" b="1" dirty="0">
              <a:latin typeface="Times New Roman" pitchFamily="18" charset="0"/>
              <a:cs typeface="Times New Roman" pitchFamily="18" charset="0"/>
            </a:endParaRPr>
          </a:p>
        </p:txBody>
      </p:sp>
      <p:sp>
        <p:nvSpPr>
          <p:cNvPr id="53" name="TextBox 52"/>
          <p:cNvSpPr txBox="1"/>
          <p:nvPr/>
        </p:nvSpPr>
        <p:spPr>
          <a:xfrm>
            <a:off x="2773941" y="1080195"/>
            <a:ext cx="1307730" cy="1077218"/>
          </a:xfrm>
          <a:prstGeom prst="rect">
            <a:avLst/>
          </a:prstGeom>
          <a:solidFill>
            <a:schemeClr val="accent5">
              <a:lumMod val="20000"/>
              <a:lumOff val="80000"/>
            </a:schemeClr>
          </a:solidFill>
          <a:ln w="28575">
            <a:solidFill>
              <a:srgbClr val="169A48"/>
            </a:solidFill>
            <a:prstDash val="sysDot"/>
          </a:ln>
        </p:spPr>
        <p:txBody>
          <a:bodyPr wrap="square" rtlCol="0">
            <a:spAutoFit/>
          </a:bodyPr>
          <a:lstStyle/>
          <a:p>
            <a:r>
              <a:rPr lang="en-US" altLang="zh-CN" sz="1600" b="1" dirty="0" smtClean="0">
                <a:latin typeface="Times New Roman" pitchFamily="18" charset="0"/>
                <a:cs typeface="Times New Roman" pitchFamily="18" charset="0"/>
              </a:rPr>
              <a:t>PANDA (Germany)</a:t>
            </a:r>
          </a:p>
          <a:p>
            <a:r>
              <a:rPr lang="en-US" altLang="zh-CN" sz="1600" b="1" dirty="0" err="1" smtClean="0">
                <a:latin typeface="Times New Roman" pitchFamily="18" charset="0"/>
                <a:cs typeface="Times New Roman" pitchFamily="18" charset="0"/>
              </a:rPr>
              <a:t>ap</a:t>
            </a:r>
            <a:r>
              <a:rPr lang="en-US" altLang="zh-CN" sz="1600" b="1" dirty="0" smtClean="0">
                <a:latin typeface="Times New Roman" pitchFamily="18" charset="0"/>
                <a:cs typeface="Times New Roman" pitchFamily="18" charset="0"/>
              </a:rPr>
              <a:t> on target</a:t>
            </a:r>
          </a:p>
          <a:p>
            <a:r>
              <a:rPr lang="en-US" altLang="zh-CN" sz="1600" b="1" dirty="0" smtClean="0">
                <a:latin typeface="Times New Roman" pitchFamily="18" charset="0"/>
                <a:cs typeface="Times New Roman" pitchFamily="18" charset="0"/>
              </a:rPr>
              <a:t>LIU Z.A.</a:t>
            </a:r>
            <a:endParaRPr lang="zh-CN" altLang="en-US" sz="1600" b="1" dirty="0">
              <a:latin typeface="Times New Roman" pitchFamily="18" charset="0"/>
              <a:cs typeface="Times New Roman" pitchFamily="18" charset="0"/>
            </a:endParaRPr>
          </a:p>
        </p:txBody>
      </p:sp>
      <p:sp>
        <p:nvSpPr>
          <p:cNvPr id="54" name="TextBox 53"/>
          <p:cNvSpPr txBox="1"/>
          <p:nvPr/>
        </p:nvSpPr>
        <p:spPr>
          <a:xfrm>
            <a:off x="2451099" y="4165601"/>
            <a:ext cx="1777999" cy="830997"/>
          </a:xfrm>
          <a:prstGeom prst="rect">
            <a:avLst/>
          </a:prstGeom>
          <a:solidFill>
            <a:schemeClr val="accent5">
              <a:lumMod val="20000"/>
              <a:lumOff val="80000"/>
            </a:schemeClr>
          </a:solidFill>
          <a:ln w="28575">
            <a:solidFill>
              <a:srgbClr val="169A48"/>
            </a:solidFill>
            <a:prstDash val="solid"/>
          </a:ln>
        </p:spPr>
        <p:txBody>
          <a:bodyPr wrap="square" rtlCol="0">
            <a:spAutoFit/>
          </a:bodyPr>
          <a:lstStyle/>
          <a:p>
            <a:r>
              <a:rPr lang="en-US" altLang="zh-CN" sz="1600" b="1" dirty="0" smtClean="0">
                <a:latin typeface="Times New Roman" pitchFamily="18" charset="0"/>
                <a:cs typeface="Times New Roman" pitchFamily="18" charset="0"/>
              </a:rPr>
              <a:t>ATLAS (SUI)</a:t>
            </a:r>
          </a:p>
          <a:p>
            <a:r>
              <a:rPr lang="en-US" altLang="zh-CN" sz="1600" b="1" dirty="0" smtClean="0">
                <a:latin typeface="Times New Roman" pitchFamily="18" charset="0"/>
                <a:cs typeface="Times New Roman" pitchFamily="18" charset="0"/>
              </a:rPr>
              <a:t>pp at 13 TeV</a:t>
            </a:r>
          </a:p>
          <a:p>
            <a:r>
              <a:rPr lang="en-US" altLang="zh-CN" sz="1600" b="1" dirty="0" smtClean="0">
                <a:latin typeface="Times New Roman" pitchFamily="18" charset="0"/>
                <a:cs typeface="Times New Roman" pitchFamily="18" charset="0"/>
              </a:rPr>
              <a:t>COSTA J. </a:t>
            </a:r>
            <a:endParaRPr lang="zh-CN" altLang="en-US" sz="1600" b="1" dirty="0">
              <a:latin typeface="Times New Roman" pitchFamily="18" charset="0"/>
              <a:cs typeface="Times New Roman" pitchFamily="18" charset="0"/>
            </a:endParaRPr>
          </a:p>
        </p:txBody>
      </p:sp>
      <p:cxnSp>
        <p:nvCxnSpPr>
          <p:cNvPr id="55" name="直接箭头连接符 54"/>
          <p:cNvCxnSpPr/>
          <p:nvPr/>
        </p:nvCxnSpPr>
        <p:spPr>
          <a:xfrm flipV="1">
            <a:off x="3492500" y="2949555"/>
            <a:ext cx="762138" cy="121604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53" idx="2"/>
          </p:cNvCxnSpPr>
          <p:nvPr/>
        </p:nvCxnSpPr>
        <p:spPr>
          <a:xfrm>
            <a:off x="3427806" y="2157413"/>
            <a:ext cx="1076755" cy="562055"/>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a:off x="1435099" y="1969950"/>
            <a:ext cx="493092" cy="142895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V="1">
            <a:off x="831849" y="3295651"/>
            <a:ext cx="115681" cy="55731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75227" y="5165131"/>
            <a:ext cx="8927700" cy="1754326"/>
          </a:xfrm>
          <a:prstGeom prst="rect">
            <a:avLst/>
          </a:prstGeom>
          <a:noFill/>
        </p:spPr>
        <p:txBody>
          <a:bodyPr wrap="none" rtlCol="0">
            <a:spAutoFit/>
          </a:bodyPr>
          <a:lstStyle/>
          <a:p>
            <a:r>
              <a:rPr lang="en-US" altLang="zh-CN" b="1" dirty="0" smtClean="0">
                <a:solidFill>
                  <a:srgbClr val="0070C0"/>
                </a:solidFill>
              </a:rPr>
              <a:t>Professional staff at EPD </a:t>
            </a:r>
          </a:p>
          <a:p>
            <a:pPr>
              <a:buFont typeface="Wingdings" pitchFamily="2" charset="2"/>
              <a:buChar char="ü"/>
            </a:pPr>
            <a:r>
              <a:rPr lang="en-US" altLang="zh-CN" b="1" dirty="0" smtClean="0"/>
              <a:t>	</a:t>
            </a:r>
            <a:r>
              <a:rPr lang="en-US" altLang="zh-CN" b="1" dirty="0" smtClean="0">
                <a:solidFill>
                  <a:srgbClr val="7030A0"/>
                </a:solidFill>
              </a:rPr>
              <a:t>design, construct and operate detectors for major HEP experiments in China</a:t>
            </a:r>
          </a:p>
          <a:p>
            <a:pPr>
              <a:buFont typeface="Wingdings" pitchFamily="2" charset="2"/>
              <a:buChar char="ü"/>
            </a:pPr>
            <a:r>
              <a:rPr lang="en-US" altLang="zh-CN" b="1" dirty="0" smtClean="0">
                <a:solidFill>
                  <a:srgbClr val="7030A0"/>
                </a:solidFill>
              </a:rPr>
              <a:t>	provide critical technical solutions to domestic astrophysics projects, PS experiments,…</a:t>
            </a:r>
          </a:p>
          <a:p>
            <a:pPr>
              <a:buFont typeface="Wingdings" pitchFamily="2" charset="2"/>
              <a:buChar char="ü"/>
            </a:pPr>
            <a:r>
              <a:rPr lang="en-US" altLang="zh-CN" b="1" dirty="0" smtClean="0">
                <a:solidFill>
                  <a:srgbClr val="7030A0"/>
                </a:solidFill>
              </a:rPr>
              <a:t>	participate in several detector upgrade projects in int’l collaborations</a:t>
            </a:r>
          </a:p>
          <a:p>
            <a:pPr>
              <a:buFont typeface="Wingdings" pitchFamily="2" charset="2"/>
              <a:buChar char="ü"/>
            </a:pPr>
            <a:r>
              <a:rPr lang="en-US" altLang="zh-CN" b="1" dirty="0" smtClean="0">
                <a:solidFill>
                  <a:srgbClr val="7030A0"/>
                </a:solidFill>
              </a:rPr>
              <a:t>	host major HEP experiments in China, produce an impressive array of physics results.</a:t>
            </a:r>
          </a:p>
          <a:p>
            <a:r>
              <a:rPr lang="en-US" altLang="zh-CN" b="1" dirty="0" smtClean="0"/>
              <a:t>	 </a:t>
            </a:r>
            <a:endParaRPr lang="zh-CN" altLang="en-US" b="1" dirty="0"/>
          </a:p>
        </p:txBody>
      </p:sp>
    </p:spTree>
    <p:extLst>
      <p:ext uri="{BB962C8B-B14F-4D97-AF65-F5344CB8AC3E}">
        <p14:creationId xmlns:p14="http://schemas.microsoft.com/office/powerpoint/2010/main" xmlns="" val="275654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down)">
                                      <p:cBhvr>
                                        <p:cTn id="10" dur="500"/>
                                        <p:tgtEl>
                                          <p:spTgt spid="6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par>
                                <p:cTn id="14" presetID="22" presetClass="entr" presetSubtype="4"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down)">
                                      <p:cBhvr>
                                        <p:cTn id="16" dur="500"/>
                                        <p:tgtEl>
                                          <p:spTgt spid="6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par>
                                <p:cTn id="23" presetID="22" presetClass="entr" presetSubtype="4"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down)">
                                      <p:cBhvr>
                                        <p:cTn id="25" dur="500"/>
                                        <p:tgtEl>
                                          <p:spTgt spid="5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down)">
                                      <p:cBhvr>
                                        <p:cTn id="31" dur="500"/>
                                        <p:tgtEl>
                                          <p:spTgt spid="48"/>
                                        </p:tgtEl>
                                      </p:cBhvr>
                                    </p:animEffect>
                                  </p:childTnLst>
                                </p:cTn>
                              </p:par>
                              <p:par>
                                <p:cTn id="32" presetID="22" presetClass="entr" presetSubtype="4"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down)">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2" grpId="0" animBg="1"/>
      <p:bldP spid="53" grpId="0" animBg="1"/>
      <p:bldP spid="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p:cNvSpPr txBox="1">
            <a:spLocks/>
          </p:cNvSpPr>
          <p:nvPr/>
        </p:nvSpPr>
        <p:spPr>
          <a:xfrm>
            <a:off x="287016" y="1099930"/>
            <a:ext cx="8856984" cy="548216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zh-CN" sz="2400" b="1" dirty="0" smtClean="0">
                <a:solidFill>
                  <a:srgbClr val="0033CC"/>
                </a:solidFill>
                <a:latin typeface="Times New Roman" panose="02020603050405020304" pitchFamily="18" charset="0"/>
                <a:cs typeface="Times New Roman" panose="02020603050405020304" pitchFamily="18" charset="0"/>
              </a:rPr>
              <a:t>Particle physics programs:</a:t>
            </a:r>
          </a:p>
          <a:p>
            <a:pPr algn="l">
              <a:buFont typeface="Wingdings" panose="05000000000000000000" pitchFamily="2" charset="2"/>
              <a:buChar char="ü"/>
            </a:pPr>
            <a:r>
              <a:rPr lang="en-US" altLang="zh-CN" sz="2000" b="1" dirty="0" smtClean="0">
                <a:solidFill>
                  <a:srgbClr val="C00000"/>
                </a:solidFill>
                <a:latin typeface="Times New Roman" panose="02020603050405020304" pitchFamily="18" charset="0"/>
                <a:cs typeface="Times New Roman" panose="02020603050405020304" pitchFamily="18" charset="0"/>
              </a:rPr>
              <a:t>Precision Frontier: </a:t>
            </a:r>
            <a:r>
              <a:rPr lang="en-US" altLang="zh-CN" sz="1800" b="1" dirty="0" smtClean="0">
                <a:solidFill>
                  <a:prstClr val="black"/>
                </a:solidFill>
                <a:latin typeface="Times New Roman" panose="02020603050405020304" pitchFamily="18" charset="0"/>
                <a:cs typeface="Times New Roman" panose="02020603050405020304" pitchFamily="18" charset="0"/>
              </a:rPr>
              <a:t>current</a:t>
            </a:r>
            <a:r>
              <a:rPr lang="en-US" altLang="zh-CN" sz="1800" b="1" dirty="0" smtClean="0">
                <a:solidFill>
                  <a:prstClr val="black">
                    <a:tint val="75000"/>
                  </a:prstClr>
                </a:solidFill>
                <a:latin typeface="Times New Roman" panose="02020603050405020304" pitchFamily="18" charset="0"/>
                <a:cs typeface="Times New Roman" panose="02020603050405020304" pitchFamily="18" charset="0"/>
              </a:rPr>
              <a:t> – </a:t>
            </a:r>
            <a:r>
              <a:rPr lang="en-US" altLang="zh-CN" sz="1800" b="1" dirty="0" smtClean="0">
                <a:solidFill>
                  <a:srgbClr val="002060"/>
                </a:solidFill>
                <a:latin typeface="Times New Roman" panose="02020603050405020304" pitchFamily="18" charset="0"/>
                <a:cs typeface="Times New Roman" panose="02020603050405020304" pitchFamily="18" charset="0"/>
              </a:rPr>
              <a:t>BESIII</a:t>
            </a:r>
            <a:r>
              <a:rPr lang="en-US" altLang="zh-CN" sz="1800" b="1" dirty="0" smtClean="0">
                <a:solidFill>
                  <a:prstClr val="black">
                    <a:tint val="75000"/>
                  </a:prstClr>
                </a:solidFill>
                <a:latin typeface="Times New Roman" panose="02020603050405020304" pitchFamily="18" charset="0"/>
                <a:cs typeface="Times New Roman" panose="02020603050405020304" pitchFamily="18" charset="0"/>
              </a:rPr>
              <a:t>; </a:t>
            </a:r>
            <a:r>
              <a:rPr lang="en-US" altLang="zh-CN" sz="1800" b="1" dirty="0" smtClean="0">
                <a:solidFill>
                  <a:srgbClr val="0000FF"/>
                </a:solidFill>
                <a:latin typeface="Times New Roman" panose="02020603050405020304" pitchFamily="18" charset="0"/>
                <a:cs typeface="Times New Roman" panose="02020603050405020304" pitchFamily="18" charset="0"/>
              </a:rPr>
              <a:t>future</a:t>
            </a:r>
            <a:r>
              <a:rPr lang="en-US" altLang="zh-CN" sz="1800" b="1" dirty="0" smtClean="0">
                <a:solidFill>
                  <a:prstClr val="black">
                    <a:tint val="75000"/>
                  </a:prstClr>
                </a:solidFill>
                <a:latin typeface="Times New Roman" panose="02020603050405020304" pitchFamily="18" charset="0"/>
                <a:cs typeface="Times New Roman" panose="02020603050405020304" pitchFamily="18" charset="0"/>
              </a:rPr>
              <a:t> – </a:t>
            </a:r>
            <a:r>
              <a:rPr lang="en-US" altLang="zh-CN" sz="1800" b="1" dirty="0" smtClean="0">
                <a:solidFill>
                  <a:schemeClr val="tx1">
                    <a:lumMod val="50000"/>
                    <a:lumOff val="50000"/>
                  </a:schemeClr>
                </a:solidFill>
                <a:latin typeface="Times New Roman" panose="02020603050405020304" pitchFamily="18" charset="0"/>
                <a:cs typeface="Times New Roman" panose="02020603050405020304" pitchFamily="18" charset="0"/>
              </a:rPr>
              <a:t>BELLE-II, PANDA, COMET</a:t>
            </a:r>
          </a:p>
          <a:p>
            <a:pPr algn="l" defTabSz="457200">
              <a:spcBef>
                <a:spcPts val="0"/>
              </a:spcBef>
              <a:buFont typeface="Wingdings" panose="05000000000000000000" pitchFamily="2" charset="2"/>
              <a:buChar char="ü"/>
            </a:pPr>
            <a:r>
              <a:rPr lang="en-US" altLang="zh-CN" sz="2000" b="1" dirty="0">
                <a:solidFill>
                  <a:srgbClr val="C00000"/>
                </a:solidFill>
                <a:latin typeface="Times New Roman" panose="02020603050405020304" pitchFamily="18" charset="0"/>
                <a:cs typeface="Times New Roman" panose="02020603050405020304" pitchFamily="18" charset="0"/>
              </a:rPr>
              <a:t>Energy Frontier: </a:t>
            </a:r>
            <a:r>
              <a:rPr lang="en-US" altLang="zh-CN" sz="1800" b="1" dirty="0" smtClean="0">
                <a:solidFill>
                  <a:prstClr val="black"/>
                </a:solidFill>
                <a:latin typeface="Times New Roman" panose="02020603050405020304" pitchFamily="18" charset="0"/>
                <a:cs typeface="Times New Roman" panose="02020603050405020304" pitchFamily="18" charset="0"/>
              </a:rPr>
              <a:t>current </a:t>
            </a:r>
            <a:r>
              <a:rPr lang="en-US" altLang="zh-CN" sz="1800" b="1" dirty="0">
                <a:solidFill>
                  <a:prstClr val="black"/>
                </a:solidFill>
                <a:latin typeface="Times New Roman" panose="02020603050405020304" pitchFamily="18" charset="0"/>
                <a:cs typeface="Times New Roman" panose="02020603050405020304" pitchFamily="18" charset="0"/>
              </a:rPr>
              <a:t>– </a:t>
            </a:r>
            <a:r>
              <a:rPr lang="en-US" altLang="zh-CN" sz="1800" b="1" dirty="0" smtClean="0">
                <a:solidFill>
                  <a:srgbClr val="002060"/>
                </a:solidFill>
                <a:latin typeface="Times New Roman" panose="02020603050405020304" pitchFamily="18" charset="0"/>
                <a:cs typeface="Times New Roman" panose="02020603050405020304" pitchFamily="18" charset="0"/>
              </a:rPr>
              <a:t>ATLAS</a:t>
            </a:r>
            <a:r>
              <a:rPr lang="en-US" altLang="zh-CN" sz="1800" b="1" dirty="0" smtClean="0">
                <a:solidFill>
                  <a:prstClr val="black"/>
                </a:solidFill>
                <a:latin typeface="Times New Roman" panose="02020603050405020304" pitchFamily="18" charset="0"/>
                <a:cs typeface="Times New Roman" panose="02020603050405020304" pitchFamily="18" charset="0"/>
              </a:rPr>
              <a:t> </a:t>
            </a:r>
            <a:r>
              <a:rPr lang="en-US" altLang="zh-CN" sz="1800" b="1" dirty="0">
                <a:solidFill>
                  <a:prstClr val="black"/>
                </a:solidFill>
                <a:latin typeface="Times New Roman" panose="02020603050405020304" pitchFamily="18" charset="0"/>
                <a:cs typeface="Times New Roman" panose="02020603050405020304" pitchFamily="18" charset="0"/>
              </a:rPr>
              <a:t>at the LHC; </a:t>
            </a:r>
            <a:r>
              <a:rPr lang="en-US" altLang="zh-CN" sz="1800" b="1" dirty="0" smtClean="0">
                <a:solidFill>
                  <a:prstClr val="black"/>
                </a:solidFill>
                <a:latin typeface="Times New Roman" panose="02020603050405020304" pitchFamily="18" charset="0"/>
                <a:cs typeface="Times New Roman" panose="02020603050405020304" pitchFamily="18" charset="0"/>
              </a:rPr>
              <a:t> </a:t>
            </a:r>
            <a:r>
              <a:rPr lang="en-US" altLang="zh-CN" sz="1800" b="1" dirty="0" smtClean="0">
                <a:solidFill>
                  <a:srgbClr val="0000FF"/>
                </a:solidFill>
                <a:latin typeface="Times New Roman" panose="02020603050405020304" pitchFamily="18" charset="0"/>
                <a:cs typeface="Times New Roman" panose="02020603050405020304" pitchFamily="18" charset="0"/>
              </a:rPr>
              <a:t>future </a:t>
            </a:r>
            <a:r>
              <a:rPr lang="en-US" altLang="zh-CN" sz="1800" b="1" dirty="0">
                <a:solidFill>
                  <a:srgbClr val="0000FF"/>
                </a:solidFill>
                <a:latin typeface="Times New Roman" panose="02020603050405020304" pitchFamily="18" charset="0"/>
                <a:cs typeface="Times New Roman" panose="02020603050405020304" pitchFamily="18" charset="0"/>
              </a:rPr>
              <a:t>–</a:t>
            </a:r>
            <a:r>
              <a:rPr lang="en-US" altLang="zh-CN" sz="1800" b="1" dirty="0">
                <a:solidFill>
                  <a:prstClr val="black"/>
                </a:solidFill>
                <a:latin typeface="Times New Roman" panose="02020603050405020304" pitchFamily="18" charset="0"/>
                <a:cs typeface="Times New Roman" panose="02020603050405020304" pitchFamily="18" charset="0"/>
              </a:rPr>
              <a:t> </a:t>
            </a:r>
            <a:r>
              <a:rPr lang="en-US" altLang="zh-CN" sz="1800" b="1" dirty="0" smtClean="0">
                <a:solidFill>
                  <a:srgbClr val="0000FF"/>
                </a:solidFill>
                <a:latin typeface="Times New Roman" panose="02020603050405020304" pitchFamily="18" charset="0"/>
                <a:cs typeface="Times New Roman" panose="02020603050405020304" pitchFamily="18" charset="0"/>
              </a:rPr>
              <a:t>CEPC</a:t>
            </a:r>
            <a:r>
              <a:rPr lang="en-US" altLang="zh-CN" sz="1800" b="1" dirty="0" smtClean="0">
                <a:solidFill>
                  <a:prstClr val="black"/>
                </a:solidFill>
                <a:latin typeface="Times New Roman" panose="02020603050405020304" pitchFamily="18" charset="0"/>
                <a:cs typeface="Times New Roman" panose="02020603050405020304" pitchFamily="18" charset="0"/>
              </a:rPr>
              <a:t>, </a:t>
            </a:r>
            <a:r>
              <a:rPr lang="en-US" altLang="zh-CN" sz="1800" b="1" dirty="0">
                <a:solidFill>
                  <a:prstClr val="black"/>
                </a:solidFill>
                <a:latin typeface="Times New Roman" panose="02020603050405020304" pitchFamily="18" charset="0"/>
                <a:cs typeface="Times New Roman" panose="02020603050405020304" pitchFamily="18" charset="0"/>
              </a:rPr>
              <a:t>ILC</a:t>
            </a:r>
            <a:r>
              <a:rPr lang="en-US" altLang="zh-CN" sz="1800" b="1" dirty="0" smtClean="0">
                <a:solidFill>
                  <a:prstClr val="black"/>
                </a:solidFill>
                <a:latin typeface="Times New Roman" panose="02020603050405020304" pitchFamily="18" charset="0"/>
                <a:cs typeface="Times New Roman" panose="02020603050405020304" pitchFamily="18" charset="0"/>
              </a:rPr>
              <a:t>;</a:t>
            </a:r>
            <a:endParaRPr lang="en-US" altLang="zh-CN" sz="1800" b="1" dirty="0" smtClean="0">
              <a:solidFill>
                <a:prstClr val="black">
                  <a:tint val="75000"/>
                </a:prstClr>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ü"/>
            </a:pPr>
            <a:r>
              <a:rPr lang="en-US" altLang="zh-CN" sz="2000" b="1" dirty="0" smtClean="0">
                <a:solidFill>
                  <a:srgbClr val="C00000"/>
                </a:solidFill>
                <a:latin typeface="Times New Roman" panose="02020603050405020304" pitchFamily="18" charset="0"/>
                <a:cs typeface="Times New Roman" panose="02020603050405020304" pitchFamily="18" charset="0"/>
              </a:rPr>
              <a:t>Non-accelerator/</a:t>
            </a:r>
            <a:r>
              <a:rPr lang="en-US" altLang="zh-CN" sz="2000" b="1" dirty="0">
                <a:solidFill>
                  <a:srgbClr val="C00000"/>
                </a:solidFill>
                <a:latin typeface="Times New Roman" panose="02020603050405020304" pitchFamily="18" charset="0"/>
                <a:cs typeface="Times New Roman" panose="02020603050405020304" pitchFamily="18" charset="0"/>
              </a:rPr>
              <a:t>n</a:t>
            </a:r>
            <a:r>
              <a:rPr lang="en-US" altLang="zh-CN" sz="2000" b="1" dirty="0" smtClean="0">
                <a:solidFill>
                  <a:srgbClr val="C00000"/>
                </a:solidFill>
                <a:latin typeface="Times New Roman" panose="02020603050405020304" pitchFamily="18" charset="0"/>
                <a:cs typeface="Times New Roman" panose="02020603050405020304" pitchFamily="18" charset="0"/>
              </a:rPr>
              <a:t>eutrino physics: </a:t>
            </a:r>
            <a:r>
              <a:rPr lang="en-US" altLang="zh-CN" sz="2000" b="1" dirty="0" err="1" smtClean="0">
                <a:solidFill>
                  <a:srgbClr val="002060"/>
                </a:solidFill>
                <a:latin typeface="Times New Roman" panose="02020603050405020304" pitchFamily="18" charset="0"/>
                <a:cs typeface="Times New Roman" panose="02020603050405020304" pitchFamily="18" charset="0"/>
              </a:rPr>
              <a:t>Daya</a:t>
            </a:r>
            <a:r>
              <a:rPr lang="en-US" altLang="zh-CN" sz="2000" b="1" dirty="0" smtClean="0">
                <a:solidFill>
                  <a:srgbClr val="002060"/>
                </a:solidFill>
                <a:latin typeface="Times New Roman" panose="02020603050405020304" pitchFamily="18" charset="0"/>
                <a:cs typeface="Times New Roman" panose="02020603050405020304" pitchFamily="18" charset="0"/>
              </a:rPr>
              <a:t> Bay </a:t>
            </a:r>
            <a:r>
              <a:rPr lang="en-US" altLang="zh-CN" sz="2000" dirty="0" smtClean="0">
                <a:solidFill>
                  <a:prstClr val="black">
                    <a:tint val="75000"/>
                  </a:prstClr>
                </a:solidFill>
                <a:latin typeface="Times New Roman" panose="02020603050405020304" pitchFamily="18" charset="0"/>
                <a:cs typeface="Times New Roman" panose="02020603050405020304" pitchFamily="18" charset="0"/>
              </a:rPr>
              <a:t>&amp; </a:t>
            </a:r>
            <a:r>
              <a:rPr lang="en-US" altLang="zh-CN" sz="2000" b="1" dirty="0" smtClean="0">
                <a:solidFill>
                  <a:srgbClr val="0000FF"/>
                </a:solidFill>
                <a:latin typeface="Times New Roman" panose="02020603050405020304" pitchFamily="18" charset="0"/>
                <a:cs typeface="Times New Roman" panose="02020603050405020304" pitchFamily="18" charset="0"/>
              </a:rPr>
              <a:t>JUNO, </a:t>
            </a:r>
            <a:r>
              <a:rPr lang="en-US" altLang="zh-CN" sz="2000" b="1" dirty="0" smtClean="0">
                <a:solidFill>
                  <a:schemeClr val="tx1">
                    <a:lumMod val="65000"/>
                    <a:lumOff val="35000"/>
                  </a:schemeClr>
                </a:solidFill>
                <a:latin typeface="Times New Roman" panose="02020603050405020304" pitchFamily="18" charset="0"/>
                <a:cs typeface="Times New Roman" panose="02020603050405020304" pitchFamily="18" charset="0"/>
              </a:rPr>
              <a:t>EXO</a:t>
            </a:r>
            <a:r>
              <a:rPr lang="en-US" altLang="zh-CN" sz="2000" b="1" dirty="0" smtClean="0">
                <a:solidFill>
                  <a:schemeClr val="tx1">
                    <a:lumMod val="50000"/>
                    <a:lumOff val="50000"/>
                  </a:schemeClr>
                </a:solidFill>
                <a:latin typeface="Times New Roman" panose="02020603050405020304" pitchFamily="18" charset="0"/>
                <a:cs typeface="Times New Roman" panose="02020603050405020304" pitchFamily="18" charset="0"/>
              </a:rPr>
              <a:t>-</a:t>
            </a:r>
            <a:r>
              <a:rPr lang="en-US" altLang="zh-CN" sz="2000" b="1" dirty="0" err="1" smtClean="0">
                <a:solidFill>
                  <a:schemeClr val="tx1">
                    <a:lumMod val="50000"/>
                    <a:lumOff val="50000"/>
                  </a:schemeClr>
                </a:solidFill>
                <a:latin typeface="Times New Roman" panose="02020603050405020304" pitchFamily="18" charset="0"/>
                <a:cs typeface="Times New Roman" panose="02020603050405020304" pitchFamily="18" charset="0"/>
              </a:rPr>
              <a:t>nEXO</a:t>
            </a:r>
            <a:endParaRPr lang="en-US" altLang="zh-CN" sz="2000" b="1"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lgn="l" defTabSz="457200">
              <a:spcBef>
                <a:spcPts val="0"/>
              </a:spcBef>
            </a:pPr>
            <a:endParaRPr lang="en-US" altLang="zh-CN" sz="600" b="1" dirty="0" smtClean="0">
              <a:solidFill>
                <a:srgbClr val="0033CC"/>
              </a:solidFill>
              <a:latin typeface="Times New Roman" panose="02020603050405020304" pitchFamily="18" charset="0"/>
              <a:cs typeface="Times New Roman" panose="02020603050405020304" pitchFamily="18" charset="0"/>
            </a:endParaRPr>
          </a:p>
          <a:p>
            <a:pPr algn="l" defTabSz="457200">
              <a:spcBef>
                <a:spcPts val="1200"/>
              </a:spcBef>
            </a:pPr>
            <a:r>
              <a:rPr lang="en-US" altLang="zh-CN" sz="2400" b="1" dirty="0">
                <a:solidFill>
                  <a:srgbClr val="0033CC"/>
                </a:solidFill>
                <a:latin typeface="Times New Roman" panose="02020603050405020304" pitchFamily="18" charset="0"/>
                <a:cs typeface="Times New Roman" panose="02020603050405020304" pitchFamily="18" charset="0"/>
              </a:rPr>
              <a:t>P</a:t>
            </a:r>
            <a:r>
              <a:rPr lang="en-US" altLang="zh-CN" sz="2400" b="1" dirty="0" smtClean="0">
                <a:solidFill>
                  <a:srgbClr val="0033CC"/>
                </a:solidFill>
                <a:latin typeface="Times New Roman" panose="02020603050405020304" pitchFamily="18" charset="0"/>
                <a:cs typeface="Times New Roman" panose="02020603050405020304" pitchFamily="18" charset="0"/>
              </a:rPr>
              <a:t>article </a:t>
            </a:r>
            <a:r>
              <a:rPr lang="en-US" altLang="zh-CN" sz="2400" b="1" dirty="0">
                <a:solidFill>
                  <a:srgbClr val="0033CC"/>
                </a:solidFill>
                <a:latin typeface="Times New Roman" panose="02020603050405020304" pitchFamily="18" charset="0"/>
                <a:cs typeface="Times New Roman" panose="02020603050405020304" pitchFamily="18" charset="0"/>
              </a:rPr>
              <a:t>detection </a:t>
            </a:r>
            <a:r>
              <a:rPr lang="en-US" altLang="zh-CN" sz="2400" b="1" dirty="0" smtClean="0">
                <a:solidFill>
                  <a:srgbClr val="0033CC"/>
                </a:solidFill>
                <a:latin typeface="Times New Roman" panose="02020603050405020304" pitchFamily="18" charset="0"/>
                <a:cs typeface="Times New Roman" panose="02020603050405020304" pitchFamily="18" charset="0"/>
              </a:rPr>
              <a:t>technology, associated </a:t>
            </a:r>
            <a:r>
              <a:rPr lang="en-US" altLang="zh-CN" sz="2400" b="1" dirty="0">
                <a:solidFill>
                  <a:srgbClr val="0033CC"/>
                </a:solidFill>
                <a:latin typeface="Times New Roman" panose="02020603050405020304" pitchFamily="18" charset="0"/>
                <a:cs typeface="Times New Roman" panose="02020603050405020304" pitchFamily="18" charset="0"/>
              </a:rPr>
              <a:t>electronics and </a:t>
            </a:r>
            <a:endParaRPr lang="en-US" altLang="zh-CN" sz="2400" b="1" dirty="0" smtClean="0">
              <a:solidFill>
                <a:srgbClr val="0033CC"/>
              </a:solidFill>
              <a:latin typeface="Times New Roman" panose="02020603050405020304" pitchFamily="18" charset="0"/>
              <a:cs typeface="Times New Roman" panose="02020603050405020304" pitchFamily="18" charset="0"/>
            </a:endParaRPr>
          </a:p>
          <a:p>
            <a:pPr algn="l" defTabSz="457200">
              <a:spcBef>
                <a:spcPts val="0"/>
              </a:spcBef>
            </a:pPr>
            <a:r>
              <a:rPr lang="en-US" altLang="zh-CN" sz="2400" b="1" dirty="0">
                <a:solidFill>
                  <a:srgbClr val="0033CC"/>
                </a:solidFill>
                <a:latin typeface="Times New Roman" panose="02020603050405020304" pitchFamily="18" charset="0"/>
                <a:cs typeface="Times New Roman" panose="02020603050405020304" pitchFamily="18" charset="0"/>
              </a:rPr>
              <a:t>s</a:t>
            </a:r>
            <a:r>
              <a:rPr lang="en-US" altLang="zh-CN" sz="2400" b="1" dirty="0" smtClean="0">
                <a:solidFill>
                  <a:srgbClr val="0033CC"/>
                </a:solidFill>
                <a:latin typeface="Times New Roman" panose="02020603050405020304" pitchFamily="18" charset="0"/>
                <a:cs typeface="Times New Roman" panose="02020603050405020304" pitchFamily="18" charset="0"/>
              </a:rPr>
              <a:t>upport facilities </a:t>
            </a:r>
            <a:endParaRPr lang="en-US" altLang="zh-CN" sz="2000" b="1" dirty="0" smtClean="0">
              <a:solidFill>
                <a:srgbClr val="C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r>
              <a:rPr lang="en-US" altLang="zh-CN" sz="2000" b="1" dirty="0">
                <a:solidFill>
                  <a:srgbClr val="C00000"/>
                </a:solidFill>
                <a:latin typeface="Times New Roman" panose="02020603050405020304" pitchFamily="18" charset="0"/>
                <a:cs typeface="Times New Roman" panose="02020603050405020304" pitchFamily="18" charset="0"/>
              </a:rPr>
              <a:t>a</a:t>
            </a:r>
            <a:r>
              <a:rPr lang="en-US" altLang="zh-CN" sz="2000" b="1" dirty="0" smtClean="0">
                <a:solidFill>
                  <a:srgbClr val="C00000"/>
                </a:solidFill>
                <a:latin typeface="Times New Roman" panose="02020603050405020304" pitchFamily="18" charset="0"/>
                <a:cs typeface="Times New Roman" panose="02020603050405020304" pitchFamily="18" charset="0"/>
              </a:rPr>
              <a:t>t the forefront of particle </a:t>
            </a:r>
            <a:r>
              <a:rPr lang="en-US" altLang="zh-CN" sz="2000" b="1" dirty="0">
                <a:solidFill>
                  <a:srgbClr val="C00000"/>
                </a:solidFill>
                <a:latin typeface="Times New Roman" panose="02020603050405020304" pitchFamily="18" charset="0"/>
                <a:cs typeface="Times New Roman" panose="02020603050405020304" pitchFamily="18" charset="0"/>
              </a:rPr>
              <a:t>detection technology and electronics </a:t>
            </a:r>
            <a:endParaRPr lang="en-US" altLang="zh-CN" sz="2000" b="1" dirty="0" smtClean="0">
              <a:solidFill>
                <a:srgbClr val="C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r>
              <a:rPr lang="en-US" altLang="zh-CN" sz="2000" b="1" dirty="0">
                <a:solidFill>
                  <a:srgbClr val="C00000"/>
                </a:solidFill>
                <a:latin typeface="Times New Roman" panose="02020603050405020304" pitchFamily="18" charset="0"/>
                <a:cs typeface="Times New Roman" panose="02020603050405020304" pitchFamily="18" charset="0"/>
              </a:rPr>
              <a:t>h</a:t>
            </a:r>
            <a:r>
              <a:rPr lang="en-US" altLang="zh-CN" sz="2000" b="1" dirty="0" smtClean="0">
                <a:solidFill>
                  <a:srgbClr val="C00000"/>
                </a:solidFill>
                <a:latin typeface="Times New Roman" panose="02020603050405020304" pitchFamily="18" charset="0"/>
                <a:cs typeface="Times New Roman" panose="02020603050405020304" pitchFamily="18" charset="0"/>
              </a:rPr>
              <a:t>elp upgrade current detectors and realize future experiments</a:t>
            </a:r>
          </a:p>
          <a:p>
            <a:pPr marL="342900" indent="-342900" algn="l">
              <a:buFont typeface="Wingdings" panose="05000000000000000000" pitchFamily="2" charset="2"/>
              <a:buChar char="ü"/>
            </a:pPr>
            <a:r>
              <a:rPr lang="en-US" altLang="zh-CN" sz="2000" b="1" dirty="0">
                <a:solidFill>
                  <a:srgbClr val="C00000"/>
                </a:solidFill>
                <a:latin typeface="Times New Roman" panose="02020603050405020304" pitchFamily="18" charset="0"/>
                <a:cs typeface="Times New Roman" panose="02020603050405020304" pitchFamily="18" charset="0"/>
              </a:rPr>
              <a:t>p</a:t>
            </a:r>
            <a:r>
              <a:rPr lang="en-US" altLang="zh-CN" sz="2000" b="1" dirty="0" smtClean="0">
                <a:solidFill>
                  <a:srgbClr val="C00000"/>
                </a:solidFill>
                <a:latin typeface="Times New Roman" panose="02020603050405020304" pitchFamily="18" charset="0"/>
                <a:cs typeface="Times New Roman" panose="02020603050405020304" pitchFamily="18" charset="0"/>
              </a:rPr>
              <a:t>rovide technical and engineering support to IHEP’s science programs</a:t>
            </a:r>
            <a:endParaRPr lang="en-US" altLang="zh-CN" sz="2000" b="1" dirty="0">
              <a:solidFill>
                <a:srgbClr val="C00000"/>
              </a:solidFill>
              <a:latin typeface="Times New Roman" panose="02020603050405020304" pitchFamily="18" charset="0"/>
              <a:cs typeface="Times New Roman" panose="02020603050405020304" pitchFamily="18" charset="0"/>
            </a:endParaRPr>
          </a:p>
          <a:p>
            <a:pPr algn="l" defTabSz="457200">
              <a:spcBef>
                <a:spcPts val="1200"/>
              </a:spcBef>
            </a:pPr>
            <a:r>
              <a:rPr lang="en-US" altLang="zh-CN" sz="2400" b="1" dirty="0" smtClean="0">
                <a:solidFill>
                  <a:srgbClr val="0033CC"/>
                </a:solidFill>
                <a:latin typeface="Times New Roman" panose="02020603050405020304" pitchFamily="18" charset="0"/>
                <a:cs typeface="Times New Roman" panose="02020603050405020304" pitchFamily="18" charset="0"/>
              </a:rPr>
              <a:t>Professional training of students and postdoctoral scientists</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342900" indent="-342900" algn="l" defTabSz="457200">
              <a:spcBef>
                <a:spcPts val="0"/>
              </a:spcBef>
              <a:buFont typeface="Wingdings" panose="05000000000000000000" pitchFamily="2" charset="2"/>
              <a:buChar char="ü"/>
            </a:pPr>
            <a:r>
              <a:rPr lang="en-US" altLang="zh-CN" sz="2000" b="1" dirty="0">
                <a:solidFill>
                  <a:srgbClr val="C00000"/>
                </a:solidFill>
                <a:latin typeface="Times New Roman" panose="02020603050405020304" pitchFamily="18" charset="0"/>
                <a:cs typeface="Times New Roman" panose="02020603050405020304" pitchFamily="18" charset="0"/>
              </a:rPr>
              <a:t>s</a:t>
            </a:r>
            <a:r>
              <a:rPr lang="en-US" altLang="zh-CN" sz="2000" b="1" dirty="0" smtClean="0">
                <a:solidFill>
                  <a:srgbClr val="C00000"/>
                </a:solidFill>
                <a:latin typeface="Times New Roman" panose="02020603050405020304" pitchFamily="18" charset="0"/>
                <a:cs typeface="Times New Roman" panose="02020603050405020304" pitchFamily="18" charset="0"/>
              </a:rPr>
              <a:t>trong graduate programs in analysis, detector, electronics and software</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342900" indent="-342900" algn="l" defTabSz="457200">
              <a:spcBef>
                <a:spcPts val="0"/>
              </a:spcBef>
              <a:buFont typeface="Wingdings" panose="05000000000000000000" pitchFamily="2" charset="2"/>
              <a:buChar char="ü"/>
            </a:pPr>
            <a:r>
              <a:rPr lang="en-US" altLang="zh-CN" sz="2000" b="1" dirty="0">
                <a:solidFill>
                  <a:srgbClr val="C00000"/>
                </a:solidFill>
                <a:latin typeface="Times New Roman" panose="02020603050405020304" pitchFamily="18" charset="0"/>
                <a:cs typeface="Times New Roman" panose="02020603050405020304" pitchFamily="18" charset="0"/>
              </a:rPr>
              <a:t>p</a:t>
            </a:r>
            <a:r>
              <a:rPr lang="en-US" altLang="zh-CN" sz="2000" b="1" dirty="0" smtClean="0">
                <a:solidFill>
                  <a:srgbClr val="C00000"/>
                </a:solidFill>
                <a:latin typeface="Times New Roman" panose="02020603050405020304" pitchFamily="18" charset="0"/>
                <a:cs typeface="Times New Roman" panose="02020603050405020304" pitchFamily="18" charset="0"/>
              </a:rPr>
              <a:t>rofessional development for postdoctoral scientists</a:t>
            </a:r>
            <a:endParaRPr lang="en-US" altLang="zh-CN" sz="2000" b="1" dirty="0">
              <a:solidFill>
                <a:srgbClr val="C00000"/>
              </a:solidFill>
              <a:latin typeface="Times New Roman" panose="02020603050405020304" pitchFamily="18" charset="0"/>
              <a:cs typeface="Times New Roman" panose="02020603050405020304" pitchFamily="18" charset="0"/>
            </a:endParaRPr>
          </a:p>
          <a:p>
            <a:pPr marL="342900" indent="-342900" algn="l" defTabSz="457200">
              <a:spcBef>
                <a:spcPts val="0"/>
              </a:spcBef>
              <a:buFont typeface="Wingdings" panose="05000000000000000000" pitchFamily="2" charset="2"/>
              <a:buChar char="ü"/>
            </a:pPr>
            <a:endParaRPr lang="en-US" altLang="zh-CN" sz="2000" b="1" dirty="0" smtClean="0">
              <a:solidFill>
                <a:srgbClr val="0033CC"/>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252906" y="369624"/>
            <a:ext cx="2284408" cy="584775"/>
          </a:xfrm>
          <a:prstGeom prst="rect">
            <a:avLst/>
          </a:prstGeom>
          <a:noFill/>
        </p:spPr>
        <p:txBody>
          <a:bodyPr wrap="none" rtlCol="0">
            <a:spAutoFit/>
          </a:bodyPr>
          <a:lstStyle/>
          <a:p>
            <a:pPr defTabSz="914400"/>
            <a:r>
              <a:rPr lang="en-US" altLang="zh-CN" sz="3200" b="1" dirty="0" smtClean="0">
                <a:solidFill>
                  <a:srgbClr val="C00000"/>
                </a:solidFill>
              </a:rPr>
              <a:t>EPD Focuses</a:t>
            </a:r>
            <a:endParaRPr lang="zh-CN" altLang="en-US" sz="3200" b="1" dirty="0">
              <a:solidFill>
                <a:srgbClr val="C00000"/>
              </a:solidFill>
            </a:endParaRPr>
          </a:p>
        </p:txBody>
      </p:sp>
      <p:sp>
        <p:nvSpPr>
          <p:cNvPr id="5" name="矩形 4"/>
          <p:cNvSpPr/>
          <p:nvPr/>
        </p:nvSpPr>
        <p:spPr>
          <a:xfrm>
            <a:off x="287014" y="2846067"/>
            <a:ext cx="8434076" cy="3057528"/>
          </a:xfrm>
          <a:prstGeom prst="rect">
            <a:avLst/>
          </a:prstGeom>
          <a:noFill/>
          <a:ln w="38100">
            <a:solidFill>
              <a:srgbClr val="169A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525936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5699333"/>
            <a:ext cx="1104900" cy="1104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31302" y="5943600"/>
            <a:ext cx="1139395" cy="7667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751406" y="167872"/>
            <a:ext cx="3514167" cy="584775"/>
          </a:xfrm>
          <a:prstGeom prst="rect">
            <a:avLst/>
          </a:prstGeom>
          <a:noFill/>
        </p:spPr>
        <p:txBody>
          <a:bodyPr wrap="none" rtlCol="0">
            <a:spAutoFit/>
          </a:bodyPr>
          <a:lstStyle/>
          <a:p>
            <a:pPr defTabSz="914400"/>
            <a:r>
              <a:rPr lang="en-US" altLang="zh-CN" sz="3200" b="1" dirty="0" smtClean="0">
                <a:solidFill>
                  <a:srgbClr val="C00000"/>
                </a:solidFill>
              </a:rPr>
              <a:t>EPD – Organization</a:t>
            </a:r>
            <a:endParaRPr lang="zh-CN" altLang="en-US" sz="3200" b="1" dirty="0">
              <a:solidFill>
                <a:srgbClr val="C00000"/>
              </a:solidFill>
            </a:endParaRPr>
          </a:p>
        </p:txBody>
      </p:sp>
      <p:grpSp>
        <p:nvGrpSpPr>
          <p:cNvPr id="9" name="组合 8"/>
          <p:cNvGrpSpPr/>
          <p:nvPr/>
        </p:nvGrpSpPr>
        <p:grpSpPr>
          <a:xfrm>
            <a:off x="227568" y="1527159"/>
            <a:ext cx="1970130" cy="3687325"/>
            <a:chOff x="2" y="743495"/>
            <a:chExt cx="1970292" cy="2969763"/>
          </a:xfrm>
        </p:grpSpPr>
        <p:grpSp>
          <p:nvGrpSpPr>
            <p:cNvPr id="10" name="组合 9"/>
            <p:cNvGrpSpPr/>
            <p:nvPr/>
          </p:nvGrpSpPr>
          <p:grpSpPr>
            <a:xfrm>
              <a:off x="1701579" y="1089329"/>
              <a:ext cx="268715" cy="2623929"/>
              <a:chOff x="0" y="882595"/>
              <a:chExt cx="268715" cy="2623929"/>
            </a:xfrm>
          </p:grpSpPr>
          <p:cxnSp>
            <p:nvCxnSpPr>
              <p:cNvPr id="18" name="直接连接符 17"/>
              <p:cNvCxnSpPr/>
              <p:nvPr/>
            </p:nvCxnSpPr>
            <p:spPr>
              <a:xfrm>
                <a:off x="259786" y="882595"/>
                <a:ext cx="6030" cy="2623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1805" y="882595"/>
                <a:ext cx="2340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1805" y="1431235"/>
                <a:ext cx="2305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7951" y="1892410"/>
                <a:ext cx="254442" cy="4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0" y="2472856"/>
                <a:ext cx="263856" cy="7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31805" y="3080267"/>
                <a:ext cx="236910" cy="795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2" y="743495"/>
              <a:ext cx="1850387" cy="2882253"/>
              <a:chOff x="2" y="743495"/>
              <a:chExt cx="1850387" cy="2882253"/>
            </a:xfrm>
          </p:grpSpPr>
          <p:sp>
            <p:nvSpPr>
              <p:cNvPr id="12" name="圆角矩形 11"/>
              <p:cNvSpPr/>
              <p:nvPr/>
            </p:nvSpPr>
            <p:spPr>
              <a:xfrm>
                <a:off x="2" y="1908638"/>
                <a:ext cx="1790269" cy="321310"/>
              </a:xfrm>
              <a:prstGeom prst="round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kern="100" dirty="0">
                    <a:solidFill>
                      <a:srgbClr val="C00000"/>
                    </a:solidFill>
                    <a:effectLst/>
                    <a:latin typeface="Times New Roman" panose="02020603050405020304" pitchFamily="18" charset="0"/>
                    <a:ea typeface="宋体"/>
                    <a:cs typeface="Times New Roman" panose="02020603050405020304" pitchFamily="18" charset="0"/>
                  </a:rPr>
                  <a:t>Safety Committee</a:t>
                </a:r>
                <a:endParaRPr lang="zh-CN" sz="1400" b="1" kern="100" dirty="0">
                  <a:solidFill>
                    <a:srgbClr val="C00000"/>
                  </a:solidFill>
                  <a:effectLst/>
                  <a:latin typeface="Times New Roman" panose="02020603050405020304" pitchFamily="18" charset="0"/>
                  <a:ea typeface="宋体"/>
                  <a:cs typeface="Times New Roman" panose="02020603050405020304" pitchFamily="18" charset="0"/>
                </a:endParaRPr>
              </a:p>
            </p:txBody>
          </p:sp>
          <p:sp>
            <p:nvSpPr>
              <p:cNvPr id="13" name="圆角矩形 12"/>
              <p:cNvSpPr/>
              <p:nvPr/>
            </p:nvSpPr>
            <p:spPr>
              <a:xfrm>
                <a:off x="2" y="1463040"/>
                <a:ext cx="1790269" cy="321310"/>
              </a:xfrm>
              <a:prstGeom prst="roundRect">
                <a:avLst/>
              </a:prstGeom>
              <a:solidFill>
                <a:schemeClr val="accent1">
                  <a:lumMod val="20000"/>
                  <a:lumOff val="80000"/>
                </a:schemeClr>
              </a:solidFill>
              <a:ln w="6350">
                <a:no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kern="100" dirty="0">
                    <a:solidFill>
                      <a:srgbClr val="C00000"/>
                    </a:solidFill>
                    <a:effectLst/>
                    <a:latin typeface="Times New Roman" panose="02020603050405020304" pitchFamily="18" charset="0"/>
                    <a:ea typeface="宋体"/>
                    <a:cs typeface="Times New Roman" panose="02020603050405020304" pitchFamily="18" charset="0"/>
                  </a:rPr>
                  <a:t>Computer Committee</a:t>
                </a:r>
                <a:endParaRPr lang="zh-CN" sz="1400" b="1" kern="100" dirty="0">
                  <a:solidFill>
                    <a:srgbClr val="C00000"/>
                  </a:solidFill>
                  <a:effectLst/>
                  <a:latin typeface="Times New Roman" panose="02020603050405020304" pitchFamily="18" charset="0"/>
                  <a:ea typeface="宋体"/>
                  <a:cs typeface="Times New Roman" panose="02020603050405020304" pitchFamily="18" charset="0"/>
                </a:endParaRPr>
              </a:p>
            </p:txBody>
          </p:sp>
          <p:sp>
            <p:nvSpPr>
              <p:cNvPr id="14" name="圆角矩形 13"/>
              <p:cNvSpPr/>
              <p:nvPr/>
            </p:nvSpPr>
            <p:spPr>
              <a:xfrm>
                <a:off x="2" y="743495"/>
                <a:ext cx="1790269" cy="570230"/>
              </a:xfrm>
              <a:prstGeom prst="roundRect">
                <a:avLst/>
              </a:prstGeom>
              <a:solidFill>
                <a:schemeClr val="accent1">
                  <a:lumMod val="20000"/>
                  <a:lumOff val="80000"/>
                </a:schemeClr>
              </a:solidFill>
              <a:ln w="9525">
                <a:no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kern="100" dirty="0">
                    <a:solidFill>
                      <a:srgbClr val="C00000"/>
                    </a:solidFill>
                    <a:effectLst/>
                    <a:ea typeface="宋体"/>
                    <a:cs typeface="Times New Roman"/>
                  </a:rPr>
                  <a:t>Graduate</a:t>
                </a:r>
                <a:r>
                  <a:rPr lang="en-US" sz="1400" b="1" kern="100" dirty="0">
                    <a:solidFill>
                      <a:srgbClr val="C00000"/>
                    </a:solidFill>
                    <a:effectLst/>
                    <a:latin typeface="Arial"/>
                    <a:ea typeface="宋体"/>
                    <a:cs typeface="Times New Roman"/>
                  </a:rPr>
                  <a:t> </a:t>
                </a:r>
                <a:r>
                  <a:rPr lang="zh-CN" sz="1400" b="1" kern="100" dirty="0" smtClean="0">
                    <a:solidFill>
                      <a:srgbClr val="C00000"/>
                    </a:solidFill>
                    <a:effectLst/>
                    <a:ea typeface="Arial"/>
                    <a:cs typeface="Times New Roman"/>
                  </a:rPr>
                  <a:t>M</a:t>
                </a:r>
                <a:r>
                  <a:rPr lang="en-US" sz="1400" b="1" kern="100" dirty="0" err="1" smtClean="0">
                    <a:solidFill>
                      <a:srgbClr val="C00000"/>
                    </a:solidFill>
                    <a:effectLst/>
                    <a:ea typeface="宋体"/>
                    <a:cs typeface="Times New Roman"/>
                  </a:rPr>
                  <a:t>anagement</a:t>
                </a:r>
                <a:r>
                  <a:rPr lang="en-US" sz="1400" b="1" kern="100" dirty="0" smtClean="0">
                    <a:solidFill>
                      <a:srgbClr val="C00000"/>
                    </a:solidFill>
                    <a:effectLst/>
                    <a:ea typeface="宋体"/>
                    <a:cs typeface="Times New Roman"/>
                  </a:rPr>
                  <a:t>  </a:t>
                </a:r>
                <a:endParaRPr lang="en-US" sz="1400" b="1" kern="100" dirty="0">
                  <a:solidFill>
                    <a:srgbClr val="C00000"/>
                  </a:solidFill>
                  <a:ea typeface="宋体"/>
                  <a:cs typeface="Times New Roman"/>
                </a:endParaRPr>
              </a:p>
              <a:p>
                <a:pPr algn="ctr">
                  <a:spcAft>
                    <a:spcPts val="0"/>
                  </a:spcAft>
                </a:pPr>
                <a:r>
                  <a:rPr lang="en-US" altLang="zh-CN" sz="1400" b="1" kern="100" dirty="0" smtClean="0">
                    <a:solidFill>
                      <a:srgbClr val="C00000"/>
                    </a:solidFill>
                    <a:effectLst/>
                    <a:ea typeface="宋体"/>
                    <a:cs typeface="Times New Roman"/>
                  </a:rPr>
                  <a:t>Committee</a:t>
                </a:r>
                <a:endParaRPr lang="zh-CN" sz="1400" b="1" kern="100" dirty="0">
                  <a:solidFill>
                    <a:srgbClr val="C00000"/>
                  </a:solidFill>
                  <a:effectLst/>
                  <a:ea typeface="宋体"/>
                  <a:cs typeface="Times New Roman"/>
                </a:endParaRPr>
              </a:p>
            </p:txBody>
          </p:sp>
          <p:sp>
            <p:nvSpPr>
              <p:cNvPr id="15" name="圆角矩形 14"/>
              <p:cNvSpPr/>
              <p:nvPr/>
            </p:nvSpPr>
            <p:spPr>
              <a:xfrm>
                <a:off x="2" y="2409245"/>
                <a:ext cx="1790269" cy="587488"/>
              </a:xfrm>
              <a:prstGeom prst="round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b="1" kern="100" dirty="0" smtClean="0">
                    <a:solidFill>
                      <a:srgbClr val="C00000"/>
                    </a:solidFill>
                    <a:effectLst/>
                    <a:latin typeface="Times New Roman" panose="02020603050405020304" pitchFamily="18" charset="0"/>
                    <a:ea typeface="宋体"/>
                    <a:cs typeface="Times New Roman" panose="02020603050405020304" pitchFamily="18" charset="0"/>
                  </a:rPr>
                  <a:t>Financial</a:t>
                </a:r>
              </a:p>
              <a:p>
                <a:pPr algn="ctr">
                  <a:spcAft>
                    <a:spcPts val="0"/>
                  </a:spcAft>
                </a:pPr>
                <a:r>
                  <a:rPr lang="en-US" sz="1400" b="1" kern="100" dirty="0">
                    <a:solidFill>
                      <a:srgbClr val="C00000"/>
                    </a:solidFill>
                    <a:effectLst/>
                    <a:latin typeface="Times New Roman" panose="02020603050405020304" pitchFamily="18" charset="0"/>
                    <a:ea typeface="宋体"/>
                    <a:cs typeface="Times New Roman" panose="02020603050405020304" pitchFamily="18" charset="0"/>
                  </a:rPr>
                  <a:t> </a:t>
                </a:r>
                <a:r>
                  <a:rPr lang="en-US" sz="1400" b="1" kern="100" dirty="0" smtClean="0">
                    <a:solidFill>
                      <a:srgbClr val="C00000"/>
                    </a:solidFill>
                    <a:effectLst/>
                    <a:latin typeface="Times New Roman" panose="02020603050405020304" pitchFamily="18" charset="0"/>
                    <a:ea typeface="宋体"/>
                    <a:cs typeface="Times New Roman" panose="02020603050405020304" pitchFamily="18" charset="0"/>
                  </a:rPr>
                  <a:t>Supervision</a:t>
                </a:r>
                <a:endParaRPr lang="zh-CN" sz="1400" b="1" kern="100" dirty="0">
                  <a:solidFill>
                    <a:srgbClr val="C00000"/>
                  </a:solidFill>
                  <a:effectLst/>
                  <a:latin typeface="Times New Roman" panose="02020603050405020304" pitchFamily="18" charset="0"/>
                  <a:ea typeface="宋体"/>
                  <a:cs typeface="Times New Roman" panose="02020603050405020304" pitchFamily="18" charset="0"/>
                </a:endParaRPr>
              </a:p>
              <a:p>
                <a:pPr algn="ctr">
                  <a:spcAft>
                    <a:spcPts val="0"/>
                  </a:spcAft>
                </a:pPr>
                <a:r>
                  <a:rPr lang="en-US" sz="1400" b="1" kern="100" dirty="0" smtClean="0">
                    <a:solidFill>
                      <a:srgbClr val="C00000"/>
                    </a:solidFill>
                    <a:effectLst/>
                    <a:latin typeface="Times New Roman" panose="02020603050405020304" pitchFamily="18" charset="0"/>
                    <a:ea typeface="宋体"/>
                    <a:cs typeface="Times New Roman" panose="02020603050405020304" pitchFamily="18" charset="0"/>
                  </a:rPr>
                  <a:t>Committee</a:t>
                </a:r>
                <a:endParaRPr lang="zh-CN" sz="1400" b="1" kern="100" dirty="0">
                  <a:solidFill>
                    <a:srgbClr val="C00000"/>
                  </a:solidFill>
                  <a:effectLst/>
                  <a:latin typeface="Times New Roman" panose="02020603050405020304" pitchFamily="18" charset="0"/>
                  <a:ea typeface="宋体"/>
                  <a:cs typeface="Times New Roman" panose="02020603050405020304" pitchFamily="18" charset="0"/>
                </a:endParaRPr>
              </a:p>
            </p:txBody>
          </p:sp>
          <p:sp>
            <p:nvSpPr>
              <p:cNvPr id="16" name="圆角矩形 15"/>
              <p:cNvSpPr/>
              <p:nvPr/>
            </p:nvSpPr>
            <p:spPr>
              <a:xfrm>
                <a:off x="60120" y="3101155"/>
                <a:ext cx="1790269" cy="524593"/>
              </a:xfrm>
              <a:prstGeom prst="roundRect">
                <a:avLst/>
              </a:pr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zh-CN" sz="1600" b="1" kern="100" dirty="0">
                    <a:solidFill>
                      <a:srgbClr val="C00000"/>
                    </a:solidFill>
                    <a:effectLst/>
                    <a:latin typeface="Times New Roman" panose="02020603050405020304" pitchFamily="18" charset="0"/>
                    <a:ea typeface="Arial"/>
                    <a:cs typeface="Times New Roman" panose="02020603050405020304" pitchFamily="18" charset="0"/>
                  </a:rPr>
                  <a:t>Academic </a:t>
                </a:r>
                <a:r>
                  <a:rPr lang="zh-CN" sz="1600" b="1" kern="100" dirty="0" smtClean="0">
                    <a:solidFill>
                      <a:srgbClr val="C00000"/>
                    </a:solidFill>
                    <a:effectLst/>
                    <a:latin typeface="Times New Roman" panose="02020603050405020304" pitchFamily="18" charset="0"/>
                    <a:ea typeface="Arial"/>
                    <a:cs typeface="Times New Roman" panose="02020603050405020304" pitchFamily="18" charset="0"/>
                  </a:rPr>
                  <a:t>Committee</a:t>
                </a:r>
                <a:r>
                  <a:rPr lang="en-US" altLang="zh-CN" sz="1600" b="1" kern="100" dirty="0" smtClean="0">
                    <a:solidFill>
                      <a:srgbClr val="C00000"/>
                    </a:solidFill>
                    <a:effectLst/>
                    <a:latin typeface="Times New Roman" panose="02020603050405020304" pitchFamily="18" charset="0"/>
                    <a:ea typeface="Arial"/>
                    <a:cs typeface="Times New Roman" panose="02020603050405020304" pitchFamily="18" charset="0"/>
                  </a:rPr>
                  <a:t> *</a:t>
                </a:r>
                <a:endParaRPr lang="zh-CN" sz="1600" b="1" kern="100" dirty="0">
                  <a:solidFill>
                    <a:srgbClr val="C00000"/>
                  </a:solidFill>
                  <a:effectLst/>
                  <a:latin typeface="Times New Roman" panose="02020603050405020304" pitchFamily="18" charset="0"/>
                  <a:ea typeface="宋体"/>
                  <a:cs typeface="Times New Roman" panose="02020603050405020304" pitchFamily="18" charset="0"/>
                </a:endParaRPr>
              </a:p>
            </p:txBody>
          </p:sp>
        </p:grpSp>
      </p:grpSp>
      <p:sp>
        <p:nvSpPr>
          <p:cNvPr id="25" name="同侧圆角矩形 24"/>
          <p:cNvSpPr/>
          <p:nvPr/>
        </p:nvSpPr>
        <p:spPr>
          <a:xfrm>
            <a:off x="3049833" y="1498829"/>
            <a:ext cx="2796906" cy="3442339"/>
          </a:xfrm>
          <a:prstGeom prst="round2SameRect">
            <a:avLst/>
          </a:prstGeom>
          <a:solidFill>
            <a:schemeClr val="accent2">
              <a:lumMod val="20000"/>
              <a:lumOff val="80000"/>
            </a:schemeClr>
          </a:solidFill>
          <a:ln w="952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000" b="1" kern="100" dirty="0" smtClean="0">
                <a:solidFill>
                  <a:srgbClr val="C00000"/>
                </a:solidFill>
                <a:effectLst/>
                <a:latin typeface="Times New Roman" panose="02020603050405020304" pitchFamily="18" charset="0"/>
                <a:ea typeface="宋体"/>
                <a:cs typeface="Times New Roman" panose="02020603050405020304" pitchFamily="18" charset="0"/>
              </a:rPr>
              <a:t>Executive Committee </a:t>
            </a:r>
          </a:p>
          <a:p>
            <a:pPr>
              <a:spcAft>
                <a:spcPts val="0"/>
              </a:spcAft>
            </a:pPr>
            <a:r>
              <a:rPr lang="en-US" altLang="zh-CN" b="1" kern="100" dirty="0" smtClean="0">
                <a:solidFill>
                  <a:srgbClr val="0000FF"/>
                </a:solidFill>
                <a:cs typeface="Times New Roman"/>
              </a:rPr>
              <a:t>LOU Xinchou</a:t>
            </a:r>
          </a:p>
          <a:p>
            <a:r>
              <a:rPr lang="en-US" altLang="zh-CN" b="1" kern="100" dirty="0" smtClean="0">
                <a:solidFill>
                  <a:srgbClr val="0000FF"/>
                </a:solidFill>
                <a:cs typeface="Times New Roman"/>
              </a:rPr>
              <a:t>WANG </a:t>
            </a:r>
            <a:r>
              <a:rPr lang="en-US" altLang="zh-CN" b="1" kern="100" dirty="0" err="1" smtClean="0">
                <a:solidFill>
                  <a:srgbClr val="0000FF"/>
                </a:solidFill>
                <a:cs typeface="Times New Roman"/>
              </a:rPr>
              <a:t>Zheng</a:t>
            </a:r>
            <a:r>
              <a:rPr lang="en-US" altLang="zh-CN" b="1" kern="100" dirty="0" smtClean="0">
                <a:solidFill>
                  <a:srgbClr val="0000FF"/>
                </a:solidFill>
                <a:cs typeface="Times New Roman"/>
              </a:rPr>
              <a:t> </a:t>
            </a:r>
          </a:p>
          <a:p>
            <a:pPr>
              <a:spcAft>
                <a:spcPts val="0"/>
              </a:spcAft>
            </a:pPr>
            <a:r>
              <a:rPr lang="en-US" altLang="zh-CN" b="1" kern="100" dirty="0" smtClean="0">
                <a:solidFill>
                  <a:srgbClr val="0000FF"/>
                </a:solidFill>
                <a:cs typeface="Times New Roman"/>
              </a:rPr>
              <a:t>ZHU Kejun</a:t>
            </a:r>
          </a:p>
          <a:p>
            <a:pPr>
              <a:spcAft>
                <a:spcPts val="0"/>
              </a:spcAft>
            </a:pPr>
            <a:r>
              <a:rPr lang="en-US" altLang="zh-CN" b="1" kern="100" dirty="0" smtClean="0">
                <a:solidFill>
                  <a:srgbClr val="0000FF"/>
                </a:solidFill>
                <a:cs typeface="Times New Roman"/>
              </a:rPr>
              <a:t>SHEN Xiaoyan</a:t>
            </a:r>
          </a:p>
          <a:p>
            <a:pPr>
              <a:spcAft>
                <a:spcPts val="0"/>
              </a:spcAft>
            </a:pPr>
            <a:r>
              <a:rPr lang="en-US" altLang="zh-CN" b="1" kern="100" dirty="0" smtClean="0">
                <a:solidFill>
                  <a:srgbClr val="0000FF"/>
                </a:solidFill>
                <a:cs typeface="Times New Roman"/>
              </a:rPr>
              <a:t>CAO Jun</a:t>
            </a:r>
          </a:p>
          <a:p>
            <a:pPr>
              <a:spcAft>
                <a:spcPts val="0"/>
              </a:spcAft>
            </a:pPr>
            <a:r>
              <a:rPr lang="en-US" altLang="zh-CN" b="1" kern="100" dirty="0" smtClean="0">
                <a:solidFill>
                  <a:srgbClr val="0000FF"/>
                </a:solidFill>
                <a:cs typeface="Times New Roman"/>
              </a:rPr>
              <a:t>YUAN Changzheng</a:t>
            </a:r>
          </a:p>
          <a:p>
            <a:pPr>
              <a:spcAft>
                <a:spcPts val="0"/>
              </a:spcAft>
            </a:pPr>
            <a:endParaRPr lang="en-US" altLang="zh-CN" sz="2000" b="1" kern="100" dirty="0" smtClean="0">
              <a:solidFill>
                <a:srgbClr val="FF0000"/>
              </a:solidFill>
              <a:cs typeface="Times New Roman"/>
            </a:endParaRPr>
          </a:p>
          <a:p>
            <a:pPr>
              <a:spcAft>
                <a:spcPts val="0"/>
              </a:spcAft>
            </a:pPr>
            <a:r>
              <a:rPr lang="en-US" altLang="zh-CN" sz="2000" b="1" kern="100" dirty="0" smtClean="0">
                <a:solidFill>
                  <a:srgbClr val="C00000"/>
                </a:solidFill>
                <a:cs typeface="Times New Roman"/>
              </a:rPr>
              <a:t>Administrative Office</a:t>
            </a:r>
          </a:p>
          <a:p>
            <a:pPr>
              <a:spcAft>
                <a:spcPts val="0"/>
              </a:spcAft>
            </a:pPr>
            <a:r>
              <a:rPr lang="en-US" altLang="zh-CN" sz="1600" b="1" kern="100" dirty="0" smtClean="0">
                <a:solidFill>
                  <a:srgbClr val="0070C0"/>
                </a:solidFill>
                <a:cs typeface="Times New Roman"/>
              </a:rPr>
              <a:t>6 admin. staff led by </a:t>
            </a:r>
            <a:br>
              <a:rPr lang="en-US" altLang="zh-CN" sz="1600" b="1" kern="100" dirty="0" smtClean="0">
                <a:solidFill>
                  <a:srgbClr val="0070C0"/>
                </a:solidFill>
                <a:cs typeface="Times New Roman"/>
              </a:rPr>
            </a:br>
            <a:r>
              <a:rPr lang="en-US" altLang="zh-CN" sz="1600" b="1" kern="100" dirty="0" smtClean="0">
                <a:solidFill>
                  <a:srgbClr val="0070C0"/>
                </a:solidFill>
                <a:cs typeface="Times New Roman"/>
              </a:rPr>
              <a:t>XING Tianhong</a:t>
            </a:r>
            <a:endParaRPr lang="en-US" altLang="zh-CN" sz="1600" b="1" kern="100" dirty="0">
              <a:solidFill>
                <a:srgbClr val="0070C0"/>
              </a:solidFill>
              <a:cs typeface="Times New Roman"/>
            </a:endParaRPr>
          </a:p>
        </p:txBody>
      </p:sp>
      <p:grpSp>
        <p:nvGrpSpPr>
          <p:cNvPr id="26" name="组合 25"/>
          <p:cNvGrpSpPr/>
          <p:nvPr/>
        </p:nvGrpSpPr>
        <p:grpSpPr>
          <a:xfrm>
            <a:off x="227567" y="5600535"/>
            <a:ext cx="8736919" cy="1074404"/>
            <a:chOff x="-29228" y="-104822"/>
            <a:chExt cx="1068780" cy="782367"/>
          </a:xfrm>
          <a:effectLst>
            <a:outerShdw blurRad="50800" dist="38100" dir="2700000" algn="tl" rotWithShape="0">
              <a:prstClr val="black">
                <a:alpha val="40000"/>
              </a:prstClr>
            </a:outerShdw>
          </a:effectLst>
        </p:grpSpPr>
        <p:sp>
          <p:nvSpPr>
            <p:cNvPr id="27" name="流程图: 过程 26"/>
            <p:cNvSpPr/>
            <p:nvPr/>
          </p:nvSpPr>
          <p:spPr>
            <a:xfrm>
              <a:off x="-28055" y="112456"/>
              <a:ext cx="1067607" cy="565089"/>
            </a:xfrm>
            <a:prstGeom prst="flowChartProcess">
              <a:avLst/>
            </a:prstGeom>
            <a:ln w="9525"/>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00660" algn="ctr">
                <a:spcAft>
                  <a:spcPts val="0"/>
                </a:spcAft>
              </a:pPr>
              <a:r>
                <a:rPr lang="en-US" sz="1400" b="1" u="sng" kern="100" dirty="0">
                  <a:effectLst/>
                  <a:latin typeface="Times New Roman" panose="02020603050405020304" pitchFamily="18" charset="0"/>
                  <a:ea typeface="宋体"/>
                  <a:cs typeface="Times New Roman" panose="02020603050405020304" pitchFamily="18" charset="0"/>
                </a:rPr>
                <a:t>BESIII</a:t>
              </a:r>
              <a:r>
                <a:rPr lang="en-US" sz="1400" b="1" kern="100" dirty="0">
                  <a:effectLst/>
                  <a:latin typeface="Times New Roman" panose="02020603050405020304" pitchFamily="18" charset="0"/>
                  <a:ea typeface="宋体"/>
                  <a:cs typeface="Times New Roman" panose="02020603050405020304" pitchFamily="18" charset="0"/>
                </a:rPr>
                <a:t>     </a:t>
              </a:r>
              <a:r>
                <a:rPr lang="en-US" sz="1400" b="1" kern="100" dirty="0" smtClean="0">
                  <a:effectLst/>
                  <a:latin typeface="Times New Roman" panose="02020603050405020304" pitchFamily="18" charset="0"/>
                  <a:ea typeface="宋体"/>
                  <a:cs typeface="Times New Roman" panose="02020603050405020304" pitchFamily="18" charset="0"/>
                </a:rPr>
                <a:t>         </a:t>
              </a:r>
              <a:r>
                <a:rPr lang="en-US" sz="1400" b="1" u="sng" kern="100" dirty="0" smtClean="0">
                  <a:effectLst/>
                  <a:latin typeface="Times New Roman" panose="02020603050405020304" pitchFamily="18" charset="0"/>
                  <a:ea typeface="宋体"/>
                  <a:cs typeface="Times New Roman" panose="02020603050405020304" pitchFamily="18" charset="0"/>
                </a:rPr>
                <a:t>Daya </a:t>
              </a:r>
              <a:r>
                <a:rPr lang="en-US" sz="1400" b="1" u="sng" kern="100" dirty="0">
                  <a:latin typeface="Times New Roman" panose="02020603050405020304" pitchFamily="18" charset="0"/>
                  <a:ea typeface="宋体"/>
                  <a:cs typeface="Times New Roman" panose="02020603050405020304" pitchFamily="18" charset="0"/>
                </a:rPr>
                <a:t>B</a:t>
              </a:r>
              <a:r>
                <a:rPr lang="en-US" sz="1400" b="1" u="sng" kern="100" dirty="0" smtClean="0">
                  <a:effectLst/>
                  <a:latin typeface="Times New Roman" panose="02020603050405020304" pitchFamily="18" charset="0"/>
                  <a:ea typeface="宋体"/>
                  <a:cs typeface="Times New Roman" panose="02020603050405020304" pitchFamily="18" charset="0"/>
                </a:rPr>
                <a:t>ay</a:t>
              </a:r>
              <a:r>
                <a:rPr lang="en-US" sz="1400" b="1" kern="100" dirty="0" smtClean="0">
                  <a:effectLst/>
                  <a:latin typeface="Times New Roman" panose="02020603050405020304" pitchFamily="18" charset="0"/>
                  <a:ea typeface="宋体"/>
                  <a:cs typeface="Times New Roman" panose="02020603050405020304" pitchFamily="18" charset="0"/>
                </a:rPr>
                <a:t>        </a:t>
              </a:r>
              <a:r>
                <a:rPr lang="en-US" sz="1400" b="1" u="sng" kern="100" dirty="0" smtClean="0">
                  <a:effectLst/>
                  <a:latin typeface="Times New Roman" panose="02020603050405020304" pitchFamily="18" charset="0"/>
                  <a:ea typeface="宋体"/>
                  <a:cs typeface="Times New Roman" panose="02020603050405020304" pitchFamily="18" charset="0"/>
                </a:rPr>
                <a:t>ATLAS</a:t>
              </a:r>
              <a:r>
                <a:rPr lang="en-US" sz="1400" b="1" kern="100" dirty="0" smtClean="0">
                  <a:effectLst/>
                  <a:latin typeface="Times New Roman" panose="02020603050405020304" pitchFamily="18" charset="0"/>
                  <a:ea typeface="宋体"/>
                  <a:cs typeface="Times New Roman" panose="02020603050405020304" pitchFamily="18" charset="0"/>
                </a:rPr>
                <a:t>            </a:t>
              </a:r>
              <a:r>
                <a:rPr lang="en-US" sz="1400" b="1" u="sng" kern="100" dirty="0" smtClean="0">
                  <a:effectLst/>
                  <a:latin typeface="Times New Roman" panose="02020603050405020304" pitchFamily="18" charset="0"/>
                  <a:ea typeface="宋体"/>
                  <a:cs typeface="Times New Roman" panose="02020603050405020304" pitchFamily="18" charset="0"/>
                </a:rPr>
                <a:t>Belle&amp;ILC  </a:t>
              </a:r>
              <a:r>
                <a:rPr lang="en-US" sz="1400" b="1" kern="100" dirty="0" smtClean="0">
                  <a:effectLst/>
                  <a:latin typeface="Times New Roman" panose="02020603050405020304" pitchFamily="18" charset="0"/>
                  <a:ea typeface="宋体"/>
                  <a:cs typeface="Times New Roman" panose="02020603050405020304" pitchFamily="18" charset="0"/>
                </a:rPr>
                <a:t>                 </a:t>
              </a:r>
              <a:r>
                <a:rPr lang="en-US" sz="1400" b="1" u="sng" kern="100" dirty="0" smtClean="0">
                  <a:effectLst/>
                  <a:latin typeface="Times New Roman" panose="02020603050405020304" pitchFamily="18" charset="0"/>
                  <a:ea typeface="宋体"/>
                  <a:cs typeface="Times New Roman" panose="02020603050405020304" pitchFamily="18" charset="0"/>
                </a:rPr>
                <a:t>PANDA</a:t>
              </a:r>
              <a:r>
                <a:rPr lang="en-US" sz="1400" b="1" kern="100" dirty="0" smtClean="0">
                  <a:effectLst/>
                  <a:latin typeface="Times New Roman" panose="02020603050405020304" pitchFamily="18" charset="0"/>
                  <a:ea typeface="宋体"/>
                  <a:cs typeface="Times New Roman" panose="02020603050405020304" pitchFamily="18" charset="0"/>
                </a:rPr>
                <a:t>          </a:t>
              </a:r>
              <a:r>
                <a:rPr lang="en-US" sz="1400" b="1" u="sng" kern="100" dirty="0" smtClean="0">
                  <a:effectLst/>
                  <a:latin typeface="Times New Roman" panose="02020603050405020304" pitchFamily="18" charset="0"/>
                  <a:ea typeface="宋体"/>
                  <a:cs typeface="Times New Roman" panose="02020603050405020304" pitchFamily="18" charset="0"/>
                </a:rPr>
                <a:t>JUNO</a:t>
              </a:r>
              <a:r>
                <a:rPr lang="en-US" sz="1400" b="1" kern="100" dirty="0" smtClean="0">
                  <a:effectLst/>
                  <a:latin typeface="Times New Roman" panose="02020603050405020304" pitchFamily="18" charset="0"/>
                  <a:ea typeface="宋体"/>
                  <a:cs typeface="Times New Roman" panose="02020603050405020304" pitchFamily="18" charset="0"/>
                </a:rPr>
                <a:t>             </a:t>
              </a:r>
              <a:r>
                <a:rPr lang="en-US" sz="1400" b="1" u="sng" kern="100" dirty="0" smtClean="0">
                  <a:effectLst/>
                  <a:latin typeface="Times New Roman" panose="02020603050405020304" pitchFamily="18" charset="0"/>
                  <a:ea typeface="宋体"/>
                  <a:cs typeface="Times New Roman" panose="02020603050405020304" pitchFamily="18" charset="0"/>
                </a:rPr>
                <a:t>CEPC</a:t>
              </a:r>
              <a:r>
                <a:rPr lang="en-US" sz="1400" b="1" kern="100" dirty="0" smtClean="0">
                  <a:effectLst/>
                  <a:latin typeface="Times New Roman" panose="02020603050405020304" pitchFamily="18" charset="0"/>
                  <a:ea typeface="宋体"/>
                  <a:cs typeface="Times New Roman" panose="02020603050405020304" pitchFamily="18" charset="0"/>
                </a:rPr>
                <a:t>           </a:t>
              </a:r>
            </a:p>
            <a:p>
              <a:pPr indent="200660" algn="ctr">
                <a:spcAft>
                  <a:spcPts val="0"/>
                </a:spcAft>
              </a:pPr>
              <a:r>
                <a:rPr lang="en-US" sz="1400" b="1" kern="100" dirty="0" smtClean="0">
                  <a:latin typeface="Times New Roman" panose="02020603050405020304" pitchFamily="18" charset="0"/>
                  <a:ea typeface="宋体"/>
                  <a:cs typeface="Times New Roman" panose="02020603050405020304" pitchFamily="18" charset="0"/>
                </a:rPr>
                <a:t>    </a:t>
              </a:r>
              <a:endParaRPr lang="zh-CN" sz="1400" b="1" kern="100" dirty="0">
                <a:effectLst/>
                <a:latin typeface="Times New Roman" panose="02020603050405020304" pitchFamily="18" charset="0"/>
                <a:ea typeface="宋体"/>
                <a:cs typeface="Times New Roman" panose="02020603050405020304" pitchFamily="18" charset="0"/>
              </a:endParaRPr>
            </a:p>
          </p:txBody>
        </p:sp>
        <p:sp>
          <p:nvSpPr>
            <p:cNvPr id="28" name="同侧圆角矩形 27"/>
            <p:cNvSpPr/>
            <p:nvPr/>
          </p:nvSpPr>
          <p:spPr>
            <a:xfrm>
              <a:off x="-29228" y="-104822"/>
              <a:ext cx="1068780" cy="217278"/>
            </a:xfrm>
            <a:prstGeom prst="round2SameRect">
              <a:avLst/>
            </a:prstGeom>
            <a:solidFill>
              <a:srgbClr val="0033CC"/>
            </a:solidFill>
            <a:ln w="9525">
              <a:solidFill>
                <a:srgbClr val="0033CC"/>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2000" b="1" kern="100" dirty="0" smtClean="0">
                  <a:solidFill>
                    <a:srgbClr val="FFFFFF"/>
                  </a:solidFill>
                  <a:effectLst/>
                  <a:latin typeface="Times New Roman" panose="02020603050405020304" pitchFamily="18" charset="0"/>
                  <a:ea typeface="宋体"/>
                  <a:cs typeface="Times New Roman" panose="02020603050405020304" pitchFamily="18" charset="0"/>
                </a:rPr>
                <a:t>Major </a:t>
              </a:r>
              <a:r>
                <a:rPr lang="en-US" sz="2000" b="1" kern="100" dirty="0">
                  <a:solidFill>
                    <a:srgbClr val="FFFFFF"/>
                  </a:solidFill>
                  <a:effectLst/>
                  <a:latin typeface="Times New Roman" panose="02020603050405020304" pitchFamily="18" charset="0"/>
                  <a:ea typeface="宋体"/>
                  <a:cs typeface="Times New Roman" panose="02020603050405020304" pitchFamily="18" charset="0"/>
                </a:rPr>
                <a:t>Projects </a:t>
              </a:r>
              <a:endParaRPr lang="zh-CN" sz="2000" b="1" kern="100" dirty="0">
                <a:effectLst/>
                <a:latin typeface="Times New Roman" panose="02020603050405020304" pitchFamily="18" charset="0"/>
                <a:ea typeface="宋体"/>
                <a:cs typeface="Times New Roman" panose="02020603050405020304" pitchFamily="18" charset="0"/>
              </a:endParaRPr>
            </a:p>
          </p:txBody>
        </p:sp>
      </p:grpSp>
      <p:cxnSp>
        <p:nvCxnSpPr>
          <p:cNvPr id="29" name="直接连接符 28"/>
          <p:cNvCxnSpPr>
            <a:stCxn id="25" idx="0"/>
          </p:cNvCxnSpPr>
          <p:nvPr/>
        </p:nvCxnSpPr>
        <p:spPr>
          <a:xfrm>
            <a:off x="5846739" y="3219999"/>
            <a:ext cx="669476"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25" idx="2"/>
          </p:cNvCxnSpPr>
          <p:nvPr/>
        </p:nvCxnSpPr>
        <p:spPr>
          <a:xfrm>
            <a:off x="2162601" y="3219998"/>
            <a:ext cx="887232"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1" name="圆角矩形 30"/>
          <p:cNvSpPr/>
          <p:nvPr/>
        </p:nvSpPr>
        <p:spPr>
          <a:xfrm>
            <a:off x="6516215" y="940904"/>
            <a:ext cx="2540003" cy="4425369"/>
          </a:xfrm>
          <a:prstGeom prst="roundRect">
            <a:avLst/>
          </a:prstGeom>
          <a:solidFill>
            <a:srgbClr val="FFFF00"/>
          </a:solidFill>
          <a:ln w="6350">
            <a:no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tLang="zh-CN" b="1" dirty="0" smtClean="0">
              <a:solidFill>
                <a:srgbClr val="002060"/>
              </a:solidFill>
              <a:latin typeface="Times New Roman" panose="02020603050405020304" pitchFamily="18" charset="0"/>
              <a:cs typeface="Times New Roman" panose="02020603050405020304" pitchFamily="18" charset="0"/>
            </a:endParaRPr>
          </a:p>
          <a:p>
            <a:r>
              <a:rPr lang="en-US" altLang="zh-CN" b="1" dirty="0" smtClean="0">
                <a:solidFill>
                  <a:srgbClr val="002060"/>
                </a:solidFill>
                <a:latin typeface="Times New Roman" panose="02020603050405020304" pitchFamily="18" charset="0"/>
                <a:cs typeface="Times New Roman" panose="02020603050405020304" pitchFamily="18" charset="0"/>
              </a:rPr>
              <a:t>Hadron </a:t>
            </a:r>
            <a:r>
              <a:rPr lang="en-US" altLang="zh-CN" b="1" dirty="0">
                <a:solidFill>
                  <a:srgbClr val="002060"/>
                </a:solidFill>
                <a:latin typeface="Times New Roman" panose="02020603050405020304" pitchFamily="18" charset="0"/>
                <a:cs typeface="Times New Roman" panose="02020603050405020304" pitchFamily="18" charset="0"/>
              </a:rPr>
              <a:t>p</a:t>
            </a:r>
            <a:r>
              <a:rPr lang="en-US" altLang="zh-CN" b="1" dirty="0" smtClean="0">
                <a:solidFill>
                  <a:srgbClr val="002060"/>
                </a:solidFill>
                <a:latin typeface="Times New Roman" panose="02020603050405020304" pitchFamily="18" charset="0"/>
                <a:cs typeface="Times New Roman" panose="02020603050405020304" pitchFamily="18" charset="0"/>
              </a:rPr>
              <a:t>hysics</a:t>
            </a:r>
          </a:p>
          <a:p>
            <a:r>
              <a:rPr lang="en-US" altLang="zh-CN" b="1" dirty="0" smtClean="0">
                <a:solidFill>
                  <a:srgbClr val="002060"/>
                </a:solidFill>
                <a:latin typeface="Times New Roman" panose="02020603050405020304" pitchFamily="18" charset="0"/>
                <a:cs typeface="Times New Roman" panose="02020603050405020304" pitchFamily="18" charset="0"/>
              </a:rPr>
              <a:t>High energy frontier</a:t>
            </a:r>
          </a:p>
          <a:p>
            <a:r>
              <a:rPr lang="en-US" altLang="zh-CN" b="1" dirty="0" smtClean="0">
                <a:solidFill>
                  <a:srgbClr val="002060"/>
                </a:solidFill>
                <a:latin typeface="Times New Roman" panose="02020603050405020304" pitchFamily="18" charset="0"/>
                <a:cs typeface="Times New Roman" panose="02020603050405020304" pitchFamily="18" charset="0"/>
              </a:rPr>
              <a:t>Neutrino</a:t>
            </a:r>
          </a:p>
          <a:p>
            <a:r>
              <a:rPr lang="en-US" altLang="zh-CN" b="1" dirty="0" smtClean="0">
                <a:solidFill>
                  <a:srgbClr val="0000FF"/>
                </a:solidFill>
                <a:latin typeface="Times New Roman" panose="02020603050405020304" pitchFamily="18" charset="0"/>
                <a:cs typeface="Times New Roman" panose="02020603050405020304" pitchFamily="18" charset="0"/>
              </a:rPr>
              <a:t>Software </a:t>
            </a:r>
          </a:p>
          <a:p>
            <a:r>
              <a:rPr lang="en-US" altLang="zh-CN" b="1" dirty="0" smtClean="0">
                <a:solidFill>
                  <a:srgbClr val="0000FF"/>
                </a:solidFill>
                <a:latin typeface="Times New Roman" panose="02020603050405020304" pitchFamily="18" charset="0"/>
                <a:cs typeface="Times New Roman" panose="02020603050405020304" pitchFamily="18" charset="0"/>
              </a:rPr>
              <a:t>Detector I</a:t>
            </a:r>
          </a:p>
          <a:p>
            <a:r>
              <a:rPr lang="en-US" altLang="zh-CN" b="1" dirty="0" smtClean="0">
                <a:solidFill>
                  <a:srgbClr val="0000FF"/>
                </a:solidFill>
                <a:latin typeface="Times New Roman" panose="02020603050405020304" pitchFamily="18" charset="0"/>
                <a:cs typeface="Times New Roman" panose="02020603050405020304" pitchFamily="18" charset="0"/>
              </a:rPr>
              <a:t>Detector II</a:t>
            </a:r>
          </a:p>
          <a:p>
            <a:r>
              <a:rPr lang="en-US" altLang="zh-CN" b="1" dirty="0" smtClean="0">
                <a:solidFill>
                  <a:srgbClr val="0000FF"/>
                </a:solidFill>
                <a:latin typeface="Times New Roman" panose="02020603050405020304" pitchFamily="18" charset="0"/>
                <a:cs typeface="Times New Roman" panose="02020603050405020304" pitchFamily="18" charset="0"/>
              </a:rPr>
              <a:t>Detector III</a:t>
            </a:r>
          </a:p>
          <a:p>
            <a:r>
              <a:rPr lang="en-US" altLang="zh-CN" b="1" dirty="0" smtClean="0">
                <a:solidFill>
                  <a:srgbClr val="0000FF"/>
                </a:solidFill>
                <a:latin typeface="Times New Roman" panose="02020603050405020304" pitchFamily="18" charset="0"/>
                <a:cs typeface="Times New Roman" panose="02020603050405020304" pitchFamily="18" charset="0"/>
              </a:rPr>
              <a:t>Data acquisition</a:t>
            </a:r>
          </a:p>
          <a:p>
            <a:r>
              <a:rPr lang="en-US" altLang="zh-CN" b="1" dirty="0" smtClean="0">
                <a:solidFill>
                  <a:srgbClr val="0000FF"/>
                </a:solidFill>
                <a:latin typeface="Times New Roman" panose="02020603050405020304" pitchFamily="18" charset="0"/>
                <a:cs typeface="Times New Roman" panose="02020603050405020304" pitchFamily="18" charset="0"/>
              </a:rPr>
              <a:t>Electronics </a:t>
            </a:r>
          </a:p>
          <a:p>
            <a:r>
              <a:rPr lang="en-US" altLang="zh-CN" b="1" dirty="0" smtClean="0">
                <a:solidFill>
                  <a:srgbClr val="0000FF"/>
                </a:solidFill>
                <a:latin typeface="Times New Roman" panose="02020603050405020304" pitchFamily="18" charset="0"/>
                <a:cs typeface="Times New Roman" panose="02020603050405020304" pitchFamily="18" charset="0"/>
              </a:rPr>
              <a:t>Machinery </a:t>
            </a:r>
          </a:p>
          <a:p>
            <a:r>
              <a:rPr lang="en-US" altLang="zh-CN" b="1" dirty="0" smtClean="0">
                <a:solidFill>
                  <a:srgbClr val="0000FF"/>
                </a:solidFill>
                <a:latin typeface="Times New Roman" panose="02020603050405020304" pitchFamily="18" charset="0"/>
                <a:cs typeface="Times New Roman" panose="02020603050405020304" pitchFamily="18" charset="0"/>
              </a:rPr>
              <a:t>Magnet</a:t>
            </a:r>
          </a:p>
          <a:p>
            <a:r>
              <a:rPr lang="en-US" altLang="zh-CN" b="1" dirty="0" smtClean="0">
                <a:solidFill>
                  <a:srgbClr val="0000FF"/>
                </a:solidFill>
                <a:latin typeface="Times New Roman" panose="02020603050405020304" pitchFamily="18" charset="0"/>
                <a:cs typeface="Times New Roman" panose="02020603050405020304" pitchFamily="18" charset="0"/>
              </a:rPr>
              <a:t>Technical support</a:t>
            </a:r>
          </a:p>
          <a:p>
            <a:r>
              <a:rPr lang="en-US" altLang="zh-CN" b="1" dirty="0" smtClean="0">
                <a:solidFill>
                  <a:srgbClr val="0000FF"/>
                </a:solidFill>
                <a:latin typeface="Times New Roman" panose="02020603050405020304" pitchFamily="18" charset="0"/>
                <a:cs typeface="Times New Roman" panose="02020603050405020304" pitchFamily="18" charset="0"/>
              </a:rPr>
              <a:t>Trigger</a:t>
            </a:r>
          </a:p>
        </p:txBody>
      </p:sp>
      <p:sp>
        <p:nvSpPr>
          <p:cNvPr id="32" name="矩形 31"/>
          <p:cNvSpPr/>
          <p:nvPr/>
        </p:nvSpPr>
        <p:spPr>
          <a:xfrm>
            <a:off x="6775242" y="940904"/>
            <a:ext cx="2024201" cy="458074"/>
          </a:xfrm>
          <a:prstGeom prst="rect">
            <a:avLst/>
          </a:prstGeom>
          <a:solidFill>
            <a:srgbClr val="FFFF00"/>
          </a:solidFill>
        </p:spPr>
        <p:txBody>
          <a:bodyPr wrap="square">
            <a:spAutoFit/>
          </a:bodyPr>
          <a:lstStyle/>
          <a:p>
            <a:pPr>
              <a:lnSpc>
                <a:spcPct val="150000"/>
              </a:lnSpc>
              <a:spcAft>
                <a:spcPts val="0"/>
              </a:spcAft>
            </a:pPr>
            <a:r>
              <a:rPr lang="en-US" altLang="zh-CN" b="1" kern="100" dirty="0" smtClean="0">
                <a:solidFill>
                  <a:srgbClr val="C00000"/>
                </a:solidFill>
                <a:latin typeface="Times New Roman" panose="02020603050405020304" pitchFamily="18" charset="0"/>
                <a:cs typeface="Times New Roman" panose="02020603050405020304" pitchFamily="18" charset="0"/>
              </a:rPr>
              <a:t>Research  groups</a:t>
            </a:r>
          </a:p>
        </p:txBody>
      </p:sp>
      <p:cxnSp>
        <p:nvCxnSpPr>
          <p:cNvPr id="33" name="直接连接符 32"/>
          <p:cNvCxnSpPr>
            <a:endCxn id="25" idx="1"/>
          </p:cNvCxnSpPr>
          <p:nvPr/>
        </p:nvCxnSpPr>
        <p:spPr>
          <a:xfrm flipV="1">
            <a:off x="4448286" y="4941168"/>
            <a:ext cx="0" cy="65936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1406" y="5181607"/>
            <a:ext cx="516488" cy="369332"/>
          </a:xfrm>
          <a:prstGeom prst="rect">
            <a:avLst/>
          </a:prstGeom>
          <a:noFill/>
        </p:spPr>
        <p:txBody>
          <a:bodyPr wrap="none" rtlCol="0">
            <a:spAutoFit/>
          </a:bodyPr>
          <a:lstStyle/>
          <a:p>
            <a:r>
              <a:rPr lang="en-US" altLang="zh-CN" b="1" dirty="0" smtClean="0">
                <a:solidFill>
                  <a:srgbClr val="C00000"/>
                </a:solidFill>
              </a:rPr>
              <a:t>……</a:t>
            </a:r>
            <a:endParaRPr lang="zh-CN" altLang="en-US" b="1" dirty="0">
              <a:solidFill>
                <a:srgbClr val="C00000"/>
              </a:solidFill>
            </a:endParaRPr>
          </a:p>
        </p:txBody>
      </p:sp>
      <p:sp>
        <p:nvSpPr>
          <p:cNvPr id="37" name="TextBox 36"/>
          <p:cNvSpPr txBox="1"/>
          <p:nvPr/>
        </p:nvSpPr>
        <p:spPr>
          <a:xfrm>
            <a:off x="811457" y="752647"/>
            <a:ext cx="4060022" cy="646331"/>
          </a:xfrm>
          <a:prstGeom prst="rect">
            <a:avLst/>
          </a:prstGeom>
          <a:solidFill>
            <a:schemeClr val="accent3">
              <a:lumMod val="20000"/>
              <a:lumOff val="80000"/>
            </a:schemeClr>
          </a:solidFill>
        </p:spPr>
        <p:txBody>
          <a:bodyPr wrap="none" rtlCol="0">
            <a:spAutoFit/>
          </a:bodyPr>
          <a:lstStyle/>
          <a:p>
            <a:pPr algn="ctr"/>
            <a:r>
              <a:rPr lang="en-US" altLang="zh-CN" b="1" dirty="0" smtClean="0">
                <a:solidFill>
                  <a:srgbClr val="002060"/>
                </a:solidFill>
              </a:rPr>
              <a:t>CAS Ctr. of Excellence for Particle Physics</a:t>
            </a:r>
          </a:p>
          <a:p>
            <a:pPr algn="ctr"/>
            <a:r>
              <a:rPr lang="en-US" altLang="zh-CN" b="1" dirty="0" smtClean="0">
                <a:solidFill>
                  <a:srgbClr val="002060"/>
                </a:solidFill>
              </a:rPr>
              <a:t>(including all HEP major groups in China)</a:t>
            </a:r>
            <a:endParaRPr lang="zh-CN" altLang="en-US" b="1" dirty="0">
              <a:solidFill>
                <a:srgbClr val="002060"/>
              </a:solidFill>
            </a:endParaRPr>
          </a:p>
        </p:txBody>
      </p:sp>
      <p:cxnSp>
        <p:nvCxnSpPr>
          <p:cNvPr id="39" name="直接连接符 38"/>
          <p:cNvCxnSpPr>
            <a:endCxn id="37" idx="2"/>
          </p:cNvCxnSpPr>
          <p:nvPr/>
        </p:nvCxnSpPr>
        <p:spPr>
          <a:xfrm flipH="1" flipV="1">
            <a:off x="2841468" y="1398978"/>
            <a:ext cx="305926" cy="15542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033730" y="167872"/>
            <a:ext cx="1626018" cy="1200329"/>
          </a:xfrm>
          <a:prstGeom prst="rect">
            <a:avLst/>
          </a:prstGeom>
          <a:solidFill>
            <a:schemeClr val="accent3">
              <a:lumMod val="20000"/>
              <a:lumOff val="80000"/>
            </a:schemeClr>
          </a:solidFill>
        </p:spPr>
        <p:txBody>
          <a:bodyPr wrap="square" rtlCol="0">
            <a:spAutoFit/>
          </a:bodyPr>
          <a:lstStyle/>
          <a:p>
            <a:r>
              <a:rPr lang="en-US" altLang="zh-CN" b="1" dirty="0" smtClean="0">
                <a:solidFill>
                  <a:srgbClr val="002060"/>
                </a:solidFill>
              </a:rPr>
              <a:t>Key State Lab for Detectors and Electronics</a:t>
            </a:r>
          </a:p>
          <a:p>
            <a:r>
              <a:rPr lang="en-US" altLang="zh-CN" b="1" dirty="0" smtClean="0">
                <a:solidFill>
                  <a:srgbClr val="002060"/>
                </a:solidFill>
              </a:rPr>
              <a:t>(IHEP-USTC)</a:t>
            </a:r>
            <a:endParaRPr lang="zh-CN" altLang="en-US" b="1" dirty="0">
              <a:solidFill>
                <a:srgbClr val="002060"/>
              </a:solidFill>
            </a:endParaRPr>
          </a:p>
        </p:txBody>
      </p:sp>
      <p:cxnSp>
        <p:nvCxnSpPr>
          <p:cNvPr id="43" name="直接连接符 42"/>
          <p:cNvCxnSpPr>
            <a:stCxn id="42" idx="2"/>
          </p:cNvCxnSpPr>
          <p:nvPr/>
        </p:nvCxnSpPr>
        <p:spPr>
          <a:xfrm flipH="1">
            <a:off x="5682667" y="1368201"/>
            <a:ext cx="164072" cy="31064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5654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wipe(down)">
                                      <p:cBhvr>
                                        <p:cTn id="13" dur="500"/>
                                        <p:tgtEl>
                                          <p:spTgt spid="4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1252" y="198901"/>
            <a:ext cx="2427268" cy="584775"/>
          </a:xfrm>
          <a:prstGeom prst="rect">
            <a:avLst/>
          </a:prstGeom>
          <a:noFill/>
        </p:spPr>
        <p:txBody>
          <a:bodyPr wrap="none" rtlCol="0">
            <a:spAutoFit/>
          </a:bodyPr>
          <a:lstStyle/>
          <a:p>
            <a:pPr defTabSz="914400"/>
            <a:r>
              <a:rPr lang="en-US" altLang="zh-CN" sz="3200" b="1" dirty="0" smtClean="0">
                <a:solidFill>
                  <a:srgbClr val="C00000"/>
                </a:solidFill>
              </a:rPr>
              <a:t>EPD – people</a:t>
            </a:r>
            <a:endParaRPr lang="zh-CN" altLang="en-US" sz="3200" b="1" dirty="0">
              <a:solidFill>
                <a:srgbClr val="C00000"/>
              </a:solidFill>
            </a:endParaRPr>
          </a:p>
        </p:txBody>
      </p:sp>
      <p:sp>
        <p:nvSpPr>
          <p:cNvPr id="9" name="标题 1"/>
          <p:cNvSpPr txBox="1">
            <a:spLocks/>
          </p:cNvSpPr>
          <p:nvPr/>
        </p:nvSpPr>
        <p:spPr>
          <a:xfrm>
            <a:off x="0" y="6017674"/>
            <a:ext cx="9036050" cy="710682"/>
          </a:xfrm>
          <a:prstGeom prst="rect">
            <a:avLst/>
          </a:prstGeom>
        </p:spPr>
        <p:txBody>
          <a:bodyPr/>
          <a:lstStyle>
            <a:lvl1pPr algn="l" rtl="0" eaLnBrk="0" fontAlgn="base" hangingPunct="0">
              <a:spcBef>
                <a:spcPct val="0"/>
              </a:spcBef>
              <a:spcAft>
                <a:spcPct val="0"/>
              </a:spcAft>
              <a:defRPr sz="3600" b="1">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spcBef>
                <a:spcPct val="0"/>
              </a:spcBef>
              <a:spcAft>
                <a:spcPct val="0"/>
              </a:spcAft>
              <a:defRPr sz="3600" b="1">
                <a:solidFill>
                  <a:schemeClr val="bg1"/>
                </a:solidFill>
                <a:latin typeface="Verdana" pitchFamily="34" charset="0"/>
                <a:ea typeface="微软雅黑" pitchFamily="34" charset="-122"/>
              </a:defRPr>
            </a:lvl2pPr>
            <a:lvl3pPr algn="l" rtl="0" eaLnBrk="0" fontAlgn="base" hangingPunct="0">
              <a:spcBef>
                <a:spcPct val="0"/>
              </a:spcBef>
              <a:spcAft>
                <a:spcPct val="0"/>
              </a:spcAft>
              <a:defRPr sz="3600" b="1">
                <a:solidFill>
                  <a:schemeClr val="bg1"/>
                </a:solidFill>
                <a:latin typeface="Verdana" pitchFamily="34" charset="0"/>
                <a:ea typeface="微软雅黑" pitchFamily="34" charset="-122"/>
              </a:defRPr>
            </a:lvl3pPr>
            <a:lvl4pPr algn="l" rtl="0" eaLnBrk="0" fontAlgn="base" hangingPunct="0">
              <a:spcBef>
                <a:spcPct val="0"/>
              </a:spcBef>
              <a:spcAft>
                <a:spcPct val="0"/>
              </a:spcAft>
              <a:defRPr sz="3600" b="1">
                <a:solidFill>
                  <a:schemeClr val="bg1"/>
                </a:solidFill>
                <a:latin typeface="Verdana" pitchFamily="34" charset="0"/>
                <a:ea typeface="微软雅黑" pitchFamily="34" charset="-122"/>
              </a:defRPr>
            </a:lvl4pPr>
            <a:lvl5pPr algn="l" rtl="0" eaLnBrk="0" fontAlgn="base" hangingPunct="0">
              <a:spcBef>
                <a:spcPct val="0"/>
              </a:spcBef>
              <a:spcAft>
                <a:spcPct val="0"/>
              </a:spcAft>
              <a:defRPr sz="3600" b="1">
                <a:solidFill>
                  <a:schemeClr val="bg1"/>
                </a:solidFill>
                <a:latin typeface="Verdana" pitchFamily="34" charset="0"/>
                <a:ea typeface="微软雅黑" pitchFamily="34" charset="-122"/>
              </a:defRPr>
            </a:lvl5pPr>
            <a:lvl6pPr marL="457200" algn="ctr" rtl="0" eaLnBrk="1" fontAlgn="base" hangingPunct="1">
              <a:spcBef>
                <a:spcPct val="0"/>
              </a:spcBef>
              <a:spcAft>
                <a:spcPct val="0"/>
              </a:spcAft>
              <a:defRPr sz="3600" b="1">
                <a:solidFill>
                  <a:srgbClr val="FF0000"/>
                </a:solidFill>
                <a:latin typeface="Arial" charset="0"/>
                <a:ea typeface="华文中宋" pitchFamily="2" charset="-122"/>
              </a:defRPr>
            </a:lvl6pPr>
            <a:lvl7pPr marL="914400" algn="ctr" rtl="0" eaLnBrk="1" fontAlgn="base" hangingPunct="1">
              <a:spcBef>
                <a:spcPct val="0"/>
              </a:spcBef>
              <a:spcAft>
                <a:spcPct val="0"/>
              </a:spcAft>
              <a:defRPr sz="3600" b="1">
                <a:solidFill>
                  <a:srgbClr val="FF0000"/>
                </a:solidFill>
                <a:latin typeface="Arial" charset="0"/>
                <a:ea typeface="华文中宋" pitchFamily="2" charset="-122"/>
              </a:defRPr>
            </a:lvl7pPr>
            <a:lvl8pPr marL="1371600" algn="ctr" rtl="0" eaLnBrk="1" fontAlgn="base" hangingPunct="1">
              <a:spcBef>
                <a:spcPct val="0"/>
              </a:spcBef>
              <a:spcAft>
                <a:spcPct val="0"/>
              </a:spcAft>
              <a:defRPr sz="3600" b="1">
                <a:solidFill>
                  <a:srgbClr val="FF0000"/>
                </a:solidFill>
                <a:latin typeface="Arial" charset="0"/>
                <a:ea typeface="华文中宋" pitchFamily="2" charset="-122"/>
              </a:defRPr>
            </a:lvl8pPr>
            <a:lvl9pPr marL="1828800" algn="ctr" rtl="0" eaLnBrk="1" fontAlgn="base" hangingPunct="1">
              <a:spcBef>
                <a:spcPct val="0"/>
              </a:spcBef>
              <a:spcAft>
                <a:spcPct val="0"/>
              </a:spcAft>
              <a:defRPr sz="3600" b="1">
                <a:solidFill>
                  <a:srgbClr val="FF0000"/>
                </a:solidFill>
                <a:latin typeface="Arial" charset="0"/>
                <a:ea typeface="华文中宋" pitchFamily="2" charset="-122"/>
              </a:defRPr>
            </a:lvl9pPr>
          </a:lstStyle>
          <a:p>
            <a:pPr algn="ctr" defTabSz="914400">
              <a:defRPr/>
            </a:pPr>
            <a:r>
              <a:rPr lang="en-US" altLang="zh-CN" sz="2000" kern="0" dirty="0" smtClean="0">
                <a:solidFill>
                  <a:srgbClr val="C00000"/>
                </a:solidFill>
                <a:effectLst/>
                <a:latin typeface="Verdana"/>
                <a:ea typeface="微软雅黑"/>
              </a:rPr>
              <a:t>    </a:t>
            </a:r>
            <a:r>
              <a:rPr lang="en-US" altLang="zh-CN" sz="2000" kern="0" dirty="0" smtClean="0">
                <a:solidFill>
                  <a:srgbClr val="7030A0"/>
                </a:solidFill>
                <a:effectLst/>
                <a:latin typeface="Verdana"/>
                <a:ea typeface="微软雅黑"/>
              </a:rPr>
              <a:t>workload has increased, staff level relatively constant</a:t>
            </a:r>
          </a:p>
          <a:p>
            <a:pPr algn="ctr" defTabSz="914400">
              <a:defRPr/>
            </a:pPr>
            <a:r>
              <a:rPr lang="en-US" altLang="zh-CN" sz="2000" kern="0" dirty="0">
                <a:solidFill>
                  <a:srgbClr val="7030A0"/>
                </a:solidFill>
                <a:effectLst/>
                <a:latin typeface="Verdana"/>
                <a:ea typeface="微软雅黑"/>
              </a:rPr>
              <a:t> </a:t>
            </a:r>
            <a:r>
              <a:rPr lang="en-US" altLang="zh-CN" sz="2000" kern="0" dirty="0" smtClean="0">
                <a:solidFill>
                  <a:srgbClr val="7030A0"/>
                </a:solidFill>
                <a:effectLst/>
                <a:latin typeface="Verdana"/>
                <a:ea typeface="微软雅黑"/>
              </a:rPr>
              <a:t>                </a:t>
            </a:r>
            <a:r>
              <a:rPr lang="en-US" altLang="zh-CN" sz="2000" kern="0" dirty="0" smtClean="0">
                <a:solidFill>
                  <a:srgbClr val="C00000"/>
                </a:solidFill>
                <a:effectLst/>
                <a:latin typeface="Verdana"/>
                <a:ea typeface="微软雅黑"/>
              </a:rPr>
              <a:t>increase in postdocs very helpful</a:t>
            </a:r>
            <a:endParaRPr lang="zh-CN" altLang="en-US" sz="2000" kern="0" dirty="0">
              <a:solidFill>
                <a:srgbClr val="C00000"/>
              </a:solidFill>
              <a:effectLst/>
              <a:latin typeface="Verdana"/>
              <a:ea typeface="微软雅黑"/>
            </a:endParaRPr>
          </a:p>
        </p:txBody>
      </p:sp>
      <p:graphicFrame>
        <p:nvGraphicFramePr>
          <p:cNvPr id="10" name="表格 9"/>
          <p:cNvGraphicFramePr>
            <a:graphicFrameLocks noGrp="1"/>
          </p:cNvGraphicFramePr>
          <p:nvPr>
            <p:extLst>
              <p:ext uri="{D42A27DB-BD31-4B8C-83A1-F6EECF244321}">
                <p14:modId xmlns:p14="http://schemas.microsoft.com/office/powerpoint/2010/main" xmlns="" val="3655155208"/>
              </p:ext>
            </p:extLst>
          </p:nvPr>
        </p:nvGraphicFramePr>
        <p:xfrm>
          <a:off x="72972" y="2849217"/>
          <a:ext cx="8963078" cy="3168457"/>
        </p:xfrm>
        <a:graphic>
          <a:graphicData uri="http://schemas.openxmlformats.org/drawingml/2006/table">
            <a:tbl>
              <a:tblPr/>
              <a:tblGrid>
                <a:gridCol w="908927"/>
                <a:gridCol w="908927"/>
                <a:gridCol w="908927"/>
                <a:gridCol w="908927"/>
                <a:gridCol w="908927"/>
                <a:gridCol w="1079232"/>
                <a:gridCol w="699922"/>
                <a:gridCol w="780383"/>
                <a:gridCol w="1076169"/>
                <a:gridCol w="782737"/>
              </a:tblGrid>
              <a:tr h="47828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i="0" u="none" strike="noStrike" dirty="0" smtClean="0">
                          <a:solidFill>
                            <a:schemeClr val="tx1"/>
                          </a:solidFill>
                          <a:effectLst/>
                          <a:latin typeface="Verdana"/>
                          <a:ea typeface="+mn-ea"/>
                        </a:rPr>
                        <a:t>year</a:t>
                      </a:r>
                      <a:endParaRPr lang="zh-CN" altLang="en-US" sz="14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u="none" strike="noStrike" dirty="0" smtClean="0">
                          <a:effectLst/>
                        </a:rPr>
                        <a:t>staff</a:t>
                      </a:r>
                      <a:endParaRPr lang="zh-CN" altLang="en-US" sz="14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u="none" strike="noStrike" dirty="0" smtClean="0">
                          <a:effectLst/>
                        </a:rPr>
                        <a:t>average age</a:t>
                      </a: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u="none" strike="noStrike" dirty="0" smtClean="0">
                          <a:effectLst/>
                        </a:rPr>
                        <a:t>postdoc</a:t>
                      </a:r>
                      <a:endParaRPr lang="zh-CN" altLang="en-US" sz="14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u="none" strike="noStrike" dirty="0" smtClean="0">
                          <a:effectLst/>
                        </a:rPr>
                        <a:t>graduate students</a:t>
                      </a:r>
                      <a:endParaRPr lang="zh-CN" altLang="en-US" sz="14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u="none" strike="noStrike" dirty="0" smtClean="0">
                          <a:effectLst/>
                        </a:rPr>
                        <a:t>visiting</a:t>
                      </a:r>
                      <a:r>
                        <a:rPr lang="en-US" altLang="zh-CN" sz="1400" b="1" u="none" strike="noStrike" baseline="0" dirty="0" smtClean="0">
                          <a:effectLst/>
                        </a:rPr>
                        <a:t> students</a:t>
                      </a:r>
                      <a:endParaRPr lang="zh-CN" altLang="en-US" sz="14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200" b="1" i="0" u="none" strike="noStrike" dirty="0" smtClean="0">
                          <a:solidFill>
                            <a:schemeClr val="tx1"/>
                          </a:solidFill>
                          <a:effectLst/>
                          <a:latin typeface="Verdana"/>
                          <a:ea typeface="+mn-ea"/>
                        </a:rPr>
                        <a:t>retired</a:t>
                      </a:r>
                      <a:endParaRPr lang="zh-CN" altLang="en-US" sz="12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i="0" u="none" strike="noStrike" dirty="0" smtClean="0">
                          <a:solidFill>
                            <a:srgbClr val="000000"/>
                          </a:solidFill>
                          <a:effectLst/>
                          <a:latin typeface="+mn-ea"/>
                          <a:ea typeface="+mn-ea"/>
                        </a:rPr>
                        <a:t>contract</a:t>
                      </a:r>
                      <a:r>
                        <a:rPr lang="en-US" altLang="zh-CN" sz="1400" b="1" i="0" u="none" strike="noStrike" baseline="0" dirty="0" smtClean="0">
                          <a:solidFill>
                            <a:srgbClr val="000000"/>
                          </a:solidFill>
                          <a:effectLst/>
                          <a:latin typeface="+mn-ea"/>
                          <a:ea typeface="+mn-ea"/>
                        </a:rPr>
                        <a:t> staff</a:t>
                      </a:r>
                      <a:endParaRPr lang="zh-CN" altLang="en-US" sz="14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u="none" strike="noStrike" dirty="0" smtClean="0">
                          <a:effectLst/>
                        </a:rPr>
                        <a:t>temp staff</a:t>
                      </a:r>
                      <a:endParaRPr lang="zh-CN" altLang="en-US" sz="14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400" b="1" u="none" strike="noStrike" dirty="0" smtClean="0">
                          <a:effectLst/>
                        </a:rPr>
                        <a:t>sum</a:t>
                      </a:r>
                      <a:endParaRPr lang="zh-CN" altLang="en-US" sz="14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rgbClr val="FFFFFF"/>
                    </a:solidFill>
                  </a:tcPr>
                </a:tc>
              </a:tr>
              <a:tr h="44683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2013</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smtClean="0">
                          <a:effectLst/>
                        </a:rPr>
                        <a:t>155</a:t>
                      </a:r>
                      <a:endParaRPr lang="en-US" altLang="zh-CN" sz="1600" b="0" i="0" u="none" strike="noStrike" dirty="0">
                        <a:solidFill>
                          <a:srgbClr val="000000"/>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0" u="none" strike="noStrike" dirty="0">
                          <a:solidFill>
                            <a:srgbClr val="169A48"/>
                          </a:solidFill>
                          <a:effectLst/>
                        </a:rPr>
                        <a:t>36.9</a:t>
                      </a:r>
                      <a:endParaRPr lang="en-US" altLang="zh-CN" sz="1600" b="0" i="0" u="none" strike="noStrike" dirty="0">
                        <a:solidFill>
                          <a:srgbClr val="169A48"/>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17</a:t>
                      </a:r>
                      <a:endParaRPr lang="en-US" altLang="zh-CN" sz="1600" b="0" i="0" u="none" strike="noStrike">
                        <a:solidFill>
                          <a:srgbClr val="000000"/>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90</a:t>
                      </a:r>
                      <a:endParaRPr lang="en-US" altLang="zh-CN" sz="1600" b="0" i="0" u="none" strike="noStrike">
                        <a:solidFill>
                          <a:srgbClr val="000000"/>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smtClean="0">
                          <a:effectLst/>
                        </a:rPr>
                        <a:t>77</a:t>
                      </a:r>
                      <a:endParaRPr lang="zh-CN" altLang="en-US" sz="1600" b="0" i="0" u="none" strike="noStrike" dirty="0">
                        <a:solidFill>
                          <a:srgbClr val="000000"/>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7</a:t>
                      </a:r>
                      <a:endParaRPr lang="en-US" altLang="zh-CN" sz="1600" b="0" i="0" u="none" strike="noStrike">
                        <a:solidFill>
                          <a:srgbClr val="000000"/>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2</a:t>
                      </a:r>
                      <a:endParaRPr lang="en-US" altLang="zh-CN" sz="1600" b="0" i="0" u="none" strike="noStrike">
                        <a:solidFill>
                          <a:srgbClr val="000000"/>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10</a:t>
                      </a:r>
                      <a:endParaRPr lang="en-US" altLang="zh-CN" sz="1600" b="0" i="0" u="none" strike="noStrike">
                        <a:solidFill>
                          <a:srgbClr val="000000"/>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0" i="0" u="none" strike="noStrike" dirty="0" smtClean="0">
                          <a:solidFill>
                            <a:schemeClr val="tx1"/>
                          </a:solidFill>
                          <a:effectLst/>
                          <a:latin typeface="Verdana"/>
                          <a:ea typeface="+mn-ea"/>
                        </a:rPr>
                        <a:t>358</a:t>
                      </a:r>
                      <a:endParaRPr lang="en-US" altLang="zh-CN" sz="1600" b="0" i="0" u="none" strike="noStrike" dirty="0">
                        <a:solidFill>
                          <a:srgbClr val="000000"/>
                        </a:solidFill>
                        <a:effectLst/>
                        <a:latin typeface="+mn-ea"/>
                        <a:ea typeface="+mn-ea"/>
                      </a:endParaRPr>
                    </a:p>
                  </a:txBody>
                  <a:tcPr marL="0" marR="0" marT="0" marB="0" anchor="ctr">
                    <a:lnL w="12700" cap="flat" cmpd="sng" algn="ctr">
                      <a:solidFill>
                        <a:srgbClr val="333399"/>
                      </a:solidFill>
                      <a:prstDash val="solid"/>
                      <a:round/>
                      <a:headEnd type="none" w="med" len="med"/>
                      <a:tailEnd type="none" w="med" len="med"/>
                    </a:lnL>
                    <a:lnR w="12700" cmpd="sng">
                      <a:solidFill>
                        <a:srgbClr val="333399"/>
                      </a:solidFill>
                    </a:lnR>
                    <a:lnT w="12700" cap="flat" cmpd="sng" algn="ctr">
                      <a:solidFill>
                        <a:srgbClr val="333399"/>
                      </a:solidFill>
                      <a:prstDash val="solid"/>
                      <a:round/>
                      <a:headEnd type="none" w="med" len="med"/>
                      <a:tailEnd type="none" w="med" len="med"/>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r>
              <a:tr h="44683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2014</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150</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0" u="none" strike="noStrike" dirty="0">
                          <a:solidFill>
                            <a:srgbClr val="169A48"/>
                          </a:solidFill>
                          <a:effectLst/>
                        </a:rPr>
                        <a:t>40</a:t>
                      </a:r>
                      <a:endParaRPr lang="en-US" altLang="zh-CN" sz="1600" b="0" i="0" u="none" strike="noStrike" dirty="0">
                        <a:solidFill>
                          <a:srgbClr val="169A48"/>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23</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92</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smtClean="0">
                          <a:effectLst/>
                        </a:rPr>
                        <a:t>82</a:t>
                      </a:r>
                      <a:endParaRPr lang="zh-CN" altLang="en-US"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8</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1</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11</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smtClean="0">
                          <a:effectLst/>
                        </a:rPr>
                        <a:t>367</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r>
              <a:tr h="575930">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2015</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157</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0" u="none" strike="noStrike" dirty="0">
                          <a:solidFill>
                            <a:srgbClr val="169A48"/>
                          </a:solidFill>
                          <a:effectLst/>
                        </a:rPr>
                        <a:t>41</a:t>
                      </a:r>
                      <a:endParaRPr lang="en-US" altLang="zh-CN" sz="1600" b="0" i="0" u="none" strike="noStrike" dirty="0">
                        <a:solidFill>
                          <a:srgbClr val="169A48"/>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26</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90</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smtClean="0">
                          <a:effectLst/>
                        </a:rPr>
                        <a:t>83</a:t>
                      </a:r>
                      <a:endParaRPr lang="zh-CN" altLang="en-US"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9</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1</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smtClean="0">
                          <a:effectLst/>
                        </a:rPr>
                        <a:t>10</a:t>
                      </a: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376</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r>
              <a:tr h="515014">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2016</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157</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0" u="none" strike="noStrike" dirty="0">
                          <a:solidFill>
                            <a:srgbClr val="169A48"/>
                          </a:solidFill>
                          <a:effectLst/>
                        </a:rPr>
                        <a:t>41</a:t>
                      </a:r>
                      <a:endParaRPr lang="en-US" altLang="zh-CN" sz="1600" b="0" i="0" u="none" strike="noStrike" dirty="0">
                        <a:solidFill>
                          <a:srgbClr val="169A48"/>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29</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a:effectLst/>
                        </a:rPr>
                        <a:t>103</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smtClean="0">
                          <a:effectLst/>
                        </a:rPr>
                        <a:t>75</a:t>
                      </a:r>
                      <a:endParaRPr lang="zh-CN" altLang="en-US"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9</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a:effectLst/>
                        </a:rPr>
                        <a:t>3</a:t>
                      </a:r>
                      <a:endParaRPr lang="en-US" altLang="zh-CN" sz="1600" b="0" i="0" u="none" strike="noStrike">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u="none" strike="noStrike" dirty="0" smtClean="0">
                          <a:effectLst/>
                        </a:rPr>
                        <a:t>7</a:t>
                      </a: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0" i="0" u="none" strike="noStrike" dirty="0" smtClean="0">
                          <a:solidFill>
                            <a:schemeClr val="tx1"/>
                          </a:solidFill>
                          <a:effectLst/>
                          <a:latin typeface="Verdana"/>
                          <a:ea typeface="+mn-ea"/>
                        </a:rPr>
                        <a:t>383</a:t>
                      </a:r>
                      <a:endParaRPr lang="en-US" altLang="zh-CN" sz="1600" b="0"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r>
              <a:tr h="705562">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a:effectLst/>
                        </a:rPr>
                        <a:t>2017</a:t>
                      </a:r>
                      <a:endParaRPr lang="en-US" altLang="zh-CN" sz="16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smtClean="0">
                          <a:effectLst/>
                        </a:rPr>
                        <a:t>159</a:t>
                      </a:r>
                      <a:endParaRPr lang="en-US" altLang="zh-CN" sz="16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a:solidFill>
                            <a:srgbClr val="169A48"/>
                          </a:solidFill>
                          <a:effectLst/>
                        </a:rPr>
                        <a:t>41</a:t>
                      </a:r>
                      <a:endParaRPr lang="en-US" altLang="zh-CN" sz="1600" b="1" i="0" u="none" strike="noStrike" dirty="0">
                        <a:solidFill>
                          <a:srgbClr val="169A48"/>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a:solidFill>
                            <a:srgbClr val="C00000"/>
                          </a:solidFill>
                          <a:effectLst/>
                        </a:rPr>
                        <a:t>36</a:t>
                      </a:r>
                      <a:endParaRPr lang="en-US" altLang="zh-CN" sz="1600" b="1" i="0" u="none" strike="noStrike" dirty="0">
                        <a:solidFill>
                          <a:srgbClr val="C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a:solidFill>
                            <a:schemeClr val="tx1"/>
                          </a:solidFill>
                          <a:effectLst/>
                        </a:rPr>
                        <a:t>102</a:t>
                      </a:r>
                      <a:endParaRPr lang="en-US" altLang="zh-CN" sz="1600" b="1" i="0" u="none" strike="noStrike" dirty="0">
                        <a:solidFill>
                          <a:schemeClr val="tx1"/>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smtClean="0">
                          <a:effectLst/>
                        </a:rPr>
                        <a:t>67</a:t>
                      </a:r>
                      <a:endParaRPr lang="zh-CN" altLang="en-US" sz="16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a:effectLst/>
                        </a:rPr>
                        <a:t>9</a:t>
                      </a:r>
                      <a:endParaRPr lang="en-US" altLang="zh-CN" sz="16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a:effectLst/>
                        </a:rPr>
                        <a:t>4</a:t>
                      </a:r>
                      <a:endParaRPr lang="en-US" altLang="zh-CN" sz="16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smtClean="0">
                          <a:effectLst/>
                        </a:rPr>
                        <a:t>7</a:t>
                      </a: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rtl="0" fontAlgn="ctr"/>
                      <a:r>
                        <a:rPr lang="en-US" altLang="zh-CN" sz="1600" b="1" u="none" strike="noStrike" dirty="0" smtClean="0">
                          <a:effectLst/>
                        </a:rPr>
                        <a:t>384</a:t>
                      </a:r>
                      <a:endParaRPr lang="en-US" altLang="zh-CN" sz="1600" b="1" i="0" u="none" strike="noStrike" dirty="0">
                        <a:solidFill>
                          <a:srgbClr val="000000"/>
                        </a:solidFill>
                        <a:effectLst/>
                        <a:latin typeface="+mn-ea"/>
                        <a:ea typeface="+mn-ea"/>
                      </a:endParaRPr>
                    </a:p>
                  </a:txBody>
                  <a:tcPr marL="0" marR="0" marT="0" marB="0" anchor="ctr">
                    <a:lnL w="12700" cmpd="sng">
                      <a:solidFill>
                        <a:srgbClr val="333399"/>
                      </a:solidFill>
                    </a:lnL>
                    <a:lnR w="12700" cmpd="sng">
                      <a:solidFill>
                        <a:srgbClr val="333399"/>
                      </a:solidFill>
                    </a:lnR>
                    <a:lnT w="12700" cmpd="sng">
                      <a:solidFill>
                        <a:srgbClr val="333399"/>
                      </a:solidFill>
                    </a:lnT>
                    <a:lnB w="12700" cmpd="sng">
                      <a:solidFill>
                        <a:srgbClr val="333399"/>
                      </a:solidFill>
                    </a:lnB>
                    <a:lnTlToBr w="12700" cmpd="sng">
                      <a:noFill/>
                      <a:prstDash val="solid"/>
                    </a:lnTlToBr>
                    <a:lnBlToTr w="12700" cmpd="sng">
                      <a:noFill/>
                      <a:prstDash val="solid"/>
                    </a:lnBlToTr>
                    <a:solidFill>
                      <a:schemeClr val="accent6">
                        <a:lumMod val="20000"/>
                        <a:lumOff val="80000"/>
                      </a:schemeClr>
                    </a:solidFill>
                  </a:tcPr>
                </a:tc>
              </a:tr>
            </a:tbl>
          </a:graphicData>
        </a:graphic>
      </p:graphicFrame>
      <p:pic>
        <p:nvPicPr>
          <p:cNvPr id="2050" name="Picture 2"/>
          <p:cNvPicPr>
            <a:picLocks noChangeAspect="1" noChangeArrowheads="1"/>
          </p:cNvPicPr>
          <p:nvPr/>
        </p:nvPicPr>
        <p:blipFill>
          <a:blip r:embed="rId3"/>
          <a:srcRect/>
          <a:stretch>
            <a:fillRect/>
          </a:stretch>
        </p:blipFill>
        <p:spPr bwMode="auto">
          <a:xfrm>
            <a:off x="371060" y="783676"/>
            <a:ext cx="4665801" cy="1994618"/>
          </a:xfrm>
          <a:prstGeom prst="rect">
            <a:avLst/>
          </a:prstGeom>
          <a:noFill/>
          <a:ln w="9525">
            <a:noFill/>
            <a:miter lim="800000"/>
            <a:headEnd/>
            <a:tailEnd/>
          </a:ln>
        </p:spPr>
      </p:pic>
      <p:pic>
        <p:nvPicPr>
          <p:cNvPr id="2051" name="Picture 3"/>
          <p:cNvPicPr>
            <a:picLocks noChangeAspect="1" noChangeArrowheads="1"/>
          </p:cNvPicPr>
          <p:nvPr/>
        </p:nvPicPr>
        <p:blipFill>
          <a:blip r:embed="rId4"/>
          <a:srcRect/>
          <a:stretch>
            <a:fillRect/>
          </a:stretch>
        </p:blipFill>
        <p:spPr bwMode="auto">
          <a:xfrm>
            <a:off x="5142878" y="783676"/>
            <a:ext cx="3603854" cy="1994618"/>
          </a:xfrm>
          <a:prstGeom prst="rect">
            <a:avLst/>
          </a:prstGeom>
          <a:noFill/>
          <a:ln w="9525">
            <a:noFill/>
            <a:miter lim="800000"/>
            <a:headEnd/>
            <a:tailEnd/>
          </a:ln>
        </p:spPr>
      </p:pic>
    </p:spTree>
    <p:extLst>
      <p:ext uri="{BB962C8B-B14F-4D97-AF65-F5344CB8AC3E}">
        <p14:creationId xmlns:p14="http://schemas.microsoft.com/office/powerpoint/2010/main" xmlns="" val="3231274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3602" y="212553"/>
            <a:ext cx="2614818" cy="584775"/>
          </a:xfrm>
          <a:prstGeom prst="rect">
            <a:avLst/>
          </a:prstGeom>
          <a:noFill/>
        </p:spPr>
        <p:txBody>
          <a:bodyPr wrap="none" rtlCol="0">
            <a:spAutoFit/>
          </a:bodyPr>
          <a:lstStyle/>
          <a:p>
            <a:pPr defTabSz="914400"/>
            <a:r>
              <a:rPr lang="en-US" altLang="zh-CN" sz="3200" b="1" dirty="0" smtClean="0">
                <a:solidFill>
                  <a:srgbClr val="C00000"/>
                </a:solidFill>
              </a:rPr>
              <a:t>EPD – Funding</a:t>
            </a:r>
            <a:endParaRPr lang="zh-CN" altLang="en-US" sz="3200" b="1" dirty="0">
              <a:solidFill>
                <a:srgbClr val="C00000"/>
              </a:solidFill>
            </a:endParaRPr>
          </a:p>
        </p:txBody>
      </p:sp>
      <p:graphicFrame>
        <p:nvGraphicFramePr>
          <p:cNvPr id="3" name="表格 2"/>
          <p:cNvGraphicFramePr>
            <a:graphicFrameLocks noGrp="1"/>
          </p:cNvGraphicFramePr>
          <p:nvPr>
            <p:extLst>
              <p:ext uri="{D42A27DB-BD31-4B8C-83A1-F6EECF244321}">
                <p14:modId xmlns:p14="http://schemas.microsoft.com/office/powerpoint/2010/main" xmlns="" val="2971440323"/>
              </p:ext>
            </p:extLst>
          </p:nvPr>
        </p:nvGraphicFramePr>
        <p:xfrm>
          <a:off x="1382573" y="797329"/>
          <a:ext cx="7256678" cy="5446028"/>
        </p:xfrm>
        <a:graphic>
          <a:graphicData uri="http://schemas.openxmlformats.org/drawingml/2006/table">
            <a:tbl>
              <a:tblPr firstRow="1" firstCol="1" bandRow="1"/>
              <a:tblGrid>
                <a:gridCol w="1853390"/>
                <a:gridCol w="1107712"/>
                <a:gridCol w="1057537"/>
                <a:gridCol w="1068105"/>
                <a:gridCol w="1116773"/>
                <a:gridCol w="1053161"/>
              </a:tblGrid>
              <a:tr h="309460">
                <a:tc gridSpan="6">
                  <a:txBody>
                    <a:bodyPr/>
                    <a:lstStyle/>
                    <a:p>
                      <a:pPr marR="254000" indent="304800" algn="just">
                        <a:lnSpc>
                          <a:spcPts val="2500"/>
                        </a:lnSpc>
                        <a:spcAft>
                          <a:spcPts val="0"/>
                        </a:spcAft>
                      </a:pPr>
                      <a:r>
                        <a:rPr lang="en-US" altLang="zh-CN" sz="2000" b="1" kern="0" dirty="0" smtClean="0">
                          <a:solidFill>
                            <a:srgbClr val="0000FF"/>
                          </a:solidFill>
                          <a:effectLst/>
                          <a:latin typeface="Times New Roman"/>
                          <a:ea typeface="+mn-ea"/>
                          <a:cs typeface="宋体"/>
                        </a:rPr>
                        <a:t>R&amp;D funding (unit =</a:t>
                      </a:r>
                      <a:r>
                        <a:rPr lang="en-US" altLang="zh-CN" sz="2000" b="1" kern="0" baseline="0" dirty="0" smtClean="0">
                          <a:solidFill>
                            <a:srgbClr val="0000FF"/>
                          </a:solidFill>
                          <a:effectLst/>
                          <a:latin typeface="Times New Roman"/>
                          <a:ea typeface="+mn-ea"/>
                          <a:cs typeface="宋体"/>
                        </a:rPr>
                        <a:t> </a:t>
                      </a:r>
                      <a:r>
                        <a:rPr lang="en-US" altLang="zh-CN" sz="2000" b="1" kern="0" dirty="0" smtClean="0">
                          <a:solidFill>
                            <a:srgbClr val="0000FF"/>
                          </a:solidFill>
                          <a:effectLst/>
                          <a:latin typeface="Times New Roman"/>
                          <a:ea typeface="+mn-ea"/>
                          <a:cs typeface="宋体"/>
                        </a:rPr>
                        <a:t>million CNY)</a:t>
                      </a:r>
                      <a:endParaRPr lang="zh-CN" sz="2000" kern="100" dirty="0">
                        <a:solidFill>
                          <a:srgbClr val="0000FF"/>
                        </a:solidFill>
                        <a:effectLst/>
                        <a:latin typeface="Times New Roman"/>
                        <a:ea typeface="宋体"/>
                        <a:cs typeface="Times New Roman"/>
                      </a:endParaRPr>
                    </a:p>
                  </a:txBody>
                  <a:tcPr marL="32707" marR="32707"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428838">
                <a:tc>
                  <a:txBody>
                    <a:bodyPr/>
                    <a:lstStyle/>
                    <a:p>
                      <a:pPr indent="304800" algn="ctr">
                        <a:lnSpc>
                          <a:spcPts val="2500"/>
                        </a:lnSpc>
                        <a:spcAft>
                          <a:spcPts val="0"/>
                        </a:spcAft>
                      </a:pPr>
                      <a:r>
                        <a:rPr lang="en-US" altLang="zh-CN" sz="1800" b="1" kern="100" dirty="0" smtClean="0">
                          <a:solidFill>
                            <a:srgbClr val="0033CC"/>
                          </a:solidFill>
                          <a:effectLst/>
                          <a:latin typeface="Times New Roman"/>
                          <a:ea typeface="宋体"/>
                          <a:cs typeface="Times New Roman"/>
                        </a:rPr>
                        <a:t>Source\Year</a:t>
                      </a:r>
                      <a:endParaRPr lang="zh-CN" sz="1800" b="1" kern="100" dirty="0">
                        <a:solidFill>
                          <a:srgbClr val="0033CC"/>
                        </a:solidFill>
                        <a:effectLst/>
                        <a:latin typeface="Times New Roman"/>
                        <a:ea typeface="宋体"/>
                        <a:cs typeface="Times New Roman"/>
                      </a:endParaRPr>
                    </a:p>
                  </a:txBody>
                  <a:tcPr marL="32707" marR="327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ts val="2500"/>
                        </a:lnSpc>
                        <a:spcAft>
                          <a:spcPts val="0"/>
                        </a:spcAft>
                      </a:pPr>
                      <a:r>
                        <a:rPr lang="en-US" sz="1800" b="1" kern="0" dirty="0" smtClean="0">
                          <a:solidFill>
                            <a:srgbClr val="0033CC"/>
                          </a:solidFill>
                          <a:effectLst/>
                          <a:latin typeface="Times New Roman"/>
                          <a:ea typeface="宋体"/>
                          <a:cs typeface="Times New Roman"/>
                        </a:rPr>
                        <a:t>2013</a:t>
                      </a:r>
                      <a:endParaRPr lang="zh-CN" sz="1800" b="1" kern="100" dirty="0">
                        <a:solidFill>
                          <a:srgbClr val="0033CC"/>
                        </a:solidFill>
                        <a:effectLst/>
                        <a:latin typeface="Times New Roman"/>
                        <a:ea typeface="宋体"/>
                        <a:cs typeface="Times New Roman"/>
                      </a:endParaRPr>
                    </a:p>
                  </a:txBody>
                  <a:tcPr marL="32707" marR="327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ts val="2500"/>
                        </a:lnSpc>
                        <a:spcAft>
                          <a:spcPts val="0"/>
                        </a:spcAft>
                      </a:pPr>
                      <a:r>
                        <a:rPr lang="en-US" sz="1800" b="1" kern="0" dirty="0" smtClean="0">
                          <a:solidFill>
                            <a:srgbClr val="0033CC"/>
                          </a:solidFill>
                          <a:effectLst/>
                          <a:latin typeface="Times New Roman"/>
                          <a:ea typeface="宋体"/>
                          <a:cs typeface="Times New Roman"/>
                        </a:rPr>
                        <a:t>2014</a:t>
                      </a:r>
                      <a:endParaRPr lang="zh-CN" sz="1800" b="1" kern="100" dirty="0">
                        <a:solidFill>
                          <a:srgbClr val="0033CC"/>
                        </a:solidFill>
                        <a:effectLst/>
                        <a:latin typeface="Times New Roman"/>
                        <a:ea typeface="宋体"/>
                        <a:cs typeface="Times New Roman"/>
                      </a:endParaRPr>
                    </a:p>
                  </a:txBody>
                  <a:tcPr marL="32707" marR="327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ts val="2500"/>
                        </a:lnSpc>
                        <a:spcAft>
                          <a:spcPts val="0"/>
                        </a:spcAft>
                      </a:pPr>
                      <a:r>
                        <a:rPr lang="en-US" sz="1800" b="1" kern="0" dirty="0" smtClean="0">
                          <a:solidFill>
                            <a:srgbClr val="0033CC"/>
                          </a:solidFill>
                          <a:effectLst/>
                          <a:latin typeface="Times New Roman"/>
                          <a:ea typeface="宋体"/>
                          <a:cs typeface="Times New Roman"/>
                        </a:rPr>
                        <a:t>2015</a:t>
                      </a:r>
                      <a:endParaRPr lang="zh-CN" sz="1800" b="1" kern="100" dirty="0">
                        <a:solidFill>
                          <a:srgbClr val="0033CC"/>
                        </a:solidFill>
                        <a:effectLst/>
                        <a:latin typeface="Times New Roman"/>
                        <a:ea typeface="宋体"/>
                        <a:cs typeface="Times New Roman"/>
                      </a:endParaRPr>
                    </a:p>
                  </a:txBody>
                  <a:tcPr marL="32707" marR="327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ts val="2500"/>
                        </a:lnSpc>
                        <a:spcAft>
                          <a:spcPts val="0"/>
                        </a:spcAft>
                      </a:pPr>
                      <a:r>
                        <a:rPr lang="en-US" sz="1800" b="1" kern="0" dirty="0" smtClean="0">
                          <a:solidFill>
                            <a:srgbClr val="0033CC"/>
                          </a:solidFill>
                          <a:effectLst/>
                          <a:latin typeface="Times New Roman"/>
                          <a:ea typeface="宋体"/>
                          <a:cs typeface="Times New Roman"/>
                        </a:rPr>
                        <a:t>2016</a:t>
                      </a:r>
                      <a:endParaRPr lang="zh-CN" sz="1800" b="1" kern="100" dirty="0">
                        <a:solidFill>
                          <a:srgbClr val="0033CC"/>
                        </a:solidFill>
                        <a:effectLst/>
                        <a:latin typeface="Times New Roman"/>
                        <a:ea typeface="宋体"/>
                        <a:cs typeface="Times New Roman"/>
                      </a:endParaRPr>
                    </a:p>
                  </a:txBody>
                  <a:tcPr marL="32707" marR="327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ctr">
                        <a:lnSpc>
                          <a:spcPts val="2500"/>
                        </a:lnSpc>
                        <a:spcAft>
                          <a:spcPts val="0"/>
                        </a:spcAft>
                      </a:pPr>
                      <a:r>
                        <a:rPr lang="en-US" sz="1800" b="1" kern="0" dirty="0" smtClean="0">
                          <a:solidFill>
                            <a:srgbClr val="0033CC"/>
                          </a:solidFill>
                          <a:effectLst/>
                          <a:latin typeface="Times New Roman"/>
                          <a:ea typeface="宋体"/>
                          <a:cs typeface="Times New Roman"/>
                        </a:rPr>
                        <a:t>2017</a:t>
                      </a:r>
                      <a:endParaRPr lang="zh-CN" sz="1800" b="1" kern="100" dirty="0">
                        <a:solidFill>
                          <a:srgbClr val="0033CC"/>
                        </a:solidFill>
                        <a:effectLst/>
                        <a:latin typeface="Times New Roman"/>
                        <a:ea typeface="宋体"/>
                        <a:cs typeface="Times New Roman"/>
                      </a:endParaRPr>
                    </a:p>
                  </a:txBody>
                  <a:tcPr marL="32707" marR="3270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l">
                        <a:lnSpc>
                          <a:spcPts val="2500"/>
                        </a:lnSpc>
                        <a:spcAft>
                          <a:spcPts val="0"/>
                        </a:spcAft>
                      </a:pPr>
                      <a:r>
                        <a:rPr lang="en-US" altLang="zh-CN" sz="1600" kern="0" dirty="0" smtClean="0">
                          <a:effectLst/>
                          <a:latin typeface="Times New Roman"/>
                          <a:ea typeface="宋体"/>
                          <a:cs typeface="Times New Roman"/>
                        </a:rPr>
                        <a:t>MOST</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14.60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5.52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10.44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26.70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21.98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l">
                        <a:lnSpc>
                          <a:spcPts val="2500"/>
                        </a:lnSpc>
                        <a:spcAft>
                          <a:spcPts val="0"/>
                        </a:spcAft>
                      </a:pPr>
                      <a:r>
                        <a:rPr lang="en-US" altLang="zh-CN" sz="1600" kern="0" dirty="0" smtClean="0">
                          <a:effectLst/>
                          <a:latin typeface="Times New Roman"/>
                          <a:ea typeface="宋体"/>
                          <a:cs typeface="Times New Roman"/>
                        </a:rPr>
                        <a:t>Other sources</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2.05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10.46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2.06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1.03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1.40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775">
                <a:tc>
                  <a:txBody>
                    <a:bodyPr/>
                    <a:lstStyle/>
                    <a:p>
                      <a:pPr indent="304800" algn="l">
                        <a:lnSpc>
                          <a:spcPts val="2500"/>
                        </a:lnSpc>
                        <a:spcAft>
                          <a:spcPts val="0"/>
                        </a:spcAft>
                      </a:pPr>
                      <a:r>
                        <a:rPr lang="en-US" altLang="zh-CN" sz="1600" kern="0" dirty="0" smtClean="0">
                          <a:effectLst/>
                          <a:latin typeface="Times New Roman"/>
                          <a:ea typeface="宋体"/>
                          <a:cs typeface="Times New Roman"/>
                        </a:rPr>
                        <a:t>NSFC</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12.73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18.44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20.78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18.49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19.57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l">
                        <a:lnSpc>
                          <a:spcPts val="2500"/>
                        </a:lnSpc>
                        <a:spcAft>
                          <a:spcPts val="0"/>
                        </a:spcAft>
                      </a:pPr>
                      <a:r>
                        <a:rPr lang="en-US" altLang="zh-CN" sz="1600" kern="0" dirty="0" smtClean="0">
                          <a:effectLst/>
                          <a:latin typeface="Times New Roman"/>
                          <a:ea typeface="宋体"/>
                          <a:cs typeface="Times New Roman"/>
                        </a:rPr>
                        <a:t>Foreign</a:t>
                      </a:r>
                      <a:r>
                        <a:rPr lang="en-US" altLang="zh-CN" sz="1600" kern="0" baseline="0" dirty="0" smtClean="0">
                          <a:effectLst/>
                          <a:latin typeface="Times New Roman"/>
                          <a:ea typeface="宋体"/>
                          <a:cs typeface="Times New Roman"/>
                        </a:rPr>
                        <a:t> sources</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10.48</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4.45</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3.51</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4.03</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3.17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l">
                        <a:lnSpc>
                          <a:spcPts val="2500"/>
                        </a:lnSpc>
                        <a:spcAft>
                          <a:spcPts val="0"/>
                        </a:spcAft>
                      </a:pPr>
                      <a:r>
                        <a:rPr lang="en-US" altLang="zh-CN" sz="1600" kern="0" dirty="0" smtClean="0">
                          <a:effectLst/>
                          <a:latin typeface="Times New Roman"/>
                          <a:ea typeface="宋体"/>
                          <a:cs typeface="Times New Roman"/>
                        </a:rPr>
                        <a:t>CAS Target Fund</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11.10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5.72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7.55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13.63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25.37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l">
                        <a:lnSpc>
                          <a:spcPts val="2500"/>
                        </a:lnSpc>
                        <a:spcAft>
                          <a:spcPts val="0"/>
                        </a:spcAft>
                      </a:pPr>
                      <a:r>
                        <a:rPr lang="en-US" altLang="zh-CN" sz="1600" kern="0" dirty="0" smtClean="0">
                          <a:effectLst/>
                          <a:latin typeface="Times New Roman"/>
                          <a:ea typeface="宋体"/>
                          <a:cs typeface="Times New Roman"/>
                        </a:rPr>
                        <a:t>CAS Dev. Fund</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65.45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78.72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118.12</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107.87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279.19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l">
                        <a:lnSpc>
                          <a:spcPts val="2500"/>
                        </a:lnSpc>
                        <a:spcAft>
                          <a:spcPts val="0"/>
                        </a:spcAft>
                      </a:pPr>
                      <a:r>
                        <a:rPr lang="en-US" altLang="zh-CN" sz="1600" kern="0" dirty="0" smtClean="0">
                          <a:effectLst/>
                          <a:latin typeface="Times New Roman"/>
                          <a:ea typeface="宋体"/>
                          <a:cs typeface="Times New Roman"/>
                        </a:rPr>
                        <a:t>CAS Op. Fund</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41.46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10.26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9.25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12.56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24.50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l">
                        <a:lnSpc>
                          <a:spcPts val="2500"/>
                        </a:lnSpc>
                        <a:spcAft>
                          <a:spcPts val="0"/>
                        </a:spcAft>
                      </a:pPr>
                      <a:r>
                        <a:rPr lang="en-US" altLang="zh-CN" sz="1600" kern="0" dirty="0" smtClean="0">
                          <a:effectLst/>
                          <a:latin typeface="Times New Roman"/>
                          <a:ea typeface="宋体"/>
                          <a:cs typeface="Times New Roman"/>
                        </a:rPr>
                        <a:t>CAS Key Lab.</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6.34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3.75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3.96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4.24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4.30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173">
                <a:tc>
                  <a:txBody>
                    <a:bodyPr/>
                    <a:lstStyle/>
                    <a:p>
                      <a:pPr indent="304800" algn="ctr">
                        <a:lnSpc>
                          <a:spcPts val="2500"/>
                        </a:lnSpc>
                        <a:spcAft>
                          <a:spcPts val="0"/>
                        </a:spcAft>
                      </a:pPr>
                      <a:r>
                        <a:rPr lang="en-US" altLang="zh-CN" sz="1600" kern="0" dirty="0" smtClean="0">
                          <a:effectLst/>
                          <a:latin typeface="Times New Roman"/>
                          <a:ea typeface="宋体"/>
                          <a:cs typeface="Times New Roman"/>
                        </a:rPr>
                        <a:t>Contracts/grants</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2.98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0.70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2.67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0.45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2.29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l">
                        <a:lnSpc>
                          <a:spcPts val="2500"/>
                        </a:lnSpc>
                        <a:spcAft>
                          <a:spcPts val="0"/>
                        </a:spcAft>
                      </a:pPr>
                      <a:r>
                        <a:rPr lang="en-US" altLang="zh-CN" sz="1600" kern="0" dirty="0" smtClean="0">
                          <a:effectLst/>
                          <a:latin typeface="Times New Roman"/>
                          <a:ea typeface="宋体"/>
                          <a:cs typeface="Times New Roman"/>
                        </a:rPr>
                        <a:t>IHEP R&amp;D Fund</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indent="304800" algn="r">
                        <a:lnSpc>
                          <a:spcPts val="2500"/>
                        </a:lnSpc>
                        <a:spcAft>
                          <a:spcPts val="0"/>
                        </a:spcAft>
                      </a:pPr>
                      <a:r>
                        <a:rPr lang="en-US" sz="1600" kern="0" dirty="0" smtClean="0">
                          <a:effectLst/>
                          <a:latin typeface="Times New Roman"/>
                          <a:ea typeface="宋体"/>
                          <a:cs typeface="Times New Roman"/>
                        </a:rPr>
                        <a:t>11.80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7.33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1.67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7.52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04800" algn="r">
                        <a:lnSpc>
                          <a:spcPts val="2500"/>
                        </a:lnSpc>
                        <a:spcAft>
                          <a:spcPts val="0"/>
                        </a:spcAft>
                      </a:pPr>
                      <a:r>
                        <a:rPr lang="en-US" sz="1600" kern="0" dirty="0" smtClean="0">
                          <a:effectLst/>
                          <a:latin typeface="Times New Roman"/>
                          <a:ea typeface="宋体"/>
                          <a:cs typeface="Times New Roman"/>
                        </a:rPr>
                        <a:t>4.67 </a:t>
                      </a:r>
                      <a:endParaRPr lang="zh-CN" sz="1600" kern="100" dirty="0">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838">
                <a:tc>
                  <a:txBody>
                    <a:bodyPr/>
                    <a:lstStyle/>
                    <a:p>
                      <a:pPr indent="304800" algn="ctr">
                        <a:lnSpc>
                          <a:spcPts val="2500"/>
                        </a:lnSpc>
                        <a:spcAft>
                          <a:spcPts val="0"/>
                        </a:spcAft>
                      </a:pPr>
                      <a:r>
                        <a:rPr lang="en-US" altLang="zh-CN" sz="2000" b="1" kern="0" dirty="0" smtClean="0">
                          <a:solidFill>
                            <a:srgbClr val="C00000"/>
                          </a:solidFill>
                          <a:effectLst/>
                          <a:latin typeface="Times New Roman"/>
                          <a:ea typeface="宋体"/>
                          <a:cs typeface="Times New Roman"/>
                        </a:rPr>
                        <a:t>Sum</a:t>
                      </a:r>
                      <a:endParaRPr lang="zh-CN" sz="2000" b="1" kern="100" dirty="0">
                        <a:solidFill>
                          <a:srgbClr val="C00000"/>
                        </a:solidFill>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304800" algn="ctr">
                        <a:lnSpc>
                          <a:spcPts val="2500"/>
                        </a:lnSpc>
                        <a:spcAft>
                          <a:spcPts val="0"/>
                        </a:spcAft>
                      </a:pPr>
                      <a:r>
                        <a:rPr lang="en-US" sz="1800" b="1" kern="0" dirty="0" smtClean="0">
                          <a:solidFill>
                            <a:srgbClr val="C00000"/>
                          </a:solidFill>
                          <a:effectLst/>
                          <a:latin typeface="Times New Roman"/>
                          <a:ea typeface="宋体"/>
                          <a:cs typeface="Times New Roman"/>
                        </a:rPr>
                        <a:t>178.99 </a:t>
                      </a:r>
                      <a:endParaRPr lang="zh-CN" sz="1800" b="1" kern="100" dirty="0">
                        <a:solidFill>
                          <a:srgbClr val="C00000"/>
                        </a:solidFill>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304800" algn="ctr">
                        <a:lnSpc>
                          <a:spcPts val="2500"/>
                        </a:lnSpc>
                        <a:spcAft>
                          <a:spcPts val="0"/>
                        </a:spcAft>
                      </a:pPr>
                      <a:r>
                        <a:rPr lang="en-US" sz="1800" b="1" kern="0" dirty="0" smtClean="0">
                          <a:solidFill>
                            <a:srgbClr val="C00000"/>
                          </a:solidFill>
                          <a:effectLst/>
                          <a:latin typeface="Times New Roman"/>
                          <a:ea typeface="宋体"/>
                          <a:cs typeface="Times New Roman"/>
                        </a:rPr>
                        <a:t>145.35 </a:t>
                      </a:r>
                      <a:endParaRPr lang="zh-CN" sz="1800" b="1" kern="100" dirty="0">
                        <a:solidFill>
                          <a:srgbClr val="C00000"/>
                        </a:solidFill>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304800" algn="ctr">
                        <a:lnSpc>
                          <a:spcPts val="2500"/>
                        </a:lnSpc>
                        <a:spcAft>
                          <a:spcPts val="0"/>
                        </a:spcAft>
                      </a:pPr>
                      <a:r>
                        <a:rPr lang="en-US" sz="1800" b="1" kern="0" dirty="0" smtClean="0">
                          <a:solidFill>
                            <a:srgbClr val="C00000"/>
                          </a:solidFill>
                          <a:effectLst/>
                          <a:latin typeface="Times New Roman"/>
                          <a:ea typeface="宋体"/>
                          <a:cs typeface="Times New Roman"/>
                        </a:rPr>
                        <a:t>180.01 </a:t>
                      </a:r>
                      <a:endParaRPr lang="zh-CN" sz="1800" b="1" kern="100" dirty="0">
                        <a:solidFill>
                          <a:srgbClr val="C00000"/>
                        </a:solidFill>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304800" algn="ctr">
                        <a:lnSpc>
                          <a:spcPts val="2500"/>
                        </a:lnSpc>
                        <a:spcAft>
                          <a:spcPts val="0"/>
                        </a:spcAft>
                      </a:pPr>
                      <a:r>
                        <a:rPr lang="en-US" sz="1800" b="1" kern="0" dirty="0" smtClean="0">
                          <a:solidFill>
                            <a:srgbClr val="C00000"/>
                          </a:solidFill>
                          <a:effectLst/>
                          <a:latin typeface="Times New Roman"/>
                          <a:ea typeface="宋体"/>
                          <a:cs typeface="Times New Roman"/>
                        </a:rPr>
                        <a:t>196.52 </a:t>
                      </a:r>
                      <a:endParaRPr lang="zh-CN" sz="1800" b="1" kern="100" dirty="0">
                        <a:solidFill>
                          <a:srgbClr val="C00000"/>
                        </a:solidFill>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indent="304800" algn="ctr">
                        <a:lnSpc>
                          <a:spcPts val="2500"/>
                        </a:lnSpc>
                        <a:spcAft>
                          <a:spcPts val="0"/>
                        </a:spcAft>
                      </a:pPr>
                      <a:r>
                        <a:rPr lang="en-US" sz="1800" b="1" kern="0" dirty="0" smtClean="0">
                          <a:solidFill>
                            <a:srgbClr val="C00000"/>
                          </a:solidFill>
                          <a:effectLst/>
                          <a:latin typeface="Times New Roman"/>
                          <a:ea typeface="宋体"/>
                          <a:cs typeface="Times New Roman"/>
                        </a:rPr>
                        <a:t>386.45</a:t>
                      </a:r>
                      <a:endParaRPr lang="zh-CN" sz="1800" b="1" kern="100" dirty="0">
                        <a:solidFill>
                          <a:srgbClr val="C00000"/>
                        </a:solidFill>
                        <a:effectLst/>
                        <a:latin typeface="Times New Roman"/>
                        <a:ea typeface="宋体"/>
                        <a:cs typeface="Times New Roman"/>
                      </a:endParaRPr>
                    </a:p>
                  </a:txBody>
                  <a:tcPr marL="32707" marR="327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4270">
                <a:tc>
                  <a:txBody>
                    <a:bodyPr/>
                    <a:lstStyle/>
                    <a:p>
                      <a:endParaRPr lang="zh-CN" sz="500" kern="100">
                        <a:effectLst/>
                        <a:latin typeface="Calibri"/>
                      </a:endParaRPr>
                    </a:p>
                  </a:txBody>
                  <a:tcPr marL="32707" marR="327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500" kern="100" dirty="0">
                        <a:effectLst/>
                        <a:latin typeface="Calibri"/>
                      </a:endParaRPr>
                    </a:p>
                  </a:txBody>
                  <a:tcPr marL="32707" marR="327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500" kern="100">
                        <a:effectLst/>
                        <a:latin typeface="Calibri"/>
                      </a:endParaRPr>
                    </a:p>
                  </a:txBody>
                  <a:tcPr marL="32707" marR="327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500" kern="100" dirty="0">
                        <a:effectLst/>
                        <a:latin typeface="Calibri"/>
                      </a:endParaRPr>
                    </a:p>
                  </a:txBody>
                  <a:tcPr marL="32707" marR="327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500" kern="100">
                        <a:effectLst/>
                        <a:latin typeface="Calibri"/>
                      </a:endParaRPr>
                    </a:p>
                  </a:txBody>
                  <a:tcPr marL="32707" marR="3270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zh-CN" sz="500" kern="100" dirty="0">
                        <a:effectLst/>
                        <a:latin typeface="Calibri"/>
                      </a:endParaRPr>
                    </a:p>
                  </a:txBody>
                  <a:tcPr marL="32707" marR="32707" marT="0"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2" name="TextBox 1"/>
          <p:cNvSpPr txBox="1"/>
          <p:nvPr/>
        </p:nvSpPr>
        <p:spPr>
          <a:xfrm>
            <a:off x="168250" y="1886024"/>
            <a:ext cx="972830" cy="646331"/>
          </a:xfrm>
          <a:prstGeom prst="rect">
            <a:avLst/>
          </a:prstGeom>
          <a:noFill/>
        </p:spPr>
        <p:txBody>
          <a:bodyPr wrap="none" rtlCol="0">
            <a:spAutoFit/>
          </a:bodyPr>
          <a:lstStyle/>
          <a:p>
            <a:r>
              <a:rPr lang="en-US" altLang="zh-CN" b="1" dirty="0">
                <a:solidFill>
                  <a:srgbClr val="0070C0"/>
                </a:solidFill>
              </a:rPr>
              <a:t>n</a:t>
            </a:r>
            <a:r>
              <a:rPr lang="en-US" altLang="zh-CN" b="1" dirty="0" smtClean="0">
                <a:solidFill>
                  <a:srgbClr val="0070C0"/>
                </a:solidFill>
              </a:rPr>
              <a:t>ational</a:t>
            </a:r>
          </a:p>
          <a:p>
            <a:r>
              <a:rPr lang="en-US" altLang="zh-CN" b="1" dirty="0" smtClean="0">
                <a:solidFill>
                  <a:srgbClr val="0070C0"/>
                </a:solidFill>
              </a:rPr>
              <a:t>level</a:t>
            </a:r>
            <a:endParaRPr lang="zh-CN" altLang="en-US" b="1" dirty="0">
              <a:solidFill>
                <a:srgbClr val="0070C0"/>
              </a:solidFill>
            </a:endParaRPr>
          </a:p>
        </p:txBody>
      </p:sp>
      <p:sp>
        <p:nvSpPr>
          <p:cNvPr id="4" name="左大括号 3"/>
          <p:cNvSpPr/>
          <p:nvPr/>
        </p:nvSpPr>
        <p:spPr>
          <a:xfrm>
            <a:off x="1061720" y="1675181"/>
            <a:ext cx="247701" cy="1068019"/>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328167" y="4077944"/>
            <a:ext cx="554960" cy="369332"/>
          </a:xfrm>
          <a:prstGeom prst="rect">
            <a:avLst/>
          </a:prstGeom>
          <a:noFill/>
        </p:spPr>
        <p:txBody>
          <a:bodyPr wrap="none" rtlCol="0">
            <a:spAutoFit/>
          </a:bodyPr>
          <a:lstStyle/>
          <a:p>
            <a:r>
              <a:rPr lang="en-US" altLang="zh-CN" b="1" dirty="0" smtClean="0">
                <a:solidFill>
                  <a:srgbClr val="0070C0"/>
                </a:solidFill>
              </a:rPr>
              <a:t>CAS</a:t>
            </a:r>
            <a:endParaRPr lang="zh-CN" altLang="en-US" b="1" dirty="0">
              <a:solidFill>
                <a:srgbClr val="0070C0"/>
              </a:solidFill>
            </a:endParaRPr>
          </a:p>
        </p:txBody>
      </p:sp>
      <p:sp>
        <p:nvSpPr>
          <p:cNvPr id="7" name="左大括号 6"/>
          <p:cNvSpPr/>
          <p:nvPr/>
        </p:nvSpPr>
        <p:spPr>
          <a:xfrm>
            <a:off x="1017229" y="3325899"/>
            <a:ext cx="247701" cy="187342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150778" y="2882190"/>
            <a:ext cx="1239378" cy="369332"/>
          </a:xfrm>
          <a:prstGeom prst="rect">
            <a:avLst/>
          </a:prstGeom>
          <a:noFill/>
        </p:spPr>
        <p:txBody>
          <a:bodyPr wrap="none" rtlCol="0">
            <a:spAutoFit/>
          </a:bodyPr>
          <a:lstStyle/>
          <a:p>
            <a:r>
              <a:rPr lang="en-US" altLang="zh-CN" b="1" dirty="0" smtClean="0">
                <a:solidFill>
                  <a:srgbClr val="169A48"/>
                </a:solidFill>
              </a:rPr>
              <a:t>Int’l </a:t>
            </a:r>
            <a:r>
              <a:rPr lang="en-US" altLang="zh-CN" b="1" dirty="0" err="1" smtClean="0">
                <a:solidFill>
                  <a:srgbClr val="169A48"/>
                </a:solidFill>
              </a:rPr>
              <a:t>collab</a:t>
            </a:r>
            <a:r>
              <a:rPr lang="en-US" altLang="zh-CN" b="1" dirty="0" smtClean="0">
                <a:solidFill>
                  <a:srgbClr val="169A48"/>
                </a:solidFill>
              </a:rPr>
              <a:t>.</a:t>
            </a:r>
            <a:endParaRPr lang="zh-CN" altLang="en-US" b="1" dirty="0">
              <a:solidFill>
                <a:srgbClr val="169A48"/>
              </a:solidFill>
            </a:endParaRPr>
          </a:p>
        </p:txBody>
      </p:sp>
      <p:sp>
        <p:nvSpPr>
          <p:cNvPr id="9" name="TextBox 8"/>
          <p:cNvSpPr txBox="1"/>
          <p:nvPr/>
        </p:nvSpPr>
        <p:spPr>
          <a:xfrm>
            <a:off x="390134" y="5360504"/>
            <a:ext cx="627095" cy="369332"/>
          </a:xfrm>
          <a:prstGeom prst="rect">
            <a:avLst/>
          </a:prstGeom>
          <a:noFill/>
        </p:spPr>
        <p:txBody>
          <a:bodyPr wrap="none" rtlCol="0">
            <a:spAutoFit/>
          </a:bodyPr>
          <a:lstStyle/>
          <a:p>
            <a:r>
              <a:rPr lang="en-US" altLang="zh-CN" b="1" dirty="0" smtClean="0">
                <a:solidFill>
                  <a:srgbClr val="169A48"/>
                </a:solidFill>
              </a:rPr>
              <a:t>IHEP</a:t>
            </a:r>
            <a:endParaRPr lang="zh-CN" altLang="en-US" b="1" dirty="0">
              <a:solidFill>
                <a:srgbClr val="169A48"/>
              </a:solidFill>
            </a:endParaRPr>
          </a:p>
        </p:txBody>
      </p:sp>
      <p:sp>
        <p:nvSpPr>
          <p:cNvPr id="10" name="TextBox 9"/>
          <p:cNvSpPr txBox="1"/>
          <p:nvPr/>
        </p:nvSpPr>
        <p:spPr>
          <a:xfrm>
            <a:off x="6656653" y="427996"/>
            <a:ext cx="1903085" cy="369332"/>
          </a:xfrm>
          <a:prstGeom prst="rect">
            <a:avLst/>
          </a:prstGeom>
          <a:noFill/>
        </p:spPr>
        <p:txBody>
          <a:bodyPr wrap="none" rtlCol="0">
            <a:spAutoFit/>
          </a:bodyPr>
          <a:lstStyle/>
          <a:p>
            <a:r>
              <a:rPr lang="en-US" altLang="zh-CN" b="1" dirty="0" smtClean="0">
                <a:solidFill>
                  <a:srgbClr val="FF0000"/>
                </a:solidFill>
              </a:rPr>
              <a:t>~$US 60M in 2017</a:t>
            </a:r>
            <a:endParaRPr lang="zh-CN" altLang="en-US" b="1" dirty="0">
              <a:solidFill>
                <a:srgbClr val="FF0000"/>
              </a:solidFill>
            </a:endParaRPr>
          </a:p>
        </p:txBody>
      </p:sp>
      <p:sp>
        <p:nvSpPr>
          <p:cNvPr id="11" name="TextBox 10"/>
          <p:cNvSpPr txBox="1"/>
          <p:nvPr/>
        </p:nvSpPr>
        <p:spPr>
          <a:xfrm>
            <a:off x="2186609" y="6235317"/>
            <a:ext cx="5868851" cy="369332"/>
          </a:xfrm>
          <a:prstGeom prst="rect">
            <a:avLst/>
          </a:prstGeom>
          <a:noFill/>
        </p:spPr>
        <p:txBody>
          <a:bodyPr wrap="none" rtlCol="0">
            <a:spAutoFit/>
          </a:bodyPr>
          <a:lstStyle/>
          <a:p>
            <a:r>
              <a:rPr lang="en-US" altLang="zh-CN" b="1" dirty="0" smtClean="0">
                <a:solidFill>
                  <a:srgbClr val="7030A0"/>
                </a:solidFill>
              </a:rPr>
              <a:t>Funding from MOST, CAS significantly up;  NSFC funding flat</a:t>
            </a:r>
            <a:endParaRPr lang="zh-CN" altLang="en-US" b="1" dirty="0">
              <a:solidFill>
                <a:srgbClr val="7030A0"/>
              </a:solidFill>
            </a:endParaRPr>
          </a:p>
        </p:txBody>
      </p:sp>
    </p:spTree>
    <p:extLst>
      <p:ext uri="{BB962C8B-B14F-4D97-AF65-F5344CB8AC3E}">
        <p14:creationId xmlns:p14="http://schemas.microsoft.com/office/powerpoint/2010/main" xmlns="" val="7324947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3602" y="212554"/>
            <a:ext cx="3246594" cy="584775"/>
          </a:xfrm>
          <a:prstGeom prst="rect">
            <a:avLst/>
          </a:prstGeom>
          <a:noFill/>
        </p:spPr>
        <p:txBody>
          <a:bodyPr wrap="none" rtlCol="0">
            <a:spAutoFit/>
          </a:bodyPr>
          <a:lstStyle/>
          <a:p>
            <a:pPr defTabSz="914400"/>
            <a:r>
              <a:rPr lang="en-US" altLang="zh-CN" sz="3200" b="1" dirty="0" smtClean="0">
                <a:solidFill>
                  <a:srgbClr val="C00000"/>
                </a:solidFill>
              </a:rPr>
              <a:t>EPD - Publications</a:t>
            </a:r>
            <a:endParaRPr lang="zh-CN" altLang="en-US" sz="3200" b="1" dirty="0">
              <a:solidFill>
                <a:srgbClr val="C00000"/>
              </a:solidFill>
            </a:endParaRPr>
          </a:p>
        </p:txBody>
      </p:sp>
      <p:graphicFrame>
        <p:nvGraphicFramePr>
          <p:cNvPr id="5" name="表格 4"/>
          <p:cNvGraphicFramePr>
            <a:graphicFrameLocks noGrp="1"/>
          </p:cNvGraphicFramePr>
          <p:nvPr>
            <p:extLst>
              <p:ext uri="{D42A27DB-BD31-4B8C-83A1-F6EECF244321}">
                <p14:modId xmlns:p14="http://schemas.microsoft.com/office/powerpoint/2010/main" xmlns="" val="3487642509"/>
              </p:ext>
            </p:extLst>
          </p:nvPr>
        </p:nvGraphicFramePr>
        <p:xfrm>
          <a:off x="457200" y="913626"/>
          <a:ext cx="7529272" cy="3564856"/>
        </p:xfrm>
        <a:graphic>
          <a:graphicData uri="http://schemas.openxmlformats.org/drawingml/2006/table">
            <a:tbl>
              <a:tblPr/>
              <a:tblGrid>
                <a:gridCol w="3134981">
                  <a:extLst>
                    <a:ext uri="{9D8B030D-6E8A-4147-A177-3AD203B41FA5}"/>
                  </a:extLst>
                </a:gridCol>
                <a:gridCol w="627982">
                  <a:extLst>
                    <a:ext uri="{9D8B030D-6E8A-4147-A177-3AD203B41FA5}"/>
                  </a:extLst>
                </a:gridCol>
                <a:gridCol w="714830">
                  <a:extLst>
                    <a:ext uri="{9D8B030D-6E8A-4147-A177-3AD203B41FA5}"/>
                  </a:extLst>
                </a:gridCol>
                <a:gridCol w="734871">
                  <a:extLst>
                    <a:ext uri="{9D8B030D-6E8A-4147-A177-3AD203B41FA5}"/>
                  </a:extLst>
                </a:gridCol>
                <a:gridCol w="734871">
                  <a:extLst>
                    <a:ext uri="{9D8B030D-6E8A-4147-A177-3AD203B41FA5}"/>
                  </a:extLst>
                </a:gridCol>
                <a:gridCol w="734871">
                  <a:extLst>
                    <a:ext uri="{9D8B030D-6E8A-4147-A177-3AD203B41FA5}"/>
                  </a:extLst>
                </a:gridCol>
                <a:gridCol w="846866">
                  <a:extLst>
                    <a:ext uri="{9D8B030D-6E8A-4147-A177-3AD203B41FA5}"/>
                  </a:extLst>
                </a:gridCol>
              </a:tblGrid>
              <a:tr h="32090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zh-CN" altLang="en-US" sz="1600" u="none" strike="noStrike" dirty="0">
                          <a:effectLst/>
                        </a:rPr>
                        <a:t>　</a:t>
                      </a:r>
                      <a:endParaRPr lang="zh-CN" altLang="en-US" sz="1600" b="0" i="0" u="none" strike="noStrike" dirty="0">
                        <a:solidFill>
                          <a:srgbClr val="000000"/>
                        </a:solidFill>
                        <a:effectLst/>
                        <a:latin typeface="+mn-ea"/>
                        <a:ea typeface="+mn-ea"/>
                      </a:endParaRPr>
                    </a:p>
                  </a:txBody>
                  <a:tcPr marL="9527" marR="9527" marT="9525" marB="0" anchor="b">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600" b="0" u="none" strike="noStrike" dirty="0">
                          <a:effectLst/>
                        </a:rPr>
                        <a:t>2012</a:t>
                      </a:r>
                      <a:endParaRPr lang="en-US" altLang="zh-CN" sz="16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600" b="0" u="none" strike="noStrike" dirty="0">
                          <a:effectLst/>
                        </a:rPr>
                        <a:t>2013</a:t>
                      </a:r>
                      <a:endParaRPr lang="en-US" altLang="zh-CN" sz="16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600" b="0" u="none" strike="noStrike" dirty="0">
                          <a:effectLst/>
                        </a:rPr>
                        <a:t>2014</a:t>
                      </a:r>
                      <a:endParaRPr lang="en-US" altLang="zh-CN" sz="16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600" b="0" u="none" strike="noStrike" dirty="0">
                          <a:effectLst/>
                        </a:rPr>
                        <a:t>2015</a:t>
                      </a:r>
                      <a:endParaRPr lang="en-US" altLang="zh-CN" sz="16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600" b="0" u="none" strike="noStrike">
                          <a:effectLst/>
                        </a:rPr>
                        <a:t>2016</a:t>
                      </a:r>
                      <a:endParaRPr lang="en-US" altLang="zh-CN" sz="1600" b="0" i="0" u="none" strike="noStrike">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600" b="0" u="none" strike="noStrike" dirty="0">
                          <a:effectLst/>
                        </a:rPr>
                        <a:t>2017</a:t>
                      </a:r>
                      <a:endParaRPr lang="en-US" altLang="zh-CN" sz="16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extLst>
                  <a:ext uri="{0D108BD9-81ED-4DB2-BD59-A6C34878D82A}"/>
                </a:extLst>
              </a:tr>
              <a:tr h="396821">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sz="1600" u="none" strike="noStrike" dirty="0" smtClean="0">
                          <a:effectLst/>
                          <a:latin typeface="Times New Roman" panose="02020603050405020304" pitchFamily="18" charset="0"/>
                          <a:cs typeface="Times New Roman" panose="02020603050405020304" pitchFamily="18" charset="0"/>
                        </a:rPr>
                        <a:t>BESII&amp;III</a:t>
                      </a:r>
                      <a:r>
                        <a:rPr lang="zh-CN" altLang="en-US" sz="1600" u="none" strike="noStrike" dirty="0" smtClean="0">
                          <a:effectLst/>
                          <a:latin typeface="Times New Roman" panose="02020603050405020304" pitchFamily="18" charset="0"/>
                          <a:cs typeface="Times New Roman" panose="02020603050405020304" pitchFamily="18" charset="0"/>
                        </a:rPr>
                        <a:t> </a:t>
                      </a:r>
                      <a:r>
                        <a:rPr lang="en-US" altLang="zh-CN" sz="1600" u="none" strike="noStrike" dirty="0" err="1" smtClean="0">
                          <a:effectLst/>
                          <a:latin typeface="Times New Roman" panose="02020603050405020304" pitchFamily="18" charset="0"/>
                          <a:cs typeface="Times New Roman" panose="02020603050405020304" pitchFamily="18" charset="0"/>
                        </a:rPr>
                        <a:t>int’l+domestic</a:t>
                      </a:r>
                      <a:r>
                        <a:rPr lang="en-US" altLang="zh-CN" sz="1600" u="none" strike="noStrike" dirty="0" smtClean="0">
                          <a:effectLst/>
                          <a:latin typeface="Times New Roman" panose="02020603050405020304" pitchFamily="18" charset="0"/>
                          <a:cs typeface="Times New Roman" panose="02020603050405020304" pitchFamily="18" charset="0"/>
                        </a:rPr>
                        <a:t> journals </a:t>
                      </a:r>
                      <a:r>
                        <a:rPr lang="en-GB" altLang="zh-CN" sz="1600" u="none" strike="noStrike" dirty="0" smtClean="0">
                          <a:effectLst/>
                          <a:latin typeface="Times New Roman" panose="02020603050405020304" pitchFamily="18" charset="0"/>
                          <a:cs typeface="Times New Roman" panose="02020603050405020304" pitchFamily="18" charset="0"/>
                        </a:rPr>
                        <a:t>(</a:t>
                      </a:r>
                      <a:r>
                        <a:rPr lang="en-US" sz="1600" u="none" strike="noStrike" dirty="0" smtClean="0">
                          <a:effectLst/>
                          <a:latin typeface="Times New Roman" panose="02020603050405020304" pitchFamily="18" charset="0"/>
                          <a:cs typeface="Times New Roman" panose="02020603050405020304" pitchFamily="18" charset="0"/>
                        </a:rPr>
                        <a:t>SCI)</a:t>
                      </a:r>
                      <a:endParaRPr lang="en-US"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26</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25</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17</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30</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24</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2000" b="0" u="none" strike="noStrike" dirty="0" smtClean="0">
                          <a:solidFill>
                            <a:schemeClr val="tx1"/>
                          </a:solidFill>
                          <a:effectLst/>
                        </a:rPr>
                        <a:t>34</a:t>
                      </a:r>
                      <a:endParaRPr lang="en-US" altLang="zh-CN" sz="2000" b="0" i="0" u="none" strike="noStrike" dirty="0">
                        <a:solidFill>
                          <a:schemeClr val="tx1"/>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extLst>
              </a:tr>
              <a:tr h="23560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altLang="zh-CN" sz="1600" u="none" strike="noStrike" dirty="0" err="1" smtClean="0">
                          <a:effectLst/>
                          <a:latin typeface="Times New Roman" panose="02020603050405020304" pitchFamily="18" charset="0"/>
                          <a:cs typeface="Times New Roman" panose="02020603050405020304" pitchFamily="18" charset="0"/>
                        </a:rPr>
                        <a:t>Daya</a:t>
                      </a:r>
                      <a:r>
                        <a:rPr lang="en-US" altLang="zh-CN" sz="1600" u="none" strike="noStrike" dirty="0" smtClean="0">
                          <a:effectLst/>
                          <a:latin typeface="Times New Roman" panose="02020603050405020304" pitchFamily="18" charset="0"/>
                          <a:cs typeface="Times New Roman" panose="02020603050405020304" pitchFamily="18" charset="0"/>
                        </a:rPr>
                        <a:t> Bay</a:t>
                      </a:r>
                      <a:r>
                        <a:rPr lang="zh-CN" altLang="en-US" sz="1600" u="none" strike="noStrike" dirty="0" smtClean="0">
                          <a:effectLst/>
                          <a:latin typeface="Times New Roman" panose="02020603050405020304" pitchFamily="18" charset="0"/>
                          <a:cs typeface="Times New Roman" panose="02020603050405020304" pitchFamily="18" charset="0"/>
                        </a:rPr>
                        <a:t> </a:t>
                      </a:r>
                      <a:r>
                        <a:rPr lang="en-US" altLang="zh-CN" sz="1600" u="none" strike="noStrike" dirty="0" smtClean="0">
                          <a:effectLst/>
                          <a:latin typeface="Times New Roman" panose="02020603050405020304" pitchFamily="18" charset="0"/>
                          <a:cs typeface="Times New Roman" panose="02020603050405020304" pitchFamily="18" charset="0"/>
                        </a:rPr>
                        <a:t>int’l + domestic journals </a:t>
                      </a:r>
                      <a:r>
                        <a:rPr lang="en-GB" altLang="zh-CN" sz="1600" u="none" strike="noStrike" dirty="0" smtClean="0">
                          <a:effectLst/>
                          <a:latin typeface="Times New Roman" panose="02020603050405020304" pitchFamily="18" charset="0"/>
                          <a:cs typeface="Times New Roman" panose="02020603050405020304" pitchFamily="18" charset="0"/>
                        </a:rPr>
                        <a:t>(</a:t>
                      </a:r>
                      <a:r>
                        <a:rPr lang="en-US" altLang="zh-CN" sz="1600" u="none" strike="noStrike" dirty="0" smtClean="0">
                          <a:effectLst/>
                          <a:latin typeface="Times New Roman" panose="02020603050405020304" pitchFamily="18" charset="0"/>
                          <a:cs typeface="Times New Roman" panose="02020603050405020304" pitchFamily="18" charset="0"/>
                        </a:rPr>
                        <a:t>SCI)</a:t>
                      </a:r>
                      <a:endParaRPr lang="zh-CN"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7" marR="9527" marT="9525"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a:solidFill>
                            <a:schemeClr val="tx1"/>
                          </a:solidFill>
                          <a:effectLst/>
                          <a:latin typeface="Verdana"/>
                          <a:ea typeface="+mn-ea"/>
                        </a:rPr>
                        <a:t>2</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a:solidFill>
                            <a:schemeClr val="tx1"/>
                          </a:solidFill>
                          <a:effectLst/>
                          <a:latin typeface="Verdana"/>
                          <a:ea typeface="+mn-ea"/>
                        </a:rPr>
                        <a:t>6</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3</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1</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5</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chemeClr val="tx1"/>
                          </a:solidFill>
                          <a:effectLst/>
                          <a:latin typeface="Verdana"/>
                          <a:ea typeface="+mn-ea"/>
                        </a:rPr>
                        <a:t>4</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extLst>
              </a:tr>
              <a:tr h="23560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sz="1600" u="none" strike="noStrike" dirty="0" smtClean="0">
                          <a:effectLst/>
                          <a:latin typeface="Times New Roman" panose="02020603050405020304" pitchFamily="18" charset="0"/>
                          <a:cs typeface="Times New Roman" panose="02020603050405020304" pitchFamily="18" charset="0"/>
                        </a:rPr>
                        <a:t>JUNO</a:t>
                      </a:r>
                      <a:r>
                        <a:rPr lang="en-US" sz="1600" u="none" strike="noStrike" baseline="0" dirty="0" smtClean="0">
                          <a:effectLst/>
                          <a:latin typeface="Times New Roman" panose="02020603050405020304" pitchFamily="18" charset="0"/>
                          <a:cs typeface="Times New Roman" panose="02020603050405020304" pitchFamily="18" charset="0"/>
                        </a:rPr>
                        <a:t> int’l + domestic journals (</a:t>
                      </a:r>
                      <a:r>
                        <a:rPr lang="en-US" sz="1600" u="none" strike="noStrike" dirty="0" smtClean="0">
                          <a:effectLst/>
                          <a:latin typeface="Times New Roman" panose="02020603050405020304" pitchFamily="18" charset="0"/>
                          <a:cs typeface="Times New Roman" panose="02020603050405020304" pitchFamily="18" charset="0"/>
                        </a:rPr>
                        <a:t>SCI)</a:t>
                      </a:r>
                      <a:endParaRPr lang="en-US"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7" marR="9527" marT="9525"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zh-CN" altLang="en-US" sz="1400" u="none" strike="noStrike">
                          <a:effectLst/>
                        </a:rPr>
                        <a:t>　</a:t>
                      </a:r>
                      <a:endParaRPr lang="zh-CN" altLang="en-US" sz="1400" b="0" i="0" u="none" strike="noStrike">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zh-CN" altLang="en-US" sz="1400" u="none" strike="noStrike">
                          <a:effectLst/>
                        </a:rPr>
                        <a:t>　</a:t>
                      </a:r>
                      <a:endParaRPr lang="zh-CN" altLang="en-US" sz="1400" b="0" i="0" u="none" strike="noStrike">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zh-CN" altLang="en-US" sz="1400" u="none" strike="noStrike">
                          <a:effectLst/>
                        </a:rPr>
                        <a:t>　</a:t>
                      </a:r>
                      <a:endParaRPr lang="zh-CN" altLang="en-US" sz="1400" b="0" i="0" u="none" strike="noStrike">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zh-CN" altLang="en-US" sz="1400" u="none" strike="noStrike" dirty="0">
                          <a:effectLst/>
                        </a:rPr>
                        <a:t>　</a:t>
                      </a:r>
                      <a:endParaRPr lang="zh-CN" altLang="en-US"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1</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u="none" strike="noStrike" dirty="0" smtClean="0">
                          <a:effectLst/>
                        </a:rPr>
                        <a:t>1</a:t>
                      </a:r>
                      <a:r>
                        <a:rPr lang="zh-CN" altLang="en-US" sz="1400" b="0" u="none" strike="noStrike" dirty="0">
                          <a:effectLst/>
                        </a:rPr>
                        <a:t>　</a:t>
                      </a:r>
                      <a:endParaRPr lang="zh-CN" altLang="en-US"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extLst>
              </a:tr>
              <a:tr h="414619">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altLang="zh-CN" sz="1600" u="none" strike="noStrike" dirty="0" smtClean="0">
                          <a:effectLst/>
                          <a:latin typeface="Times New Roman" panose="02020603050405020304" pitchFamily="18" charset="0"/>
                          <a:cs typeface="Times New Roman" panose="02020603050405020304" pitchFamily="18" charset="0"/>
                        </a:rPr>
                        <a:t>Other int’l journals </a:t>
                      </a:r>
                      <a:endParaRPr lang="zh-CN"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7" marR="9527" marT="9525"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ctr"/>
                      <a:r>
                        <a:rPr lang="en-US" altLang="zh-CN" sz="1400" u="none" strike="noStrike" dirty="0" smtClean="0">
                          <a:effectLst/>
                        </a:rPr>
                        <a:t>14</a:t>
                      </a:r>
                      <a:endParaRPr lang="en-US" altLang="zh-CN" sz="1400" u="none" strike="noStrike" dirty="0" smtClean="0">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19</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23</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chemeClr val="tx1"/>
                          </a:solidFill>
                          <a:effectLst/>
                          <a:latin typeface="Verdana"/>
                          <a:ea typeface="+mn-ea"/>
                        </a:rPr>
                        <a:t>30</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chemeClr val="tx1"/>
                          </a:solidFill>
                          <a:effectLst/>
                          <a:latin typeface="Verdana"/>
                          <a:ea typeface="+mn-ea"/>
                        </a:rPr>
                        <a:t>52</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chemeClr val="tx1"/>
                          </a:solidFill>
                          <a:effectLst/>
                          <a:latin typeface="Verdana"/>
                          <a:ea typeface="+mn-ea"/>
                        </a:rPr>
                        <a:t>30</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00B0F0"/>
                    </a:solidFill>
                  </a:tcPr>
                </a:tc>
                <a:extLst>
                  <a:ext uri="{0D108BD9-81ED-4DB2-BD59-A6C34878D82A}"/>
                </a:extLst>
              </a:tr>
              <a:tr h="23560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altLang="zh-CN" sz="1600" u="none" strike="noStrike" dirty="0" smtClean="0">
                          <a:effectLst/>
                          <a:latin typeface="Times New Roman" panose="02020603050405020304" pitchFamily="18" charset="0"/>
                          <a:cs typeface="Times New Roman" panose="02020603050405020304" pitchFamily="18" charset="0"/>
                        </a:rPr>
                        <a:t>Other</a:t>
                      </a:r>
                      <a:r>
                        <a:rPr lang="en-US" altLang="zh-CN" sz="1600" u="none" strike="noStrike" baseline="0" dirty="0" smtClean="0">
                          <a:effectLst/>
                          <a:latin typeface="Times New Roman" panose="02020603050405020304" pitchFamily="18" charset="0"/>
                          <a:cs typeface="Times New Roman" panose="02020603050405020304" pitchFamily="18" charset="0"/>
                        </a:rPr>
                        <a:t> </a:t>
                      </a:r>
                      <a:r>
                        <a:rPr lang="en-US" altLang="zh-CN" sz="1600" u="none" strike="noStrike" dirty="0" smtClean="0">
                          <a:effectLst/>
                          <a:latin typeface="Times New Roman" panose="02020603050405020304" pitchFamily="18" charset="0"/>
                          <a:cs typeface="Times New Roman" panose="02020603050405020304" pitchFamily="18" charset="0"/>
                        </a:rPr>
                        <a:t>domestic journals</a:t>
                      </a:r>
                      <a:r>
                        <a:rPr lang="en-US" altLang="zh-CN" sz="1600" u="none" strike="noStrike" baseline="0" dirty="0" smtClean="0">
                          <a:effectLst/>
                          <a:latin typeface="Times New Roman" panose="02020603050405020304" pitchFamily="18" charset="0"/>
                          <a:cs typeface="Times New Roman" panose="02020603050405020304" pitchFamily="18" charset="0"/>
                        </a:rPr>
                        <a:t> </a:t>
                      </a:r>
                      <a:r>
                        <a:rPr lang="en-US" altLang="zh-CN" sz="1600" u="none" strike="noStrike" dirty="0" smtClean="0">
                          <a:effectLst/>
                          <a:latin typeface="Times New Roman" panose="02020603050405020304" pitchFamily="18" charset="0"/>
                          <a:cs typeface="Times New Roman" panose="02020603050405020304" pitchFamily="18" charset="0"/>
                        </a:rPr>
                        <a:t>in English</a:t>
                      </a:r>
                      <a:endParaRPr lang="zh-CN"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7" marR="9527" marT="9525"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13</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16</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chemeClr val="tx1"/>
                          </a:solidFill>
                          <a:effectLst/>
                          <a:latin typeface="Verdana"/>
                          <a:ea typeface="+mn-ea"/>
                        </a:rPr>
                        <a:t>13</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6</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19</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chemeClr val="tx1"/>
                          </a:solidFill>
                          <a:effectLst/>
                          <a:latin typeface="Verdana"/>
                          <a:ea typeface="+mn-ea"/>
                        </a:rPr>
                        <a:t>5</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extLst>
              </a:tr>
              <a:tr h="37043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altLang="zh-CN" sz="1600" u="none" strike="noStrike" dirty="0" smtClean="0">
                          <a:effectLst/>
                          <a:latin typeface="Times New Roman" panose="02020603050405020304" pitchFamily="18" charset="0"/>
                          <a:cs typeface="Times New Roman" panose="02020603050405020304" pitchFamily="18" charset="0"/>
                        </a:rPr>
                        <a:t>Other domestic journals in Chinese</a:t>
                      </a:r>
                    </a:p>
                  </a:txBody>
                  <a:tcPr marL="9527" marR="9527" marT="9525" marB="0" anchor="ctr">
                    <a:lnL w="12700" cmpd="sng">
                      <a:solidFill>
                        <a:srgbClr val="000000"/>
                      </a:solid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37</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33</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chemeClr val="tx1"/>
                          </a:solidFill>
                          <a:effectLst/>
                          <a:latin typeface="Verdana"/>
                          <a:ea typeface="+mn-ea"/>
                        </a:rPr>
                        <a:t>41</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13</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smtClean="0">
                          <a:effectLst/>
                        </a:rPr>
                        <a:t>13</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chemeClr val="tx1"/>
                          </a:solidFill>
                          <a:effectLst/>
                          <a:latin typeface="Verdana"/>
                          <a:ea typeface="+mn-ea"/>
                        </a:rPr>
                        <a:t>9</a:t>
                      </a:r>
                      <a:endParaRPr lang="en-US" altLang="zh-CN" sz="1400" b="0" i="0" u="none" strike="noStrike" dirty="0">
                        <a:solidFill>
                          <a:srgbClr val="000000"/>
                        </a:solidFill>
                        <a:effectLst/>
                        <a:latin typeface="+mn-ea"/>
                        <a:ea typeface="+mn-ea"/>
                      </a:endParaRPr>
                    </a:p>
                  </a:txBody>
                  <a:tcPr marL="9527" marR="9527" marT="9525" marB="0" anchor="ctr">
                    <a:lnL w="12700" cap="flat" cmpd="sng" algn="ctr">
                      <a:solidFill>
                        <a:srgbClr val="000000"/>
                      </a:solidFill>
                      <a:prstDash val="solid"/>
                      <a:round/>
                      <a:headEnd type="none" w="med" len="med"/>
                      <a:tailEnd type="none" w="med" len="med"/>
                    </a:lnL>
                    <a:lnR w="12700" cmpd="sng">
                      <a:solidFill>
                        <a:srgbClr val="000000"/>
                      </a:solidFill>
                    </a:lnR>
                    <a:lnT w="12700" cap="flat" cmpd="sng" algn="ctr">
                      <a:solidFill>
                        <a:srgbClr val="000000"/>
                      </a:solidFill>
                      <a:prstDash val="solid"/>
                      <a:round/>
                      <a:headEnd type="none" w="med" len="med"/>
                      <a:tailEnd type="none" w="med" len="med"/>
                    </a:lnT>
                    <a:lnB w="12700" cmpd="sng">
                      <a:solidFill>
                        <a:srgbClr val="000000"/>
                      </a:solidFill>
                    </a:lnB>
                    <a:lnTlToBr w="12700" cmpd="sng">
                      <a:noFill/>
                      <a:prstDash val="solid"/>
                    </a:lnTlToBr>
                    <a:lnBlToTr w="12700" cmpd="sng">
                      <a:noFill/>
                      <a:prstDash val="solid"/>
                    </a:lnBlToTr>
                    <a:solidFill>
                      <a:srgbClr val="92D050"/>
                    </a:solidFill>
                  </a:tcPr>
                </a:tc>
                <a:extLst>
                  <a:ext uri="{0D108BD9-81ED-4DB2-BD59-A6C34878D82A}"/>
                </a:extLst>
              </a:tr>
              <a:tr h="329106">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sz="1600" u="none" strike="noStrike" dirty="0" smtClean="0">
                          <a:effectLst/>
                          <a:latin typeface="Times New Roman" panose="02020603050405020304" pitchFamily="18" charset="0"/>
                          <a:cs typeface="Times New Roman" panose="02020603050405020304" pitchFamily="18" charset="0"/>
                        </a:rPr>
                        <a:t>ATLAS</a:t>
                      </a:r>
                      <a:r>
                        <a:rPr lang="en-US" sz="1600" u="none" strike="noStrike" baseline="0" dirty="0" smtClean="0">
                          <a:effectLst/>
                          <a:latin typeface="Times New Roman" panose="02020603050405020304" pitchFamily="18" charset="0"/>
                          <a:cs typeface="Times New Roman" panose="02020603050405020304" pitchFamily="18" charset="0"/>
                        </a:rPr>
                        <a:t> collaboration</a:t>
                      </a:r>
                      <a:endParaRPr lang="zh-CN"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zh-CN" altLang="en-US" sz="1400" u="none" strike="noStrike" dirty="0">
                          <a:effectLst/>
                        </a:rPr>
                        <a:t>　</a:t>
                      </a:r>
                      <a:endParaRPr lang="zh-CN" altLang="en-US"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2</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4</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4</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12</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u="none" strike="noStrike" dirty="0" smtClean="0">
                          <a:effectLst/>
                        </a:rPr>
                        <a:t>8</a:t>
                      </a:r>
                      <a:r>
                        <a:rPr lang="zh-CN" altLang="en-US" sz="1400" b="0" u="none" strike="noStrike" dirty="0">
                          <a:effectLst/>
                        </a:rPr>
                        <a:t>　</a:t>
                      </a:r>
                      <a:endParaRPr lang="zh-CN" altLang="en-US" sz="1400" b="0" i="0" u="none" strike="noStrike" dirty="0">
                        <a:solidFill>
                          <a:srgbClr val="FF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chemeClr val="accent4">
                        <a:lumMod val="40000"/>
                        <a:lumOff val="60000"/>
                      </a:schemeClr>
                    </a:solidFill>
                  </a:tcPr>
                </a:tc>
                <a:extLst>
                  <a:ext uri="{0D108BD9-81ED-4DB2-BD59-A6C34878D82A}"/>
                </a:extLst>
              </a:tr>
              <a:tr h="23560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altLang="zh-CN" sz="1600" u="none" strike="noStrike" dirty="0" smtClean="0">
                          <a:effectLst/>
                          <a:latin typeface="Times New Roman" panose="02020603050405020304" pitchFamily="18" charset="0"/>
                          <a:cs typeface="Times New Roman" panose="02020603050405020304" pitchFamily="18" charset="0"/>
                        </a:rPr>
                        <a:t>Int’l conf. presentations</a:t>
                      </a:r>
                      <a:endParaRPr lang="zh-CN" altLang="en-US" sz="16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38</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84</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85</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109</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u="none" strike="noStrike" dirty="0">
                          <a:effectLst/>
                        </a:rPr>
                        <a:t>97</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1400" b="0" i="0" u="none" strike="noStrike" dirty="0" smtClean="0">
                          <a:solidFill>
                            <a:srgbClr val="000000"/>
                          </a:solidFill>
                          <a:effectLst/>
                          <a:latin typeface="+mn-ea"/>
                          <a:ea typeface="+mn-ea"/>
                        </a:rPr>
                        <a:t>111</a:t>
                      </a:r>
                      <a:endParaRPr lang="en-US" altLang="zh-CN" sz="1400" b="0" i="0" u="none" strike="noStrike" dirty="0">
                        <a:solidFill>
                          <a:srgbClr val="000000"/>
                        </a:solidFill>
                        <a:effectLst/>
                        <a:latin typeface="+mn-ea"/>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solidFill>
                  </a:tcPr>
                </a:tc>
                <a:extLst>
                  <a:ext uri="{0D108BD9-81ED-4DB2-BD59-A6C34878D82A}"/>
                </a:extLst>
              </a:tr>
              <a:tr h="375285">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l" fontAlgn="b"/>
                      <a:r>
                        <a:rPr lang="en-US" altLang="zh-CN" sz="2400" b="1" u="none" strike="noStrike" dirty="0" smtClean="0">
                          <a:solidFill>
                            <a:srgbClr val="C00000"/>
                          </a:solidFill>
                          <a:effectLst/>
                          <a:latin typeface="+mj-lt"/>
                        </a:rPr>
                        <a:t>Sum</a:t>
                      </a:r>
                      <a:endParaRPr lang="zh-CN" altLang="en-US" sz="2400" b="1" i="0" u="none" strike="noStrike" dirty="0">
                        <a:solidFill>
                          <a:srgbClr val="C00000"/>
                        </a:solidFill>
                        <a:effectLst/>
                        <a:latin typeface="+mj-lt"/>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2400" b="1" u="none" strike="noStrike" dirty="0">
                          <a:solidFill>
                            <a:srgbClr val="C00000"/>
                          </a:solidFill>
                          <a:effectLst/>
                          <a:latin typeface="+mj-lt"/>
                        </a:rPr>
                        <a:t>121</a:t>
                      </a:r>
                      <a:endParaRPr lang="en-US" altLang="zh-CN" sz="2400" b="1" i="0" u="none" strike="noStrike" dirty="0">
                        <a:solidFill>
                          <a:srgbClr val="C00000"/>
                        </a:solidFill>
                        <a:effectLst/>
                        <a:latin typeface="+mj-lt"/>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2400" b="1" u="none" strike="noStrike" dirty="0">
                          <a:solidFill>
                            <a:srgbClr val="C00000"/>
                          </a:solidFill>
                          <a:effectLst/>
                          <a:latin typeface="+mj-lt"/>
                        </a:rPr>
                        <a:t>185</a:t>
                      </a:r>
                      <a:endParaRPr lang="en-US" altLang="zh-CN" sz="2400" b="1" i="0" u="none" strike="noStrike" dirty="0">
                        <a:solidFill>
                          <a:srgbClr val="C00000"/>
                        </a:solidFill>
                        <a:effectLst/>
                        <a:latin typeface="+mj-lt"/>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2400" b="1" u="none" strike="noStrike" dirty="0">
                          <a:solidFill>
                            <a:srgbClr val="C00000"/>
                          </a:solidFill>
                          <a:effectLst/>
                          <a:latin typeface="+mj-lt"/>
                        </a:rPr>
                        <a:t>186</a:t>
                      </a:r>
                      <a:endParaRPr lang="en-US" altLang="zh-CN" sz="2400" b="1" i="0" u="none" strike="noStrike" dirty="0">
                        <a:solidFill>
                          <a:srgbClr val="C00000"/>
                        </a:solidFill>
                        <a:effectLst/>
                        <a:latin typeface="+mj-lt"/>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2400" b="1" u="none" strike="noStrike" dirty="0">
                          <a:solidFill>
                            <a:srgbClr val="C00000"/>
                          </a:solidFill>
                          <a:effectLst/>
                          <a:latin typeface="+mj-lt"/>
                        </a:rPr>
                        <a:t>193</a:t>
                      </a:r>
                      <a:endParaRPr lang="en-US" altLang="zh-CN" sz="2400" b="1" i="0" u="none" strike="noStrike" dirty="0">
                        <a:solidFill>
                          <a:srgbClr val="C00000"/>
                        </a:solidFill>
                        <a:effectLst/>
                        <a:latin typeface="+mj-lt"/>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2400" b="1" u="none" strike="noStrike" dirty="0">
                          <a:solidFill>
                            <a:srgbClr val="C00000"/>
                          </a:solidFill>
                          <a:effectLst/>
                          <a:latin typeface="+mj-lt"/>
                        </a:rPr>
                        <a:t>224</a:t>
                      </a:r>
                      <a:endParaRPr lang="en-US" altLang="zh-CN" sz="2400" b="1" i="0" u="none" strike="noStrike" dirty="0">
                        <a:solidFill>
                          <a:srgbClr val="C00000"/>
                        </a:solidFill>
                        <a:effectLst/>
                        <a:latin typeface="+mj-lt"/>
                        <a:ea typeface="+mn-ea"/>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fontAlgn="b"/>
                      <a:r>
                        <a:rPr lang="en-US" altLang="zh-CN" sz="2400" b="1" i="0" u="none" strike="noStrike" dirty="0" smtClean="0">
                          <a:solidFill>
                            <a:srgbClr val="C00000"/>
                          </a:solidFill>
                          <a:effectLst/>
                          <a:latin typeface="+mj-lt"/>
                          <a:ea typeface="+mn-ea"/>
                          <a:cs typeface="Times New Roman" panose="02020603050405020304" pitchFamily="18" charset="0"/>
                        </a:rPr>
                        <a:t>202</a:t>
                      </a:r>
                      <a:endParaRPr lang="en-US" altLang="zh-CN" sz="2400" b="1" i="0" u="none" strike="noStrike" dirty="0">
                        <a:solidFill>
                          <a:srgbClr val="C00000"/>
                        </a:solidFill>
                        <a:effectLst/>
                        <a:latin typeface="+mj-lt"/>
                        <a:ea typeface="+mn-ea"/>
                        <a:cs typeface="Times New Roman" panose="02020603050405020304" pitchFamily="18" charset="0"/>
                      </a:endParaRPr>
                    </a:p>
                  </a:txBody>
                  <a:tcPr marL="9527" marR="9527" marT="9525"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C000"/>
                    </a:solidFill>
                  </a:tcPr>
                </a:tc>
                <a:extLst>
                  <a:ext uri="{0D108BD9-81ED-4DB2-BD59-A6C34878D82A}"/>
                </a:extLst>
              </a:tr>
            </a:tbl>
          </a:graphicData>
        </a:graphic>
      </p:graphicFrame>
      <p:sp>
        <p:nvSpPr>
          <p:cNvPr id="2" name="TextBox 1"/>
          <p:cNvSpPr txBox="1"/>
          <p:nvPr/>
        </p:nvSpPr>
        <p:spPr>
          <a:xfrm>
            <a:off x="7911692" y="3166375"/>
            <a:ext cx="1034899" cy="369332"/>
          </a:xfrm>
          <a:prstGeom prst="rect">
            <a:avLst/>
          </a:prstGeom>
          <a:solidFill>
            <a:srgbClr val="92D050"/>
          </a:solidFill>
        </p:spPr>
        <p:txBody>
          <a:bodyPr wrap="none" rtlCol="0">
            <a:spAutoFit/>
          </a:bodyPr>
          <a:lstStyle/>
          <a:p>
            <a:r>
              <a:rPr lang="en-US" altLang="zh-CN" b="1" dirty="0" smtClean="0">
                <a:solidFill>
                  <a:srgbClr val="0070C0"/>
                </a:solidFill>
              </a:rPr>
              <a:t>decrease</a:t>
            </a:r>
            <a:endParaRPr lang="zh-CN" altLang="en-US" b="1" dirty="0">
              <a:solidFill>
                <a:srgbClr val="0070C0"/>
              </a:solidFill>
            </a:endParaRPr>
          </a:p>
        </p:txBody>
      </p:sp>
      <p:sp>
        <p:nvSpPr>
          <p:cNvPr id="6" name="TextBox 5"/>
          <p:cNvSpPr txBox="1"/>
          <p:nvPr/>
        </p:nvSpPr>
        <p:spPr>
          <a:xfrm>
            <a:off x="7855266" y="2498328"/>
            <a:ext cx="975588" cy="369332"/>
          </a:xfrm>
          <a:prstGeom prst="rect">
            <a:avLst/>
          </a:prstGeom>
          <a:solidFill>
            <a:srgbClr val="00B0F0"/>
          </a:solidFill>
        </p:spPr>
        <p:txBody>
          <a:bodyPr wrap="none" rtlCol="0">
            <a:spAutoFit/>
          </a:bodyPr>
          <a:lstStyle/>
          <a:p>
            <a:r>
              <a:rPr lang="en-US" altLang="zh-CN" b="1" dirty="0" smtClean="0">
                <a:solidFill>
                  <a:srgbClr val="C00000"/>
                </a:solidFill>
              </a:rPr>
              <a:t>increase</a:t>
            </a:r>
            <a:endParaRPr lang="zh-CN" altLang="en-US" b="1" dirty="0">
              <a:solidFill>
                <a:srgbClr val="C00000"/>
              </a:solidFill>
            </a:endParaRPr>
          </a:p>
        </p:txBody>
      </p:sp>
      <p:cxnSp>
        <p:nvCxnSpPr>
          <p:cNvPr id="10" name="直接箭头连接符 9"/>
          <p:cNvCxnSpPr/>
          <p:nvPr/>
        </p:nvCxnSpPr>
        <p:spPr>
          <a:xfrm flipH="1">
            <a:off x="7986472" y="3661752"/>
            <a:ext cx="682601" cy="952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6774" y="4826676"/>
            <a:ext cx="7808599" cy="2031325"/>
          </a:xfrm>
          <a:prstGeom prst="rect">
            <a:avLst/>
          </a:prstGeom>
          <a:noFill/>
        </p:spPr>
        <p:txBody>
          <a:bodyPr wrap="square" rtlCol="0">
            <a:spAutoFit/>
          </a:bodyPr>
          <a:lstStyle/>
          <a:p>
            <a:r>
              <a:rPr lang="en-US" altLang="zh-CN" b="1" dirty="0" smtClean="0">
                <a:solidFill>
                  <a:srgbClr val="0070C0"/>
                </a:solidFill>
              </a:rPr>
              <a:t>Noted:</a:t>
            </a:r>
          </a:p>
          <a:p>
            <a:pPr>
              <a:buFont typeface="Wingdings" pitchFamily="2" charset="2"/>
              <a:buChar char="ü"/>
            </a:pPr>
            <a:r>
              <a:rPr lang="en-US" altLang="zh-CN" b="1" dirty="0" smtClean="0"/>
              <a:t>	</a:t>
            </a:r>
            <a:r>
              <a:rPr lang="en-US" altLang="zh-CN" b="1" dirty="0" smtClean="0">
                <a:solidFill>
                  <a:srgbClr val="7030A0"/>
                </a:solidFill>
              </a:rPr>
              <a:t>Real publication increase in the past 5 years</a:t>
            </a:r>
          </a:p>
          <a:p>
            <a:pPr>
              <a:buFont typeface="Wingdings" pitchFamily="2" charset="2"/>
              <a:buChar char="ü"/>
            </a:pPr>
            <a:r>
              <a:rPr lang="en-US" altLang="zh-CN" b="1" dirty="0" smtClean="0">
                <a:solidFill>
                  <a:srgbClr val="7030A0"/>
                </a:solidFill>
              </a:rPr>
              <a:t>	More articles in English journals, less published in Chinese</a:t>
            </a:r>
          </a:p>
          <a:p>
            <a:pPr>
              <a:buFont typeface="Wingdings" pitchFamily="2" charset="2"/>
              <a:buChar char="ü"/>
            </a:pPr>
            <a:r>
              <a:rPr lang="en-US" altLang="zh-CN" b="1" dirty="0" smtClean="0">
                <a:solidFill>
                  <a:srgbClr val="7030A0"/>
                </a:solidFill>
              </a:rPr>
              <a:t>	Publication in ATLAS with significant IHEP contribution is rising</a:t>
            </a:r>
          </a:p>
          <a:p>
            <a:pPr>
              <a:buFont typeface="Wingdings" pitchFamily="2" charset="2"/>
              <a:buChar char="ü"/>
            </a:pPr>
            <a:r>
              <a:rPr lang="en-US" altLang="zh-CN" b="1" dirty="0" smtClean="0">
                <a:solidFill>
                  <a:srgbClr val="7030A0"/>
                </a:solidFill>
              </a:rPr>
              <a:t>	More invited talks at international conferences </a:t>
            </a:r>
          </a:p>
          <a:p>
            <a:pPr>
              <a:buFont typeface="Wingdings" pitchFamily="2" charset="2"/>
              <a:buChar char="ü"/>
            </a:pPr>
            <a:r>
              <a:rPr lang="en-US" altLang="zh-CN" b="1" dirty="0" smtClean="0">
                <a:solidFill>
                  <a:srgbClr val="7030A0"/>
                </a:solidFill>
              </a:rPr>
              <a:t>     Successfully organized many international conferences &amp; workshops</a:t>
            </a:r>
          </a:p>
          <a:p>
            <a:r>
              <a:rPr lang="en-US" altLang="zh-CN" b="1" dirty="0" smtClean="0"/>
              <a:t>	 </a:t>
            </a:r>
            <a:endParaRPr lang="zh-CN" altLang="en-US" b="1" dirty="0"/>
          </a:p>
        </p:txBody>
      </p:sp>
    </p:spTree>
    <p:extLst>
      <p:ext uri="{BB962C8B-B14F-4D97-AF65-F5344CB8AC3E}">
        <p14:creationId xmlns:p14="http://schemas.microsoft.com/office/powerpoint/2010/main" xmlns="" val="1309431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IHEP-180223-5">
  <a:themeElements>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E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E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E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E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E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E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E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E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E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E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E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HEP-180223-5" id="{2F7F5982-85ED-40E0-80D5-A16E18859B8E}" vid="{69CAB536-DF36-4496-A974-5FAEA82031B5}"/>
    </a:ext>
  </a:extLst>
</a:theme>
</file>

<file path=ppt/theme/theme4.xml><?xml version="1.0" encoding="utf-8"?>
<a:theme xmlns:a="http://schemas.openxmlformats.org/drawingml/2006/main" name="内容">
  <a:themeElements>
    <a:clrScheme name="内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内容">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solidFill>
            <a:srgbClr val="FF0000"/>
          </a:solidFill>
          <a:miter lim="800000"/>
          <a:headEnd/>
          <a:tailEnd/>
        </a:ln>
      </a:spPr>
      <a:bodyPr wrap="none" rtlCol="0" anchor="ctr">
        <a:spAutoFit/>
      </a:bodyPr>
      <a:lstStyle>
        <a:defPPr algn="ctr">
          <a:defRPr sz="1600" b="1" dirty="0">
            <a:solidFill>
              <a:schemeClr val="tx1"/>
            </a:solidFill>
            <a:latin typeface="Times New Roman" pitchFamily="18" charset="0"/>
            <a:cs typeface="Times New Roman" pitchFamily="18" charset="0"/>
          </a:defRPr>
        </a:defPPr>
      </a:lstStyle>
    </a:spDef>
    <a:lnDef>
      <a:spPr>
        <a:ln w="25400" cmpd="sng">
          <a:solidFill>
            <a:srgbClr val="FF0000"/>
          </a:solidFill>
          <a:tailEnd type="none"/>
        </a:ln>
        <a:effectLst/>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内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内容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内容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内容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内容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内容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内容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内容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内容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内容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内容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内容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IHEP-180223-5">
  <a:themeElements>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HE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HE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HE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HE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HE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HE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HE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HE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HE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HE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HE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HE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IHEP-180223-5" id="{2F7F5982-85ED-40E0-80D5-A16E18859B8E}" vid="{69CAB536-DF36-4496-A974-5FAEA82031B5}"/>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IHEP-180223-5</Template>
  <TotalTime>3324</TotalTime>
  <Words>2343</Words>
  <Application>Microsoft Office PowerPoint</Application>
  <PresentationFormat>全屏显示(4:3)</PresentationFormat>
  <Paragraphs>657</Paragraphs>
  <Slides>28</Slides>
  <Notes>3</Notes>
  <HiddenSlides>0</HiddenSlides>
  <MMClips>0</MMClips>
  <ScaleCrop>false</ScaleCrop>
  <HeadingPairs>
    <vt:vector size="6" baseType="variant">
      <vt:variant>
        <vt:lpstr>主题</vt:lpstr>
      </vt:variant>
      <vt:variant>
        <vt:i4>8</vt:i4>
      </vt:variant>
      <vt:variant>
        <vt:lpstr>嵌入 OLE 服务器</vt:lpstr>
      </vt:variant>
      <vt:variant>
        <vt:i4>1</vt:i4>
      </vt:variant>
      <vt:variant>
        <vt:lpstr>幻灯片标题</vt:lpstr>
      </vt:variant>
      <vt:variant>
        <vt:i4>28</vt:i4>
      </vt:variant>
    </vt:vector>
  </HeadingPairs>
  <TitlesOfParts>
    <vt:vector size="37" baseType="lpstr">
      <vt:lpstr>Office Theme</vt:lpstr>
      <vt:lpstr>1_Office Theme</vt:lpstr>
      <vt:lpstr>3_IHEP-180223-5</vt:lpstr>
      <vt:lpstr>内容</vt:lpstr>
      <vt:lpstr>12_IHEP-180223-5</vt:lpstr>
      <vt:lpstr>Office 主题​​</vt:lpstr>
      <vt:lpstr>1_Office 主题​​</vt:lpstr>
      <vt:lpstr>2_Office 主题​​</vt:lpstr>
      <vt:lpstr>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Hai-Bo Li</dc:creator>
  <cp:lastModifiedBy>apple</cp:lastModifiedBy>
  <cp:revision>290</cp:revision>
  <dcterms:created xsi:type="dcterms:W3CDTF">2015-04-10T03:46:16Z</dcterms:created>
  <dcterms:modified xsi:type="dcterms:W3CDTF">2018-06-10T14:48:48Z</dcterms:modified>
</cp:coreProperties>
</file>