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77.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 id="2147483756" r:id="rId5"/>
    <p:sldMasterId id="2147483779" r:id="rId6"/>
    <p:sldMasterId id="2147483791" r:id="rId7"/>
    <p:sldMasterId id="2147483839" r:id="rId8"/>
    <p:sldMasterId id="2147483878" r:id="rId9"/>
    <p:sldMasterId id="2147483893" r:id="rId10"/>
    <p:sldMasterId id="2147483908" r:id="rId11"/>
    <p:sldMasterId id="2147483950" r:id="rId12"/>
    <p:sldMasterId id="2147483974" r:id="rId13"/>
    <p:sldMasterId id="2147483998" r:id="rId14"/>
    <p:sldMasterId id="2147484010" r:id="rId15"/>
    <p:sldMasterId id="2147484022" r:id="rId16"/>
  </p:sldMasterIdLst>
  <p:notesMasterIdLst>
    <p:notesMasterId r:id="rId48"/>
  </p:notesMasterIdLst>
  <p:sldIdLst>
    <p:sldId id="256" r:id="rId17"/>
    <p:sldId id="320" r:id="rId18"/>
    <p:sldId id="583" r:id="rId19"/>
    <p:sldId id="608" r:id="rId20"/>
    <p:sldId id="610" r:id="rId21"/>
    <p:sldId id="351" r:id="rId22"/>
    <p:sldId id="605" r:id="rId23"/>
    <p:sldId id="587" r:id="rId24"/>
    <p:sldId id="594" r:id="rId25"/>
    <p:sldId id="592" r:id="rId26"/>
    <p:sldId id="540" r:id="rId27"/>
    <p:sldId id="601" r:id="rId28"/>
    <p:sldId id="352" r:id="rId29"/>
    <p:sldId id="554" r:id="rId30"/>
    <p:sldId id="572" r:id="rId31"/>
    <p:sldId id="562" r:id="rId32"/>
    <p:sldId id="564" r:id="rId33"/>
    <p:sldId id="567" r:id="rId34"/>
    <p:sldId id="604" r:id="rId35"/>
    <p:sldId id="552" r:id="rId36"/>
    <p:sldId id="560" r:id="rId37"/>
    <p:sldId id="565" r:id="rId38"/>
    <p:sldId id="603" r:id="rId39"/>
    <p:sldId id="602" r:id="rId40"/>
    <p:sldId id="503" r:id="rId41"/>
    <p:sldId id="600" r:id="rId42"/>
    <p:sldId id="596" r:id="rId43"/>
    <p:sldId id="580" r:id="rId44"/>
    <p:sldId id="599" r:id="rId45"/>
    <p:sldId id="597" r:id="rId46"/>
    <p:sldId id="606" r:id="rId4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E9238"/>
    <a:srgbClr val="0000CC"/>
    <a:srgbClr val="0000FF"/>
    <a:srgbClr val="000099"/>
    <a:srgbClr val="FF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0" autoAdjust="0"/>
    <p:restoredTop sz="94621" autoAdjust="0"/>
  </p:normalViewPr>
  <p:slideViewPr>
    <p:cSldViewPr>
      <p:cViewPr varScale="1">
        <p:scale>
          <a:sx n="109" d="100"/>
          <a:sy n="109" d="100"/>
        </p:scale>
        <p:origin x="-116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2"/>
          </a:xfrm>
          <a:prstGeom prst="rect">
            <a:avLst/>
          </a:prstGeom>
        </p:spPr>
        <p:txBody>
          <a:bodyPr vert="horz" lIns="93268" tIns="46635" rIns="93268" bIns="46635" rtlCol="0"/>
          <a:lstStyle>
            <a:lvl1pPr algn="l">
              <a:defRPr sz="1300"/>
            </a:lvl1pPr>
          </a:lstStyle>
          <a:p>
            <a:endParaRPr lang="en-US" dirty="0"/>
          </a:p>
        </p:txBody>
      </p:sp>
      <p:sp>
        <p:nvSpPr>
          <p:cNvPr id="3" name="Date Placeholder 2"/>
          <p:cNvSpPr>
            <a:spLocks noGrp="1"/>
          </p:cNvSpPr>
          <p:nvPr>
            <p:ph type="dt" idx="1"/>
          </p:nvPr>
        </p:nvSpPr>
        <p:spPr>
          <a:xfrm>
            <a:off x="3850443" y="0"/>
            <a:ext cx="2945659" cy="496412"/>
          </a:xfrm>
          <a:prstGeom prst="rect">
            <a:avLst/>
          </a:prstGeom>
        </p:spPr>
        <p:txBody>
          <a:bodyPr vert="horz" lIns="93268" tIns="46635" rIns="93268" bIns="46635" rtlCol="0"/>
          <a:lstStyle>
            <a:lvl1pPr algn="r">
              <a:defRPr sz="1300"/>
            </a:lvl1pPr>
          </a:lstStyle>
          <a:p>
            <a:fld id="{76DCD4E2-8692-495E-AC42-337786FAA203}" type="datetimeFigureOut">
              <a:rPr lang="en-US" smtClean="0"/>
              <a:pPr/>
              <a:t>6/11/2018</a:t>
            </a:fld>
            <a:endParaRPr lang="en-US" dirty="0"/>
          </a:p>
        </p:txBody>
      </p:sp>
      <p:sp>
        <p:nvSpPr>
          <p:cNvPr id="4" name="Slide Image Placeholder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93268" tIns="46635" rIns="93268" bIns="46635"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3268" tIns="46635" rIns="93268" bIns="466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2"/>
          </a:xfrm>
          <a:prstGeom prst="rect">
            <a:avLst/>
          </a:prstGeom>
        </p:spPr>
        <p:txBody>
          <a:bodyPr vert="horz" lIns="93268" tIns="46635" rIns="93268" bIns="46635"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3" y="9430091"/>
            <a:ext cx="2945659" cy="496412"/>
          </a:xfrm>
          <a:prstGeom prst="rect">
            <a:avLst/>
          </a:prstGeom>
        </p:spPr>
        <p:txBody>
          <a:bodyPr vert="horz" lIns="93268" tIns="46635" rIns="93268" bIns="46635" rtlCol="0" anchor="b"/>
          <a:lstStyle>
            <a:lvl1pPr algn="r">
              <a:defRPr sz="1300"/>
            </a:lvl1pPr>
          </a:lstStyle>
          <a:p>
            <a:fld id="{3CFE7621-4FB3-473E-85A0-E26E95ADB30E}" type="slidenum">
              <a:rPr lang="en-US" smtClean="0"/>
              <a:pPr/>
              <a:t>‹#›</a:t>
            </a:fld>
            <a:endParaRPr lang="en-US" dirty="0"/>
          </a:p>
        </p:txBody>
      </p:sp>
    </p:spTree>
    <p:extLst>
      <p:ext uri="{BB962C8B-B14F-4D97-AF65-F5344CB8AC3E}">
        <p14:creationId xmlns:p14="http://schemas.microsoft.com/office/powerpoint/2010/main" xmlns="" val="71874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pPr/>
              <a:t>1</a:t>
            </a:fld>
            <a:endParaRPr lang="en-US" dirty="0"/>
          </a:p>
        </p:txBody>
      </p:sp>
    </p:spTree>
    <p:extLst>
      <p:ext uri="{BB962C8B-B14F-4D97-AF65-F5344CB8AC3E}">
        <p14:creationId xmlns:p14="http://schemas.microsoft.com/office/powerpoint/2010/main" xmlns="" val="132400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54063"/>
            <a:ext cx="4960938" cy="3722687"/>
          </a:xfrm>
          <a:solidFill>
            <a:srgbClr val="4F81BD"/>
          </a:solidFill>
          <a:ln w="25402">
            <a:solidFill>
              <a:srgbClr val="385D8A"/>
            </a:solidFill>
            <a:prstDash val="solid"/>
          </a:ln>
        </p:spPr>
      </p:sp>
      <p:sp>
        <p:nvSpPr>
          <p:cNvPr id="3" name="备注占位符 2"/>
          <p:cNvSpPr txBox="1">
            <a:spLocks noGrp="1"/>
          </p:cNvSpPr>
          <p:nvPr>
            <p:ph type="body" sz="quarter" idx="1"/>
          </p:nvPr>
        </p:nvSpPr>
        <p:spPr/>
        <p:txBody>
          <a:bodyPr/>
          <a:lstStyle/>
          <a:p>
            <a:endParaRPr lang="zh-CN" altLang="en-US"/>
          </a:p>
        </p:txBody>
      </p:sp>
    </p:spTree>
    <p:extLst>
      <p:ext uri="{BB962C8B-B14F-4D97-AF65-F5344CB8AC3E}">
        <p14:creationId xmlns:p14="http://schemas.microsoft.com/office/powerpoint/2010/main" xmlns="" val="66880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pPr/>
              <a:t>6</a:t>
            </a:fld>
            <a:endParaRPr lang="en-US" dirty="0"/>
          </a:p>
        </p:txBody>
      </p:sp>
    </p:spTree>
    <p:extLst>
      <p:ext uri="{BB962C8B-B14F-4D97-AF65-F5344CB8AC3E}">
        <p14:creationId xmlns:p14="http://schemas.microsoft.com/office/powerpoint/2010/main" xmlns="" val="176791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solidFill>
                <a:srgbClr val="C00000"/>
              </a:solidFill>
            </a:endParaRPr>
          </a:p>
        </p:txBody>
      </p:sp>
      <p:sp>
        <p:nvSpPr>
          <p:cNvPr id="4" name="灯片编号占位符 3"/>
          <p:cNvSpPr>
            <a:spLocks noGrp="1"/>
          </p:cNvSpPr>
          <p:nvPr>
            <p:ph type="sldNum" sz="quarter" idx="10"/>
          </p:nvPr>
        </p:nvSpPr>
        <p:spPr/>
        <p:txBody>
          <a:bodyPr/>
          <a:lstStyle/>
          <a:p>
            <a:fld id="{3CFE7621-4FB3-473E-85A0-E26E95ADB30E}" type="slidenum">
              <a:rPr lang="en-US" smtClean="0"/>
              <a:pPr/>
              <a:t>7</a:t>
            </a:fld>
            <a:endParaRPr lang="en-US" dirty="0"/>
          </a:p>
        </p:txBody>
      </p:sp>
    </p:spTree>
    <p:extLst>
      <p:ext uri="{BB962C8B-B14F-4D97-AF65-F5344CB8AC3E}">
        <p14:creationId xmlns:p14="http://schemas.microsoft.com/office/powerpoint/2010/main" xmlns="" val="339691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5225" y="1241425"/>
            <a:ext cx="4467225" cy="335121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xmlns="" val="293792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err="1" smtClean="0">
                <a:latin typeface="Arial" panose="020B0604020202020204" pitchFamily="34" charset="0"/>
                <a:ea typeface="黑体" panose="02010609060101010101" pitchFamily="49" charset="-122"/>
                <a:cs typeface="Arial" panose="020B0604020202020204" pitchFamily="34" charset="0"/>
              </a:rPr>
              <a:t>Huangling</a:t>
            </a:r>
            <a:r>
              <a:rPr lang="en-US" altLang="zh-CN" dirty="0" smtClean="0">
                <a:latin typeface="Arial" panose="020B0604020202020204" pitchFamily="34" charset="0"/>
                <a:ea typeface="黑体" panose="02010609060101010101" pitchFamily="49" charset="-122"/>
                <a:cs typeface="Arial" panose="020B0604020202020204" pitchFamily="34" charset="0"/>
              </a:rPr>
              <a:t>: The site is mainly on the loess plateau. The buried depth of the tunnel and the depth of the shafts are quite different. The construction access layout is relatively simple.</a:t>
            </a:r>
            <a:endParaRPr lang="zh-CN" altLang="en-US" dirty="0" smtClean="0">
              <a:latin typeface="Arial" panose="020B0604020202020204" pitchFamily="34" charset="0"/>
              <a:ea typeface="黑体" panose="0201060906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Shen-Shan: </a:t>
            </a:r>
            <a:r>
              <a:rPr lang="en-US" altLang="zh-CN" dirty="0" smtClean="0">
                <a:latin typeface="Arial" panose="020B0604020202020204" pitchFamily="34" charset="0"/>
                <a:ea typeface="黑体" panose="02010609060101010101" pitchFamily="49" charset="-122"/>
                <a:cs typeface="Arial" panose="020B0604020202020204" pitchFamily="34" charset="0"/>
              </a:rPr>
              <a:t>The site is mainly the low mountain area. The buried depth of the tunnel and the depth of the shafts are large, and the construction access layout is relatively complicated.</a:t>
            </a:r>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err="1" smtClean="0">
                <a:latin typeface="Arial" panose="020B0604020202020204" pitchFamily="34" charset="0"/>
                <a:ea typeface="黑体" panose="02010609060101010101" pitchFamily="49" charset="-122"/>
                <a:cs typeface="Arial" panose="020B0604020202020204" pitchFamily="34" charset="0"/>
              </a:rPr>
              <a:t>Funing</a:t>
            </a:r>
            <a:r>
              <a:rPr lang="en-US" altLang="zh-CN" dirty="0" smtClean="0">
                <a:latin typeface="Arial" panose="020B0604020202020204" pitchFamily="34" charset="0"/>
                <a:ea typeface="黑体" panose="02010609060101010101" pitchFamily="49" charset="-122"/>
                <a:cs typeface="Arial" panose="020B0604020202020204" pitchFamily="34" charset="0"/>
              </a:rPr>
              <a:t>: The site is generally the  low hilly areas; underground burial depth is not big; the construction site conditions are better; the construction access</a:t>
            </a:r>
            <a:r>
              <a:rPr lang="en-US" altLang="zh-CN" baseline="0" dirty="0" smtClean="0">
                <a:latin typeface="Arial" panose="020B0604020202020204" pitchFamily="34" charset="0"/>
                <a:ea typeface="黑体" panose="02010609060101010101" pitchFamily="49" charset="-122"/>
                <a:cs typeface="Arial" panose="020B0604020202020204" pitchFamily="34" charset="0"/>
              </a:rPr>
              <a:t> </a:t>
            </a:r>
            <a:r>
              <a:rPr lang="en-US" altLang="zh-CN" dirty="0" smtClean="0">
                <a:latin typeface="Arial" panose="020B0604020202020204" pitchFamily="34" charset="0"/>
                <a:ea typeface="黑体" panose="02010609060101010101" pitchFamily="49" charset="-122"/>
                <a:cs typeface="Arial" panose="020B0604020202020204" pitchFamily="34" charset="0"/>
              </a:rPr>
              <a:t>layout is relatively simple.</a:t>
            </a:r>
            <a:endParaRPr lang="zh-CN" altLang="en-US" dirty="0" smtClean="0">
              <a:latin typeface="Arial" panose="020B0604020202020204" pitchFamily="34" charset="0"/>
              <a:ea typeface="黑体" panose="0201060906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xmlns="" val="391665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solidFill>
                <a:srgbClr val="C00000"/>
              </a:solidFill>
            </a:endParaRPr>
          </a:p>
        </p:txBody>
      </p:sp>
      <p:sp>
        <p:nvSpPr>
          <p:cNvPr id="4" name="灯片编号占位符 3"/>
          <p:cNvSpPr>
            <a:spLocks noGrp="1"/>
          </p:cNvSpPr>
          <p:nvPr>
            <p:ph type="sldNum" sz="quarter" idx="10"/>
          </p:nvPr>
        </p:nvSpPr>
        <p:spPr/>
        <p:txBody>
          <a:bodyPr/>
          <a:lstStyle/>
          <a:p>
            <a:fld id="{3CFE7621-4FB3-473E-85A0-E26E95ADB30E}" type="slidenum">
              <a:rPr lang="en-US" smtClean="0">
                <a:solidFill>
                  <a:prstClr val="black"/>
                </a:solidFill>
              </a:rPr>
              <a:pPr/>
              <a:t>20</a:t>
            </a:fld>
            <a:endParaRPr lang="en-US" dirty="0">
              <a:solidFill>
                <a:prstClr val="black"/>
              </a:solidFill>
            </a:endParaRPr>
          </a:p>
        </p:txBody>
      </p:sp>
      <p:sp>
        <p:nvSpPr>
          <p:cNvPr id="5" name="页脚占位符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xmlns="" val="332923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C48841-BF1E-4012-AC38-47F38429D494}" type="datetime1">
              <a:rPr lang="en-US" altLang="zh-CN" smtClean="0"/>
              <a:pPr/>
              <a:t>6/11/2018</a:t>
            </a:fld>
            <a:endParaRPr lang="en-US" dirty="0"/>
          </a:p>
        </p:txBody>
      </p:sp>
      <p:sp>
        <p:nvSpPr>
          <p:cNvPr id="5" name="Footer Placeholder 4"/>
          <p:cNvSpPr>
            <a:spLocks noGrp="1"/>
          </p:cNvSpPr>
          <p:nvPr>
            <p:ph type="ftr" sz="quarter" idx="11"/>
          </p:nvPr>
        </p:nvSpPr>
        <p:spPr/>
        <p:txBody>
          <a:bodyPr/>
          <a:lstStyle/>
          <a:p>
            <a:r>
              <a:rPr lang="en-US" smtClean="0"/>
              <a:t>June 13， 2018</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36418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0F191-2551-48A4-B465-2833A516E667}" type="datetime1">
              <a:rPr lang="en-US" altLang="zh-CN" smtClean="0"/>
              <a:pPr/>
              <a:t>6/11/2018</a:t>
            </a:fld>
            <a:endParaRPr lang="en-US" dirty="0"/>
          </a:p>
        </p:txBody>
      </p:sp>
      <p:sp>
        <p:nvSpPr>
          <p:cNvPr id="5" name="Footer Placeholder 4"/>
          <p:cNvSpPr>
            <a:spLocks noGrp="1"/>
          </p:cNvSpPr>
          <p:nvPr>
            <p:ph type="ftr" sz="quarter" idx="11"/>
          </p:nvPr>
        </p:nvSpPr>
        <p:spPr/>
        <p:txBody>
          <a:bodyPr/>
          <a:lstStyle/>
          <a:p>
            <a:r>
              <a:rPr lang="en-US" smtClean="0"/>
              <a:t>June 13， 2018</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048332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re et contenu">
    <p:bg>
      <p:bgPr>
        <a:solidFill>
          <a:srgbClr val="FFFFFF"/>
        </a:solidFill>
        <a:effectLst/>
      </p:bgPr>
    </p:bg>
    <p:spTree>
      <p:nvGrpSpPr>
        <p:cNvPr id="1" name=""/>
        <p:cNvGrpSpPr/>
        <p:nvPr/>
      </p:nvGrpSpPr>
      <p:grpSpPr>
        <a:xfrm>
          <a:off x="0" y="0"/>
          <a:ext cx="0" cy="0"/>
          <a:chOff x="0" y="0"/>
          <a:chExt cx="0" cy="0"/>
        </a:xfrm>
      </p:grpSpPr>
      <p:pic>
        <p:nvPicPr>
          <p:cNvPr id="295" name="image1.pdf" descr="bande-01.eps"/>
          <p:cNvPicPr>
            <a:picLocks noChangeAspect="1"/>
          </p:cNvPicPr>
          <p:nvPr/>
        </p:nvPicPr>
        <p:blipFill>
          <a:blip r:embed="rId2" cstate="print"/>
          <a:stretch>
            <a:fillRect/>
          </a:stretch>
        </p:blipFill>
        <p:spPr>
          <a:xfrm>
            <a:off x="-1" y="6157663"/>
            <a:ext cx="9144001" cy="707202"/>
          </a:xfrm>
          <a:prstGeom prst="rect">
            <a:avLst/>
          </a:prstGeom>
          <a:ln w="12700">
            <a:miter lim="400000"/>
            <a:headEnd/>
            <a:tailEnd/>
          </a:ln>
        </p:spPr>
      </p:pic>
      <p:sp>
        <p:nvSpPr>
          <p:cNvPr id="296" name="Shape 296"/>
          <p:cNvSpPr>
            <a:spLocks noGrp="1"/>
          </p:cNvSpPr>
          <p:nvPr>
            <p:ph type="sldNum" sz="quarter" idx="2"/>
          </p:nvPr>
        </p:nvSpPr>
        <p:spPr>
          <a:xfrm>
            <a:off x="8427509" y="6415162"/>
            <a:ext cx="259291" cy="247501"/>
          </a:xfrm>
          <a:prstGeom prst="rect">
            <a:avLst/>
          </a:prstGeom>
        </p:spPr>
        <p:txBody>
          <a:bodyPr lIns="65023" tIns="65023" rIns="65023" bIns="65023" anchor="ctr"/>
          <a:lstStyle>
            <a:lvl1pPr algn="r" defTabSz="1300480">
              <a:defRPr b="1">
                <a:solidFill>
                  <a:srgbClr val="FFFFFF"/>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pPr/>
              <a:t>‹#›</a:t>
            </a:fld>
            <a:endParaRPr/>
          </a:p>
        </p:txBody>
      </p:sp>
      <p:sp>
        <p:nvSpPr>
          <p:cNvPr id="297" name="Shape 297"/>
          <p:cNvSpPr/>
          <p:nvPr/>
        </p:nvSpPr>
        <p:spPr>
          <a:xfrm>
            <a:off x="626321" y="6261913"/>
            <a:ext cx="4648248" cy="541655"/>
          </a:xfrm>
          <a:prstGeom prst="rect">
            <a:avLst/>
          </a:prstGeom>
          <a:ln w="12700">
            <a:miter lim="400000"/>
          </a:ln>
        </p:spPr>
        <p:txBody>
          <a:bodyPr lIns="45719" tIns="45719" rIns="45719" bIns="45719">
            <a:spAutoFit/>
          </a:bodyPr>
          <a:lstStyle/>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Accelerator Design for Circular High-Energy  e+e- Colliders</a:t>
            </a:r>
            <a:endParaRPr sz="985" b="1">
              <a:solidFill>
                <a:srgbClr val="0C377B"/>
              </a:solidFill>
              <a:ea typeface="Arial" panose="020B0604020202020204"/>
              <a:cs typeface="Arial" panose="020B0604020202020204"/>
              <a:sym typeface="Arial" panose="020B0604020202020204"/>
            </a:endParaRPr>
          </a:p>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Frank Zimmermann</a:t>
            </a:r>
            <a:br>
              <a:rPr sz="985" b="1">
                <a:solidFill>
                  <a:srgbClr val="FFFFFF"/>
                </a:solidFill>
                <a:ea typeface="Arial" panose="020B0604020202020204"/>
                <a:cs typeface="Arial" panose="020B0604020202020204"/>
                <a:sym typeface="Arial" panose="020B0604020202020204"/>
              </a:rPr>
            </a:br>
            <a:r>
              <a:rPr sz="985" b="1">
                <a:solidFill>
                  <a:srgbClr val="FFFFFF"/>
                </a:solidFill>
                <a:ea typeface="Arial" panose="020B0604020202020204"/>
                <a:cs typeface="Arial" panose="020B0604020202020204"/>
                <a:sym typeface="Arial" panose="020B0604020202020204"/>
              </a:rPr>
              <a:t>CREMLIN workshop 22 August 2016</a:t>
            </a:r>
          </a:p>
        </p:txBody>
      </p:sp>
      <p:sp>
        <p:nvSpPr>
          <p:cNvPr id="298" name="Shape 298"/>
          <p:cNvSpPr>
            <a:spLocks noGrp="1"/>
          </p:cNvSpPr>
          <p:nvPr>
            <p:ph type="title" hasCustomPrompt="1"/>
          </p:nvPr>
        </p:nvSpPr>
        <p:spPr>
          <a:xfrm>
            <a:off x="457199" y="274638"/>
            <a:ext cx="7467601" cy="1143001"/>
          </a:xfrm>
          <a:prstGeom prst="rect">
            <a:avLst/>
          </a:prstGeom>
        </p:spPr>
        <p:txBody>
          <a:bodyPr lIns="65023" tIns="65023" rIns="65023" bIns="65023"/>
          <a:lstStyle>
            <a:lvl1pPr defTabSz="1300480">
              <a:defRPr sz="3515" spc="0">
                <a:solidFill>
                  <a:srgbClr val="0C377B"/>
                </a:solidFill>
                <a:latin typeface="Arial" panose="020B0604020202020204"/>
                <a:ea typeface="Arial" panose="020B0604020202020204"/>
                <a:cs typeface="Arial" panose="020B0604020202020204"/>
                <a:sym typeface="Arial" panose="020B0604020202020204"/>
              </a:defRPr>
            </a:lvl1pPr>
          </a:lstStyle>
          <a:p>
            <a:r>
              <a:t>Title Text</a:t>
            </a:r>
          </a:p>
        </p:txBody>
      </p:sp>
      <p:sp>
        <p:nvSpPr>
          <p:cNvPr id="299" name="Shape 299"/>
          <p:cNvSpPr>
            <a:spLocks noGrp="1"/>
          </p:cNvSpPr>
          <p:nvPr>
            <p:ph type="body" idx="1" hasCustomPrompt="1"/>
          </p:nvPr>
        </p:nvSpPr>
        <p:spPr>
          <a:xfrm>
            <a:off x="457199" y="1600199"/>
            <a:ext cx="7467601" cy="4525964"/>
          </a:xfrm>
          <a:prstGeom prst="rect">
            <a:avLst/>
          </a:prstGeom>
        </p:spPr>
        <p:txBody>
          <a:bodyPr lIns="65023" tIns="65023" rIns="65023" bIns="65023"/>
          <a:lstStyle>
            <a:lvl1pPr marL="481330" indent="-455295" defTabSz="1300480">
              <a:spcBef>
                <a:spcPts val="560"/>
              </a:spcBef>
              <a:buClr>
                <a:srgbClr val="DDDDDD"/>
              </a:buClr>
              <a:buSzPct val="8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1pPr>
            <a:lvl2pPr marL="861695" indent="-546735"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2pPr>
            <a:lvl3pPr marL="982980" indent="-455295" defTabSz="1300480">
              <a:spcBef>
                <a:spcPts val="560"/>
              </a:spcBef>
              <a:buClr>
                <a:srgbClr val="DDDDDD"/>
              </a:buClr>
              <a:buSzPct val="85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3pPr>
            <a:lvl4pPr marL="1245235" indent="-511810"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4pPr>
            <a:lvl5pPr marL="1431925" indent="-511810" defTabSz="1300480">
              <a:spcBef>
                <a:spcPts val="560"/>
              </a:spcBef>
              <a:buClr>
                <a:srgbClr val="DDDDDD"/>
              </a:buClr>
              <a:buSzPct val="10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xmlns="" val="68265494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8"/>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2"/>
            <a:ext cx="2057400" cy="365125"/>
          </a:xfrm>
        </p:spPr>
        <p:txBody>
          <a:bodyPr/>
          <a:lstStyle>
            <a:lvl1pPr>
              <a:defRPr/>
            </a:lvl1pPr>
          </a:lstStyle>
          <a:p>
            <a:pPr defTabSz="685165" rtl="0">
              <a:buFontTx/>
              <a:buNone/>
              <a:defRPr/>
            </a:pPr>
            <a:fld id="{7C9D0C17-F8BE-41E1-9E90-E4BCEE30BEE7}" type="datetime1">
              <a:rPr lang="en-US" altLang="zh-CN" sz="1200" smtClean="0">
                <a:solidFill>
                  <a:prstClr val="black">
                    <a:tint val="75000"/>
                  </a:prstClr>
                </a:solidFill>
                <a:ea typeface="等线" panose="02010600030101010101" pitchFamily="2" charset="-122"/>
                <a:cs typeface="+mn-cs"/>
              </a:rPr>
              <a:pPr defTabSz="685165" rtl="0">
                <a:buFontTx/>
                <a:buNone/>
                <a:defRPr/>
              </a:pPr>
              <a:t>6/11/2018</a:t>
            </a:fld>
            <a:endParaRPr lang="zh-CN" altLang="en-US" sz="1350">
              <a:solidFill>
                <a:srgbClr val="000000"/>
              </a:solidFill>
              <a:ea typeface="等线" panose="02010600030101010101" pitchFamily="2" charset="-122"/>
              <a:cs typeface="+mn-cs"/>
            </a:endParaRPr>
          </a:p>
        </p:txBody>
      </p:sp>
      <p:sp>
        <p:nvSpPr>
          <p:cNvPr id="4" name="页脚占位符 3"/>
          <p:cNvSpPr>
            <a:spLocks noGrp="1"/>
          </p:cNvSpPr>
          <p:nvPr>
            <p:ph type="ftr" sz="quarter" idx="11"/>
          </p:nvPr>
        </p:nvSpPr>
        <p:spPr>
          <a:xfrm>
            <a:off x="3028950" y="6356352"/>
            <a:ext cx="3086100" cy="365125"/>
          </a:xfrm>
        </p:spPr>
        <p:txBody>
          <a:bodyPr/>
          <a:lstStyle>
            <a:lvl1pPr>
              <a:defRPr/>
            </a:lvl1pPr>
          </a:lstStyle>
          <a:p>
            <a:pPr defTabSz="685165" rtl="0">
              <a:buFontTx/>
              <a:buNone/>
              <a:defRPr/>
            </a:pPr>
            <a:r>
              <a:rPr lang="en-US" altLang="zh-CN" sz="1200" smtClean="0">
                <a:solidFill>
                  <a:prstClr val="black">
                    <a:tint val="75000"/>
                  </a:prstClr>
                </a:solidFill>
                <a:ea typeface="等线" panose="02010600030101010101" pitchFamily="2" charset="-122"/>
                <a:cs typeface="+mn-cs"/>
              </a:rPr>
              <a:t>June 13</a:t>
            </a:r>
            <a:r>
              <a:rPr lang="zh-CN" altLang="en-US" sz="1200" smtClean="0">
                <a:solidFill>
                  <a:prstClr val="black">
                    <a:tint val="75000"/>
                  </a:prstClr>
                </a:solidFill>
                <a:ea typeface="等线" panose="02010600030101010101" pitchFamily="2" charset="-122"/>
                <a:cs typeface="+mn-cs"/>
              </a:rPr>
              <a:t>， </a:t>
            </a:r>
            <a:r>
              <a:rPr lang="en-US" altLang="zh-CN" sz="1200" smtClean="0">
                <a:solidFill>
                  <a:prstClr val="black">
                    <a:tint val="75000"/>
                  </a:prstClr>
                </a:solidFill>
                <a:ea typeface="等线" panose="02010600030101010101" pitchFamily="2" charset="-122"/>
                <a:cs typeface="+mn-cs"/>
              </a:rPr>
              <a:t>2018</a:t>
            </a:r>
            <a:endParaRPr lang="zh-CN" altLang="zh-CN" sz="1200">
              <a:solidFill>
                <a:prstClr val="black">
                  <a:tint val="75000"/>
                </a:prstClr>
              </a:solidFill>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2"/>
            <a:ext cx="2057400" cy="365125"/>
          </a:xfrm>
        </p:spPr>
        <p:txBody>
          <a:bodyPr/>
          <a:lstStyle>
            <a:lvl1pPr>
              <a:defRPr/>
            </a:lvl1pPr>
          </a:lstStyle>
          <a:p>
            <a:pPr algn="r" defTabSz="685165" rtl="0">
              <a:buFontTx/>
              <a:buNone/>
              <a:defRPr/>
            </a:pPr>
            <a:fld id="{B72D8821-53A1-4D77-B236-5903F3BB02E5}" type="slidenum">
              <a:rPr lang="zh-CN" altLang="en-US" sz="1200" smtClean="0">
                <a:solidFill>
                  <a:prstClr val="black">
                    <a:tint val="75000"/>
                  </a:prstClr>
                </a:solidFill>
                <a:ea typeface="等线" panose="02010600030101010101" pitchFamily="2" charset="-122"/>
                <a:cs typeface="+mn-cs"/>
              </a:rPr>
              <a:pPr algn="r" defTabSz="685165" rtl="0">
                <a:buFontTx/>
                <a:buNone/>
                <a:defRPr/>
              </a:pPr>
              <a:t>‹#›</a:t>
            </a:fld>
            <a:endParaRPr lang="zh-CN" altLang="en-US" sz="1350">
              <a:solidFill>
                <a:srgbClr val="000000"/>
              </a:solidFill>
              <a:ea typeface="等线" panose="02010600030101010101" pitchFamily="2" charset="-122"/>
              <a:cs typeface="+mn-cs"/>
            </a:endParaRPr>
          </a:p>
        </p:txBody>
      </p:sp>
    </p:spTree>
    <p:extLst>
      <p:ext uri="{BB962C8B-B14F-4D97-AF65-F5344CB8AC3E}">
        <p14:creationId xmlns:p14="http://schemas.microsoft.com/office/powerpoint/2010/main" xmlns="" val="2907085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rtl="0">
              <a:defRPr/>
            </a:pPr>
            <a:fld id="{694AA47F-A46C-4E25-90F6-55682724CBC0}"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1324224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6937E920-BB73-4A5C-A828-2D05E8428FBB}"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962992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rtl="0">
              <a:defRPr/>
            </a:pPr>
            <a:fld id="{C19AB3F5-B244-48D3-A008-D7C698A31DD1}"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009871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rtl="0">
              <a:defRPr/>
            </a:pPr>
            <a:fld id="{CE954922-6240-4018-8BEF-13794972E741}"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482592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rtl="0">
              <a:defRPr/>
            </a:pPr>
            <a:fld id="{1C689AB5-3E58-4427-8FA1-C6681AA56C6D}"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8" name="页脚占位符 7"/>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9" name="灯片编号占位符 8"/>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18683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rtl="0">
              <a:defRPr/>
            </a:pPr>
            <a:fld id="{6740DCA6-7E3C-4B86-B3FB-2855D2897B6B}"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4" name="页脚占位符 3"/>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5" name="灯片编号占位符 4"/>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904355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rtl="0">
              <a:defRPr/>
            </a:pPr>
            <a:fld id="{6A172EF2-B0FD-4E80-9AB5-30ADCC1EBC73}"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3" name="页脚占位符 2"/>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4" name="灯片编号占位符 3"/>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8540441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482EAE4E-9BBD-4604-889D-4C1849BF58FE}"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60141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60FD09-6B26-4ACF-A16B-0957853B24AB}" type="datetime1">
              <a:rPr lang="en-US" altLang="zh-CN" smtClean="0"/>
              <a:pPr/>
              <a:t>6/11/2018</a:t>
            </a:fld>
            <a:endParaRPr lang="en-US" dirty="0"/>
          </a:p>
        </p:txBody>
      </p:sp>
      <p:sp>
        <p:nvSpPr>
          <p:cNvPr id="5" name="Footer Placeholder 4"/>
          <p:cNvSpPr>
            <a:spLocks noGrp="1"/>
          </p:cNvSpPr>
          <p:nvPr>
            <p:ph type="ftr" sz="quarter" idx="11"/>
          </p:nvPr>
        </p:nvSpPr>
        <p:spPr/>
        <p:txBody>
          <a:bodyPr/>
          <a:lstStyle/>
          <a:p>
            <a:r>
              <a:rPr lang="en-US" smtClean="0"/>
              <a:t>June 13， 2018</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2023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685800" rtl="0" eaLnBrk="0" fontAlgn="base" latinLnBrk="0" hangingPunct="0">
              <a:spcBef>
                <a:spcPts val="75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4F776483-7F95-4B89-AFDC-3D8BDAFDA3F1}"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118107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76D96FDE-1037-4142-88C3-E0BA4FE51399}"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633210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177800"/>
            <a:ext cx="1971675" cy="65436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177800"/>
            <a:ext cx="5762625" cy="654367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6DBD760F-137C-4811-B183-8F097E473B03}"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0892546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62000" y="533400"/>
            <a:ext cx="76962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762000" y="1905000"/>
            <a:ext cx="7696200" cy="4038600"/>
          </a:xfrm>
        </p:spPr>
        <p:txBody>
          <a:bodyPr vert="horz" wrap="square" lIns="91440" tIns="45720" rIns="91440" bIns="45720" numCol="1" anchor="t" anchorCtr="0" compatLnSpc="1"/>
          <a:lstStyle/>
          <a:p>
            <a:pPr marL="342900" marR="0" lvl="0" indent="-342900" algn="l" defTabSz="914400" rtl="0" eaLnBrk="0" fontAlgn="base" latinLnBrk="0" hangingPunct="0">
              <a:spcBef>
                <a:spcPct val="20000"/>
              </a:spcBef>
              <a:spcAft>
                <a:spcPct val="0"/>
              </a:spcAft>
              <a:buClr>
                <a:schemeClr val="bg2"/>
              </a:buClr>
              <a:buSzPct val="70000"/>
              <a:buFont typeface="Wingdings" panose="05000000000000000000" pitchFamily="2" charset="2"/>
              <a:buChar char="l"/>
              <a:defRPr/>
            </a:pPr>
            <a:endParaRPr kumimoji="0" lang="zh-CN" altLang="en-US" sz="31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28650" y="6356350"/>
            <a:ext cx="2057400" cy="365125"/>
          </a:xfrm>
          <a:prstGeom prst="rect">
            <a:avLst/>
          </a:prstGeom>
          <a:noFill/>
          <a:ln>
            <a:noFill/>
          </a:ln>
        </p:spPr>
        <p:txBody>
          <a:bodyPr vert="horz" wrap="square" lIns="91440" tIns="45720" rIns="91440" bIns="45720" numCol="1" anchor="ctr" anchorCtr="0" compatLnSpc="1"/>
          <a:lstStyle/>
          <a:p>
            <a:pPr algn="ctr" rtl="0">
              <a:buFontTx/>
              <a:buNone/>
              <a:defRPr/>
            </a:pPr>
            <a:fld id="{7C496F49-F781-4F86-B9DE-22F085B8BBC8}" type="datetime1">
              <a:rPr lang="en-US" altLang="zh-CN" sz="1400" smtClean="0">
                <a:solidFill>
                  <a:srgbClr val="000000"/>
                </a:solidFill>
                <a:cs typeface="+mn-cs"/>
              </a:rPr>
              <a:pPr algn="ctr" rtl="0">
                <a:buFontTx/>
                <a:buNone/>
                <a:defRPr/>
              </a:pPr>
              <a:t>6/11/2018</a:t>
            </a:fld>
            <a:endParaRPr lang="en-US" altLang="zh-CN" sz="1400">
              <a:solidFill>
                <a:srgbClr val="000000"/>
              </a:solidFill>
              <a:cs typeface="+mn-cs"/>
            </a:endParaRPr>
          </a:p>
        </p:txBody>
      </p:sp>
      <p:sp>
        <p:nvSpPr>
          <p:cNvPr id="5" name="页脚占位符 4"/>
          <p:cNvSpPr>
            <a:spLocks noGrp="1"/>
          </p:cNvSpPr>
          <p:nvPr>
            <p:ph type="ftr" sz="quarter" idx="11"/>
          </p:nvPr>
        </p:nvSpPr>
        <p:spPr>
          <a:xfrm>
            <a:off x="3028950" y="6356350"/>
            <a:ext cx="3086100" cy="365125"/>
          </a:xfrm>
          <a:prstGeom prst="rect">
            <a:avLst/>
          </a:prstGeom>
          <a:noFill/>
          <a:ln>
            <a:noFill/>
          </a:ln>
        </p:spPr>
        <p:txBody>
          <a:bodyPr vert="horz" wrap="square" lIns="91440" tIns="45720" rIns="91440" bIns="45720" numCol="1" anchor="ctr" anchorCtr="0" compatLnSpc="1"/>
          <a:lstStyle/>
          <a:p>
            <a:pPr rtl="0">
              <a:buFontTx/>
              <a:buNone/>
              <a:defRPr/>
            </a:pPr>
            <a:r>
              <a:rPr lang="en-US" altLang="zh-CN" sz="1400" smtClean="0">
                <a:solidFill>
                  <a:srgbClr val="000000"/>
                </a:solidFill>
                <a:cs typeface="+mn-cs"/>
              </a:rPr>
              <a:t>June 13</a:t>
            </a:r>
            <a:r>
              <a:rPr lang="zh-CN" altLang="en-US" sz="1400" smtClean="0">
                <a:solidFill>
                  <a:srgbClr val="000000"/>
                </a:solidFill>
                <a:cs typeface="+mn-cs"/>
              </a:rPr>
              <a:t>， </a:t>
            </a:r>
            <a:r>
              <a:rPr lang="en-US" altLang="zh-CN" sz="1400" smtClean="0">
                <a:solidFill>
                  <a:srgbClr val="000000"/>
                </a:solidFill>
                <a:cs typeface="+mn-cs"/>
              </a:rPr>
              <a:t>2018</a:t>
            </a:r>
            <a:endParaRPr lang="en-US" altLang="zh-CN" sz="1400">
              <a:solidFill>
                <a:srgbClr val="000000"/>
              </a:solidFill>
              <a:cs typeface="+mn-cs"/>
            </a:endParaRPr>
          </a:p>
        </p:txBody>
      </p:sp>
      <p:sp>
        <p:nvSpPr>
          <p:cNvPr id="6" name="灯片编号占位符 5"/>
          <p:cNvSpPr>
            <a:spLocks noGrp="1"/>
          </p:cNvSpPr>
          <p:nvPr>
            <p:ph type="sldNum" sz="quarter" idx="12"/>
          </p:nvPr>
        </p:nvSpPr>
        <p:spPr>
          <a:xfrm>
            <a:off x="6457950" y="6356350"/>
            <a:ext cx="2057400" cy="365125"/>
          </a:xfrm>
          <a:prstGeom prst="rect">
            <a:avLst/>
          </a:prstGeom>
          <a:noFill/>
          <a:ln>
            <a:noFill/>
          </a:ln>
        </p:spPr>
        <p:txBody>
          <a:bodyPr vert="horz" wrap="square" lIns="91440" tIns="45720" rIns="91440" bIns="45720" numCol="1" anchor="ctr" anchorCtr="0" compatLnSpc="1"/>
          <a:lstStyle/>
          <a:p>
            <a:pPr algn="ctr"/>
            <a:fld id="{9A0DB2DC-4C9A-4742-B13C-FB6460FD3503}" type="slidenum">
              <a:rPr lang="en-US" altLang="zh-CN" sz="1400" noProof="1" dirty="0">
                <a:solidFill>
                  <a:srgbClr val="000000"/>
                </a:solidFill>
                <a:cs typeface="+mn-ea"/>
              </a:rPr>
              <a:pPr algn="ctr"/>
              <a:t>‹#›</a:t>
            </a:fld>
            <a:endParaRPr lang="en-US" altLang="zh-CN" sz="1400" noProof="1">
              <a:solidFill>
                <a:srgbClr val="000000"/>
              </a:solidFill>
            </a:endParaRPr>
          </a:p>
        </p:txBody>
      </p:sp>
    </p:spTree>
    <p:extLst>
      <p:ext uri="{BB962C8B-B14F-4D97-AF65-F5344CB8AC3E}">
        <p14:creationId xmlns:p14="http://schemas.microsoft.com/office/powerpoint/2010/main" xmlns="" val="19041444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re et contenu">
    <p:bg>
      <p:bgPr>
        <a:solidFill>
          <a:srgbClr val="FFFFFF"/>
        </a:solidFill>
        <a:effectLst/>
      </p:bgPr>
    </p:bg>
    <p:spTree>
      <p:nvGrpSpPr>
        <p:cNvPr id="1" name=""/>
        <p:cNvGrpSpPr/>
        <p:nvPr/>
      </p:nvGrpSpPr>
      <p:grpSpPr>
        <a:xfrm>
          <a:off x="0" y="0"/>
          <a:ext cx="0" cy="0"/>
          <a:chOff x="0" y="0"/>
          <a:chExt cx="0" cy="0"/>
        </a:xfrm>
      </p:grpSpPr>
      <p:pic>
        <p:nvPicPr>
          <p:cNvPr id="295" name="image1.pdf" descr="bande-01.eps"/>
          <p:cNvPicPr>
            <a:picLocks noChangeAspect="1"/>
          </p:cNvPicPr>
          <p:nvPr/>
        </p:nvPicPr>
        <p:blipFill>
          <a:blip r:embed="rId2" cstate="print"/>
          <a:stretch>
            <a:fillRect/>
          </a:stretch>
        </p:blipFill>
        <p:spPr>
          <a:xfrm>
            <a:off x="-1" y="6157663"/>
            <a:ext cx="9144001" cy="707202"/>
          </a:xfrm>
          <a:prstGeom prst="rect">
            <a:avLst/>
          </a:prstGeom>
          <a:ln w="12700">
            <a:miter lim="400000"/>
            <a:headEnd/>
            <a:tailEnd/>
          </a:ln>
        </p:spPr>
      </p:pic>
      <p:sp>
        <p:nvSpPr>
          <p:cNvPr id="296" name="Shape 296"/>
          <p:cNvSpPr>
            <a:spLocks noGrp="1"/>
          </p:cNvSpPr>
          <p:nvPr>
            <p:ph type="sldNum" sz="quarter" idx="2"/>
          </p:nvPr>
        </p:nvSpPr>
        <p:spPr>
          <a:xfrm>
            <a:off x="8427509" y="6415162"/>
            <a:ext cx="259291" cy="247501"/>
          </a:xfrm>
          <a:prstGeom prst="rect">
            <a:avLst/>
          </a:prstGeom>
        </p:spPr>
        <p:txBody>
          <a:bodyPr lIns="65023" tIns="65023" rIns="65023" bIns="65023" anchor="ctr"/>
          <a:lstStyle>
            <a:lvl1pPr algn="r" defTabSz="1300480">
              <a:defRPr b="1">
                <a:solidFill>
                  <a:srgbClr val="FFFFFF"/>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pPr/>
              <a:t>‹#›</a:t>
            </a:fld>
            <a:endParaRPr/>
          </a:p>
        </p:txBody>
      </p:sp>
      <p:sp>
        <p:nvSpPr>
          <p:cNvPr id="297" name="Shape 297"/>
          <p:cNvSpPr/>
          <p:nvPr/>
        </p:nvSpPr>
        <p:spPr>
          <a:xfrm>
            <a:off x="626321" y="6261913"/>
            <a:ext cx="4648248" cy="541655"/>
          </a:xfrm>
          <a:prstGeom prst="rect">
            <a:avLst/>
          </a:prstGeom>
          <a:ln w="12700">
            <a:miter lim="400000"/>
          </a:ln>
        </p:spPr>
        <p:txBody>
          <a:bodyPr lIns="45719" tIns="45719" rIns="45719" bIns="45719">
            <a:spAutoFit/>
          </a:bodyPr>
          <a:lstStyle/>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Accelerator Design for Circular High-Energy  e+e- Colliders</a:t>
            </a:r>
            <a:endParaRPr sz="985" b="1">
              <a:solidFill>
                <a:srgbClr val="0C377B"/>
              </a:solidFill>
              <a:ea typeface="Arial" panose="020B0604020202020204"/>
              <a:cs typeface="Arial" panose="020B0604020202020204"/>
              <a:sym typeface="Arial" panose="020B0604020202020204"/>
            </a:endParaRPr>
          </a:p>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Frank Zimmermann</a:t>
            </a:r>
            <a:br>
              <a:rPr sz="985" b="1">
                <a:solidFill>
                  <a:srgbClr val="FFFFFF"/>
                </a:solidFill>
                <a:ea typeface="Arial" panose="020B0604020202020204"/>
                <a:cs typeface="Arial" panose="020B0604020202020204"/>
                <a:sym typeface="Arial" panose="020B0604020202020204"/>
              </a:rPr>
            </a:br>
            <a:r>
              <a:rPr sz="985" b="1">
                <a:solidFill>
                  <a:srgbClr val="FFFFFF"/>
                </a:solidFill>
                <a:ea typeface="Arial" panose="020B0604020202020204"/>
                <a:cs typeface="Arial" panose="020B0604020202020204"/>
                <a:sym typeface="Arial" panose="020B0604020202020204"/>
              </a:rPr>
              <a:t>CREMLIN workshop 22 August 2016</a:t>
            </a:r>
          </a:p>
        </p:txBody>
      </p:sp>
      <p:sp>
        <p:nvSpPr>
          <p:cNvPr id="298" name="Shape 298"/>
          <p:cNvSpPr>
            <a:spLocks noGrp="1"/>
          </p:cNvSpPr>
          <p:nvPr>
            <p:ph type="title" hasCustomPrompt="1"/>
          </p:nvPr>
        </p:nvSpPr>
        <p:spPr>
          <a:xfrm>
            <a:off x="457199" y="274638"/>
            <a:ext cx="7467601" cy="1143001"/>
          </a:xfrm>
          <a:prstGeom prst="rect">
            <a:avLst/>
          </a:prstGeom>
        </p:spPr>
        <p:txBody>
          <a:bodyPr lIns="65023" tIns="65023" rIns="65023" bIns="65023"/>
          <a:lstStyle>
            <a:lvl1pPr defTabSz="1300480">
              <a:defRPr sz="3515" spc="0">
                <a:solidFill>
                  <a:srgbClr val="0C377B"/>
                </a:solidFill>
                <a:latin typeface="Arial" panose="020B0604020202020204"/>
                <a:ea typeface="Arial" panose="020B0604020202020204"/>
                <a:cs typeface="Arial" panose="020B0604020202020204"/>
                <a:sym typeface="Arial" panose="020B0604020202020204"/>
              </a:defRPr>
            </a:lvl1pPr>
          </a:lstStyle>
          <a:p>
            <a:r>
              <a:t>Title Text</a:t>
            </a:r>
          </a:p>
        </p:txBody>
      </p:sp>
      <p:sp>
        <p:nvSpPr>
          <p:cNvPr id="299" name="Shape 299"/>
          <p:cNvSpPr>
            <a:spLocks noGrp="1"/>
          </p:cNvSpPr>
          <p:nvPr>
            <p:ph type="body" idx="1" hasCustomPrompt="1"/>
          </p:nvPr>
        </p:nvSpPr>
        <p:spPr>
          <a:xfrm>
            <a:off x="457199" y="1600199"/>
            <a:ext cx="7467601" cy="4525964"/>
          </a:xfrm>
          <a:prstGeom prst="rect">
            <a:avLst/>
          </a:prstGeom>
        </p:spPr>
        <p:txBody>
          <a:bodyPr lIns="65023" tIns="65023" rIns="65023" bIns="65023"/>
          <a:lstStyle>
            <a:lvl1pPr marL="481330" indent="-455295" defTabSz="1300480">
              <a:spcBef>
                <a:spcPts val="560"/>
              </a:spcBef>
              <a:buClr>
                <a:srgbClr val="DDDDDD"/>
              </a:buClr>
              <a:buSzPct val="8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1pPr>
            <a:lvl2pPr marL="861695" indent="-546735"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2pPr>
            <a:lvl3pPr marL="982980" indent="-455295" defTabSz="1300480">
              <a:spcBef>
                <a:spcPts val="560"/>
              </a:spcBef>
              <a:buClr>
                <a:srgbClr val="DDDDDD"/>
              </a:buClr>
              <a:buSzPct val="85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3pPr>
            <a:lvl4pPr marL="1245235" indent="-511810"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4pPr>
            <a:lvl5pPr marL="1431925" indent="-511810" defTabSz="1300480">
              <a:spcBef>
                <a:spcPts val="560"/>
              </a:spcBef>
              <a:buClr>
                <a:srgbClr val="DDDDDD"/>
              </a:buClr>
              <a:buSzPct val="10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xmlns="" val="19889205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8"/>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2"/>
            <a:ext cx="2057400" cy="365125"/>
          </a:xfrm>
        </p:spPr>
        <p:txBody>
          <a:bodyPr/>
          <a:lstStyle>
            <a:lvl1pPr>
              <a:defRPr/>
            </a:lvl1pPr>
          </a:lstStyle>
          <a:p>
            <a:pPr defTabSz="685165" rtl="0">
              <a:buFontTx/>
              <a:buNone/>
              <a:defRPr/>
            </a:pPr>
            <a:fld id="{44CDD640-089D-4368-A3E6-EE1224CC791F}" type="datetime1">
              <a:rPr lang="en-US" altLang="zh-CN" sz="1200" smtClean="0">
                <a:solidFill>
                  <a:prstClr val="black">
                    <a:tint val="75000"/>
                  </a:prstClr>
                </a:solidFill>
                <a:ea typeface="等线" panose="02010600030101010101" pitchFamily="2" charset="-122"/>
                <a:cs typeface="+mn-cs"/>
              </a:rPr>
              <a:pPr defTabSz="685165" rtl="0">
                <a:buFontTx/>
                <a:buNone/>
                <a:defRPr/>
              </a:pPr>
              <a:t>6/11/2018</a:t>
            </a:fld>
            <a:endParaRPr lang="zh-CN" altLang="en-US" sz="1350">
              <a:solidFill>
                <a:srgbClr val="000000"/>
              </a:solidFill>
              <a:ea typeface="等线" panose="02010600030101010101" pitchFamily="2" charset="-122"/>
              <a:cs typeface="+mn-cs"/>
            </a:endParaRPr>
          </a:p>
        </p:txBody>
      </p:sp>
      <p:sp>
        <p:nvSpPr>
          <p:cNvPr id="4" name="页脚占位符 3"/>
          <p:cNvSpPr>
            <a:spLocks noGrp="1"/>
          </p:cNvSpPr>
          <p:nvPr>
            <p:ph type="ftr" sz="quarter" idx="11"/>
          </p:nvPr>
        </p:nvSpPr>
        <p:spPr>
          <a:xfrm>
            <a:off x="3028950" y="6356352"/>
            <a:ext cx="3086100" cy="365125"/>
          </a:xfrm>
        </p:spPr>
        <p:txBody>
          <a:bodyPr/>
          <a:lstStyle>
            <a:lvl1pPr>
              <a:defRPr/>
            </a:lvl1pPr>
          </a:lstStyle>
          <a:p>
            <a:pPr defTabSz="685165" rtl="0">
              <a:buFontTx/>
              <a:buNone/>
              <a:defRPr/>
            </a:pPr>
            <a:r>
              <a:rPr lang="en-US" altLang="zh-CN" sz="1200" smtClean="0">
                <a:solidFill>
                  <a:prstClr val="black">
                    <a:tint val="75000"/>
                  </a:prstClr>
                </a:solidFill>
                <a:ea typeface="等线" panose="02010600030101010101" pitchFamily="2" charset="-122"/>
                <a:cs typeface="+mn-cs"/>
              </a:rPr>
              <a:t>June 13</a:t>
            </a:r>
            <a:r>
              <a:rPr lang="zh-CN" altLang="en-US" sz="1200" smtClean="0">
                <a:solidFill>
                  <a:prstClr val="black">
                    <a:tint val="75000"/>
                  </a:prstClr>
                </a:solidFill>
                <a:ea typeface="等线" panose="02010600030101010101" pitchFamily="2" charset="-122"/>
                <a:cs typeface="+mn-cs"/>
              </a:rPr>
              <a:t>， </a:t>
            </a:r>
            <a:r>
              <a:rPr lang="en-US" altLang="zh-CN" sz="1200" smtClean="0">
                <a:solidFill>
                  <a:prstClr val="black">
                    <a:tint val="75000"/>
                  </a:prstClr>
                </a:solidFill>
                <a:ea typeface="等线" panose="02010600030101010101" pitchFamily="2" charset="-122"/>
                <a:cs typeface="+mn-cs"/>
              </a:rPr>
              <a:t>2018</a:t>
            </a:r>
            <a:endParaRPr lang="zh-CN" altLang="zh-CN" sz="1200">
              <a:solidFill>
                <a:prstClr val="black">
                  <a:tint val="75000"/>
                </a:prstClr>
              </a:solidFill>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2"/>
            <a:ext cx="2057400" cy="365125"/>
          </a:xfrm>
        </p:spPr>
        <p:txBody>
          <a:bodyPr/>
          <a:lstStyle>
            <a:lvl1pPr>
              <a:defRPr/>
            </a:lvl1pPr>
          </a:lstStyle>
          <a:p>
            <a:pPr algn="r" defTabSz="685165" rtl="0">
              <a:buFontTx/>
              <a:buNone/>
              <a:defRPr/>
            </a:pPr>
            <a:fld id="{B72D8821-53A1-4D77-B236-5903F3BB02E5}" type="slidenum">
              <a:rPr lang="zh-CN" altLang="en-US" sz="1200" smtClean="0">
                <a:solidFill>
                  <a:prstClr val="black">
                    <a:tint val="75000"/>
                  </a:prstClr>
                </a:solidFill>
                <a:ea typeface="等线" panose="02010600030101010101" pitchFamily="2" charset="-122"/>
                <a:cs typeface="+mn-cs"/>
              </a:rPr>
              <a:pPr algn="r" defTabSz="685165" rtl="0">
                <a:buFontTx/>
                <a:buNone/>
                <a:defRPr/>
              </a:pPr>
              <a:t>‹#›</a:t>
            </a:fld>
            <a:endParaRPr lang="zh-CN" altLang="en-US" sz="1350">
              <a:solidFill>
                <a:srgbClr val="000000"/>
              </a:solidFill>
              <a:ea typeface="等线" panose="02010600030101010101" pitchFamily="2" charset="-122"/>
              <a:cs typeface="+mn-cs"/>
            </a:endParaRPr>
          </a:p>
        </p:txBody>
      </p:sp>
    </p:spTree>
    <p:extLst>
      <p:ext uri="{BB962C8B-B14F-4D97-AF65-F5344CB8AC3E}">
        <p14:creationId xmlns:p14="http://schemas.microsoft.com/office/powerpoint/2010/main" xmlns="" val="346251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rtl="0">
              <a:defRPr/>
            </a:pPr>
            <a:fld id="{FF0C6308-4616-40AE-9F59-D93BEE295EE8}"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42604600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C1A503B9-A6BE-49E8-A81A-117ABA88FB4E}"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9007915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rtl="0">
              <a:defRPr/>
            </a:pPr>
            <a:fld id="{F9A93606-BCB3-4116-902D-79D26DC46806}"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86348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rtl="0">
              <a:defRPr/>
            </a:pPr>
            <a:fld id="{760A05A5-42B1-4F3A-9765-AF6FB06B2993}"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80278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481636-FB2E-4345-B51C-6780DB1E1AD6}"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182160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rtl="0">
              <a:defRPr/>
            </a:pPr>
            <a:fld id="{F64C9A6A-6643-4B90-804E-8CC4311C23D6}"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8" name="页脚占位符 7"/>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9" name="灯片编号占位符 8"/>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919859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rtl="0">
              <a:defRPr/>
            </a:pPr>
            <a:fld id="{B14821F8-D1E1-4EFD-895E-D26265F1C932}"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4" name="页脚占位符 3"/>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5" name="灯片编号占位符 4"/>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4667784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rtl="0">
              <a:defRPr/>
            </a:pPr>
            <a:fld id="{F740A120-D4E4-4424-8675-F118B26EDE8F}"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3" name="页脚占位符 2"/>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4" name="灯片编号占位符 3"/>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4459718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E7B98A36-1033-4E70-B5A9-CA6310D88DF9}"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739908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685800" rtl="0" eaLnBrk="0" fontAlgn="base" latinLnBrk="0" hangingPunct="0">
              <a:spcBef>
                <a:spcPts val="75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AD99CD00-ABE4-48A8-A2CE-DEBA05447D3D}"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6217020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13B0C884-6F1A-468E-A32D-D718C27F0D86}"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7406729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177800"/>
            <a:ext cx="1971675" cy="65436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177800"/>
            <a:ext cx="5762625" cy="654367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9D32F8D4-50D3-480A-B9FC-A7C00B9CE446}"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6127462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62000" y="533400"/>
            <a:ext cx="76962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762000" y="1905000"/>
            <a:ext cx="7696200" cy="4038600"/>
          </a:xfrm>
        </p:spPr>
        <p:txBody>
          <a:bodyPr vert="horz" wrap="square" lIns="91440" tIns="45720" rIns="91440" bIns="45720" numCol="1" anchor="t" anchorCtr="0" compatLnSpc="1"/>
          <a:lstStyle/>
          <a:p>
            <a:pPr marL="342900" marR="0" lvl="0" indent="-342900" algn="l" defTabSz="914400" rtl="0" eaLnBrk="0" fontAlgn="base" latinLnBrk="0" hangingPunct="0">
              <a:spcBef>
                <a:spcPct val="20000"/>
              </a:spcBef>
              <a:spcAft>
                <a:spcPct val="0"/>
              </a:spcAft>
              <a:buClr>
                <a:schemeClr val="bg2"/>
              </a:buClr>
              <a:buSzPct val="70000"/>
              <a:buFont typeface="Wingdings" panose="05000000000000000000" pitchFamily="2" charset="2"/>
              <a:buChar char="l"/>
              <a:defRPr/>
            </a:pPr>
            <a:endParaRPr kumimoji="0" lang="zh-CN" altLang="en-US" sz="31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28650" y="6356350"/>
            <a:ext cx="2057400" cy="365125"/>
          </a:xfrm>
          <a:prstGeom prst="rect">
            <a:avLst/>
          </a:prstGeom>
          <a:noFill/>
          <a:ln>
            <a:noFill/>
          </a:ln>
        </p:spPr>
        <p:txBody>
          <a:bodyPr vert="horz" wrap="square" lIns="91440" tIns="45720" rIns="91440" bIns="45720" numCol="1" anchor="ctr" anchorCtr="0" compatLnSpc="1"/>
          <a:lstStyle/>
          <a:p>
            <a:pPr algn="ctr" rtl="0">
              <a:buFontTx/>
              <a:buNone/>
              <a:defRPr/>
            </a:pPr>
            <a:fld id="{9D76E1F6-A89B-4B3F-B313-673410D95F0E}" type="datetime1">
              <a:rPr lang="en-US" altLang="zh-CN" sz="1400" smtClean="0">
                <a:solidFill>
                  <a:srgbClr val="000000"/>
                </a:solidFill>
                <a:cs typeface="+mn-cs"/>
              </a:rPr>
              <a:pPr algn="ctr" rtl="0">
                <a:buFontTx/>
                <a:buNone/>
                <a:defRPr/>
              </a:pPr>
              <a:t>6/11/2018</a:t>
            </a:fld>
            <a:endParaRPr lang="en-US" altLang="zh-CN" sz="1400">
              <a:solidFill>
                <a:srgbClr val="000000"/>
              </a:solidFill>
              <a:cs typeface="+mn-cs"/>
            </a:endParaRPr>
          </a:p>
        </p:txBody>
      </p:sp>
      <p:sp>
        <p:nvSpPr>
          <p:cNvPr id="5" name="页脚占位符 4"/>
          <p:cNvSpPr>
            <a:spLocks noGrp="1"/>
          </p:cNvSpPr>
          <p:nvPr>
            <p:ph type="ftr" sz="quarter" idx="11"/>
          </p:nvPr>
        </p:nvSpPr>
        <p:spPr>
          <a:xfrm>
            <a:off x="3028950" y="6356350"/>
            <a:ext cx="3086100" cy="365125"/>
          </a:xfrm>
          <a:prstGeom prst="rect">
            <a:avLst/>
          </a:prstGeom>
          <a:noFill/>
          <a:ln>
            <a:noFill/>
          </a:ln>
        </p:spPr>
        <p:txBody>
          <a:bodyPr vert="horz" wrap="square" lIns="91440" tIns="45720" rIns="91440" bIns="45720" numCol="1" anchor="ctr" anchorCtr="0" compatLnSpc="1"/>
          <a:lstStyle/>
          <a:p>
            <a:pPr rtl="0">
              <a:buFontTx/>
              <a:buNone/>
              <a:defRPr/>
            </a:pPr>
            <a:r>
              <a:rPr lang="en-US" altLang="zh-CN" sz="1400" smtClean="0">
                <a:solidFill>
                  <a:srgbClr val="000000"/>
                </a:solidFill>
                <a:cs typeface="+mn-cs"/>
              </a:rPr>
              <a:t>June 13</a:t>
            </a:r>
            <a:r>
              <a:rPr lang="zh-CN" altLang="en-US" sz="1400" smtClean="0">
                <a:solidFill>
                  <a:srgbClr val="000000"/>
                </a:solidFill>
                <a:cs typeface="+mn-cs"/>
              </a:rPr>
              <a:t>， </a:t>
            </a:r>
            <a:r>
              <a:rPr lang="en-US" altLang="zh-CN" sz="1400" smtClean="0">
                <a:solidFill>
                  <a:srgbClr val="000000"/>
                </a:solidFill>
                <a:cs typeface="+mn-cs"/>
              </a:rPr>
              <a:t>2018</a:t>
            </a:r>
            <a:endParaRPr lang="en-US" altLang="zh-CN" sz="1400">
              <a:solidFill>
                <a:srgbClr val="000000"/>
              </a:solidFill>
              <a:cs typeface="+mn-cs"/>
            </a:endParaRPr>
          </a:p>
        </p:txBody>
      </p:sp>
      <p:sp>
        <p:nvSpPr>
          <p:cNvPr id="6" name="灯片编号占位符 5"/>
          <p:cNvSpPr>
            <a:spLocks noGrp="1"/>
          </p:cNvSpPr>
          <p:nvPr>
            <p:ph type="sldNum" sz="quarter" idx="12"/>
          </p:nvPr>
        </p:nvSpPr>
        <p:spPr>
          <a:xfrm>
            <a:off x="6457950" y="6356350"/>
            <a:ext cx="2057400" cy="365125"/>
          </a:xfrm>
          <a:prstGeom prst="rect">
            <a:avLst/>
          </a:prstGeom>
          <a:noFill/>
          <a:ln>
            <a:noFill/>
          </a:ln>
        </p:spPr>
        <p:txBody>
          <a:bodyPr vert="horz" wrap="square" lIns="91440" tIns="45720" rIns="91440" bIns="45720" numCol="1" anchor="ctr" anchorCtr="0" compatLnSpc="1"/>
          <a:lstStyle/>
          <a:p>
            <a:pPr algn="ctr"/>
            <a:fld id="{9A0DB2DC-4C9A-4742-B13C-FB6460FD3503}" type="slidenum">
              <a:rPr lang="en-US" altLang="zh-CN" sz="1400" noProof="1" dirty="0">
                <a:solidFill>
                  <a:srgbClr val="000000"/>
                </a:solidFill>
                <a:cs typeface="+mn-ea"/>
              </a:rPr>
              <a:pPr algn="ctr"/>
              <a:t>‹#›</a:t>
            </a:fld>
            <a:endParaRPr lang="en-US" altLang="zh-CN" sz="1400" noProof="1">
              <a:solidFill>
                <a:srgbClr val="000000"/>
              </a:solidFill>
            </a:endParaRPr>
          </a:p>
        </p:txBody>
      </p:sp>
    </p:spTree>
    <p:extLst>
      <p:ext uri="{BB962C8B-B14F-4D97-AF65-F5344CB8AC3E}">
        <p14:creationId xmlns:p14="http://schemas.microsoft.com/office/powerpoint/2010/main" xmlns="" val="42801163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itre et contenu">
    <p:bg>
      <p:bgPr>
        <a:solidFill>
          <a:srgbClr val="FFFFFF"/>
        </a:solidFill>
        <a:effectLst/>
      </p:bgPr>
    </p:bg>
    <p:spTree>
      <p:nvGrpSpPr>
        <p:cNvPr id="1" name=""/>
        <p:cNvGrpSpPr/>
        <p:nvPr/>
      </p:nvGrpSpPr>
      <p:grpSpPr>
        <a:xfrm>
          <a:off x="0" y="0"/>
          <a:ext cx="0" cy="0"/>
          <a:chOff x="0" y="0"/>
          <a:chExt cx="0" cy="0"/>
        </a:xfrm>
      </p:grpSpPr>
      <p:pic>
        <p:nvPicPr>
          <p:cNvPr id="295" name="image1.pdf" descr="bande-01.eps"/>
          <p:cNvPicPr>
            <a:picLocks noChangeAspect="1"/>
          </p:cNvPicPr>
          <p:nvPr/>
        </p:nvPicPr>
        <p:blipFill>
          <a:blip r:embed="rId2" cstate="print"/>
          <a:stretch>
            <a:fillRect/>
          </a:stretch>
        </p:blipFill>
        <p:spPr>
          <a:xfrm>
            <a:off x="-1" y="6157663"/>
            <a:ext cx="9144001" cy="707202"/>
          </a:xfrm>
          <a:prstGeom prst="rect">
            <a:avLst/>
          </a:prstGeom>
          <a:ln w="12700">
            <a:miter lim="400000"/>
            <a:headEnd/>
            <a:tailEnd/>
          </a:ln>
        </p:spPr>
      </p:pic>
      <p:sp>
        <p:nvSpPr>
          <p:cNvPr id="296" name="Shape 296"/>
          <p:cNvSpPr>
            <a:spLocks noGrp="1"/>
          </p:cNvSpPr>
          <p:nvPr>
            <p:ph type="sldNum" sz="quarter" idx="2"/>
          </p:nvPr>
        </p:nvSpPr>
        <p:spPr>
          <a:xfrm>
            <a:off x="8427509" y="6415162"/>
            <a:ext cx="259291" cy="247501"/>
          </a:xfrm>
          <a:prstGeom prst="rect">
            <a:avLst/>
          </a:prstGeom>
        </p:spPr>
        <p:txBody>
          <a:bodyPr lIns="65023" tIns="65023" rIns="65023" bIns="65023" anchor="ctr"/>
          <a:lstStyle>
            <a:lvl1pPr algn="r" defTabSz="1300480">
              <a:defRPr b="1">
                <a:solidFill>
                  <a:srgbClr val="FFFFFF"/>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pPr/>
              <a:t>‹#›</a:t>
            </a:fld>
            <a:endParaRPr/>
          </a:p>
        </p:txBody>
      </p:sp>
      <p:sp>
        <p:nvSpPr>
          <p:cNvPr id="297" name="Shape 297"/>
          <p:cNvSpPr/>
          <p:nvPr/>
        </p:nvSpPr>
        <p:spPr>
          <a:xfrm>
            <a:off x="626321" y="6261913"/>
            <a:ext cx="4648248" cy="541655"/>
          </a:xfrm>
          <a:prstGeom prst="rect">
            <a:avLst/>
          </a:prstGeom>
          <a:ln w="12700">
            <a:miter lim="400000"/>
          </a:ln>
        </p:spPr>
        <p:txBody>
          <a:bodyPr lIns="45719" tIns="45719" rIns="45719" bIns="45719">
            <a:spAutoFit/>
          </a:bodyPr>
          <a:lstStyle/>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Accelerator Design for Circular High-Energy  e+e- Colliders</a:t>
            </a:r>
            <a:endParaRPr sz="985" b="1">
              <a:solidFill>
                <a:srgbClr val="0C377B"/>
              </a:solidFill>
              <a:ea typeface="Arial" panose="020B0604020202020204"/>
              <a:cs typeface="Arial" panose="020B0604020202020204"/>
              <a:sym typeface="Arial" panose="020B0604020202020204"/>
            </a:endParaRPr>
          </a:p>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Frank Zimmermann</a:t>
            </a:r>
            <a:br>
              <a:rPr sz="985" b="1">
                <a:solidFill>
                  <a:srgbClr val="FFFFFF"/>
                </a:solidFill>
                <a:ea typeface="Arial" panose="020B0604020202020204"/>
                <a:cs typeface="Arial" panose="020B0604020202020204"/>
                <a:sym typeface="Arial" panose="020B0604020202020204"/>
              </a:rPr>
            </a:br>
            <a:r>
              <a:rPr sz="985" b="1">
                <a:solidFill>
                  <a:srgbClr val="FFFFFF"/>
                </a:solidFill>
                <a:ea typeface="Arial" panose="020B0604020202020204"/>
                <a:cs typeface="Arial" panose="020B0604020202020204"/>
                <a:sym typeface="Arial" panose="020B0604020202020204"/>
              </a:rPr>
              <a:t>CREMLIN workshop 22 August 2016</a:t>
            </a:r>
          </a:p>
        </p:txBody>
      </p:sp>
      <p:sp>
        <p:nvSpPr>
          <p:cNvPr id="298" name="Shape 298"/>
          <p:cNvSpPr>
            <a:spLocks noGrp="1"/>
          </p:cNvSpPr>
          <p:nvPr>
            <p:ph type="title" hasCustomPrompt="1"/>
          </p:nvPr>
        </p:nvSpPr>
        <p:spPr>
          <a:xfrm>
            <a:off x="457199" y="274638"/>
            <a:ext cx="7467601" cy="1143001"/>
          </a:xfrm>
          <a:prstGeom prst="rect">
            <a:avLst/>
          </a:prstGeom>
        </p:spPr>
        <p:txBody>
          <a:bodyPr lIns="65023" tIns="65023" rIns="65023" bIns="65023"/>
          <a:lstStyle>
            <a:lvl1pPr defTabSz="1300480">
              <a:defRPr sz="3515" spc="0">
                <a:solidFill>
                  <a:srgbClr val="0C377B"/>
                </a:solidFill>
                <a:latin typeface="Arial" panose="020B0604020202020204"/>
                <a:ea typeface="Arial" panose="020B0604020202020204"/>
                <a:cs typeface="Arial" panose="020B0604020202020204"/>
                <a:sym typeface="Arial" panose="020B0604020202020204"/>
              </a:defRPr>
            </a:lvl1pPr>
          </a:lstStyle>
          <a:p>
            <a:r>
              <a:t>Title Text</a:t>
            </a:r>
          </a:p>
        </p:txBody>
      </p:sp>
      <p:sp>
        <p:nvSpPr>
          <p:cNvPr id="299" name="Shape 299"/>
          <p:cNvSpPr>
            <a:spLocks noGrp="1"/>
          </p:cNvSpPr>
          <p:nvPr>
            <p:ph type="body" idx="1" hasCustomPrompt="1"/>
          </p:nvPr>
        </p:nvSpPr>
        <p:spPr>
          <a:xfrm>
            <a:off x="457199" y="1600199"/>
            <a:ext cx="7467601" cy="4525964"/>
          </a:xfrm>
          <a:prstGeom prst="rect">
            <a:avLst/>
          </a:prstGeom>
        </p:spPr>
        <p:txBody>
          <a:bodyPr lIns="65023" tIns="65023" rIns="65023" bIns="65023"/>
          <a:lstStyle>
            <a:lvl1pPr marL="481330" indent="-455295" defTabSz="1300480">
              <a:spcBef>
                <a:spcPts val="560"/>
              </a:spcBef>
              <a:buClr>
                <a:srgbClr val="DDDDDD"/>
              </a:buClr>
              <a:buSzPct val="8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1pPr>
            <a:lvl2pPr marL="861695" indent="-546735"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2pPr>
            <a:lvl3pPr marL="982980" indent="-455295" defTabSz="1300480">
              <a:spcBef>
                <a:spcPts val="560"/>
              </a:spcBef>
              <a:buClr>
                <a:srgbClr val="DDDDDD"/>
              </a:buClr>
              <a:buSzPct val="85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3pPr>
            <a:lvl4pPr marL="1245235" indent="-511810"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4pPr>
            <a:lvl5pPr marL="1431925" indent="-511810" defTabSz="1300480">
              <a:spcBef>
                <a:spcPts val="560"/>
              </a:spcBef>
              <a:buClr>
                <a:srgbClr val="DDDDDD"/>
              </a:buClr>
              <a:buSzPct val="10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xmlns="" val="307565627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8"/>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2"/>
            <a:ext cx="2057400" cy="365125"/>
          </a:xfrm>
        </p:spPr>
        <p:txBody>
          <a:bodyPr/>
          <a:lstStyle>
            <a:lvl1pPr>
              <a:defRPr/>
            </a:lvl1pPr>
          </a:lstStyle>
          <a:p>
            <a:pPr defTabSz="685165" rtl="0">
              <a:buFontTx/>
              <a:buNone/>
              <a:defRPr/>
            </a:pPr>
            <a:fld id="{DC825FDC-3529-462B-B5FC-EDB3C0975183}" type="datetime1">
              <a:rPr lang="en-US" altLang="zh-CN" sz="1200" smtClean="0">
                <a:solidFill>
                  <a:prstClr val="black">
                    <a:tint val="75000"/>
                  </a:prstClr>
                </a:solidFill>
                <a:ea typeface="等线" panose="02010600030101010101" pitchFamily="2" charset="-122"/>
                <a:cs typeface="+mn-cs"/>
              </a:rPr>
              <a:pPr defTabSz="685165" rtl="0">
                <a:buFontTx/>
                <a:buNone/>
                <a:defRPr/>
              </a:pPr>
              <a:t>6/11/2018</a:t>
            </a:fld>
            <a:endParaRPr lang="zh-CN" altLang="en-US" sz="1350">
              <a:solidFill>
                <a:srgbClr val="000000"/>
              </a:solidFill>
              <a:ea typeface="等线" panose="02010600030101010101" pitchFamily="2" charset="-122"/>
              <a:cs typeface="+mn-cs"/>
            </a:endParaRPr>
          </a:p>
        </p:txBody>
      </p:sp>
      <p:sp>
        <p:nvSpPr>
          <p:cNvPr id="4" name="页脚占位符 3"/>
          <p:cNvSpPr>
            <a:spLocks noGrp="1"/>
          </p:cNvSpPr>
          <p:nvPr>
            <p:ph type="ftr" sz="quarter" idx="11"/>
          </p:nvPr>
        </p:nvSpPr>
        <p:spPr>
          <a:xfrm>
            <a:off x="3028950" y="6356352"/>
            <a:ext cx="3086100" cy="365125"/>
          </a:xfrm>
        </p:spPr>
        <p:txBody>
          <a:bodyPr/>
          <a:lstStyle>
            <a:lvl1pPr>
              <a:defRPr/>
            </a:lvl1pPr>
          </a:lstStyle>
          <a:p>
            <a:pPr defTabSz="685165" rtl="0">
              <a:buFontTx/>
              <a:buNone/>
              <a:defRPr/>
            </a:pPr>
            <a:r>
              <a:rPr lang="en-US" altLang="zh-CN" sz="1200" smtClean="0">
                <a:solidFill>
                  <a:prstClr val="black">
                    <a:tint val="75000"/>
                  </a:prstClr>
                </a:solidFill>
                <a:ea typeface="等线" panose="02010600030101010101" pitchFamily="2" charset="-122"/>
                <a:cs typeface="+mn-cs"/>
              </a:rPr>
              <a:t>June 13</a:t>
            </a:r>
            <a:r>
              <a:rPr lang="zh-CN" altLang="en-US" sz="1200" smtClean="0">
                <a:solidFill>
                  <a:prstClr val="black">
                    <a:tint val="75000"/>
                  </a:prstClr>
                </a:solidFill>
                <a:ea typeface="等线" panose="02010600030101010101" pitchFamily="2" charset="-122"/>
                <a:cs typeface="+mn-cs"/>
              </a:rPr>
              <a:t>， </a:t>
            </a:r>
            <a:r>
              <a:rPr lang="en-US" altLang="zh-CN" sz="1200" smtClean="0">
                <a:solidFill>
                  <a:prstClr val="black">
                    <a:tint val="75000"/>
                  </a:prstClr>
                </a:solidFill>
                <a:ea typeface="等线" panose="02010600030101010101" pitchFamily="2" charset="-122"/>
                <a:cs typeface="+mn-cs"/>
              </a:rPr>
              <a:t>2018</a:t>
            </a:r>
            <a:endParaRPr lang="zh-CN" altLang="zh-CN" sz="1200">
              <a:solidFill>
                <a:prstClr val="black">
                  <a:tint val="75000"/>
                </a:prstClr>
              </a:solidFill>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2"/>
            <a:ext cx="2057400" cy="365125"/>
          </a:xfrm>
        </p:spPr>
        <p:txBody>
          <a:bodyPr/>
          <a:lstStyle>
            <a:lvl1pPr>
              <a:defRPr/>
            </a:lvl1pPr>
          </a:lstStyle>
          <a:p>
            <a:pPr algn="r" defTabSz="685165" rtl="0">
              <a:buFontTx/>
              <a:buNone/>
              <a:defRPr/>
            </a:pPr>
            <a:fld id="{B72D8821-53A1-4D77-B236-5903F3BB02E5}" type="slidenum">
              <a:rPr lang="zh-CN" altLang="en-US" sz="1200" smtClean="0">
                <a:solidFill>
                  <a:prstClr val="black">
                    <a:tint val="75000"/>
                  </a:prstClr>
                </a:solidFill>
                <a:ea typeface="等线" panose="02010600030101010101" pitchFamily="2" charset="-122"/>
                <a:cs typeface="+mn-cs"/>
              </a:rPr>
              <a:pPr algn="r" defTabSz="685165" rtl="0">
                <a:buFontTx/>
                <a:buNone/>
                <a:defRPr/>
              </a:pPr>
              <a:t>‹#›</a:t>
            </a:fld>
            <a:endParaRPr lang="zh-CN" altLang="en-US" sz="1350">
              <a:solidFill>
                <a:srgbClr val="000000"/>
              </a:solidFill>
              <a:ea typeface="等线" panose="02010600030101010101" pitchFamily="2" charset="-122"/>
              <a:cs typeface="+mn-cs"/>
            </a:endParaRPr>
          </a:p>
        </p:txBody>
      </p:sp>
    </p:spTree>
    <p:extLst>
      <p:ext uri="{BB962C8B-B14F-4D97-AF65-F5344CB8AC3E}">
        <p14:creationId xmlns:p14="http://schemas.microsoft.com/office/powerpoint/2010/main" xmlns="" val="128064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C57B487-26F4-4AB0-8570-725A88CF438A}"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66685488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6818267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262564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762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316086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5287290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213126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0967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2979428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07134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15339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95ABBAB-C17C-4C17-AD17-D2B9FBC13133}"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42946097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663708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6713572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622149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4538741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831758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872527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943994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145253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362164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64595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091015C-6291-4813-AE0A-08F8465FEC83}"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2045144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852800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693511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87403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803827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6908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235934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45391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557724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281201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22997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E13E55E-D5C4-4453-B27D-6B42D5700FDD}"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8" name="页脚占位符 7"/>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4372988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941323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967651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6010713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6912384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195624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566448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352535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955452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949546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85952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353115624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558526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625465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77575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730324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PPT背景副本"/>
          <p:cNvPicPr>
            <a:picLocks noChangeAspect="1" noChangeArrowheads="1"/>
          </p:cNvPicPr>
          <p:nvPr/>
        </p:nvPicPr>
        <p:blipFill>
          <a:blip r:embed="rId2" cstate="print"/>
          <a:srcRect l="7503" t="7797"/>
          <a:stretch>
            <a:fillRect/>
          </a:stretch>
        </p:blipFill>
        <p:spPr bwMode="auto">
          <a:xfrm>
            <a:off x="0" y="0"/>
            <a:ext cx="9180513" cy="6884988"/>
          </a:xfrm>
          <a:prstGeom prst="rect">
            <a:avLst/>
          </a:prstGeom>
          <a:noFill/>
          <a:ln w="9525">
            <a:noFill/>
            <a:miter lim="800000"/>
            <a:headEnd/>
            <a:tailEnd/>
          </a:ln>
        </p:spPr>
      </p:pic>
      <p:sp>
        <p:nvSpPr>
          <p:cNvPr id="165891" name="Rectangle 3"/>
          <p:cNvSpPr>
            <a:spLocks noGrp="1" noChangeArrowheads="1"/>
          </p:cNvSpPr>
          <p:nvPr>
            <p:ph type="ctrTitle"/>
          </p:nvPr>
        </p:nvSpPr>
        <p:spPr>
          <a:xfrm>
            <a:off x="571472" y="1714488"/>
            <a:ext cx="7772400" cy="2090735"/>
          </a:xfrm>
          <a:prstGeom prst="rect">
            <a:avLst/>
          </a:prstGeom>
          <a:effectLst>
            <a:outerShdw dist="17961" dir="2700000" algn="ctr" rotWithShape="0">
              <a:schemeClr val="bg2"/>
            </a:outerShdw>
          </a:effectLst>
        </p:spPr>
        <p:txBody>
          <a:bodyPr/>
          <a:lstStyle>
            <a:lvl1pPr>
              <a:defRPr sz="4400" b="1">
                <a:solidFill>
                  <a:srgbClr val="0070C0"/>
                </a:solidFill>
              </a:defRPr>
            </a:lvl1pPr>
          </a:lstStyle>
          <a:p>
            <a:r>
              <a:rPr lang="zh-CN" altLang="en-US" smtClean="0"/>
              <a:t>单击此处编辑母版标题样式</a:t>
            </a:r>
            <a:endParaRPr lang="zh-CN" altLang="en-US" dirty="0"/>
          </a:p>
        </p:txBody>
      </p:sp>
      <p:sp>
        <p:nvSpPr>
          <p:cNvPr id="165892"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smtClean="0"/>
              <a:t>单击此处编辑母版副标题样式</a:t>
            </a:r>
            <a:endParaRPr lang="zh-CN" altLang="en-US"/>
          </a:p>
        </p:txBody>
      </p:sp>
      <p:sp>
        <p:nvSpPr>
          <p:cNvPr id="8" name="幻灯片编号占位符 4"/>
          <p:cNvSpPr>
            <a:spLocks noGrp="1"/>
          </p:cNvSpPr>
          <p:nvPr>
            <p:ph type="sldNum" sz="quarter" idx="4"/>
          </p:nvPr>
        </p:nvSpPr>
        <p:spPr>
          <a:xfrm>
            <a:off x="6553200" y="6245225"/>
            <a:ext cx="2133600" cy="476250"/>
          </a:xfrm>
          <a:prstGeom prst="rect">
            <a:avLst/>
          </a:prstGeom>
        </p:spPr>
        <p:txBody>
          <a:bodyPr/>
          <a:lstStyle>
            <a:lvl1pPr algn="r">
              <a:defRPr/>
            </a:lvl1pPr>
          </a:lstStyle>
          <a:p>
            <a:fld id="{73B07A4E-6EDF-455A-8F14-9D14A7D03EA4}" type="slidenum">
              <a:rPr kumimoji="1" lang="zh-CN" altLang="en-US" smtClean="0">
                <a:solidFill>
                  <a:srgbClr val="000000"/>
                </a:solidFill>
              </a:rPr>
              <a:pPr/>
              <a:t>‹#›</a:t>
            </a:fld>
            <a:endParaRPr kumimoji="1" lang="zh-CN" altLang="en-US" dirty="0">
              <a:solidFill>
                <a:srgbClr val="000000"/>
              </a:solidFill>
            </a:endParaRPr>
          </a:p>
        </p:txBody>
      </p:sp>
      <p:pic>
        <p:nvPicPr>
          <p:cNvPr id="6" name="Picture 2" descr="PPT背景副本"/>
          <p:cNvPicPr>
            <a:picLocks noChangeAspect="1" noChangeArrowheads="1"/>
          </p:cNvPicPr>
          <p:nvPr userDrawn="1"/>
        </p:nvPicPr>
        <p:blipFill>
          <a:blip r:embed="rId2" cstate="print"/>
          <a:srcRect l="7503" t="7797"/>
          <a:stretch>
            <a:fillRect/>
          </a:stretch>
        </p:blipFill>
        <p:spPr bwMode="auto">
          <a:xfrm>
            <a:off x="0" y="0"/>
            <a:ext cx="9180513" cy="6884988"/>
          </a:xfrm>
          <a:prstGeom prst="rect">
            <a:avLst/>
          </a:prstGeom>
          <a:noFill/>
          <a:ln w="9525">
            <a:noFill/>
            <a:miter lim="800000"/>
            <a:headEnd/>
            <a:tailEnd/>
          </a:ln>
        </p:spPr>
      </p:pic>
    </p:spTree>
    <p:extLst>
      <p:ext uri="{BB962C8B-B14F-4D97-AF65-F5344CB8AC3E}">
        <p14:creationId xmlns:p14="http://schemas.microsoft.com/office/powerpoint/2010/main" xmlns="" val="371723303"/>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7" name="幻灯片编号占位符 4"/>
          <p:cNvSpPr>
            <a:spLocks noGrp="1"/>
          </p:cNvSpPr>
          <p:nvPr>
            <p:ph type="sldNum" sz="quarter" idx="4"/>
          </p:nvPr>
        </p:nvSpPr>
        <p:spPr>
          <a:xfrm>
            <a:off x="6553200" y="6245225"/>
            <a:ext cx="2133600" cy="476250"/>
          </a:xfrm>
          <a:prstGeom prst="rect">
            <a:avLst/>
          </a:prstGeom>
        </p:spPr>
        <p:txBody>
          <a:bodyPr/>
          <a:lstStyle>
            <a:lvl1pPr algn="r">
              <a:defRPr/>
            </a:lvl1pPr>
          </a:lstStyle>
          <a:p>
            <a:fld id="{73B07A4E-6EDF-455A-8F14-9D14A7D03EA4}" type="slidenum">
              <a:rPr kumimoji="1" lang="zh-CN" altLang="en-US" smtClean="0">
                <a:solidFill>
                  <a:srgbClr val="000000"/>
                </a:solidFill>
              </a:rPr>
              <a:pPr/>
              <a:t>‹#›</a:t>
            </a:fld>
            <a:endParaRPr kumimoji="1" lang="zh-CN" altLang="en-US" dirty="0">
              <a:solidFill>
                <a:srgbClr val="000000"/>
              </a:solidFill>
            </a:endParaRPr>
          </a:p>
        </p:txBody>
      </p:sp>
    </p:spTree>
    <p:extLst>
      <p:ext uri="{BB962C8B-B14F-4D97-AF65-F5344CB8AC3E}">
        <p14:creationId xmlns:p14="http://schemas.microsoft.com/office/powerpoint/2010/main" xmlns="" val="316866830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gn="l">
              <a:buClr>
                <a:srgbClr val="00B0F0"/>
              </a:buClr>
              <a:buSzPct val="80000"/>
              <a:buFont typeface="Wingdings" pitchFamily="2" charset="2"/>
              <a:buChar char="n"/>
              <a:defRPr b="0">
                <a:solidFill>
                  <a:srgbClr val="002060"/>
                </a:solidFill>
                <a:latin typeface="+mn-ea"/>
                <a:ea typeface="+mn-ea"/>
              </a:defRPr>
            </a:lvl1pPr>
            <a:lvl2pPr algn="l">
              <a:buClr>
                <a:srgbClr val="00B050"/>
              </a:buClr>
              <a:buSzPct val="80000"/>
              <a:defRPr b="0" baseline="0">
                <a:solidFill>
                  <a:srgbClr val="0070C0"/>
                </a:solidFill>
                <a:latin typeface="+mn-ea"/>
                <a:ea typeface="+mn-ea"/>
              </a:defRPr>
            </a:lvl2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7" name="幻灯片编号占位符 4"/>
          <p:cNvSpPr>
            <a:spLocks noGrp="1"/>
          </p:cNvSpPr>
          <p:nvPr>
            <p:ph type="sldNum" sz="quarter" idx="4"/>
          </p:nvPr>
        </p:nvSpPr>
        <p:spPr>
          <a:xfrm>
            <a:off x="6553200" y="6245225"/>
            <a:ext cx="2133600" cy="476250"/>
          </a:xfrm>
          <a:prstGeom prst="rect">
            <a:avLst/>
          </a:prstGeom>
        </p:spPr>
        <p:txBody>
          <a:bodyPr/>
          <a:lstStyle>
            <a:lvl1pPr algn="r">
              <a:defRPr/>
            </a:lvl1pPr>
          </a:lstStyle>
          <a:p>
            <a:fld id="{73B07A4E-6EDF-455A-8F14-9D14A7D03EA4}" type="slidenum">
              <a:rPr kumimoji="1" lang="zh-CN" altLang="en-US" smtClean="0">
                <a:solidFill>
                  <a:srgbClr val="000000"/>
                </a:solidFill>
              </a:rPr>
              <a:pPr/>
              <a:t>‹#›</a:t>
            </a:fld>
            <a:endParaRPr kumimoji="1" lang="zh-CN" altLang="en-US" dirty="0">
              <a:solidFill>
                <a:srgbClr val="000000"/>
              </a:solidFill>
            </a:endParaRPr>
          </a:p>
        </p:txBody>
      </p:sp>
    </p:spTree>
    <p:extLst>
      <p:ext uri="{BB962C8B-B14F-4D97-AF65-F5344CB8AC3E}">
        <p14:creationId xmlns:p14="http://schemas.microsoft.com/office/powerpoint/2010/main" xmlns="" val="190304912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gn="l">
              <a:buClr>
                <a:srgbClr val="00B0F0"/>
              </a:buClr>
              <a:buSzPct val="80000"/>
              <a:buFont typeface="Wingdings" pitchFamily="2" charset="2"/>
              <a:buChar char="n"/>
              <a:defRPr b="0">
                <a:solidFill>
                  <a:srgbClr val="002060"/>
                </a:solidFill>
                <a:latin typeface="+mn-ea"/>
                <a:ea typeface="+mn-ea"/>
              </a:defRPr>
            </a:lvl1pPr>
            <a:lvl2pPr algn="l">
              <a:buClr>
                <a:srgbClr val="00B050"/>
              </a:buClr>
              <a:buSzPct val="80000"/>
              <a:defRPr b="0" baseline="0">
                <a:solidFill>
                  <a:srgbClr val="0070C0"/>
                </a:solidFill>
                <a:latin typeface="+mn-ea"/>
                <a:ea typeface="+mn-ea"/>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幻灯片编号占位符 4"/>
          <p:cNvSpPr>
            <a:spLocks noGrp="1"/>
          </p:cNvSpPr>
          <p:nvPr>
            <p:ph type="sldNum" sz="quarter" idx="4"/>
          </p:nvPr>
        </p:nvSpPr>
        <p:spPr>
          <a:xfrm>
            <a:off x="6553200" y="6245225"/>
            <a:ext cx="2133600" cy="476250"/>
          </a:xfrm>
          <a:prstGeom prst="rect">
            <a:avLst/>
          </a:prstGeom>
        </p:spPr>
        <p:txBody>
          <a:bodyPr/>
          <a:lstStyle>
            <a:lvl1pPr algn="r">
              <a:defRPr/>
            </a:lvl1pPr>
          </a:lstStyle>
          <a:p>
            <a:fld id="{73B07A4E-6EDF-455A-8F14-9D14A7D03EA4}" type="slidenum">
              <a:rPr kumimoji="1" lang="zh-CN" altLang="en-US" smtClean="0">
                <a:solidFill>
                  <a:srgbClr val="000000"/>
                </a:solidFill>
              </a:rPr>
              <a:pPr/>
              <a:t>‹#›</a:t>
            </a:fld>
            <a:endParaRPr kumimoji="1" lang="zh-CN" altLang="en-US" dirty="0">
              <a:solidFill>
                <a:srgbClr val="000000"/>
              </a:solidFill>
            </a:endParaRPr>
          </a:p>
        </p:txBody>
      </p:sp>
    </p:spTree>
    <p:extLst>
      <p:ext uri="{BB962C8B-B14F-4D97-AF65-F5344CB8AC3E}">
        <p14:creationId xmlns:p14="http://schemas.microsoft.com/office/powerpoint/2010/main" xmlns="" val="30044021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1527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DB7188E-BC06-41B0-AF64-6EFA2E4BA4A5}"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71700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C861F-B314-4B25-B474-B3C4DB3938A5}" type="datetime1">
              <a:rPr lang="en-US" altLang="zh-CN" smtClean="0"/>
              <a:pPr/>
              <a:t>6/11/2018</a:t>
            </a:fld>
            <a:endParaRPr lang="en-US" dirty="0"/>
          </a:p>
        </p:txBody>
      </p:sp>
      <p:sp>
        <p:nvSpPr>
          <p:cNvPr id="5" name="Footer Placeholder 4"/>
          <p:cNvSpPr>
            <a:spLocks noGrp="1"/>
          </p:cNvSpPr>
          <p:nvPr>
            <p:ph type="ftr" sz="quarter" idx="11"/>
          </p:nvPr>
        </p:nvSpPr>
        <p:spPr/>
        <p:txBody>
          <a:bodyPr/>
          <a:lstStyle/>
          <a:p>
            <a:r>
              <a:rPr lang="en-US" smtClean="0"/>
              <a:t>June 13， 2018</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3118675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53D7410-0B13-462C-9FA2-CEDCA0CA3333}"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594763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2EB8D9-4C5E-4C84-B279-C6D0A491B654}"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441545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7C59466-F526-448D-A101-433B9D9DA143}"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746554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7EA1723-2566-43C4-A0D5-27F3E815708A}"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4261503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8BD8EE-D204-4380-B7B4-CF2FCC7049AB}"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5371127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274B7E4-61CF-4A99-88CF-27FB3230D556}"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48387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246D601-133B-450D-8A38-E5DFE66CEC51}"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98860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8C1FB0-79E3-4EF3-8E4E-312D72257AAC}"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8" name="页脚占位符 7"/>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989098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7311333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819468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C2BAE-F011-48FA-94FB-586F2890C9E3}" type="datetime1">
              <a:rPr lang="en-US" altLang="zh-CN" smtClean="0"/>
              <a:pPr/>
              <a:t>6/11/2018</a:t>
            </a:fld>
            <a:endParaRPr lang="en-US" dirty="0"/>
          </a:p>
        </p:txBody>
      </p:sp>
      <p:sp>
        <p:nvSpPr>
          <p:cNvPr id="5" name="Footer Placeholder 4"/>
          <p:cNvSpPr>
            <a:spLocks noGrp="1"/>
          </p:cNvSpPr>
          <p:nvPr>
            <p:ph type="ftr" sz="quarter" idx="11"/>
          </p:nvPr>
        </p:nvSpPr>
        <p:spPr/>
        <p:txBody>
          <a:bodyPr/>
          <a:lstStyle/>
          <a:p>
            <a:r>
              <a:rPr lang="en-US" smtClean="0"/>
              <a:t>June 13， 2018</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775846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7AF703C-847A-4897-B11F-446C341C169C}"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32761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E88BFC3-EA4A-42CC-BDE6-4AC2B3BBAB27}"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83462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EE32865-4E93-4558-BBBB-6A975284F788}"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463281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CC619-90AC-4409-978B-AFC041C63100}"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601303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ED035D5-CB6A-40C3-8B73-233FD42AB1BC}"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136414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8C5D0DD-D9F9-473B-B491-117B9B4984FD}"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2926274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13F778E-57EC-4947-9A40-5FC63AD31836}"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68365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945338B-F8A9-4CAB-8FDB-E403CE34331F}"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4169258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1AB6DE2-D706-44A0-816A-559DB2366A86}"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8" name="页脚占位符 7"/>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56404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27489751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46427-7CD7-4C1B-A962-E1708451466D}" type="datetime1">
              <a:rPr lang="en-US" altLang="zh-CN" smtClean="0"/>
              <a:pPr/>
              <a:t>6/11/2018</a:t>
            </a:fld>
            <a:endParaRPr lang="en-US" dirty="0"/>
          </a:p>
        </p:txBody>
      </p:sp>
      <p:sp>
        <p:nvSpPr>
          <p:cNvPr id="6" name="Footer Placeholder 5"/>
          <p:cNvSpPr>
            <a:spLocks noGrp="1"/>
          </p:cNvSpPr>
          <p:nvPr>
            <p:ph type="ftr" sz="quarter" idx="11"/>
          </p:nvPr>
        </p:nvSpPr>
        <p:spPr/>
        <p:txBody>
          <a:bodyPr/>
          <a:lstStyle/>
          <a:p>
            <a:r>
              <a:rPr lang="en-US" smtClean="0"/>
              <a:t>June 13， 2018</a:t>
            </a:r>
            <a:endParaRPr lang="en-US" dirty="0"/>
          </a:p>
        </p:txBody>
      </p:sp>
      <p:sp>
        <p:nvSpPr>
          <p:cNvPr id="7" name="Slide Number Placeholder 6"/>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782457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468656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6F68D0-68B2-4DAC-B422-BEBF5C9862CF}"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30836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3B736F-46FC-4026-BA0C-5A79B0084E33}"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29496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0327175-4CD4-4905-917B-B1D7F5BEE643}"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213591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97A51E5-77D2-43A6-A33C-187FB05E955A}" type="datetime1">
              <a:rPr lang="en-US" altLang="zh-CN" smtClean="0">
                <a:solidFill>
                  <a:prstClr val="black">
                    <a:tint val="75000"/>
                  </a:prstClr>
                </a:solidFill>
              </a:rPr>
              <a:pPr/>
              <a:t>6/11/2018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307535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52809EE-671A-4264-A3B3-3CA305FBB8AF}"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514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6366920-E4D2-47EE-A182-7072DED13DB7}"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1869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95BC243-5359-46DF-8051-2236536CDD3C}"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9828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D5BC4C8-522E-4A2C-9F4F-83AC2F4C278F}"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887094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72B3B3A-4698-414E-A5BC-3544C3AF7301}"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5134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F3DE3-8A9C-4E38-9B2A-175667495B50}" type="datetime1">
              <a:rPr lang="en-US" altLang="zh-CN" smtClean="0"/>
              <a:pPr/>
              <a:t>6/11/2018</a:t>
            </a:fld>
            <a:endParaRPr lang="en-US" dirty="0"/>
          </a:p>
        </p:txBody>
      </p:sp>
      <p:sp>
        <p:nvSpPr>
          <p:cNvPr id="8" name="Footer Placeholder 7"/>
          <p:cNvSpPr>
            <a:spLocks noGrp="1"/>
          </p:cNvSpPr>
          <p:nvPr>
            <p:ph type="ftr" sz="quarter" idx="11"/>
          </p:nvPr>
        </p:nvSpPr>
        <p:spPr/>
        <p:txBody>
          <a:bodyPr/>
          <a:lstStyle/>
          <a:p>
            <a:r>
              <a:rPr lang="en-US" smtClean="0"/>
              <a:t>June 13， 2018</a:t>
            </a:r>
            <a:endParaRPr lang="en-US" dirty="0"/>
          </a:p>
        </p:txBody>
      </p:sp>
      <p:sp>
        <p:nvSpPr>
          <p:cNvPr id="9" name="Slide Number Placeholder 8"/>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31814866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1CE664B-D081-48B7-84AA-CA2F8E8F6B40}"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61264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DFD266-353A-4752-8993-DD50C9136FD4}"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76904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C964EAF-799D-4B11-8EF3-C9CD4B813859}"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13781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4C9D378-CD83-4B1F-B4F5-002B918916BB}"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880893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3B3C4C3B-1D7D-4D60-B911-DAE618866EB4}"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42407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4E298-70D4-43EE-9C3D-A1920A5E49BD}"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36918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344189-B9F7-4121-9BB9-1D639FE86AC2}"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81348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7F6F9E-66D5-4608-99B6-FE0298854C7F}"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18314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EB72EB-AE60-4B79-A960-873A86291598}"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14679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CAD4E-F0D9-4F90-B07B-5F3929B642D9}"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8896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E721C9-06D5-44CC-8B4B-04C328C7C772}" type="datetime1">
              <a:rPr lang="en-US" altLang="zh-CN" smtClean="0"/>
              <a:pPr/>
              <a:t>6/11/2018</a:t>
            </a:fld>
            <a:endParaRPr lang="en-US" dirty="0"/>
          </a:p>
        </p:txBody>
      </p:sp>
      <p:sp>
        <p:nvSpPr>
          <p:cNvPr id="4" name="Footer Placeholder 3"/>
          <p:cNvSpPr>
            <a:spLocks noGrp="1"/>
          </p:cNvSpPr>
          <p:nvPr>
            <p:ph type="ftr" sz="quarter" idx="11"/>
          </p:nvPr>
        </p:nvSpPr>
        <p:spPr/>
        <p:txBody>
          <a:bodyPr/>
          <a:lstStyle/>
          <a:p>
            <a:r>
              <a:rPr lang="en-US" smtClean="0"/>
              <a:t>June 13， 2018</a:t>
            </a:r>
            <a:endParaRPr lang="en-US" dirty="0"/>
          </a:p>
        </p:txBody>
      </p:sp>
      <p:sp>
        <p:nvSpPr>
          <p:cNvPr id="5" name="Slide Number Placeholder 4"/>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164285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8F1592-4945-45D8-8737-C5D61ECD8E41}"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03796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584D4-DA14-4C67-8996-413B52B6B255}"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46209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D2AED-8AEE-4D16-954A-C79ED32EAB34}"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55531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5AC72-9223-4383-91AC-03E563472367}"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25054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B5A03-A41E-4D52-952B-019FF2A0E30D}"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81294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394DA-B0ED-49D4-A292-7860D3305C36}"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644032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77402E-0007-434B-8F70-F2FC3CD9A27D}"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41279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38B7E-4847-4C49-9CF3-F0EC685DD4EF}"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08280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C2FDE4-B85A-4DE4-8EB5-8CF3850BC034}"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15398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529BAC-9025-468D-A511-DA1D86E9E3E0}"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9504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F610E-74BD-44BF-AFD7-214260B73862}" type="datetime1">
              <a:rPr lang="en-US" altLang="zh-CN" smtClean="0"/>
              <a:pPr/>
              <a:t>6/11/2018</a:t>
            </a:fld>
            <a:endParaRPr lang="en-US" dirty="0"/>
          </a:p>
        </p:txBody>
      </p:sp>
      <p:sp>
        <p:nvSpPr>
          <p:cNvPr id="3" name="Footer Placeholder 2"/>
          <p:cNvSpPr>
            <a:spLocks noGrp="1"/>
          </p:cNvSpPr>
          <p:nvPr>
            <p:ph type="ftr" sz="quarter" idx="11"/>
          </p:nvPr>
        </p:nvSpPr>
        <p:spPr/>
        <p:txBody>
          <a:bodyPr/>
          <a:lstStyle/>
          <a:p>
            <a:r>
              <a:rPr lang="en-US" smtClean="0"/>
              <a:t>June 13， 2018</a:t>
            </a:r>
            <a:endParaRPr lang="en-US" dirty="0"/>
          </a:p>
        </p:txBody>
      </p:sp>
      <p:sp>
        <p:nvSpPr>
          <p:cNvPr id="4" name="Slide Number Placeholder 3"/>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699813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AD6010-861F-4FF9-A9A1-99E3EE829F31}"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40491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26145D-F464-4712-9143-303829D9D4FA}"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90183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BC6449-C75D-42FA-8C50-9DFDB0409779}"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77167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03B988-9404-40E3-B330-4953AA18395E}"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776258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C20279-EF07-4363-859B-B6CD463C7B96}"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578139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351672-C337-477B-AC77-4CBCA1F77ED1}"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44521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256C1-07A6-4A41-88EA-8F9B341BD056}"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00117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B38FED3-50B0-4934-8A8C-0046292A09A1}"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82012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4E73827-6C64-47A3-90D5-FB5600DB8C85}"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68105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F4BB20F-738D-40DE-9492-6C8D880A61C6}"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59555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193B6-CB7B-4241-8E9E-3A42F5CF507C}" type="datetime1">
              <a:rPr lang="en-US" altLang="zh-CN" smtClean="0"/>
              <a:pPr/>
              <a:t>6/11/2018</a:t>
            </a:fld>
            <a:endParaRPr lang="en-US" dirty="0"/>
          </a:p>
        </p:txBody>
      </p:sp>
      <p:sp>
        <p:nvSpPr>
          <p:cNvPr id="6" name="Footer Placeholder 5"/>
          <p:cNvSpPr>
            <a:spLocks noGrp="1"/>
          </p:cNvSpPr>
          <p:nvPr>
            <p:ph type="ftr" sz="quarter" idx="11"/>
          </p:nvPr>
        </p:nvSpPr>
        <p:spPr/>
        <p:txBody>
          <a:bodyPr/>
          <a:lstStyle/>
          <a:p>
            <a:r>
              <a:rPr lang="en-US" smtClean="0"/>
              <a:t>June 13， 2018</a:t>
            </a:r>
            <a:endParaRPr lang="en-US" dirty="0"/>
          </a:p>
        </p:txBody>
      </p:sp>
      <p:sp>
        <p:nvSpPr>
          <p:cNvPr id="7" name="Slide Number Placeholder 6"/>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1700544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1973584-AE46-41CC-A4A3-B57E61856E8F}"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22609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8494673-7402-46DC-B5F1-D64D749E8446}"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836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8BEF79B-F894-4FF2-A71A-0C36FA4DD486}"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80502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617BA7-8E18-4A70-9583-02228E169B49}"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813601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11AF675-AC38-4787-89AD-105925BCE01D}"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93939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A2FC4C7-50F7-4950-9B43-E955AB2CE9A6}"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438848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442CC10-F6DC-49B2-8388-DACC60A22585}"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698345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2F7B90A-313C-4B40-8F66-4607A862E4A8}"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57335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rtl="0">
              <a:defRPr/>
            </a:pPr>
            <a:fld id="{953E67B5-0819-49D8-8937-92EBEE7DE89B}"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740758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BB54E2AF-36A1-46E2-A06E-9F3FB857406D}"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597721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3DCDD-5F37-4E68-A60C-6EF87000200A}" type="datetime1">
              <a:rPr lang="en-US" altLang="zh-CN" smtClean="0"/>
              <a:pPr/>
              <a:t>6/11/2018</a:t>
            </a:fld>
            <a:endParaRPr lang="en-US" dirty="0"/>
          </a:p>
        </p:txBody>
      </p:sp>
      <p:sp>
        <p:nvSpPr>
          <p:cNvPr id="6" name="Footer Placeholder 5"/>
          <p:cNvSpPr>
            <a:spLocks noGrp="1"/>
          </p:cNvSpPr>
          <p:nvPr>
            <p:ph type="ftr" sz="quarter" idx="11"/>
          </p:nvPr>
        </p:nvSpPr>
        <p:spPr/>
        <p:txBody>
          <a:bodyPr/>
          <a:lstStyle/>
          <a:p>
            <a:r>
              <a:rPr lang="en-US" smtClean="0"/>
              <a:t>June 13， 2018</a:t>
            </a:r>
            <a:endParaRPr lang="en-US" dirty="0"/>
          </a:p>
        </p:txBody>
      </p:sp>
      <p:sp>
        <p:nvSpPr>
          <p:cNvPr id="7" name="Slide Number Placeholder 6"/>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119589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rtl="0">
              <a:defRPr/>
            </a:pPr>
            <a:fld id="{E623C476-334E-4D8D-A8BB-B653A280FFFB}"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781178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rtl="0">
              <a:defRPr/>
            </a:pPr>
            <a:fld id="{FFF9227C-1CA0-458E-93DF-51A7A9D03644}"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9549863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rtl="0">
              <a:defRPr/>
            </a:pPr>
            <a:fld id="{F3FB21DC-3370-4BC2-B55B-22982BC822FF}"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8" name="页脚占位符 7"/>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9" name="灯片编号占位符 8"/>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9824167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rtl="0">
              <a:defRPr/>
            </a:pPr>
            <a:fld id="{679BDDD9-5C51-4D9C-94BC-B338CB519B6E}"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4" name="页脚占位符 3"/>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5" name="灯片编号占位符 4"/>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321706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rtl="0">
              <a:defRPr/>
            </a:pPr>
            <a:fld id="{8636C16E-56EA-4398-ABDA-3B20A9F55151}"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3" name="页脚占位符 2"/>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4" name="灯片编号占位符 3"/>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168050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A1119501-42E9-4A3B-9EF0-DAED42B48CB7}"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793859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685800" rtl="0" eaLnBrk="0" fontAlgn="base" latinLnBrk="0" hangingPunct="0">
              <a:spcBef>
                <a:spcPts val="75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4939BD5C-5DE5-429D-869E-BC3B16CA1BA8}"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927860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5BE1F2EA-840C-44CB-AF3E-5C82AF197559}"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5890615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177800"/>
            <a:ext cx="1971675" cy="65436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177800"/>
            <a:ext cx="5762625" cy="654367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CB6677B9-D9B3-4DE7-A942-1CEE3274BA74}" type="datetime1">
              <a:rPr lang="en-US" altLang="zh-CN" smtClean="0">
                <a:solidFill>
                  <a:srgbClr val="000000"/>
                </a:solidFill>
                <a:cs typeface="+mn-cs"/>
              </a:rPr>
              <a:pPr rtl="0">
                <a:defRPr/>
              </a:pPr>
              <a:t>6/11/2018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3743512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62000" y="533400"/>
            <a:ext cx="76962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762000" y="1905000"/>
            <a:ext cx="7696200" cy="4038600"/>
          </a:xfrm>
        </p:spPr>
        <p:txBody>
          <a:bodyPr vert="horz" wrap="square" lIns="91440" tIns="45720" rIns="91440" bIns="45720" numCol="1" anchor="t" anchorCtr="0" compatLnSpc="1"/>
          <a:lstStyle/>
          <a:p>
            <a:pPr marL="342900" marR="0" lvl="0" indent="-342900" algn="l" defTabSz="914400" rtl="0" eaLnBrk="0" fontAlgn="base" latinLnBrk="0" hangingPunct="0">
              <a:spcBef>
                <a:spcPct val="20000"/>
              </a:spcBef>
              <a:spcAft>
                <a:spcPct val="0"/>
              </a:spcAft>
              <a:buClr>
                <a:schemeClr val="bg2"/>
              </a:buClr>
              <a:buSzPct val="70000"/>
              <a:buFont typeface="Wingdings" panose="05000000000000000000" pitchFamily="2" charset="2"/>
              <a:buChar char="l"/>
              <a:defRPr/>
            </a:pPr>
            <a:endParaRPr kumimoji="0" lang="zh-CN" altLang="en-US" sz="31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28650" y="6356350"/>
            <a:ext cx="2057400" cy="365125"/>
          </a:xfrm>
          <a:prstGeom prst="rect">
            <a:avLst/>
          </a:prstGeom>
          <a:noFill/>
          <a:ln>
            <a:noFill/>
          </a:ln>
        </p:spPr>
        <p:txBody>
          <a:bodyPr vert="horz" wrap="square" lIns="91440" tIns="45720" rIns="91440" bIns="45720" numCol="1" anchor="ctr" anchorCtr="0" compatLnSpc="1"/>
          <a:lstStyle/>
          <a:p>
            <a:pPr algn="ctr" rtl="0">
              <a:buFontTx/>
              <a:buNone/>
              <a:defRPr/>
            </a:pPr>
            <a:fld id="{3005F787-3772-4BB9-92A9-680544D27361}" type="datetime1">
              <a:rPr lang="en-US" altLang="zh-CN" sz="1400" smtClean="0">
                <a:solidFill>
                  <a:srgbClr val="000000"/>
                </a:solidFill>
                <a:cs typeface="+mn-cs"/>
              </a:rPr>
              <a:pPr algn="ctr" rtl="0">
                <a:buFontTx/>
                <a:buNone/>
                <a:defRPr/>
              </a:pPr>
              <a:t>6/11/2018</a:t>
            </a:fld>
            <a:endParaRPr lang="en-US" altLang="zh-CN" sz="1400">
              <a:solidFill>
                <a:srgbClr val="000000"/>
              </a:solidFill>
              <a:cs typeface="+mn-cs"/>
            </a:endParaRPr>
          </a:p>
        </p:txBody>
      </p:sp>
      <p:sp>
        <p:nvSpPr>
          <p:cNvPr id="5" name="页脚占位符 4"/>
          <p:cNvSpPr>
            <a:spLocks noGrp="1"/>
          </p:cNvSpPr>
          <p:nvPr>
            <p:ph type="ftr" sz="quarter" idx="11"/>
          </p:nvPr>
        </p:nvSpPr>
        <p:spPr>
          <a:xfrm>
            <a:off x="3028950" y="6356350"/>
            <a:ext cx="3086100" cy="365125"/>
          </a:xfrm>
          <a:prstGeom prst="rect">
            <a:avLst/>
          </a:prstGeom>
          <a:noFill/>
          <a:ln>
            <a:noFill/>
          </a:ln>
        </p:spPr>
        <p:txBody>
          <a:bodyPr vert="horz" wrap="square" lIns="91440" tIns="45720" rIns="91440" bIns="45720" numCol="1" anchor="ctr" anchorCtr="0" compatLnSpc="1"/>
          <a:lstStyle/>
          <a:p>
            <a:pPr rtl="0">
              <a:buFontTx/>
              <a:buNone/>
              <a:defRPr/>
            </a:pPr>
            <a:r>
              <a:rPr lang="en-US" altLang="zh-CN" sz="1400" smtClean="0">
                <a:solidFill>
                  <a:srgbClr val="000000"/>
                </a:solidFill>
                <a:cs typeface="+mn-cs"/>
              </a:rPr>
              <a:t>June 13</a:t>
            </a:r>
            <a:r>
              <a:rPr lang="zh-CN" altLang="en-US" sz="1400" smtClean="0">
                <a:solidFill>
                  <a:srgbClr val="000000"/>
                </a:solidFill>
                <a:cs typeface="+mn-cs"/>
              </a:rPr>
              <a:t>， </a:t>
            </a:r>
            <a:r>
              <a:rPr lang="en-US" altLang="zh-CN" sz="1400" smtClean="0">
                <a:solidFill>
                  <a:srgbClr val="000000"/>
                </a:solidFill>
                <a:cs typeface="+mn-cs"/>
              </a:rPr>
              <a:t>2018</a:t>
            </a:r>
            <a:endParaRPr lang="en-US" altLang="zh-CN" sz="1400">
              <a:solidFill>
                <a:srgbClr val="000000"/>
              </a:solidFill>
              <a:cs typeface="+mn-cs"/>
            </a:endParaRPr>
          </a:p>
        </p:txBody>
      </p:sp>
      <p:sp>
        <p:nvSpPr>
          <p:cNvPr id="6" name="灯片编号占位符 5"/>
          <p:cNvSpPr>
            <a:spLocks noGrp="1"/>
          </p:cNvSpPr>
          <p:nvPr>
            <p:ph type="sldNum" sz="quarter" idx="12"/>
          </p:nvPr>
        </p:nvSpPr>
        <p:spPr>
          <a:xfrm>
            <a:off x="6457950" y="6356350"/>
            <a:ext cx="2057400" cy="365125"/>
          </a:xfrm>
          <a:prstGeom prst="rect">
            <a:avLst/>
          </a:prstGeom>
          <a:noFill/>
          <a:ln>
            <a:noFill/>
          </a:ln>
        </p:spPr>
        <p:txBody>
          <a:bodyPr vert="horz" wrap="square" lIns="91440" tIns="45720" rIns="91440" bIns="45720" numCol="1" anchor="ctr" anchorCtr="0" compatLnSpc="1"/>
          <a:lstStyle/>
          <a:p>
            <a:pPr algn="ctr"/>
            <a:fld id="{9A0DB2DC-4C9A-4742-B13C-FB6460FD3503}" type="slidenum">
              <a:rPr lang="en-US" altLang="zh-CN" sz="1400" noProof="1" dirty="0">
                <a:solidFill>
                  <a:srgbClr val="000000"/>
                </a:solidFill>
                <a:cs typeface="+mn-ea"/>
              </a:rPr>
              <a:pPr algn="ctr"/>
              <a:t>‹#›</a:t>
            </a:fld>
            <a:endParaRPr lang="en-US" altLang="zh-CN" sz="1400" noProof="1">
              <a:solidFill>
                <a:srgbClr val="000000"/>
              </a:solidFill>
            </a:endParaRPr>
          </a:p>
        </p:txBody>
      </p:sp>
    </p:spTree>
    <p:extLst>
      <p:ext uri="{BB962C8B-B14F-4D97-AF65-F5344CB8AC3E}">
        <p14:creationId xmlns:p14="http://schemas.microsoft.com/office/powerpoint/2010/main" xmlns="" val="46492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10.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1.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image" Target="../media/image3.jpeg"/><Relationship Id="rId5" Type="http://schemas.openxmlformats.org/officeDocument/2006/relationships/theme" Target="../theme/theme16.xml"/><Relationship Id="rId4"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9.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A55A4-306F-4F65-B4D4-5D11B1FAD146}" type="datetime1">
              <a:rPr lang="en-US" altLang="zh-CN" smtClean="0"/>
              <a:pPr/>
              <a:t>6/11/2018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June 13， 2018</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37626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177800"/>
            <a:ext cx="7886700" cy="1325563"/>
          </a:xfrm>
          <a:prstGeom prst="rect">
            <a:avLst/>
          </a:prstGeom>
          <a:noFill/>
          <a:ln w="9525">
            <a:noFill/>
          </a:ln>
        </p:spPr>
        <p:txBody>
          <a:bodyPr anchor="ctr"/>
          <a:lstStyle/>
          <a:p>
            <a:pPr lvl="0" indent="-685800"/>
            <a:r>
              <a:rPr lang="zh-CN" altLang="zh-CN" dirty="0"/>
              <a:t>单击此处编辑母版标题样式</a:t>
            </a:r>
          </a:p>
        </p:txBody>
      </p:sp>
      <p:sp>
        <p:nvSpPr>
          <p:cNvPr id="1027" name="文本占位符 2"/>
          <p:cNvSpPr>
            <a:spLocks noGrp="1"/>
          </p:cNvSpPr>
          <p:nvPr>
            <p:ph type="body"/>
          </p:nvPr>
        </p:nvSpPr>
        <p:spPr>
          <a:xfrm>
            <a:off x="628650" y="1663700"/>
            <a:ext cx="7886700" cy="5057775"/>
          </a:xfrm>
          <a:prstGeom prst="rect">
            <a:avLst/>
          </a:prstGeom>
          <a:noFill/>
          <a:ln w="9525">
            <a:noFill/>
          </a:ln>
        </p:spPr>
        <p:txBody>
          <a:bodyPr anchor="t"/>
          <a:lstStyle/>
          <a:p>
            <a:pPr lvl="0" indent="-171450"/>
            <a:r>
              <a:rPr lang="zh-CN" altLang="zh-CN" dirty="0"/>
              <a:t>单击此处编辑母版文本样式</a:t>
            </a:r>
          </a:p>
          <a:p>
            <a:pPr lvl="1" indent="-250825"/>
            <a:r>
              <a:rPr lang="zh-CN" altLang="zh-CN" dirty="0"/>
              <a:t>第二级</a:t>
            </a:r>
          </a:p>
          <a:p>
            <a:pPr lvl="2" indent="-250825"/>
            <a:r>
              <a:rPr lang="zh-CN" altLang="zh-CN" dirty="0"/>
              <a:t>第三级</a:t>
            </a:r>
          </a:p>
          <a:p>
            <a:pPr lvl="3" indent="-250825"/>
            <a:r>
              <a:rPr lang="zh-CN" altLang="zh-CN" dirty="0"/>
              <a:t>第四级</a:t>
            </a:r>
          </a:p>
          <a:p>
            <a:pPr lvl="4" indent="-250825"/>
            <a:r>
              <a:rPr lang="zh-CN" altLang="zh-CN" dirty="0"/>
              <a:t>第五级</a:t>
            </a:r>
          </a:p>
        </p:txBody>
      </p:sp>
      <p:sp>
        <p:nvSpPr>
          <p:cNvPr id="1028" name="日期占位符 3"/>
          <p:cNvSpPr>
            <a:spLocks noGrp="1" noChangeArrowheads="1"/>
          </p:cNvSpPr>
          <p:nvPr>
            <p:ph type="dt" sz="half" idx="2"/>
          </p:nvPr>
        </p:nvSpPr>
        <p:spPr bwMode="auto">
          <a:xfrm>
            <a:off x="6286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fld id="{5907845D-3CA8-4BA6-AAE2-F3D906A33FD1}" type="datetime1">
              <a:rPr lang="en-US" altLang="zh-CN" smtClean="0">
                <a:solidFill>
                  <a:srgbClr val="000000"/>
                </a:solidFill>
              </a:rPr>
              <a:pPr fontAlgn="base">
                <a:spcBef>
                  <a:spcPct val="0"/>
                </a:spcBef>
                <a:spcAft>
                  <a:spcPct val="0"/>
                </a:spcAft>
                <a:buFont typeface="Arial" panose="020B0604020202020204" pitchFamily="34" charset="0"/>
                <a:buNone/>
                <a:defRPr/>
              </a:pPr>
              <a:t>6/11/2018</a:t>
            </a:fld>
            <a:endParaRPr lang="zh-CN" altLang="en-US">
              <a:solidFill>
                <a:srgbClr val="000000"/>
              </a:solidFill>
            </a:endParaRPr>
          </a:p>
        </p:txBody>
      </p:sp>
      <p:sp>
        <p:nvSpPr>
          <p:cNvPr id="1029" name="页脚占位符 4"/>
          <p:cNvSpPr>
            <a:spLocks noGrp="1" noChangeArrowheads="1"/>
          </p:cNvSpPr>
          <p:nvPr>
            <p:ph type="ftr" sz="quarter" idx="3"/>
          </p:nvPr>
        </p:nvSpPr>
        <p:spPr bwMode="auto">
          <a:xfrm>
            <a:off x="3028950" y="6356350"/>
            <a:ext cx="30861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ct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r>
              <a:rPr lang="en-US" altLang="zh-CN" smtClean="0">
                <a:solidFill>
                  <a:srgbClr val="000000"/>
                </a:solidFill>
              </a:rPr>
              <a:t>June 13</a:t>
            </a:r>
            <a:r>
              <a:rPr lang="zh-CN" altLang="en-US" smtClean="0">
                <a:solidFill>
                  <a:srgbClr val="000000"/>
                </a:solidFill>
              </a:rPr>
              <a:t>， </a:t>
            </a:r>
            <a:r>
              <a:rPr lang="en-US" altLang="zh-CN" smtClean="0">
                <a:solidFill>
                  <a:srgbClr val="000000"/>
                </a:solidFill>
              </a:rPr>
              <a:t>2018</a:t>
            </a:r>
            <a:endParaRPr lang="zh-CN" altLang="zh-CN">
              <a:solidFill>
                <a:srgbClr val="000000"/>
              </a:solidFill>
            </a:endParaRPr>
          </a:p>
        </p:txBody>
      </p:sp>
      <p:sp>
        <p:nvSpPr>
          <p:cNvPr id="1030" name="灯片编号占位符 5"/>
          <p:cNvSpPr>
            <a:spLocks noGrp="1" noChangeArrowheads="1"/>
          </p:cNvSpPr>
          <p:nvPr>
            <p:ph type="sldNum" sz="quarter" idx="4"/>
          </p:nvPr>
        </p:nvSpPr>
        <p:spPr bwMode="auto">
          <a:xfrm>
            <a:off x="64579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r" fontAlgn="base">
              <a:spcBef>
                <a:spcPct val="0"/>
              </a:spcBef>
              <a:spcAft>
                <a:spcPct val="0"/>
              </a:spcAft>
              <a:buFont typeface="Arial" panose="020B0604020202020204" pitchFamily="34" charset="0"/>
              <a:buNone/>
            </a:pPr>
            <a:fld id="{9A0DB2DC-4C9A-4742-B13C-FB6460FD3503}" type="slidenum">
              <a:rPr lang="zh-CN" altLang="en-US" sz="900" noProof="1" dirty="0">
                <a:solidFill>
                  <a:srgbClr val="000000"/>
                </a:solidFill>
                <a:cs typeface="+mn-ea"/>
                <a:sym typeface="Arial" panose="020B0604020202020204" pitchFamily="34" charset="0"/>
              </a:rPr>
              <a:pPr algn="r" fontAlgn="base">
                <a:spcBef>
                  <a:spcPct val="0"/>
                </a:spcBef>
                <a:spcAft>
                  <a:spcPct val="0"/>
                </a:spcAft>
                <a:buFont typeface="Arial" panose="020B0604020202020204" pitchFamily="34" charset="0"/>
                <a:buNone/>
              </a:pP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72780003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Lst>
  <p:hf sldNum="0" hdr="0" dt="0"/>
  <p:txStyles>
    <p:titleStyle>
      <a:lvl1pPr marL="685800" indent="-685800" algn="ctr" rtl="0" eaLnBrk="0" fontAlgn="base" hangingPunct="0">
        <a:lnSpc>
          <a:spcPct val="90000"/>
        </a:lnSpc>
        <a:spcBef>
          <a:spcPct val="0"/>
        </a:spcBef>
        <a:spcAft>
          <a:spcPct val="0"/>
        </a:spcAft>
        <a:defRPr sz="3200" b="1">
          <a:solidFill>
            <a:srgbClr val="0070C0"/>
          </a:solidFill>
          <a:latin typeface="+mj-lt"/>
          <a:ea typeface="+mj-ea"/>
          <a:cs typeface="+mj-cs"/>
          <a:sym typeface="Arial" panose="020B0604020202020204" pitchFamily="34" charset="0"/>
        </a:defRPr>
      </a:lvl1pPr>
      <a:lvl2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2pPr>
      <a:lvl3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3pPr>
      <a:lvl4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4pPr>
      <a:lvl5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5pPr>
      <a:lvl6pPr marL="11430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6pPr>
      <a:lvl7pPr marL="16002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7pPr>
      <a:lvl8pPr marL="20574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8pPr>
      <a:lvl9pPr marL="25146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9pPr>
    </p:titleStyle>
    <p:bodyStyle>
      <a:lvl1pPr marL="171450" indent="-171450" algn="l" defTabSz="685800" rtl="0" eaLnBrk="0" fontAlgn="base" hangingPunct="0">
        <a:spcBef>
          <a:spcPts val="750"/>
        </a:spcBef>
        <a:spcAft>
          <a:spcPct val="0"/>
        </a:spcAft>
        <a:buFont typeface="Arial" panose="020B0604020202020204" pitchFamily="34" charset="0"/>
        <a:buChar char="•"/>
        <a:defRPr sz="2800">
          <a:solidFill>
            <a:schemeClr val="tx1"/>
          </a:solidFill>
          <a:latin typeface="+mn-lt"/>
          <a:ea typeface="+mn-ea"/>
          <a:cs typeface="+mn-cs"/>
          <a:sym typeface="Arial" panose="020B0604020202020204" pitchFamily="34" charset="0"/>
        </a:defRPr>
      </a:lvl1pPr>
      <a:lvl2pPr marL="5143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2pPr>
      <a:lvl3pPr marL="8572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3pPr>
      <a:lvl4pPr marL="12001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4pPr>
      <a:lvl5pPr marL="15430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5pPr>
      <a:lvl6pPr marL="20002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6pPr>
      <a:lvl7pPr marL="24574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7pPr>
      <a:lvl8pPr marL="29146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8pPr>
      <a:lvl9pPr marL="33718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177800"/>
            <a:ext cx="7886700" cy="1325563"/>
          </a:xfrm>
          <a:prstGeom prst="rect">
            <a:avLst/>
          </a:prstGeom>
          <a:noFill/>
          <a:ln w="9525">
            <a:noFill/>
          </a:ln>
        </p:spPr>
        <p:txBody>
          <a:bodyPr anchor="ctr"/>
          <a:lstStyle/>
          <a:p>
            <a:pPr lvl="0" indent="-685800"/>
            <a:r>
              <a:rPr lang="zh-CN" altLang="zh-CN" dirty="0"/>
              <a:t>单击此处编辑母版标题样式</a:t>
            </a:r>
          </a:p>
        </p:txBody>
      </p:sp>
      <p:sp>
        <p:nvSpPr>
          <p:cNvPr id="1027" name="文本占位符 2"/>
          <p:cNvSpPr>
            <a:spLocks noGrp="1"/>
          </p:cNvSpPr>
          <p:nvPr>
            <p:ph type="body"/>
          </p:nvPr>
        </p:nvSpPr>
        <p:spPr>
          <a:xfrm>
            <a:off x="628650" y="1663700"/>
            <a:ext cx="7886700" cy="5057775"/>
          </a:xfrm>
          <a:prstGeom prst="rect">
            <a:avLst/>
          </a:prstGeom>
          <a:noFill/>
          <a:ln w="9525">
            <a:noFill/>
          </a:ln>
        </p:spPr>
        <p:txBody>
          <a:bodyPr anchor="t"/>
          <a:lstStyle/>
          <a:p>
            <a:pPr lvl="0" indent="-171450"/>
            <a:r>
              <a:rPr lang="zh-CN" altLang="zh-CN" dirty="0"/>
              <a:t>单击此处编辑母版文本样式</a:t>
            </a:r>
          </a:p>
          <a:p>
            <a:pPr lvl="1" indent="-250825"/>
            <a:r>
              <a:rPr lang="zh-CN" altLang="zh-CN" dirty="0"/>
              <a:t>第二级</a:t>
            </a:r>
          </a:p>
          <a:p>
            <a:pPr lvl="2" indent="-250825"/>
            <a:r>
              <a:rPr lang="zh-CN" altLang="zh-CN" dirty="0"/>
              <a:t>第三级</a:t>
            </a:r>
          </a:p>
          <a:p>
            <a:pPr lvl="3" indent="-250825"/>
            <a:r>
              <a:rPr lang="zh-CN" altLang="zh-CN" dirty="0"/>
              <a:t>第四级</a:t>
            </a:r>
          </a:p>
          <a:p>
            <a:pPr lvl="4" indent="-250825"/>
            <a:r>
              <a:rPr lang="zh-CN" altLang="zh-CN" dirty="0"/>
              <a:t>第五级</a:t>
            </a:r>
          </a:p>
        </p:txBody>
      </p:sp>
      <p:sp>
        <p:nvSpPr>
          <p:cNvPr id="1028" name="日期占位符 3"/>
          <p:cNvSpPr>
            <a:spLocks noGrp="1" noChangeArrowheads="1"/>
          </p:cNvSpPr>
          <p:nvPr>
            <p:ph type="dt" sz="half" idx="2"/>
          </p:nvPr>
        </p:nvSpPr>
        <p:spPr bwMode="auto">
          <a:xfrm>
            <a:off x="6286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fld id="{06779FA9-CC00-484B-BE48-73DE2A840936}" type="datetime1">
              <a:rPr lang="en-US" altLang="zh-CN" smtClean="0">
                <a:solidFill>
                  <a:srgbClr val="000000"/>
                </a:solidFill>
              </a:rPr>
              <a:pPr fontAlgn="base">
                <a:spcBef>
                  <a:spcPct val="0"/>
                </a:spcBef>
                <a:spcAft>
                  <a:spcPct val="0"/>
                </a:spcAft>
                <a:buFont typeface="Arial" panose="020B0604020202020204" pitchFamily="34" charset="0"/>
                <a:buNone/>
                <a:defRPr/>
              </a:pPr>
              <a:t>6/11/2018</a:t>
            </a:fld>
            <a:endParaRPr lang="zh-CN" altLang="en-US">
              <a:solidFill>
                <a:srgbClr val="000000"/>
              </a:solidFill>
            </a:endParaRPr>
          </a:p>
        </p:txBody>
      </p:sp>
      <p:sp>
        <p:nvSpPr>
          <p:cNvPr id="1029" name="页脚占位符 4"/>
          <p:cNvSpPr>
            <a:spLocks noGrp="1" noChangeArrowheads="1"/>
          </p:cNvSpPr>
          <p:nvPr>
            <p:ph type="ftr" sz="quarter" idx="3"/>
          </p:nvPr>
        </p:nvSpPr>
        <p:spPr bwMode="auto">
          <a:xfrm>
            <a:off x="3028950" y="6356350"/>
            <a:ext cx="30861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ct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r>
              <a:rPr lang="en-US" altLang="zh-CN" smtClean="0">
                <a:solidFill>
                  <a:srgbClr val="000000"/>
                </a:solidFill>
              </a:rPr>
              <a:t>June 13</a:t>
            </a:r>
            <a:r>
              <a:rPr lang="zh-CN" altLang="en-US" smtClean="0">
                <a:solidFill>
                  <a:srgbClr val="000000"/>
                </a:solidFill>
              </a:rPr>
              <a:t>， </a:t>
            </a:r>
            <a:r>
              <a:rPr lang="en-US" altLang="zh-CN" smtClean="0">
                <a:solidFill>
                  <a:srgbClr val="000000"/>
                </a:solidFill>
              </a:rPr>
              <a:t>2018</a:t>
            </a:r>
            <a:endParaRPr lang="zh-CN" altLang="zh-CN">
              <a:solidFill>
                <a:srgbClr val="000000"/>
              </a:solidFill>
            </a:endParaRPr>
          </a:p>
        </p:txBody>
      </p:sp>
      <p:sp>
        <p:nvSpPr>
          <p:cNvPr id="1030" name="灯片编号占位符 5"/>
          <p:cNvSpPr>
            <a:spLocks noGrp="1" noChangeArrowheads="1"/>
          </p:cNvSpPr>
          <p:nvPr>
            <p:ph type="sldNum" sz="quarter" idx="4"/>
          </p:nvPr>
        </p:nvSpPr>
        <p:spPr bwMode="auto">
          <a:xfrm>
            <a:off x="64579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r" fontAlgn="base">
              <a:spcBef>
                <a:spcPct val="0"/>
              </a:spcBef>
              <a:spcAft>
                <a:spcPct val="0"/>
              </a:spcAft>
              <a:buFont typeface="Arial" panose="020B0604020202020204" pitchFamily="34" charset="0"/>
              <a:buNone/>
            </a:pPr>
            <a:fld id="{9A0DB2DC-4C9A-4742-B13C-FB6460FD3503}" type="slidenum">
              <a:rPr lang="zh-CN" altLang="en-US" sz="900" noProof="1" dirty="0">
                <a:solidFill>
                  <a:srgbClr val="000000"/>
                </a:solidFill>
                <a:cs typeface="+mn-ea"/>
                <a:sym typeface="Arial" panose="020B0604020202020204" pitchFamily="34" charset="0"/>
              </a:rPr>
              <a:pPr algn="r" fontAlgn="base">
                <a:spcBef>
                  <a:spcPct val="0"/>
                </a:spcBef>
                <a:spcAft>
                  <a:spcPct val="0"/>
                </a:spcAft>
                <a:buFont typeface="Arial" panose="020B0604020202020204" pitchFamily="34" charset="0"/>
                <a:buNone/>
              </a:pP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63122166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Lst>
  <p:hf sldNum="0" hdr="0" dt="0"/>
  <p:txStyles>
    <p:titleStyle>
      <a:lvl1pPr marL="685800" indent="-685800" algn="ctr" rtl="0" eaLnBrk="0" fontAlgn="base" hangingPunct="0">
        <a:lnSpc>
          <a:spcPct val="90000"/>
        </a:lnSpc>
        <a:spcBef>
          <a:spcPct val="0"/>
        </a:spcBef>
        <a:spcAft>
          <a:spcPct val="0"/>
        </a:spcAft>
        <a:defRPr sz="3200" b="1">
          <a:solidFill>
            <a:srgbClr val="0070C0"/>
          </a:solidFill>
          <a:latin typeface="+mj-lt"/>
          <a:ea typeface="+mj-ea"/>
          <a:cs typeface="+mj-cs"/>
          <a:sym typeface="Arial" panose="020B0604020202020204" pitchFamily="34" charset="0"/>
        </a:defRPr>
      </a:lvl1pPr>
      <a:lvl2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2pPr>
      <a:lvl3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3pPr>
      <a:lvl4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4pPr>
      <a:lvl5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5pPr>
      <a:lvl6pPr marL="11430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6pPr>
      <a:lvl7pPr marL="16002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7pPr>
      <a:lvl8pPr marL="20574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8pPr>
      <a:lvl9pPr marL="25146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9pPr>
    </p:titleStyle>
    <p:bodyStyle>
      <a:lvl1pPr marL="171450" indent="-171450" algn="l" defTabSz="685800" rtl="0" eaLnBrk="0" fontAlgn="base" hangingPunct="0">
        <a:spcBef>
          <a:spcPts val="750"/>
        </a:spcBef>
        <a:spcAft>
          <a:spcPct val="0"/>
        </a:spcAft>
        <a:buFont typeface="Arial" panose="020B0604020202020204" pitchFamily="34" charset="0"/>
        <a:buChar char="•"/>
        <a:defRPr sz="2800">
          <a:solidFill>
            <a:schemeClr val="tx1"/>
          </a:solidFill>
          <a:latin typeface="+mn-lt"/>
          <a:ea typeface="+mn-ea"/>
          <a:cs typeface="+mn-cs"/>
          <a:sym typeface="Arial" panose="020B0604020202020204" pitchFamily="34" charset="0"/>
        </a:defRPr>
      </a:lvl1pPr>
      <a:lvl2pPr marL="5143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2pPr>
      <a:lvl3pPr marL="8572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3pPr>
      <a:lvl4pPr marL="12001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4pPr>
      <a:lvl5pPr marL="15430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5pPr>
      <a:lvl6pPr marL="20002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6pPr>
      <a:lvl7pPr marL="24574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7pPr>
      <a:lvl8pPr marL="29146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8pPr>
      <a:lvl9pPr marL="33718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6A16B-58C3-48C8-A614-18E3985776C5}" type="datetimeFigureOut">
              <a:rPr lang="zh-CN" altLang="en-US" smtClean="0">
                <a:solidFill>
                  <a:prstClr val="black">
                    <a:tint val="75000"/>
                  </a:prstClr>
                </a:solidFill>
              </a:rPr>
              <a:pPr/>
              <a:t>2018/6/11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2C0FD-E81E-48F9-AFA5-EA76BC17E0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660120508"/>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15502060"/>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85316010"/>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January 29, 2018</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45620559"/>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4"/>
          <p:cNvSpPr>
            <a:spLocks noGrp="1" noChangeArrowheads="1"/>
          </p:cNvSpPr>
          <p:nvPr>
            <p:ph type="body" idx="1"/>
          </p:nvPr>
        </p:nvSpPr>
        <p:spPr bwMode="auto">
          <a:xfrm>
            <a:off x="457200" y="1357313"/>
            <a:ext cx="8229600" cy="4768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grpSp>
        <p:nvGrpSpPr>
          <p:cNvPr id="1031" name="组合 7"/>
          <p:cNvGrpSpPr>
            <a:grpSpLocks/>
          </p:cNvGrpSpPr>
          <p:nvPr/>
        </p:nvGrpSpPr>
        <p:grpSpPr bwMode="auto">
          <a:xfrm>
            <a:off x="7648575" y="10214737"/>
            <a:ext cx="1647825" cy="1267237"/>
            <a:chOff x="7496175" y="5352799"/>
            <a:chExt cx="1647825" cy="1273386"/>
          </a:xfrm>
        </p:grpSpPr>
        <p:pic>
          <p:nvPicPr>
            <p:cNvPr id="9" name="图片 8"/>
            <p:cNvPicPr>
              <a:picLocks noChangeAspect="1"/>
            </p:cNvPicPr>
            <p:nvPr/>
          </p:nvPicPr>
          <p:blipFill rotWithShape="1">
            <a:blip r:embed="rId6" cstate="print"/>
            <a:srcRect l="53924" r="14545"/>
            <a:stretch/>
          </p:blipFill>
          <p:spPr>
            <a:xfrm>
              <a:off x="7524750" y="5506811"/>
              <a:ext cx="1619250" cy="1119374"/>
            </a:xfrm>
            <a:prstGeom prst="rect">
              <a:avLst/>
            </a:prstGeom>
            <a:gradFill>
              <a:gsLst>
                <a:gs pos="0">
                  <a:schemeClr val="accent1">
                    <a:lumMod val="5000"/>
                    <a:lumOff val="95000"/>
                    <a:alpha val="2000"/>
                  </a:schemeClr>
                </a:gs>
                <a:gs pos="66000">
                  <a:schemeClr val="bg1">
                    <a:alpha val="50000"/>
                  </a:schemeClr>
                </a:gs>
                <a:gs pos="84000">
                  <a:schemeClr val="bg1"/>
                </a:gs>
                <a:gs pos="100000">
                  <a:schemeClr val="bg1"/>
                </a:gs>
              </a:gsLst>
              <a:lin ang="10800000" scaled="0"/>
            </a:gradFill>
          </p:spPr>
        </p:pic>
        <p:sp>
          <p:nvSpPr>
            <p:cNvPr id="12" name="矩形 11"/>
            <p:cNvSpPr/>
            <p:nvPr/>
          </p:nvSpPr>
          <p:spPr>
            <a:xfrm>
              <a:off x="7496175" y="5352799"/>
              <a:ext cx="1619250" cy="1273386"/>
            </a:xfrm>
            <a:prstGeom prst="rect">
              <a:avLst/>
            </a:prstGeom>
            <a:gradFill>
              <a:gsLst>
                <a:gs pos="0">
                  <a:schemeClr val="accent1">
                    <a:lumMod val="5000"/>
                    <a:lumOff val="95000"/>
                    <a:alpha val="0"/>
                  </a:schemeClr>
                </a:gs>
                <a:gs pos="77000">
                  <a:schemeClr val="bg1">
                    <a:alpha val="50000"/>
                  </a:schemeClr>
                </a:gs>
                <a:gs pos="88000">
                  <a:schemeClr val="bg1">
                    <a:alpha val="75000"/>
                  </a:schemeClr>
                </a:gs>
                <a:gs pos="100000">
                  <a:schemeClr val="bg1">
                    <a:alpha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srgbClr val="FFFFFF"/>
                </a:solidFill>
              </a:endParaRPr>
            </a:p>
          </p:txBody>
        </p:sp>
      </p:grpSp>
      <p:pic>
        <p:nvPicPr>
          <p:cNvPr id="15" name="图片 14"/>
          <p:cNvPicPr>
            <a:picLocks noChangeAspect="1"/>
          </p:cNvPicPr>
          <p:nvPr/>
        </p:nvPicPr>
        <p:blipFill rotWithShape="1">
          <a:blip r:embed="rId6" cstate="print"/>
          <a:srcRect l="53924" r="14545"/>
          <a:stretch/>
        </p:blipFill>
        <p:spPr bwMode="auto">
          <a:xfrm>
            <a:off x="7524750" y="5728057"/>
            <a:ext cx="1619250" cy="1113969"/>
          </a:xfrm>
          <a:prstGeom prst="rect">
            <a:avLst/>
          </a:prstGeom>
          <a:gradFill>
            <a:gsLst>
              <a:gs pos="0">
                <a:schemeClr val="accent1">
                  <a:lumMod val="5000"/>
                  <a:lumOff val="95000"/>
                  <a:alpha val="2000"/>
                </a:schemeClr>
              </a:gs>
              <a:gs pos="66000">
                <a:schemeClr val="bg1">
                  <a:alpha val="50000"/>
                </a:schemeClr>
              </a:gs>
              <a:gs pos="84000">
                <a:schemeClr val="bg1"/>
              </a:gs>
              <a:gs pos="100000">
                <a:schemeClr val="bg1"/>
              </a:gs>
            </a:gsLst>
            <a:lin ang="10800000" scaled="0"/>
          </a:gradFill>
        </p:spPr>
      </p:pic>
      <p:sp>
        <p:nvSpPr>
          <p:cNvPr id="17" name="矩形 16"/>
          <p:cNvSpPr/>
          <p:nvPr/>
        </p:nvSpPr>
        <p:spPr bwMode="auto">
          <a:xfrm>
            <a:off x="7496175" y="5574789"/>
            <a:ext cx="1619250" cy="1267237"/>
          </a:xfrm>
          <a:prstGeom prst="rect">
            <a:avLst/>
          </a:prstGeom>
          <a:gradFill>
            <a:gsLst>
              <a:gs pos="0">
                <a:schemeClr val="accent1">
                  <a:lumMod val="5000"/>
                  <a:lumOff val="95000"/>
                  <a:alpha val="0"/>
                </a:schemeClr>
              </a:gs>
              <a:gs pos="77000">
                <a:schemeClr val="bg1">
                  <a:alpha val="50000"/>
                </a:schemeClr>
              </a:gs>
              <a:gs pos="88000">
                <a:schemeClr val="bg1">
                  <a:alpha val="75000"/>
                </a:schemeClr>
              </a:gs>
              <a:gs pos="100000">
                <a:schemeClr val="bg1">
                  <a:alpha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srgbClr val="FFFFFF"/>
              </a:solidFill>
            </a:endParaRPr>
          </a:p>
        </p:txBody>
      </p:sp>
      <p:sp>
        <p:nvSpPr>
          <p:cNvPr id="14" name="幻灯片编号占位符 4"/>
          <p:cNvSpPr>
            <a:spLocks noGrp="1"/>
          </p:cNvSpPr>
          <p:nvPr>
            <p:ph type="sldNum" sz="quarter" idx="4"/>
          </p:nvPr>
        </p:nvSpPr>
        <p:spPr>
          <a:xfrm>
            <a:off x="6553200" y="6245225"/>
            <a:ext cx="2133600" cy="476250"/>
          </a:xfrm>
          <a:prstGeom prst="rect">
            <a:avLst/>
          </a:prstGeom>
        </p:spPr>
        <p:txBody>
          <a:bodyPr/>
          <a:lstStyle>
            <a:lvl1pPr algn="r">
              <a:defRPr/>
            </a:lvl1pPr>
          </a:lstStyle>
          <a:p>
            <a:pPr defTabSz="457200"/>
            <a:fld id="{73B07A4E-6EDF-455A-8F14-9D14A7D03EA4}" type="slidenum">
              <a:rPr kumimoji="1" lang="zh-CN" altLang="en-US" smtClean="0">
                <a:solidFill>
                  <a:srgbClr val="000000"/>
                </a:solidFill>
              </a:rPr>
              <a:pPr defTabSz="457200"/>
              <a:t>‹#›</a:t>
            </a:fld>
            <a:endParaRPr kumimoji="1" lang="zh-CN" altLang="en-US" dirty="0">
              <a:solidFill>
                <a:srgbClr val="000000"/>
              </a:solidFill>
            </a:endParaRPr>
          </a:p>
        </p:txBody>
      </p:sp>
    </p:spTree>
    <p:extLst>
      <p:ext uri="{BB962C8B-B14F-4D97-AF65-F5344CB8AC3E}">
        <p14:creationId xmlns:p14="http://schemas.microsoft.com/office/powerpoint/2010/main" xmlns="" val="257301770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sz="3600" b="1">
          <a:solidFill>
            <a:schemeClr val="bg1"/>
          </a:solidFill>
          <a:latin typeface="Verdana" pitchFamily="34" charset="0"/>
          <a:ea typeface="微软雅黑" pitchFamily="34" charset="-122"/>
        </a:defRPr>
      </a:lvl2pPr>
      <a:lvl3pPr algn="l" rtl="0" eaLnBrk="1" fontAlgn="base" hangingPunct="1">
        <a:spcBef>
          <a:spcPct val="0"/>
        </a:spcBef>
        <a:spcAft>
          <a:spcPct val="0"/>
        </a:spcAft>
        <a:defRPr sz="3600" b="1">
          <a:solidFill>
            <a:schemeClr val="bg1"/>
          </a:solidFill>
          <a:latin typeface="Verdana" pitchFamily="34" charset="0"/>
          <a:ea typeface="微软雅黑" pitchFamily="34" charset="-122"/>
        </a:defRPr>
      </a:lvl3pPr>
      <a:lvl4pPr algn="l" rtl="0" eaLnBrk="1" fontAlgn="base" hangingPunct="1">
        <a:spcBef>
          <a:spcPct val="0"/>
        </a:spcBef>
        <a:spcAft>
          <a:spcPct val="0"/>
        </a:spcAft>
        <a:defRPr sz="3600" b="1">
          <a:solidFill>
            <a:schemeClr val="bg1"/>
          </a:solidFill>
          <a:latin typeface="Verdana" pitchFamily="34" charset="0"/>
          <a:ea typeface="微软雅黑" pitchFamily="34" charset="-122"/>
        </a:defRPr>
      </a:lvl4pPr>
      <a:lvl5pPr algn="l" rtl="0" eaLnBrk="1" fontAlgn="base" hangingPunct="1">
        <a:spcBef>
          <a:spcPct val="0"/>
        </a:spcBef>
        <a:spcAft>
          <a:spcPct val="0"/>
        </a:spcAft>
        <a:defRPr sz="3600" b="1">
          <a:solidFill>
            <a:schemeClr val="bg1"/>
          </a:solidFill>
          <a:latin typeface="Verdana" pitchFamily="34" charset="0"/>
          <a:ea typeface="微软雅黑" pitchFamily="34" charset="-122"/>
        </a:defRPr>
      </a:lvl5pPr>
      <a:lvl6pPr marL="457200" algn="ctr" rtl="0" eaLnBrk="1" fontAlgn="base" hangingPunct="1">
        <a:spcBef>
          <a:spcPct val="0"/>
        </a:spcBef>
        <a:spcAft>
          <a:spcPct val="0"/>
        </a:spcAft>
        <a:defRPr sz="3600" b="1">
          <a:solidFill>
            <a:srgbClr val="FF0000"/>
          </a:solidFill>
          <a:latin typeface="Arial" charset="0"/>
          <a:ea typeface="华文中宋" pitchFamily="2" charset="-122"/>
        </a:defRPr>
      </a:lvl6pPr>
      <a:lvl7pPr marL="914400" algn="ctr" rtl="0" eaLnBrk="1" fontAlgn="base" hangingPunct="1">
        <a:spcBef>
          <a:spcPct val="0"/>
        </a:spcBef>
        <a:spcAft>
          <a:spcPct val="0"/>
        </a:spcAft>
        <a:defRPr sz="3600" b="1">
          <a:solidFill>
            <a:srgbClr val="FF0000"/>
          </a:solidFill>
          <a:latin typeface="Arial" charset="0"/>
          <a:ea typeface="华文中宋" pitchFamily="2" charset="-122"/>
        </a:defRPr>
      </a:lvl7pPr>
      <a:lvl8pPr marL="1371600" algn="ctr" rtl="0" eaLnBrk="1" fontAlgn="base" hangingPunct="1">
        <a:spcBef>
          <a:spcPct val="0"/>
        </a:spcBef>
        <a:spcAft>
          <a:spcPct val="0"/>
        </a:spcAft>
        <a:defRPr sz="3600" b="1">
          <a:solidFill>
            <a:srgbClr val="FF0000"/>
          </a:solidFill>
          <a:latin typeface="Arial" charset="0"/>
          <a:ea typeface="华文中宋" pitchFamily="2" charset="-122"/>
        </a:defRPr>
      </a:lvl8pPr>
      <a:lvl9pPr marL="1828800" algn="ctr" rtl="0" eaLnBrk="1" fontAlgn="base" hangingPunct="1">
        <a:spcBef>
          <a:spcPct val="0"/>
        </a:spcBef>
        <a:spcAft>
          <a:spcPct val="0"/>
        </a:spcAft>
        <a:defRPr sz="3600" b="1">
          <a:solidFill>
            <a:srgbClr val="FF0000"/>
          </a:solidFill>
          <a:latin typeface="Arial" charset="0"/>
          <a:ea typeface="华文中宋" pitchFamily="2" charset="-122"/>
        </a:defRPr>
      </a:lvl9pPr>
    </p:titleStyle>
    <p:bodyStyle>
      <a:lvl1pPr marL="342900" indent="-342900" algn="just" rtl="0" eaLnBrk="1" fontAlgn="base" hangingPunct="1">
        <a:lnSpc>
          <a:spcPct val="120000"/>
        </a:lnSpc>
        <a:spcBef>
          <a:spcPct val="20000"/>
        </a:spcBef>
        <a:spcAft>
          <a:spcPct val="20000"/>
        </a:spcAft>
        <a:buClr>
          <a:srgbClr val="FF0000"/>
        </a:buClr>
        <a:buSzPct val="90000"/>
        <a:buFont typeface="Wingdings" pitchFamily="2" charset="2"/>
        <a:buChar char="n"/>
        <a:defRPr sz="2800" b="1">
          <a:solidFill>
            <a:schemeClr val="accent2"/>
          </a:solidFill>
          <a:latin typeface="+mn-lt"/>
          <a:ea typeface="+mn-ea"/>
          <a:cs typeface="微软雅黑" pitchFamily="34" charset="-122"/>
        </a:defRPr>
      </a:lvl1pPr>
      <a:lvl2pPr marL="742950" indent="-285750" algn="just" rtl="0" eaLnBrk="1" fontAlgn="base" hangingPunct="1">
        <a:lnSpc>
          <a:spcPct val="110000"/>
        </a:lnSpc>
        <a:spcBef>
          <a:spcPct val="20000"/>
        </a:spcBef>
        <a:spcAft>
          <a:spcPct val="0"/>
        </a:spcAft>
        <a:buClr>
          <a:srgbClr val="33CC33"/>
        </a:buClr>
        <a:buFont typeface="Wingdings" pitchFamily="2" charset="2"/>
        <a:buChar char="l"/>
        <a:defRPr sz="2400" b="1">
          <a:solidFill>
            <a:srgbClr val="0000FF"/>
          </a:solidFill>
          <a:latin typeface="+mn-lt"/>
          <a:ea typeface="+mn-ea"/>
          <a:cs typeface="微软雅黑" pitchFamily="34" charset="-122"/>
        </a:defRPr>
      </a:lvl2pPr>
      <a:lvl3pPr marL="1143000" indent="-228600" algn="just" rtl="0" eaLnBrk="1" fontAlgn="base" hangingPunct="1">
        <a:spcBef>
          <a:spcPct val="20000"/>
        </a:spcBef>
        <a:spcAft>
          <a:spcPct val="0"/>
        </a:spcAft>
        <a:buChar char="•"/>
        <a:defRPr sz="2400">
          <a:solidFill>
            <a:schemeClr val="tx1"/>
          </a:solidFill>
          <a:latin typeface="+mn-lt"/>
          <a:ea typeface="宋体" charset="-122"/>
          <a:cs typeface="微软雅黑" pitchFamily="34" charset="-122"/>
        </a:defRPr>
      </a:lvl3pPr>
      <a:lvl4pPr marL="1600200" indent="-228600" algn="just" rtl="0" eaLnBrk="1" fontAlgn="base" hangingPunct="1">
        <a:spcBef>
          <a:spcPct val="20000"/>
        </a:spcBef>
        <a:spcAft>
          <a:spcPct val="0"/>
        </a:spcAft>
        <a:buChar char="–"/>
        <a:defRPr sz="2000">
          <a:solidFill>
            <a:schemeClr val="tx1"/>
          </a:solidFill>
          <a:latin typeface="+mn-lt"/>
          <a:ea typeface="宋体" charset="-122"/>
          <a:cs typeface="微软雅黑" pitchFamily="34" charset="-122"/>
        </a:defRPr>
      </a:lvl4pPr>
      <a:lvl5pPr marL="2057400" indent="-228600" algn="just" rtl="0" eaLnBrk="1" fontAlgn="base" hangingPunct="1">
        <a:spcBef>
          <a:spcPct val="20000"/>
        </a:spcBef>
        <a:spcAft>
          <a:spcPct val="0"/>
        </a:spcAft>
        <a:buChar char="»"/>
        <a:defRPr sz="2000">
          <a:solidFill>
            <a:schemeClr val="tx1"/>
          </a:solidFill>
          <a:latin typeface="+mn-lt"/>
          <a:ea typeface="宋体" charset="-122"/>
          <a:cs typeface="微软雅黑" pitchFamily="34"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45F38212-1432-4C55-B321-3896CD92E310}" type="datetime1">
              <a:rPr lang="en-US" altLang="zh-CN" smtClean="0">
                <a:solidFill>
                  <a:prstClr val="black">
                    <a:tint val="75000"/>
                  </a:prstClr>
                </a:solidFill>
                <a:latin typeface="Arial" pitchFamily="34" charset="0"/>
              </a:rPr>
              <a:pPr fontAlgn="base">
                <a:spcBef>
                  <a:spcPct val="0"/>
                </a:spcBef>
                <a:spcAft>
                  <a:spcPct val="0"/>
                </a:spcAft>
              </a:pPr>
              <a:t>6/11/2018</a:t>
            </a:fld>
            <a:endParaRPr lang="zh-CN" altLang="en-US">
              <a:solidFill>
                <a:prstClr val="black">
                  <a:tint val="75000"/>
                </a:prstClr>
              </a:solidFill>
              <a:latin typeface="Arial"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CN" smtClean="0">
                <a:solidFill>
                  <a:prstClr val="black">
                    <a:tint val="75000"/>
                  </a:prstClr>
                </a:solidFill>
                <a:latin typeface="Arial" pitchFamily="34" charset="0"/>
              </a:rPr>
              <a:t>June 13</a:t>
            </a:r>
            <a:r>
              <a:rPr lang="zh-CN" altLang="en-US" smtClean="0">
                <a:solidFill>
                  <a:prstClr val="black">
                    <a:tint val="75000"/>
                  </a:prstClr>
                </a:solidFill>
                <a:latin typeface="Arial" pitchFamily="34" charset="0"/>
              </a:rPr>
              <a:t>， </a:t>
            </a:r>
            <a:r>
              <a:rPr lang="en-US" altLang="zh-CN" smtClean="0">
                <a:solidFill>
                  <a:prstClr val="black">
                    <a:tint val="75000"/>
                  </a:prstClr>
                </a:solidFill>
                <a:latin typeface="Arial" pitchFamily="34" charset="0"/>
              </a:rPr>
              <a:t>2018</a:t>
            </a:r>
            <a:endParaRPr lang="zh-CN" altLang="en-US">
              <a:solidFill>
                <a:prstClr val="black">
                  <a:tint val="75000"/>
                </a:prstClr>
              </a:solidFill>
              <a:latin typeface="Arial"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77ACDA7-738B-4119-8DF3-DED0437D19D0}" type="slidenum">
              <a:rPr lang="zh-CN" altLang="en-US" smtClean="0">
                <a:solidFill>
                  <a:prstClr val="black">
                    <a:tint val="75000"/>
                  </a:prstClr>
                </a:solidFill>
                <a:latin typeface="Arial" pitchFamily="34" charset="0"/>
              </a:rPr>
              <a:pPr fontAlgn="base">
                <a:spcBef>
                  <a:spcPct val="0"/>
                </a:spcBef>
                <a:spcAft>
                  <a:spcPct val="0"/>
                </a:spcAft>
              </a:pPr>
              <a:t>‹#›</a:t>
            </a:fld>
            <a:endParaRPr lang="zh-CN" altLang="en-US">
              <a:solidFill>
                <a:prstClr val="black">
                  <a:tint val="75000"/>
                </a:prstClr>
              </a:solidFill>
              <a:latin typeface="Arial" pitchFamily="34" charset="0"/>
            </a:endParaRPr>
          </a:p>
        </p:txBody>
      </p:sp>
      <p:sp>
        <p:nvSpPr>
          <p:cNvPr id="7" name="页脚占位符 7"/>
          <p:cNvSpPr txBox="1">
            <a:spLocks/>
          </p:cNvSpPr>
          <p:nvPr userDrawn="1"/>
        </p:nvSpPr>
        <p:spPr>
          <a:xfrm>
            <a:off x="4508376" y="6237312"/>
            <a:ext cx="4176464" cy="484163"/>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zh-CN" altLang="en-US" sz="1100" dirty="0" smtClean="0">
                <a:solidFill>
                  <a:prstClr val="black"/>
                </a:solidFill>
                <a:latin typeface="华文行楷" panose="02010800040101010101" pitchFamily="2" charset="-122"/>
                <a:ea typeface="华文行楷" panose="02010800040101010101" pitchFamily="2" charset="-122"/>
              </a:rPr>
              <a:t>核探测与核电子学国家重点实验室</a:t>
            </a:r>
            <a:endParaRPr lang="en-US" altLang="zh-CN" sz="1100" dirty="0" smtClean="0">
              <a:solidFill>
                <a:prstClr val="black"/>
              </a:solidFill>
              <a:latin typeface="华文行楷" panose="02010800040101010101" pitchFamily="2" charset="-122"/>
              <a:ea typeface="华文行楷" panose="02010800040101010101" pitchFamily="2" charset="-122"/>
            </a:endParaRPr>
          </a:p>
          <a:p>
            <a:pPr algn="r" fontAlgn="base">
              <a:spcBef>
                <a:spcPct val="0"/>
              </a:spcBef>
              <a:spcAft>
                <a:spcPct val="0"/>
              </a:spcAft>
            </a:pP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S</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tate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K</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ey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L</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aboratory of Particle Detection and Electronics</a:t>
            </a:r>
            <a:endParaRPr lang="zh-CN" altLang="en-US" sz="1000" i="1" dirty="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endParaRPr>
          </a:p>
        </p:txBody>
      </p:sp>
      <p:cxnSp>
        <p:nvCxnSpPr>
          <p:cNvPr id="8" name="直接连接符 7"/>
          <p:cNvCxnSpPr/>
          <p:nvPr userDrawn="1"/>
        </p:nvCxnSpPr>
        <p:spPr>
          <a:xfrm>
            <a:off x="4860032" y="6237312"/>
            <a:ext cx="3240360" cy="0"/>
          </a:xfrm>
          <a:prstGeom prst="line">
            <a:avLst/>
          </a:prstGeom>
          <a:ln w="15875">
            <a:gradFill flip="none" rotWithShape="1">
              <a:gsLst>
                <a:gs pos="74600">
                  <a:srgbClr val="F0A05E"/>
                </a:gs>
                <a:gs pos="22100">
                  <a:srgbClr val="F1A769"/>
                </a:gs>
                <a:gs pos="0">
                  <a:schemeClr val="bg1"/>
                </a:gs>
                <a:gs pos="50000">
                  <a:srgbClr val="FF6600"/>
                </a:gs>
                <a:gs pos="100000">
                  <a:schemeClr val="bg1"/>
                </a:gs>
              </a:gsLst>
              <a:path path="circle">
                <a:fillToRect l="100000" t="100000"/>
              </a:path>
              <a:tileRect r="-100000" b="-100000"/>
            </a:gradFill>
            <a:miter lim="800000"/>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xmlns="" val="30549772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8BA23B56-9607-4A66-94C4-DBBC1C7C5155}" type="datetime1">
              <a:rPr lang="en-US" altLang="zh-CN" smtClean="0">
                <a:solidFill>
                  <a:prstClr val="black">
                    <a:tint val="75000"/>
                  </a:prstClr>
                </a:solidFill>
                <a:latin typeface="Arial" pitchFamily="34" charset="0"/>
              </a:rPr>
              <a:pPr fontAlgn="base">
                <a:spcBef>
                  <a:spcPct val="0"/>
                </a:spcBef>
                <a:spcAft>
                  <a:spcPct val="0"/>
                </a:spcAft>
              </a:pPr>
              <a:t>6/11/2018</a:t>
            </a:fld>
            <a:endParaRPr lang="zh-CN" altLang="en-US">
              <a:solidFill>
                <a:prstClr val="black">
                  <a:tint val="75000"/>
                </a:prstClr>
              </a:solidFill>
              <a:latin typeface="Arial"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CN" smtClean="0">
                <a:solidFill>
                  <a:prstClr val="black">
                    <a:tint val="75000"/>
                  </a:prstClr>
                </a:solidFill>
                <a:latin typeface="Arial" pitchFamily="34" charset="0"/>
              </a:rPr>
              <a:t>June 13</a:t>
            </a:r>
            <a:r>
              <a:rPr lang="zh-CN" altLang="en-US" smtClean="0">
                <a:solidFill>
                  <a:prstClr val="black">
                    <a:tint val="75000"/>
                  </a:prstClr>
                </a:solidFill>
                <a:latin typeface="Arial" pitchFamily="34" charset="0"/>
              </a:rPr>
              <a:t>， </a:t>
            </a:r>
            <a:r>
              <a:rPr lang="en-US" altLang="zh-CN" smtClean="0">
                <a:solidFill>
                  <a:prstClr val="black">
                    <a:tint val="75000"/>
                  </a:prstClr>
                </a:solidFill>
                <a:latin typeface="Arial" pitchFamily="34" charset="0"/>
              </a:rPr>
              <a:t>2018</a:t>
            </a:r>
            <a:endParaRPr lang="zh-CN" altLang="en-US">
              <a:solidFill>
                <a:prstClr val="black">
                  <a:tint val="75000"/>
                </a:prstClr>
              </a:solidFill>
              <a:latin typeface="Arial"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77ACDA7-738B-4119-8DF3-DED0437D19D0}" type="slidenum">
              <a:rPr lang="zh-CN" altLang="en-US" smtClean="0">
                <a:solidFill>
                  <a:prstClr val="black">
                    <a:tint val="75000"/>
                  </a:prstClr>
                </a:solidFill>
                <a:latin typeface="Arial" pitchFamily="34" charset="0"/>
              </a:rPr>
              <a:pPr fontAlgn="base">
                <a:spcBef>
                  <a:spcPct val="0"/>
                </a:spcBef>
                <a:spcAft>
                  <a:spcPct val="0"/>
                </a:spcAft>
              </a:pPr>
              <a:t>‹#›</a:t>
            </a:fld>
            <a:endParaRPr lang="zh-CN" altLang="en-US">
              <a:solidFill>
                <a:prstClr val="black">
                  <a:tint val="75000"/>
                </a:prstClr>
              </a:solidFill>
              <a:latin typeface="Arial" pitchFamily="34" charset="0"/>
            </a:endParaRPr>
          </a:p>
        </p:txBody>
      </p:sp>
      <p:sp>
        <p:nvSpPr>
          <p:cNvPr id="7" name="页脚占位符 7"/>
          <p:cNvSpPr txBox="1">
            <a:spLocks/>
          </p:cNvSpPr>
          <p:nvPr userDrawn="1"/>
        </p:nvSpPr>
        <p:spPr>
          <a:xfrm>
            <a:off x="4508376" y="6237312"/>
            <a:ext cx="4176464" cy="484163"/>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zh-CN" altLang="en-US" sz="1100" dirty="0" smtClean="0">
                <a:solidFill>
                  <a:prstClr val="black"/>
                </a:solidFill>
                <a:latin typeface="华文行楷" panose="02010800040101010101" pitchFamily="2" charset="-122"/>
                <a:ea typeface="华文行楷" panose="02010800040101010101" pitchFamily="2" charset="-122"/>
              </a:rPr>
              <a:t>核探测与核电子学国家重点实验室</a:t>
            </a:r>
            <a:endParaRPr lang="en-US" altLang="zh-CN" sz="1100" dirty="0" smtClean="0">
              <a:solidFill>
                <a:prstClr val="black"/>
              </a:solidFill>
              <a:latin typeface="华文行楷" panose="02010800040101010101" pitchFamily="2" charset="-122"/>
              <a:ea typeface="华文行楷" panose="02010800040101010101" pitchFamily="2" charset="-122"/>
            </a:endParaRPr>
          </a:p>
          <a:p>
            <a:pPr algn="r" fontAlgn="base">
              <a:spcBef>
                <a:spcPct val="0"/>
              </a:spcBef>
              <a:spcAft>
                <a:spcPct val="0"/>
              </a:spcAft>
            </a:pP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S</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tate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K</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ey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L</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aboratory of Particle Detection and Electronics</a:t>
            </a:r>
            <a:endParaRPr lang="zh-CN" altLang="en-US" sz="1000" i="1" dirty="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endParaRPr>
          </a:p>
        </p:txBody>
      </p:sp>
      <p:cxnSp>
        <p:nvCxnSpPr>
          <p:cNvPr id="8" name="直接连接符 7"/>
          <p:cNvCxnSpPr/>
          <p:nvPr userDrawn="1"/>
        </p:nvCxnSpPr>
        <p:spPr>
          <a:xfrm>
            <a:off x="4860032" y="6237312"/>
            <a:ext cx="3240360" cy="0"/>
          </a:xfrm>
          <a:prstGeom prst="line">
            <a:avLst/>
          </a:prstGeom>
          <a:ln w="15875">
            <a:gradFill flip="none" rotWithShape="1">
              <a:gsLst>
                <a:gs pos="74600">
                  <a:srgbClr val="F0A05E"/>
                </a:gs>
                <a:gs pos="22100">
                  <a:srgbClr val="F1A769"/>
                </a:gs>
                <a:gs pos="0">
                  <a:schemeClr val="bg1"/>
                </a:gs>
                <a:gs pos="50000">
                  <a:srgbClr val="FF6600"/>
                </a:gs>
                <a:gs pos="100000">
                  <a:schemeClr val="bg1"/>
                </a:gs>
              </a:gsLst>
              <a:path path="circle">
                <a:fillToRect l="100000" t="100000"/>
              </a:path>
              <a:tileRect r="-100000" b="-100000"/>
            </a:gradFill>
            <a:miter lim="800000"/>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xmlns="" val="7109228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BBEA8687-F40D-44D9-9022-7870DBFE21E3}" type="datetime1">
              <a:rPr lang="en-US" altLang="zh-CN" smtClean="0">
                <a:solidFill>
                  <a:prstClr val="black">
                    <a:tint val="75000"/>
                  </a:prstClr>
                </a:solidFill>
                <a:latin typeface="Arial" pitchFamily="34" charset="0"/>
              </a:rPr>
              <a:pPr fontAlgn="base">
                <a:spcBef>
                  <a:spcPct val="0"/>
                </a:spcBef>
                <a:spcAft>
                  <a:spcPct val="0"/>
                </a:spcAft>
              </a:pPr>
              <a:t>6/11/2018</a:t>
            </a:fld>
            <a:endParaRPr lang="zh-CN" altLang="en-US">
              <a:solidFill>
                <a:prstClr val="black">
                  <a:tint val="75000"/>
                </a:prstClr>
              </a:solidFill>
              <a:latin typeface="Arial"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CN" smtClean="0">
                <a:solidFill>
                  <a:prstClr val="black">
                    <a:tint val="75000"/>
                  </a:prstClr>
                </a:solidFill>
                <a:latin typeface="Arial" pitchFamily="34" charset="0"/>
              </a:rPr>
              <a:t>June 13</a:t>
            </a:r>
            <a:r>
              <a:rPr lang="zh-CN" altLang="en-US" smtClean="0">
                <a:solidFill>
                  <a:prstClr val="black">
                    <a:tint val="75000"/>
                  </a:prstClr>
                </a:solidFill>
                <a:latin typeface="Arial" pitchFamily="34" charset="0"/>
              </a:rPr>
              <a:t>， </a:t>
            </a:r>
            <a:r>
              <a:rPr lang="en-US" altLang="zh-CN" smtClean="0">
                <a:solidFill>
                  <a:prstClr val="black">
                    <a:tint val="75000"/>
                  </a:prstClr>
                </a:solidFill>
                <a:latin typeface="Arial" pitchFamily="34" charset="0"/>
              </a:rPr>
              <a:t>2018</a:t>
            </a:r>
            <a:endParaRPr lang="zh-CN" altLang="en-US">
              <a:solidFill>
                <a:prstClr val="black">
                  <a:tint val="75000"/>
                </a:prstClr>
              </a:solidFill>
              <a:latin typeface="Arial"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77ACDA7-738B-4119-8DF3-DED0437D19D0}" type="slidenum">
              <a:rPr lang="zh-CN" altLang="en-US" smtClean="0">
                <a:solidFill>
                  <a:prstClr val="black">
                    <a:tint val="75000"/>
                  </a:prstClr>
                </a:solidFill>
                <a:latin typeface="Arial" pitchFamily="34" charset="0"/>
              </a:rPr>
              <a:pPr fontAlgn="base">
                <a:spcBef>
                  <a:spcPct val="0"/>
                </a:spcBef>
                <a:spcAft>
                  <a:spcPct val="0"/>
                </a:spcAft>
              </a:pPr>
              <a:t>‹#›</a:t>
            </a:fld>
            <a:endParaRPr lang="zh-CN" altLang="en-US">
              <a:solidFill>
                <a:prstClr val="black">
                  <a:tint val="75000"/>
                </a:prstClr>
              </a:solidFill>
              <a:latin typeface="Arial" pitchFamily="34" charset="0"/>
            </a:endParaRPr>
          </a:p>
        </p:txBody>
      </p:sp>
      <p:sp>
        <p:nvSpPr>
          <p:cNvPr id="7" name="页脚占位符 7"/>
          <p:cNvSpPr txBox="1">
            <a:spLocks/>
          </p:cNvSpPr>
          <p:nvPr userDrawn="1"/>
        </p:nvSpPr>
        <p:spPr>
          <a:xfrm>
            <a:off x="4508376" y="6237312"/>
            <a:ext cx="4176464" cy="484163"/>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zh-CN" altLang="en-US" sz="1100" dirty="0" smtClean="0">
                <a:solidFill>
                  <a:prstClr val="black"/>
                </a:solidFill>
                <a:latin typeface="华文行楷" panose="02010800040101010101" pitchFamily="2" charset="-122"/>
                <a:ea typeface="华文行楷" panose="02010800040101010101" pitchFamily="2" charset="-122"/>
              </a:rPr>
              <a:t>核探测与核电子学国家重点实验室</a:t>
            </a:r>
            <a:endParaRPr lang="en-US" altLang="zh-CN" sz="1100" dirty="0" smtClean="0">
              <a:solidFill>
                <a:prstClr val="black"/>
              </a:solidFill>
              <a:latin typeface="华文行楷" panose="02010800040101010101" pitchFamily="2" charset="-122"/>
              <a:ea typeface="华文行楷" panose="02010800040101010101" pitchFamily="2" charset="-122"/>
            </a:endParaRPr>
          </a:p>
          <a:p>
            <a:pPr algn="r" fontAlgn="base">
              <a:spcBef>
                <a:spcPct val="0"/>
              </a:spcBef>
              <a:spcAft>
                <a:spcPct val="0"/>
              </a:spcAft>
            </a:pP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S</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tate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K</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ey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L</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aboratory of Particle Detection and Electronics</a:t>
            </a:r>
            <a:endParaRPr lang="zh-CN" altLang="en-US" sz="1000" i="1" dirty="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endParaRPr>
          </a:p>
        </p:txBody>
      </p:sp>
      <p:cxnSp>
        <p:nvCxnSpPr>
          <p:cNvPr id="8" name="直接连接符 7"/>
          <p:cNvCxnSpPr/>
          <p:nvPr userDrawn="1"/>
        </p:nvCxnSpPr>
        <p:spPr>
          <a:xfrm>
            <a:off x="4860032" y="6237312"/>
            <a:ext cx="3240360" cy="0"/>
          </a:xfrm>
          <a:prstGeom prst="line">
            <a:avLst/>
          </a:prstGeom>
          <a:ln w="15875">
            <a:gradFill flip="none" rotWithShape="1">
              <a:gsLst>
                <a:gs pos="74600">
                  <a:srgbClr val="F0A05E"/>
                </a:gs>
                <a:gs pos="22100">
                  <a:srgbClr val="F1A769"/>
                </a:gs>
                <a:gs pos="0">
                  <a:schemeClr val="bg1"/>
                </a:gs>
                <a:gs pos="50000">
                  <a:srgbClr val="FF6600"/>
                </a:gs>
                <a:gs pos="100000">
                  <a:schemeClr val="bg1"/>
                </a:gs>
              </a:gsLst>
              <a:path path="circle">
                <a:fillToRect l="100000" t="100000"/>
              </a:path>
              <a:tileRect r="-100000" b="-100000"/>
            </a:gradFill>
            <a:miter lim="800000"/>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xmlns="" val="15609195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ADB47-434D-4FCD-A077-3B2743A0A071}"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53298023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D2C3A-977F-4845-9499-81BB6E86D98B}"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3486830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2FCC2-D5C2-4F30-964A-B5975D68BAF1}" type="datetime1">
              <a:rPr lang="en-US" altLang="zh-CN" smtClean="0">
                <a:solidFill>
                  <a:prstClr val="black">
                    <a:tint val="75000"/>
                  </a:prstClr>
                </a:solidFill>
              </a:rPr>
              <a:pPr/>
              <a:t>6/11/2018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June 13， 2018</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2453175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ECBDA-99A5-4C07-84C9-CB0E916EB167}" type="datetime1">
              <a:rPr lang="en-US" altLang="zh-CN" smtClean="0">
                <a:solidFill>
                  <a:prstClr val="black">
                    <a:tint val="75000"/>
                  </a:prstClr>
                </a:solidFill>
              </a:rPr>
              <a:pPr/>
              <a:t>6/11/2018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9276285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177800"/>
            <a:ext cx="7886700" cy="1325563"/>
          </a:xfrm>
          <a:prstGeom prst="rect">
            <a:avLst/>
          </a:prstGeom>
          <a:noFill/>
          <a:ln w="9525">
            <a:noFill/>
          </a:ln>
        </p:spPr>
        <p:txBody>
          <a:bodyPr anchor="ctr"/>
          <a:lstStyle/>
          <a:p>
            <a:pPr lvl="0" indent="-685800"/>
            <a:r>
              <a:rPr lang="zh-CN" altLang="zh-CN" dirty="0"/>
              <a:t>单击此处编辑母版标题样式</a:t>
            </a:r>
          </a:p>
        </p:txBody>
      </p:sp>
      <p:sp>
        <p:nvSpPr>
          <p:cNvPr id="1027" name="文本占位符 2"/>
          <p:cNvSpPr>
            <a:spLocks noGrp="1"/>
          </p:cNvSpPr>
          <p:nvPr>
            <p:ph type="body"/>
          </p:nvPr>
        </p:nvSpPr>
        <p:spPr>
          <a:xfrm>
            <a:off x="628650" y="1663700"/>
            <a:ext cx="7886700" cy="5057775"/>
          </a:xfrm>
          <a:prstGeom prst="rect">
            <a:avLst/>
          </a:prstGeom>
          <a:noFill/>
          <a:ln w="9525">
            <a:noFill/>
          </a:ln>
        </p:spPr>
        <p:txBody>
          <a:bodyPr anchor="t"/>
          <a:lstStyle/>
          <a:p>
            <a:pPr lvl="0" indent="-171450"/>
            <a:r>
              <a:rPr lang="zh-CN" altLang="zh-CN" dirty="0"/>
              <a:t>单击此处编辑母版文本样式</a:t>
            </a:r>
          </a:p>
          <a:p>
            <a:pPr lvl="1" indent="-250825"/>
            <a:r>
              <a:rPr lang="zh-CN" altLang="zh-CN" dirty="0"/>
              <a:t>第二级</a:t>
            </a:r>
          </a:p>
          <a:p>
            <a:pPr lvl="2" indent="-250825"/>
            <a:r>
              <a:rPr lang="zh-CN" altLang="zh-CN" dirty="0"/>
              <a:t>第三级</a:t>
            </a:r>
          </a:p>
          <a:p>
            <a:pPr lvl="3" indent="-250825"/>
            <a:r>
              <a:rPr lang="zh-CN" altLang="zh-CN" dirty="0"/>
              <a:t>第四级</a:t>
            </a:r>
          </a:p>
          <a:p>
            <a:pPr lvl="4" indent="-250825"/>
            <a:r>
              <a:rPr lang="zh-CN" altLang="zh-CN" dirty="0"/>
              <a:t>第五级</a:t>
            </a:r>
          </a:p>
        </p:txBody>
      </p:sp>
      <p:sp>
        <p:nvSpPr>
          <p:cNvPr id="1028" name="日期占位符 3"/>
          <p:cNvSpPr>
            <a:spLocks noGrp="1" noChangeArrowheads="1"/>
          </p:cNvSpPr>
          <p:nvPr>
            <p:ph type="dt" sz="half" idx="2"/>
          </p:nvPr>
        </p:nvSpPr>
        <p:spPr bwMode="auto">
          <a:xfrm>
            <a:off x="6286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fld id="{EF746135-DDF1-4557-ACA4-0B874D0B6683}" type="datetime1">
              <a:rPr lang="en-US" altLang="zh-CN" smtClean="0">
                <a:solidFill>
                  <a:srgbClr val="000000"/>
                </a:solidFill>
              </a:rPr>
              <a:pPr fontAlgn="base">
                <a:spcBef>
                  <a:spcPct val="0"/>
                </a:spcBef>
                <a:spcAft>
                  <a:spcPct val="0"/>
                </a:spcAft>
                <a:buFont typeface="Arial" panose="020B0604020202020204" pitchFamily="34" charset="0"/>
                <a:buNone/>
                <a:defRPr/>
              </a:pPr>
              <a:t>6/11/2018</a:t>
            </a:fld>
            <a:endParaRPr lang="zh-CN" altLang="en-US">
              <a:solidFill>
                <a:srgbClr val="000000"/>
              </a:solidFill>
            </a:endParaRPr>
          </a:p>
        </p:txBody>
      </p:sp>
      <p:sp>
        <p:nvSpPr>
          <p:cNvPr id="1029" name="页脚占位符 4"/>
          <p:cNvSpPr>
            <a:spLocks noGrp="1" noChangeArrowheads="1"/>
          </p:cNvSpPr>
          <p:nvPr>
            <p:ph type="ftr" sz="quarter" idx="3"/>
          </p:nvPr>
        </p:nvSpPr>
        <p:spPr bwMode="auto">
          <a:xfrm>
            <a:off x="3028950" y="6356350"/>
            <a:ext cx="30861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ct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r>
              <a:rPr lang="en-US" altLang="zh-CN" smtClean="0">
                <a:solidFill>
                  <a:srgbClr val="000000"/>
                </a:solidFill>
              </a:rPr>
              <a:t>June 13</a:t>
            </a:r>
            <a:r>
              <a:rPr lang="zh-CN" altLang="en-US" smtClean="0">
                <a:solidFill>
                  <a:srgbClr val="000000"/>
                </a:solidFill>
              </a:rPr>
              <a:t>， </a:t>
            </a:r>
            <a:r>
              <a:rPr lang="en-US" altLang="zh-CN" smtClean="0">
                <a:solidFill>
                  <a:srgbClr val="000000"/>
                </a:solidFill>
              </a:rPr>
              <a:t>2018</a:t>
            </a:r>
            <a:endParaRPr lang="zh-CN" altLang="zh-CN">
              <a:solidFill>
                <a:srgbClr val="000000"/>
              </a:solidFill>
            </a:endParaRPr>
          </a:p>
        </p:txBody>
      </p:sp>
      <p:sp>
        <p:nvSpPr>
          <p:cNvPr id="1030" name="灯片编号占位符 5"/>
          <p:cNvSpPr>
            <a:spLocks noGrp="1" noChangeArrowheads="1"/>
          </p:cNvSpPr>
          <p:nvPr>
            <p:ph type="sldNum" sz="quarter" idx="4"/>
          </p:nvPr>
        </p:nvSpPr>
        <p:spPr bwMode="auto">
          <a:xfrm>
            <a:off x="64579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r" fontAlgn="base">
              <a:spcBef>
                <a:spcPct val="0"/>
              </a:spcBef>
              <a:spcAft>
                <a:spcPct val="0"/>
              </a:spcAft>
              <a:buFont typeface="Arial" panose="020B0604020202020204" pitchFamily="34" charset="0"/>
              <a:buNone/>
            </a:pPr>
            <a:fld id="{9A0DB2DC-4C9A-4742-B13C-FB6460FD3503}" type="slidenum">
              <a:rPr lang="zh-CN" altLang="en-US" sz="900" noProof="1" dirty="0">
                <a:solidFill>
                  <a:srgbClr val="000000"/>
                </a:solidFill>
                <a:cs typeface="+mn-ea"/>
                <a:sym typeface="Arial" panose="020B0604020202020204" pitchFamily="34" charset="0"/>
              </a:rPr>
              <a:pPr algn="r" fontAlgn="base">
                <a:spcBef>
                  <a:spcPct val="0"/>
                </a:spcBef>
                <a:spcAft>
                  <a:spcPct val="0"/>
                </a:spcAft>
                <a:buFont typeface="Arial" panose="020B0604020202020204" pitchFamily="34" charset="0"/>
                <a:buNone/>
              </a:pP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28934050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p:hf sldNum="0" hdr="0" dt="0"/>
  <p:txStyles>
    <p:titleStyle>
      <a:lvl1pPr marL="685800" indent="-685800" algn="ctr" rtl="0" eaLnBrk="0" fontAlgn="base" hangingPunct="0">
        <a:lnSpc>
          <a:spcPct val="90000"/>
        </a:lnSpc>
        <a:spcBef>
          <a:spcPct val="0"/>
        </a:spcBef>
        <a:spcAft>
          <a:spcPct val="0"/>
        </a:spcAft>
        <a:defRPr sz="3200" b="1">
          <a:solidFill>
            <a:srgbClr val="0070C0"/>
          </a:solidFill>
          <a:latin typeface="+mj-lt"/>
          <a:ea typeface="+mj-ea"/>
          <a:cs typeface="+mj-cs"/>
          <a:sym typeface="Arial" panose="020B0604020202020204" pitchFamily="34" charset="0"/>
        </a:defRPr>
      </a:lvl1pPr>
      <a:lvl2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2pPr>
      <a:lvl3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3pPr>
      <a:lvl4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4pPr>
      <a:lvl5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5pPr>
      <a:lvl6pPr marL="11430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6pPr>
      <a:lvl7pPr marL="16002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7pPr>
      <a:lvl8pPr marL="20574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8pPr>
      <a:lvl9pPr marL="25146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9pPr>
    </p:titleStyle>
    <p:bodyStyle>
      <a:lvl1pPr marL="171450" indent="-171450" algn="l" defTabSz="685800" rtl="0" eaLnBrk="0" fontAlgn="base" hangingPunct="0">
        <a:spcBef>
          <a:spcPts val="750"/>
        </a:spcBef>
        <a:spcAft>
          <a:spcPct val="0"/>
        </a:spcAft>
        <a:buFont typeface="Arial" panose="020B0604020202020204" pitchFamily="34" charset="0"/>
        <a:buChar char="•"/>
        <a:defRPr sz="2800">
          <a:solidFill>
            <a:schemeClr val="tx1"/>
          </a:solidFill>
          <a:latin typeface="+mn-lt"/>
          <a:ea typeface="+mn-ea"/>
          <a:cs typeface="+mn-cs"/>
          <a:sym typeface="Arial" panose="020B0604020202020204" pitchFamily="34" charset="0"/>
        </a:defRPr>
      </a:lvl1pPr>
      <a:lvl2pPr marL="5143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2pPr>
      <a:lvl3pPr marL="8572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3pPr>
      <a:lvl4pPr marL="12001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4pPr>
      <a:lvl5pPr marL="15430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5pPr>
      <a:lvl6pPr marL="20002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6pPr>
      <a:lvl7pPr marL="24574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7pPr>
      <a:lvl8pPr marL="29146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8pPr>
      <a:lvl9pPr marL="33718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image" Target="../media/image34.emf"/><Relationship Id="rId1" Type="http://schemas.openxmlformats.org/officeDocument/2006/relationships/slideLayout" Target="../slideLayouts/slideLayout7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88.xml"/><Relationship Id="rId5" Type="http://schemas.openxmlformats.org/officeDocument/2006/relationships/image" Target="../media/image39.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7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3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295400" y="4038600"/>
            <a:ext cx="7086600" cy="1295400"/>
          </a:xfrm>
          <a:prstGeom prst="rect">
            <a:avLst/>
          </a:prstGeom>
          <a:noFill/>
          <a:ln w="9525">
            <a:noFill/>
            <a:miter lim="800000"/>
            <a:headEnd/>
            <a:tailEnd/>
          </a:ln>
        </p:spPr>
        <p:txBody>
          <a:bodyPr/>
          <a:lstStyle/>
          <a:p>
            <a:pPr marL="342900" indent="-342900" algn="ctr">
              <a:spcBef>
                <a:spcPct val="20000"/>
              </a:spcBef>
              <a:buClr>
                <a:schemeClr val="folHlink"/>
              </a:buClr>
              <a:buSzPct val="60000"/>
              <a:buFont typeface="Wingdings" pitchFamily="2" charset="2"/>
              <a:buNone/>
            </a:pPr>
            <a:r>
              <a:rPr lang="en-US" altLang="zh-CN" sz="2400" dirty="0" smtClean="0">
                <a:solidFill>
                  <a:srgbClr val="000099"/>
                </a:solidFill>
                <a:latin typeface="Times New Roman" panose="02020603050405020304" pitchFamily="18" charset="0"/>
                <a:cs typeface="Times New Roman" panose="02020603050405020304" pitchFamily="18" charset="0"/>
              </a:rPr>
              <a:t>XinChou Lou</a:t>
            </a:r>
            <a:endParaRPr lang="en-US" altLang="zh-CN" sz="2400" dirty="0">
              <a:solidFill>
                <a:srgbClr val="000099"/>
              </a:solidFill>
              <a:latin typeface="Times New Roman" panose="02020603050405020304" pitchFamily="18" charset="0"/>
              <a:cs typeface="Times New Roman" panose="02020603050405020304" pitchFamily="18" charset="0"/>
            </a:endParaRPr>
          </a:p>
          <a:p>
            <a:pPr marL="342900" indent="-342900" algn="ctr">
              <a:spcBef>
                <a:spcPct val="20000"/>
              </a:spcBef>
              <a:buClr>
                <a:schemeClr val="folHlink"/>
              </a:buClr>
              <a:buSzPct val="60000"/>
              <a:buFont typeface="Wingdings" pitchFamily="2" charset="2"/>
              <a:buNone/>
            </a:pPr>
            <a:r>
              <a:rPr lang="en-US" altLang="zh-CN" sz="2400" dirty="0" smtClean="0">
                <a:solidFill>
                  <a:srgbClr val="000099"/>
                </a:solidFill>
                <a:latin typeface="Times New Roman" panose="02020603050405020304" pitchFamily="18" charset="0"/>
                <a:cs typeface="Times New Roman" panose="02020603050405020304" pitchFamily="18" charset="0"/>
              </a:rPr>
              <a:t>The Institute of High Energy Physics</a:t>
            </a:r>
          </a:p>
          <a:p>
            <a:pPr marL="342900" indent="-342900" algn="ctr">
              <a:spcBef>
                <a:spcPct val="20000"/>
              </a:spcBef>
              <a:buClr>
                <a:schemeClr val="folHlink"/>
              </a:buClr>
              <a:buSzPct val="60000"/>
              <a:buFont typeface="Wingdings" pitchFamily="2" charset="2"/>
              <a:buNone/>
            </a:pPr>
            <a:endParaRPr lang="en-US" altLang="zh-CN" sz="2400" dirty="0" smtClean="0">
              <a:solidFill>
                <a:srgbClr val="000099"/>
              </a:solidFill>
              <a:latin typeface="Times New Roman" panose="02020603050405020304" pitchFamily="18" charset="0"/>
              <a:cs typeface="Times New Roman" panose="02020603050405020304" pitchFamily="18" charset="0"/>
            </a:endParaRPr>
          </a:p>
        </p:txBody>
      </p:sp>
      <p:sp>
        <p:nvSpPr>
          <p:cNvPr id="6" name="Rectangle 1029"/>
          <p:cNvSpPr>
            <a:spLocks noChangeArrowheads="1"/>
          </p:cNvSpPr>
          <p:nvPr/>
        </p:nvSpPr>
        <p:spPr bwMode="auto">
          <a:xfrm>
            <a:off x="0" y="0"/>
            <a:ext cx="9144000" cy="1600200"/>
          </a:xfrm>
          <a:prstGeom prst="rect">
            <a:avLst/>
          </a:prstGeom>
          <a:gradFill rotWithShape="0">
            <a:gsLst>
              <a:gs pos="0">
                <a:srgbClr val="72CCE8"/>
              </a:gs>
              <a:gs pos="50000">
                <a:schemeClr val="bg1"/>
              </a:gs>
              <a:gs pos="100000">
                <a:srgbClr val="72CCE8"/>
              </a:gs>
            </a:gsLst>
            <a:lin ang="5400000" scaled="1"/>
          </a:gradFill>
          <a:ln w="9525">
            <a:noFill/>
            <a:miter lim="800000"/>
            <a:headEnd/>
            <a:tailEnd/>
          </a:ln>
          <a:effectLst/>
        </p:spPr>
        <p:txBody>
          <a:bodyPr anchor="ctr"/>
          <a:lstStyle/>
          <a:p>
            <a:pPr algn="ctr" fontAlgn="base">
              <a:spcBef>
                <a:spcPct val="0"/>
              </a:spcBef>
              <a:spcAft>
                <a:spcPct val="0"/>
              </a:spcAft>
            </a:pPr>
            <a:r>
              <a:rPr lang="en-US" altLang="zh-CN" sz="4000" b="1" dirty="0" smtClean="0">
                <a:solidFill>
                  <a:srgbClr val="C00000"/>
                </a:solidFill>
                <a:latin typeface="Times New Roman" panose="02020603050405020304" pitchFamily="18" charset="0"/>
                <a:ea typeface="+mj-ea"/>
                <a:cs typeface="Times New Roman" panose="02020603050405020304" pitchFamily="18" charset="0"/>
              </a:rPr>
              <a:t>The Circular Electron Positron Collider</a:t>
            </a:r>
            <a:endParaRPr lang="en-US" altLang="zh-CN" sz="3600" b="1" dirty="0">
              <a:solidFill>
                <a:srgbClr val="0000FF"/>
              </a:solidFill>
              <a:latin typeface="Times New Roman" panose="02020603050405020304" pitchFamily="18" charset="0"/>
              <a:ea typeface="+mj-ea"/>
              <a:cs typeface="Times New Roman" panose="02020603050405020304" pitchFamily="18" charset="0"/>
              <a:sym typeface="Symbol" pitchFamily="18" charset="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5699333"/>
            <a:ext cx="1104900" cy="110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31302" y="5943600"/>
            <a:ext cx="1139395"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b="1" dirty="0" smtClean="0">
                <a:solidFill>
                  <a:srgbClr val="00B0F0"/>
                </a:solidFill>
              </a:rPr>
              <a:t>Beijing, June 13， 2018</a:t>
            </a:r>
            <a:endParaRPr lang="en-US" b="1" dirty="0">
              <a:solidFill>
                <a:srgbClr val="00B0F0"/>
              </a:solidFill>
            </a:endParaRPr>
          </a:p>
        </p:txBody>
      </p:sp>
      <p:pic>
        <p:nvPicPr>
          <p:cNvPr id="2054" name="Picture 6"/>
          <p:cNvPicPr>
            <a:picLocks noChangeAspect="1" noChangeArrowheads="1"/>
          </p:cNvPicPr>
          <p:nvPr/>
        </p:nvPicPr>
        <p:blipFill>
          <a:blip r:embed="rId5" cstate="print"/>
          <a:srcRect/>
          <a:stretch>
            <a:fillRect/>
          </a:stretch>
        </p:blipFill>
        <p:spPr bwMode="auto">
          <a:xfrm>
            <a:off x="0" y="1600200"/>
            <a:ext cx="9144000" cy="2247900"/>
          </a:xfrm>
          <a:prstGeom prst="rect">
            <a:avLst/>
          </a:prstGeom>
          <a:noFill/>
          <a:ln w="9525">
            <a:noFill/>
            <a:miter lim="800000"/>
            <a:headEnd/>
            <a:tailEnd/>
          </a:ln>
          <a:effectLst/>
        </p:spPr>
      </p:pic>
    </p:spTree>
    <p:extLst>
      <p:ext uri="{BB962C8B-B14F-4D97-AF65-F5344CB8AC3E}">
        <p14:creationId xmlns:p14="http://schemas.microsoft.com/office/powerpoint/2010/main" xmlns="" val="597118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p:cNvSpPr>
          <p:nvPr>
            <p:ph type="title"/>
          </p:nvPr>
        </p:nvSpPr>
        <p:spPr>
          <a:xfrm>
            <a:off x="581660" y="-56832"/>
            <a:ext cx="8229600" cy="865187"/>
          </a:xfrm>
        </p:spPr>
        <p:txBody>
          <a:bodyPr wrap="square" lIns="91440" tIns="45720" rIns="91440" bIns="45720" anchor="ctr"/>
          <a:lstStyle/>
          <a:p>
            <a:r>
              <a:rPr lang="en-US" altLang="zh-CN" sz="3200" b="1" dirty="0">
                <a:solidFill>
                  <a:srgbClr val="0000CC"/>
                </a:solidFill>
                <a:latin typeface="Calibri" panose="020F0502020204030204" charset="0"/>
              </a:rPr>
              <a:t>CEPC CDR Accelerator Chain</a:t>
            </a:r>
          </a:p>
        </p:txBody>
      </p:sp>
      <p:sp>
        <p:nvSpPr>
          <p:cNvPr id="11266" name="矩形 17"/>
          <p:cNvSpPr/>
          <p:nvPr/>
        </p:nvSpPr>
        <p:spPr>
          <a:xfrm>
            <a:off x="0" y="2995613"/>
            <a:ext cx="4243388" cy="1006475"/>
          </a:xfrm>
          <a:prstGeom prst="rect">
            <a:avLst/>
          </a:prstGeom>
          <a:noFill/>
          <a:ln w="9525" cap="flat" cmpd="sng">
            <a:solidFill>
              <a:schemeClr val="tx2"/>
            </a:solidFill>
            <a:prstDash val="solid"/>
            <a:round/>
            <a:headEnd type="none" w="med" len="med"/>
            <a:tailEnd type="none" w="med" len="med"/>
          </a:ln>
        </p:spPr>
        <p:txBody>
          <a:bodyPr wrap="none" anchor="t">
            <a:spAutoFit/>
          </a:bodyPr>
          <a:lstStyle/>
          <a:p>
            <a:r>
              <a:rPr lang="en-US" altLang="en-US" sz="2000" b="1" dirty="0">
                <a:solidFill>
                  <a:srgbClr val="000000"/>
                </a:solidFill>
                <a:latin typeface="Arial" panose="020B0604020202020204" pitchFamily="34" charset="0"/>
                <a:ea typeface="宋体" panose="02010600030101010101" pitchFamily="2" charset="-122"/>
              </a:rPr>
              <a:t>Three rings in the sane channel</a:t>
            </a:r>
            <a:r>
              <a:rPr lang="zh-CN" altLang="en-US" sz="2000" b="1" dirty="0">
                <a:solidFill>
                  <a:srgbClr val="000000"/>
                </a:solidFill>
                <a:latin typeface="Arial" panose="020B0604020202020204" pitchFamily="34" charset="0"/>
              </a:rPr>
              <a:t>：</a:t>
            </a:r>
            <a:endParaRPr lang="en-US" altLang="zh-CN" sz="2000" b="1" dirty="0">
              <a:solidFill>
                <a:srgbClr val="000000"/>
              </a:solidFill>
              <a:latin typeface="Arial" panose="020B0604020202020204" pitchFamily="34" charset="0"/>
            </a:endParaRPr>
          </a:p>
          <a:p>
            <a:pPr marL="539750" lvl="1" indent="-285750">
              <a:buFont typeface="Wingdings" panose="05000000000000000000" pitchFamily="2" charset="2"/>
              <a:buChar char="Ø"/>
            </a:pPr>
            <a:r>
              <a:rPr lang="en-US" altLang="zh-CN" sz="2000" b="1" dirty="0">
                <a:solidFill>
                  <a:srgbClr val="000000"/>
                </a:solidFill>
                <a:latin typeface="Arial" panose="020B0604020202020204" pitchFamily="34" charset="0"/>
              </a:rPr>
              <a:t>CEPC &amp; booster</a:t>
            </a:r>
          </a:p>
          <a:p>
            <a:pPr marL="539750" lvl="1" indent="-285750">
              <a:buFont typeface="Wingdings" panose="05000000000000000000" pitchFamily="2" charset="2"/>
              <a:buChar char="Ø"/>
            </a:pPr>
            <a:r>
              <a:rPr lang="en-US" altLang="zh-CN" sz="2000" b="1" dirty="0">
                <a:solidFill>
                  <a:srgbClr val="000000"/>
                </a:solidFill>
                <a:latin typeface="Arial" panose="020B0604020202020204" pitchFamily="34" charset="0"/>
              </a:rPr>
              <a:t>SppC</a:t>
            </a:r>
          </a:p>
        </p:txBody>
      </p:sp>
      <p:grpSp>
        <p:nvGrpSpPr>
          <p:cNvPr id="11267" name="组合 23"/>
          <p:cNvGrpSpPr/>
          <p:nvPr/>
        </p:nvGrpSpPr>
        <p:grpSpPr>
          <a:xfrm>
            <a:off x="581660" y="808355"/>
            <a:ext cx="8707542" cy="5659120"/>
            <a:chOff x="902433" y="1353329"/>
            <a:chExt cx="8708421" cy="5659921"/>
          </a:xfrm>
        </p:grpSpPr>
        <p:grpSp>
          <p:nvGrpSpPr>
            <p:cNvPr id="11268" name="组合 15"/>
            <p:cNvGrpSpPr/>
            <p:nvPr/>
          </p:nvGrpSpPr>
          <p:grpSpPr>
            <a:xfrm>
              <a:off x="7388130" y="1553404"/>
              <a:ext cx="2222724" cy="1392096"/>
              <a:chOff x="7388130" y="1553404"/>
              <a:chExt cx="2222724" cy="1392096"/>
            </a:xfrm>
          </p:grpSpPr>
          <p:sp>
            <p:nvSpPr>
              <p:cNvPr id="11269" name="TextBox 20"/>
              <p:cNvSpPr txBox="1"/>
              <p:nvPr/>
            </p:nvSpPr>
            <p:spPr>
              <a:xfrm>
                <a:off x="7388130" y="1553404"/>
                <a:ext cx="2222724" cy="701139"/>
              </a:xfrm>
              <a:prstGeom prst="rect">
                <a:avLst/>
              </a:prstGeom>
              <a:noFill/>
              <a:ln w="9525">
                <a:noFill/>
              </a:ln>
            </p:spPr>
            <p:txBody>
              <a:bodyPr wrap="square" anchor="t">
                <a:spAutoFit/>
              </a:bodyPr>
              <a:lstStyle/>
              <a:p>
                <a:r>
                  <a:rPr lang="en-US" altLang="zh-CN" sz="2000" b="1" dirty="0">
                    <a:solidFill>
                      <a:srgbClr val="C00000"/>
                    </a:solidFill>
                    <a:latin typeface="Arial" panose="020B0604020202020204" pitchFamily="34" charset="0"/>
                  </a:rPr>
                  <a:t>Energy Ramp </a:t>
                </a:r>
              </a:p>
              <a:p>
                <a:r>
                  <a:rPr lang="en-US" altLang="zh-CN" sz="2000" b="1" dirty="0">
                    <a:solidFill>
                      <a:srgbClr val="C00000"/>
                    </a:solidFill>
                    <a:latin typeface="Arial" panose="020B0604020202020204" pitchFamily="34" charset="0"/>
                  </a:rPr>
                  <a:t>10 -&gt;</a:t>
                </a:r>
                <a:r>
                  <a:rPr lang="en-US" altLang="zh-CN" sz="2000" b="1" dirty="0" smtClean="0">
                    <a:solidFill>
                      <a:srgbClr val="C00000"/>
                    </a:solidFill>
                    <a:latin typeface="Arial" panose="020B0604020202020204" pitchFamily="34" charset="0"/>
                  </a:rPr>
                  <a:t>45/120 GeV</a:t>
                </a:r>
                <a:endParaRPr lang="zh-CN" altLang="en-US" sz="2000" b="1" dirty="0">
                  <a:solidFill>
                    <a:srgbClr val="C00000"/>
                  </a:solidFill>
                  <a:latin typeface="Arial" panose="020B0604020202020204" pitchFamily="34" charset="0"/>
                </a:endParaRPr>
              </a:p>
            </p:txBody>
          </p:sp>
          <p:sp>
            <p:nvSpPr>
              <p:cNvPr id="19" name="下弧形箭头 18"/>
              <p:cNvSpPr/>
              <p:nvPr/>
            </p:nvSpPr>
            <p:spPr>
              <a:xfrm rot="-2400000">
                <a:off x="7953232" y="2591438"/>
                <a:ext cx="995463" cy="3540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grpSp>
        <p:grpSp>
          <p:nvGrpSpPr>
            <p:cNvPr id="11271" name="组合 22"/>
            <p:cNvGrpSpPr/>
            <p:nvPr/>
          </p:nvGrpSpPr>
          <p:grpSpPr>
            <a:xfrm>
              <a:off x="902433" y="1353329"/>
              <a:ext cx="6705325" cy="5659921"/>
              <a:chOff x="902433" y="1353329"/>
              <a:chExt cx="6705325" cy="5659921"/>
            </a:xfrm>
          </p:grpSpPr>
          <p:sp>
            <p:nvSpPr>
              <p:cNvPr id="3" name="矩形 2"/>
              <p:cNvSpPr/>
              <p:nvPr/>
            </p:nvSpPr>
            <p:spPr>
              <a:xfrm>
                <a:off x="902433" y="2205620"/>
                <a:ext cx="2664094" cy="6477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r>
                  <a:rPr lang="en-US" altLang="zh-CN" sz="2400" b="1" noProof="1" smtClean="0">
                    <a:solidFill>
                      <a:srgbClr val="FFFFFF"/>
                    </a:solidFill>
                  </a:rPr>
                  <a:t>Injector</a:t>
                </a:r>
                <a:endParaRPr lang="en-US" altLang="zh-CN" sz="2400" b="1" noProof="1">
                  <a:solidFill>
                    <a:srgbClr val="FFFFFF"/>
                  </a:solidFill>
                </a:endParaRPr>
              </a:p>
            </p:txBody>
          </p:sp>
          <p:sp>
            <p:nvSpPr>
              <p:cNvPr id="4" name="同心圆 3"/>
              <p:cNvSpPr/>
              <p:nvPr/>
            </p:nvSpPr>
            <p:spPr>
              <a:xfrm>
                <a:off x="5088141" y="1353329"/>
                <a:ext cx="2519617" cy="2592755"/>
              </a:xfrm>
              <a:prstGeom prst="donut">
                <a:avLst>
                  <a:gd name="adj" fmla="val 132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000000"/>
                  </a:solidFill>
                </a:endParaRPr>
              </a:p>
            </p:txBody>
          </p:sp>
          <p:sp>
            <p:nvSpPr>
              <p:cNvPr id="5" name="同心圆 4"/>
              <p:cNvSpPr/>
              <p:nvPr/>
            </p:nvSpPr>
            <p:spPr>
              <a:xfrm>
                <a:off x="3060064" y="4220443"/>
                <a:ext cx="2519616" cy="2592754"/>
              </a:xfrm>
              <a:prstGeom prst="donut">
                <a:avLst>
                  <a:gd name="adj" fmla="val 13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000000"/>
                  </a:solidFill>
                </a:endParaRPr>
              </a:p>
            </p:txBody>
          </p:sp>
          <p:sp>
            <p:nvSpPr>
              <p:cNvPr id="11275" name="TextBox 5"/>
              <p:cNvSpPr txBox="1"/>
              <p:nvPr/>
            </p:nvSpPr>
            <p:spPr>
              <a:xfrm>
                <a:off x="5868144" y="2420888"/>
                <a:ext cx="1512168" cy="457265"/>
              </a:xfrm>
              <a:prstGeom prst="rect">
                <a:avLst/>
              </a:prstGeom>
              <a:noFill/>
              <a:ln w="9525">
                <a:noFill/>
              </a:ln>
            </p:spPr>
            <p:txBody>
              <a:bodyPr anchor="t">
                <a:spAutoFit/>
              </a:bodyPr>
              <a:lstStyle/>
              <a:p>
                <a:r>
                  <a:rPr lang="en-US" altLang="zh-CN" sz="2400" b="1" dirty="0">
                    <a:solidFill>
                      <a:srgbClr val="000000"/>
                    </a:solidFill>
                    <a:latin typeface="Arial" panose="020B0604020202020204" pitchFamily="34" charset="0"/>
                  </a:rPr>
                  <a:t>Booster</a:t>
                </a:r>
              </a:p>
            </p:txBody>
          </p:sp>
          <p:sp>
            <p:nvSpPr>
              <p:cNvPr id="11276" name="TextBox 6"/>
              <p:cNvSpPr txBox="1"/>
              <p:nvPr/>
            </p:nvSpPr>
            <p:spPr>
              <a:xfrm>
                <a:off x="3566527" y="5286441"/>
                <a:ext cx="1768018" cy="460440"/>
              </a:xfrm>
              <a:prstGeom prst="rect">
                <a:avLst/>
              </a:prstGeom>
              <a:noFill/>
              <a:ln w="9525">
                <a:noFill/>
              </a:ln>
            </p:spPr>
            <p:txBody>
              <a:bodyPr wrap="square" anchor="t">
                <a:spAutoFit/>
              </a:bodyPr>
              <a:lstStyle/>
              <a:p>
                <a:r>
                  <a:rPr lang="en-US" altLang="zh-CN" sz="2400" b="1" dirty="0">
                    <a:solidFill>
                      <a:srgbClr val="000000"/>
                    </a:solidFill>
                    <a:latin typeface="Arial" panose="020B0604020202020204" pitchFamily="34" charset="0"/>
                  </a:rPr>
                  <a:t>Main Ring</a:t>
                </a:r>
              </a:p>
            </p:txBody>
          </p:sp>
          <p:sp>
            <p:nvSpPr>
              <p:cNvPr id="8" name="右箭头 7"/>
              <p:cNvSpPr/>
              <p:nvPr/>
            </p:nvSpPr>
            <p:spPr>
              <a:xfrm>
                <a:off x="3566527" y="2205620"/>
                <a:ext cx="1654342" cy="21593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9" name="右箭头 8"/>
              <p:cNvSpPr/>
              <p:nvPr/>
            </p:nvSpPr>
            <p:spPr>
              <a:xfrm>
                <a:off x="3566527" y="2681937"/>
                <a:ext cx="1654342" cy="21593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11279" name="TextBox 9"/>
              <p:cNvSpPr txBox="1"/>
              <p:nvPr/>
            </p:nvSpPr>
            <p:spPr>
              <a:xfrm>
                <a:off x="3566729" y="1772816"/>
                <a:ext cx="1437319" cy="400110"/>
              </a:xfrm>
              <a:prstGeom prst="rect">
                <a:avLst/>
              </a:prstGeom>
              <a:noFill/>
              <a:ln w="9525">
                <a:noFill/>
              </a:ln>
            </p:spPr>
            <p:txBody>
              <a:bodyPr anchor="t">
                <a:spAutoFit/>
              </a:bodyPr>
              <a:lstStyle/>
              <a:p>
                <a:r>
                  <a:rPr lang="en-US" altLang="zh-CN" sz="2000" b="1" dirty="0">
                    <a:solidFill>
                      <a:srgbClr val="00B050"/>
                    </a:solidFill>
                    <a:latin typeface="Arial" panose="020B0604020202020204" pitchFamily="34" charset="0"/>
                  </a:rPr>
                  <a:t>Electron</a:t>
                </a:r>
                <a:endParaRPr lang="zh-CN" altLang="en-US" sz="2000" b="1" dirty="0">
                  <a:solidFill>
                    <a:srgbClr val="00B050"/>
                  </a:solidFill>
                  <a:latin typeface="Arial" panose="020B0604020202020204" pitchFamily="34" charset="0"/>
                </a:endParaRPr>
              </a:p>
            </p:txBody>
          </p:sp>
          <p:sp>
            <p:nvSpPr>
              <p:cNvPr id="11280" name="TextBox 10"/>
              <p:cNvSpPr txBox="1"/>
              <p:nvPr/>
            </p:nvSpPr>
            <p:spPr>
              <a:xfrm>
                <a:off x="3601312" y="2898522"/>
                <a:ext cx="1437319" cy="400110"/>
              </a:xfrm>
              <a:prstGeom prst="rect">
                <a:avLst/>
              </a:prstGeom>
              <a:noFill/>
              <a:ln w="9525">
                <a:noFill/>
              </a:ln>
            </p:spPr>
            <p:txBody>
              <a:bodyPr anchor="t">
                <a:spAutoFit/>
              </a:bodyPr>
              <a:lstStyle/>
              <a:p>
                <a:r>
                  <a:rPr lang="en-US" altLang="zh-CN" sz="2000" b="1" dirty="0">
                    <a:solidFill>
                      <a:srgbClr val="C00000"/>
                    </a:solidFill>
                    <a:latin typeface="Arial" panose="020B0604020202020204" pitchFamily="34" charset="0"/>
                  </a:rPr>
                  <a:t>Positron</a:t>
                </a:r>
                <a:endParaRPr lang="zh-CN" altLang="en-US" sz="2000" b="1" dirty="0">
                  <a:solidFill>
                    <a:srgbClr val="C00000"/>
                  </a:solidFill>
                  <a:latin typeface="Arial" panose="020B0604020202020204" pitchFamily="34" charset="0"/>
                </a:endParaRPr>
              </a:p>
            </p:txBody>
          </p:sp>
          <p:sp>
            <p:nvSpPr>
              <p:cNvPr id="11281" name="TextBox 11"/>
              <p:cNvSpPr txBox="1"/>
              <p:nvPr/>
            </p:nvSpPr>
            <p:spPr>
              <a:xfrm>
                <a:off x="1619672" y="1772816"/>
                <a:ext cx="1728192" cy="457265"/>
              </a:xfrm>
              <a:prstGeom prst="rect">
                <a:avLst/>
              </a:prstGeom>
              <a:noFill/>
              <a:ln w="9525">
                <a:noFill/>
              </a:ln>
            </p:spPr>
            <p:txBody>
              <a:bodyPr anchor="t">
                <a:spAutoFit/>
              </a:bodyPr>
              <a:lstStyle/>
              <a:p>
                <a:r>
                  <a:rPr lang="en-US" altLang="zh-CN" sz="2400" b="1" dirty="0">
                    <a:solidFill>
                      <a:srgbClr val="C00000"/>
                    </a:solidFill>
                    <a:latin typeface="Arial" panose="020B0604020202020204" pitchFamily="34" charset="0"/>
                  </a:rPr>
                  <a:t>10 GeV</a:t>
                </a:r>
                <a:endParaRPr lang="zh-CN" altLang="en-US" sz="2400" b="1" dirty="0">
                  <a:solidFill>
                    <a:srgbClr val="C00000"/>
                  </a:solidFill>
                  <a:latin typeface="Arial" panose="020B0604020202020204" pitchFamily="34" charset="0"/>
                </a:endParaRPr>
              </a:p>
            </p:txBody>
          </p:sp>
          <p:sp>
            <p:nvSpPr>
              <p:cNvPr id="13" name="右箭头 12"/>
              <p:cNvSpPr/>
              <p:nvPr/>
            </p:nvSpPr>
            <p:spPr>
              <a:xfrm rot="6136886">
                <a:off x="5041429" y="4922221"/>
                <a:ext cx="1654409" cy="21592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14" name="右箭头 13"/>
              <p:cNvSpPr/>
              <p:nvPr/>
            </p:nvSpPr>
            <p:spPr>
              <a:xfrm rot="9380224">
                <a:off x="3707829" y="3682204"/>
                <a:ext cx="1652754" cy="21593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11284" name="TextBox 18"/>
              <p:cNvSpPr txBox="1"/>
              <p:nvPr/>
            </p:nvSpPr>
            <p:spPr>
              <a:xfrm>
                <a:off x="4708550" y="6613140"/>
                <a:ext cx="1589153" cy="400110"/>
              </a:xfrm>
              <a:prstGeom prst="rect">
                <a:avLst/>
              </a:prstGeom>
              <a:noFill/>
              <a:ln w="9525">
                <a:noFill/>
              </a:ln>
            </p:spPr>
            <p:txBody>
              <a:bodyPr anchor="t">
                <a:spAutoFit/>
              </a:bodyPr>
              <a:lstStyle/>
              <a:p>
                <a:r>
                  <a:rPr lang="en-US" altLang="zh-CN" sz="2000" b="1" dirty="0">
                    <a:solidFill>
                      <a:srgbClr val="C00000"/>
                    </a:solidFill>
                    <a:latin typeface="Arial" panose="020B0604020202020204" pitchFamily="34" charset="0"/>
                  </a:rPr>
                  <a:t>45/120 GeV</a:t>
                </a:r>
                <a:endParaRPr lang="zh-CN" altLang="en-US" sz="2000" b="1" dirty="0">
                  <a:solidFill>
                    <a:srgbClr val="C00000"/>
                  </a:solidFill>
                  <a:latin typeface="Arial" panose="020B0604020202020204" pitchFamily="34" charset="0"/>
                </a:endParaRPr>
              </a:p>
            </p:txBody>
          </p:sp>
        </p:grpSp>
      </p:grpSp>
      <p:pic>
        <p:nvPicPr>
          <p:cNvPr id="11286" name="图片 14"/>
          <p:cNvPicPr>
            <a:picLocks noChangeAspect="1"/>
          </p:cNvPicPr>
          <p:nvPr/>
        </p:nvPicPr>
        <p:blipFill>
          <a:blip r:embed="rId2" cstate="print"/>
          <a:srcRect r="2319"/>
          <a:stretch>
            <a:fillRect/>
          </a:stretch>
        </p:blipFill>
        <p:spPr>
          <a:xfrm>
            <a:off x="6942138" y="2578100"/>
            <a:ext cx="2036762" cy="1412875"/>
          </a:xfrm>
          <a:prstGeom prst="rect">
            <a:avLst/>
          </a:prstGeom>
          <a:noFill/>
          <a:ln w="9525">
            <a:noFill/>
          </a:ln>
        </p:spPr>
      </p:pic>
      <p:sp>
        <p:nvSpPr>
          <p:cNvPr id="11287" name="文本框 24"/>
          <p:cNvSpPr txBox="1"/>
          <p:nvPr/>
        </p:nvSpPr>
        <p:spPr>
          <a:xfrm>
            <a:off x="7286625" y="3897313"/>
            <a:ext cx="1790700" cy="274637"/>
          </a:xfrm>
          <a:prstGeom prst="rect">
            <a:avLst/>
          </a:prstGeom>
          <a:noFill/>
          <a:ln w="9525">
            <a:noFill/>
          </a:ln>
        </p:spPr>
        <p:txBody>
          <a:bodyPr wrap="none" anchor="t">
            <a:spAutoFit/>
          </a:bodyPr>
          <a:lstStyle/>
          <a:p>
            <a:r>
              <a:rPr lang="en-US" altLang="zh-CN" sz="1200" b="1" dirty="0">
                <a:solidFill>
                  <a:srgbClr val="FF0000"/>
                </a:solidFill>
                <a:latin typeface="Arial" panose="020B0604020202020204" pitchFamily="34" charset="0"/>
                <a:sym typeface="Arial" panose="020B0604020202020204" pitchFamily="34" charset="0"/>
              </a:rPr>
              <a:t>Booster Cycle (0.1 Hz)</a:t>
            </a:r>
            <a:endParaRPr lang="zh-CN" altLang="en-US" sz="1200" dirty="0">
              <a:solidFill>
                <a:prstClr val="black"/>
              </a:solidFill>
              <a:latin typeface="Arial" panose="020B0604020202020204" pitchFamily="34" charset="0"/>
            </a:endParaRPr>
          </a:p>
        </p:txBody>
      </p:sp>
      <p:sp>
        <p:nvSpPr>
          <p:cNvPr id="2" name="文本框 1"/>
          <p:cNvSpPr txBox="1"/>
          <p:nvPr/>
        </p:nvSpPr>
        <p:spPr>
          <a:xfrm>
            <a:off x="3245485" y="6343015"/>
            <a:ext cx="1116011" cy="369332"/>
          </a:xfrm>
          <a:prstGeom prst="rect">
            <a:avLst/>
          </a:prstGeom>
          <a:noFill/>
        </p:spPr>
        <p:txBody>
          <a:bodyPr wrap="none" rtlCol="0">
            <a:spAutoFit/>
          </a:bodyPr>
          <a:lstStyle/>
          <a:p>
            <a:r>
              <a:rPr lang="en-US" altLang="zh-CN" dirty="0" smtClean="0">
                <a:solidFill>
                  <a:prstClr val="black"/>
                </a:solidFill>
              </a:rPr>
              <a:t>C=100 km</a:t>
            </a:r>
            <a:endParaRPr lang="en-US" altLang="zh-CN" dirty="0">
              <a:solidFill>
                <a:prstClr val="black"/>
              </a:solidFill>
            </a:endParaRPr>
          </a:p>
        </p:txBody>
      </p:sp>
      <p:pic>
        <p:nvPicPr>
          <p:cNvPr id="6" name="图片 5"/>
          <p:cNvPicPr>
            <a:picLocks noChangeAspect="1"/>
          </p:cNvPicPr>
          <p:nvPr/>
        </p:nvPicPr>
        <p:blipFill>
          <a:blip r:embed="rId3" cstate="print"/>
          <a:stretch>
            <a:fillRect/>
          </a:stretch>
        </p:blipFill>
        <p:spPr>
          <a:xfrm>
            <a:off x="6284595" y="4483100"/>
            <a:ext cx="2526665" cy="2228215"/>
          </a:xfrm>
          <a:prstGeom prst="rect">
            <a:avLst/>
          </a:prstGeom>
        </p:spPr>
      </p:pic>
      <p:sp>
        <p:nvSpPr>
          <p:cNvPr id="7" name="TextBox 6"/>
          <p:cNvSpPr txBox="1"/>
          <p:nvPr/>
        </p:nvSpPr>
        <p:spPr>
          <a:xfrm>
            <a:off x="223725" y="5898118"/>
            <a:ext cx="2714589" cy="369332"/>
          </a:xfrm>
          <a:prstGeom prst="rect">
            <a:avLst/>
          </a:prstGeom>
          <a:noFill/>
        </p:spPr>
        <p:txBody>
          <a:bodyPr wrap="none" rtlCol="0">
            <a:spAutoFit/>
          </a:bodyPr>
          <a:lstStyle/>
          <a:p>
            <a:r>
              <a:rPr lang="en-US" altLang="zh-CN" b="1" dirty="0" smtClean="0">
                <a:solidFill>
                  <a:srgbClr val="00B050"/>
                </a:solidFill>
              </a:rPr>
              <a:t>See C. H. Yu’s Presentation</a:t>
            </a:r>
            <a:endParaRPr lang="zh-CN" altLang="en-US" b="1" dirty="0">
              <a:solidFill>
                <a:srgbClr val="00B050"/>
              </a:solidFill>
            </a:endParaRPr>
          </a:p>
        </p:txBody>
      </p:sp>
    </p:spTree>
    <p:extLst>
      <p:ext uri="{BB962C8B-B14F-4D97-AF65-F5344CB8AC3E}">
        <p14:creationId xmlns:p14="http://schemas.microsoft.com/office/powerpoint/2010/main" xmlns="" val="931265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88640"/>
            <a:ext cx="8568952" cy="504056"/>
          </a:xfrm>
        </p:spPr>
        <p:txBody>
          <a:bodyPr>
            <a:normAutofit fontScale="90000"/>
          </a:bodyPr>
          <a:lstStyle/>
          <a:p>
            <a:pPr algn="ctr"/>
            <a:r>
              <a:rPr lang="en-US" altLang="zh-CN" b="1" dirty="0" smtClean="0">
                <a:solidFill>
                  <a:srgbClr val="0000CC"/>
                </a:solidFill>
                <a:latin typeface="Times New Roman" panose="02020603050405020304" pitchFamily="18" charset="0"/>
                <a:cs typeface="Times New Roman" panose="02020603050405020304" pitchFamily="18" charset="0"/>
              </a:rPr>
              <a:t>CEPC Parameters</a:t>
            </a:r>
            <a:endParaRPr lang="zh-CN" altLang="en-US" sz="2200" b="1" dirty="0">
              <a:solidFill>
                <a:srgbClr val="0000CC"/>
              </a:solidFill>
            </a:endParaRPr>
          </a:p>
        </p:txBody>
      </p:sp>
      <p:graphicFrame>
        <p:nvGraphicFramePr>
          <p:cNvPr id="4" name="表格 3"/>
          <p:cNvGraphicFramePr>
            <a:graphicFrameLocks noGrp="1"/>
          </p:cNvGraphicFramePr>
          <p:nvPr>
            <p:extLst>
              <p:ext uri="{D42A27DB-BD31-4B8C-83A1-F6EECF244321}">
                <p14:modId xmlns:p14="http://schemas.microsoft.com/office/powerpoint/2010/main" xmlns="" val="2666033490"/>
              </p:ext>
            </p:extLst>
          </p:nvPr>
        </p:nvGraphicFramePr>
        <p:xfrm>
          <a:off x="467162" y="692567"/>
          <a:ext cx="8424962" cy="5866759"/>
        </p:xfrm>
        <a:graphic>
          <a:graphicData uri="http://schemas.openxmlformats.org/drawingml/2006/table">
            <a:tbl>
              <a:tblPr firstRow="1" bandRow="1"/>
              <a:tblGrid>
                <a:gridCol w="2740191"/>
                <a:gridCol w="1409242"/>
                <a:gridCol w="1644115"/>
                <a:gridCol w="1315694"/>
                <a:gridCol w="1315720"/>
              </a:tblGrid>
              <a:tr h="343535">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effectLst/>
                          <a:latin typeface="Times New Roman" panose="02020603050405020304" pitchFamily="18" charset="0"/>
                          <a:ea typeface="+mn-ea"/>
                          <a:cs typeface="Times New Roman" panose="02020603050405020304" pitchFamily="18" charset="0"/>
                        </a:rPr>
                        <a:t>Higgs</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effectLst/>
                          <a:latin typeface="Times New Roman" panose="02020603050405020304" pitchFamily="18" charset="0"/>
                          <a:ea typeface="+mn-ea"/>
                          <a:cs typeface="Times New Roman" panose="02020603050405020304" pitchFamily="18" charset="0"/>
                        </a:rPr>
                        <a:t>W</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200" b="1" i="1" kern="10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effectLst/>
                          <a:latin typeface="Times New Roman" panose="02020603050405020304" pitchFamily="18" charset="0"/>
                          <a:ea typeface="+mn-ea"/>
                          <a:cs typeface="Times New Roman" panose="02020603050405020304" pitchFamily="18" charset="0"/>
                        </a:rPr>
                        <a:t>Z</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2T</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Number of IPs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2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Energy (</a:t>
                      </a:r>
                      <a:r>
                        <a:rPr lang="en-US" sz="12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45.5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Circumference (km)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2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SR loss/turn (</a:t>
                      </a:r>
                      <a:r>
                        <a:rPr lang="en-US" sz="12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1.73</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0.34</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0.036</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Half crossing angle (</a:t>
                      </a:r>
                      <a:r>
                        <a:rPr lang="en-US" altLang="zh-CN" sz="12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mrad</a:t>
                      </a: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27305" algn="ctr" fontAlgn="ctr">
                        <a:lnSpc>
                          <a:spcPts val="1395"/>
                        </a:lnSpc>
                        <a:spcAft>
                          <a:spcPts val="0"/>
                        </a:spcAft>
                      </a:pPr>
                      <a:r>
                        <a:rPr lang="en-US" sz="12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altLang="zh-CN" sz="1200" kern="100" dirty="0" err="1" smtClean="0">
                          <a:effectLst/>
                          <a:latin typeface="Times New Roman" panose="02020603050405020304" pitchFamily="18" charset="0"/>
                          <a:ea typeface="+mn-ea"/>
                          <a:cs typeface="Times New Roman" panose="02020603050405020304" pitchFamily="18" charset="0"/>
                        </a:rPr>
                        <a:t>Piwinski</a:t>
                      </a:r>
                      <a:r>
                        <a:rPr lang="en-US" altLang="zh-CN" sz="1200" kern="100" dirty="0" smtClean="0">
                          <a:effectLst/>
                          <a:latin typeface="Times New Roman" panose="02020603050405020304" pitchFamily="18" charset="0"/>
                          <a:ea typeface="+mn-ea"/>
                          <a:cs typeface="Times New Roman" panose="02020603050405020304" pitchFamily="18" charset="0"/>
                        </a:rPr>
                        <a:t> angle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smtClean="0">
                          <a:latin typeface="Times New Roman" panose="02020603050405020304" pitchFamily="18" charset="0"/>
                          <a:cs typeface="Times New Roman" panose="02020603050405020304" pitchFamily="18" charset="0"/>
                        </a:rPr>
                        <a:t>2.58</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smtClean="0">
                          <a:latin typeface="Times New Roman" panose="02020603050405020304" pitchFamily="18" charset="0"/>
                          <a:cs typeface="Times New Roman" panose="02020603050405020304" pitchFamily="18" charset="0"/>
                        </a:rPr>
                        <a:t>7.74</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23.8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e</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200" kern="100" baseline="300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number (bunch s</a:t>
                      </a: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pacing</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242 (0.68us)</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1220 </a:t>
                      </a: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(0.27us)</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100"/>
                        </a:spcBef>
                        <a:spcAft>
                          <a:spcPts val="100"/>
                        </a:spcAft>
                        <a:buClrTx/>
                        <a:buSzTx/>
                        <a:buFontTx/>
                        <a:buNone/>
                        <a:defRPr/>
                      </a:pPr>
                      <a:r>
                        <a:rPr lang="en-US" altLang="zh-CN" sz="1200" b="0" dirty="0" smtClean="0">
                          <a:solidFill>
                            <a:schemeClr val="tx1"/>
                          </a:solidFill>
                          <a:effectLst/>
                          <a:latin typeface="Times New Roman" panose="02020603050405020304" pitchFamily="18" charset="0"/>
                          <a:ea typeface="+mn-ea"/>
                          <a:cs typeface="Times New Roman" panose="02020603050405020304" pitchFamily="18" charset="0"/>
                        </a:rPr>
                        <a:t>12000 (25ns+10%gap)</a:t>
                      </a:r>
                      <a:endParaRPr lang="zh-CN" altLang="zh-CN" sz="1200" b="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Beam current (mA)</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87.9</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100"/>
                        </a:spcBef>
                        <a:spcAft>
                          <a:spcPts val="100"/>
                        </a:spcAft>
                      </a:pPr>
                      <a:r>
                        <a:rPr lang="en-US" altLang="zh-CN" sz="1200" b="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461</a:t>
                      </a:r>
                      <a:endParaRPr lang="zh-CN" sz="1200" b="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SR power /beam (MW)</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Bending radius (km)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200" kern="1200" dirty="0" smtClean="0">
                          <a:solidFill>
                            <a:srgbClr val="000000"/>
                          </a:solidFill>
                          <a:effectLst/>
                          <a:latin typeface="Times New Roman" panose="02020603050405020304" pitchFamily="18" charset="0"/>
                          <a:cs typeface="Times New Roman" panose="02020603050405020304" pitchFamily="18" charset="0"/>
                        </a:rPr>
                        <a:t>10.6</a:t>
                      </a:r>
                      <a:endParaRPr lang="zh-CN" sz="12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Momentum compaction (10</a:t>
                      </a:r>
                      <a:r>
                        <a:rPr lang="en-US" sz="12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200" kern="1200" dirty="0" smtClean="0">
                          <a:solidFill>
                            <a:srgbClr val="000000"/>
                          </a:solidFill>
                          <a:effectLst/>
                          <a:latin typeface="Times New Roman" panose="02020603050405020304" pitchFamily="18" charset="0"/>
                          <a:cs typeface="Times New Roman" panose="02020603050405020304" pitchFamily="18" charset="0"/>
                        </a:rPr>
                        <a:t>1.11</a:t>
                      </a:r>
                      <a:endParaRPr lang="zh-CN" sz="12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IP</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x/y (m)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0.36/0.0015</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0.36/0.0015</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0.2/0.0015</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0.2/0.001</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dirty="0" err="1">
                          <a:effectLst/>
                          <a:latin typeface="Times New Roman" panose="02020603050405020304" pitchFamily="18" charset="0"/>
                          <a:ea typeface="宋体" panose="02010600030101010101" pitchFamily="2" charset="-122"/>
                          <a:cs typeface="Times New Roman" panose="02020603050405020304" pitchFamily="18" charset="0"/>
                        </a:rPr>
                        <a:t>Emittance</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x/y (nm)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1.21/0.0031</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0.54/0.0016</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0.17/0.004</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0.17/0.0016</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Transverse  </a:t>
                      </a: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IP</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(um)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20.9/0.068</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13.9/0.049</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5.9/0.078</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5.9/0.04</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x</a:t>
                      </a:r>
                      <a:r>
                        <a:rPr lang="en-US" sz="1200" i="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2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200" i="1" kern="100" baseline="-25000" dirty="0" smtClean="0">
                          <a:effectLst/>
                          <a:latin typeface="Times New Roman" panose="02020603050405020304" pitchFamily="18" charset="0"/>
                          <a:ea typeface="+mn-ea"/>
                          <a:cs typeface="Times New Roman" panose="02020603050405020304" pitchFamily="18" charset="0"/>
                        </a:rPr>
                        <a:t>y</a:t>
                      </a:r>
                      <a:r>
                        <a:rPr lang="en-US" altLang="zh-CN" sz="1200" kern="100" dirty="0" smtClean="0">
                          <a:effectLst/>
                          <a:latin typeface="Times New Roman" panose="02020603050405020304" pitchFamily="18" charset="0"/>
                          <a:ea typeface="+mn-ea"/>
                          <a:cs typeface="Times New Roman" panose="02020603050405020304" pitchFamily="18" charset="0"/>
                        </a:rPr>
                        <a:t>/IP</a:t>
                      </a:r>
                      <a:endParaRPr lang="zh-CN" altLang="zh-CN" sz="12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0.031/0.109</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0.013/0.12</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0.0041/0.056</a:t>
                      </a:r>
                      <a:endParaRPr lang="zh-CN" altLang="en-US"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0.0041/0.072</a:t>
                      </a:r>
                      <a:endParaRPr lang="zh-CN" altLang="en-US"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V</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 </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(GV)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2.17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0.47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f </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(MHz</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  (harmonic)</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spcAft>
                          <a:spcPts val="0"/>
                        </a:spcAft>
                      </a:pPr>
                      <a:r>
                        <a:rPr lang="en-US" sz="1200" kern="1200" dirty="0">
                          <a:solidFill>
                            <a:srgbClr val="000000"/>
                          </a:solidFill>
                          <a:effectLst/>
                          <a:latin typeface="Times New Roman" panose="02020603050405020304" pitchFamily="18" charset="0"/>
                          <a:cs typeface="Times New Roman" panose="02020603050405020304" pitchFamily="18" charset="0"/>
                        </a:rPr>
                        <a:t>650 </a:t>
                      </a:r>
                      <a:r>
                        <a:rPr lang="en-US" sz="1200" kern="1200" dirty="0" smtClean="0">
                          <a:solidFill>
                            <a:srgbClr val="000000"/>
                          </a:solidFill>
                          <a:effectLst/>
                          <a:latin typeface="Times New Roman" panose="02020603050405020304" pitchFamily="18" charset="0"/>
                          <a:cs typeface="Times New Roman" panose="02020603050405020304" pitchFamily="18" charset="0"/>
                        </a:rPr>
                        <a:t>(216816)</a:t>
                      </a:r>
                      <a:endParaRPr lang="zh-CN" sz="12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0"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Nature</a:t>
                      </a:r>
                      <a:r>
                        <a:rPr lang="en-US" sz="12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 </a:t>
                      </a:r>
                      <a:r>
                        <a:rPr lang="en-US" altLang="zh-CN" sz="12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sz="12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z</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(mm)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2.72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2.98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2.42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altLang="zh-CN" sz="12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altLang="zh-CN" sz="12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200" i="1" kern="100" baseline="-25000" dirty="0" smtClean="0">
                          <a:effectLst/>
                          <a:latin typeface="Times New Roman" panose="02020603050405020304" pitchFamily="18" charset="0"/>
                          <a:ea typeface="+mn-ea"/>
                          <a:cs typeface="Times New Roman" panose="02020603050405020304" pitchFamily="18" charset="0"/>
                        </a:rPr>
                        <a:t>z</a:t>
                      </a:r>
                      <a:r>
                        <a:rPr lang="en-US" altLang="zh-CN" sz="1200" kern="100" dirty="0" smtClean="0">
                          <a:effectLst/>
                          <a:latin typeface="Times New Roman" panose="02020603050405020304" pitchFamily="18" charset="0"/>
                          <a:ea typeface="+mn-ea"/>
                          <a:cs typeface="Times New Roman" panose="02020603050405020304" pitchFamily="18" charset="0"/>
                        </a:rPr>
                        <a:t> (mm)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3.26</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6.53</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8.5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HOM power</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/cavity (kw)</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latin typeface="Times New Roman" panose="02020603050405020304" pitchFamily="18" charset="0"/>
                          <a:cs typeface="Times New Roman" panose="02020603050405020304" pitchFamily="18" charset="0"/>
                        </a:rPr>
                        <a:t>0.54 (2cell)</a:t>
                      </a:r>
                      <a:endParaRPr lang="zh-CN" altLang="en-US" sz="12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latin typeface="Times New Roman" panose="02020603050405020304" pitchFamily="18" charset="0"/>
                          <a:cs typeface="Times New Roman" panose="02020603050405020304" pitchFamily="18" charset="0"/>
                        </a:rPr>
                        <a:t>0.87(2cell)</a:t>
                      </a:r>
                      <a:endParaRPr lang="zh-CN" altLang="en-US" sz="12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solidFill>
                            <a:schemeClr val="tx1"/>
                          </a:solidFill>
                          <a:latin typeface="Times New Roman" panose="02020603050405020304" pitchFamily="18" charset="0"/>
                          <a:cs typeface="Times New Roman" panose="02020603050405020304" pitchFamily="18" charset="0"/>
                        </a:rPr>
                        <a:t>1.94</a:t>
                      </a:r>
                      <a:r>
                        <a:rPr lang="en-US" altLang="zh-CN" sz="1200" b="0" dirty="0" smtClean="0">
                          <a:latin typeface="Times New Roman" panose="02020603050405020304" pitchFamily="18" charset="0"/>
                          <a:cs typeface="Times New Roman" panose="02020603050405020304" pitchFamily="18" charset="0"/>
                        </a:rPr>
                        <a:t>(2cell)</a:t>
                      </a: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Energy spread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0.1</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0.066</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0.038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5113">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Energy acceptance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requirement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1.35</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200" b="0" kern="1200" dirty="0">
                          <a:solidFill>
                            <a:schemeClr val="tx1"/>
                          </a:solidFill>
                          <a:latin typeface="Times New Roman" panose="02020603050405020304" pitchFamily="18" charset="0"/>
                          <a:ea typeface="+mn-ea"/>
                          <a:cs typeface="Times New Roman" panose="02020603050405020304" pitchFamily="18" charset="0"/>
                        </a:rPr>
                        <a:t>0.4</a:t>
                      </a:r>
                      <a:endParaRPr lang="zh-CN" sz="1200" b="0" kern="1200" dirty="0">
                        <a:solidFill>
                          <a:schemeClr val="tx1"/>
                        </a:solidFill>
                        <a:latin typeface="Times New Roman" panose="02020603050405020304" pitchFamily="18" charset="0"/>
                        <a:ea typeface="+mn-ea"/>
                        <a:cs typeface="Times New Roman" panose="02020603050405020304" pitchFamily="18" charset="0"/>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spcAft>
                          <a:spcPts val="0"/>
                        </a:spcAft>
                      </a:pPr>
                      <a:r>
                        <a:rPr lang="en-US" sz="1200" b="0" kern="1200" dirty="0">
                          <a:solidFill>
                            <a:schemeClr val="tx1"/>
                          </a:solidFill>
                          <a:latin typeface="Times New Roman" panose="02020603050405020304" pitchFamily="18" charset="0"/>
                          <a:ea typeface="+mn-ea"/>
                          <a:cs typeface="Times New Roman" panose="02020603050405020304" pitchFamily="18" charset="0"/>
                        </a:rPr>
                        <a:t>0.23</a:t>
                      </a:r>
                      <a:endParaRPr lang="zh-CN" sz="1200" b="0" kern="1200" dirty="0">
                        <a:solidFill>
                          <a:schemeClr val="tx1"/>
                        </a:solidFill>
                        <a:latin typeface="Times New Roman" panose="02020603050405020304" pitchFamily="18" charset="0"/>
                        <a:ea typeface="+mn-ea"/>
                        <a:cs typeface="Times New Roman" panose="02020603050405020304" pitchFamily="18" charset="0"/>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200" kern="100" dirty="0" smtClean="0">
                          <a:effectLst/>
                          <a:latin typeface="Times New Roman" panose="02020603050405020304" pitchFamily="18" charset="0"/>
                          <a:ea typeface="+mn-ea"/>
                          <a:cs typeface="Times New Roman" panose="02020603050405020304" pitchFamily="18" charset="0"/>
                        </a:rPr>
                        <a:t>Energy acceptance by</a:t>
                      </a:r>
                      <a:r>
                        <a:rPr lang="en-US" altLang="zh-CN" sz="1200" kern="100" baseline="0" dirty="0" smtClean="0">
                          <a:effectLst/>
                          <a:latin typeface="Times New Roman" panose="02020603050405020304" pitchFamily="18" charset="0"/>
                          <a:ea typeface="+mn-ea"/>
                          <a:cs typeface="Times New Roman" panose="02020603050405020304" pitchFamily="18" charset="0"/>
                        </a:rPr>
                        <a:t> RF </a:t>
                      </a:r>
                      <a:r>
                        <a:rPr lang="en-US" altLang="zh-CN" sz="1200" kern="100" dirty="0" smtClean="0">
                          <a:effectLst/>
                          <a:latin typeface="Times New Roman" panose="02020603050405020304" pitchFamily="18" charset="0"/>
                          <a:ea typeface="+mn-ea"/>
                          <a:cs typeface="Times New Roman" panose="02020603050405020304" pitchFamily="18" charset="0"/>
                        </a:rPr>
                        <a:t>(%)</a:t>
                      </a:r>
                      <a:endParaRPr lang="zh-CN" altLang="zh-CN" sz="12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2.06</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1.47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solidFill>
                            <a:schemeClr val="tx1"/>
                          </a:solidFill>
                          <a:latin typeface="Times New Roman" panose="02020603050405020304" pitchFamily="18" charset="0"/>
                          <a:cs typeface="Times New Roman" panose="02020603050405020304" pitchFamily="18" charset="0"/>
                        </a:rPr>
                        <a:t>1.7</a:t>
                      </a:r>
                      <a:endParaRPr lang="zh-CN" altLang="en-US" sz="1200" b="0" dirty="0" smtClean="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0" kern="100" dirty="0" smtClean="0">
                          <a:effectLst/>
                          <a:latin typeface="Times New Roman" panose="02020603050405020304" pitchFamily="18" charset="0"/>
                          <a:ea typeface="宋体" panose="02010600030101010101" pitchFamily="2" charset="-122"/>
                          <a:cs typeface="Times New Roman" panose="02020603050405020304" pitchFamily="18" charset="0"/>
                        </a:rPr>
                        <a:t>Photon number </a:t>
                      </a: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due to</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beamstrahlung</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0.29</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0.44</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0.55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46885">
                <a:tc>
                  <a:txBody>
                    <a:bodyPr/>
                    <a:lstStyle/>
                    <a:p>
                      <a:pPr marL="29210" algn="l">
                        <a:spcAft>
                          <a:spcPts val="0"/>
                        </a:spcAft>
                      </a:pP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 _simulation</a:t>
                      </a:r>
                      <a:r>
                        <a:rPr lang="en-US"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7951">
                <a:tc>
                  <a:txBody>
                    <a:bodyPr/>
                    <a:lstStyle/>
                    <a:p>
                      <a:pPr marL="29210" algn="l">
                        <a:spcAft>
                          <a:spcPts val="0"/>
                        </a:spcAft>
                      </a:pP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(hour)</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120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0.67 (40 min)</a:t>
                      </a:r>
                      <a:endParaRPr lang="zh-CN" sz="12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120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a:t>
                      </a:r>
                      <a:endParaRPr lang="zh-CN" sz="12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dirty="0" smtClean="0"/>
                        <a:t>4</a:t>
                      </a:r>
                      <a:endParaRPr lang="zh-CN" altLang="en-US" sz="1200" dirty="0"/>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288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F</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(hour glass)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0.89</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0.94</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0.99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600" b="1" i="1" kern="100" dirty="0" err="1">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L</a:t>
                      </a:r>
                      <a:r>
                        <a:rPr lang="en-US" sz="1600" b="1" i="1" kern="100" baseline="-25000" dirty="0" err="1">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max</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/IP (10</a:t>
                      </a:r>
                      <a:r>
                        <a:rPr lang="en-US" sz="1600" b="1" kern="100" baseline="300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cm</a:t>
                      </a:r>
                      <a:r>
                        <a:rPr lang="en-US" sz="1600" b="1" kern="100" baseline="300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1600" b="1" kern="100" baseline="300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2.93</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11.5</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16.6</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32.1</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矩形 4"/>
          <p:cNvSpPr/>
          <p:nvPr/>
        </p:nvSpPr>
        <p:spPr>
          <a:xfrm>
            <a:off x="3352800" y="762000"/>
            <a:ext cx="1066800" cy="5791200"/>
          </a:xfrm>
          <a:prstGeom prst="rect">
            <a:avLst/>
          </a:prstGeom>
          <a:noFill/>
          <a:ln w="381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a:cs typeface="+mn-cs"/>
            </a:endParaRPr>
          </a:p>
        </p:txBody>
      </p:sp>
      <p:sp>
        <p:nvSpPr>
          <p:cNvPr id="6" name="TextBox 5"/>
          <p:cNvSpPr txBox="1"/>
          <p:nvPr/>
        </p:nvSpPr>
        <p:spPr>
          <a:xfrm>
            <a:off x="4386072" y="6503384"/>
            <a:ext cx="76014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smtClean="0">
                <a:ln>
                  <a:noFill/>
                </a:ln>
                <a:solidFill>
                  <a:srgbClr val="002060"/>
                </a:solidFill>
                <a:effectLst/>
                <a:uLnTx/>
                <a:uFillTx/>
              </a:rPr>
              <a:t>J. Gao</a:t>
            </a:r>
            <a:endParaRPr kumimoji="0" lang="zh-CN" altLang="en-US" sz="1800" i="0" u="none" strike="noStrike" kern="0" cap="none" spc="0" normalizeH="0" baseline="0" noProof="0" dirty="0" smtClean="0">
              <a:ln>
                <a:noFill/>
              </a:ln>
              <a:solidFill>
                <a:srgbClr val="002060"/>
              </a:solidFill>
              <a:effectLst/>
              <a:uLnTx/>
              <a:uFillTx/>
            </a:endParaRPr>
          </a:p>
        </p:txBody>
      </p:sp>
      <p:sp>
        <p:nvSpPr>
          <p:cNvPr id="7" name="TextBox 6"/>
          <p:cNvSpPr txBox="1"/>
          <p:nvPr/>
        </p:nvSpPr>
        <p:spPr>
          <a:xfrm>
            <a:off x="7315200" y="304800"/>
            <a:ext cx="1260025" cy="369332"/>
          </a:xfrm>
          <a:prstGeom prst="rect">
            <a:avLst/>
          </a:prstGeom>
          <a:noFill/>
        </p:spPr>
        <p:txBody>
          <a:bodyPr wrap="none" rtlCol="0">
            <a:spAutoFit/>
          </a:bodyPr>
          <a:lstStyle/>
          <a:p>
            <a:r>
              <a:rPr lang="en-US" altLang="zh-CN" dirty="0" smtClean="0">
                <a:solidFill>
                  <a:srgbClr val="00B0F0"/>
                </a:solidFill>
              </a:rPr>
              <a:t>preliminary</a:t>
            </a:r>
            <a:endParaRPr lang="zh-CN" altLang="en-US" dirty="0">
              <a:solidFill>
                <a:srgbClr val="00B0F0"/>
              </a:solidFill>
            </a:endParaRPr>
          </a:p>
        </p:txBody>
      </p:sp>
    </p:spTree>
    <p:extLst>
      <p:ext uri="{BB962C8B-B14F-4D97-AF65-F5344CB8AC3E}">
        <p14:creationId xmlns:p14="http://schemas.microsoft.com/office/powerpoint/2010/main" xmlns="" val="3182184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04800" y="1219200"/>
            <a:ext cx="8534400" cy="4906963"/>
          </a:xfrm>
        </p:spPr>
        <p:txBody>
          <a:bodyPr>
            <a:normAutofit/>
          </a:bodyPr>
          <a:lstStyle/>
          <a:p>
            <a:r>
              <a:rPr lang="en-US" altLang="zh-CN" dirty="0" smtClean="0"/>
              <a:t>A first draft at the end of last year. </a:t>
            </a:r>
            <a:r>
              <a:rPr lang="en-US" altLang="zh-CN" dirty="0"/>
              <a:t>More international participation than </a:t>
            </a:r>
            <a:r>
              <a:rPr lang="en-US" altLang="zh-CN" dirty="0" smtClean="0"/>
              <a:t>pre-CDR</a:t>
            </a:r>
          </a:p>
          <a:p>
            <a:r>
              <a:rPr lang="en-US" altLang="zh-CN" dirty="0"/>
              <a:t>A</a:t>
            </a:r>
            <a:r>
              <a:rPr lang="en-US" altLang="zh-CN" dirty="0" smtClean="0"/>
              <a:t> mini-international review was organized soon after and a lot of input was taken</a:t>
            </a:r>
          </a:p>
          <a:p>
            <a:r>
              <a:rPr lang="en-US" altLang="zh-CN" dirty="0" smtClean="0"/>
              <a:t>International review will be held in June-July</a:t>
            </a:r>
          </a:p>
          <a:p>
            <a:r>
              <a:rPr lang="en-US" altLang="zh-CN" dirty="0"/>
              <a:t>The final version is almost ready, to be published in </a:t>
            </a:r>
            <a:r>
              <a:rPr lang="en-US" altLang="zh-CN" dirty="0" smtClean="0"/>
              <a:t>summer</a:t>
            </a:r>
          </a:p>
          <a:p>
            <a:r>
              <a:rPr lang="en-US" altLang="zh-CN" dirty="0" smtClean="0"/>
              <a:t>TDR will start next year, hopefully more international participation</a:t>
            </a:r>
            <a:endParaRPr lang="zh-CN" altLang="en-US" dirty="0"/>
          </a:p>
        </p:txBody>
      </p:sp>
      <p:sp>
        <p:nvSpPr>
          <p:cNvPr id="5" name="灯片编号占位符 4"/>
          <p:cNvSpPr>
            <a:spLocks noGrp="1"/>
          </p:cNvSpPr>
          <p:nvPr>
            <p:ph type="sldNum" sz="quarter" idx="12"/>
          </p:nvPr>
        </p:nvSpPr>
        <p:spPr/>
        <p:txBody>
          <a:bodyPr/>
          <a:lstStyle/>
          <a:p>
            <a:fld id="{0A5276BE-B8C4-4399-BEE9-C19C59FEDAF5}" type="slidenum">
              <a:rPr lang="en-US" smtClean="0">
                <a:solidFill>
                  <a:prstClr val="black">
                    <a:tint val="75000"/>
                  </a:prstClr>
                </a:solidFill>
              </a:rPr>
              <a:pPr/>
              <a:t>12</a:t>
            </a:fld>
            <a:endParaRPr lang="en-US" dirty="0">
              <a:solidFill>
                <a:prstClr val="black">
                  <a:tint val="75000"/>
                </a:prstClr>
              </a:solidFill>
            </a:endParaRPr>
          </a:p>
        </p:txBody>
      </p:sp>
      <p:sp>
        <p:nvSpPr>
          <p:cNvPr id="4" name="矩形 3"/>
          <p:cNvSpPr/>
          <p:nvPr/>
        </p:nvSpPr>
        <p:spPr>
          <a:xfrm>
            <a:off x="2013894" y="304800"/>
            <a:ext cx="4327788" cy="646331"/>
          </a:xfrm>
          <a:prstGeom prst="rect">
            <a:avLst/>
          </a:prstGeom>
        </p:spPr>
        <p:txBody>
          <a:bodyPr wrap="none">
            <a:spAutoFit/>
          </a:bodyPr>
          <a:lstStyle/>
          <a:p>
            <a:pPr lvl="0" algn="ctr"/>
            <a:r>
              <a:rPr lang="en-US" altLang="zh-CN" sz="3600" b="1" dirty="0">
                <a:solidFill>
                  <a:srgbClr val="0000CC"/>
                </a:solidFill>
              </a:rPr>
              <a:t>Current Status of CDR</a:t>
            </a:r>
            <a:endParaRPr lang="zh-CN" altLang="en-US" sz="3600" b="1" dirty="0">
              <a:solidFill>
                <a:srgbClr val="0000CC"/>
              </a:solidFill>
            </a:endParaRPr>
          </a:p>
        </p:txBody>
      </p:sp>
    </p:spTree>
    <p:extLst>
      <p:ext uri="{BB962C8B-B14F-4D97-AF65-F5344CB8AC3E}">
        <p14:creationId xmlns:p14="http://schemas.microsoft.com/office/powerpoint/2010/main" xmlns="" val="2118030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June 13， 2018</a:t>
            </a:r>
            <a:endParaRPr lang="en-US" dirty="0"/>
          </a:p>
        </p:txBody>
      </p:sp>
      <p:sp>
        <p:nvSpPr>
          <p:cNvPr id="7" name="矩形 6"/>
          <p:cNvSpPr/>
          <p:nvPr/>
        </p:nvSpPr>
        <p:spPr>
          <a:xfrm>
            <a:off x="228600" y="1143000"/>
            <a:ext cx="8915400" cy="5555367"/>
          </a:xfrm>
          <a:prstGeom prst="rect">
            <a:avLst/>
          </a:prstGeom>
        </p:spPr>
        <p:txBody>
          <a:bodyPr wrap="square">
            <a:spAutoFit/>
          </a:bodyPr>
          <a:lstStyle/>
          <a:p>
            <a:pPr marL="285750" indent="-285750">
              <a:spcBef>
                <a:spcPts val="1200"/>
              </a:spcBef>
              <a:buFont typeface="Wingdings" pitchFamily="2" charset="2"/>
              <a:buChar char="Ø"/>
            </a:pPr>
            <a:r>
              <a:rPr lang="en-US" altLang="zh-CN" sz="2400" b="1" dirty="0">
                <a:solidFill>
                  <a:srgbClr val="2E9238"/>
                </a:solidFill>
                <a:latin typeface="Times New Roman" panose="02020603050405020304" pitchFamily="18" charset="0"/>
                <a:cs typeface="Times New Roman" panose="02020603050405020304" pitchFamily="18" charset="0"/>
              </a:rPr>
              <a:t>B</a:t>
            </a:r>
            <a:r>
              <a:rPr lang="en-US" altLang="zh-CN" sz="2400" b="1" dirty="0" smtClean="0">
                <a:solidFill>
                  <a:srgbClr val="2E9238"/>
                </a:solidFill>
                <a:latin typeface="Times New Roman" panose="02020603050405020304" pitchFamily="18" charset="0"/>
                <a:cs typeface="Times New Roman" panose="02020603050405020304" pitchFamily="18" charset="0"/>
              </a:rPr>
              <a:t>aseline design &amp; options</a:t>
            </a:r>
          </a:p>
          <a:p>
            <a:pPr marL="285750" indent="-285750"/>
            <a:r>
              <a:rPr lang="en-US" altLang="zh-CN" sz="2400" b="1" dirty="0" smtClean="0">
                <a:solidFill>
                  <a:srgbClr val="7030A0"/>
                </a:solidFill>
                <a:latin typeface="Times New Roman" panose="02020603050405020304" pitchFamily="18" charset="0"/>
                <a:cs typeface="Times New Roman" panose="02020603050405020304" pitchFamily="18" charset="0"/>
              </a:rPr>
              <a:t>    </a:t>
            </a:r>
            <a:r>
              <a:rPr lang="en-US" altLang="zh-CN" sz="2400" b="1" dirty="0" err="1" smtClean="0">
                <a:solidFill>
                  <a:srgbClr val="7030A0"/>
                </a:solidFill>
                <a:latin typeface="Times New Roman" panose="02020603050405020304" pitchFamily="18" charset="0"/>
                <a:cs typeface="Times New Roman" panose="02020603050405020304" pitchFamily="18" charset="0"/>
              </a:rPr>
              <a:t>E</a:t>
            </a:r>
            <a:r>
              <a:rPr lang="en-US" altLang="zh-CN" sz="2400" b="1" baseline="-25000" dirty="0" err="1" smtClean="0">
                <a:solidFill>
                  <a:srgbClr val="7030A0"/>
                </a:solidFill>
                <a:latin typeface="Times New Roman" panose="02020603050405020304" pitchFamily="18" charset="0"/>
                <a:cs typeface="Times New Roman" panose="02020603050405020304" pitchFamily="18" charset="0"/>
              </a:rPr>
              <a:t>cm</a:t>
            </a:r>
            <a:r>
              <a:rPr lang="en-US" altLang="zh-CN" sz="2400" b="1" dirty="0" smtClean="0">
                <a:solidFill>
                  <a:srgbClr val="7030A0"/>
                </a:solidFill>
                <a:latin typeface="Times New Roman" panose="02020603050405020304" pitchFamily="18" charset="0"/>
                <a:cs typeface="Times New Roman" panose="02020603050405020304" pitchFamily="18" charset="0"/>
              </a:rPr>
              <a:t>=240 </a:t>
            </a:r>
            <a:r>
              <a:rPr lang="en-US" altLang="zh-CN" sz="2400" b="1" dirty="0" smtClean="0">
                <a:solidFill>
                  <a:srgbClr val="7030A0"/>
                </a:solidFill>
                <a:latin typeface="Times New Roman" panose="02020603050405020304" pitchFamily="18" charset="0"/>
                <a:cs typeface="Times New Roman" panose="02020603050405020304" pitchFamily="18" charset="0"/>
              </a:rPr>
              <a:t>GeV</a:t>
            </a:r>
            <a:r>
              <a:rPr lang="en-GB" altLang="zh-CN" sz="2400" b="1" dirty="0" smtClean="0">
                <a:solidFill>
                  <a:srgbClr val="7030A0"/>
                </a:solidFill>
                <a:latin typeface="Times New Roman" panose="02020603050405020304" pitchFamily="18" charset="0"/>
                <a:cs typeface="Times New Roman" panose="02020603050405020304" pitchFamily="18" charset="0"/>
              </a:rPr>
              <a:t>, </a:t>
            </a:r>
            <a:r>
              <a:rPr lang="en-US" altLang="zh-CN" sz="2400" b="1" dirty="0" smtClean="0">
                <a:solidFill>
                  <a:srgbClr val="7030A0"/>
                </a:solidFill>
                <a:latin typeface="Times New Roman" panose="02020603050405020304" pitchFamily="18" charset="0"/>
                <a:cs typeface="Times New Roman" panose="02020603050405020304" pitchFamily="18" charset="0"/>
              </a:rPr>
              <a:t>circumference=100 km</a:t>
            </a:r>
            <a:r>
              <a:rPr lang="en-GB" altLang="zh-CN" sz="2400" b="1" dirty="0" smtClean="0">
                <a:solidFill>
                  <a:srgbClr val="7030A0"/>
                </a:solidFill>
                <a:latin typeface="Times New Roman" panose="02020603050405020304" pitchFamily="18" charset="0"/>
                <a:cs typeface="Times New Roman" panose="02020603050405020304" pitchFamily="18" charset="0"/>
              </a:rPr>
              <a:t>, </a:t>
            </a:r>
            <a:r>
              <a:rPr lang="en-US" altLang="zh-CN" sz="2400" b="1" dirty="0" smtClean="0">
                <a:solidFill>
                  <a:srgbClr val="7030A0"/>
                </a:solidFill>
                <a:latin typeface="Times New Roman" panose="02020603050405020304" pitchFamily="18" charset="0"/>
                <a:cs typeface="Times New Roman" panose="02020603050405020304" pitchFamily="18" charset="0"/>
              </a:rPr>
              <a:t>30MW per beam</a:t>
            </a:r>
            <a:r>
              <a:rPr lang="en-GB" altLang="zh-CN" sz="2400" b="1" dirty="0" smtClean="0">
                <a:solidFill>
                  <a:srgbClr val="7030A0"/>
                </a:solidFill>
                <a:latin typeface="Times New Roman" panose="02020603050405020304" pitchFamily="18" charset="0"/>
                <a:cs typeface="Times New Roman" panose="02020603050405020304" pitchFamily="18" charset="0"/>
              </a:rPr>
              <a:t>, </a:t>
            </a:r>
            <a:r>
              <a:rPr lang="en-US" altLang="zh-CN" sz="2400" b="1" dirty="0" smtClean="0">
                <a:solidFill>
                  <a:srgbClr val="7030A0"/>
                </a:solidFill>
                <a:latin typeface="Times New Roman" panose="02020603050405020304" pitchFamily="18" charset="0"/>
                <a:cs typeface="Times New Roman" panose="02020603050405020304" pitchFamily="18" charset="0"/>
              </a:rPr>
              <a:t>peak luminosity</a:t>
            </a:r>
            <a:r>
              <a:rPr lang="zh-CN" altLang="en-US" sz="2400" b="1" dirty="0" smtClean="0">
                <a:solidFill>
                  <a:srgbClr val="7030A0"/>
                </a:solidFill>
                <a:latin typeface="Times New Roman" panose="02020603050405020304" pitchFamily="18" charset="0"/>
                <a:cs typeface="Times New Roman" panose="02020603050405020304" pitchFamily="18" charset="0"/>
              </a:rPr>
              <a:t> </a:t>
            </a:r>
            <a:r>
              <a:rPr lang="en-US" altLang="zh-CN" sz="2400" b="1" dirty="0" smtClean="0">
                <a:solidFill>
                  <a:srgbClr val="7030A0"/>
                </a:solidFill>
                <a:latin typeface="Times New Roman" panose="02020603050405020304" pitchFamily="18" charset="0"/>
                <a:cs typeface="Times New Roman" panose="02020603050405020304" pitchFamily="18" charset="0"/>
              </a:rPr>
              <a:t>~3</a:t>
            </a:r>
            <a:r>
              <a:rPr lang="en-US" altLang="zh-CN" sz="2400" b="1" dirty="0" smtClean="0">
                <a:solidFill>
                  <a:srgbClr val="7030A0"/>
                </a:solidFill>
                <a:latin typeface="Times New Roman" panose="02020603050405020304" pitchFamily="18" charset="0"/>
                <a:cs typeface="Times New Roman" panose="02020603050405020304" pitchFamily="18" charset="0"/>
                <a:sym typeface="Symbol"/>
              </a:rPr>
              <a:t>10</a:t>
            </a:r>
            <a:r>
              <a:rPr lang="en-US" altLang="zh-CN" sz="2400" b="1" baseline="30000" dirty="0" smtClean="0">
                <a:solidFill>
                  <a:srgbClr val="7030A0"/>
                </a:solidFill>
                <a:latin typeface="Times New Roman" panose="02020603050405020304" pitchFamily="18" charset="0"/>
                <a:cs typeface="Times New Roman" panose="02020603050405020304" pitchFamily="18" charset="0"/>
                <a:sym typeface="Symbol"/>
              </a:rPr>
              <a:t>34 </a:t>
            </a:r>
            <a:r>
              <a:rPr lang="en-US" altLang="zh-CN" sz="2400" b="1" dirty="0" smtClean="0">
                <a:solidFill>
                  <a:srgbClr val="7030A0"/>
                </a:solidFill>
                <a:latin typeface="Times New Roman" panose="02020603050405020304" pitchFamily="18" charset="0"/>
                <a:cs typeface="Times New Roman" panose="02020603050405020304" pitchFamily="18" charset="0"/>
                <a:sym typeface="Symbol"/>
              </a:rPr>
              <a:t>cm</a:t>
            </a:r>
            <a:r>
              <a:rPr lang="en-US" altLang="zh-CN" sz="2400" b="1" baseline="30000" dirty="0" smtClean="0">
                <a:solidFill>
                  <a:srgbClr val="7030A0"/>
                </a:solidFill>
                <a:latin typeface="Times New Roman" panose="02020603050405020304" pitchFamily="18" charset="0"/>
                <a:cs typeface="Times New Roman" panose="02020603050405020304" pitchFamily="18" charset="0"/>
                <a:sym typeface="Symbol"/>
              </a:rPr>
              <a:t>-2</a:t>
            </a:r>
            <a:r>
              <a:rPr lang="en-US" altLang="zh-CN" sz="2400" b="1" dirty="0" smtClean="0">
                <a:solidFill>
                  <a:srgbClr val="7030A0"/>
                </a:solidFill>
                <a:latin typeface="Times New Roman" panose="02020603050405020304" pitchFamily="18" charset="0"/>
                <a:cs typeface="Times New Roman" panose="02020603050405020304" pitchFamily="18" charset="0"/>
                <a:sym typeface="Symbol"/>
              </a:rPr>
              <a:t>s</a:t>
            </a:r>
            <a:r>
              <a:rPr lang="en-US" altLang="zh-CN" sz="2400" b="1" baseline="30000" dirty="0" smtClean="0">
                <a:solidFill>
                  <a:srgbClr val="7030A0"/>
                </a:solidFill>
                <a:latin typeface="Times New Roman" panose="02020603050405020304" pitchFamily="18" charset="0"/>
                <a:cs typeface="Times New Roman" panose="02020603050405020304" pitchFamily="18" charset="0"/>
                <a:sym typeface="Symbol"/>
              </a:rPr>
              <a:t>-1</a:t>
            </a:r>
            <a:endParaRPr lang="en-US" altLang="zh-CN" sz="2400" b="1" baseline="30000" dirty="0" smtClean="0">
              <a:solidFill>
                <a:srgbClr val="7030A0"/>
              </a:solidFill>
              <a:latin typeface="Times New Roman" panose="02020603050405020304" pitchFamily="18" charset="0"/>
              <a:cs typeface="Times New Roman" panose="02020603050405020304" pitchFamily="18" charset="0"/>
            </a:endParaRPr>
          </a:p>
          <a:p>
            <a:pPr marL="285750" indent="-285750"/>
            <a:r>
              <a:rPr lang="en-US" altLang="zh-CN" sz="2400" b="1" dirty="0" smtClean="0">
                <a:solidFill>
                  <a:srgbClr val="7030A0"/>
                </a:solidFill>
                <a:latin typeface="Times New Roman" panose="02020603050405020304" pitchFamily="18" charset="0"/>
                <a:cs typeface="Times New Roman" panose="02020603050405020304" pitchFamily="18" charset="0"/>
              </a:rPr>
              <a:t>	double ring</a:t>
            </a:r>
            <a:r>
              <a:rPr lang="en-GB" altLang="zh-CN" sz="2400" b="1" dirty="0" smtClean="0">
                <a:solidFill>
                  <a:srgbClr val="7030A0"/>
                </a:solidFill>
                <a:latin typeface="Times New Roman" panose="02020603050405020304" pitchFamily="18" charset="0"/>
                <a:cs typeface="Times New Roman" panose="02020603050405020304" pitchFamily="18" charset="0"/>
              </a:rPr>
              <a:t>; </a:t>
            </a:r>
            <a:r>
              <a:rPr lang="en-US" altLang="zh-CN" sz="2400" b="1" dirty="0" smtClean="0">
                <a:solidFill>
                  <a:srgbClr val="7030A0"/>
                </a:solidFill>
                <a:latin typeface="Times New Roman" panose="02020603050405020304" pitchFamily="18" charset="0"/>
                <a:cs typeface="Times New Roman" panose="02020603050405020304" pitchFamily="18" charset="0"/>
              </a:rPr>
              <a:t>2 detectors</a:t>
            </a:r>
          </a:p>
          <a:p>
            <a:pPr marL="285750" indent="-285750">
              <a:lnSpc>
                <a:spcPct val="150000"/>
              </a:lnSpc>
              <a:spcBef>
                <a:spcPts val="1200"/>
              </a:spcBef>
              <a:buFont typeface="Wingdings" pitchFamily="2" charset="2"/>
              <a:buChar char="Ø"/>
            </a:pPr>
            <a:r>
              <a:rPr lang="en-US" altLang="zh-CN" sz="2400" b="1" dirty="0" smtClean="0">
                <a:solidFill>
                  <a:srgbClr val="2E9238"/>
                </a:solidFill>
              </a:rPr>
              <a:t>Comparison with the ILC</a:t>
            </a:r>
          </a:p>
          <a:p>
            <a:pPr marL="457200" indent="-457200">
              <a:spcBef>
                <a:spcPts val="600"/>
              </a:spcBef>
            </a:pPr>
            <a:r>
              <a:rPr lang="en-US" altLang="zh-CN" sz="2000" b="1" dirty="0" smtClean="0">
                <a:solidFill>
                  <a:srgbClr val="0000FF"/>
                </a:solidFill>
                <a:latin typeface="Times New Roman" panose="02020603050405020304" pitchFamily="18" charset="0"/>
                <a:cs typeface="Times New Roman" panose="02020603050405020304" pitchFamily="18" charset="0"/>
              </a:rPr>
              <a:t>    ~same cost</a:t>
            </a:r>
            <a:r>
              <a:rPr lang="en-GB" altLang="zh-CN" sz="2000" b="1" dirty="0" smtClean="0">
                <a:solidFill>
                  <a:srgbClr val="0000FF"/>
                </a:solidFill>
                <a:latin typeface="Times New Roman" panose="02020603050405020304" pitchFamily="18" charset="0"/>
                <a:cs typeface="Times New Roman" panose="02020603050405020304" pitchFamily="18" charset="0"/>
              </a:rPr>
              <a:t>, </a:t>
            </a:r>
            <a:r>
              <a:rPr lang="en-US" altLang="zh-CN" sz="2000" b="1" dirty="0" smtClean="0">
                <a:solidFill>
                  <a:srgbClr val="0000FF"/>
                </a:solidFill>
                <a:latin typeface="Times New Roman" panose="02020603050405020304" pitchFamily="18" charset="0"/>
                <a:cs typeface="Times New Roman" panose="02020603050405020304" pitchFamily="18" charset="0"/>
              </a:rPr>
              <a:t>6</a:t>
            </a:r>
            <a:r>
              <a:rPr lang="en-US" altLang="zh-CN" sz="2000" b="1" dirty="0" smtClean="0">
                <a:solidFill>
                  <a:srgbClr val="0000FF"/>
                </a:solidFill>
                <a:latin typeface="Times New Roman" panose="02020603050405020304" pitchFamily="18" charset="0"/>
                <a:cs typeface="Times New Roman" panose="02020603050405020304" pitchFamily="18" charset="0"/>
                <a:sym typeface="Symbol"/>
              </a:rPr>
              <a:t></a:t>
            </a:r>
            <a:r>
              <a:rPr lang="en-US" altLang="zh-CN" sz="2000" b="1" dirty="0" smtClean="0">
                <a:solidFill>
                  <a:srgbClr val="0000FF"/>
                </a:solidFill>
                <a:latin typeface="Times New Roman" panose="02020603050405020304" pitchFamily="18" charset="0"/>
                <a:cs typeface="Times New Roman" panose="02020603050405020304" pitchFamily="18" charset="0"/>
              </a:rPr>
              <a:t> luminosity (ILC)</a:t>
            </a:r>
          </a:p>
          <a:p>
            <a:pPr marL="457200" indent="-457200">
              <a:spcBef>
                <a:spcPts val="600"/>
              </a:spcBef>
            </a:pPr>
            <a:r>
              <a:rPr lang="en-US" altLang="zh-CN" sz="2000" b="1" dirty="0">
                <a:solidFill>
                  <a:srgbClr val="0000FF"/>
                </a:solidFill>
                <a:latin typeface="Times New Roman" panose="02020603050405020304" pitchFamily="18" charset="0"/>
                <a:cs typeface="Times New Roman" panose="02020603050405020304" pitchFamily="18" charset="0"/>
              </a:rPr>
              <a:t> </a:t>
            </a:r>
            <a:r>
              <a:rPr lang="en-US" altLang="zh-CN" sz="2000" b="1" dirty="0" smtClean="0">
                <a:solidFill>
                  <a:srgbClr val="0000FF"/>
                </a:solidFill>
                <a:latin typeface="Times New Roman" panose="02020603050405020304" pitchFamily="18" charset="0"/>
                <a:cs typeface="Times New Roman" panose="02020603050405020304" pitchFamily="18" charset="0"/>
              </a:rPr>
              <a:t>   unprecedented Z,W program</a:t>
            </a:r>
          </a:p>
          <a:p>
            <a:pPr marL="457200" indent="-457200">
              <a:spcBef>
                <a:spcPts val="600"/>
              </a:spcBef>
            </a:pPr>
            <a:r>
              <a:rPr lang="en-US" altLang="zh-CN" sz="2000" b="1" dirty="0" smtClean="0">
                <a:solidFill>
                  <a:srgbClr val="0000FF"/>
                </a:solidFill>
                <a:latin typeface="Times New Roman" panose="02020603050405020304" pitchFamily="18" charset="0"/>
                <a:cs typeface="Times New Roman" panose="02020603050405020304" pitchFamily="18" charset="0"/>
              </a:rPr>
              <a:t>    mature technology</a:t>
            </a:r>
          </a:p>
          <a:p>
            <a:pPr marL="457200" indent="-457200">
              <a:spcBef>
                <a:spcPts val="600"/>
              </a:spcBef>
            </a:pPr>
            <a:r>
              <a:rPr lang="en-US" altLang="zh-CN" sz="2000" b="1" dirty="0" smtClean="0">
                <a:solidFill>
                  <a:srgbClr val="0000FF"/>
                </a:solidFill>
                <a:latin typeface="Times New Roman" panose="02020603050405020304" pitchFamily="18" charset="0"/>
                <a:cs typeface="Times New Roman" panose="02020603050405020304" pitchFamily="18" charset="0"/>
              </a:rPr>
              <a:t>    high energy synchrotron light</a:t>
            </a:r>
          </a:p>
          <a:p>
            <a:pPr marL="457200" indent="-457200">
              <a:spcBef>
                <a:spcPts val="600"/>
              </a:spcBef>
            </a:pPr>
            <a:r>
              <a:rPr lang="en-US" altLang="zh-CN" sz="2000" b="1" dirty="0" smtClean="0">
                <a:solidFill>
                  <a:srgbClr val="0000FF"/>
                </a:solidFill>
                <a:latin typeface="Times New Roman" panose="02020603050405020304" pitchFamily="18" charset="0"/>
                <a:cs typeface="Times New Roman" panose="02020603050405020304" pitchFamily="18" charset="0"/>
              </a:rPr>
              <a:t>    very long term: pp upgrade path</a:t>
            </a:r>
          </a:p>
          <a:p>
            <a:pPr marL="457200" indent="-457200">
              <a:spcBef>
                <a:spcPts val="600"/>
              </a:spcBef>
            </a:pPr>
            <a:r>
              <a:rPr lang="en-US" altLang="zh-CN" sz="2000" b="1" dirty="0" smtClean="0">
                <a:solidFill>
                  <a:srgbClr val="0000FF"/>
                </a:solidFill>
                <a:latin typeface="Times New Roman" panose="02020603050405020304" pitchFamily="18" charset="0"/>
                <a:cs typeface="Times New Roman" panose="02020603050405020304" pitchFamily="18" charset="0"/>
              </a:rPr>
              <a:t>    </a:t>
            </a:r>
            <a:r>
              <a:rPr lang="en-US" altLang="zh-CN" sz="2000" b="1" dirty="0" smtClean="0">
                <a:solidFill>
                  <a:srgbClr val="002060"/>
                </a:solidFill>
                <a:latin typeface="Times New Roman" panose="02020603050405020304" pitchFamily="18" charset="0"/>
                <a:cs typeface="Times New Roman" panose="02020603050405020304" pitchFamily="18" charset="0"/>
              </a:rPr>
              <a:t>ILC offers higher energy </a:t>
            </a:r>
            <a:r>
              <a:rPr lang="en-US" altLang="zh-CN" sz="2000" b="1" dirty="0" err="1" smtClean="0">
                <a:solidFill>
                  <a:srgbClr val="002060"/>
                </a:solidFill>
                <a:latin typeface="Times New Roman" panose="02020603050405020304" pitchFamily="18" charset="0"/>
                <a:cs typeface="Times New Roman" panose="02020603050405020304" pitchFamily="18" charset="0"/>
              </a:rPr>
              <a:t>e</a:t>
            </a:r>
            <a:r>
              <a:rPr lang="en-US" altLang="zh-CN" sz="2000" b="1" baseline="30000" dirty="0" err="1" smtClean="0">
                <a:solidFill>
                  <a:srgbClr val="002060"/>
                </a:solidFill>
                <a:latin typeface="Times New Roman" panose="02020603050405020304" pitchFamily="18" charset="0"/>
                <a:cs typeface="Times New Roman" panose="02020603050405020304" pitchFamily="18" charset="0"/>
              </a:rPr>
              <a:t>+</a:t>
            </a:r>
            <a:r>
              <a:rPr lang="en-US" altLang="zh-CN" sz="2000" b="1" dirty="0" err="1" smtClean="0">
                <a:solidFill>
                  <a:srgbClr val="002060"/>
                </a:solidFill>
                <a:latin typeface="Times New Roman" panose="02020603050405020304" pitchFamily="18" charset="0"/>
                <a:cs typeface="Times New Roman" panose="02020603050405020304" pitchFamily="18" charset="0"/>
              </a:rPr>
              <a:t>e</a:t>
            </a:r>
            <a:r>
              <a:rPr lang="en-US" altLang="zh-CN" sz="2000" b="1" baseline="30000" dirty="0" smtClean="0">
                <a:solidFill>
                  <a:srgbClr val="002060"/>
                </a:solidFill>
                <a:latin typeface="Times New Roman" panose="02020603050405020304" pitchFamily="18" charset="0"/>
                <a:cs typeface="Times New Roman" panose="02020603050405020304" pitchFamily="18" charset="0"/>
              </a:rPr>
              <a:t>- </a:t>
            </a:r>
            <a:r>
              <a:rPr lang="en-US" altLang="zh-CN" sz="2000" b="1" dirty="0" smtClean="0">
                <a:solidFill>
                  <a:srgbClr val="002060"/>
                </a:solidFill>
                <a:latin typeface="Times New Roman" panose="02020603050405020304" pitchFamily="18" charset="0"/>
                <a:cs typeface="Times New Roman" panose="02020603050405020304" pitchFamily="18" charset="0"/>
              </a:rPr>
              <a:t>option</a:t>
            </a:r>
          </a:p>
          <a:p>
            <a:pPr marL="457200" indent="-457200">
              <a:spcBef>
                <a:spcPts val="1200"/>
              </a:spcBef>
            </a:pPr>
            <a:r>
              <a:rPr lang="en-US" altLang="zh-CN" sz="2400" dirty="0" smtClean="0">
                <a:latin typeface="Times New Roman" panose="02020603050405020304" pitchFamily="18" charset="0"/>
                <a:cs typeface="Times New Roman" panose="02020603050405020304" pitchFamily="18" charset="0"/>
              </a:rPr>
              <a:t>     </a:t>
            </a:r>
            <a:r>
              <a:rPr lang="en-US" altLang="zh-CN" sz="2400" b="1" dirty="0" smtClean="0">
                <a:solidFill>
                  <a:srgbClr val="7030A0"/>
                </a:solidFill>
                <a:latin typeface="Times New Roman" panose="02020603050405020304" pitchFamily="18" charset="0"/>
                <a:cs typeface="Times New Roman" panose="02020603050405020304" pitchFamily="18" charset="0"/>
              </a:rPr>
              <a:t>CEPC and ILC are ideally complementary to each other</a:t>
            </a:r>
          </a:p>
          <a:p>
            <a:pPr marL="457200" indent="-457200">
              <a:spcBef>
                <a:spcPts val="600"/>
              </a:spcBef>
            </a:pPr>
            <a:r>
              <a:rPr lang="en-US" altLang="zh-CN" sz="2400" b="1" dirty="0">
                <a:solidFill>
                  <a:srgbClr val="7030A0"/>
                </a:solidFill>
                <a:latin typeface="Times New Roman" panose="02020603050405020304" pitchFamily="18" charset="0"/>
                <a:cs typeface="Times New Roman" panose="02020603050405020304" pitchFamily="18" charset="0"/>
              </a:rPr>
              <a:t> </a:t>
            </a:r>
            <a:r>
              <a:rPr lang="en-US" altLang="zh-CN" sz="2400" b="1" dirty="0" smtClean="0">
                <a:solidFill>
                  <a:srgbClr val="7030A0"/>
                </a:solidFill>
                <a:latin typeface="Times New Roman" panose="02020603050405020304" pitchFamily="18" charset="0"/>
                <a:cs typeface="Times New Roman" panose="02020603050405020304" pitchFamily="18" charset="0"/>
              </a:rPr>
              <a:t> </a:t>
            </a:r>
            <a:endParaRPr lang="zh-CN" altLang="zh-CN" sz="2400" b="1" dirty="0" smtClean="0">
              <a:solidFill>
                <a:srgbClr val="002060"/>
              </a:solidFill>
              <a:latin typeface="Times New Roman" panose="02020603050405020304" pitchFamily="18" charset="0"/>
              <a:cs typeface="Times New Roman" panose="02020603050405020304" pitchFamily="18" charset="0"/>
            </a:endParaRPr>
          </a:p>
        </p:txBody>
      </p:sp>
      <p:pic>
        <p:nvPicPr>
          <p:cNvPr id="11" name="Picture 19"/>
          <p:cNvPicPr>
            <a:picLocks noChangeAspect="1"/>
          </p:cNvPicPr>
          <p:nvPr/>
        </p:nvPicPr>
        <p:blipFill>
          <a:blip r:embed="rId2" cstate="print"/>
          <a:stretch>
            <a:fillRect/>
          </a:stretch>
        </p:blipFill>
        <p:spPr>
          <a:xfrm>
            <a:off x="4686300" y="2133600"/>
            <a:ext cx="4161211" cy="2732234"/>
          </a:xfrm>
          <a:prstGeom prst="rect">
            <a:avLst/>
          </a:prstGeom>
        </p:spPr>
      </p:pic>
      <p:sp>
        <p:nvSpPr>
          <p:cNvPr id="10" name="TextBox 9"/>
          <p:cNvSpPr txBox="1"/>
          <p:nvPr/>
        </p:nvSpPr>
        <p:spPr>
          <a:xfrm>
            <a:off x="5943600" y="4105835"/>
            <a:ext cx="457200" cy="369332"/>
          </a:xfrm>
          <a:prstGeom prst="rect">
            <a:avLst/>
          </a:prstGeom>
          <a:noFill/>
        </p:spPr>
        <p:txBody>
          <a:bodyPr wrap="square" rtlCol="0">
            <a:spAutoFit/>
          </a:bodyPr>
          <a:lstStyle/>
          <a:p>
            <a:r>
              <a:rPr lang="en-US" altLang="zh-CN" dirty="0">
                <a:solidFill>
                  <a:srgbClr val="C00000"/>
                </a:solidFill>
              </a:rPr>
              <a:t>H</a:t>
            </a:r>
            <a:endParaRPr lang="zh-CN" altLang="en-US" dirty="0">
              <a:solidFill>
                <a:srgbClr val="C00000"/>
              </a:solidFill>
            </a:endParaRPr>
          </a:p>
        </p:txBody>
      </p:sp>
      <p:sp>
        <p:nvSpPr>
          <p:cNvPr id="6" name="TextBox 5"/>
          <p:cNvSpPr txBox="1"/>
          <p:nvPr/>
        </p:nvSpPr>
        <p:spPr>
          <a:xfrm>
            <a:off x="5105400" y="2590800"/>
            <a:ext cx="292068" cy="369332"/>
          </a:xfrm>
          <a:prstGeom prst="rect">
            <a:avLst/>
          </a:prstGeom>
          <a:noFill/>
        </p:spPr>
        <p:txBody>
          <a:bodyPr wrap="none" rtlCol="0">
            <a:spAutoFit/>
          </a:bodyPr>
          <a:lstStyle/>
          <a:p>
            <a:r>
              <a:rPr lang="en-US" altLang="zh-CN" dirty="0" smtClean="0">
                <a:solidFill>
                  <a:srgbClr val="C00000"/>
                </a:solidFill>
              </a:rPr>
              <a:t>Z</a:t>
            </a:r>
            <a:endParaRPr lang="zh-CN" altLang="en-US" dirty="0">
              <a:solidFill>
                <a:srgbClr val="C00000"/>
              </a:solidFill>
            </a:endParaRPr>
          </a:p>
        </p:txBody>
      </p:sp>
      <p:sp>
        <p:nvSpPr>
          <p:cNvPr id="9" name="TextBox 8"/>
          <p:cNvSpPr txBox="1"/>
          <p:nvPr/>
        </p:nvSpPr>
        <p:spPr>
          <a:xfrm>
            <a:off x="5515593" y="3488973"/>
            <a:ext cx="389850" cy="369332"/>
          </a:xfrm>
          <a:prstGeom prst="rect">
            <a:avLst/>
          </a:prstGeom>
          <a:noFill/>
        </p:spPr>
        <p:txBody>
          <a:bodyPr wrap="none" rtlCol="0">
            <a:spAutoFit/>
          </a:bodyPr>
          <a:lstStyle/>
          <a:p>
            <a:r>
              <a:rPr lang="en-US" altLang="zh-CN" dirty="0" smtClean="0">
                <a:solidFill>
                  <a:srgbClr val="C00000"/>
                </a:solidFill>
              </a:rPr>
              <a:t>W</a:t>
            </a:r>
            <a:endParaRPr lang="zh-CN" altLang="en-US" dirty="0">
              <a:solidFill>
                <a:srgbClr val="C00000"/>
              </a:solidFill>
            </a:endParaRPr>
          </a:p>
        </p:txBody>
      </p:sp>
      <p:sp>
        <p:nvSpPr>
          <p:cNvPr id="12" name="Footer Placeholder 2"/>
          <p:cNvSpPr txBox="1">
            <a:spLocks/>
          </p:cNvSpPr>
          <p:nvPr/>
        </p:nvSpPr>
        <p:spPr bwMode="auto">
          <a:xfrm>
            <a:off x="5710518" y="4713434"/>
            <a:ext cx="2895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ClrTx/>
              <a:buFontTx/>
              <a:buNone/>
              <a:defRPr sz="1400" b="1" kern="1200">
                <a:solidFill>
                  <a:srgbClr val="FFFF00"/>
                </a:solidFill>
                <a:latin typeface="Times New Roman" pitchFamily="18" charset="0"/>
                <a:ea typeface="+mn-ea"/>
                <a:cs typeface="+mn-cs"/>
              </a:defRPr>
            </a:lvl1pPr>
            <a:lvl2pPr marL="457200" algn="l" rtl="0" fontAlgn="base">
              <a:spcBef>
                <a:spcPct val="20000"/>
              </a:spcBef>
              <a:spcAft>
                <a:spcPct val="0"/>
              </a:spcAft>
              <a:buClr>
                <a:srgbClr val="FF0000"/>
              </a:buClr>
              <a:buFont typeface="Wingdings" pitchFamily="2" charset="2"/>
              <a:defRPr sz="2800" kern="1200">
                <a:solidFill>
                  <a:srgbClr val="FFFF00"/>
                </a:solidFill>
                <a:latin typeface="Times New Roman" pitchFamily="18" charset="0"/>
                <a:ea typeface="+mn-ea"/>
                <a:cs typeface="+mn-cs"/>
              </a:defRPr>
            </a:lvl2pPr>
            <a:lvl3pPr marL="914400" algn="l" rtl="0" fontAlgn="base">
              <a:spcBef>
                <a:spcPct val="20000"/>
              </a:spcBef>
              <a:spcAft>
                <a:spcPct val="0"/>
              </a:spcAft>
              <a:buClr>
                <a:srgbClr val="FF0000"/>
              </a:buClr>
              <a:buFont typeface="Wingdings" pitchFamily="2" charset="2"/>
              <a:defRPr sz="2800" kern="1200">
                <a:solidFill>
                  <a:srgbClr val="FFFF00"/>
                </a:solidFill>
                <a:latin typeface="Times New Roman" pitchFamily="18" charset="0"/>
                <a:ea typeface="+mn-ea"/>
                <a:cs typeface="+mn-cs"/>
              </a:defRPr>
            </a:lvl3pPr>
            <a:lvl4pPr marL="1371600" algn="l" rtl="0" fontAlgn="base">
              <a:spcBef>
                <a:spcPct val="20000"/>
              </a:spcBef>
              <a:spcAft>
                <a:spcPct val="0"/>
              </a:spcAft>
              <a:buClr>
                <a:srgbClr val="FF0000"/>
              </a:buClr>
              <a:buFont typeface="Wingdings" pitchFamily="2" charset="2"/>
              <a:defRPr sz="2800" kern="1200">
                <a:solidFill>
                  <a:srgbClr val="FFFF00"/>
                </a:solidFill>
                <a:latin typeface="Times New Roman" pitchFamily="18" charset="0"/>
                <a:ea typeface="+mn-ea"/>
                <a:cs typeface="+mn-cs"/>
              </a:defRPr>
            </a:lvl4pPr>
            <a:lvl5pPr marL="1828800" algn="l" rtl="0" fontAlgn="base">
              <a:spcBef>
                <a:spcPct val="20000"/>
              </a:spcBef>
              <a:spcAft>
                <a:spcPct val="0"/>
              </a:spcAft>
              <a:buClr>
                <a:srgbClr val="FF0000"/>
              </a:buClr>
              <a:buFont typeface="Wingdings" pitchFamily="2" charset="2"/>
              <a:defRPr sz="2800" kern="1200">
                <a:solidFill>
                  <a:srgbClr val="FFFF00"/>
                </a:solidFill>
                <a:latin typeface="Times New Roman" pitchFamily="18" charset="0"/>
                <a:ea typeface="+mn-ea"/>
                <a:cs typeface="+mn-cs"/>
              </a:defRPr>
            </a:lvl5pPr>
            <a:lvl6pPr marL="2286000" algn="l" defTabSz="914400" rtl="0" eaLnBrk="1" latinLnBrk="0" hangingPunct="1">
              <a:defRPr sz="2800" kern="1200">
                <a:solidFill>
                  <a:srgbClr val="FFFF00"/>
                </a:solidFill>
                <a:latin typeface="Times New Roman" pitchFamily="18" charset="0"/>
                <a:ea typeface="+mn-ea"/>
                <a:cs typeface="+mn-cs"/>
              </a:defRPr>
            </a:lvl6pPr>
            <a:lvl7pPr marL="2743200" algn="l" defTabSz="914400" rtl="0" eaLnBrk="1" latinLnBrk="0" hangingPunct="1">
              <a:defRPr sz="2800" kern="1200">
                <a:solidFill>
                  <a:srgbClr val="FFFF00"/>
                </a:solidFill>
                <a:latin typeface="Times New Roman" pitchFamily="18" charset="0"/>
                <a:ea typeface="+mn-ea"/>
                <a:cs typeface="+mn-cs"/>
              </a:defRPr>
            </a:lvl7pPr>
            <a:lvl8pPr marL="3200400" algn="l" defTabSz="914400" rtl="0" eaLnBrk="1" latinLnBrk="0" hangingPunct="1">
              <a:defRPr sz="2800" kern="1200">
                <a:solidFill>
                  <a:srgbClr val="FFFF00"/>
                </a:solidFill>
                <a:latin typeface="Times New Roman" pitchFamily="18" charset="0"/>
                <a:ea typeface="+mn-ea"/>
                <a:cs typeface="+mn-cs"/>
              </a:defRPr>
            </a:lvl8pPr>
            <a:lvl9pPr marL="3657600" algn="l" defTabSz="914400" rtl="0" eaLnBrk="1" latinLnBrk="0" hangingPunct="1">
              <a:defRPr sz="2800" kern="1200">
                <a:solidFill>
                  <a:srgbClr val="FFFF00"/>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smtClean="0">
                <a:ln>
                  <a:noFill/>
                </a:ln>
                <a:solidFill>
                  <a:srgbClr val="00B0F0"/>
                </a:solidFill>
                <a:effectLst/>
                <a:uLnTx/>
                <a:uFillTx/>
                <a:latin typeface="Times New Roman" pitchFamily="18" charset="0"/>
                <a:ea typeface="+mn-ea"/>
                <a:cs typeface="+mn-cs"/>
              </a:rPr>
              <a:t>F. Bedeschi, INFN-Pisa</a:t>
            </a:r>
            <a:endParaRPr kumimoji="0" lang="en-US" sz="1400" b="1" i="0" u="none" strike="noStrike" kern="1200" cap="none" spc="0" normalizeH="0" baseline="0" noProof="0" dirty="0">
              <a:ln>
                <a:noFill/>
              </a:ln>
              <a:solidFill>
                <a:srgbClr val="00B0F0"/>
              </a:solidFill>
              <a:effectLst/>
              <a:uLnTx/>
              <a:uFillTx/>
              <a:latin typeface="Times New Roman" pitchFamily="18" charset="0"/>
              <a:ea typeface="+mn-ea"/>
              <a:cs typeface="+mn-cs"/>
            </a:endParaRPr>
          </a:p>
        </p:txBody>
      </p:sp>
      <p:sp>
        <p:nvSpPr>
          <p:cNvPr id="3" name="矩形 2"/>
          <p:cNvSpPr/>
          <p:nvPr/>
        </p:nvSpPr>
        <p:spPr>
          <a:xfrm>
            <a:off x="1717156" y="356175"/>
            <a:ext cx="6111631" cy="584775"/>
          </a:xfrm>
          <a:prstGeom prst="rect">
            <a:avLst/>
          </a:prstGeom>
        </p:spPr>
        <p:txBody>
          <a:bodyPr wrap="square">
            <a:spAutoFit/>
          </a:bodyPr>
          <a:lstStyle/>
          <a:p>
            <a:pPr lvl="0" algn="ctr"/>
            <a:r>
              <a:rPr lang="en-US" altLang="zh-CN" sz="3200" b="1" dirty="0">
                <a:solidFill>
                  <a:srgbClr val="0000CC"/>
                </a:solidFill>
              </a:rPr>
              <a:t>Circular </a:t>
            </a:r>
            <a:r>
              <a:rPr lang="en-US" altLang="zh-CN" sz="3200" b="1" dirty="0" smtClean="0">
                <a:solidFill>
                  <a:srgbClr val="0000CC"/>
                </a:solidFill>
              </a:rPr>
              <a:t>Electron-Positron </a:t>
            </a:r>
            <a:r>
              <a:rPr lang="en-US" altLang="zh-CN" sz="3200" b="1" dirty="0">
                <a:solidFill>
                  <a:srgbClr val="0000CC"/>
                </a:solidFill>
              </a:rPr>
              <a:t>Collider</a:t>
            </a:r>
            <a:endParaRPr lang="en-US" altLang="zh-CN" sz="3200" b="1" dirty="0">
              <a:solidFill>
                <a:srgbClr val="C00000"/>
              </a:solidFill>
            </a:endParaRPr>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alphaModFix/>
            <a:lum/>
          </a:blip>
          <a:srcRect/>
          <a:stretch>
            <a:fillRect/>
          </a:stretch>
        </p:blipFill>
        <p:spPr>
          <a:xfrm>
            <a:off x="3200400" y="3733800"/>
            <a:ext cx="2372647" cy="2126539"/>
          </a:xfrm>
          <a:prstGeom prst="rect">
            <a:avLst/>
          </a:prstGeom>
          <a:noFill/>
          <a:ln>
            <a:noFill/>
          </a:ln>
        </p:spPr>
      </p:pic>
      <p:pic>
        <p:nvPicPr>
          <p:cNvPr id="4" name="图片 3"/>
          <p:cNvPicPr>
            <a:picLocks noChangeAspect="1"/>
          </p:cNvPicPr>
          <p:nvPr/>
        </p:nvPicPr>
        <p:blipFill>
          <a:blip r:embed="rId3" cstate="print">
            <a:alphaModFix/>
            <a:lum/>
          </a:blip>
          <a:srcRect/>
          <a:stretch>
            <a:fillRect/>
          </a:stretch>
        </p:blipFill>
        <p:spPr>
          <a:xfrm>
            <a:off x="304800" y="3657600"/>
            <a:ext cx="2540725" cy="2253360"/>
          </a:xfrm>
          <a:prstGeom prst="rect">
            <a:avLst/>
          </a:prstGeom>
          <a:noFill/>
          <a:ln>
            <a:noFill/>
          </a:ln>
        </p:spPr>
      </p:pic>
      <p:pic>
        <p:nvPicPr>
          <p:cNvPr id="7" name="图片 6"/>
          <p:cNvPicPr>
            <a:picLocks noChangeAspect="1"/>
          </p:cNvPicPr>
          <p:nvPr/>
        </p:nvPicPr>
        <p:blipFill>
          <a:blip r:embed="rId4" cstate="print">
            <a:alphaModFix/>
            <a:lum/>
          </a:blip>
          <a:srcRect/>
          <a:stretch>
            <a:fillRect/>
          </a:stretch>
        </p:blipFill>
        <p:spPr>
          <a:xfrm>
            <a:off x="2971800" y="1295400"/>
            <a:ext cx="2932801" cy="2289601"/>
          </a:xfrm>
          <a:prstGeom prst="rect">
            <a:avLst/>
          </a:prstGeom>
          <a:noFill/>
          <a:ln>
            <a:noFill/>
          </a:ln>
        </p:spPr>
      </p:pic>
      <p:pic>
        <p:nvPicPr>
          <p:cNvPr id="8" name="图片 7"/>
          <p:cNvPicPr>
            <a:picLocks noChangeAspect="1"/>
          </p:cNvPicPr>
          <p:nvPr/>
        </p:nvPicPr>
        <p:blipFill>
          <a:blip r:embed="rId5" cstate="print">
            <a:alphaModFix/>
            <a:lum/>
          </a:blip>
          <a:srcRect/>
          <a:stretch>
            <a:fillRect/>
          </a:stretch>
        </p:blipFill>
        <p:spPr>
          <a:xfrm>
            <a:off x="228600" y="1295400"/>
            <a:ext cx="2585632" cy="2289805"/>
          </a:xfrm>
          <a:prstGeom prst="rect">
            <a:avLst/>
          </a:prstGeom>
          <a:noFill/>
          <a:ln>
            <a:noFill/>
          </a:ln>
        </p:spPr>
      </p:pic>
      <p:sp>
        <p:nvSpPr>
          <p:cNvPr id="9" name="TextBox 8"/>
          <p:cNvSpPr txBox="1"/>
          <p:nvPr/>
        </p:nvSpPr>
        <p:spPr>
          <a:xfrm>
            <a:off x="762000" y="838200"/>
            <a:ext cx="4747133" cy="400110"/>
          </a:xfrm>
          <a:prstGeom prst="rect">
            <a:avLst/>
          </a:prstGeom>
          <a:noFill/>
        </p:spPr>
        <p:txBody>
          <a:bodyPr wrap="none" rtlCol="0">
            <a:spAutoFit/>
          </a:bodyPr>
          <a:lstStyle/>
          <a:p>
            <a:r>
              <a:rPr lang="en-US" altLang="zh-CN" sz="2000" b="1" dirty="0" err="1" smtClean="0">
                <a:solidFill>
                  <a:srgbClr val="0000FF"/>
                </a:solidFill>
              </a:rPr>
              <a:t>preCDR</a:t>
            </a:r>
            <a:r>
              <a:rPr lang="en-US" altLang="zh-CN" sz="2000" b="1" dirty="0" smtClean="0">
                <a:solidFill>
                  <a:srgbClr val="0000FF"/>
                </a:solidFill>
              </a:rPr>
              <a:t> (2015)                             CDR (2017)   </a:t>
            </a:r>
            <a:endParaRPr lang="zh-CN" altLang="en-US" sz="2000" b="1" dirty="0">
              <a:solidFill>
                <a:srgbClr val="0000FF"/>
              </a:solidFill>
            </a:endParaRPr>
          </a:p>
        </p:txBody>
      </p:sp>
      <p:cxnSp>
        <p:nvCxnSpPr>
          <p:cNvPr id="11" name="直接箭头连接符 10"/>
          <p:cNvCxnSpPr/>
          <p:nvPr/>
        </p:nvCxnSpPr>
        <p:spPr>
          <a:xfrm>
            <a:off x="2590800" y="1066800"/>
            <a:ext cx="10668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04800" y="5934670"/>
            <a:ext cx="6477000" cy="923330"/>
          </a:xfrm>
          <a:prstGeom prst="rect">
            <a:avLst/>
          </a:prstGeom>
        </p:spPr>
        <p:txBody>
          <a:bodyPr wrap="square">
            <a:spAutoFit/>
          </a:bodyPr>
          <a:lstStyle/>
          <a:p>
            <a:r>
              <a:rPr lang="en-US" altLang="zh-CN" b="1" dirty="0" smtClean="0">
                <a:solidFill>
                  <a:srgbClr val="C00000"/>
                </a:solidFill>
                <a:latin typeface="Arial" pitchFamily="18"/>
                <a:cs typeface="Lucida Sans" pitchFamily="2"/>
              </a:rPr>
              <a:t>CDR CEPC detector</a:t>
            </a:r>
            <a:r>
              <a:rPr lang="en-US" altLang="zh-CN" dirty="0" smtClean="0">
                <a:solidFill>
                  <a:prstClr val="black"/>
                </a:solidFill>
                <a:latin typeface="Arial" pitchFamily="18"/>
                <a:cs typeface="Lucida Sans" pitchFamily="2"/>
              </a:rPr>
              <a:t>: </a:t>
            </a:r>
          </a:p>
          <a:p>
            <a:r>
              <a:rPr lang="x-none" altLang="zh-CN" b="1" dirty="0" smtClean="0">
                <a:solidFill>
                  <a:srgbClr val="7030A0"/>
                </a:solidFill>
                <a:latin typeface="Arial" pitchFamily="18"/>
                <a:cs typeface="Lucida Sans" pitchFamily="2"/>
              </a:rPr>
              <a:t>Double ring geometry &amp;  MDI design implemented</a:t>
            </a:r>
            <a:endParaRPr lang="en-US" altLang="zh-CN" b="1" dirty="0" smtClean="0">
              <a:solidFill>
                <a:srgbClr val="7030A0"/>
              </a:solidFill>
              <a:latin typeface="Arial" pitchFamily="18"/>
              <a:cs typeface="Lucida Sans" pitchFamily="2"/>
            </a:endParaRPr>
          </a:p>
          <a:p>
            <a:r>
              <a:rPr lang="en-US" altLang="zh-CN" b="1" dirty="0" smtClean="0">
                <a:solidFill>
                  <a:srgbClr val="7030A0"/>
                </a:solidFill>
                <a:latin typeface="Arial" pitchFamily="18"/>
              </a:rPr>
              <a:t>HCAL reduced to 40 layers (from 48 in </a:t>
            </a:r>
            <a:r>
              <a:rPr lang="en-US" altLang="zh-CN" b="1" dirty="0" err="1" smtClean="0">
                <a:solidFill>
                  <a:srgbClr val="7030A0"/>
                </a:solidFill>
                <a:latin typeface="Arial" pitchFamily="18"/>
              </a:rPr>
              <a:t>preCDR</a:t>
            </a:r>
            <a:r>
              <a:rPr lang="en-US" altLang="zh-CN" b="1" dirty="0" smtClean="0">
                <a:solidFill>
                  <a:srgbClr val="7030A0"/>
                </a:solidFill>
                <a:latin typeface="Arial" pitchFamily="18"/>
              </a:rPr>
              <a:t>)</a:t>
            </a:r>
            <a:endParaRPr lang="zh-CN" altLang="en-US" b="1" dirty="0">
              <a:solidFill>
                <a:srgbClr val="7030A0"/>
              </a:solidFill>
            </a:endParaRPr>
          </a:p>
        </p:txBody>
      </p:sp>
      <p:pic>
        <p:nvPicPr>
          <p:cNvPr id="135170" name="Picture 2"/>
          <p:cNvPicPr>
            <a:picLocks noChangeAspect="1" noChangeArrowheads="1"/>
          </p:cNvPicPr>
          <p:nvPr/>
        </p:nvPicPr>
        <p:blipFill>
          <a:blip r:embed="rId6" cstate="print"/>
          <a:srcRect/>
          <a:stretch>
            <a:fillRect/>
          </a:stretch>
        </p:blipFill>
        <p:spPr bwMode="auto">
          <a:xfrm>
            <a:off x="5867400" y="838200"/>
            <a:ext cx="4191000" cy="2838731"/>
          </a:xfrm>
          <a:prstGeom prst="rect">
            <a:avLst/>
          </a:prstGeom>
          <a:noFill/>
          <a:ln w="9525">
            <a:noFill/>
            <a:miter lim="800000"/>
            <a:headEnd/>
            <a:tailEnd/>
          </a:ln>
        </p:spPr>
      </p:pic>
      <p:pic>
        <p:nvPicPr>
          <p:cNvPr id="135171" name="Picture 3"/>
          <p:cNvPicPr>
            <a:picLocks noChangeAspect="1" noChangeArrowheads="1"/>
          </p:cNvPicPr>
          <p:nvPr/>
        </p:nvPicPr>
        <p:blipFill>
          <a:blip r:embed="rId7" cstate="print"/>
          <a:srcRect/>
          <a:stretch>
            <a:fillRect/>
          </a:stretch>
        </p:blipFill>
        <p:spPr bwMode="auto">
          <a:xfrm>
            <a:off x="5867400" y="3276600"/>
            <a:ext cx="4191000" cy="2838731"/>
          </a:xfrm>
          <a:prstGeom prst="rect">
            <a:avLst/>
          </a:prstGeom>
          <a:noFill/>
          <a:ln w="9525">
            <a:noFill/>
            <a:miter lim="800000"/>
            <a:headEnd/>
            <a:tailEnd/>
          </a:ln>
        </p:spPr>
      </p:pic>
      <p:sp>
        <p:nvSpPr>
          <p:cNvPr id="16" name="TextBox 15"/>
          <p:cNvSpPr txBox="1"/>
          <p:nvPr/>
        </p:nvSpPr>
        <p:spPr>
          <a:xfrm>
            <a:off x="6324600" y="2133600"/>
            <a:ext cx="1692258" cy="369332"/>
          </a:xfrm>
          <a:prstGeom prst="rect">
            <a:avLst/>
          </a:prstGeom>
          <a:noFill/>
        </p:spPr>
        <p:txBody>
          <a:bodyPr wrap="none" rtlCol="0">
            <a:spAutoFit/>
          </a:bodyPr>
          <a:lstStyle/>
          <a:p>
            <a:r>
              <a:rPr lang="en-US" altLang="zh-CN" b="1" dirty="0" err="1" smtClean="0">
                <a:solidFill>
                  <a:srgbClr val="C00000"/>
                </a:solidFill>
                <a:latin typeface="Symbol" pitchFamily="18" charset="2"/>
              </a:rPr>
              <a:t>s</a:t>
            </a:r>
            <a:r>
              <a:rPr lang="en-US" altLang="zh-CN" sz="1400" b="1" baseline="-25000" dirty="0" err="1" smtClean="0">
                <a:solidFill>
                  <a:srgbClr val="C00000"/>
                </a:solidFill>
              </a:rPr>
              <a:t>DiJetMass</a:t>
            </a:r>
            <a:r>
              <a:rPr lang="en-US" altLang="zh-CN" b="1" dirty="0" smtClean="0">
                <a:solidFill>
                  <a:srgbClr val="C00000"/>
                </a:solidFill>
              </a:rPr>
              <a:t>= 4.7GeV</a:t>
            </a:r>
            <a:endParaRPr lang="zh-CN" altLang="en-US" b="1" dirty="0">
              <a:solidFill>
                <a:srgbClr val="C00000"/>
              </a:solidFill>
            </a:endParaRPr>
          </a:p>
        </p:txBody>
      </p:sp>
      <p:sp>
        <p:nvSpPr>
          <p:cNvPr id="17" name="TextBox 16"/>
          <p:cNvSpPr txBox="1"/>
          <p:nvPr/>
        </p:nvSpPr>
        <p:spPr>
          <a:xfrm>
            <a:off x="6248400" y="4724400"/>
            <a:ext cx="1789849" cy="369332"/>
          </a:xfrm>
          <a:prstGeom prst="rect">
            <a:avLst/>
          </a:prstGeom>
          <a:noFill/>
        </p:spPr>
        <p:txBody>
          <a:bodyPr wrap="none" rtlCol="0">
            <a:spAutoFit/>
          </a:bodyPr>
          <a:lstStyle/>
          <a:p>
            <a:r>
              <a:rPr lang="en-US" altLang="zh-CN" b="1" dirty="0" err="1" smtClean="0">
                <a:solidFill>
                  <a:srgbClr val="C00000"/>
                </a:solidFill>
                <a:latin typeface="Symbol" pitchFamily="18" charset="2"/>
              </a:rPr>
              <a:t>s</a:t>
            </a:r>
            <a:r>
              <a:rPr lang="en-US" altLang="zh-CN" sz="1600" b="1" baseline="-25000" dirty="0" err="1" smtClean="0">
                <a:solidFill>
                  <a:srgbClr val="C00000"/>
                </a:solidFill>
              </a:rPr>
              <a:t>JietMass</a:t>
            </a:r>
            <a:r>
              <a:rPr lang="en-US" altLang="zh-CN" b="1" dirty="0" smtClean="0">
                <a:solidFill>
                  <a:srgbClr val="C00000"/>
                </a:solidFill>
              </a:rPr>
              <a:t>= 4.9 GeV</a:t>
            </a:r>
            <a:endParaRPr lang="zh-CN" altLang="en-US" b="1" dirty="0">
              <a:solidFill>
                <a:srgbClr val="C00000"/>
              </a:solidFill>
            </a:endParaRPr>
          </a:p>
        </p:txBody>
      </p:sp>
      <p:sp>
        <p:nvSpPr>
          <p:cNvPr id="18" name="矩形 17"/>
          <p:cNvSpPr/>
          <p:nvPr/>
        </p:nvSpPr>
        <p:spPr>
          <a:xfrm>
            <a:off x="7391400" y="9144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7467600" y="32766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TextBox 19"/>
          <p:cNvSpPr txBox="1"/>
          <p:nvPr/>
        </p:nvSpPr>
        <p:spPr>
          <a:xfrm>
            <a:off x="7644487" y="5867400"/>
            <a:ext cx="1499513" cy="307777"/>
          </a:xfrm>
          <a:prstGeom prst="rect">
            <a:avLst/>
          </a:prstGeom>
          <a:noFill/>
        </p:spPr>
        <p:txBody>
          <a:bodyPr wrap="none" rtlCol="0">
            <a:spAutoFit/>
          </a:bodyPr>
          <a:lstStyle/>
          <a:p>
            <a:r>
              <a:rPr lang="en-US" altLang="zh-CN" sz="1400" b="1" dirty="0" smtClean="0">
                <a:solidFill>
                  <a:prstClr val="black"/>
                </a:solidFill>
              </a:rPr>
              <a:t>Di-Jet Mass (GeV)</a:t>
            </a:r>
            <a:endParaRPr lang="zh-CN" altLang="en-US" sz="1400" b="1" dirty="0">
              <a:solidFill>
                <a:prstClr val="black"/>
              </a:solidFill>
            </a:endParaRPr>
          </a:p>
        </p:txBody>
      </p:sp>
      <p:sp>
        <p:nvSpPr>
          <p:cNvPr id="22" name="Rectangle 3"/>
          <p:cNvSpPr/>
          <p:nvPr/>
        </p:nvSpPr>
        <p:spPr>
          <a:xfrm>
            <a:off x="0" y="0"/>
            <a:ext cx="9144000" cy="961802"/>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2800" b="1" dirty="0" smtClean="0">
                <a:solidFill>
                  <a:srgbClr val="0000CC"/>
                </a:solidFill>
              </a:rPr>
              <a:t>CEPC Detector: more compact &amp; updated for CDR </a:t>
            </a:r>
          </a:p>
        </p:txBody>
      </p:sp>
      <p:sp>
        <p:nvSpPr>
          <p:cNvPr id="23" name="TextBox 22"/>
          <p:cNvSpPr txBox="1"/>
          <p:nvPr/>
        </p:nvSpPr>
        <p:spPr>
          <a:xfrm>
            <a:off x="7010400" y="838200"/>
            <a:ext cx="1447640" cy="369332"/>
          </a:xfrm>
          <a:prstGeom prst="rect">
            <a:avLst/>
          </a:prstGeom>
          <a:noFill/>
        </p:spPr>
        <p:txBody>
          <a:bodyPr wrap="none" rtlCol="0">
            <a:spAutoFit/>
          </a:bodyPr>
          <a:lstStyle/>
          <a:p>
            <a:r>
              <a:rPr lang="en-US" altLang="zh-CN" b="1" dirty="0" err="1" smtClean="0">
                <a:solidFill>
                  <a:srgbClr val="0000FF"/>
                </a:solidFill>
              </a:rPr>
              <a:t>H</a:t>
            </a:r>
            <a:r>
              <a:rPr lang="en-US" altLang="zh-CN" b="1" dirty="0" err="1" smtClean="0">
                <a:solidFill>
                  <a:srgbClr val="0000FF"/>
                </a:solidFill>
                <a:sym typeface="Symbol"/>
              </a:rPr>
              <a:t>gg</a:t>
            </a:r>
            <a:r>
              <a:rPr lang="en-US" altLang="zh-CN" b="1" dirty="0" smtClean="0">
                <a:solidFill>
                  <a:srgbClr val="0000FF"/>
                </a:solidFill>
                <a:sym typeface="Symbol"/>
              </a:rPr>
              <a:t> events</a:t>
            </a:r>
            <a:endParaRPr lang="zh-CN" altLang="en-US" b="1" dirty="0">
              <a:solidFill>
                <a:srgbClr val="0000FF"/>
              </a:solidFill>
            </a:endParaRPr>
          </a:p>
        </p:txBody>
      </p:sp>
      <p:sp>
        <p:nvSpPr>
          <p:cNvPr id="24" name="TextBox 23"/>
          <p:cNvSpPr txBox="1"/>
          <p:nvPr/>
        </p:nvSpPr>
        <p:spPr>
          <a:xfrm>
            <a:off x="6172200" y="6096000"/>
            <a:ext cx="2183611" cy="646331"/>
          </a:xfrm>
          <a:prstGeom prst="rect">
            <a:avLst/>
          </a:prstGeom>
          <a:noFill/>
        </p:spPr>
        <p:txBody>
          <a:bodyPr wrap="none" rtlCol="0">
            <a:spAutoFit/>
          </a:bodyPr>
          <a:lstStyle/>
          <a:p>
            <a:r>
              <a:rPr lang="en-US" altLang="zh-CN" b="1" dirty="0" smtClean="0">
                <a:solidFill>
                  <a:srgbClr val="FF0000"/>
                </a:solidFill>
              </a:rPr>
              <a:t>No visible impact on </a:t>
            </a:r>
          </a:p>
          <a:p>
            <a:r>
              <a:rPr lang="en-US" altLang="zh-CN" b="1" dirty="0" smtClean="0">
                <a:solidFill>
                  <a:srgbClr val="FF0000"/>
                </a:solidFill>
              </a:rPr>
              <a:t>physics performance</a:t>
            </a:r>
            <a:endParaRPr lang="zh-CN" altLang="en-US" b="1" dirty="0">
              <a:solidFill>
                <a:srgbClr val="FF0000"/>
              </a:solidFill>
            </a:endParaRPr>
          </a:p>
        </p:txBody>
      </p:sp>
      <p:sp>
        <p:nvSpPr>
          <p:cNvPr id="25" name="页脚占位符 24"/>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Tree>
    <p:extLst>
      <p:ext uri="{BB962C8B-B14F-4D97-AF65-F5344CB8AC3E}">
        <p14:creationId xmlns:p14="http://schemas.microsoft.com/office/powerpoint/2010/main" xmlns="" val="311671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391400" y="9144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7467600" y="3505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Rectangle 3"/>
          <p:cNvSpPr/>
          <p:nvPr/>
        </p:nvSpPr>
        <p:spPr>
          <a:xfrm>
            <a:off x="0" y="0"/>
            <a:ext cx="9144000" cy="961802"/>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2800" b="1" dirty="0" smtClean="0">
                <a:solidFill>
                  <a:srgbClr val="0000CC"/>
                </a:solidFill>
              </a:rPr>
              <a:t>CEPC Detector Performance &amp; Physics Measurement</a:t>
            </a:r>
          </a:p>
        </p:txBody>
      </p:sp>
      <p:sp>
        <p:nvSpPr>
          <p:cNvPr id="7" name="页脚占位符 6"/>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sp>
        <p:nvSpPr>
          <p:cNvPr id="8" name="矩形 7"/>
          <p:cNvSpPr/>
          <p:nvPr/>
        </p:nvSpPr>
        <p:spPr>
          <a:xfrm>
            <a:off x="5410200" y="3810000"/>
            <a:ext cx="2971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5029200" y="5486400"/>
            <a:ext cx="3200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074" name="Picture 2"/>
          <p:cNvPicPr>
            <a:picLocks noChangeAspect="1" noChangeArrowheads="1"/>
          </p:cNvPicPr>
          <p:nvPr/>
        </p:nvPicPr>
        <p:blipFill>
          <a:blip r:embed="rId2" cstate="print"/>
          <a:srcRect/>
          <a:stretch>
            <a:fillRect/>
          </a:stretch>
        </p:blipFill>
        <p:spPr bwMode="auto">
          <a:xfrm>
            <a:off x="304800" y="1066800"/>
            <a:ext cx="8605715" cy="5638800"/>
          </a:xfrm>
          <a:prstGeom prst="rect">
            <a:avLst/>
          </a:prstGeom>
          <a:noFill/>
          <a:ln w="9525">
            <a:noFill/>
            <a:miter lim="800000"/>
            <a:headEnd/>
            <a:tailEnd/>
          </a:ln>
        </p:spPr>
      </p:pic>
      <p:sp>
        <p:nvSpPr>
          <p:cNvPr id="2" name="矩形 1"/>
          <p:cNvSpPr/>
          <p:nvPr/>
        </p:nvSpPr>
        <p:spPr>
          <a:xfrm>
            <a:off x="1828800" y="1143000"/>
            <a:ext cx="5562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594776" y="990600"/>
            <a:ext cx="8225200" cy="646331"/>
          </a:xfrm>
          <a:prstGeom prst="rect">
            <a:avLst/>
          </a:prstGeom>
          <a:noFill/>
        </p:spPr>
        <p:txBody>
          <a:bodyPr wrap="none" rtlCol="0">
            <a:spAutoFit/>
          </a:bodyPr>
          <a:lstStyle/>
          <a:p>
            <a:r>
              <a:rPr lang="en-US" altLang="zh-CN" dirty="0" smtClean="0">
                <a:solidFill>
                  <a:srgbClr val="0000FF"/>
                </a:solidFill>
              </a:rPr>
              <a:t>Based on the ILD framework, CEPC extends beyond the ILD and has developed several</a:t>
            </a:r>
          </a:p>
          <a:p>
            <a:r>
              <a:rPr lang="en-US" altLang="zh-CN" dirty="0" smtClean="0">
                <a:solidFill>
                  <a:srgbClr val="0000FF"/>
                </a:solidFill>
              </a:rPr>
              <a:t>reconstruction-analysis software packages, which </a:t>
            </a:r>
            <a:endParaRPr lang="zh-CN" altLang="en-US" dirty="0">
              <a:solidFill>
                <a:srgbClr val="0000FF"/>
              </a:solidFill>
            </a:endParaRPr>
          </a:p>
        </p:txBody>
      </p:sp>
      <p:sp>
        <p:nvSpPr>
          <p:cNvPr id="4" name="TextBox 3"/>
          <p:cNvSpPr txBox="1"/>
          <p:nvPr/>
        </p:nvSpPr>
        <p:spPr>
          <a:xfrm>
            <a:off x="594776" y="1981200"/>
            <a:ext cx="5044024" cy="1908215"/>
          </a:xfrm>
          <a:prstGeom prst="rect">
            <a:avLst/>
          </a:prstGeom>
          <a:solidFill>
            <a:schemeClr val="bg1">
              <a:lumMod val="95000"/>
            </a:schemeClr>
          </a:solidFill>
        </p:spPr>
        <p:txBody>
          <a:bodyPr wrap="square" rtlCol="0">
            <a:spAutoFit/>
          </a:bodyPr>
          <a:lstStyle/>
          <a:p>
            <a:r>
              <a:rPr lang="en-US" altLang="zh-CN" dirty="0"/>
              <a:t>c</a:t>
            </a:r>
            <a:r>
              <a:rPr lang="en-US" altLang="zh-CN" dirty="0" smtClean="0"/>
              <a:t>orrectly reconstruct physics objects, differentiating among the types, thus ensuring precision</a:t>
            </a:r>
          </a:p>
          <a:p>
            <a:pPr marL="285750" indent="-285750">
              <a:spcBef>
                <a:spcPts val="1200"/>
              </a:spcBef>
              <a:buFont typeface="Wingdings" panose="05000000000000000000" pitchFamily="2" charset="2"/>
              <a:buChar char="Ø"/>
            </a:pPr>
            <a:r>
              <a:rPr lang="en-US" altLang="zh-CN" dirty="0" smtClean="0"/>
              <a:t>Measurement of the Higgs boson:  an order of </a:t>
            </a:r>
          </a:p>
          <a:p>
            <a:r>
              <a:rPr lang="en-US" altLang="zh-CN" dirty="0"/>
              <a:t> </a:t>
            </a:r>
            <a:r>
              <a:rPr lang="en-US" altLang="zh-CN" dirty="0" smtClean="0"/>
              <a:t>         magnitude better than at the HL-LHC</a:t>
            </a:r>
          </a:p>
          <a:p>
            <a:pPr marL="285750" indent="-285750">
              <a:buFont typeface="Wingdings" panose="05000000000000000000" pitchFamily="2" charset="2"/>
              <a:buChar char="Ø"/>
            </a:pPr>
            <a:r>
              <a:rPr lang="en-US" altLang="zh-CN" dirty="0" smtClean="0"/>
              <a:t>EW precision is at least an order of magnitude better</a:t>
            </a:r>
            <a:endParaRPr lang="zh-CN" altLang="en-US" dirty="0"/>
          </a:p>
        </p:txBody>
      </p:sp>
    </p:spTree>
    <p:extLst>
      <p:ext uri="{BB962C8B-B14F-4D97-AF65-F5344CB8AC3E}">
        <p14:creationId xmlns:p14="http://schemas.microsoft.com/office/powerpoint/2010/main" xmlns="" val="1544775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标题 3"/>
          <p:cNvSpPr>
            <a:spLocks noGrp="1"/>
          </p:cNvSpPr>
          <p:nvPr>
            <p:ph type="ctrTitle"/>
          </p:nvPr>
        </p:nvSpPr>
        <p:spPr>
          <a:xfrm>
            <a:off x="1828800" y="152400"/>
            <a:ext cx="5829300" cy="621506"/>
          </a:xfrm>
        </p:spPr>
        <p:txBody>
          <a:bodyPr anchor="ctr">
            <a:noAutofit/>
          </a:bodyPr>
          <a:lstStyle/>
          <a:p>
            <a:r>
              <a:rPr lang="en-US" altLang="en-US" sz="3200" b="1" dirty="0">
                <a:solidFill>
                  <a:srgbClr val="0000CC"/>
                </a:solidFill>
                <a:latin typeface="Calibri" panose="020F0502020204030204" charset="0"/>
              </a:rPr>
              <a:t>CEPC Site Exploration</a:t>
            </a:r>
          </a:p>
        </p:txBody>
      </p:sp>
      <p:sp>
        <p:nvSpPr>
          <p:cNvPr id="92162" name="副标题 4"/>
          <p:cNvSpPr>
            <a:spLocks noGrp="1"/>
          </p:cNvSpPr>
          <p:nvPr>
            <p:ph type="subTitle" idx="1"/>
          </p:nvPr>
        </p:nvSpPr>
        <p:spPr>
          <a:xfrm>
            <a:off x="142875" y="3720465"/>
            <a:ext cx="8077200" cy="2026920"/>
          </a:xfrm>
        </p:spPr>
        <p:txBody>
          <a:bodyPr anchor="t">
            <a:noAutofit/>
          </a:bodyPr>
          <a:lstStyle/>
          <a:p>
            <a:pPr algn="l" defTabSz="685800">
              <a:buFont typeface="Arial" panose="020B0604020202020204" pitchFamily="34" charset="0"/>
              <a:buNone/>
            </a:pPr>
            <a:r>
              <a:rPr lang="en-US" altLang="zh-CN" sz="1400" b="1" kern="1200" dirty="0">
                <a:latin typeface="+mn-lt"/>
                <a:ea typeface="+mn-ea"/>
                <a:cs typeface="+mn-cs"/>
                <a:sym typeface="Arial" panose="020B0604020202020204" pitchFamily="34" charset="0"/>
              </a:rPr>
              <a:t>1) </a:t>
            </a:r>
            <a:r>
              <a:rPr lang="en-US" altLang="zh-CN" sz="1400" b="1" kern="1200" dirty="0" smtClean="0">
                <a:latin typeface="+mn-lt"/>
                <a:ea typeface="+mn-ea"/>
                <a:cs typeface="+mn-cs"/>
                <a:sym typeface="Arial" panose="020B0604020202020204" pitchFamily="34" charset="0"/>
              </a:rPr>
              <a:t>Qinhuangdao</a:t>
            </a:r>
            <a:r>
              <a:rPr lang="en-GB" altLang="zh-CN" sz="1400" b="1" dirty="0" smtClean="0">
                <a:sym typeface="Arial" panose="020B0604020202020204" pitchFamily="34" charset="0"/>
              </a:rPr>
              <a:t>, </a:t>
            </a:r>
            <a:r>
              <a:rPr lang="en-US" altLang="zh-CN" sz="1400" b="1" kern="1200" dirty="0" err="1" smtClean="0">
                <a:latin typeface="+mn-lt"/>
                <a:ea typeface="+mn-ea"/>
                <a:cs typeface="+mn-cs"/>
                <a:sym typeface="Arial" panose="020B0604020202020204" pitchFamily="34" charset="0"/>
              </a:rPr>
              <a:t>Heihe</a:t>
            </a:r>
            <a:r>
              <a:rPr lang="zh-CN" altLang="en-US" sz="1400" b="1" kern="1200" dirty="0" smtClean="0">
                <a:latin typeface="+mn-lt"/>
                <a:ea typeface="+mn-ea"/>
                <a:cs typeface="+mn-cs"/>
                <a:sym typeface="Arial" panose="020B0604020202020204" pitchFamily="34" charset="0"/>
              </a:rPr>
              <a:t> </a:t>
            </a:r>
            <a:r>
              <a:rPr lang="en-GB" altLang="zh-CN" sz="1400" b="1" dirty="0">
                <a:sym typeface="Arial" panose="020B0604020202020204" pitchFamily="34" charset="0"/>
              </a:rPr>
              <a:t>(</a:t>
            </a:r>
            <a:r>
              <a:rPr lang="en-US" altLang="zh-CN" sz="1400" b="1" kern="1200" dirty="0" smtClean="0">
                <a:latin typeface="+mn-lt"/>
                <a:ea typeface="+mn-ea"/>
                <a:cs typeface="+mn-cs"/>
                <a:sym typeface="Arial" panose="020B0604020202020204" pitchFamily="34" charset="0"/>
              </a:rPr>
              <a:t>Completed </a:t>
            </a:r>
            <a:r>
              <a:rPr lang="en-US" altLang="zh-CN" sz="1400" b="1" kern="1200" dirty="0">
                <a:latin typeface="+mn-lt"/>
                <a:ea typeface="+mn-ea"/>
                <a:cs typeface="+mn-cs"/>
                <a:sym typeface="Arial" panose="020B0604020202020204" pitchFamily="34" charset="0"/>
              </a:rPr>
              <a:t>in </a:t>
            </a:r>
            <a:r>
              <a:rPr lang="en-US" altLang="zh-CN" sz="1400" b="1" kern="1200" dirty="0" smtClean="0">
                <a:latin typeface="+mn-lt"/>
                <a:ea typeface="+mn-ea"/>
                <a:cs typeface="+mn-cs"/>
                <a:sym typeface="Arial" panose="020B0604020202020204" pitchFamily="34" charset="0"/>
              </a:rPr>
              <a:t>2014)</a:t>
            </a:r>
            <a:endParaRPr lang="zh-CN" altLang="en-US" sz="1400" b="1" kern="1200" dirty="0">
              <a:latin typeface="+mn-lt"/>
              <a:ea typeface="+mn-ea"/>
              <a:cs typeface="+mn-cs"/>
              <a:sym typeface="Arial" panose="020B0604020202020204" pitchFamily="34" charset="0"/>
            </a:endParaRPr>
          </a:p>
          <a:p>
            <a:pPr algn="l" defTabSz="685800">
              <a:buFont typeface="Arial" panose="020B0604020202020204" pitchFamily="34" charset="0"/>
              <a:buNone/>
            </a:pPr>
            <a:r>
              <a:rPr lang="en-US" altLang="zh-CN" sz="1400" b="1" kern="1200" dirty="0">
                <a:latin typeface="+mn-lt"/>
                <a:ea typeface="+mn-ea"/>
                <a:cs typeface="+mn-cs"/>
                <a:sym typeface="Arial" panose="020B0604020202020204" pitchFamily="34" charset="0"/>
              </a:rPr>
              <a:t>2)</a:t>
            </a:r>
            <a:r>
              <a:rPr lang="zh-CN" altLang="en-US" sz="1400" b="1" kern="1200" dirty="0">
                <a:latin typeface="+mn-lt"/>
                <a:ea typeface="+mn-ea"/>
                <a:cs typeface="+mn-cs"/>
                <a:sym typeface="Arial" panose="020B0604020202020204" pitchFamily="34" charset="0"/>
              </a:rPr>
              <a:t> </a:t>
            </a:r>
            <a:r>
              <a:rPr lang="en-US" altLang="zh-CN" sz="1400" b="1" kern="1200" dirty="0" err="1" smtClean="0">
                <a:latin typeface="+mn-lt"/>
                <a:ea typeface="+mn-ea"/>
                <a:cs typeface="+mn-cs"/>
                <a:sym typeface="Arial" panose="020B0604020202020204" pitchFamily="34" charset="0"/>
              </a:rPr>
              <a:t>Huanging</a:t>
            </a:r>
            <a:r>
              <a:rPr lang="en-GB" altLang="zh-CN" sz="1400" b="1" dirty="0" smtClean="0">
                <a:sym typeface="Arial" panose="020B0604020202020204" pitchFamily="34" charset="0"/>
              </a:rPr>
              <a:t>, </a:t>
            </a:r>
            <a:r>
              <a:rPr lang="en-US" altLang="zh-CN" sz="1400" b="1" kern="1200" dirty="0" smtClean="0">
                <a:latin typeface="+mn-lt"/>
                <a:ea typeface="+mn-ea"/>
                <a:cs typeface="+mn-cs"/>
                <a:sym typeface="Arial" panose="020B0604020202020204" pitchFamily="34" charset="0"/>
              </a:rPr>
              <a:t>Shanxi</a:t>
            </a:r>
            <a:r>
              <a:rPr lang="zh-CN" altLang="en-US" sz="1400" b="1" dirty="0" smtClean="0">
                <a:sym typeface="Arial" panose="020B0604020202020204" pitchFamily="34" charset="0"/>
              </a:rPr>
              <a:t> </a:t>
            </a:r>
            <a:r>
              <a:rPr lang="en-GB" altLang="zh-CN" sz="1400" b="1" dirty="0" smtClean="0">
                <a:sym typeface="Arial" panose="020B0604020202020204" pitchFamily="34" charset="0"/>
              </a:rPr>
              <a:t>(</a:t>
            </a:r>
            <a:r>
              <a:rPr lang="en-US" altLang="zh-CN" sz="1400" b="1" kern="1200" dirty="0" smtClean="0">
                <a:latin typeface="+mn-lt"/>
                <a:ea typeface="+mn-ea"/>
                <a:cs typeface="+mn-cs"/>
                <a:sym typeface="Arial" panose="020B0604020202020204" pitchFamily="34" charset="0"/>
              </a:rPr>
              <a:t>Completed </a:t>
            </a:r>
            <a:r>
              <a:rPr lang="en-US" altLang="zh-CN" sz="1400" b="1" kern="1200" dirty="0">
                <a:latin typeface="+mn-lt"/>
                <a:ea typeface="+mn-ea"/>
                <a:cs typeface="+mn-cs"/>
                <a:sym typeface="Arial" panose="020B0604020202020204" pitchFamily="34" charset="0"/>
              </a:rPr>
              <a:t>in </a:t>
            </a:r>
            <a:r>
              <a:rPr lang="en-US" altLang="zh-CN" sz="1400" b="1" kern="1200" dirty="0" smtClean="0">
                <a:latin typeface="+mn-lt"/>
                <a:ea typeface="+mn-ea"/>
                <a:cs typeface="+mn-cs"/>
                <a:sym typeface="Arial" panose="020B0604020202020204" pitchFamily="34" charset="0"/>
              </a:rPr>
              <a:t>2017)</a:t>
            </a:r>
            <a:endParaRPr lang="en-US" altLang="zh-CN" sz="1400" b="1" kern="1200" dirty="0">
              <a:latin typeface="+mn-lt"/>
              <a:ea typeface="+mn-ea"/>
              <a:cs typeface="+mn-cs"/>
              <a:sym typeface="Arial" panose="020B0604020202020204" pitchFamily="34" charset="0"/>
            </a:endParaRPr>
          </a:p>
          <a:p>
            <a:pPr algn="l" defTabSz="685800">
              <a:buFont typeface="Arial" panose="020B0604020202020204" pitchFamily="34" charset="0"/>
              <a:buNone/>
            </a:pPr>
            <a:r>
              <a:rPr lang="en-US" altLang="zh-CN" sz="1400" b="1" kern="1200" dirty="0" smtClean="0">
                <a:latin typeface="+mn-lt"/>
                <a:ea typeface="+mn-ea"/>
                <a:cs typeface="+mn-cs"/>
                <a:sym typeface="Arial" panose="020B0604020202020204" pitchFamily="34" charset="0"/>
              </a:rPr>
              <a:t>3)</a:t>
            </a:r>
            <a:r>
              <a:rPr lang="en-US" sz="1400" b="1" kern="1200" dirty="0" err="1" smtClean="0">
                <a:latin typeface="+mn-lt"/>
                <a:ea typeface="+mn-ea"/>
                <a:cs typeface="+mn-cs"/>
                <a:sym typeface="Arial" panose="020B0604020202020204" pitchFamily="34" charset="0"/>
              </a:rPr>
              <a:t>Shenshan</a:t>
            </a:r>
            <a:r>
              <a:rPr lang="en-GB" sz="1400" b="1" dirty="0" smtClean="0">
                <a:sym typeface="Arial" panose="020B0604020202020204" pitchFamily="34" charset="0"/>
              </a:rPr>
              <a:t>, </a:t>
            </a:r>
            <a:r>
              <a:rPr lang="en-US" altLang="zh-CN" sz="1400" b="1" kern="1200" dirty="0" smtClean="0">
                <a:latin typeface="+mn-lt"/>
                <a:ea typeface="+mn-ea"/>
                <a:cs typeface="+mn-cs"/>
                <a:sym typeface="Arial" panose="020B0604020202020204" pitchFamily="34" charset="0"/>
              </a:rPr>
              <a:t>Guangdong </a:t>
            </a:r>
            <a:r>
              <a:rPr lang="en-US" altLang="zh-CN" sz="1400" b="1" kern="1200" dirty="0">
                <a:latin typeface="+mn-lt"/>
                <a:ea typeface="+mn-ea"/>
                <a:cs typeface="+mn-cs"/>
                <a:sym typeface="Arial" panose="020B0604020202020204" pitchFamily="34" charset="0"/>
              </a:rPr>
              <a:t>(Completed in 2016)</a:t>
            </a:r>
            <a:endParaRPr lang="zh-CN" altLang="en-US" sz="1400" b="1" kern="1200" dirty="0">
              <a:latin typeface="+mn-lt"/>
              <a:ea typeface="+mn-ea"/>
              <a:cs typeface="+mn-cs"/>
              <a:sym typeface="Arial" panose="020B0604020202020204" pitchFamily="34" charset="0"/>
            </a:endParaRPr>
          </a:p>
          <a:p>
            <a:pPr algn="l" defTabSz="685800">
              <a:buFont typeface="Arial" panose="020B0604020202020204" pitchFamily="34" charset="0"/>
              <a:buNone/>
            </a:pPr>
            <a:r>
              <a:rPr lang="en-US" altLang="zh-CN" sz="1400" b="1" kern="1200" dirty="0">
                <a:latin typeface="+mn-lt"/>
                <a:ea typeface="+mn-ea"/>
                <a:cs typeface="+mn-cs"/>
                <a:sym typeface="Arial" panose="020B0604020202020204" pitchFamily="34" charset="0"/>
              </a:rPr>
              <a:t>4) Baoding (</a:t>
            </a:r>
            <a:r>
              <a:rPr lang="en-US" altLang="zh-CN" sz="1400" b="1" kern="1200" dirty="0" err="1" smtClean="0">
                <a:latin typeface="+mn-lt"/>
                <a:ea typeface="+mn-ea"/>
                <a:cs typeface="+mn-cs"/>
                <a:sym typeface="Arial" panose="020B0604020202020204" pitchFamily="34" charset="0"/>
              </a:rPr>
              <a:t>Xiong</a:t>
            </a:r>
            <a:r>
              <a:rPr lang="en-US" altLang="zh-CN" sz="1400" b="1" dirty="0" err="1" smtClean="0">
                <a:sym typeface="Arial" panose="020B0604020202020204" pitchFamily="34" charset="0"/>
              </a:rPr>
              <a:t>’</a:t>
            </a:r>
            <a:r>
              <a:rPr lang="en-US" altLang="zh-CN" sz="1400" b="1" kern="1200" dirty="0" err="1" smtClean="0">
                <a:latin typeface="+mn-lt"/>
                <a:ea typeface="+mn-ea"/>
                <a:cs typeface="+mn-cs"/>
                <a:sym typeface="Arial" panose="020B0604020202020204" pitchFamily="34" charset="0"/>
              </a:rPr>
              <a:t>an</a:t>
            </a:r>
            <a:r>
              <a:rPr lang="en-US" altLang="zh-CN" sz="1400" b="1" kern="1200" dirty="0">
                <a:latin typeface="+mn-lt"/>
                <a:ea typeface="+mn-ea"/>
                <a:cs typeface="+mn-cs"/>
                <a:sym typeface="Arial" panose="020B0604020202020204" pitchFamily="34" charset="0"/>
              </a:rPr>
              <a:t>), Hebei</a:t>
            </a:r>
            <a:r>
              <a:rPr lang="zh-CN" altLang="zh-CN" sz="1400" b="1" kern="1200" dirty="0">
                <a:latin typeface="+mn-lt"/>
                <a:ea typeface="+mn-ea"/>
                <a:cs typeface="+mn-cs"/>
                <a:sym typeface="Arial" panose="020B0604020202020204" pitchFamily="34" charset="0"/>
              </a:rPr>
              <a:t> </a:t>
            </a:r>
            <a:r>
              <a:rPr lang="en-US" altLang="zh-CN" sz="1400" b="1" kern="1200" dirty="0">
                <a:latin typeface="+mn-lt"/>
                <a:ea typeface="+mn-ea"/>
                <a:cs typeface="+mn-cs"/>
                <a:sym typeface="Arial" panose="020B0604020202020204" pitchFamily="34" charset="0"/>
              </a:rPr>
              <a:t>(Started in </a:t>
            </a:r>
            <a:r>
              <a:rPr lang="en-US" altLang="zh-CN" sz="1400" b="1" kern="1200" dirty="0" smtClean="0">
                <a:latin typeface="+mn-lt"/>
                <a:ea typeface="+mn-ea"/>
                <a:cs typeface="+mn-cs"/>
                <a:sym typeface="Arial" panose="020B0604020202020204" pitchFamily="34" charset="0"/>
              </a:rPr>
              <a:t>August 2017, ~200 km south of Beijing)</a:t>
            </a:r>
            <a:endParaRPr lang="en-US" altLang="zh-CN" sz="1400" b="1" kern="1200" dirty="0">
              <a:latin typeface="+mn-lt"/>
              <a:ea typeface="+mn-ea"/>
              <a:cs typeface="+mn-cs"/>
              <a:sym typeface="Arial" panose="020B0604020202020204" pitchFamily="34" charset="0"/>
            </a:endParaRPr>
          </a:p>
        </p:txBody>
      </p:sp>
      <p:pic>
        <p:nvPicPr>
          <p:cNvPr id="92164" name="图片 1"/>
          <p:cNvPicPr>
            <a:picLocks noChangeAspect="1"/>
          </p:cNvPicPr>
          <p:nvPr/>
        </p:nvPicPr>
        <p:blipFill>
          <a:blip r:embed="rId2" cstate="print"/>
          <a:stretch>
            <a:fillRect/>
          </a:stretch>
        </p:blipFill>
        <p:spPr>
          <a:xfrm>
            <a:off x="6591935" y="898525"/>
            <a:ext cx="2268220" cy="1455420"/>
          </a:xfrm>
          <a:prstGeom prst="rect">
            <a:avLst/>
          </a:prstGeom>
          <a:noFill/>
          <a:ln w="9525">
            <a:noFill/>
          </a:ln>
        </p:spPr>
      </p:pic>
      <p:pic>
        <p:nvPicPr>
          <p:cNvPr id="92165" name="图片 2"/>
          <p:cNvPicPr>
            <a:picLocks noChangeAspect="1"/>
          </p:cNvPicPr>
          <p:nvPr/>
        </p:nvPicPr>
        <p:blipFill>
          <a:blip r:embed="rId3" cstate="print"/>
          <a:stretch>
            <a:fillRect/>
          </a:stretch>
        </p:blipFill>
        <p:spPr>
          <a:xfrm>
            <a:off x="6619240" y="2392680"/>
            <a:ext cx="2248535" cy="1522095"/>
          </a:xfrm>
          <a:prstGeom prst="rect">
            <a:avLst/>
          </a:prstGeom>
          <a:noFill/>
          <a:ln w="9525">
            <a:noFill/>
          </a:ln>
        </p:spPr>
      </p:pic>
      <p:pic>
        <p:nvPicPr>
          <p:cNvPr id="92166" name="图片 5" descr="32YZYHB2012618"/>
          <p:cNvPicPr>
            <a:picLocks noChangeAspect="1"/>
          </p:cNvPicPr>
          <p:nvPr/>
        </p:nvPicPr>
        <p:blipFill>
          <a:blip r:embed="rId4" cstate="print"/>
          <a:stretch>
            <a:fillRect/>
          </a:stretch>
        </p:blipFill>
        <p:spPr>
          <a:xfrm>
            <a:off x="6619240" y="3914775"/>
            <a:ext cx="2248535" cy="1498600"/>
          </a:xfrm>
          <a:prstGeom prst="rect">
            <a:avLst/>
          </a:prstGeom>
          <a:noFill/>
          <a:ln w="9525">
            <a:noFill/>
          </a:ln>
        </p:spPr>
      </p:pic>
      <p:pic>
        <p:nvPicPr>
          <p:cNvPr id="92167" name="图片 1" descr="China"/>
          <p:cNvPicPr>
            <a:picLocks noChangeAspect="1"/>
          </p:cNvPicPr>
          <p:nvPr/>
        </p:nvPicPr>
        <p:blipFill>
          <a:blip r:embed="rId5" cstate="print"/>
          <a:stretch>
            <a:fillRect/>
          </a:stretch>
        </p:blipFill>
        <p:spPr>
          <a:xfrm>
            <a:off x="2353945" y="898525"/>
            <a:ext cx="3348355" cy="2821940"/>
          </a:xfrm>
          <a:prstGeom prst="rect">
            <a:avLst/>
          </a:prstGeom>
          <a:noFill/>
          <a:ln w="9525">
            <a:noFill/>
          </a:ln>
        </p:spPr>
      </p:pic>
      <p:cxnSp>
        <p:nvCxnSpPr>
          <p:cNvPr id="92168" name="直接箭头连接符 2"/>
          <p:cNvCxnSpPr>
            <a:endCxn id="92164" idx="1"/>
          </p:cNvCxnSpPr>
          <p:nvPr/>
        </p:nvCxnSpPr>
        <p:spPr>
          <a:xfrm flipV="1">
            <a:off x="5001895" y="1626235"/>
            <a:ext cx="1590040" cy="274955"/>
          </a:xfrm>
          <a:prstGeom prst="straightConnector1">
            <a:avLst/>
          </a:prstGeom>
          <a:ln w="9525" cap="flat" cmpd="sng">
            <a:solidFill>
              <a:schemeClr val="tx1"/>
            </a:solidFill>
            <a:prstDash val="solid"/>
            <a:round/>
            <a:headEnd type="none" w="med" len="med"/>
            <a:tailEnd type="arrow" w="med" len="med"/>
          </a:ln>
        </p:spPr>
      </p:cxnSp>
      <p:cxnSp>
        <p:nvCxnSpPr>
          <p:cNvPr id="92169" name="直接箭头连接符 3"/>
          <p:cNvCxnSpPr/>
          <p:nvPr/>
        </p:nvCxnSpPr>
        <p:spPr>
          <a:xfrm>
            <a:off x="4404995" y="2540000"/>
            <a:ext cx="2186940" cy="882015"/>
          </a:xfrm>
          <a:prstGeom prst="straightConnector1">
            <a:avLst/>
          </a:prstGeom>
          <a:ln w="9525" cap="flat" cmpd="sng">
            <a:solidFill>
              <a:schemeClr val="tx1"/>
            </a:solidFill>
            <a:prstDash val="solid"/>
            <a:round/>
            <a:headEnd type="none" w="med" len="med"/>
            <a:tailEnd type="arrow" w="med" len="med"/>
          </a:ln>
        </p:spPr>
      </p:cxnSp>
      <p:cxnSp>
        <p:nvCxnSpPr>
          <p:cNvPr id="92170" name="直接箭头连接符 4"/>
          <p:cNvCxnSpPr>
            <a:endCxn id="92166" idx="1"/>
          </p:cNvCxnSpPr>
          <p:nvPr/>
        </p:nvCxnSpPr>
        <p:spPr>
          <a:xfrm>
            <a:off x="4918710" y="3303905"/>
            <a:ext cx="1700530" cy="1360170"/>
          </a:xfrm>
          <a:prstGeom prst="straightConnector1">
            <a:avLst/>
          </a:prstGeom>
          <a:ln w="9525" cap="flat" cmpd="sng">
            <a:solidFill>
              <a:schemeClr val="tx1"/>
            </a:solidFill>
            <a:prstDash val="solid"/>
            <a:round/>
            <a:headEnd type="none" w="med" len="med"/>
            <a:tailEnd type="arrow" w="med" len="med"/>
          </a:ln>
        </p:spPr>
      </p:cxnSp>
      <p:sp>
        <p:nvSpPr>
          <p:cNvPr id="92171" name="文本框 5"/>
          <p:cNvSpPr txBox="1"/>
          <p:nvPr/>
        </p:nvSpPr>
        <p:spPr>
          <a:xfrm>
            <a:off x="7270274" y="1798003"/>
            <a:ext cx="194310" cy="106680"/>
          </a:xfrm>
          <a:prstGeom prst="rect">
            <a:avLst/>
          </a:prstGeom>
          <a:noFill/>
          <a:ln w="9525">
            <a:noFill/>
          </a:ln>
        </p:spPr>
        <p:txBody>
          <a:bodyPr wrap="none" anchor="t">
            <a:spAutoFit/>
          </a:bodyPr>
          <a:lstStyle/>
          <a:p>
            <a:r>
              <a:rPr lang="en-US" altLang="zh-CN" sz="100">
                <a:solidFill>
                  <a:prstClr val="black"/>
                </a:solidFill>
                <a:latin typeface="Arial" panose="020B0604020202020204" pitchFamily="34" charset="0"/>
              </a:rPr>
              <a:t>1)</a:t>
            </a:r>
          </a:p>
        </p:txBody>
      </p:sp>
      <p:sp>
        <p:nvSpPr>
          <p:cNvPr id="92172" name="文本框 6"/>
          <p:cNvSpPr txBox="1"/>
          <p:nvPr/>
        </p:nvSpPr>
        <p:spPr>
          <a:xfrm>
            <a:off x="7075885" y="3483769"/>
            <a:ext cx="194310" cy="106680"/>
          </a:xfrm>
          <a:prstGeom prst="rect">
            <a:avLst/>
          </a:prstGeom>
          <a:noFill/>
          <a:ln w="9525">
            <a:noFill/>
          </a:ln>
        </p:spPr>
        <p:txBody>
          <a:bodyPr wrap="none" anchor="t">
            <a:spAutoFit/>
          </a:bodyPr>
          <a:lstStyle/>
          <a:p>
            <a:r>
              <a:rPr lang="en-US" altLang="zh-CN" sz="100">
                <a:solidFill>
                  <a:prstClr val="black"/>
                </a:solidFill>
                <a:latin typeface="Arial" panose="020B0604020202020204" pitchFamily="34" charset="0"/>
              </a:rPr>
              <a:t>2)</a:t>
            </a:r>
          </a:p>
        </p:txBody>
      </p:sp>
      <p:sp>
        <p:nvSpPr>
          <p:cNvPr id="92173" name="文本框 7"/>
          <p:cNvSpPr txBox="1"/>
          <p:nvPr/>
        </p:nvSpPr>
        <p:spPr>
          <a:xfrm>
            <a:off x="7059216" y="5022056"/>
            <a:ext cx="194310" cy="106680"/>
          </a:xfrm>
          <a:prstGeom prst="rect">
            <a:avLst/>
          </a:prstGeom>
          <a:noFill/>
          <a:ln w="9525">
            <a:noFill/>
          </a:ln>
        </p:spPr>
        <p:txBody>
          <a:bodyPr wrap="none" anchor="t">
            <a:spAutoFit/>
          </a:bodyPr>
          <a:lstStyle/>
          <a:p>
            <a:r>
              <a:rPr lang="en-US" altLang="zh-CN" sz="100">
                <a:solidFill>
                  <a:prstClr val="black"/>
                </a:solidFill>
                <a:latin typeface="Arial" panose="020B0604020202020204" pitchFamily="34" charset="0"/>
              </a:rPr>
              <a:t>3)</a:t>
            </a:r>
          </a:p>
        </p:txBody>
      </p:sp>
      <p:sp>
        <p:nvSpPr>
          <p:cNvPr id="5" name="文本框 4"/>
          <p:cNvSpPr txBox="1"/>
          <p:nvPr/>
        </p:nvSpPr>
        <p:spPr>
          <a:xfrm>
            <a:off x="6229350" y="1207135"/>
            <a:ext cx="309880" cy="368300"/>
          </a:xfrm>
          <a:prstGeom prst="rect">
            <a:avLst/>
          </a:prstGeom>
          <a:noFill/>
        </p:spPr>
        <p:txBody>
          <a:bodyPr wrap="none" rtlCol="0">
            <a:spAutoFit/>
          </a:bodyPr>
          <a:lstStyle/>
          <a:p>
            <a:r>
              <a:rPr lang="en-US" altLang="zh-CN">
                <a:solidFill>
                  <a:prstClr val="black"/>
                </a:solidFill>
              </a:rPr>
              <a:t>1</a:t>
            </a:r>
          </a:p>
        </p:txBody>
      </p:sp>
      <p:sp>
        <p:nvSpPr>
          <p:cNvPr id="6" name="文本框 5"/>
          <p:cNvSpPr txBox="1"/>
          <p:nvPr/>
        </p:nvSpPr>
        <p:spPr>
          <a:xfrm>
            <a:off x="6282055" y="2776220"/>
            <a:ext cx="309880" cy="368300"/>
          </a:xfrm>
          <a:prstGeom prst="rect">
            <a:avLst/>
          </a:prstGeom>
          <a:noFill/>
        </p:spPr>
        <p:txBody>
          <a:bodyPr wrap="none" rtlCol="0">
            <a:spAutoFit/>
          </a:bodyPr>
          <a:lstStyle/>
          <a:p>
            <a:r>
              <a:rPr lang="en-US" altLang="zh-CN">
                <a:solidFill>
                  <a:prstClr val="black"/>
                </a:solidFill>
              </a:rPr>
              <a:t>2</a:t>
            </a:r>
          </a:p>
        </p:txBody>
      </p:sp>
      <p:sp>
        <p:nvSpPr>
          <p:cNvPr id="7" name="文本框 6"/>
          <p:cNvSpPr txBox="1"/>
          <p:nvPr/>
        </p:nvSpPr>
        <p:spPr>
          <a:xfrm>
            <a:off x="6163310" y="4553585"/>
            <a:ext cx="309880" cy="368300"/>
          </a:xfrm>
          <a:prstGeom prst="rect">
            <a:avLst/>
          </a:prstGeom>
          <a:noFill/>
        </p:spPr>
        <p:txBody>
          <a:bodyPr wrap="none" rtlCol="0">
            <a:spAutoFit/>
          </a:bodyPr>
          <a:lstStyle/>
          <a:p>
            <a:r>
              <a:rPr lang="en-US" altLang="zh-CN">
                <a:solidFill>
                  <a:prstClr val="black"/>
                </a:solidFill>
              </a:rPr>
              <a:t>3</a:t>
            </a:r>
          </a:p>
        </p:txBody>
      </p:sp>
      <p:sp>
        <p:nvSpPr>
          <p:cNvPr id="8" name="文本框 7"/>
          <p:cNvSpPr txBox="1"/>
          <p:nvPr/>
        </p:nvSpPr>
        <p:spPr>
          <a:xfrm>
            <a:off x="2353945" y="2969895"/>
            <a:ext cx="309880" cy="368300"/>
          </a:xfrm>
          <a:prstGeom prst="rect">
            <a:avLst/>
          </a:prstGeom>
          <a:noFill/>
        </p:spPr>
        <p:txBody>
          <a:bodyPr wrap="none" rtlCol="0">
            <a:spAutoFit/>
          </a:bodyPr>
          <a:lstStyle/>
          <a:p>
            <a:r>
              <a:rPr lang="en-US" altLang="zh-CN">
                <a:solidFill>
                  <a:prstClr val="black"/>
                </a:solidFill>
              </a:rPr>
              <a:t>4</a:t>
            </a:r>
          </a:p>
        </p:txBody>
      </p:sp>
      <p:pic>
        <p:nvPicPr>
          <p:cNvPr id="12" name="图片 11"/>
          <p:cNvPicPr>
            <a:picLocks noChangeAspect="1"/>
          </p:cNvPicPr>
          <p:nvPr/>
        </p:nvPicPr>
        <p:blipFill>
          <a:blip r:embed="rId6" cstate="print"/>
          <a:stretch>
            <a:fillRect/>
          </a:stretch>
        </p:blipFill>
        <p:spPr>
          <a:xfrm>
            <a:off x="0" y="1028700"/>
            <a:ext cx="2514600" cy="2561590"/>
          </a:xfrm>
          <a:prstGeom prst="rect">
            <a:avLst/>
          </a:prstGeom>
        </p:spPr>
      </p:pic>
      <p:cxnSp>
        <p:nvCxnSpPr>
          <p:cNvPr id="13" name="直接箭头连接符 3"/>
          <p:cNvCxnSpPr/>
          <p:nvPr/>
        </p:nvCxnSpPr>
        <p:spPr>
          <a:xfrm flipH="1">
            <a:off x="708025" y="2433955"/>
            <a:ext cx="4133215" cy="514350"/>
          </a:xfrm>
          <a:prstGeom prst="straightConnector1">
            <a:avLst/>
          </a:prstGeom>
          <a:ln w="9525" cap="flat" cmpd="sng">
            <a:solidFill>
              <a:schemeClr val="tx1"/>
            </a:solidFill>
            <a:prstDash val="solid"/>
            <a:round/>
            <a:headEnd type="none" w="med" len="med"/>
            <a:tailEnd type="arrow" w="med" len="med"/>
          </a:ln>
        </p:spPr>
      </p:cxnSp>
      <p:pic>
        <p:nvPicPr>
          <p:cNvPr id="9"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4" y="5652492"/>
            <a:ext cx="8940749" cy="1114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文本框 1"/>
          <p:cNvSpPr txBox="1"/>
          <p:nvPr/>
        </p:nvSpPr>
        <p:spPr>
          <a:xfrm>
            <a:off x="824230" y="5284470"/>
            <a:ext cx="4651915" cy="369332"/>
          </a:xfrm>
          <a:prstGeom prst="rect">
            <a:avLst/>
          </a:prstGeom>
          <a:noFill/>
        </p:spPr>
        <p:txBody>
          <a:bodyPr wrap="none" rtlCol="0" anchor="t">
            <a:spAutoFit/>
          </a:bodyPr>
          <a:lstStyle/>
          <a:p>
            <a:r>
              <a:rPr lang="en-US" altLang="zh-CN" dirty="0" smtClean="0">
                <a:solidFill>
                  <a:prstClr val="black"/>
                </a:solidFill>
                <a:sym typeface="+mn-ea"/>
              </a:rPr>
              <a:t>Longitudinal profile of tunnel (at </a:t>
            </a:r>
            <a:r>
              <a:rPr lang="en-US" altLang="zh-CN" dirty="0" err="1" smtClean="0">
                <a:solidFill>
                  <a:prstClr val="black"/>
                </a:solidFill>
                <a:sym typeface="+mn-ea"/>
              </a:rPr>
              <a:t>Funing</a:t>
            </a:r>
            <a:r>
              <a:rPr lang="en-US" altLang="zh-CN" dirty="0" smtClean="0">
                <a:solidFill>
                  <a:prstClr val="black"/>
                </a:solidFill>
                <a:sym typeface="+mn-ea"/>
              </a:rPr>
              <a:t> site, 1) </a:t>
            </a:r>
            <a:endParaRPr lang="zh-CN" altLang="en-US" dirty="0">
              <a:solidFill>
                <a:prstClr val="black"/>
              </a:solidFill>
            </a:endParaRPr>
          </a:p>
        </p:txBody>
      </p:sp>
      <p:sp>
        <p:nvSpPr>
          <p:cNvPr id="3" name="页脚占位符 2"/>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Tree>
    <p:extLst>
      <p:ext uri="{BB962C8B-B14F-4D97-AF65-F5344CB8AC3E}">
        <p14:creationId xmlns:p14="http://schemas.microsoft.com/office/powerpoint/2010/main" xmlns="" val="4237137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xmlns="" val="2039136199"/>
              </p:ext>
            </p:extLst>
          </p:nvPr>
        </p:nvGraphicFramePr>
        <p:xfrm>
          <a:off x="0" y="-4"/>
          <a:ext cx="9144000" cy="6858004"/>
        </p:xfrm>
        <a:graphic>
          <a:graphicData uri="http://schemas.openxmlformats.org/drawingml/2006/table">
            <a:tbl>
              <a:tblPr firstRow="1" bandRow="1">
                <a:tableStyleId>{5C22544A-7EE6-4342-B048-85BDC9FD1C3A}</a:tableStyleId>
              </a:tblPr>
              <a:tblGrid>
                <a:gridCol w="778453"/>
                <a:gridCol w="2763511"/>
                <a:gridCol w="2763511"/>
                <a:gridCol w="2838525"/>
              </a:tblGrid>
              <a:tr h="539329">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Item</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err="1" smtClean="0">
                          <a:latin typeface="Arial" panose="020B0604020202020204" pitchFamily="34" charset="0"/>
                          <a:ea typeface="黑体" panose="02010609060101010101" pitchFamily="49" charset="-122"/>
                          <a:cs typeface="Arial" panose="020B0604020202020204" pitchFamily="34" charset="0"/>
                        </a:rPr>
                        <a:t>Huangling</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err="1" smtClean="0">
                          <a:latin typeface="Arial" panose="020B0604020202020204" pitchFamily="34" charset="0"/>
                          <a:ea typeface="黑体" panose="02010609060101010101" pitchFamily="49" charset="-122"/>
                          <a:cs typeface="Arial" panose="020B0604020202020204" pitchFamily="34" charset="0"/>
                        </a:rPr>
                        <a:t>Shenshan</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err="1" smtClean="0">
                          <a:latin typeface="Arial" panose="020B0604020202020204" pitchFamily="34" charset="0"/>
                          <a:ea typeface="黑体" panose="02010609060101010101" pitchFamily="49" charset="-122"/>
                          <a:cs typeface="Arial" panose="020B0604020202020204" pitchFamily="34" charset="0"/>
                        </a:rPr>
                        <a:t>Funing</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r>
              <a:tr h="4932111">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Project layout</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vert="vert270" anchor="ctr"/>
                </a:tc>
                <a:tc>
                  <a:txBody>
                    <a:bodyPr/>
                    <a:lstStyle/>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txBody>
                  <a:tcPr anchor="ctr"/>
                </a:tc>
              </a:tr>
              <a:tr h="1386564">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Construction  difficulty</a:t>
                      </a:r>
                    </a:p>
                  </a:txBody>
                  <a:tcPr vert="vert270" anchor="ctr"/>
                </a:tc>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Moderate</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Relatively difficult</a:t>
                      </a:r>
                    </a:p>
                  </a:txBody>
                  <a:tcPr anchor="ctr"/>
                </a:tc>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Relatively easy</a:t>
                      </a:r>
                    </a:p>
                  </a:txBody>
                  <a:tcPr anchor="ctr"/>
                </a:tc>
              </a:tr>
            </a:tbl>
          </a:graphicData>
        </a:graphic>
      </p:graphicFrame>
      <p:sp>
        <p:nvSpPr>
          <p:cNvPr id="11" name="TextBox 10"/>
          <p:cNvSpPr txBox="1"/>
          <p:nvPr/>
        </p:nvSpPr>
        <p:spPr>
          <a:xfrm>
            <a:off x="3851920" y="3995772"/>
            <a:ext cx="2160240" cy="369332"/>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en-US" altLang="zh-CN" dirty="0" err="1" smtClean="0">
                <a:solidFill>
                  <a:srgbClr val="000000"/>
                </a:solidFill>
                <a:ea typeface="黑体" panose="02010609060101010101" pitchFamily="49" charset="-122"/>
                <a:cs typeface="Arial" panose="020B0604020202020204" pitchFamily="34" charset="0"/>
              </a:rPr>
              <a:t>Funing</a:t>
            </a:r>
            <a:r>
              <a:rPr lang="zh-CN" altLang="en-US" dirty="0">
                <a:solidFill>
                  <a:srgbClr val="000000"/>
                </a:solidFill>
                <a:ea typeface="黑体" panose="02010609060101010101" pitchFamily="49" charset="-122"/>
                <a:cs typeface="Arial" panose="020B0604020202020204" pitchFamily="34" charset="0"/>
              </a:rPr>
              <a:t> </a:t>
            </a:r>
            <a:r>
              <a:rPr lang="en-GB" altLang="zh-CN" dirty="0" smtClean="0">
                <a:solidFill>
                  <a:srgbClr val="000000"/>
                </a:solidFill>
                <a:ea typeface="黑体" panose="02010609060101010101" pitchFamily="49" charset="-122"/>
                <a:cs typeface="Arial" panose="020B0604020202020204" pitchFamily="34" charset="0"/>
              </a:rPr>
              <a:t>(</a:t>
            </a:r>
            <a:r>
              <a:rPr lang="en-US" altLang="zh-CN" dirty="0" smtClean="0">
                <a:solidFill>
                  <a:srgbClr val="000000"/>
                </a:solidFill>
                <a:ea typeface="黑体" panose="02010609060101010101" pitchFamily="49" charset="-122"/>
                <a:cs typeface="Arial" panose="020B0604020202020204" pitchFamily="34" charset="0"/>
              </a:rPr>
              <a:t>100 km</a:t>
            </a:r>
            <a:r>
              <a:rPr lang="en-GB" altLang="zh-CN" dirty="0">
                <a:solidFill>
                  <a:srgbClr val="000000"/>
                </a:solidFill>
                <a:ea typeface="黑体" panose="02010609060101010101" pitchFamily="49" charset="-122"/>
                <a:cs typeface="Arial" panose="020B0604020202020204" pitchFamily="34" charset="0"/>
              </a:rPr>
              <a:t>)</a:t>
            </a:r>
            <a:endParaRPr lang="zh-CN" altLang="en-US" dirty="0">
              <a:solidFill>
                <a:srgbClr val="000000"/>
              </a:solidFill>
              <a:ea typeface="黑体" panose="02010609060101010101" pitchFamily="49" charset="-122"/>
              <a:cs typeface="Arial" panose="020B0604020202020204" pitchFamily="34" charset="0"/>
            </a:endParaRPr>
          </a:p>
        </p:txBody>
      </p:sp>
      <p:pic>
        <p:nvPicPr>
          <p:cNvPr id="9" name="Picture 2" descr="E:\陕西黄陵\中科院陕西黄陵选址\陕西黄陵选址\剖面图方案2（剖面图图纸大小297-1165）.jpg"/>
          <p:cNvPicPr>
            <a:picLocks noChangeAspect="1" noChangeArrowheads="1"/>
          </p:cNvPicPr>
          <p:nvPr/>
        </p:nvPicPr>
        <p:blipFill rotWithShape="1">
          <a:blip r:embed="rId3" cstate="print"/>
          <a:srcRect l="1518" t="22531" r="11455" b="35666"/>
          <a:stretch>
            <a:fillRect/>
          </a:stretch>
        </p:blipFill>
        <p:spPr bwMode="auto">
          <a:xfrm>
            <a:off x="827584" y="1042254"/>
            <a:ext cx="8316416" cy="1018594"/>
          </a:xfrm>
          <a:prstGeom prst="rect">
            <a:avLst/>
          </a:prstGeom>
          <a:noFill/>
        </p:spPr>
      </p:pic>
      <p:sp>
        <p:nvSpPr>
          <p:cNvPr id="8" name="TextBox 9"/>
          <p:cNvSpPr txBox="1"/>
          <p:nvPr/>
        </p:nvSpPr>
        <p:spPr>
          <a:xfrm>
            <a:off x="3779912" y="611396"/>
            <a:ext cx="2232248" cy="369332"/>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en-US" altLang="zh-CN" dirty="0" err="1" smtClean="0">
                <a:solidFill>
                  <a:srgbClr val="000000"/>
                </a:solidFill>
                <a:ea typeface="黑体" panose="02010609060101010101" pitchFamily="49" charset="-122"/>
                <a:cs typeface="Arial" panose="020B0604020202020204" pitchFamily="34" charset="0"/>
              </a:rPr>
              <a:t>Huangling</a:t>
            </a:r>
            <a:r>
              <a:rPr lang="zh-CN" altLang="en-US" dirty="0">
                <a:solidFill>
                  <a:srgbClr val="000000"/>
                </a:solidFill>
                <a:ea typeface="黑体" panose="02010609060101010101" pitchFamily="49" charset="-122"/>
                <a:cs typeface="Arial" panose="020B0604020202020204" pitchFamily="34" charset="0"/>
              </a:rPr>
              <a:t> </a:t>
            </a:r>
            <a:r>
              <a:rPr lang="en-GB" altLang="zh-CN" dirty="0" smtClean="0">
                <a:solidFill>
                  <a:srgbClr val="000000"/>
                </a:solidFill>
                <a:ea typeface="黑体" panose="02010609060101010101" pitchFamily="49" charset="-122"/>
                <a:cs typeface="Arial" panose="020B0604020202020204" pitchFamily="34" charset="0"/>
              </a:rPr>
              <a:t>(</a:t>
            </a:r>
            <a:r>
              <a:rPr lang="en-US" altLang="zh-CN" dirty="0" smtClean="0">
                <a:solidFill>
                  <a:srgbClr val="000000"/>
                </a:solidFill>
                <a:ea typeface="黑体" panose="02010609060101010101" pitchFamily="49" charset="-122"/>
                <a:cs typeface="Arial" panose="020B0604020202020204" pitchFamily="34" charset="0"/>
              </a:rPr>
              <a:t>100 km)</a:t>
            </a:r>
            <a:endParaRPr lang="zh-CN" altLang="en-US" dirty="0">
              <a:solidFill>
                <a:srgbClr val="000000"/>
              </a:solidFill>
              <a:ea typeface="黑体" panose="02010609060101010101" pitchFamily="49" charset="-122"/>
              <a:cs typeface="Arial" panose="020B0604020202020204" pitchFamily="34" charset="0"/>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29" t="41217" r="719" b="40334"/>
          <a:stretch>
            <a:fillRect/>
          </a:stretch>
        </p:blipFill>
        <p:spPr bwMode="auto">
          <a:xfrm>
            <a:off x="827584" y="2675090"/>
            <a:ext cx="8261161" cy="111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419872" y="2195572"/>
            <a:ext cx="2952328" cy="369332"/>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en-US" altLang="zh-CN" dirty="0" err="1" smtClean="0">
                <a:solidFill>
                  <a:srgbClr val="000000"/>
                </a:solidFill>
                <a:ea typeface="黑体" panose="02010609060101010101" pitchFamily="49" charset="-122"/>
                <a:cs typeface="Arial" panose="020B0604020202020204" pitchFamily="34" charset="0"/>
              </a:rPr>
              <a:t>Shenshan</a:t>
            </a:r>
            <a:r>
              <a:rPr lang="zh-CN" altLang="en-US" dirty="0">
                <a:solidFill>
                  <a:srgbClr val="000000"/>
                </a:solidFill>
                <a:ea typeface="黑体" panose="02010609060101010101" pitchFamily="49" charset="-122"/>
                <a:cs typeface="Arial" panose="020B0604020202020204" pitchFamily="34" charset="0"/>
              </a:rPr>
              <a:t> </a:t>
            </a:r>
            <a:r>
              <a:rPr lang="en-GB" altLang="zh-CN" dirty="0" smtClean="0">
                <a:solidFill>
                  <a:srgbClr val="000000"/>
                </a:solidFill>
                <a:ea typeface="黑体" panose="02010609060101010101" pitchFamily="49" charset="-122"/>
                <a:cs typeface="Arial" panose="020B0604020202020204" pitchFamily="34" charset="0"/>
              </a:rPr>
              <a:t>(1</a:t>
            </a:r>
            <a:r>
              <a:rPr lang="en-US" altLang="zh-CN" dirty="0" smtClean="0">
                <a:solidFill>
                  <a:srgbClr val="000000"/>
                </a:solidFill>
                <a:ea typeface="黑体" panose="02010609060101010101" pitchFamily="49" charset="-122"/>
                <a:cs typeface="Arial" panose="020B0604020202020204" pitchFamily="34" charset="0"/>
              </a:rPr>
              <a:t>00 km)</a:t>
            </a:r>
            <a:endParaRPr lang="zh-CN" altLang="en-US" dirty="0">
              <a:solidFill>
                <a:srgbClr val="000000"/>
              </a:solidFill>
              <a:ea typeface="黑体" panose="02010609060101010101" pitchFamily="49" charset="-122"/>
              <a:cs typeface="Arial" panose="020B0604020202020204" pitchFamily="34" charset="0"/>
            </a:endParaRPr>
          </a:p>
        </p:txBody>
      </p: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4149" y="4469105"/>
            <a:ext cx="8288655" cy="7600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页脚占位符 2"/>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Tree>
    <p:extLst>
      <p:ext uri="{BB962C8B-B14F-4D97-AF65-F5344CB8AC3E}">
        <p14:creationId xmlns:p14="http://schemas.microsoft.com/office/powerpoint/2010/main" xmlns="" val="1201986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indent="-342900" fontAlgn="base">
              <a:spcBef>
                <a:spcPct val="0"/>
              </a:spcBef>
              <a:spcAft>
                <a:spcPct val="0"/>
              </a:spcAft>
              <a:buFont typeface="Arial" panose="020B0604020202020204" pitchFamily="34" charset="0"/>
              <a:buAutoNum type="arabicPeriod"/>
            </a:pPr>
            <a:endParaRPr lang="zh-CN" altLang="zh-CN" dirty="0">
              <a:solidFill>
                <a:srgbClr val="000000"/>
              </a:solidFill>
              <a:latin typeface="Calibri" panose="020F0502020204030204" pitchFamily="34" charset="0"/>
              <a:sym typeface="Calibri" panose="020F0502020204030204" pitchFamily="34" charset="0"/>
            </a:endParaRPr>
          </a:p>
          <a:p>
            <a:pPr marL="342900" indent="-342900" fontAlgn="base">
              <a:spcBef>
                <a:spcPct val="0"/>
              </a:spcBef>
              <a:spcAft>
                <a:spcPct val="0"/>
              </a:spcAft>
              <a:buFont typeface="Arial" panose="020B0604020202020204" pitchFamily="34" charset="0"/>
              <a:buAutoNum type="arabicPeriod"/>
            </a:pPr>
            <a:endParaRPr lang="zh-CN" altLang="zh-CN" dirty="0">
              <a:solidFill>
                <a:srgbClr val="000000"/>
              </a:solidFill>
              <a:latin typeface="Calibri" panose="020F0502020204030204" pitchFamily="34" charset="0"/>
              <a:sym typeface="宋体" panose="02010600030101010101" pitchFamily="2" charset="-122"/>
            </a:endParaRPr>
          </a:p>
        </p:txBody>
      </p:sp>
      <p:sp>
        <p:nvSpPr>
          <p:cNvPr id="100356" name="文本框 2"/>
          <p:cNvSpPr txBox="1"/>
          <p:nvPr/>
        </p:nvSpPr>
        <p:spPr>
          <a:xfrm>
            <a:off x="843915" y="1879600"/>
            <a:ext cx="7671435" cy="1635125"/>
          </a:xfrm>
          <a:prstGeom prst="rect">
            <a:avLst/>
          </a:prstGeom>
          <a:noFill/>
          <a:ln w="9525">
            <a:noFill/>
          </a:ln>
        </p:spPr>
        <p:txBody>
          <a:bodyPr wrap="square" anchor="t">
            <a:spAutoFit/>
          </a:bodyPr>
          <a:lstStyle/>
          <a:p>
            <a:pPr fontAlgn="base">
              <a:spcBef>
                <a:spcPct val="0"/>
              </a:spcBef>
              <a:spcAft>
                <a:spcPct val="0"/>
              </a:spcAft>
              <a:buFont typeface="Arial" panose="020B0604020202020204" pitchFamily="34" charset="0"/>
              <a:buNone/>
            </a:pPr>
            <a:endParaRPr lang="en-US" altLang="zh-CN" sz="2400" b="1">
              <a:solidFill>
                <a:srgbClr val="FF000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400" b="1">
              <a:solidFill>
                <a:srgbClr val="00206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400" b="1">
              <a:solidFill>
                <a:srgbClr val="00206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800" b="1">
              <a:solidFill>
                <a:srgbClr val="002060"/>
              </a:solidFill>
              <a:latin typeface="Calibri" panose="020F0502020204030204" pitchFamily="34" charset="0"/>
            </a:endParaRPr>
          </a:p>
        </p:txBody>
      </p:sp>
      <p:sp>
        <p:nvSpPr>
          <p:cNvPr id="4" name="文本框 3"/>
          <p:cNvSpPr txBox="1"/>
          <p:nvPr/>
        </p:nvSpPr>
        <p:spPr>
          <a:xfrm>
            <a:off x="457201" y="162560"/>
            <a:ext cx="8229600" cy="954107"/>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en-US" altLang="zh-CN" sz="2800" b="1" dirty="0" smtClean="0">
                <a:solidFill>
                  <a:srgbClr val="0000CC"/>
                </a:solidFill>
              </a:rPr>
              <a:t>CEPC: Domestic </a:t>
            </a:r>
            <a:r>
              <a:rPr lang="en-US" altLang="zh-CN" sz="2800" b="1" dirty="0">
                <a:solidFill>
                  <a:srgbClr val="0000CC"/>
                </a:solidFill>
              </a:rPr>
              <a:t>S</a:t>
            </a:r>
            <a:r>
              <a:rPr lang="en-US" altLang="zh-CN" sz="2800" b="1" dirty="0" smtClean="0">
                <a:solidFill>
                  <a:srgbClr val="0000CC"/>
                </a:solidFill>
              </a:rPr>
              <a:t>upport and Communications</a:t>
            </a:r>
            <a:endParaRPr lang="en-US" altLang="zh-CN" sz="2800" b="1" dirty="0">
              <a:solidFill>
                <a:srgbClr val="0000CC"/>
              </a:solidFill>
            </a:endParaRPr>
          </a:p>
          <a:p>
            <a:pPr fontAlgn="base">
              <a:spcBef>
                <a:spcPct val="0"/>
              </a:spcBef>
              <a:spcAft>
                <a:spcPct val="0"/>
              </a:spcAft>
              <a:buFont typeface="Arial" panose="020B0604020202020204" pitchFamily="34" charset="0"/>
              <a:buNone/>
            </a:pPr>
            <a:r>
              <a:rPr lang="en-US" altLang="zh-CN" sz="2800" dirty="0">
                <a:solidFill>
                  <a:srgbClr val="000000"/>
                </a:solidFill>
              </a:rPr>
              <a:t> </a:t>
            </a:r>
          </a:p>
        </p:txBody>
      </p:sp>
      <p:sp>
        <p:nvSpPr>
          <p:cNvPr id="2" name="页脚占位符 1"/>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10" name="标题 1"/>
          <p:cNvSpPr txBox="1">
            <a:spLocks/>
          </p:cNvSpPr>
          <p:nvPr/>
        </p:nvSpPr>
        <p:spPr>
          <a:xfrm>
            <a:off x="152400" y="838200"/>
            <a:ext cx="4876800" cy="609600"/>
          </a:xfrm>
          <a:prstGeom prst="rect">
            <a:avLst/>
          </a:prstGeom>
          <a:noFill/>
          <a:ln w="9525">
            <a:noFill/>
          </a:ln>
        </p:spPr>
        <p:txBody>
          <a:bodyPr anchor="ctr">
            <a:noAutofit/>
          </a:bodyPr>
          <a:lstStyle/>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zh-CN" sz="2000" b="1" i="0" u="none" strike="noStrike" kern="0" cap="none" spc="0" normalizeH="0" baseline="0" noProof="0" dirty="0" smtClean="0">
                <a:ln>
                  <a:noFill/>
                </a:ln>
                <a:solidFill>
                  <a:srgbClr val="FF0000"/>
                </a:solidFill>
                <a:effectLst/>
                <a:uLnTx/>
                <a:uFillTx/>
                <a:latin typeface="+mj-lt"/>
                <a:ea typeface="+mj-ea"/>
                <a:cs typeface="+mj-cs"/>
                <a:sym typeface="Arial" panose="020B0604020202020204" pitchFamily="34" charset="0"/>
              </a:rPr>
              <a:t>Fragrant Hill Meeting on CEPC</a:t>
            </a:r>
            <a:endParaRPr kumimoji="0" lang="zh-CN" altLang="en-US" b="1" i="0" u="none" strike="noStrike" kern="0" cap="none" spc="0" normalizeH="0" baseline="0" noProof="0" dirty="0">
              <a:ln>
                <a:noFill/>
              </a:ln>
              <a:solidFill>
                <a:srgbClr val="C00000"/>
              </a:solidFill>
              <a:effectLst/>
              <a:uLnTx/>
              <a:uFillTx/>
              <a:latin typeface="+mj-lt"/>
              <a:ea typeface="+mj-ea"/>
              <a:cs typeface="+mj-cs"/>
              <a:sym typeface="Arial" panose="020B0604020202020204" pitchFamily="34" charset="0"/>
            </a:endParaRPr>
          </a:p>
        </p:txBody>
      </p:sp>
      <p:sp>
        <p:nvSpPr>
          <p:cNvPr id="11" name="内容占位符 2"/>
          <p:cNvSpPr txBox="1">
            <a:spLocks/>
          </p:cNvSpPr>
          <p:nvPr/>
        </p:nvSpPr>
        <p:spPr>
          <a:xfrm>
            <a:off x="457200" y="1981200"/>
            <a:ext cx="4114800" cy="762000"/>
          </a:xfrm>
          <a:prstGeom prst="rect">
            <a:avLst/>
          </a:prstGeom>
          <a:noFill/>
          <a:ln w="9525">
            <a:noFill/>
          </a:ln>
        </p:spPr>
        <p:txBody>
          <a:bodyPr anchor="t">
            <a:normAutofit/>
          </a:bodyPr>
          <a:lstStyle/>
          <a:p>
            <a:pPr marL="0" marR="0" lvl="0" indent="0" algn="ctr" defTabSz="685800" rtl="0" eaLnBrk="0" fontAlgn="base" latinLnBrk="0" hangingPunct="0">
              <a:lnSpc>
                <a:spcPct val="100000"/>
              </a:lnSpc>
              <a:spcBef>
                <a:spcPts val="750"/>
              </a:spcBef>
              <a:spcAft>
                <a:spcPct val="0"/>
              </a:spcAft>
              <a:buClrTx/>
              <a:buSzTx/>
              <a:buFont typeface="Arial" panose="020B0604020202020204" pitchFamily="34" charset="0"/>
              <a:buNone/>
              <a:tabLst/>
              <a:defRPr/>
            </a:pPr>
            <a:r>
              <a:rPr kumimoji="0" lang="en-US" altLang="zh-CN" sz="2000" b="0" i="0" u="none" strike="noStrike" kern="0" cap="none" spc="0" normalizeH="0" baseline="0" noProof="0" dirty="0" smtClean="0">
                <a:ln>
                  <a:noFill/>
                </a:ln>
                <a:solidFill>
                  <a:srgbClr val="00B050"/>
                </a:solidFill>
                <a:effectLst/>
                <a:uLnTx/>
                <a:uFillTx/>
                <a:latin typeface="+mn-lt"/>
                <a:ea typeface="黑体"/>
                <a:cs typeface="Times New Roman"/>
                <a:sym typeface="Arial" panose="020B0604020202020204" pitchFamily="34" charset="0"/>
              </a:rPr>
              <a:t>October 18-19, 2016</a:t>
            </a:r>
            <a:endParaRPr kumimoji="0" lang="en-US" altLang="zh-CN" sz="2000" b="0" i="0" u="none" strike="noStrike" kern="0" cap="none" spc="0" normalizeH="0" baseline="0" noProof="0" dirty="0" smtClean="0">
              <a:ln>
                <a:noFill/>
              </a:ln>
              <a:solidFill>
                <a:schemeClr val="tx1"/>
              </a:solidFill>
              <a:effectLst/>
              <a:uLnTx/>
              <a:uFillTx/>
              <a:latin typeface="+mn-lt"/>
              <a:ea typeface="黑体"/>
              <a:cs typeface="Times New Roman"/>
              <a:sym typeface="Arial" panose="020B0604020202020204" pitchFamily="34" charset="0"/>
            </a:endParaRPr>
          </a:p>
        </p:txBody>
      </p:sp>
      <p:pic>
        <p:nvPicPr>
          <p:cNvPr id="13" name="Picture 2" descr="C:\Users\apple\Desktop\photos\第572次香山科学会议照片\572pp(84).JPG"/>
          <p:cNvPicPr>
            <a:picLocks noChangeAspect="1" noChangeArrowheads="1"/>
          </p:cNvPicPr>
          <p:nvPr/>
        </p:nvPicPr>
        <p:blipFill>
          <a:blip r:embed="rId2" cstate="print"/>
          <a:srcRect/>
          <a:stretch>
            <a:fillRect/>
          </a:stretch>
        </p:blipFill>
        <p:spPr bwMode="auto">
          <a:xfrm>
            <a:off x="685800" y="2667000"/>
            <a:ext cx="3733800" cy="2499747"/>
          </a:xfrm>
          <a:prstGeom prst="rect">
            <a:avLst/>
          </a:prstGeom>
          <a:noFill/>
        </p:spPr>
      </p:pic>
      <p:sp>
        <p:nvSpPr>
          <p:cNvPr id="15" name="矩形 14"/>
          <p:cNvSpPr/>
          <p:nvPr/>
        </p:nvSpPr>
        <p:spPr>
          <a:xfrm>
            <a:off x="457200" y="1295400"/>
            <a:ext cx="4572000" cy="646331"/>
          </a:xfrm>
          <a:prstGeom prst="rect">
            <a:avLst/>
          </a:prstGeom>
        </p:spPr>
        <p:txBody>
          <a:bodyPr>
            <a:spAutoFit/>
          </a:bodyPr>
          <a:lstStyle/>
          <a:p>
            <a:r>
              <a:rPr lang="en-US" altLang="zh-CN" b="1" dirty="0" smtClean="0">
                <a:solidFill>
                  <a:srgbClr val="0070C0"/>
                </a:solidFill>
              </a:rPr>
              <a:t>a forum to discuss &amp; plan for major projects of national significance</a:t>
            </a:r>
            <a:endParaRPr lang="zh-CN" altLang="en-US" b="1" dirty="0">
              <a:solidFill>
                <a:srgbClr val="0070C0"/>
              </a:solidFill>
            </a:endParaRPr>
          </a:p>
        </p:txBody>
      </p:sp>
      <p:pic>
        <p:nvPicPr>
          <p:cNvPr id="16" name="Picture 1" descr="C:\Users\apple\Desktop\CAS\presentations\香山会议\2016\W020160830598361634946.jpg"/>
          <p:cNvPicPr>
            <a:picLocks noChangeAspect="1" noChangeArrowheads="1"/>
          </p:cNvPicPr>
          <p:nvPr/>
        </p:nvPicPr>
        <p:blipFill>
          <a:blip r:embed="rId3" cstate="print"/>
          <a:srcRect/>
          <a:stretch>
            <a:fillRect/>
          </a:stretch>
        </p:blipFill>
        <p:spPr bwMode="auto">
          <a:xfrm>
            <a:off x="4495800" y="1676400"/>
            <a:ext cx="4508170" cy="2920605"/>
          </a:xfrm>
          <a:prstGeom prst="rect">
            <a:avLst/>
          </a:prstGeom>
          <a:noFill/>
        </p:spPr>
      </p:pic>
      <p:sp>
        <p:nvSpPr>
          <p:cNvPr id="17" name="TextBox 16"/>
          <p:cNvSpPr txBox="1"/>
          <p:nvPr/>
        </p:nvSpPr>
        <p:spPr>
          <a:xfrm>
            <a:off x="4495800" y="4724400"/>
            <a:ext cx="4648200" cy="1754326"/>
          </a:xfrm>
          <a:prstGeom prst="rect">
            <a:avLst/>
          </a:prstGeom>
          <a:solidFill>
            <a:schemeClr val="accent4">
              <a:lumMod val="20000"/>
              <a:lumOff val="80000"/>
            </a:schemeClr>
          </a:solidFill>
        </p:spPr>
        <p:txBody>
          <a:bodyPr wrap="square" rtlCol="0">
            <a:spAutoFit/>
          </a:bodyPr>
          <a:lstStyle/>
          <a:p>
            <a:r>
              <a:rPr lang="en-US" altLang="zh-CN" b="1" dirty="0" smtClean="0">
                <a:solidFill>
                  <a:srgbClr val="000099"/>
                </a:solidFill>
              </a:rPr>
              <a:t>The HEP division of the Chinese Physical Society reached a consensus in August, 2016 that placed CEPC as the top priority accelerator-based program for the future and endorsed the CEPC design and R&amp;D   </a:t>
            </a:r>
            <a:r>
              <a:rPr lang="en-US" altLang="zh-CN" b="1" dirty="0" smtClean="0">
                <a:solidFill>
                  <a:srgbClr val="2E9238"/>
                </a:solidFill>
              </a:rPr>
              <a:t>9/12/2016</a:t>
            </a:r>
          </a:p>
        </p:txBody>
      </p:sp>
      <p:sp>
        <p:nvSpPr>
          <p:cNvPr id="18" name="TextBox 17"/>
          <p:cNvSpPr txBox="1"/>
          <p:nvPr/>
        </p:nvSpPr>
        <p:spPr>
          <a:xfrm>
            <a:off x="4724400" y="914400"/>
            <a:ext cx="4343048" cy="400110"/>
          </a:xfrm>
          <a:prstGeom prst="rect">
            <a:avLst/>
          </a:prstGeom>
          <a:noFill/>
        </p:spPr>
        <p:txBody>
          <a:bodyPr wrap="none" rtlCol="0">
            <a:spAutoFit/>
          </a:bodyPr>
          <a:lstStyle/>
          <a:p>
            <a:r>
              <a:rPr lang="en-US" altLang="zh-CN" sz="2000" b="1" dirty="0" smtClean="0">
                <a:solidFill>
                  <a:srgbClr val="FF0000"/>
                </a:solidFill>
              </a:rPr>
              <a:t>Chinese National HEP Conference</a:t>
            </a:r>
            <a:endParaRPr lang="zh-CN" altLang="en-US" sz="2000" b="1" dirty="0">
              <a:solidFill>
                <a:srgbClr val="FF0000"/>
              </a:solidFill>
            </a:endParaRPr>
          </a:p>
        </p:txBody>
      </p:sp>
      <p:sp>
        <p:nvSpPr>
          <p:cNvPr id="19" name="TextBox 18"/>
          <p:cNvSpPr txBox="1"/>
          <p:nvPr/>
        </p:nvSpPr>
        <p:spPr>
          <a:xfrm>
            <a:off x="762000" y="5410200"/>
            <a:ext cx="3352800" cy="646331"/>
          </a:xfrm>
          <a:prstGeom prst="rect">
            <a:avLst/>
          </a:prstGeom>
          <a:solidFill>
            <a:schemeClr val="accent4">
              <a:lumMod val="20000"/>
              <a:lumOff val="80000"/>
            </a:schemeClr>
          </a:solidFill>
        </p:spPr>
        <p:txBody>
          <a:bodyPr wrap="square" rtlCol="0">
            <a:spAutoFit/>
          </a:bodyPr>
          <a:lstStyle/>
          <a:p>
            <a:r>
              <a:rPr lang="en-US" altLang="zh-CN" b="1" dirty="0" smtClean="0">
                <a:solidFill>
                  <a:srgbClr val="000099"/>
                </a:solidFill>
              </a:rPr>
              <a:t>Consensus on CEPC design </a:t>
            </a:r>
          </a:p>
          <a:p>
            <a:r>
              <a:rPr lang="en-US" altLang="zh-CN" b="1" dirty="0" smtClean="0">
                <a:solidFill>
                  <a:srgbClr val="000099"/>
                </a:solidFill>
              </a:rPr>
              <a:t>and its R&amp;D program</a:t>
            </a:r>
          </a:p>
        </p:txBody>
      </p:sp>
    </p:spTree>
    <p:extLst>
      <p:ext uri="{BB962C8B-B14F-4D97-AF65-F5344CB8AC3E}">
        <p14:creationId xmlns:p14="http://schemas.microsoft.com/office/powerpoint/2010/main" xmlns="" val="238254026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indent="-342900" fontAlgn="base">
              <a:spcBef>
                <a:spcPct val="0"/>
              </a:spcBef>
              <a:spcAft>
                <a:spcPct val="0"/>
              </a:spcAft>
              <a:buFont typeface="Arial" panose="020B0604020202020204" pitchFamily="34" charset="0"/>
              <a:buAutoNum type="arabicPeriod"/>
            </a:pPr>
            <a:endParaRPr lang="zh-CN" altLang="zh-CN" dirty="0">
              <a:solidFill>
                <a:srgbClr val="000000"/>
              </a:solidFill>
              <a:latin typeface="Calibri" panose="020F0502020204030204" pitchFamily="34" charset="0"/>
              <a:sym typeface="Calibri" panose="020F0502020204030204" pitchFamily="34" charset="0"/>
            </a:endParaRPr>
          </a:p>
          <a:p>
            <a:pPr marL="342900" indent="-342900" fontAlgn="base">
              <a:spcBef>
                <a:spcPct val="0"/>
              </a:spcBef>
              <a:spcAft>
                <a:spcPct val="0"/>
              </a:spcAft>
              <a:buFont typeface="Arial" panose="020B0604020202020204" pitchFamily="34" charset="0"/>
              <a:buAutoNum type="arabicPeriod"/>
            </a:pPr>
            <a:endParaRPr lang="zh-CN" altLang="zh-CN" dirty="0">
              <a:solidFill>
                <a:srgbClr val="000000"/>
              </a:solidFill>
              <a:latin typeface="Calibri" panose="020F0502020204030204" pitchFamily="34" charset="0"/>
              <a:sym typeface="宋体" panose="02010600030101010101" pitchFamily="2" charset="-122"/>
            </a:endParaRPr>
          </a:p>
        </p:txBody>
      </p:sp>
      <p:sp>
        <p:nvSpPr>
          <p:cNvPr id="100356" name="文本框 2"/>
          <p:cNvSpPr txBox="1"/>
          <p:nvPr/>
        </p:nvSpPr>
        <p:spPr>
          <a:xfrm>
            <a:off x="843915" y="1879600"/>
            <a:ext cx="7671435" cy="1635125"/>
          </a:xfrm>
          <a:prstGeom prst="rect">
            <a:avLst/>
          </a:prstGeom>
          <a:noFill/>
          <a:ln w="9525">
            <a:noFill/>
          </a:ln>
        </p:spPr>
        <p:txBody>
          <a:bodyPr wrap="square" anchor="t">
            <a:spAutoFit/>
          </a:bodyPr>
          <a:lstStyle/>
          <a:p>
            <a:pPr fontAlgn="base">
              <a:spcBef>
                <a:spcPct val="0"/>
              </a:spcBef>
              <a:spcAft>
                <a:spcPct val="0"/>
              </a:spcAft>
              <a:buFont typeface="Arial" panose="020B0604020202020204" pitchFamily="34" charset="0"/>
              <a:buNone/>
            </a:pPr>
            <a:endParaRPr lang="en-US" altLang="zh-CN" sz="2400" b="1">
              <a:solidFill>
                <a:srgbClr val="FF000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400" b="1">
              <a:solidFill>
                <a:srgbClr val="00206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400" b="1">
              <a:solidFill>
                <a:srgbClr val="00206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800" b="1">
              <a:solidFill>
                <a:srgbClr val="002060"/>
              </a:solidFill>
              <a:latin typeface="Calibri" panose="020F0502020204030204" pitchFamily="34" charset="0"/>
            </a:endParaRPr>
          </a:p>
        </p:txBody>
      </p:sp>
      <p:sp>
        <p:nvSpPr>
          <p:cNvPr id="4" name="文本框 3"/>
          <p:cNvSpPr txBox="1"/>
          <p:nvPr/>
        </p:nvSpPr>
        <p:spPr>
          <a:xfrm>
            <a:off x="918845" y="162560"/>
            <a:ext cx="7521575" cy="953135"/>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en-US" altLang="zh-CN" sz="2800" b="1" dirty="0">
                <a:solidFill>
                  <a:srgbClr val="0000CC"/>
                </a:solidFill>
              </a:rPr>
              <a:t>CEPC International Collaboration Status-1</a:t>
            </a:r>
          </a:p>
          <a:p>
            <a:pPr fontAlgn="base">
              <a:spcBef>
                <a:spcPct val="0"/>
              </a:spcBef>
              <a:spcAft>
                <a:spcPct val="0"/>
              </a:spcAft>
              <a:buFont typeface="Arial" panose="020B0604020202020204" pitchFamily="34" charset="0"/>
              <a:buNone/>
            </a:pPr>
            <a:r>
              <a:rPr lang="en-US" altLang="zh-CN" sz="2800" dirty="0">
                <a:solidFill>
                  <a:srgbClr val="000000"/>
                </a:solidFill>
              </a:rPr>
              <a:t> </a:t>
            </a:r>
          </a:p>
        </p:txBody>
      </p:sp>
      <p:sp>
        <p:nvSpPr>
          <p:cNvPr id="5" name="文本框 4"/>
          <p:cNvSpPr txBox="1"/>
          <p:nvPr/>
        </p:nvSpPr>
        <p:spPr>
          <a:xfrm>
            <a:off x="292100" y="1233805"/>
            <a:ext cx="8774430" cy="6185535"/>
          </a:xfrm>
          <a:prstGeom prst="rect">
            <a:avLst/>
          </a:prstGeom>
          <a:noFill/>
        </p:spPr>
        <p:txBody>
          <a:bodyPr wrap="square" rtlCol="0">
            <a:spAutoFit/>
          </a:bodyPr>
          <a:lstStyle/>
          <a:p>
            <a:pPr marL="285750" indent="-285750" fontAlgn="base">
              <a:spcBef>
                <a:spcPct val="0"/>
              </a:spcBef>
              <a:spcAft>
                <a:spcPct val="0"/>
              </a:spcAft>
              <a:buFont typeface="Wingdings" panose="05000000000000000000" charset="0"/>
              <a:buChar char="ü"/>
            </a:pPr>
            <a:r>
              <a:rPr lang="en-US" altLang="zh-CN" dirty="0">
                <a:solidFill>
                  <a:srgbClr val="000000"/>
                </a:solidFill>
                <a:latin typeface="Calibri" panose="020F0502020204030204" pitchFamily="34" charset="0"/>
              </a:rPr>
              <a:t>All accelerator subsystem working groups have established </a:t>
            </a:r>
            <a:r>
              <a:rPr lang="en-US" altLang="zh-CN" dirty="0" smtClean="0">
                <a:solidFill>
                  <a:srgbClr val="000000"/>
                </a:solidFill>
                <a:latin typeface="Calibri" panose="020F0502020204030204" pitchFamily="34" charset="0"/>
              </a:rPr>
              <a:t>database </a:t>
            </a:r>
            <a:r>
              <a:rPr lang="en-US" altLang="zh-CN" dirty="0">
                <a:solidFill>
                  <a:srgbClr val="000000"/>
                </a:solidFill>
                <a:latin typeface="Calibri" panose="020F0502020204030204" pitchFamily="34" charset="0"/>
              </a:rPr>
              <a:t>of potential </a:t>
            </a:r>
          </a:p>
          <a:p>
            <a:pPr fontAlgn="base">
              <a:spcBef>
                <a:spcPct val="0"/>
              </a:spcBef>
              <a:spcAft>
                <a:spcPct val="0"/>
              </a:spcAft>
              <a:buFont typeface="Wingdings" panose="05000000000000000000" charset="0"/>
              <a:buNone/>
            </a:pPr>
            <a:r>
              <a:rPr lang="en-US" altLang="zh-CN" dirty="0">
                <a:solidFill>
                  <a:srgbClr val="000000"/>
                </a:solidFill>
                <a:latin typeface="Calibri" panose="020F0502020204030204" pitchFamily="34" charset="0"/>
              </a:rPr>
              <a:t>    international collaboration experts</a:t>
            </a:r>
          </a:p>
          <a:p>
            <a:pPr fontAlgn="base">
              <a:spcBef>
                <a:spcPct val="0"/>
              </a:spcBef>
              <a:spcAft>
                <a:spcPct val="0"/>
              </a:spcAft>
              <a:buFont typeface="Wingdings" panose="05000000000000000000" charset="0"/>
              <a:buNone/>
            </a:pPr>
            <a:endParaRPr lang="en-US" altLang="zh-CN" dirty="0">
              <a:solidFill>
                <a:srgbClr val="000000"/>
              </a:solidFill>
              <a:latin typeface="Calibri" panose="020F0502020204030204" pitchFamily="34" charset="0"/>
            </a:endParaRPr>
          </a:p>
          <a:p>
            <a:pPr marL="285750" indent="-285750" fontAlgn="base">
              <a:spcBef>
                <a:spcPct val="0"/>
              </a:spcBef>
              <a:spcAft>
                <a:spcPct val="0"/>
              </a:spcAft>
              <a:buFont typeface="Wingdings" panose="05000000000000000000" charset="0"/>
              <a:buChar char="ü"/>
            </a:pPr>
            <a:r>
              <a:rPr lang="en-US" altLang="zh-CN" dirty="0">
                <a:solidFill>
                  <a:srgbClr val="000000"/>
                </a:solidFill>
                <a:latin typeface="Calibri" panose="020F0502020204030204" pitchFamily="34" charset="0"/>
                <a:sym typeface="+mn-ea"/>
              </a:rPr>
              <a:t>All accelerator subsystems have at least one international collaboration expert</a:t>
            </a:r>
          </a:p>
          <a:p>
            <a:pPr fontAlgn="base">
              <a:spcBef>
                <a:spcPct val="0"/>
              </a:spcBef>
              <a:spcAft>
                <a:spcPct val="0"/>
              </a:spcAft>
              <a:buFont typeface="Wingdings" panose="05000000000000000000" charset="0"/>
              <a:buNone/>
            </a:pPr>
            <a:r>
              <a:rPr lang="en-US" altLang="zh-CN" dirty="0">
                <a:solidFill>
                  <a:srgbClr val="000000"/>
                </a:solidFill>
                <a:latin typeface="Calibri" panose="020F0502020204030204" pitchFamily="34" charset="0"/>
              </a:rPr>
              <a:t>     in the </a:t>
            </a:r>
            <a:r>
              <a:rPr lang="en-US" altLang="zh-CN" dirty="0">
                <a:solidFill>
                  <a:srgbClr val="000000"/>
                </a:solidFill>
                <a:latin typeface="Calibri" panose="020F0502020204030204" pitchFamily="34" charset="0"/>
                <a:sym typeface="+mn-ea"/>
              </a:rPr>
              <a:t>subsystem working groups</a:t>
            </a:r>
          </a:p>
          <a:p>
            <a:pPr fontAlgn="base">
              <a:spcBef>
                <a:spcPct val="0"/>
              </a:spcBef>
              <a:spcAft>
                <a:spcPct val="0"/>
              </a:spcAft>
              <a:buFont typeface="Wingdings" panose="05000000000000000000" charset="0"/>
              <a:buNone/>
            </a:pPr>
            <a:endParaRPr lang="en-US" altLang="zh-CN" dirty="0">
              <a:solidFill>
                <a:srgbClr val="000000"/>
              </a:solidFill>
              <a:sym typeface="+mn-ea"/>
            </a:endParaRPr>
          </a:p>
          <a:p>
            <a:pPr fontAlgn="base">
              <a:spcBef>
                <a:spcPct val="0"/>
              </a:spcBef>
              <a:spcAft>
                <a:spcPct val="0"/>
              </a:spcAft>
              <a:buFont typeface="Wingdings" panose="05000000000000000000" charset="0"/>
              <a:buNone/>
            </a:pPr>
            <a:r>
              <a:rPr lang="en-US" altLang="zh-CN" b="1" dirty="0">
                <a:solidFill>
                  <a:srgbClr val="002060"/>
                </a:solidFill>
                <a:sym typeface="+mn-ea"/>
              </a:rPr>
              <a:t>International collaboration with major international labs:</a:t>
            </a:r>
          </a:p>
          <a:p>
            <a:pPr fontAlgn="base">
              <a:spcBef>
                <a:spcPct val="0"/>
              </a:spcBef>
              <a:spcAft>
                <a:spcPct val="0"/>
              </a:spcAft>
              <a:buFont typeface="Wingdings" panose="05000000000000000000" charset="0"/>
              <a:buNone/>
            </a:pPr>
            <a:endParaRPr lang="en-US" altLang="zh-CN" b="1" dirty="0">
              <a:solidFill>
                <a:srgbClr val="002060"/>
              </a:solidFill>
              <a:sym typeface="+mn-ea"/>
            </a:endParaRPr>
          </a:p>
          <a:p>
            <a:pPr marL="285750" indent="-285750" fontAlgn="base">
              <a:spcBef>
                <a:spcPct val="0"/>
              </a:spcBef>
              <a:spcAft>
                <a:spcPct val="0"/>
              </a:spcAft>
              <a:buFont typeface="Wingdings" panose="05000000000000000000" charset="0"/>
              <a:buChar char="ü"/>
            </a:pPr>
            <a:r>
              <a:rPr lang="en-US" altLang="zh-CN" dirty="0">
                <a:solidFill>
                  <a:srgbClr val="000000"/>
                </a:solidFill>
                <a:latin typeface="Calibri" panose="020F0502020204030204" pitchFamily="34" charset="0"/>
                <a:sym typeface="+mn-ea"/>
              </a:rPr>
              <a:t>IHEP-BINP  (Russia) </a:t>
            </a:r>
            <a:r>
              <a:rPr lang="en-US" altLang="zh-CN" dirty="0" err="1">
                <a:solidFill>
                  <a:srgbClr val="000000"/>
                </a:solidFill>
                <a:latin typeface="Calibri" panose="020F0502020204030204" pitchFamily="34" charset="0"/>
                <a:sym typeface="+mn-ea"/>
              </a:rPr>
              <a:t>MoU</a:t>
            </a:r>
            <a:r>
              <a:rPr lang="en-US" altLang="zh-CN" dirty="0">
                <a:solidFill>
                  <a:srgbClr val="000000"/>
                </a:solidFill>
                <a:latin typeface="Calibri" panose="020F0502020204030204" pitchFamily="34" charset="0"/>
                <a:sym typeface="+mn-ea"/>
              </a:rPr>
              <a:t> (Jan 2016)</a:t>
            </a:r>
          </a:p>
          <a:p>
            <a:pPr marL="285750" indent="-285750" fontAlgn="base">
              <a:spcBef>
                <a:spcPct val="0"/>
              </a:spcBef>
              <a:spcAft>
                <a:spcPct val="0"/>
              </a:spcAft>
              <a:buFont typeface="Wingdings" panose="05000000000000000000" charset="0"/>
              <a:buChar char="ü"/>
            </a:pPr>
            <a:endParaRPr lang="en-US" altLang="zh-CN" dirty="0">
              <a:solidFill>
                <a:srgbClr val="000000"/>
              </a:solidFill>
              <a:latin typeface="Calibri" panose="020F0502020204030204" pitchFamily="34" charset="0"/>
              <a:sym typeface="+mn-ea"/>
            </a:endParaRPr>
          </a:p>
          <a:p>
            <a:pPr marL="285750" indent="-285750" fontAlgn="base">
              <a:spcBef>
                <a:spcPct val="0"/>
              </a:spcBef>
              <a:spcAft>
                <a:spcPct val="0"/>
              </a:spcAft>
              <a:buFont typeface="Wingdings" panose="05000000000000000000" charset="0"/>
              <a:buChar char="ü"/>
            </a:pPr>
            <a:r>
              <a:rPr lang="en-US" altLang="zh-CN" dirty="0">
                <a:solidFill>
                  <a:srgbClr val="000000"/>
                </a:solidFill>
                <a:latin typeface="Calibri" panose="020F0502020204030204" pitchFamily="34" charset="0"/>
                <a:sym typeface="+mn-ea"/>
              </a:rPr>
              <a:t>IHEP-KEK (Japan) </a:t>
            </a:r>
            <a:r>
              <a:rPr lang="en-US" altLang="zh-CN" dirty="0" err="1">
                <a:solidFill>
                  <a:srgbClr val="000000"/>
                </a:solidFill>
                <a:latin typeface="Calibri" panose="020F0502020204030204" pitchFamily="34" charset="0"/>
                <a:sym typeface="+mn-ea"/>
              </a:rPr>
              <a:t>MoU</a:t>
            </a:r>
            <a:r>
              <a:rPr lang="en-US" altLang="zh-CN" dirty="0">
                <a:solidFill>
                  <a:srgbClr val="000000"/>
                </a:solidFill>
                <a:latin typeface="Calibri" panose="020F0502020204030204" pitchFamily="34" charset="0"/>
                <a:sym typeface="+mn-ea"/>
              </a:rPr>
              <a:t> (Sept 2017)</a:t>
            </a:r>
          </a:p>
          <a:p>
            <a:pPr marL="285750" indent="-285750" fontAlgn="base">
              <a:spcBef>
                <a:spcPct val="0"/>
              </a:spcBef>
              <a:spcAft>
                <a:spcPct val="0"/>
              </a:spcAft>
              <a:buFont typeface="Wingdings" panose="05000000000000000000" charset="0"/>
              <a:buChar char="ü"/>
            </a:pPr>
            <a:endParaRPr lang="en-US" altLang="zh-CN" dirty="0">
              <a:solidFill>
                <a:srgbClr val="000000"/>
              </a:solidFill>
              <a:latin typeface="Calibri" panose="020F0502020204030204" pitchFamily="34" charset="0"/>
              <a:sym typeface="+mn-ea"/>
            </a:endParaRPr>
          </a:p>
          <a:p>
            <a:pPr marL="285750" indent="-285750" fontAlgn="base">
              <a:spcBef>
                <a:spcPct val="0"/>
              </a:spcBef>
              <a:spcAft>
                <a:spcPct val="0"/>
              </a:spcAft>
              <a:buFont typeface="Wingdings" panose="05000000000000000000" charset="0"/>
              <a:buChar char="ü"/>
            </a:pPr>
            <a:r>
              <a:rPr lang="en-US" altLang="zh-CN" dirty="0">
                <a:solidFill>
                  <a:srgbClr val="000000"/>
                </a:solidFill>
                <a:latin typeface="Calibri" panose="020F0502020204030204" pitchFamily="34" charset="0"/>
                <a:sym typeface="+mn-ea"/>
              </a:rPr>
              <a:t>IHEP-</a:t>
            </a:r>
            <a:r>
              <a:rPr lang="en-US" altLang="zh-CN" dirty="0" err="1">
                <a:solidFill>
                  <a:srgbClr val="000000"/>
                </a:solidFill>
                <a:latin typeface="Calibri" panose="020F0502020204030204" pitchFamily="34" charset="0"/>
                <a:sym typeface="+mn-ea"/>
              </a:rPr>
              <a:t>MEPhI</a:t>
            </a:r>
            <a:r>
              <a:rPr lang="en-US" altLang="zh-CN" dirty="0">
                <a:solidFill>
                  <a:srgbClr val="002060"/>
                </a:solidFill>
                <a:latin typeface="Calibri" panose="020F0502020204030204" pitchFamily="34" charset="0"/>
                <a:sym typeface="+mn-ea"/>
              </a:rPr>
              <a:t> (Russia) (Nov 2017)</a:t>
            </a:r>
          </a:p>
          <a:p>
            <a:pPr marL="285750" indent="-285750" fontAlgn="base">
              <a:spcBef>
                <a:spcPct val="0"/>
              </a:spcBef>
              <a:spcAft>
                <a:spcPct val="0"/>
              </a:spcAft>
              <a:buFont typeface="Wingdings" panose="05000000000000000000" charset="0"/>
              <a:buChar char="ü"/>
            </a:pPr>
            <a:endParaRPr lang="en-US" altLang="zh-CN" dirty="0">
              <a:solidFill>
                <a:srgbClr val="002060"/>
              </a:solidFill>
              <a:latin typeface="Calibri" panose="020F0502020204030204" pitchFamily="34" charset="0"/>
              <a:sym typeface="+mn-ea"/>
            </a:endParaRPr>
          </a:p>
          <a:p>
            <a:pPr marL="285750" indent="-285750" fontAlgn="base">
              <a:spcBef>
                <a:spcPct val="0"/>
              </a:spcBef>
              <a:spcAft>
                <a:spcPct val="0"/>
              </a:spcAft>
              <a:buFont typeface="Wingdings" panose="05000000000000000000" charset="0"/>
              <a:buChar char="ü"/>
            </a:pPr>
            <a:r>
              <a:rPr lang="en-US" altLang="zh-CN" dirty="0">
                <a:solidFill>
                  <a:srgbClr val="002060"/>
                </a:solidFill>
                <a:latin typeface="Calibri" panose="020F0502020204030204" pitchFamily="34" charset="0"/>
                <a:sym typeface="+mn-ea"/>
              </a:rPr>
              <a:t>IHEP-IEF (</a:t>
            </a:r>
            <a:r>
              <a:rPr lang="en-US" altLang="zh-CN" dirty="0">
                <a:solidFill>
                  <a:srgbClr val="000000"/>
                </a:solidFill>
                <a:latin typeface="Calibri" panose="020F0502020204030204" pitchFamily="34" charset="0"/>
              </a:rPr>
              <a:t>University of Rostock, Rostock, Germany) (Jan 2018)</a:t>
            </a:r>
          </a:p>
          <a:p>
            <a:pPr marL="285750" indent="-285750" fontAlgn="base">
              <a:spcBef>
                <a:spcPct val="0"/>
              </a:spcBef>
              <a:spcAft>
                <a:spcPct val="0"/>
              </a:spcAft>
              <a:buFont typeface="Wingdings" panose="05000000000000000000" charset="0"/>
              <a:buChar char="ü"/>
            </a:pPr>
            <a:endParaRPr lang="en-US" altLang="zh-CN" dirty="0">
              <a:solidFill>
                <a:srgbClr val="000000"/>
              </a:solidFill>
              <a:latin typeface="Calibri" panose="020F0502020204030204" pitchFamily="34" charset="0"/>
            </a:endParaRPr>
          </a:p>
          <a:p>
            <a:pPr marL="285750" indent="-285750" fontAlgn="base">
              <a:spcBef>
                <a:spcPct val="0"/>
              </a:spcBef>
              <a:spcAft>
                <a:spcPct val="0"/>
              </a:spcAft>
              <a:buFont typeface="Wingdings" panose="05000000000000000000" charset="0"/>
              <a:buChar char="ü"/>
            </a:pPr>
            <a:r>
              <a:rPr lang="en-US" altLang="zh-CN" dirty="0">
                <a:solidFill>
                  <a:srgbClr val="000000"/>
                </a:solidFill>
                <a:latin typeface="Calibri" panose="020F0502020204030204" pitchFamily="34" charset="0"/>
              </a:rPr>
              <a:t>IHEP-</a:t>
            </a:r>
            <a:r>
              <a:rPr lang="en-US" altLang="zh-CN" dirty="0" err="1">
                <a:solidFill>
                  <a:srgbClr val="000000"/>
                </a:solidFill>
                <a:latin typeface="Calibri" panose="020F0502020204030204" pitchFamily="34" charset="0"/>
              </a:rPr>
              <a:t>Jlab</a:t>
            </a:r>
            <a:r>
              <a:rPr lang="en-US" altLang="zh-CN" dirty="0">
                <a:solidFill>
                  <a:srgbClr val="000000"/>
                </a:solidFill>
                <a:latin typeface="Calibri" panose="020F0502020204030204" pitchFamily="34" charset="0"/>
              </a:rPr>
              <a:t> (USA) </a:t>
            </a:r>
            <a:r>
              <a:rPr lang="en-US" altLang="zh-CN" dirty="0" err="1">
                <a:solidFill>
                  <a:srgbClr val="000000"/>
                </a:solidFill>
                <a:latin typeface="Calibri" panose="020F0502020204030204" pitchFamily="34" charset="0"/>
              </a:rPr>
              <a:t>MoU</a:t>
            </a:r>
            <a:r>
              <a:rPr lang="en-US" altLang="zh-CN" dirty="0">
                <a:solidFill>
                  <a:srgbClr val="000000"/>
                </a:solidFill>
                <a:latin typeface="Calibri" panose="020F0502020204030204" pitchFamily="34" charset="0"/>
              </a:rPr>
              <a:t> update is considered</a:t>
            </a:r>
          </a:p>
          <a:p>
            <a:pPr marL="285750" indent="-285750" fontAlgn="base">
              <a:spcBef>
                <a:spcPct val="0"/>
              </a:spcBef>
              <a:spcAft>
                <a:spcPct val="0"/>
              </a:spcAft>
              <a:buFont typeface="Wingdings" panose="05000000000000000000" charset="0"/>
              <a:buChar char="ü"/>
            </a:pPr>
            <a:endParaRPr lang="en-US" altLang="zh-CN" b="1" dirty="0">
              <a:solidFill>
                <a:srgbClr val="002060"/>
              </a:solidFill>
              <a:latin typeface="Calibri" panose="020F0502020204030204" pitchFamily="34" charset="0"/>
              <a:sym typeface="+mn-ea"/>
            </a:endParaRPr>
          </a:p>
          <a:p>
            <a:pPr marL="285750" indent="-285750" fontAlgn="base">
              <a:spcBef>
                <a:spcPct val="0"/>
              </a:spcBef>
              <a:spcAft>
                <a:spcPct val="0"/>
              </a:spcAft>
              <a:buFont typeface="Wingdings" panose="05000000000000000000" charset="0"/>
              <a:buChar char="ü"/>
            </a:pPr>
            <a:r>
              <a:rPr lang="en-US" altLang="zh-CN" dirty="0" smtClean="0">
                <a:solidFill>
                  <a:srgbClr val="000000"/>
                </a:solidFill>
                <a:latin typeface="Calibri" panose="020F0502020204030204" pitchFamily="34" charset="0"/>
              </a:rPr>
              <a:t>High </a:t>
            </a:r>
            <a:r>
              <a:rPr lang="en-US" altLang="zh-CN" dirty="0">
                <a:solidFill>
                  <a:srgbClr val="000000"/>
                </a:solidFill>
                <a:latin typeface="Calibri" panose="020F0502020204030204" pitchFamily="34" charset="0"/>
              </a:rPr>
              <a:t>level collaboration </a:t>
            </a:r>
            <a:r>
              <a:rPr lang="en-US" altLang="zh-CN" dirty="0" smtClean="0">
                <a:solidFill>
                  <a:srgbClr val="000000"/>
                </a:solidFill>
                <a:latin typeface="Calibri" panose="020F0502020204030204" pitchFamily="34" charset="0"/>
              </a:rPr>
              <a:t>with </a:t>
            </a:r>
            <a:r>
              <a:rPr lang="en-US" altLang="zh-CN" dirty="0">
                <a:solidFill>
                  <a:srgbClr val="000000"/>
                </a:solidFill>
                <a:latin typeface="Calibri" panose="020F0502020204030204" pitchFamily="34" charset="0"/>
              </a:rPr>
              <a:t>CERN and </a:t>
            </a:r>
            <a:r>
              <a:rPr lang="en-US" altLang="zh-CN" dirty="0" err="1">
                <a:solidFill>
                  <a:srgbClr val="000000"/>
                </a:solidFill>
                <a:latin typeface="Calibri" panose="020F0502020204030204" pitchFamily="34" charset="0"/>
              </a:rPr>
              <a:t>Dubna</a:t>
            </a:r>
            <a:r>
              <a:rPr lang="en-US" altLang="zh-CN" dirty="0">
                <a:solidFill>
                  <a:srgbClr val="000000"/>
                </a:solidFill>
                <a:latin typeface="Calibri" panose="020F0502020204030204" pitchFamily="34" charset="0"/>
              </a:rPr>
              <a:t> </a:t>
            </a:r>
            <a:r>
              <a:rPr lang="en-US" altLang="zh-CN" dirty="0" smtClean="0">
                <a:solidFill>
                  <a:srgbClr val="000000"/>
                </a:solidFill>
                <a:latin typeface="Calibri" panose="020F0502020204030204" pitchFamily="34" charset="0"/>
              </a:rPr>
              <a:t>will </a:t>
            </a:r>
            <a:r>
              <a:rPr lang="en-US" altLang="zh-CN" dirty="0">
                <a:solidFill>
                  <a:srgbClr val="000000"/>
                </a:solidFill>
                <a:latin typeface="Calibri" panose="020F0502020204030204" pitchFamily="34" charset="0"/>
              </a:rPr>
              <a:t>progress </a:t>
            </a:r>
            <a:endParaRPr lang="zh-CN" altLang="en-US" b="1" dirty="0">
              <a:solidFill>
                <a:srgbClr val="002060"/>
              </a:solidFill>
              <a:latin typeface="Calibri" panose="020F0502020204030204" pitchFamily="34" charset="0"/>
              <a:sym typeface="+mn-ea"/>
            </a:endParaRPr>
          </a:p>
          <a:p>
            <a:pPr fontAlgn="base">
              <a:spcBef>
                <a:spcPct val="0"/>
              </a:spcBef>
              <a:spcAft>
                <a:spcPct val="0"/>
              </a:spcAft>
              <a:buFont typeface="Wingdings" panose="05000000000000000000" charset="0"/>
              <a:buNone/>
            </a:pPr>
            <a:endParaRPr lang="en-US" altLang="zh-CN" dirty="0">
              <a:solidFill>
                <a:srgbClr val="000000"/>
              </a:solidFill>
              <a:sym typeface="+mn-ea"/>
            </a:endParaRPr>
          </a:p>
          <a:p>
            <a:pPr fontAlgn="base">
              <a:spcBef>
                <a:spcPct val="0"/>
              </a:spcBef>
              <a:spcAft>
                <a:spcPct val="0"/>
              </a:spcAft>
              <a:buFont typeface="Arial" panose="020B0604020202020204" pitchFamily="34" charset="0"/>
              <a:buNone/>
            </a:pPr>
            <a:endParaRPr lang="en-US" altLang="zh-CN" dirty="0">
              <a:solidFill>
                <a:srgbClr val="000000"/>
              </a:solidFill>
            </a:endParaRPr>
          </a:p>
          <a:p>
            <a:pPr fontAlgn="base">
              <a:spcBef>
                <a:spcPct val="0"/>
              </a:spcBef>
              <a:spcAft>
                <a:spcPct val="0"/>
              </a:spcAft>
              <a:buFont typeface="Arial" panose="020B0604020202020204" pitchFamily="34" charset="0"/>
              <a:buNone/>
            </a:pPr>
            <a:endParaRPr lang="en-US" altLang="zh-CN" dirty="0">
              <a:solidFill>
                <a:srgbClr val="000000"/>
              </a:solidFill>
            </a:endParaRPr>
          </a:p>
        </p:txBody>
      </p:sp>
      <p:sp>
        <p:nvSpPr>
          <p:cNvPr id="7" name="文本框 6"/>
          <p:cNvSpPr txBox="1"/>
          <p:nvPr/>
        </p:nvSpPr>
        <p:spPr>
          <a:xfrm>
            <a:off x="1094105" y="741680"/>
            <a:ext cx="6647180" cy="365760"/>
          </a:xfrm>
          <a:prstGeom prst="rect">
            <a:avLst/>
          </a:prstGeom>
          <a:noFill/>
        </p:spPr>
        <p:txBody>
          <a:bodyPr wrap="none" rtlCol="0">
            <a:spAutoFit/>
          </a:bodyPr>
          <a:lstStyle/>
          <a:p>
            <a:pPr fontAlgn="base">
              <a:spcBef>
                <a:spcPct val="0"/>
              </a:spcBef>
              <a:spcAft>
                <a:spcPct val="0"/>
              </a:spcAft>
              <a:buFont typeface="Arial" panose="020B0604020202020204" pitchFamily="34" charset="0"/>
              <a:buNone/>
            </a:pPr>
            <a:r>
              <a:rPr lang="en-US" altLang="zh-CN" b="1">
                <a:solidFill>
                  <a:srgbClr val="002060"/>
                </a:solidFill>
              </a:rPr>
              <a:t>International collaboration experts in the CEPC study team:</a:t>
            </a:r>
          </a:p>
        </p:txBody>
      </p:sp>
      <p:sp>
        <p:nvSpPr>
          <p:cNvPr id="3" name="文本框 2"/>
          <p:cNvSpPr txBox="1"/>
          <p:nvPr/>
        </p:nvSpPr>
        <p:spPr>
          <a:xfrm>
            <a:off x="2693035" y="6537960"/>
            <a:ext cx="2979420" cy="368300"/>
          </a:xfrm>
          <a:prstGeom prst="rect">
            <a:avLst/>
          </a:prstGeom>
          <a:noFill/>
        </p:spPr>
        <p:txBody>
          <a:bodyPr wrap="none" rtlCol="0">
            <a:spAutoFit/>
          </a:bodyPr>
          <a:lstStyle/>
          <a:p>
            <a:pPr fontAlgn="base">
              <a:spcBef>
                <a:spcPct val="0"/>
              </a:spcBef>
              <a:spcAft>
                <a:spcPct val="0"/>
              </a:spcAft>
              <a:buFont typeface="Arial" panose="020B0604020202020204" pitchFamily="34" charset="0"/>
              <a:buNone/>
            </a:pPr>
            <a:r>
              <a:rPr lang="en-US" altLang="zh-CN" b="1">
                <a:solidFill>
                  <a:srgbClr val="C00000"/>
                </a:solidFill>
                <a:latin typeface="Calibri" panose="020F0502020204030204" pitchFamily="34" charset="0"/>
              </a:rPr>
              <a:t>More than 20 MoU in general</a:t>
            </a:r>
          </a:p>
        </p:txBody>
      </p:sp>
      <p:sp>
        <p:nvSpPr>
          <p:cNvPr id="2" name="页脚占位符 1"/>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
        <p:nvSpPr>
          <p:cNvPr id="9" name="TextBox 8"/>
          <p:cNvSpPr txBox="1"/>
          <p:nvPr/>
        </p:nvSpPr>
        <p:spPr>
          <a:xfrm>
            <a:off x="4267200" y="3200400"/>
            <a:ext cx="4648200" cy="3123932"/>
          </a:xfrm>
          <a:prstGeom prst="rect">
            <a:avLst/>
          </a:prstGeom>
          <a:solidFill>
            <a:srgbClr val="FF9966"/>
          </a:solidFill>
        </p:spPr>
        <p:txBody>
          <a:bodyPr wrap="square" rtlCol="0">
            <a:spAutoFit/>
          </a:bodyPr>
          <a:lstStyle/>
          <a:p>
            <a:pPr>
              <a:spcAft>
                <a:spcPts val="600"/>
              </a:spcAft>
            </a:pPr>
            <a:r>
              <a:rPr lang="en-US" altLang="zh-CN" dirty="0" smtClean="0">
                <a:solidFill>
                  <a:srgbClr val="0000CC"/>
                </a:solidFill>
              </a:rPr>
              <a:t>IAC advice</a:t>
            </a:r>
          </a:p>
          <a:p>
            <a:pPr>
              <a:spcAft>
                <a:spcPts val="600"/>
              </a:spcAft>
            </a:pPr>
            <a:r>
              <a:rPr lang="en-US" altLang="zh-CN" dirty="0" smtClean="0">
                <a:solidFill>
                  <a:srgbClr val="0000CC"/>
                </a:solidFill>
              </a:rPr>
              <a:t>Cooperation with ILC, FCC(</a:t>
            </a:r>
            <a:r>
              <a:rPr lang="en-US" altLang="zh-CN" dirty="0" err="1" smtClean="0">
                <a:solidFill>
                  <a:srgbClr val="0000CC"/>
                </a:solidFill>
              </a:rPr>
              <a:t>ee</a:t>
            </a:r>
            <a:r>
              <a:rPr lang="en-US" altLang="zh-CN" dirty="0" smtClean="0">
                <a:solidFill>
                  <a:srgbClr val="0000CC"/>
                </a:solidFill>
              </a:rPr>
              <a:t>)</a:t>
            </a:r>
          </a:p>
          <a:p>
            <a:pPr>
              <a:spcAft>
                <a:spcPts val="600"/>
              </a:spcAft>
            </a:pPr>
            <a:r>
              <a:rPr lang="en-US" altLang="zh-CN" dirty="0" smtClean="0">
                <a:solidFill>
                  <a:srgbClr val="0000CC"/>
                </a:solidFill>
              </a:rPr>
              <a:t>Establish &amp; strengthen collaborations</a:t>
            </a:r>
          </a:p>
          <a:p>
            <a:pPr>
              <a:spcAft>
                <a:spcPts val="600"/>
              </a:spcAft>
            </a:pPr>
            <a:r>
              <a:rPr lang="en-US" altLang="zh-CN" dirty="0" smtClean="0">
                <a:solidFill>
                  <a:srgbClr val="0000CC"/>
                </a:solidFill>
              </a:rPr>
              <a:t>1st CEPC EU workshop, Rome (May 2018)</a:t>
            </a:r>
          </a:p>
          <a:p>
            <a:pPr>
              <a:spcAft>
                <a:spcPts val="600"/>
              </a:spcAft>
            </a:pPr>
            <a:r>
              <a:rPr lang="en-US" altLang="zh-CN" dirty="0" smtClean="0">
                <a:solidFill>
                  <a:srgbClr val="0000CC"/>
                </a:solidFill>
              </a:rPr>
              <a:t>Contribution to intl. project (HL-LHC magnet contr., ATLAS, CMS upgrades, …)</a:t>
            </a:r>
          </a:p>
          <a:p>
            <a:pPr>
              <a:spcAft>
                <a:spcPts val="600"/>
              </a:spcAft>
            </a:pPr>
            <a:r>
              <a:rPr lang="en-US" altLang="zh-CN" dirty="0" smtClean="0">
                <a:solidFill>
                  <a:srgbClr val="0000CC"/>
                </a:solidFill>
              </a:rPr>
              <a:t>Welcome new people</a:t>
            </a:r>
          </a:p>
          <a:p>
            <a:pPr>
              <a:spcAft>
                <a:spcPts val="600"/>
              </a:spcAft>
            </a:pPr>
            <a:r>
              <a:rPr lang="en-US" altLang="zh-CN" dirty="0" smtClean="0">
                <a:solidFill>
                  <a:srgbClr val="0000CC"/>
                </a:solidFill>
              </a:rPr>
              <a:t>European PP Strategy</a:t>
            </a:r>
          </a:p>
          <a:p>
            <a:pPr>
              <a:spcAft>
                <a:spcPts val="600"/>
              </a:spcAft>
            </a:pPr>
            <a:r>
              <a:rPr lang="en-US" altLang="zh-CN" dirty="0" smtClean="0">
                <a:solidFill>
                  <a:srgbClr val="0000CC"/>
                </a:solidFill>
              </a:rPr>
              <a:t>……</a:t>
            </a:r>
            <a:endParaRPr lang="zh-CN" altLang="en-US" dirty="0">
              <a:solidFill>
                <a:srgbClr val="0000CC"/>
              </a:solidFill>
            </a:endParaRPr>
          </a:p>
        </p:txBody>
      </p:sp>
    </p:spTree>
    <p:extLst>
      <p:ext uri="{BB962C8B-B14F-4D97-AF65-F5344CB8AC3E}">
        <p14:creationId xmlns:p14="http://schemas.microsoft.com/office/powerpoint/2010/main" xmlns="" val="238254026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5699333"/>
            <a:ext cx="1104900" cy="110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1302" y="5943600"/>
            <a:ext cx="1139395"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dirty="0" smtClean="0"/>
              <a:t>June 13， 2018</a:t>
            </a:r>
            <a:endParaRPr lang="en-US" dirty="0"/>
          </a:p>
        </p:txBody>
      </p:sp>
      <p:sp>
        <p:nvSpPr>
          <p:cNvPr id="3" name="TextBox 2"/>
          <p:cNvSpPr txBox="1"/>
          <p:nvPr/>
        </p:nvSpPr>
        <p:spPr>
          <a:xfrm>
            <a:off x="1447800" y="1219200"/>
            <a:ext cx="7391400" cy="4093428"/>
          </a:xfrm>
          <a:prstGeom prst="rect">
            <a:avLst/>
          </a:prstGeom>
          <a:noFill/>
        </p:spPr>
        <p:txBody>
          <a:bodyPr wrap="square" rtlCol="0">
            <a:spAutoFit/>
          </a:bodyPr>
          <a:lstStyle/>
          <a:p>
            <a:pPr>
              <a:spcBef>
                <a:spcPts val="2400"/>
              </a:spcBef>
            </a:pPr>
            <a:endParaRPr lang="en-US" altLang="zh-CN" sz="2000" b="1" dirty="0" smtClean="0">
              <a:solidFill>
                <a:schemeClr val="tx2"/>
              </a:solidFill>
              <a:latin typeface="Times New Roman" pitchFamily="18" charset="0"/>
              <a:ea typeface="仿宋_GB2312"/>
              <a:cs typeface="Times New Roman" pitchFamily="18" charset="0"/>
            </a:endParaRPr>
          </a:p>
          <a:p>
            <a:pPr>
              <a:spcBef>
                <a:spcPts val="2400"/>
              </a:spcBef>
              <a:buFont typeface="Wingdings" pitchFamily="2" charset="2"/>
              <a:buChar char="p"/>
            </a:pPr>
            <a:r>
              <a:rPr lang="zh-CN" altLang="en-US" sz="2000" b="1" dirty="0" smtClean="0">
                <a:solidFill>
                  <a:schemeClr val="tx2"/>
                </a:solidFill>
                <a:latin typeface="Times New Roman" pitchFamily="18" charset="0"/>
                <a:ea typeface="仿宋_GB2312"/>
                <a:cs typeface="Times New Roman" pitchFamily="18" charset="0"/>
              </a:rPr>
              <a:t>   </a:t>
            </a:r>
            <a:r>
              <a:rPr lang="en-US" altLang="zh-CN" sz="2800" b="1" dirty="0" smtClean="0">
                <a:solidFill>
                  <a:schemeClr val="tx2"/>
                </a:solidFill>
                <a:latin typeface="Times New Roman" pitchFamily="18" charset="0"/>
                <a:ea typeface="仿宋_GB2312"/>
                <a:cs typeface="Times New Roman" pitchFamily="18" charset="0"/>
              </a:rPr>
              <a:t>Introduction</a:t>
            </a:r>
            <a:endParaRPr lang="en-US" altLang="zh-CN" sz="2000" b="1" dirty="0" smtClean="0">
              <a:solidFill>
                <a:srgbClr val="C00000"/>
              </a:solidFill>
              <a:latin typeface="Times New Roman" pitchFamily="18" charset="0"/>
              <a:ea typeface="仿宋_GB2312"/>
              <a:cs typeface="Times New Roman" pitchFamily="18" charset="0"/>
            </a:endParaRPr>
          </a:p>
          <a:p>
            <a:pPr>
              <a:spcBef>
                <a:spcPts val="2400"/>
              </a:spcBef>
              <a:buFont typeface="Wingdings" pitchFamily="2" charset="2"/>
              <a:buChar char="p"/>
            </a:pPr>
            <a:r>
              <a:rPr lang="en-US" altLang="zh-CN" sz="2800" b="1" dirty="0" smtClean="0">
                <a:solidFill>
                  <a:srgbClr val="C00000"/>
                </a:solidFill>
                <a:latin typeface="Times New Roman" pitchFamily="18" charset="0"/>
                <a:ea typeface="仿宋_GB2312"/>
                <a:cs typeface="Times New Roman" pitchFamily="18" charset="0"/>
              </a:rPr>
              <a:t> CEPC </a:t>
            </a:r>
            <a:r>
              <a:rPr lang="en-US" altLang="zh-CN" sz="2800" b="1" dirty="0" smtClean="0">
                <a:solidFill>
                  <a:srgbClr val="C00000"/>
                </a:solidFill>
                <a:latin typeface="Times New Roman" pitchFamily="18" charset="0"/>
                <a:ea typeface="仿宋_GB2312"/>
                <a:cs typeface="Times New Roman" pitchFamily="18" charset="0"/>
              </a:rPr>
              <a:t>status and progress </a:t>
            </a:r>
            <a:endParaRPr lang="en-US" altLang="zh-CN" sz="2000" b="1" dirty="0" smtClean="0">
              <a:solidFill>
                <a:srgbClr val="C00000"/>
              </a:solidFill>
              <a:latin typeface="Times New Roman" pitchFamily="18" charset="0"/>
              <a:ea typeface="仿宋_GB2312"/>
              <a:cs typeface="Times New Roman" pitchFamily="18" charset="0"/>
            </a:endParaRPr>
          </a:p>
          <a:p>
            <a:pPr>
              <a:spcBef>
                <a:spcPts val="2400"/>
              </a:spcBef>
              <a:buFont typeface="Wingdings" pitchFamily="2" charset="2"/>
              <a:buChar char="p"/>
            </a:pPr>
            <a:r>
              <a:rPr lang="en-US" altLang="zh-CN" sz="2800" b="1" dirty="0" smtClean="0">
                <a:solidFill>
                  <a:srgbClr val="C00000"/>
                </a:solidFill>
                <a:latin typeface="Times New Roman" pitchFamily="18" charset="0"/>
                <a:ea typeface="仿宋_GB2312"/>
                <a:cs typeface="Times New Roman" pitchFamily="18" charset="0"/>
              </a:rPr>
              <a:t> Addressing </a:t>
            </a:r>
            <a:r>
              <a:rPr lang="en-US" altLang="zh-CN" sz="2800" b="1" dirty="0" smtClean="0">
                <a:solidFill>
                  <a:srgbClr val="C00000"/>
                </a:solidFill>
                <a:latin typeface="Times New Roman" pitchFamily="18" charset="0"/>
                <a:ea typeface="仿宋_GB2312"/>
                <a:cs typeface="Times New Roman" pitchFamily="18" charset="0"/>
              </a:rPr>
              <a:t>issues raised at previous review</a:t>
            </a:r>
          </a:p>
          <a:p>
            <a:pPr>
              <a:spcBef>
                <a:spcPts val="2400"/>
              </a:spcBef>
              <a:buFont typeface="Wingdings" pitchFamily="2" charset="2"/>
              <a:buChar char="p"/>
            </a:pPr>
            <a:r>
              <a:rPr lang="en-US" altLang="zh-CN" sz="2800" b="1" dirty="0" smtClean="0">
                <a:solidFill>
                  <a:srgbClr val="C00000"/>
                </a:solidFill>
                <a:latin typeface="Times New Roman" pitchFamily="18" charset="0"/>
                <a:ea typeface="仿宋_GB2312"/>
                <a:cs typeface="Times New Roman" pitchFamily="18" charset="0"/>
              </a:rPr>
              <a:t> Project development and schedule</a:t>
            </a:r>
          </a:p>
          <a:p>
            <a:pPr>
              <a:spcBef>
                <a:spcPts val="2400"/>
              </a:spcBef>
              <a:buFont typeface="Wingdings" pitchFamily="2" charset="2"/>
              <a:buChar char="p"/>
            </a:pPr>
            <a:r>
              <a:rPr lang="en-US" altLang="zh-CN" sz="2800" b="1" dirty="0" smtClean="0">
                <a:solidFill>
                  <a:schemeClr val="tx2"/>
                </a:solidFill>
                <a:latin typeface="Times New Roman" pitchFamily="18" charset="0"/>
                <a:ea typeface="仿宋_GB2312"/>
                <a:cs typeface="Times New Roman" pitchFamily="18" charset="0"/>
              </a:rPr>
              <a:t> Discussion, Q&amp;A</a:t>
            </a:r>
          </a:p>
        </p:txBody>
      </p:sp>
      <p:sp>
        <p:nvSpPr>
          <p:cNvPr id="8" name="TextBox 7"/>
          <p:cNvSpPr txBox="1"/>
          <p:nvPr/>
        </p:nvSpPr>
        <p:spPr>
          <a:xfrm>
            <a:off x="897058" y="412376"/>
            <a:ext cx="7673639" cy="523220"/>
          </a:xfrm>
          <a:prstGeom prst="rect">
            <a:avLst/>
          </a:prstGeom>
          <a:noFill/>
        </p:spPr>
        <p:txBody>
          <a:bodyPr wrap="none" rtlCol="0">
            <a:spAutoFit/>
          </a:bodyPr>
          <a:lstStyle/>
          <a:p>
            <a:r>
              <a:rPr lang="en-US" altLang="zh-CN" sz="2800" b="1" dirty="0" smtClean="0">
                <a:solidFill>
                  <a:srgbClr val="0000FF"/>
                </a:solidFill>
                <a:latin typeface="Times New Roman" pitchFamily="18" charset="0"/>
                <a:ea typeface="仿宋_GB2312"/>
                <a:cs typeface="Times New Roman" pitchFamily="18" charset="0"/>
              </a:rPr>
              <a:t>High Energy Circular Electron Positron Collider</a:t>
            </a:r>
            <a:endParaRPr lang="zh-CN" altLang="en-US" sz="2800" b="1" dirty="0">
              <a:solidFill>
                <a:srgbClr val="0000FF"/>
              </a:solidFill>
            </a:endParaRPr>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页脚占位符 25"/>
          <p:cNvSpPr>
            <a:spLocks noGrp="1"/>
          </p:cNvSpPr>
          <p:nvPr>
            <p:ph type="ftr" sz="quarter" idx="11"/>
          </p:nvPr>
        </p:nvSpPr>
        <p:spPr/>
        <p:txBody>
          <a:bodyPr/>
          <a:lstStyle/>
          <a:p>
            <a:r>
              <a:rPr lang="en-US" smtClean="0">
                <a:solidFill>
                  <a:prstClr val="black">
                    <a:tint val="75000"/>
                  </a:prstClr>
                </a:solidFill>
              </a:rPr>
              <a:t>June 13， 2018</a:t>
            </a:r>
            <a:endParaRPr lang="en-US" dirty="0">
              <a:solidFill>
                <a:prstClr val="black">
                  <a:tint val="75000"/>
                </a:prstClr>
              </a:solidFill>
            </a:endParaRPr>
          </a:p>
        </p:txBody>
      </p:sp>
      <p:pic>
        <p:nvPicPr>
          <p:cNvPr id="9" name="Picture 3" descr="C:\Users\louxc\Desktop\CAS\presentations\CEPC-Workshop-IAC-November2017\DSC_28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7510" y="923330"/>
            <a:ext cx="8728979" cy="584146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矩形 9"/>
          <p:cNvSpPr/>
          <p:nvPr/>
        </p:nvSpPr>
        <p:spPr>
          <a:xfrm>
            <a:off x="142672" y="994457"/>
            <a:ext cx="3810000" cy="5539978"/>
          </a:xfrm>
          <a:prstGeom prst="rect">
            <a:avLst/>
          </a:prstGeom>
          <a:solidFill>
            <a:schemeClr val="bg1">
              <a:lumMod val="95000"/>
            </a:schemeClr>
          </a:solidFill>
        </p:spPr>
        <p:txBody>
          <a:bodyPr wrap="square">
            <a:spAutoFit/>
          </a:bodyPr>
          <a:lstStyle/>
          <a:p>
            <a:r>
              <a:rPr lang="en-US" altLang="zh-CN" b="1" dirty="0">
                <a:solidFill>
                  <a:srgbClr val="7030A0"/>
                </a:solidFill>
              </a:rPr>
              <a:t>International Advisory Committee </a:t>
            </a:r>
          </a:p>
          <a:p>
            <a:r>
              <a:rPr lang="en-US" altLang="zh-CN" sz="1400" dirty="0">
                <a:solidFill>
                  <a:srgbClr val="2E9238"/>
                </a:solidFill>
              </a:rPr>
              <a:t>Young-</a:t>
            </a:r>
            <a:r>
              <a:rPr lang="en-US" altLang="zh-CN" sz="1400" dirty="0" err="1">
                <a:solidFill>
                  <a:srgbClr val="2E9238"/>
                </a:solidFill>
              </a:rPr>
              <a:t>Kee</a:t>
            </a:r>
            <a:r>
              <a:rPr lang="en-US" altLang="zh-CN" sz="1400" dirty="0">
                <a:solidFill>
                  <a:srgbClr val="2E9238"/>
                </a:solidFill>
              </a:rPr>
              <a:t> Kim, U. Chicago (Chair)</a:t>
            </a:r>
          </a:p>
          <a:p>
            <a:r>
              <a:rPr lang="en-US" altLang="zh-CN" sz="1400" dirty="0">
                <a:solidFill>
                  <a:srgbClr val="2E9238"/>
                </a:solidFill>
              </a:rPr>
              <a:t>Barry </a:t>
            </a:r>
            <a:r>
              <a:rPr lang="en-US" altLang="zh-CN" sz="1400" dirty="0" err="1">
                <a:solidFill>
                  <a:srgbClr val="2E9238"/>
                </a:solidFill>
              </a:rPr>
              <a:t>Barish</a:t>
            </a:r>
            <a:r>
              <a:rPr lang="en-US" altLang="zh-CN" sz="1400" dirty="0">
                <a:solidFill>
                  <a:srgbClr val="2E9238"/>
                </a:solidFill>
              </a:rPr>
              <a:t>, Caltech</a:t>
            </a:r>
          </a:p>
          <a:p>
            <a:r>
              <a:rPr lang="en-US" altLang="zh-CN" sz="1400" dirty="0" err="1">
                <a:solidFill>
                  <a:srgbClr val="2E9238"/>
                </a:solidFill>
              </a:rPr>
              <a:t>Hesheng</a:t>
            </a:r>
            <a:r>
              <a:rPr lang="en-US" altLang="zh-CN" sz="1400" dirty="0">
                <a:solidFill>
                  <a:srgbClr val="2E9238"/>
                </a:solidFill>
              </a:rPr>
              <a:t> Chen, IHEP</a:t>
            </a:r>
          </a:p>
          <a:p>
            <a:r>
              <a:rPr lang="en-US" altLang="zh-CN" sz="1400" dirty="0">
                <a:solidFill>
                  <a:srgbClr val="2E9238"/>
                </a:solidFill>
              </a:rPr>
              <a:t>Michael </a:t>
            </a:r>
            <a:r>
              <a:rPr lang="en-US" altLang="zh-CN" sz="1400" dirty="0" err="1">
                <a:solidFill>
                  <a:srgbClr val="2E9238"/>
                </a:solidFill>
              </a:rPr>
              <a:t>Davier</a:t>
            </a:r>
            <a:r>
              <a:rPr lang="en-US" altLang="zh-CN" sz="1400" dirty="0">
                <a:solidFill>
                  <a:srgbClr val="2E9238"/>
                </a:solidFill>
              </a:rPr>
              <a:t>, LAL</a:t>
            </a:r>
          </a:p>
          <a:p>
            <a:r>
              <a:rPr lang="en-US" altLang="zh-CN" sz="1400" dirty="0">
                <a:solidFill>
                  <a:srgbClr val="2E9238"/>
                </a:solidFill>
              </a:rPr>
              <a:t>Brian Foster, Oxford</a:t>
            </a:r>
          </a:p>
          <a:p>
            <a:r>
              <a:rPr lang="en-US" altLang="zh-CN" sz="1400" dirty="0" err="1">
                <a:solidFill>
                  <a:srgbClr val="2E9238"/>
                </a:solidFill>
              </a:rPr>
              <a:t>Rohini</a:t>
            </a:r>
            <a:r>
              <a:rPr lang="en-US" altLang="zh-CN" sz="1400" dirty="0">
                <a:solidFill>
                  <a:srgbClr val="2E9238"/>
                </a:solidFill>
              </a:rPr>
              <a:t> </a:t>
            </a:r>
            <a:r>
              <a:rPr lang="en-US" altLang="zh-CN" sz="1400" dirty="0" err="1">
                <a:solidFill>
                  <a:srgbClr val="2E9238"/>
                </a:solidFill>
              </a:rPr>
              <a:t>Godbole</a:t>
            </a:r>
            <a:r>
              <a:rPr lang="en-US" altLang="zh-CN" sz="1400" dirty="0">
                <a:solidFill>
                  <a:srgbClr val="2E9238"/>
                </a:solidFill>
              </a:rPr>
              <a:t>, CHEP, Indian Institute of Science</a:t>
            </a:r>
          </a:p>
          <a:p>
            <a:r>
              <a:rPr lang="en-US" altLang="zh-CN" sz="1400" dirty="0">
                <a:solidFill>
                  <a:srgbClr val="2E9238"/>
                </a:solidFill>
              </a:rPr>
              <a:t>David Gross, UC Santa Barbara                       </a:t>
            </a:r>
          </a:p>
          <a:p>
            <a:r>
              <a:rPr lang="en-US" altLang="zh-CN" sz="1400" dirty="0">
                <a:solidFill>
                  <a:srgbClr val="2E9238"/>
                </a:solidFill>
              </a:rPr>
              <a:t>George </a:t>
            </a:r>
            <a:r>
              <a:rPr lang="en-US" altLang="zh-CN" sz="1400" dirty="0" err="1">
                <a:solidFill>
                  <a:srgbClr val="2E9238"/>
                </a:solidFill>
              </a:rPr>
              <a:t>Hou</a:t>
            </a:r>
            <a:r>
              <a:rPr lang="en-US" altLang="zh-CN" sz="1400" dirty="0">
                <a:solidFill>
                  <a:srgbClr val="2E9238"/>
                </a:solidFill>
              </a:rPr>
              <a:t>, Taiwan U.</a:t>
            </a:r>
          </a:p>
          <a:p>
            <a:r>
              <a:rPr lang="en-US" altLang="zh-CN" sz="1400" dirty="0">
                <a:solidFill>
                  <a:srgbClr val="2E9238"/>
                </a:solidFill>
              </a:rPr>
              <a:t>Peter </a:t>
            </a:r>
            <a:r>
              <a:rPr lang="en-US" altLang="zh-CN" sz="1400" dirty="0" err="1">
                <a:solidFill>
                  <a:srgbClr val="2E9238"/>
                </a:solidFill>
              </a:rPr>
              <a:t>Jenni</a:t>
            </a:r>
            <a:r>
              <a:rPr lang="en-US" altLang="zh-CN" sz="1400" dirty="0">
                <a:solidFill>
                  <a:srgbClr val="2E9238"/>
                </a:solidFill>
              </a:rPr>
              <a:t>, CERN</a:t>
            </a:r>
          </a:p>
          <a:p>
            <a:r>
              <a:rPr lang="en-US" altLang="zh-CN" sz="1400" dirty="0">
                <a:solidFill>
                  <a:srgbClr val="2E9238"/>
                </a:solidFill>
              </a:rPr>
              <a:t>Eugene </a:t>
            </a:r>
            <a:r>
              <a:rPr lang="en-US" altLang="zh-CN" sz="1400" dirty="0" err="1">
                <a:solidFill>
                  <a:srgbClr val="2E9238"/>
                </a:solidFill>
              </a:rPr>
              <a:t>Levichev</a:t>
            </a:r>
            <a:r>
              <a:rPr lang="en-US" altLang="zh-CN" sz="1400" dirty="0">
                <a:solidFill>
                  <a:srgbClr val="2E9238"/>
                </a:solidFill>
              </a:rPr>
              <a:t>, BINP</a:t>
            </a:r>
          </a:p>
          <a:p>
            <a:r>
              <a:rPr lang="en-US" altLang="zh-CN" sz="1400" dirty="0">
                <a:solidFill>
                  <a:srgbClr val="2E9238"/>
                </a:solidFill>
              </a:rPr>
              <a:t>Lucie </a:t>
            </a:r>
            <a:r>
              <a:rPr lang="en-US" altLang="zh-CN" sz="1400" dirty="0" err="1">
                <a:solidFill>
                  <a:srgbClr val="2E9238"/>
                </a:solidFill>
              </a:rPr>
              <a:t>Linssen</a:t>
            </a:r>
            <a:r>
              <a:rPr lang="en-US" altLang="zh-CN" sz="1400" dirty="0">
                <a:solidFill>
                  <a:srgbClr val="2E9238"/>
                </a:solidFill>
              </a:rPr>
              <a:t>, CERN</a:t>
            </a:r>
          </a:p>
          <a:p>
            <a:r>
              <a:rPr lang="en-US" altLang="zh-CN" sz="1400" dirty="0">
                <a:solidFill>
                  <a:srgbClr val="2E9238"/>
                </a:solidFill>
              </a:rPr>
              <a:t>Joe </a:t>
            </a:r>
            <a:r>
              <a:rPr lang="en-US" altLang="zh-CN" sz="1400" dirty="0" err="1">
                <a:solidFill>
                  <a:srgbClr val="2E9238"/>
                </a:solidFill>
              </a:rPr>
              <a:t>Lykken</a:t>
            </a:r>
            <a:r>
              <a:rPr lang="en-US" altLang="zh-CN" sz="1400" dirty="0">
                <a:solidFill>
                  <a:srgbClr val="2E9238"/>
                </a:solidFill>
              </a:rPr>
              <a:t>, </a:t>
            </a:r>
            <a:r>
              <a:rPr lang="en-US" altLang="zh-CN" sz="1400" dirty="0" err="1">
                <a:solidFill>
                  <a:srgbClr val="2E9238"/>
                </a:solidFill>
              </a:rPr>
              <a:t>Fermilab</a:t>
            </a:r>
            <a:endParaRPr lang="en-US" altLang="zh-CN" sz="1400" dirty="0">
              <a:solidFill>
                <a:srgbClr val="2E9238"/>
              </a:solidFill>
            </a:endParaRPr>
          </a:p>
          <a:p>
            <a:r>
              <a:rPr lang="en-US" altLang="zh-CN" sz="1400" dirty="0">
                <a:solidFill>
                  <a:srgbClr val="2E9238"/>
                </a:solidFill>
              </a:rPr>
              <a:t>Luciano </a:t>
            </a:r>
            <a:r>
              <a:rPr lang="en-US" altLang="zh-CN" sz="1400" dirty="0" err="1">
                <a:solidFill>
                  <a:srgbClr val="2E9238"/>
                </a:solidFill>
              </a:rPr>
              <a:t>Maiani</a:t>
            </a:r>
            <a:r>
              <a:rPr lang="en-US" altLang="zh-CN" sz="1400" dirty="0">
                <a:solidFill>
                  <a:srgbClr val="2E9238"/>
                </a:solidFill>
              </a:rPr>
              <a:t>, </a:t>
            </a:r>
            <a:r>
              <a:rPr lang="en-US" altLang="zh-CN" sz="1400" dirty="0" err="1">
                <a:solidFill>
                  <a:srgbClr val="2E9238"/>
                </a:solidFill>
              </a:rPr>
              <a:t>Sapienza</a:t>
            </a:r>
            <a:r>
              <a:rPr lang="en-US" altLang="zh-CN" sz="1400" dirty="0">
                <a:solidFill>
                  <a:srgbClr val="2E9238"/>
                </a:solidFill>
              </a:rPr>
              <a:t> University of Rome                 </a:t>
            </a:r>
          </a:p>
          <a:p>
            <a:r>
              <a:rPr lang="en-US" altLang="zh-CN" sz="1400" dirty="0">
                <a:solidFill>
                  <a:srgbClr val="2E9238"/>
                </a:solidFill>
              </a:rPr>
              <a:t>Michelangelo </a:t>
            </a:r>
            <a:r>
              <a:rPr lang="en-US" altLang="zh-CN" sz="1400" dirty="0" err="1">
                <a:solidFill>
                  <a:srgbClr val="2E9238"/>
                </a:solidFill>
              </a:rPr>
              <a:t>Mangano</a:t>
            </a:r>
            <a:r>
              <a:rPr lang="en-US" altLang="zh-CN" sz="1400" dirty="0">
                <a:solidFill>
                  <a:srgbClr val="2E9238"/>
                </a:solidFill>
              </a:rPr>
              <a:t>, CERN</a:t>
            </a:r>
          </a:p>
          <a:p>
            <a:r>
              <a:rPr lang="en-US" altLang="zh-CN" sz="1400" dirty="0">
                <a:solidFill>
                  <a:srgbClr val="2E9238"/>
                </a:solidFill>
              </a:rPr>
              <a:t>Hitoshi Murayama, UC Berkeley/IPMU</a:t>
            </a:r>
          </a:p>
          <a:p>
            <a:r>
              <a:rPr lang="en-US" altLang="zh-CN" sz="1400" dirty="0" err="1">
                <a:solidFill>
                  <a:srgbClr val="2E9238"/>
                </a:solidFill>
              </a:rPr>
              <a:t>Katsunobu</a:t>
            </a:r>
            <a:r>
              <a:rPr lang="en-US" altLang="zh-CN" sz="1400" dirty="0">
                <a:solidFill>
                  <a:srgbClr val="2E9238"/>
                </a:solidFill>
              </a:rPr>
              <a:t> </a:t>
            </a:r>
            <a:r>
              <a:rPr lang="en-US" altLang="zh-CN" sz="1400" dirty="0" err="1">
                <a:solidFill>
                  <a:srgbClr val="2E9238"/>
                </a:solidFill>
              </a:rPr>
              <a:t>Oide</a:t>
            </a:r>
            <a:r>
              <a:rPr lang="en-US" altLang="zh-CN" sz="1400" dirty="0">
                <a:solidFill>
                  <a:srgbClr val="2E9238"/>
                </a:solidFill>
              </a:rPr>
              <a:t>, KEK</a:t>
            </a:r>
          </a:p>
          <a:p>
            <a:r>
              <a:rPr lang="en-US" altLang="zh-CN" sz="1400" dirty="0">
                <a:solidFill>
                  <a:srgbClr val="2E9238"/>
                </a:solidFill>
              </a:rPr>
              <a:t>Robert Palmer, BNL</a:t>
            </a:r>
          </a:p>
          <a:p>
            <a:r>
              <a:rPr lang="en-US" altLang="zh-CN" sz="1400" dirty="0">
                <a:solidFill>
                  <a:srgbClr val="2E9238"/>
                </a:solidFill>
              </a:rPr>
              <a:t>John </a:t>
            </a:r>
            <a:r>
              <a:rPr lang="en-US" altLang="zh-CN" sz="1400" dirty="0" err="1">
                <a:solidFill>
                  <a:srgbClr val="2E9238"/>
                </a:solidFill>
              </a:rPr>
              <a:t>Seeman</a:t>
            </a:r>
            <a:r>
              <a:rPr lang="en-US" altLang="zh-CN" sz="1400" dirty="0">
                <a:solidFill>
                  <a:srgbClr val="2E9238"/>
                </a:solidFill>
              </a:rPr>
              <a:t>, SLAC</a:t>
            </a:r>
          </a:p>
          <a:p>
            <a:r>
              <a:rPr lang="en-US" altLang="zh-CN" sz="1400" dirty="0">
                <a:solidFill>
                  <a:srgbClr val="2E9238"/>
                </a:solidFill>
              </a:rPr>
              <a:t>Ian </a:t>
            </a:r>
            <a:r>
              <a:rPr lang="en-US" altLang="zh-CN" sz="1400" dirty="0" err="1">
                <a:solidFill>
                  <a:srgbClr val="2E9238"/>
                </a:solidFill>
              </a:rPr>
              <a:t>Shipsey</a:t>
            </a:r>
            <a:r>
              <a:rPr lang="en-US" altLang="zh-CN" sz="1400" dirty="0">
                <a:solidFill>
                  <a:srgbClr val="2E9238"/>
                </a:solidFill>
              </a:rPr>
              <a:t>, Oxford</a:t>
            </a:r>
          </a:p>
          <a:p>
            <a:r>
              <a:rPr lang="en-US" altLang="zh-CN" sz="1400" dirty="0" err="1">
                <a:solidFill>
                  <a:srgbClr val="2E9238"/>
                </a:solidFill>
              </a:rPr>
              <a:t>Steinar</a:t>
            </a:r>
            <a:r>
              <a:rPr lang="en-US" altLang="zh-CN" sz="1400" dirty="0">
                <a:solidFill>
                  <a:srgbClr val="2E9238"/>
                </a:solidFill>
              </a:rPr>
              <a:t> </a:t>
            </a:r>
            <a:r>
              <a:rPr lang="en-US" altLang="zh-CN" sz="1400" dirty="0" err="1">
                <a:solidFill>
                  <a:srgbClr val="2E9238"/>
                </a:solidFill>
              </a:rPr>
              <a:t>Stapnes</a:t>
            </a:r>
            <a:r>
              <a:rPr lang="en-US" altLang="zh-CN" sz="1400" dirty="0">
                <a:solidFill>
                  <a:srgbClr val="2E9238"/>
                </a:solidFill>
              </a:rPr>
              <a:t>, CERN</a:t>
            </a:r>
          </a:p>
          <a:p>
            <a:r>
              <a:rPr lang="en-US" altLang="zh-CN" sz="1400" dirty="0">
                <a:solidFill>
                  <a:srgbClr val="2E9238"/>
                </a:solidFill>
              </a:rPr>
              <a:t>Geoffrey Taylor, U. Melbourne </a:t>
            </a:r>
          </a:p>
          <a:p>
            <a:r>
              <a:rPr lang="en-US" altLang="zh-CN" sz="1400" dirty="0">
                <a:solidFill>
                  <a:srgbClr val="2E9238"/>
                </a:solidFill>
              </a:rPr>
              <a:t>Henry </a:t>
            </a:r>
            <a:r>
              <a:rPr lang="en-US" altLang="zh-CN" sz="1400" dirty="0" err="1">
                <a:solidFill>
                  <a:srgbClr val="2E9238"/>
                </a:solidFill>
              </a:rPr>
              <a:t>Tye</a:t>
            </a:r>
            <a:r>
              <a:rPr lang="en-US" altLang="zh-CN" sz="1400" dirty="0">
                <a:solidFill>
                  <a:srgbClr val="2E9238"/>
                </a:solidFill>
              </a:rPr>
              <a:t>, IAS, HKUST</a:t>
            </a:r>
          </a:p>
          <a:p>
            <a:r>
              <a:rPr lang="en-US" altLang="zh-CN" sz="1400" dirty="0">
                <a:solidFill>
                  <a:srgbClr val="2E9238"/>
                </a:solidFill>
              </a:rPr>
              <a:t>Yifang Wang, IHEP</a:t>
            </a:r>
          </a:p>
          <a:p>
            <a:r>
              <a:rPr lang="en-US" altLang="zh-CN" sz="1400" dirty="0">
                <a:solidFill>
                  <a:srgbClr val="2E9238"/>
                </a:solidFill>
              </a:rPr>
              <a:t>Harry </a:t>
            </a:r>
            <a:r>
              <a:rPr lang="en-US" altLang="zh-CN" sz="1400" dirty="0" err="1">
                <a:solidFill>
                  <a:srgbClr val="2E9238"/>
                </a:solidFill>
              </a:rPr>
              <a:t>Weerts</a:t>
            </a:r>
            <a:r>
              <a:rPr lang="en-US" altLang="zh-CN" sz="1400" dirty="0">
                <a:solidFill>
                  <a:srgbClr val="2E9238"/>
                </a:solidFill>
              </a:rPr>
              <a:t>, ANL </a:t>
            </a:r>
            <a:endParaRPr lang="zh-CN" altLang="en-US" sz="1400" dirty="0">
              <a:solidFill>
                <a:srgbClr val="2E9238"/>
              </a:solidFill>
            </a:endParaRPr>
          </a:p>
        </p:txBody>
      </p:sp>
      <p:sp>
        <p:nvSpPr>
          <p:cNvPr id="11" name="矩形 10"/>
          <p:cNvSpPr/>
          <p:nvPr/>
        </p:nvSpPr>
        <p:spPr>
          <a:xfrm>
            <a:off x="3048000" y="1333011"/>
            <a:ext cx="4572000" cy="4862870"/>
          </a:xfrm>
          <a:prstGeom prst="rect">
            <a:avLst/>
          </a:prstGeom>
          <a:solidFill>
            <a:schemeClr val="accent4">
              <a:lumMod val="20000"/>
              <a:lumOff val="80000"/>
            </a:schemeClr>
          </a:solidFill>
        </p:spPr>
        <p:txBody>
          <a:bodyPr>
            <a:spAutoFit/>
          </a:bodyPr>
          <a:lstStyle/>
          <a:p>
            <a:r>
              <a:rPr lang="en-US" altLang="zh-CN" b="1" dirty="0">
                <a:solidFill>
                  <a:srgbClr val="7030A0"/>
                </a:solidFill>
              </a:rPr>
              <a:t>Scientific  Committee</a:t>
            </a:r>
          </a:p>
          <a:p>
            <a:endParaRPr lang="en-US" altLang="zh-CN" dirty="0">
              <a:solidFill>
                <a:prstClr val="black"/>
              </a:solidFill>
            </a:endParaRPr>
          </a:p>
          <a:p>
            <a:r>
              <a:rPr lang="en-US" altLang="zh-CN" b="1" dirty="0">
                <a:solidFill>
                  <a:srgbClr val="0000CC"/>
                </a:solidFill>
              </a:rPr>
              <a:t>CEPC accelerator </a:t>
            </a:r>
          </a:p>
          <a:p>
            <a:r>
              <a:rPr lang="en-US" altLang="zh-CN" dirty="0">
                <a:solidFill>
                  <a:prstClr val="black"/>
                </a:solidFill>
              </a:rPr>
              <a:t>•</a:t>
            </a:r>
            <a:r>
              <a:rPr lang="en-US" altLang="zh-CN" sz="1600" dirty="0">
                <a:solidFill>
                  <a:prstClr val="black"/>
                </a:solidFill>
              </a:rPr>
              <a:t>Philip </a:t>
            </a:r>
            <a:r>
              <a:rPr lang="en-US" altLang="zh-CN" sz="1600" dirty="0" err="1">
                <a:solidFill>
                  <a:prstClr val="black"/>
                </a:solidFill>
              </a:rPr>
              <a:t>Bambade</a:t>
            </a:r>
            <a:r>
              <a:rPr lang="en-US" altLang="zh-CN" sz="1600" dirty="0">
                <a:solidFill>
                  <a:prstClr val="black"/>
                </a:solidFill>
              </a:rPr>
              <a:t> (LAL)</a:t>
            </a:r>
          </a:p>
          <a:p>
            <a:r>
              <a:rPr lang="en-US" altLang="zh-CN" sz="1600" dirty="0">
                <a:solidFill>
                  <a:prstClr val="black"/>
                </a:solidFill>
              </a:rPr>
              <a:t>•Anton </a:t>
            </a:r>
            <a:r>
              <a:rPr lang="en-US" altLang="zh-CN" sz="1600" dirty="0" err="1">
                <a:solidFill>
                  <a:prstClr val="black"/>
                </a:solidFill>
              </a:rPr>
              <a:t>Bogomyagkov</a:t>
            </a:r>
            <a:r>
              <a:rPr lang="en-US" altLang="zh-CN" sz="1600" dirty="0">
                <a:solidFill>
                  <a:prstClr val="black"/>
                </a:solidFill>
              </a:rPr>
              <a:t>  (BINP)</a:t>
            </a:r>
          </a:p>
          <a:p>
            <a:r>
              <a:rPr lang="en-US" altLang="zh-CN" sz="1600" dirty="0">
                <a:solidFill>
                  <a:prstClr val="black"/>
                </a:solidFill>
              </a:rPr>
              <a:t>•</a:t>
            </a:r>
            <a:r>
              <a:rPr lang="en-US" altLang="zh-CN" sz="1600" dirty="0" err="1">
                <a:solidFill>
                  <a:prstClr val="black"/>
                </a:solidFill>
              </a:rPr>
              <a:t>Yunlong</a:t>
            </a:r>
            <a:r>
              <a:rPr lang="en-US" altLang="zh-CN" sz="1600" dirty="0">
                <a:solidFill>
                  <a:prstClr val="black"/>
                </a:solidFill>
              </a:rPr>
              <a:t> CHI (IHEP)</a:t>
            </a:r>
          </a:p>
          <a:p>
            <a:r>
              <a:rPr lang="en-US" altLang="zh-CN" sz="1600" dirty="0">
                <a:solidFill>
                  <a:prstClr val="black"/>
                </a:solidFill>
              </a:rPr>
              <a:t>•</a:t>
            </a:r>
            <a:r>
              <a:rPr lang="en-US" altLang="zh-CN" sz="1600" dirty="0" err="1">
                <a:solidFill>
                  <a:prstClr val="black"/>
                </a:solidFill>
              </a:rPr>
              <a:t>Jie</a:t>
            </a:r>
            <a:r>
              <a:rPr lang="en-US" altLang="zh-CN" sz="1600" dirty="0">
                <a:solidFill>
                  <a:prstClr val="black"/>
                </a:solidFill>
              </a:rPr>
              <a:t> GAO (IHEP)</a:t>
            </a:r>
          </a:p>
          <a:p>
            <a:r>
              <a:rPr lang="en-US" altLang="zh-CN" sz="1600" dirty="0">
                <a:solidFill>
                  <a:prstClr val="black"/>
                </a:solidFill>
              </a:rPr>
              <a:t>•Sergei </a:t>
            </a:r>
            <a:r>
              <a:rPr lang="en-US" altLang="zh-CN" sz="1600" dirty="0" err="1">
                <a:solidFill>
                  <a:prstClr val="black"/>
                </a:solidFill>
              </a:rPr>
              <a:t>Nikitin</a:t>
            </a:r>
            <a:r>
              <a:rPr lang="en-US" altLang="zh-CN" sz="1600" dirty="0">
                <a:solidFill>
                  <a:prstClr val="black"/>
                </a:solidFill>
              </a:rPr>
              <a:t> (BINP)</a:t>
            </a:r>
          </a:p>
          <a:p>
            <a:r>
              <a:rPr lang="en-US" altLang="zh-CN" sz="1600" dirty="0">
                <a:solidFill>
                  <a:prstClr val="black"/>
                </a:solidFill>
              </a:rPr>
              <a:t>•Carlo </a:t>
            </a:r>
            <a:r>
              <a:rPr lang="en-US" altLang="zh-CN" sz="1600" dirty="0" err="1">
                <a:solidFill>
                  <a:prstClr val="black"/>
                </a:solidFill>
              </a:rPr>
              <a:t>Pagani</a:t>
            </a:r>
            <a:r>
              <a:rPr lang="en-US" altLang="zh-CN" sz="1600" dirty="0">
                <a:solidFill>
                  <a:prstClr val="black"/>
                </a:solidFill>
              </a:rPr>
              <a:t>  (Milano U. &amp; INFN-LASA)</a:t>
            </a:r>
          </a:p>
          <a:p>
            <a:r>
              <a:rPr lang="en-US" altLang="zh-CN" sz="1600" dirty="0">
                <a:solidFill>
                  <a:prstClr val="black"/>
                </a:solidFill>
              </a:rPr>
              <a:t>•</a:t>
            </a:r>
            <a:r>
              <a:rPr lang="en-US" altLang="zh-CN" sz="1600" dirty="0" err="1">
                <a:solidFill>
                  <a:prstClr val="black"/>
                </a:solidFill>
              </a:rPr>
              <a:t>Guoxi</a:t>
            </a:r>
            <a:r>
              <a:rPr lang="en-US" altLang="zh-CN" sz="1600" dirty="0">
                <a:solidFill>
                  <a:prstClr val="black"/>
                </a:solidFill>
              </a:rPr>
              <a:t> Pei (IHEP)</a:t>
            </a:r>
          </a:p>
          <a:p>
            <a:r>
              <a:rPr lang="en-US" altLang="zh-CN" sz="1600" dirty="0">
                <a:solidFill>
                  <a:prstClr val="black"/>
                </a:solidFill>
              </a:rPr>
              <a:t>•</a:t>
            </a:r>
            <a:r>
              <a:rPr lang="en-US" altLang="zh-CN" sz="1600" dirty="0" err="1">
                <a:solidFill>
                  <a:prstClr val="black"/>
                </a:solidFill>
              </a:rPr>
              <a:t>Chenhui</a:t>
            </a:r>
            <a:r>
              <a:rPr lang="en-US" altLang="zh-CN" sz="1600" dirty="0">
                <a:solidFill>
                  <a:prstClr val="black"/>
                </a:solidFill>
              </a:rPr>
              <a:t> YU (IHEP)</a:t>
            </a:r>
          </a:p>
          <a:p>
            <a:endParaRPr lang="en-US" altLang="zh-CN" dirty="0">
              <a:solidFill>
                <a:prstClr val="black"/>
              </a:solidFill>
            </a:endParaRPr>
          </a:p>
          <a:p>
            <a:r>
              <a:rPr lang="en-US" altLang="zh-CN" b="1" dirty="0" err="1">
                <a:solidFill>
                  <a:srgbClr val="0000CC"/>
                </a:solidFill>
              </a:rPr>
              <a:t>SppC</a:t>
            </a:r>
            <a:r>
              <a:rPr lang="en-US" altLang="zh-CN" b="1" dirty="0">
                <a:solidFill>
                  <a:srgbClr val="0000CC"/>
                </a:solidFill>
              </a:rPr>
              <a:t> accelerator </a:t>
            </a:r>
          </a:p>
          <a:p>
            <a:r>
              <a:rPr lang="en-US" altLang="zh-CN" dirty="0">
                <a:solidFill>
                  <a:prstClr val="black"/>
                </a:solidFill>
              </a:rPr>
              <a:t>•</a:t>
            </a:r>
            <a:r>
              <a:rPr lang="en-US" altLang="zh-CN" sz="1600" dirty="0" err="1">
                <a:solidFill>
                  <a:prstClr val="black"/>
                </a:solidFill>
              </a:rPr>
              <a:t>Kazuhito</a:t>
            </a:r>
            <a:r>
              <a:rPr lang="en-US" altLang="zh-CN" sz="1600" dirty="0">
                <a:solidFill>
                  <a:prstClr val="black"/>
                </a:solidFill>
              </a:rPr>
              <a:t> </a:t>
            </a:r>
            <a:r>
              <a:rPr lang="en-US" altLang="zh-CN" sz="1600" dirty="0" err="1">
                <a:solidFill>
                  <a:prstClr val="black"/>
                </a:solidFill>
              </a:rPr>
              <a:t>Ohmi</a:t>
            </a:r>
            <a:r>
              <a:rPr lang="en-US" altLang="zh-CN" sz="1600" dirty="0">
                <a:solidFill>
                  <a:prstClr val="black"/>
                </a:solidFill>
              </a:rPr>
              <a:t> (KEK)</a:t>
            </a:r>
          </a:p>
          <a:p>
            <a:r>
              <a:rPr lang="en-US" altLang="zh-CN" sz="1600" dirty="0">
                <a:solidFill>
                  <a:prstClr val="black"/>
                </a:solidFill>
              </a:rPr>
              <a:t>•Robert Palmer (BNL)</a:t>
            </a:r>
          </a:p>
          <a:p>
            <a:r>
              <a:rPr lang="en-US" altLang="zh-CN" sz="1600" dirty="0">
                <a:solidFill>
                  <a:prstClr val="black"/>
                </a:solidFill>
              </a:rPr>
              <a:t>•</a:t>
            </a:r>
            <a:r>
              <a:rPr lang="en-US" altLang="zh-CN" sz="1600" dirty="0" err="1">
                <a:solidFill>
                  <a:prstClr val="black"/>
                </a:solidFill>
              </a:rPr>
              <a:t>Jingyu</a:t>
            </a:r>
            <a:r>
              <a:rPr lang="en-US" altLang="zh-CN" sz="1600" dirty="0">
                <a:solidFill>
                  <a:prstClr val="black"/>
                </a:solidFill>
              </a:rPr>
              <a:t> Tang (IHEP)</a:t>
            </a:r>
          </a:p>
          <a:p>
            <a:r>
              <a:rPr lang="en-US" altLang="zh-CN" sz="1600" dirty="0">
                <a:solidFill>
                  <a:prstClr val="black"/>
                </a:solidFill>
              </a:rPr>
              <a:t>•</a:t>
            </a:r>
            <a:r>
              <a:rPr lang="en-US" altLang="zh-CN" sz="1600" dirty="0" err="1">
                <a:solidFill>
                  <a:prstClr val="black"/>
                </a:solidFill>
              </a:rPr>
              <a:t>Davide</a:t>
            </a:r>
            <a:r>
              <a:rPr lang="en-US" altLang="zh-CN" sz="1600" dirty="0">
                <a:solidFill>
                  <a:prstClr val="black"/>
                </a:solidFill>
              </a:rPr>
              <a:t> </a:t>
            </a:r>
            <a:r>
              <a:rPr lang="en-US" altLang="zh-CN" sz="1600" dirty="0" err="1">
                <a:solidFill>
                  <a:prstClr val="black"/>
                </a:solidFill>
              </a:rPr>
              <a:t>Tommasini</a:t>
            </a:r>
            <a:r>
              <a:rPr lang="en-US" altLang="zh-CN" sz="1600" dirty="0">
                <a:solidFill>
                  <a:prstClr val="black"/>
                </a:solidFill>
              </a:rPr>
              <a:t> (CERN)</a:t>
            </a:r>
          </a:p>
          <a:p>
            <a:r>
              <a:rPr lang="en-US" altLang="zh-CN" sz="1600" dirty="0">
                <a:solidFill>
                  <a:prstClr val="black"/>
                </a:solidFill>
              </a:rPr>
              <a:t>•</a:t>
            </a:r>
            <a:r>
              <a:rPr lang="en-US" altLang="zh-CN" sz="1600" dirty="0" err="1">
                <a:solidFill>
                  <a:prstClr val="black"/>
                </a:solidFill>
              </a:rPr>
              <a:t>Qingjin</a:t>
            </a:r>
            <a:r>
              <a:rPr lang="en-US" altLang="zh-CN" sz="1600" dirty="0">
                <a:solidFill>
                  <a:prstClr val="black"/>
                </a:solidFill>
              </a:rPr>
              <a:t> Xu (IHEP)</a:t>
            </a:r>
          </a:p>
        </p:txBody>
      </p:sp>
      <p:sp>
        <p:nvSpPr>
          <p:cNvPr id="12" name="矩形 11"/>
          <p:cNvSpPr/>
          <p:nvPr/>
        </p:nvSpPr>
        <p:spPr>
          <a:xfrm>
            <a:off x="6168957" y="946013"/>
            <a:ext cx="2895600" cy="5773088"/>
          </a:xfrm>
          <a:prstGeom prst="rect">
            <a:avLst/>
          </a:prstGeom>
          <a:solidFill>
            <a:schemeClr val="accent5">
              <a:lumMod val="20000"/>
              <a:lumOff val="80000"/>
            </a:schemeClr>
          </a:solidFill>
        </p:spPr>
        <p:txBody>
          <a:bodyPr wrap="square">
            <a:spAutoFit/>
          </a:bodyPr>
          <a:lstStyle/>
          <a:p>
            <a:r>
              <a:rPr lang="en-US" altLang="zh-CN" sz="1600" b="1" dirty="0">
                <a:solidFill>
                  <a:srgbClr val="0000CC"/>
                </a:solidFill>
              </a:rPr>
              <a:t>Theory</a:t>
            </a:r>
          </a:p>
          <a:p>
            <a:r>
              <a:rPr lang="en-US" altLang="zh-CN" sz="1400" dirty="0">
                <a:solidFill>
                  <a:prstClr val="black"/>
                </a:solidFill>
              </a:rPr>
              <a:t>•Qing-Hong Cao (PKU)</a:t>
            </a:r>
          </a:p>
          <a:p>
            <a:r>
              <a:rPr lang="en-US" altLang="zh-CN" sz="1400" dirty="0">
                <a:solidFill>
                  <a:prstClr val="black"/>
                </a:solidFill>
              </a:rPr>
              <a:t>•Nathaniel Craig (UCSB)</a:t>
            </a:r>
          </a:p>
          <a:p>
            <a:r>
              <a:rPr lang="en-US" altLang="zh-CN" sz="1400" dirty="0">
                <a:solidFill>
                  <a:prstClr val="black"/>
                </a:solidFill>
              </a:rPr>
              <a:t>•</a:t>
            </a:r>
            <a:r>
              <a:rPr lang="en-US" altLang="zh-CN" sz="1400" dirty="0" err="1">
                <a:solidFill>
                  <a:prstClr val="black"/>
                </a:solidFill>
              </a:rPr>
              <a:t>Hongjian</a:t>
            </a:r>
            <a:r>
              <a:rPr lang="en-US" altLang="zh-CN" sz="1400" dirty="0">
                <a:solidFill>
                  <a:prstClr val="black"/>
                </a:solidFill>
              </a:rPr>
              <a:t> He (SJTU)</a:t>
            </a:r>
          </a:p>
          <a:p>
            <a:r>
              <a:rPr lang="en-US" altLang="zh-CN" sz="1400" dirty="0">
                <a:solidFill>
                  <a:prstClr val="black"/>
                </a:solidFill>
              </a:rPr>
              <a:t>•</a:t>
            </a:r>
            <a:r>
              <a:rPr lang="en-US" altLang="zh-CN" sz="1400" dirty="0" err="1">
                <a:solidFill>
                  <a:prstClr val="black"/>
                </a:solidFill>
              </a:rPr>
              <a:t>XiaoGang</a:t>
            </a:r>
            <a:r>
              <a:rPr lang="en-US" altLang="zh-CN" sz="1400" dirty="0">
                <a:solidFill>
                  <a:prstClr val="black"/>
                </a:solidFill>
              </a:rPr>
              <a:t> He (SJTU)</a:t>
            </a:r>
          </a:p>
          <a:p>
            <a:r>
              <a:rPr lang="en-US" altLang="zh-CN" sz="1400" dirty="0">
                <a:solidFill>
                  <a:prstClr val="black"/>
                </a:solidFill>
              </a:rPr>
              <a:t>•</a:t>
            </a:r>
            <a:r>
              <a:rPr lang="en-US" altLang="zh-CN" sz="1400" dirty="0" err="1">
                <a:solidFill>
                  <a:prstClr val="black"/>
                </a:solidFill>
              </a:rPr>
              <a:t>JianPing</a:t>
            </a:r>
            <a:r>
              <a:rPr lang="en-US" altLang="zh-CN" sz="1400" dirty="0">
                <a:solidFill>
                  <a:prstClr val="black"/>
                </a:solidFill>
              </a:rPr>
              <a:t> Ma (ITP)</a:t>
            </a:r>
          </a:p>
          <a:p>
            <a:r>
              <a:rPr lang="en-US" altLang="zh-CN" sz="1400" dirty="0">
                <a:solidFill>
                  <a:prstClr val="black"/>
                </a:solidFill>
              </a:rPr>
              <a:t>•Maxim </a:t>
            </a:r>
            <a:r>
              <a:rPr lang="en-US" altLang="zh-CN" sz="1400" dirty="0" err="1">
                <a:solidFill>
                  <a:prstClr val="black"/>
                </a:solidFill>
              </a:rPr>
              <a:t>Perelstein</a:t>
            </a:r>
            <a:r>
              <a:rPr lang="en-US" altLang="zh-CN" sz="1400" dirty="0">
                <a:solidFill>
                  <a:prstClr val="black"/>
                </a:solidFill>
              </a:rPr>
              <a:t> (Cornell U.)</a:t>
            </a:r>
          </a:p>
          <a:p>
            <a:r>
              <a:rPr lang="en-US" altLang="zh-CN" sz="1400" dirty="0">
                <a:solidFill>
                  <a:prstClr val="black"/>
                </a:solidFill>
              </a:rPr>
              <a:t>•</a:t>
            </a:r>
            <a:r>
              <a:rPr lang="en-US" altLang="zh-CN" sz="1400" dirty="0" err="1">
                <a:solidFill>
                  <a:prstClr val="black"/>
                </a:solidFill>
              </a:rPr>
              <a:t>Tilman</a:t>
            </a:r>
            <a:r>
              <a:rPr lang="en-US" altLang="zh-CN" sz="1400" dirty="0">
                <a:solidFill>
                  <a:prstClr val="black"/>
                </a:solidFill>
              </a:rPr>
              <a:t> </a:t>
            </a:r>
            <a:r>
              <a:rPr lang="en-US" altLang="zh-CN" sz="1400" dirty="0" err="1">
                <a:solidFill>
                  <a:prstClr val="black"/>
                </a:solidFill>
              </a:rPr>
              <a:t>Plehn</a:t>
            </a:r>
            <a:r>
              <a:rPr lang="en-US" altLang="zh-CN" sz="1400" dirty="0">
                <a:solidFill>
                  <a:prstClr val="black"/>
                </a:solidFill>
              </a:rPr>
              <a:t> (Heidelberg U.)</a:t>
            </a:r>
          </a:p>
          <a:p>
            <a:r>
              <a:rPr lang="en-US" altLang="zh-CN" sz="1400" dirty="0">
                <a:solidFill>
                  <a:prstClr val="black"/>
                </a:solidFill>
              </a:rPr>
              <a:t>•Matthew Reece (Harvard U.)</a:t>
            </a:r>
          </a:p>
          <a:p>
            <a:r>
              <a:rPr lang="en-US" altLang="zh-CN" sz="1400" dirty="0">
                <a:solidFill>
                  <a:prstClr val="black"/>
                </a:solidFill>
              </a:rPr>
              <a:t>•German Valencia (</a:t>
            </a:r>
            <a:r>
              <a:rPr lang="en-US" altLang="zh-CN" sz="1400" dirty="0" err="1">
                <a:solidFill>
                  <a:prstClr val="black"/>
                </a:solidFill>
              </a:rPr>
              <a:t>Monash</a:t>
            </a:r>
            <a:r>
              <a:rPr lang="en-US" altLang="zh-CN" sz="1400" dirty="0">
                <a:solidFill>
                  <a:prstClr val="black"/>
                </a:solidFill>
              </a:rPr>
              <a:t> U,)</a:t>
            </a:r>
          </a:p>
          <a:p>
            <a:r>
              <a:rPr lang="en-US" altLang="zh-CN" sz="1400" dirty="0">
                <a:solidFill>
                  <a:prstClr val="black"/>
                </a:solidFill>
              </a:rPr>
              <a:t>•</a:t>
            </a:r>
            <a:r>
              <a:rPr lang="en-US" altLang="zh-CN" sz="1400" dirty="0" err="1">
                <a:solidFill>
                  <a:prstClr val="black"/>
                </a:solidFill>
              </a:rPr>
              <a:t>Liantao</a:t>
            </a:r>
            <a:r>
              <a:rPr lang="en-US" altLang="zh-CN" sz="1400" dirty="0">
                <a:solidFill>
                  <a:prstClr val="black"/>
                </a:solidFill>
              </a:rPr>
              <a:t> Wang (Chicago U</a:t>
            </a:r>
            <a:r>
              <a:rPr lang="en-US" altLang="zh-CN" sz="1400" dirty="0" smtClean="0">
                <a:solidFill>
                  <a:prstClr val="black"/>
                </a:solidFill>
              </a:rPr>
              <a:t>.)</a:t>
            </a:r>
            <a:endParaRPr lang="en-US" altLang="zh-CN" sz="1400" dirty="0">
              <a:solidFill>
                <a:prstClr val="black"/>
              </a:solidFill>
            </a:endParaRPr>
          </a:p>
          <a:p>
            <a:r>
              <a:rPr lang="en-US" altLang="zh-CN" sz="1600" b="1" dirty="0">
                <a:solidFill>
                  <a:srgbClr val="0000CC"/>
                </a:solidFill>
              </a:rPr>
              <a:t>Detector</a:t>
            </a:r>
          </a:p>
          <a:p>
            <a:r>
              <a:rPr lang="en-US" altLang="zh-CN" sz="1400" dirty="0">
                <a:solidFill>
                  <a:prstClr val="black"/>
                </a:solidFill>
              </a:rPr>
              <a:t>•</a:t>
            </a:r>
            <a:r>
              <a:rPr lang="en-US" altLang="zh-CN" sz="1400" dirty="0" err="1">
                <a:solidFill>
                  <a:prstClr val="black"/>
                </a:solidFill>
              </a:rPr>
              <a:t>Patrizia</a:t>
            </a:r>
            <a:r>
              <a:rPr lang="en-US" altLang="zh-CN" sz="1400" dirty="0">
                <a:solidFill>
                  <a:prstClr val="black"/>
                </a:solidFill>
              </a:rPr>
              <a:t> </a:t>
            </a:r>
            <a:r>
              <a:rPr lang="en-US" altLang="zh-CN" sz="1400" dirty="0" err="1">
                <a:solidFill>
                  <a:prstClr val="black"/>
                </a:solidFill>
              </a:rPr>
              <a:t>Azzi</a:t>
            </a:r>
            <a:r>
              <a:rPr lang="en-US" altLang="zh-CN" sz="1400" dirty="0">
                <a:solidFill>
                  <a:prstClr val="black"/>
                </a:solidFill>
              </a:rPr>
              <a:t>  (INFN </a:t>
            </a:r>
            <a:r>
              <a:rPr lang="en-US" altLang="zh-CN" sz="1400" dirty="0" err="1">
                <a:solidFill>
                  <a:prstClr val="black"/>
                </a:solidFill>
              </a:rPr>
              <a:t>Padova</a:t>
            </a:r>
            <a:r>
              <a:rPr lang="en-US" altLang="zh-CN" sz="1400" dirty="0">
                <a:solidFill>
                  <a:prstClr val="black"/>
                </a:solidFill>
              </a:rPr>
              <a:t>)</a:t>
            </a:r>
          </a:p>
          <a:p>
            <a:r>
              <a:rPr lang="en-US" altLang="zh-CN" sz="1400" dirty="0">
                <a:solidFill>
                  <a:prstClr val="black"/>
                </a:solidFill>
              </a:rPr>
              <a:t>•Daniela </a:t>
            </a:r>
            <a:r>
              <a:rPr lang="en-US" altLang="zh-CN" sz="1400" dirty="0" err="1">
                <a:solidFill>
                  <a:prstClr val="black"/>
                </a:solidFill>
              </a:rPr>
              <a:t>Bortoletto</a:t>
            </a:r>
            <a:r>
              <a:rPr lang="en-US" altLang="zh-CN" sz="1400" dirty="0">
                <a:solidFill>
                  <a:prstClr val="black"/>
                </a:solidFill>
              </a:rPr>
              <a:t> (Oxford)</a:t>
            </a:r>
          </a:p>
          <a:p>
            <a:r>
              <a:rPr lang="en-US" altLang="zh-CN" sz="1400" dirty="0">
                <a:solidFill>
                  <a:prstClr val="black"/>
                </a:solidFill>
              </a:rPr>
              <a:t>•Massimo </a:t>
            </a:r>
            <a:r>
              <a:rPr lang="en-US" altLang="zh-CN" sz="1400" dirty="0" err="1">
                <a:solidFill>
                  <a:prstClr val="black"/>
                </a:solidFill>
              </a:rPr>
              <a:t>Caccia</a:t>
            </a:r>
            <a:r>
              <a:rPr lang="en-US" altLang="zh-CN" sz="1400" dirty="0">
                <a:solidFill>
                  <a:prstClr val="black"/>
                </a:solidFill>
              </a:rPr>
              <a:t> (INFN)</a:t>
            </a:r>
          </a:p>
          <a:p>
            <a:r>
              <a:rPr lang="en-US" altLang="zh-CN" sz="1400" dirty="0">
                <a:solidFill>
                  <a:prstClr val="black"/>
                </a:solidFill>
              </a:rPr>
              <a:t>•Joao </a:t>
            </a:r>
            <a:r>
              <a:rPr lang="en-US" altLang="zh-CN" sz="1400" dirty="0" err="1">
                <a:solidFill>
                  <a:prstClr val="black"/>
                </a:solidFill>
              </a:rPr>
              <a:t>Guimaraes</a:t>
            </a:r>
            <a:r>
              <a:rPr lang="en-US" altLang="zh-CN" sz="1400" dirty="0">
                <a:solidFill>
                  <a:prstClr val="black"/>
                </a:solidFill>
              </a:rPr>
              <a:t> da Costa (IHEP)</a:t>
            </a:r>
          </a:p>
          <a:p>
            <a:r>
              <a:rPr lang="en-US" altLang="zh-CN" sz="1400" dirty="0">
                <a:solidFill>
                  <a:prstClr val="black"/>
                </a:solidFill>
              </a:rPr>
              <a:t>•</a:t>
            </a:r>
            <a:r>
              <a:rPr lang="en-US" altLang="zh-CN" sz="1400" dirty="0" err="1">
                <a:solidFill>
                  <a:prstClr val="black"/>
                </a:solidFill>
              </a:rPr>
              <a:t>Yaquan</a:t>
            </a:r>
            <a:r>
              <a:rPr lang="en-US" altLang="zh-CN" sz="1400" dirty="0">
                <a:solidFill>
                  <a:prstClr val="black"/>
                </a:solidFill>
              </a:rPr>
              <a:t> Fang  (IHEP)</a:t>
            </a:r>
          </a:p>
          <a:p>
            <a:r>
              <a:rPr lang="en-US" altLang="zh-CN" sz="1400" dirty="0">
                <a:solidFill>
                  <a:prstClr val="black"/>
                </a:solidFill>
              </a:rPr>
              <a:t>•Roberto Ferrari (INFN)</a:t>
            </a:r>
          </a:p>
          <a:p>
            <a:r>
              <a:rPr lang="en-US" altLang="zh-CN" sz="1400" dirty="0">
                <a:solidFill>
                  <a:prstClr val="black"/>
                </a:solidFill>
              </a:rPr>
              <a:t>•</a:t>
            </a:r>
            <a:r>
              <a:rPr lang="en-US" altLang="zh-CN" sz="1400" dirty="0" err="1">
                <a:solidFill>
                  <a:prstClr val="black"/>
                </a:solidFill>
              </a:rPr>
              <a:t>Yuanning</a:t>
            </a:r>
            <a:r>
              <a:rPr lang="en-US" altLang="zh-CN" sz="1400" dirty="0">
                <a:solidFill>
                  <a:prstClr val="black"/>
                </a:solidFill>
              </a:rPr>
              <a:t> Gao (THU)</a:t>
            </a:r>
          </a:p>
          <a:p>
            <a:r>
              <a:rPr lang="en-US" altLang="zh-CN" sz="1400" dirty="0">
                <a:solidFill>
                  <a:prstClr val="black"/>
                </a:solidFill>
              </a:rPr>
              <a:t>•Sasha </a:t>
            </a:r>
            <a:r>
              <a:rPr lang="en-US" altLang="zh-CN" sz="1400" dirty="0" err="1">
                <a:solidFill>
                  <a:prstClr val="black"/>
                </a:solidFill>
              </a:rPr>
              <a:t>Glazov</a:t>
            </a:r>
            <a:r>
              <a:rPr lang="en-US" altLang="zh-CN" sz="1400" dirty="0">
                <a:solidFill>
                  <a:prstClr val="black"/>
                </a:solidFill>
              </a:rPr>
              <a:t> (DESY)</a:t>
            </a:r>
          </a:p>
          <a:p>
            <a:r>
              <a:rPr lang="en-US" altLang="zh-CN" sz="1400" dirty="0">
                <a:solidFill>
                  <a:prstClr val="black"/>
                </a:solidFill>
              </a:rPr>
              <a:t>•</a:t>
            </a:r>
            <a:r>
              <a:rPr lang="en-US" altLang="zh-CN" sz="1400" dirty="0" err="1">
                <a:solidFill>
                  <a:prstClr val="black"/>
                </a:solidFill>
              </a:rPr>
              <a:t>Imad</a:t>
            </a:r>
            <a:r>
              <a:rPr lang="en-US" altLang="zh-CN" sz="1400" dirty="0">
                <a:solidFill>
                  <a:prstClr val="black"/>
                </a:solidFill>
              </a:rPr>
              <a:t> </a:t>
            </a:r>
            <a:r>
              <a:rPr lang="en-US" altLang="zh-CN" sz="1400" dirty="0" err="1">
                <a:solidFill>
                  <a:prstClr val="black"/>
                </a:solidFill>
              </a:rPr>
              <a:t>Laktineh</a:t>
            </a:r>
            <a:r>
              <a:rPr lang="en-US" altLang="zh-CN" sz="1400" dirty="0">
                <a:solidFill>
                  <a:prstClr val="black"/>
                </a:solidFill>
              </a:rPr>
              <a:t> (IPNL)</a:t>
            </a:r>
          </a:p>
          <a:p>
            <a:r>
              <a:rPr lang="en-US" altLang="zh-CN" sz="1400" dirty="0">
                <a:solidFill>
                  <a:prstClr val="black"/>
                </a:solidFill>
              </a:rPr>
              <a:t>•</a:t>
            </a:r>
            <a:r>
              <a:rPr lang="en-US" altLang="zh-CN" sz="1400" dirty="0" err="1">
                <a:solidFill>
                  <a:prstClr val="black"/>
                </a:solidFill>
              </a:rPr>
              <a:t>Jianbei</a:t>
            </a:r>
            <a:r>
              <a:rPr lang="en-US" altLang="zh-CN" sz="1400" dirty="0">
                <a:solidFill>
                  <a:prstClr val="black"/>
                </a:solidFill>
              </a:rPr>
              <a:t> Liu (USTC)</a:t>
            </a:r>
          </a:p>
          <a:p>
            <a:r>
              <a:rPr lang="en-US" altLang="zh-CN" sz="1400" dirty="0">
                <a:solidFill>
                  <a:prstClr val="black"/>
                </a:solidFill>
              </a:rPr>
              <a:t>•Wang </a:t>
            </a:r>
            <a:r>
              <a:rPr lang="en-US" altLang="zh-CN" sz="1400" dirty="0" err="1">
                <a:solidFill>
                  <a:prstClr val="black"/>
                </a:solidFill>
              </a:rPr>
              <a:t>Meng</a:t>
            </a:r>
            <a:r>
              <a:rPr lang="en-US" altLang="zh-CN" sz="1400" dirty="0">
                <a:solidFill>
                  <a:prstClr val="black"/>
                </a:solidFill>
              </a:rPr>
              <a:t> (SDU)</a:t>
            </a:r>
          </a:p>
          <a:p>
            <a:r>
              <a:rPr lang="en-US" altLang="zh-CN" sz="1400" dirty="0">
                <a:solidFill>
                  <a:prstClr val="black"/>
                </a:solidFill>
              </a:rPr>
              <a:t>•</a:t>
            </a:r>
            <a:r>
              <a:rPr lang="en-US" altLang="zh-CN" sz="1400" dirty="0" err="1">
                <a:solidFill>
                  <a:prstClr val="black"/>
                </a:solidFill>
              </a:rPr>
              <a:t>Soeren</a:t>
            </a:r>
            <a:r>
              <a:rPr lang="en-US" altLang="zh-CN" sz="1400" dirty="0">
                <a:solidFill>
                  <a:prstClr val="black"/>
                </a:solidFill>
              </a:rPr>
              <a:t> </a:t>
            </a:r>
            <a:r>
              <a:rPr lang="en-US" altLang="zh-CN" sz="1400" dirty="0" err="1">
                <a:solidFill>
                  <a:prstClr val="black"/>
                </a:solidFill>
              </a:rPr>
              <a:t>Prell</a:t>
            </a:r>
            <a:r>
              <a:rPr lang="en-US" altLang="zh-CN" sz="1400" dirty="0">
                <a:solidFill>
                  <a:prstClr val="black"/>
                </a:solidFill>
              </a:rPr>
              <a:t> (Iowa State U.)</a:t>
            </a:r>
          </a:p>
          <a:p>
            <a:r>
              <a:rPr lang="en-US" altLang="zh-CN" sz="1400" dirty="0">
                <a:solidFill>
                  <a:prstClr val="black"/>
                </a:solidFill>
              </a:rPr>
              <a:t>•</a:t>
            </a:r>
            <a:r>
              <a:rPr lang="en-US" altLang="zh-CN" sz="1400" dirty="0" err="1">
                <a:solidFill>
                  <a:prstClr val="black"/>
                </a:solidFill>
              </a:rPr>
              <a:t>Manqi</a:t>
            </a:r>
            <a:r>
              <a:rPr lang="en-US" altLang="zh-CN" sz="1400" dirty="0">
                <a:solidFill>
                  <a:prstClr val="black"/>
                </a:solidFill>
              </a:rPr>
              <a:t> </a:t>
            </a:r>
            <a:r>
              <a:rPr lang="en-US" altLang="zh-CN" sz="1400" dirty="0" err="1">
                <a:solidFill>
                  <a:prstClr val="black"/>
                </a:solidFill>
              </a:rPr>
              <a:t>Ruan</a:t>
            </a:r>
            <a:r>
              <a:rPr lang="en-US" altLang="zh-CN" sz="1400" dirty="0">
                <a:solidFill>
                  <a:prstClr val="black"/>
                </a:solidFill>
              </a:rPr>
              <a:t> (IHEP)</a:t>
            </a:r>
          </a:p>
          <a:p>
            <a:r>
              <a:rPr lang="en-US" altLang="zh-CN" sz="1400" dirty="0">
                <a:solidFill>
                  <a:prstClr val="black"/>
                </a:solidFill>
              </a:rPr>
              <a:t>•Charlie Young (SLAC)</a:t>
            </a:r>
          </a:p>
        </p:txBody>
      </p:sp>
      <p:sp>
        <p:nvSpPr>
          <p:cNvPr id="13" name="TextBox 12"/>
          <p:cNvSpPr txBox="1"/>
          <p:nvPr/>
        </p:nvSpPr>
        <p:spPr>
          <a:xfrm>
            <a:off x="2047672" y="6195881"/>
            <a:ext cx="4200728" cy="400110"/>
          </a:xfrm>
          <a:prstGeom prst="rect">
            <a:avLst/>
          </a:prstGeom>
          <a:solidFill>
            <a:schemeClr val="bg1">
              <a:lumMod val="95000"/>
            </a:schemeClr>
          </a:solidFill>
        </p:spPr>
        <p:txBody>
          <a:bodyPr wrap="square" rtlCol="0">
            <a:spAutoFit/>
          </a:bodyPr>
          <a:lstStyle/>
          <a:p>
            <a:r>
              <a:rPr lang="en-US" altLang="zh-CN" sz="2000" b="1" dirty="0" smtClean="0">
                <a:solidFill>
                  <a:srgbClr val="FF0000"/>
                </a:solidFill>
              </a:rPr>
              <a:t>Global contribution to this workshop</a:t>
            </a:r>
            <a:endParaRPr lang="zh-CN" altLang="en-US" sz="2000" b="1" dirty="0">
              <a:solidFill>
                <a:srgbClr val="FF0000"/>
              </a:solidFill>
            </a:endParaRPr>
          </a:p>
        </p:txBody>
      </p:sp>
      <p:sp>
        <p:nvSpPr>
          <p:cNvPr id="14" name="文本框 2"/>
          <p:cNvSpPr txBox="1"/>
          <p:nvPr/>
        </p:nvSpPr>
        <p:spPr>
          <a:xfrm>
            <a:off x="2196046" y="5943600"/>
            <a:ext cx="3903980" cy="368300"/>
          </a:xfrm>
          <a:prstGeom prst="rect">
            <a:avLst/>
          </a:prstGeom>
          <a:noFill/>
        </p:spPr>
        <p:txBody>
          <a:bodyPr wrap="none" rtlCol="0" anchor="t">
            <a:spAutoFit/>
          </a:bodyPr>
          <a:lstStyle/>
          <a:p>
            <a:pPr fontAlgn="base">
              <a:spcBef>
                <a:spcPct val="0"/>
              </a:spcBef>
              <a:spcAft>
                <a:spcPct val="0"/>
              </a:spcAft>
              <a:buFont typeface="Arial" panose="020B0604020202020204" pitchFamily="34" charset="0"/>
              <a:buNone/>
            </a:pPr>
            <a:r>
              <a:rPr lang="zh-CN" altLang="en-US" b="1">
                <a:solidFill>
                  <a:srgbClr val="002060"/>
                </a:solidFill>
                <a:latin typeface="Arial"/>
                <a:sym typeface="+mn-ea"/>
              </a:rPr>
              <a:t>http://indico.ihep.ac.cn/event/6618</a:t>
            </a:r>
            <a:endParaRPr lang="zh-CN" altLang="en-US">
              <a:solidFill>
                <a:srgbClr val="000000"/>
              </a:solidFill>
              <a:latin typeface="Arial"/>
            </a:endParaRPr>
          </a:p>
        </p:txBody>
      </p:sp>
      <p:sp>
        <p:nvSpPr>
          <p:cNvPr id="2" name="矩形 1"/>
          <p:cNvSpPr/>
          <p:nvPr/>
        </p:nvSpPr>
        <p:spPr>
          <a:xfrm>
            <a:off x="1260160" y="104942"/>
            <a:ext cx="6623678" cy="646331"/>
          </a:xfrm>
          <a:prstGeom prst="rect">
            <a:avLst/>
          </a:prstGeom>
        </p:spPr>
        <p:txBody>
          <a:bodyPr wrap="square">
            <a:spAutoFit/>
          </a:bodyPr>
          <a:lstStyle/>
          <a:p>
            <a:pPr lvl="0" algn="ctr"/>
            <a:r>
              <a:rPr lang="en-US" altLang="zh-CN" sz="3600" b="1" dirty="0">
                <a:solidFill>
                  <a:srgbClr val="0000CC"/>
                </a:solidFill>
              </a:rPr>
              <a:t>International workshop on CEPC</a:t>
            </a:r>
          </a:p>
        </p:txBody>
      </p:sp>
    </p:spTree>
    <p:extLst>
      <p:ext uri="{BB962C8B-B14F-4D97-AF65-F5344CB8AC3E}">
        <p14:creationId xmlns:p14="http://schemas.microsoft.com/office/powerpoint/2010/main" xmlns="" val="394555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SC_3021-0  产业促进会合影"/>
          <p:cNvPicPr>
            <a:picLocks noChangeAspect="1"/>
          </p:cNvPicPr>
          <p:nvPr/>
        </p:nvPicPr>
        <p:blipFill>
          <a:blip r:embed="rId2" cstate="print"/>
          <a:stretch>
            <a:fillRect/>
          </a:stretch>
        </p:blipFill>
        <p:spPr>
          <a:xfrm>
            <a:off x="657225" y="1376045"/>
            <a:ext cx="3288665" cy="2189480"/>
          </a:xfrm>
          <a:prstGeom prst="rect">
            <a:avLst/>
          </a:prstGeom>
        </p:spPr>
      </p:pic>
      <p:sp>
        <p:nvSpPr>
          <p:cNvPr id="2" name="文本框 1"/>
          <p:cNvSpPr txBox="1"/>
          <p:nvPr/>
        </p:nvSpPr>
        <p:spPr>
          <a:xfrm>
            <a:off x="490179" y="237490"/>
            <a:ext cx="7855035" cy="1446550"/>
          </a:xfrm>
          <a:prstGeom prst="rect">
            <a:avLst/>
          </a:prstGeom>
          <a:noFill/>
        </p:spPr>
        <p:txBody>
          <a:bodyPr wrap="none" rtlCol="0">
            <a:spAutoFit/>
          </a:bodyPr>
          <a:lstStyle/>
          <a:p>
            <a:pPr algn="ctr"/>
            <a:r>
              <a:rPr lang="en-US" altLang="zh-CN" sz="3200" b="1" dirty="0" smtClean="0">
                <a:solidFill>
                  <a:srgbClr val="0000CC"/>
                </a:solidFill>
                <a:latin typeface="Calibri" panose="020F0502020204030204" pitchFamily="34" charset="0"/>
              </a:rPr>
              <a:t>CEPC </a:t>
            </a:r>
            <a:r>
              <a:rPr lang="en-US" altLang="zh-CN" sz="3200" b="1" dirty="0">
                <a:solidFill>
                  <a:srgbClr val="0000CC"/>
                </a:solidFill>
                <a:latin typeface="Calibri" panose="020F0502020204030204" pitchFamily="34" charset="0"/>
              </a:rPr>
              <a:t>Industrial Promotion Consortium (CIPC</a:t>
            </a:r>
            <a:r>
              <a:rPr lang="en-US" altLang="zh-CN" sz="3200" b="1" dirty="0" smtClean="0">
                <a:solidFill>
                  <a:srgbClr val="0000CC"/>
                </a:solidFill>
                <a:latin typeface="Calibri" panose="020F0502020204030204" pitchFamily="34" charset="0"/>
              </a:rPr>
              <a:t>)</a:t>
            </a:r>
          </a:p>
          <a:p>
            <a:pPr algn="ctr"/>
            <a:r>
              <a:rPr lang="en-US" altLang="zh-CN" sz="2800" b="1" dirty="0">
                <a:solidFill>
                  <a:srgbClr val="0070C0"/>
                </a:solidFill>
                <a:latin typeface="宋体" panose="02010600030101010101" pitchFamily="2" charset="-122"/>
              </a:rPr>
              <a:t>CEPC</a:t>
            </a:r>
            <a:r>
              <a:rPr lang="zh-CN" altLang="en-US" sz="2800" b="1" dirty="0">
                <a:solidFill>
                  <a:srgbClr val="0070C0"/>
                </a:solidFill>
                <a:latin typeface="宋体" panose="02010600030101010101" pitchFamily="2" charset="-122"/>
              </a:rPr>
              <a:t>产业促进会成立 </a:t>
            </a:r>
            <a:r>
              <a:rPr lang="en-US" altLang="zh-CN" sz="2800" b="1" dirty="0">
                <a:solidFill>
                  <a:srgbClr val="0070C0"/>
                </a:solidFill>
                <a:latin typeface="宋体" panose="02010600030101010101" pitchFamily="2" charset="-122"/>
              </a:rPr>
              <a:t>(2017</a:t>
            </a:r>
            <a:r>
              <a:rPr lang="zh-CN" altLang="en-US" sz="2800" b="1" dirty="0">
                <a:solidFill>
                  <a:srgbClr val="0070C0"/>
                </a:solidFill>
                <a:latin typeface="宋体" panose="02010600030101010101" pitchFamily="2" charset="-122"/>
              </a:rPr>
              <a:t>年</a:t>
            </a:r>
            <a:r>
              <a:rPr lang="en-US" altLang="zh-CN" sz="2800" b="1" dirty="0">
                <a:solidFill>
                  <a:srgbClr val="0070C0"/>
                </a:solidFill>
                <a:latin typeface="宋体" panose="02010600030101010101" pitchFamily="2" charset="-122"/>
              </a:rPr>
              <a:t>11</a:t>
            </a:r>
            <a:r>
              <a:rPr lang="zh-CN" altLang="en-US" sz="2800" b="1" dirty="0">
                <a:solidFill>
                  <a:srgbClr val="0070C0"/>
                </a:solidFill>
                <a:latin typeface="宋体" panose="02010600030101010101" pitchFamily="2" charset="-122"/>
              </a:rPr>
              <a:t>月</a:t>
            </a:r>
            <a:r>
              <a:rPr lang="en-US" altLang="zh-CN" sz="2800" b="1" dirty="0">
                <a:solidFill>
                  <a:srgbClr val="0070C0"/>
                </a:solidFill>
                <a:latin typeface="宋体" panose="02010600030101010101" pitchFamily="2" charset="-122"/>
              </a:rPr>
              <a:t>71</a:t>
            </a:r>
            <a:r>
              <a:rPr lang="zh-CN" altLang="en-US" sz="2800" b="1" dirty="0">
                <a:solidFill>
                  <a:srgbClr val="0070C0"/>
                </a:solidFill>
                <a:latin typeface="宋体" panose="02010600030101010101" pitchFamily="2" charset="-122"/>
              </a:rPr>
              <a:t>日）</a:t>
            </a:r>
          </a:p>
          <a:p>
            <a:pPr algn="ctr"/>
            <a:endParaRPr lang="en-US" altLang="zh-CN" sz="2800" b="1" dirty="0">
              <a:solidFill>
                <a:srgbClr val="C00000"/>
              </a:solidFill>
              <a:latin typeface="宋体" panose="02010600030101010101" pitchFamily="2" charset="-122"/>
            </a:endParaRPr>
          </a:p>
        </p:txBody>
      </p:sp>
      <p:pic>
        <p:nvPicPr>
          <p:cNvPr id="3" name="图片 2" descr="mmexport1510839057766"/>
          <p:cNvPicPr>
            <a:picLocks noChangeAspect="1"/>
          </p:cNvPicPr>
          <p:nvPr/>
        </p:nvPicPr>
        <p:blipFill>
          <a:blip r:embed="rId3" cstate="print"/>
          <a:stretch>
            <a:fillRect/>
          </a:stretch>
        </p:blipFill>
        <p:spPr>
          <a:xfrm>
            <a:off x="4712335" y="1376045"/>
            <a:ext cx="3288665" cy="219011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915" y="3835400"/>
            <a:ext cx="2231390" cy="175069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xmlns="" val="0"/>
              </a:ext>
            </a:extLst>
          </a:blip>
          <a:srcRect t="7610" b="16453"/>
          <a:stretch>
            <a:fillRect/>
          </a:stretch>
        </p:blipFill>
        <p:spPr>
          <a:xfrm>
            <a:off x="3069358" y="4121564"/>
            <a:ext cx="5694912" cy="1177549"/>
          </a:xfrm>
          <a:prstGeom prst="rect">
            <a:avLst/>
          </a:prstGeom>
        </p:spPr>
      </p:pic>
      <p:pic>
        <p:nvPicPr>
          <p:cNvPr id="9" name="图片 8"/>
          <p:cNvPicPr>
            <a:picLocks noChangeAspect="1"/>
          </p:cNvPicPr>
          <p:nvPr/>
        </p:nvPicPr>
        <p:blipFill>
          <a:blip r:embed="rId6" cstate="print"/>
          <a:stretch>
            <a:fillRect/>
          </a:stretch>
        </p:blipFill>
        <p:spPr>
          <a:xfrm>
            <a:off x="281940" y="5763895"/>
            <a:ext cx="3465195" cy="1014730"/>
          </a:xfrm>
          <a:prstGeom prst="rect">
            <a:avLst/>
          </a:prstGeom>
        </p:spPr>
      </p:pic>
      <p:pic>
        <p:nvPicPr>
          <p:cNvPr id="921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48735" y="5401945"/>
            <a:ext cx="2179955" cy="1156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图片 7" descr="C:\Users\zhai\Desktop\FullSizeRender.jpg"/>
          <p:cNvPicPr/>
          <p:nvPr/>
        </p:nvPicPr>
        <p:blipFill>
          <a:blip r:embed="rId8" cstate="print">
            <a:extLst>
              <a:ext uri="{28A0092B-C50C-407E-A947-70E740481C1C}">
                <a14:useLocalDpi xmlns:a14="http://schemas.microsoft.com/office/drawing/2010/main" xmlns="" val="0"/>
              </a:ext>
            </a:extLst>
          </a:blip>
          <a:srcRect b="5443"/>
          <a:stretch>
            <a:fillRect/>
          </a:stretch>
        </p:blipFill>
        <p:spPr bwMode="auto">
          <a:xfrm>
            <a:off x="6153669" y="5586313"/>
            <a:ext cx="2871051" cy="787163"/>
          </a:xfrm>
          <a:prstGeom prst="rect">
            <a:avLst/>
          </a:prstGeom>
          <a:noFill/>
          <a:ln>
            <a:noFill/>
          </a:ln>
        </p:spPr>
      </p:pic>
      <p:sp>
        <p:nvSpPr>
          <p:cNvPr id="6" name="页脚占位符 5"/>
          <p:cNvSpPr>
            <a:spLocks noGrp="1"/>
          </p:cNvSpPr>
          <p:nvPr>
            <p:ph type="ftr" sz="quarter" idx="11"/>
          </p:nvPr>
        </p:nvSpPr>
        <p:spPr/>
        <p:txBody>
          <a:bodyPr/>
          <a:lstStyle/>
          <a:p>
            <a:r>
              <a:rPr lang="pt-BR" altLang="zh-CN" smtClean="0">
                <a:solidFill>
                  <a:prstClr val="black">
                    <a:tint val="75000"/>
                  </a:prstClr>
                </a:solidFill>
              </a:rPr>
              <a:t>June 13</a:t>
            </a:r>
            <a:r>
              <a:rPr lang="zh-CN" altLang="pt-BR" smtClean="0">
                <a:solidFill>
                  <a:prstClr val="black">
                    <a:tint val="75000"/>
                  </a:prstClr>
                </a:solidFill>
              </a:rPr>
              <a:t>， </a:t>
            </a:r>
            <a:r>
              <a:rPr lang="pt-BR" altLang="zh-CN" smtClean="0">
                <a:solidFill>
                  <a:prstClr val="black">
                    <a:tint val="75000"/>
                  </a:prstClr>
                </a:solidFill>
              </a:rPr>
              <a:t>2018</a:t>
            </a:r>
            <a:endParaRPr lang="zh-CN" altLang="en-US">
              <a:solidFill>
                <a:prstClr val="black">
                  <a:tint val="75000"/>
                </a:prstClr>
              </a:solidFill>
            </a:endParaRPr>
          </a:p>
        </p:txBody>
      </p:sp>
    </p:spTree>
    <p:extLst>
      <p:ext uri="{BB962C8B-B14F-4D97-AF65-F5344CB8AC3E}">
        <p14:creationId xmlns:p14="http://schemas.microsoft.com/office/powerpoint/2010/main" xmlns="" val="1520489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indent="-342900" fontAlgn="base">
              <a:spcBef>
                <a:spcPct val="0"/>
              </a:spcBef>
              <a:spcAft>
                <a:spcPct val="0"/>
              </a:spcAft>
              <a:buFont typeface="Arial" panose="020B0604020202020204" pitchFamily="34" charset="0"/>
              <a:buAutoNum type="arabicPeriod"/>
            </a:pPr>
            <a:endParaRPr lang="zh-CN" altLang="zh-CN" dirty="0">
              <a:solidFill>
                <a:srgbClr val="000000"/>
              </a:solidFill>
              <a:latin typeface="Calibri" panose="020F0502020204030204" pitchFamily="34" charset="0"/>
              <a:sym typeface="Calibri" panose="020F0502020204030204" pitchFamily="34" charset="0"/>
            </a:endParaRPr>
          </a:p>
          <a:p>
            <a:pPr marL="342900" indent="-342900" fontAlgn="base">
              <a:spcBef>
                <a:spcPct val="0"/>
              </a:spcBef>
              <a:spcAft>
                <a:spcPct val="0"/>
              </a:spcAft>
              <a:buFont typeface="Arial" panose="020B0604020202020204" pitchFamily="34" charset="0"/>
              <a:buAutoNum type="arabicPeriod"/>
            </a:pPr>
            <a:endParaRPr lang="zh-CN" altLang="zh-CN" dirty="0">
              <a:solidFill>
                <a:srgbClr val="000000"/>
              </a:solidFill>
              <a:latin typeface="Calibri" panose="020F0502020204030204" pitchFamily="34" charset="0"/>
              <a:sym typeface="宋体" panose="02010600030101010101" pitchFamily="2" charset="-122"/>
            </a:endParaRPr>
          </a:p>
        </p:txBody>
      </p:sp>
      <p:sp>
        <p:nvSpPr>
          <p:cNvPr id="100356" name="文本框 2"/>
          <p:cNvSpPr txBox="1"/>
          <p:nvPr/>
        </p:nvSpPr>
        <p:spPr>
          <a:xfrm>
            <a:off x="843915" y="1879600"/>
            <a:ext cx="7671435" cy="1635125"/>
          </a:xfrm>
          <a:prstGeom prst="rect">
            <a:avLst/>
          </a:prstGeom>
          <a:noFill/>
          <a:ln w="9525">
            <a:noFill/>
          </a:ln>
        </p:spPr>
        <p:txBody>
          <a:bodyPr wrap="square" anchor="t">
            <a:spAutoFit/>
          </a:bodyPr>
          <a:lstStyle/>
          <a:p>
            <a:pPr fontAlgn="base">
              <a:spcBef>
                <a:spcPct val="0"/>
              </a:spcBef>
              <a:spcAft>
                <a:spcPct val="0"/>
              </a:spcAft>
              <a:buFont typeface="Arial" panose="020B0604020202020204" pitchFamily="34" charset="0"/>
              <a:buNone/>
            </a:pPr>
            <a:endParaRPr lang="en-US" altLang="zh-CN" sz="2400" b="1">
              <a:solidFill>
                <a:srgbClr val="FF000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400" b="1">
              <a:solidFill>
                <a:srgbClr val="00206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400" b="1">
              <a:solidFill>
                <a:srgbClr val="002060"/>
              </a:solidFill>
              <a:latin typeface="Calibri" panose="020F0502020204030204" pitchFamily="34" charset="0"/>
            </a:endParaRPr>
          </a:p>
          <a:p>
            <a:pPr fontAlgn="base">
              <a:spcBef>
                <a:spcPct val="0"/>
              </a:spcBef>
              <a:spcAft>
                <a:spcPct val="0"/>
              </a:spcAft>
              <a:buFont typeface="Arial" panose="020B0604020202020204" pitchFamily="34" charset="0"/>
              <a:buNone/>
            </a:pPr>
            <a:endParaRPr lang="en-US" altLang="zh-CN" sz="2800" b="1">
              <a:solidFill>
                <a:srgbClr val="002060"/>
              </a:solidFill>
              <a:latin typeface="Calibri" panose="020F0502020204030204" pitchFamily="34" charset="0"/>
            </a:endParaRPr>
          </a:p>
        </p:txBody>
      </p:sp>
      <p:sp>
        <p:nvSpPr>
          <p:cNvPr id="4" name="文本框 3"/>
          <p:cNvSpPr txBox="1"/>
          <p:nvPr/>
        </p:nvSpPr>
        <p:spPr>
          <a:xfrm>
            <a:off x="918845" y="162560"/>
            <a:ext cx="7521575" cy="953135"/>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en-US" altLang="zh-CN" sz="2800" b="1" dirty="0">
                <a:solidFill>
                  <a:srgbClr val="0000CC"/>
                </a:solidFill>
              </a:rPr>
              <a:t>CEPC International </a:t>
            </a:r>
            <a:r>
              <a:rPr lang="en-US" altLang="zh-CN" sz="2800" b="1" dirty="0" smtClean="0">
                <a:solidFill>
                  <a:srgbClr val="0000CC"/>
                </a:solidFill>
              </a:rPr>
              <a:t>Collaboration - IAC</a:t>
            </a:r>
            <a:endParaRPr lang="en-US" altLang="zh-CN" sz="2800" b="1" dirty="0">
              <a:solidFill>
                <a:srgbClr val="0000CC"/>
              </a:solidFill>
            </a:endParaRPr>
          </a:p>
          <a:p>
            <a:pPr fontAlgn="base">
              <a:spcBef>
                <a:spcPct val="0"/>
              </a:spcBef>
              <a:spcAft>
                <a:spcPct val="0"/>
              </a:spcAft>
              <a:buFont typeface="Arial" panose="020B0604020202020204" pitchFamily="34" charset="0"/>
              <a:buNone/>
            </a:pPr>
            <a:r>
              <a:rPr lang="en-US" altLang="zh-CN" sz="2800" dirty="0">
                <a:solidFill>
                  <a:srgbClr val="000000"/>
                </a:solidFill>
              </a:rPr>
              <a:t> </a:t>
            </a:r>
          </a:p>
        </p:txBody>
      </p:sp>
      <p:sp>
        <p:nvSpPr>
          <p:cNvPr id="11" name="文本框 10"/>
          <p:cNvSpPr txBox="1"/>
          <p:nvPr/>
        </p:nvSpPr>
        <p:spPr>
          <a:xfrm>
            <a:off x="292100" y="4577080"/>
            <a:ext cx="8774430" cy="1445260"/>
          </a:xfrm>
          <a:prstGeom prst="rect">
            <a:avLst/>
          </a:prstGeom>
          <a:noFill/>
        </p:spPr>
        <p:txBody>
          <a:bodyPr wrap="square" rtlCol="0">
            <a:spAutoFit/>
          </a:bodyPr>
          <a:lstStyle/>
          <a:p>
            <a:pPr marL="285750" indent="-285750" fontAlgn="base">
              <a:spcBef>
                <a:spcPct val="0"/>
              </a:spcBef>
              <a:spcAft>
                <a:spcPct val="0"/>
              </a:spcAft>
              <a:buFont typeface="Wingdings" panose="05000000000000000000" charset="0"/>
              <a:buChar char="ü"/>
            </a:pPr>
            <a:endParaRPr lang="en-US" altLang="zh-CN" sz="1600">
              <a:solidFill>
                <a:srgbClr val="000000"/>
              </a:solidFill>
              <a:sym typeface="+mn-ea"/>
            </a:endParaRPr>
          </a:p>
          <a:p>
            <a:pPr fontAlgn="base">
              <a:spcBef>
                <a:spcPct val="0"/>
              </a:spcBef>
              <a:spcAft>
                <a:spcPct val="0"/>
              </a:spcAft>
              <a:buFont typeface="Wingdings" panose="05000000000000000000" charset="0"/>
              <a:buNone/>
            </a:pPr>
            <a:endParaRPr lang="en-US" altLang="zh-CN">
              <a:solidFill>
                <a:srgbClr val="000000"/>
              </a:solidFill>
              <a:sym typeface="+mn-ea"/>
            </a:endParaRPr>
          </a:p>
          <a:p>
            <a:pPr fontAlgn="base">
              <a:spcBef>
                <a:spcPct val="0"/>
              </a:spcBef>
              <a:spcAft>
                <a:spcPct val="0"/>
              </a:spcAft>
              <a:buFont typeface="Wingdings" panose="05000000000000000000" charset="0"/>
              <a:buNone/>
            </a:pPr>
            <a:endParaRPr lang="en-US" altLang="zh-CN">
              <a:solidFill>
                <a:srgbClr val="000000"/>
              </a:solidFill>
              <a:sym typeface="+mn-ea"/>
            </a:endParaRPr>
          </a:p>
          <a:p>
            <a:pPr fontAlgn="base">
              <a:spcBef>
                <a:spcPct val="0"/>
              </a:spcBef>
              <a:spcAft>
                <a:spcPct val="0"/>
              </a:spcAft>
              <a:buFont typeface="Arial" panose="020B0604020202020204" pitchFamily="34" charset="0"/>
              <a:buNone/>
            </a:pPr>
            <a:endParaRPr lang="en-US" altLang="zh-CN">
              <a:solidFill>
                <a:srgbClr val="000000"/>
              </a:solidFill>
            </a:endParaRPr>
          </a:p>
          <a:p>
            <a:pPr fontAlgn="base">
              <a:spcBef>
                <a:spcPct val="0"/>
              </a:spcBef>
              <a:spcAft>
                <a:spcPct val="0"/>
              </a:spcAft>
              <a:buFont typeface="Arial" panose="020B0604020202020204" pitchFamily="34" charset="0"/>
              <a:buNone/>
            </a:pPr>
            <a:endParaRPr lang="en-US" altLang="zh-CN">
              <a:solidFill>
                <a:srgbClr val="000000"/>
              </a:solidFill>
            </a:endParaRPr>
          </a:p>
        </p:txBody>
      </p:sp>
      <p:pic>
        <p:nvPicPr>
          <p:cNvPr id="10" name="图片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71600" y="914400"/>
            <a:ext cx="6437768" cy="4572000"/>
          </a:xfrm>
          <a:prstGeom prst="rect">
            <a:avLst/>
          </a:prstGeom>
        </p:spPr>
      </p:pic>
      <p:sp>
        <p:nvSpPr>
          <p:cNvPr id="12" name="文本框 11"/>
          <p:cNvSpPr txBox="1"/>
          <p:nvPr/>
        </p:nvSpPr>
        <p:spPr>
          <a:xfrm>
            <a:off x="2514600" y="5410200"/>
            <a:ext cx="4344670" cy="922020"/>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en-US" altLang="zh-CN" dirty="0">
                <a:solidFill>
                  <a:srgbClr val="00B0F0"/>
                </a:solidFill>
              </a:rPr>
              <a:t>The </a:t>
            </a:r>
            <a:r>
              <a:rPr lang="en-US" altLang="zh-CN" dirty="0" smtClean="0">
                <a:solidFill>
                  <a:srgbClr val="00B0F0"/>
                </a:solidFill>
              </a:rPr>
              <a:t>third </a:t>
            </a:r>
            <a:r>
              <a:rPr lang="en-US" altLang="zh-CN" dirty="0">
                <a:solidFill>
                  <a:srgbClr val="00B0F0"/>
                </a:solidFill>
              </a:rPr>
              <a:t>CEPC-</a:t>
            </a:r>
            <a:r>
              <a:rPr lang="en-US" altLang="zh-CN" dirty="0" err="1">
                <a:solidFill>
                  <a:srgbClr val="00B0F0"/>
                </a:solidFill>
              </a:rPr>
              <a:t>SppC</a:t>
            </a:r>
            <a:r>
              <a:rPr lang="en-US" altLang="zh-CN" dirty="0">
                <a:solidFill>
                  <a:srgbClr val="00B0F0"/>
                </a:solidFill>
              </a:rPr>
              <a:t> International Advisory Committee Meeting</a:t>
            </a:r>
          </a:p>
          <a:p>
            <a:pPr algn="ctr" fontAlgn="base">
              <a:spcBef>
                <a:spcPct val="0"/>
              </a:spcBef>
              <a:spcAft>
                <a:spcPct val="0"/>
              </a:spcAft>
              <a:buFont typeface="Arial" panose="020B0604020202020204" pitchFamily="34" charset="0"/>
              <a:buNone/>
            </a:pPr>
            <a:r>
              <a:rPr lang="en-US" altLang="zh-CN" dirty="0">
                <a:solidFill>
                  <a:srgbClr val="00B0F0"/>
                </a:solidFill>
              </a:rPr>
              <a:t>Nov 8-9, 2017, Beijing</a:t>
            </a:r>
          </a:p>
        </p:txBody>
      </p:sp>
      <p:sp>
        <p:nvSpPr>
          <p:cNvPr id="3" name="页脚占位符 2"/>
          <p:cNvSpPr>
            <a:spLocks noGrp="1"/>
          </p:cNvSpPr>
          <p:nvPr>
            <p:ph type="ftr" sz="quarter" idx="11"/>
          </p:nvPr>
        </p:nvSpPr>
        <p:spPr/>
        <p:txBody>
          <a:bodyPr/>
          <a:lstStyle/>
          <a:p>
            <a:pPr rtl="0">
              <a:defRPr/>
            </a:pPr>
            <a:r>
              <a:rPr lang="en-US" altLang="zh-CN" smtClean="0">
                <a:solidFill>
                  <a:srgbClr val="000000"/>
                </a:solidFill>
                <a:cs typeface="+mn-cs"/>
              </a:rPr>
              <a:t>June 13</a:t>
            </a:r>
            <a:r>
              <a:rPr lang="zh-CN" altLang="en-US" smtClean="0">
                <a:solidFill>
                  <a:srgbClr val="000000"/>
                </a:solidFill>
                <a:cs typeface="+mn-cs"/>
              </a:rPr>
              <a:t>， </a:t>
            </a:r>
            <a:r>
              <a:rPr lang="en-US" altLang="zh-CN" smtClean="0">
                <a:solidFill>
                  <a:srgbClr val="000000"/>
                </a:solidFill>
                <a:cs typeface="+mn-cs"/>
              </a:rPr>
              <a:t>2018</a:t>
            </a:r>
            <a:endParaRPr lang="zh-CN" altLang="zh-CN">
              <a:solidFill>
                <a:srgbClr val="000000"/>
              </a:solidFill>
              <a:cs typeface="+mn-cs"/>
            </a:endParaRPr>
          </a:p>
        </p:txBody>
      </p:sp>
    </p:spTree>
    <p:extLst>
      <p:ext uri="{BB962C8B-B14F-4D97-AF65-F5344CB8AC3E}">
        <p14:creationId xmlns:p14="http://schemas.microsoft.com/office/powerpoint/2010/main" xmlns="" val="422805120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215153" y="121852"/>
            <a:ext cx="8229600" cy="744566"/>
          </a:xfrm>
          <a:prstGeom prst="rect">
            <a:avLst/>
          </a:prstGeom>
        </p:spPr>
        <p:txBody>
          <a:bodyPr>
            <a:normAutofit/>
          </a:bodyPr>
          <a:lstStyle>
            <a:lvl1pPr algn="l" rtl="0" eaLnBrk="1" fontAlgn="base" hangingPunct="1">
              <a:spcBef>
                <a:spcPct val="0"/>
              </a:spcBef>
              <a:spcAft>
                <a:spcPct val="0"/>
              </a:spcAft>
              <a:defRPr sz="36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sz="3600" b="1">
                <a:solidFill>
                  <a:schemeClr val="bg1"/>
                </a:solidFill>
                <a:latin typeface="Verdana" pitchFamily="34" charset="0"/>
                <a:ea typeface="微软雅黑" pitchFamily="34" charset="-122"/>
              </a:defRPr>
            </a:lvl2pPr>
            <a:lvl3pPr algn="l" rtl="0" eaLnBrk="1" fontAlgn="base" hangingPunct="1">
              <a:spcBef>
                <a:spcPct val="0"/>
              </a:spcBef>
              <a:spcAft>
                <a:spcPct val="0"/>
              </a:spcAft>
              <a:defRPr sz="3600" b="1">
                <a:solidFill>
                  <a:schemeClr val="bg1"/>
                </a:solidFill>
                <a:latin typeface="Verdana" pitchFamily="34" charset="0"/>
                <a:ea typeface="微软雅黑" pitchFamily="34" charset="-122"/>
              </a:defRPr>
            </a:lvl3pPr>
            <a:lvl4pPr algn="l" rtl="0" eaLnBrk="1" fontAlgn="base" hangingPunct="1">
              <a:spcBef>
                <a:spcPct val="0"/>
              </a:spcBef>
              <a:spcAft>
                <a:spcPct val="0"/>
              </a:spcAft>
              <a:defRPr sz="3600" b="1">
                <a:solidFill>
                  <a:schemeClr val="bg1"/>
                </a:solidFill>
                <a:latin typeface="Verdana" pitchFamily="34" charset="0"/>
                <a:ea typeface="微软雅黑" pitchFamily="34" charset="-122"/>
              </a:defRPr>
            </a:lvl4pPr>
            <a:lvl5pPr algn="l" rtl="0" eaLnBrk="1" fontAlgn="base" hangingPunct="1">
              <a:spcBef>
                <a:spcPct val="0"/>
              </a:spcBef>
              <a:spcAft>
                <a:spcPct val="0"/>
              </a:spcAft>
              <a:defRPr sz="3600" b="1">
                <a:solidFill>
                  <a:schemeClr val="bg1"/>
                </a:solidFill>
                <a:latin typeface="Verdana" pitchFamily="34" charset="0"/>
                <a:ea typeface="微软雅黑" pitchFamily="34" charset="-122"/>
              </a:defRPr>
            </a:lvl5pPr>
            <a:lvl6pPr marL="457200" algn="ctr" rtl="0" eaLnBrk="1" fontAlgn="base" hangingPunct="1">
              <a:spcBef>
                <a:spcPct val="0"/>
              </a:spcBef>
              <a:spcAft>
                <a:spcPct val="0"/>
              </a:spcAft>
              <a:defRPr sz="3600" b="1">
                <a:solidFill>
                  <a:srgbClr val="FF0000"/>
                </a:solidFill>
                <a:latin typeface="Arial" charset="0"/>
                <a:ea typeface="华文中宋" pitchFamily="2" charset="-122"/>
              </a:defRPr>
            </a:lvl6pPr>
            <a:lvl7pPr marL="914400" algn="ctr" rtl="0" eaLnBrk="1" fontAlgn="base" hangingPunct="1">
              <a:spcBef>
                <a:spcPct val="0"/>
              </a:spcBef>
              <a:spcAft>
                <a:spcPct val="0"/>
              </a:spcAft>
              <a:defRPr sz="3600" b="1">
                <a:solidFill>
                  <a:srgbClr val="FF0000"/>
                </a:solidFill>
                <a:latin typeface="Arial" charset="0"/>
                <a:ea typeface="华文中宋" pitchFamily="2" charset="-122"/>
              </a:defRPr>
            </a:lvl7pPr>
            <a:lvl8pPr marL="1371600" algn="ctr" rtl="0" eaLnBrk="1" fontAlgn="base" hangingPunct="1">
              <a:spcBef>
                <a:spcPct val="0"/>
              </a:spcBef>
              <a:spcAft>
                <a:spcPct val="0"/>
              </a:spcAft>
              <a:defRPr sz="3600" b="1">
                <a:solidFill>
                  <a:srgbClr val="FF0000"/>
                </a:solidFill>
                <a:latin typeface="Arial" charset="0"/>
                <a:ea typeface="华文中宋" pitchFamily="2" charset="-122"/>
              </a:defRPr>
            </a:lvl8pPr>
            <a:lvl9pPr marL="1828800" algn="ctr" rtl="0" eaLnBrk="1" fontAlgn="base" hangingPunct="1">
              <a:spcBef>
                <a:spcPct val="0"/>
              </a:spcBef>
              <a:spcAft>
                <a:spcPct val="0"/>
              </a:spcAft>
              <a:defRPr sz="3600" b="1">
                <a:solidFill>
                  <a:srgbClr val="FF0000"/>
                </a:solidFill>
                <a:latin typeface="Arial" charset="0"/>
                <a:ea typeface="华文中宋" pitchFamily="2" charset="-122"/>
              </a:defRPr>
            </a:lvl9pPr>
          </a:lstStyle>
          <a:p>
            <a:r>
              <a:rPr kumimoji="1" lang="en-US" altLang="zh-CN" kern="0" dirty="0" smtClean="0">
                <a:solidFill>
                  <a:srgbClr val="0070C0"/>
                </a:solidFill>
                <a:effectLst/>
                <a:latin typeface="微软雅黑"/>
                <a:cs typeface="Kaiti SC Regular"/>
              </a:rPr>
              <a:t>CEPC</a:t>
            </a:r>
            <a:endParaRPr kumimoji="1" lang="zh-CN" altLang="en-US" kern="0" dirty="0">
              <a:solidFill>
                <a:srgbClr val="0070C0"/>
              </a:solidFill>
              <a:effectLst/>
              <a:latin typeface="微软雅黑"/>
              <a:cs typeface="Kaiti SC Regular"/>
            </a:endParaRPr>
          </a:p>
        </p:txBody>
      </p:sp>
      <p:sp>
        <p:nvSpPr>
          <p:cNvPr id="2" name="矩形 1"/>
          <p:cNvSpPr/>
          <p:nvPr/>
        </p:nvSpPr>
        <p:spPr>
          <a:xfrm>
            <a:off x="541325" y="981679"/>
            <a:ext cx="8207654" cy="2031325"/>
          </a:xfrm>
          <a:prstGeom prst="rect">
            <a:avLst/>
          </a:prstGeom>
          <a:solidFill>
            <a:schemeClr val="bg1">
              <a:lumMod val="95000"/>
            </a:schemeClr>
          </a:solidFill>
        </p:spPr>
        <p:txBody>
          <a:bodyPr wrap="square">
            <a:spAutoFit/>
          </a:bodyPr>
          <a:lstStyle/>
          <a:p>
            <a:pPr defTabSz="457200"/>
            <a:r>
              <a:rPr lang="en-US" altLang="zh-CN" dirty="0">
                <a:solidFill>
                  <a:srgbClr val="0000FF"/>
                </a:solidFill>
                <a:latin typeface="Times New Roman"/>
              </a:rPr>
              <a:t>“This scenario will need careful evaluation and is not likely to be realized soon because of its very large scope and high cost. An optimized choice of energy is best determined after future studies at the LHC. Patience with the start of the CEPC design effort is needed in light of future upgrades of LHC and with the potential construction of ILC. A number of international workshops will be needed to study the requirements and conceptual design for the CEPC as well as to determine necessary international cooperation</a:t>
            </a:r>
            <a:r>
              <a:rPr lang="en-US" altLang="zh-CN" dirty="0" smtClean="0">
                <a:solidFill>
                  <a:srgbClr val="0000FF"/>
                </a:solidFill>
                <a:latin typeface="Times New Roman"/>
              </a:rPr>
              <a:t>.</a:t>
            </a:r>
            <a:endParaRPr lang="en-US" altLang="zh-CN" dirty="0">
              <a:solidFill>
                <a:srgbClr val="0000FF"/>
              </a:solidFill>
              <a:latin typeface="Times New Roman"/>
            </a:endParaRPr>
          </a:p>
        </p:txBody>
      </p:sp>
      <p:sp>
        <p:nvSpPr>
          <p:cNvPr id="3" name="矩形 2"/>
          <p:cNvSpPr/>
          <p:nvPr/>
        </p:nvSpPr>
        <p:spPr>
          <a:xfrm>
            <a:off x="2285998" y="208940"/>
            <a:ext cx="5512003" cy="738664"/>
          </a:xfrm>
          <a:prstGeom prst="rect">
            <a:avLst/>
          </a:prstGeom>
        </p:spPr>
        <p:txBody>
          <a:bodyPr wrap="square">
            <a:spAutoFit/>
          </a:bodyPr>
          <a:lstStyle/>
          <a:p>
            <a:pPr algn="ctr" defTabSz="457200"/>
            <a:r>
              <a:rPr lang="en-US" altLang="zh-CN" sz="2400" b="1" dirty="0">
                <a:solidFill>
                  <a:srgbClr val="333399"/>
                </a:solidFill>
                <a:latin typeface="Times New Roman"/>
              </a:rPr>
              <a:t>Report on the Evaluation of IHEP </a:t>
            </a:r>
          </a:p>
          <a:p>
            <a:pPr algn="ctr" defTabSz="457200"/>
            <a:r>
              <a:rPr lang="en-US" altLang="zh-CN" b="1" dirty="0">
                <a:solidFill>
                  <a:srgbClr val="333399"/>
                </a:solidFill>
                <a:latin typeface="Times New Roman"/>
              </a:rPr>
              <a:t>(October 24-25, 2013) </a:t>
            </a:r>
            <a:endParaRPr lang="zh-CN" altLang="en-US" sz="2400" b="1" dirty="0">
              <a:solidFill>
                <a:srgbClr val="333399"/>
              </a:solidFill>
            </a:endParaRPr>
          </a:p>
        </p:txBody>
      </p:sp>
      <p:sp>
        <p:nvSpPr>
          <p:cNvPr id="4" name="TextBox 3"/>
          <p:cNvSpPr txBox="1"/>
          <p:nvPr/>
        </p:nvSpPr>
        <p:spPr>
          <a:xfrm>
            <a:off x="514430" y="3276600"/>
            <a:ext cx="8400969" cy="3677930"/>
          </a:xfrm>
          <a:prstGeom prst="rect">
            <a:avLst/>
          </a:prstGeom>
          <a:solidFill>
            <a:schemeClr val="bg1">
              <a:lumMod val="95000"/>
            </a:schemeClr>
          </a:solidFill>
        </p:spPr>
        <p:txBody>
          <a:bodyPr wrap="square" rtlCol="0">
            <a:spAutoFit/>
          </a:bodyPr>
          <a:lstStyle/>
          <a:p>
            <a:pPr defTabSz="457200">
              <a:spcBef>
                <a:spcPts val="600"/>
              </a:spcBef>
            </a:pPr>
            <a:r>
              <a:rPr lang="en-US" altLang="zh-CN" b="1" dirty="0" smtClean="0">
                <a:solidFill>
                  <a:srgbClr val="7030A0"/>
                </a:solidFill>
              </a:rPr>
              <a:t>The CEPC Study Group </a:t>
            </a:r>
          </a:p>
          <a:p>
            <a:pPr marL="285750" indent="-285750" defTabSz="457200">
              <a:spcBef>
                <a:spcPts val="600"/>
              </a:spcBef>
              <a:buFont typeface="Wingdings" panose="05000000000000000000" pitchFamily="2" charset="2"/>
              <a:buChar char="ü"/>
            </a:pPr>
            <a:r>
              <a:rPr lang="en-US" altLang="zh-CN" b="1" dirty="0" smtClean="0">
                <a:solidFill>
                  <a:srgbClr val="7030A0"/>
                </a:solidFill>
              </a:rPr>
              <a:t>supports </a:t>
            </a:r>
            <a:r>
              <a:rPr lang="en-US" altLang="zh-CN" b="1" dirty="0">
                <a:solidFill>
                  <a:srgbClr val="7030A0"/>
                </a:solidFill>
              </a:rPr>
              <a:t>the </a:t>
            </a:r>
            <a:r>
              <a:rPr lang="en-US" altLang="zh-CN" b="1" dirty="0" smtClean="0">
                <a:solidFill>
                  <a:srgbClr val="7030A0"/>
                </a:solidFill>
              </a:rPr>
              <a:t>ILC, CEPC is complementary </a:t>
            </a:r>
            <a:r>
              <a:rPr lang="en-US" altLang="zh-CN" b="1" dirty="0">
                <a:solidFill>
                  <a:srgbClr val="7030A0"/>
                </a:solidFill>
              </a:rPr>
              <a:t>to the ILC</a:t>
            </a:r>
          </a:p>
          <a:p>
            <a:pPr marL="285750" indent="-285750" defTabSz="457200">
              <a:spcBef>
                <a:spcPts val="600"/>
              </a:spcBef>
              <a:buFont typeface="Wingdings" panose="05000000000000000000" pitchFamily="2" charset="2"/>
              <a:buChar char="ü"/>
            </a:pPr>
            <a:r>
              <a:rPr lang="en-US" altLang="zh-CN" b="1" dirty="0" smtClean="0">
                <a:solidFill>
                  <a:srgbClr val="7030A0"/>
                </a:solidFill>
              </a:rPr>
              <a:t>has pursued persistently the optimized design of the accelerator, </a:t>
            </a:r>
          </a:p>
          <a:p>
            <a:pPr marL="285750" indent="-285750" defTabSz="457200">
              <a:spcBef>
                <a:spcPts val="600"/>
              </a:spcBef>
              <a:buFont typeface="Wingdings" panose="05000000000000000000" pitchFamily="2" charset="2"/>
              <a:buChar char="ü"/>
            </a:pPr>
            <a:r>
              <a:rPr lang="en-US" altLang="zh-CN" b="1" dirty="0">
                <a:solidFill>
                  <a:srgbClr val="7030A0"/>
                </a:solidFill>
              </a:rPr>
              <a:t>obtained </a:t>
            </a:r>
            <a:r>
              <a:rPr lang="en-US" altLang="zh-CN" b="1" dirty="0" smtClean="0">
                <a:solidFill>
                  <a:srgbClr val="7030A0"/>
                </a:solidFill>
              </a:rPr>
              <a:t>funding and started and progressed steadily along the R&amp;D path,  </a:t>
            </a:r>
          </a:p>
          <a:p>
            <a:pPr marL="285750" indent="-285750" defTabSz="457200">
              <a:spcBef>
                <a:spcPts val="600"/>
              </a:spcBef>
              <a:buFont typeface="Wingdings" panose="05000000000000000000" pitchFamily="2" charset="2"/>
              <a:buChar char="ü"/>
            </a:pPr>
            <a:r>
              <a:rPr lang="en-US" altLang="zh-CN" b="1" dirty="0">
                <a:solidFill>
                  <a:srgbClr val="7030A0"/>
                </a:solidFill>
              </a:rPr>
              <a:t>h</a:t>
            </a:r>
            <a:r>
              <a:rPr lang="en-US" altLang="zh-CN" b="1" dirty="0" smtClean="0">
                <a:solidFill>
                  <a:srgbClr val="7030A0"/>
                </a:solidFill>
              </a:rPr>
              <a:t>as held a series of workshops in China, and the latest one in Rome (5/18)</a:t>
            </a:r>
          </a:p>
          <a:p>
            <a:pPr marL="285750" indent="-285750" defTabSz="457200">
              <a:spcBef>
                <a:spcPts val="600"/>
              </a:spcBef>
              <a:buFont typeface="Wingdings" panose="05000000000000000000" pitchFamily="2" charset="2"/>
              <a:buChar char="ü"/>
            </a:pPr>
            <a:r>
              <a:rPr lang="en-US" altLang="zh-CN" b="1" dirty="0" smtClean="0">
                <a:solidFill>
                  <a:srgbClr val="7030A0"/>
                </a:solidFill>
              </a:rPr>
              <a:t>IAC functional and very useful; industrial consortium, … </a:t>
            </a:r>
          </a:p>
          <a:p>
            <a:pPr marL="285750" indent="-285750" defTabSz="457200">
              <a:spcBef>
                <a:spcPts val="600"/>
              </a:spcBef>
              <a:buFont typeface="Wingdings" panose="05000000000000000000" pitchFamily="2" charset="2"/>
              <a:buChar char="ü"/>
            </a:pPr>
            <a:r>
              <a:rPr lang="en-US" altLang="zh-CN" b="1" dirty="0" smtClean="0">
                <a:solidFill>
                  <a:srgbClr val="7030A0"/>
                </a:solidFill>
              </a:rPr>
              <a:t>recruiting many first class staff members from overseas </a:t>
            </a:r>
          </a:p>
          <a:p>
            <a:pPr marL="285750" indent="-285750" defTabSz="457200">
              <a:spcBef>
                <a:spcPts val="600"/>
              </a:spcBef>
              <a:buFont typeface="Wingdings" panose="05000000000000000000" pitchFamily="2" charset="2"/>
              <a:buChar char="ü"/>
            </a:pPr>
            <a:r>
              <a:rPr lang="en-US" altLang="zh-CN" b="1" dirty="0" smtClean="0">
                <a:solidFill>
                  <a:srgbClr val="7030A0"/>
                </a:solidFill>
              </a:rPr>
              <a:t>taking on the ATLAS </a:t>
            </a:r>
            <a:r>
              <a:rPr lang="en-US" altLang="zh-CN" b="1" dirty="0" err="1" smtClean="0">
                <a:solidFill>
                  <a:srgbClr val="7030A0"/>
                </a:solidFill>
              </a:rPr>
              <a:t>ItK</a:t>
            </a:r>
            <a:r>
              <a:rPr lang="en-US" altLang="zh-CN" b="1" dirty="0" smtClean="0">
                <a:solidFill>
                  <a:srgbClr val="7030A0"/>
                </a:solidFill>
              </a:rPr>
              <a:t> strip detector upgrade project</a:t>
            </a:r>
          </a:p>
        </p:txBody>
      </p:sp>
    </p:spTree>
    <p:extLst>
      <p:ext uri="{BB962C8B-B14F-4D97-AF65-F5344CB8AC3E}">
        <p14:creationId xmlns:p14="http://schemas.microsoft.com/office/powerpoint/2010/main" xmlns="" val="192501145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215153" y="121852"/>
            <a:ext cx="8229600" cy="744566"/>
          </a:xfrm>
          <a:prstGeom prst="rect">
            <a:avLst/>
          </a:prstGeom>
        </p:spPr>
        <p:txBody>
          <a:bodyPr>
            <a:normAutofit/>
          </a:bodyPr>
          <a:lstStyle>
            <a:lvl1pPr algn="l" rtl="0" eaLnBrk="1" fontAlgn="base" hangingPunct="1">
              <a:spcBef>
                <a:spcPct val="0"/>
              </a:spcBef>
              <a:spcAft>
                <a:spcPct val="0"/>
              </a:spcAft>
              <a:defRPr sz="36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sz="3600" b="1">
                <a:solidFill>
                  <a:schemeClr val="bg1"/>
                </a:solidFill>
                <a:latin typeface="Verdana" pitchFamily="34" charset="0"/>
                <a:ea typeface="微软雅黑" pitchFamily="34" charset="-122"/>
              </a:defRPr>
            </a:lvl2pPr>
            <a:lvl3pPr algn="l" rtl="0" eaLnBrk="1" fontAlgn="base" hangingPunct="1">
              <a:spcBef>
                <a:spcPct val="0"/>
              </a:spcBef>
              <a:spcAft>
                <a:spcPct val="0"/>
              </a:spcAft>
              <a:defRPr sz="3600" b="1">
                <a:solidFill>
                  <a:schemeClr val="bg1"/>
                </a:solidFill>
                <a:latin typeface="Verdana" pitchFamily="34" charset="0"/>
                <a:ea typeface="微软雅黑" pitchFamily="34" charset="-122"/>
              </a:defRPr>
            </a:lvl3pPr>
            <a:lvl4pPr algn="l" rtl="0" eaLnBrk="1" fontAlgn="base" hangingPunct="1">
              <a:spcBef>
                <a:spcPct val="0"/>
              </a:spcBef>
              <a:spcAft>
                <a:spcPct val="0"/>
              </a:spcAft>
              <a:defRPr sz="3600" b="1">
                <a:solidFill>
                  <a:schemeClr val="bg1"/>
                </a:solidFill>
                <a:latin typeface="Verdana" pitchFamily="34" charset="0"/>
                <a:ea typeface="微软雅黑" pitchFamily="34" charset="-122"/>
              </a:defRPr>
            </a:lvl4pPr>
            <a:lvl5pPr algn="l" rtl="0" eaLnBrk="1" fontAlgn="base" hangingPunct="1">
              <a:spcBef>
                <a:spcPct val="0"/>
              </a:spcBef>
              <a:spcAft>
                <a:spcPct val="0"/>
              </a:spcAft>
              <a:defRPr sz="3600" b="1">
                <a:solidFill>
                  <a:schemeClr val="bg1"/>
                </a:solidFill>
                <a:latin typeface="Verdana" pitchFamily="34" charset="0"/>
                <a:ea typeface="微软雅黑" pitchFamily="34" charset="-122"/>
              </a:defRPr>
            </a:lvl5pPr>
            <a:lvl6pPr marL="457200" algn="ctr" rtl="0" eaLnBrk="1" fontAlgn="base" hangingPunct="1">
              <a:spcBef>
                <a:spcPct val="0"/>
              </a:spcBef>
              <a:spcAft>
                <a:spcPct val="0"/>
              </a:spcAft>
              <a:defRPr sz="3600" b="1">
                <a:solidFill>
                  <a:srgbClr val="FF0000"/>
                </a:solidFill>
                <a:latin typeface="Arial" charset="0"/>
                <a:ea typeface="华文中宋" pitchFamily="2" charset="-122"/>
              </a:defRPr>
            </a:lvl6pPr>
            <a:lvl7pPr marL="914400" algn="ctr" rtl="0" eaLnBrk="1" fontAlgn="base" hangingPunct="1">
              <a:spcBef>
                <a:spcPct val="0"/>
              </a:spcBef>
              <a:spcAft>
                <a:spcPct val="0"/>
              </a:spcAft>
              <a:defRPr sz="3600" b="1">
                <a:solidFill>
                  <a:srgbClr val="FF0000"/>
                </a:solidFill>
                <a:latin typeface="Arial" charset="0"/>
                <a:ea typeface="华文中宋" pitchFamily="2" charset="-122"/>
              </a:defRPr>
            </a:lvl7pPr>
            <a:lvl8pPr marL="1371600" algn="ctr" rtl="0" eaLnBrk="1" fontAlgn="base" hangingPunct="1">
              <a:spcBef>
                <a:spcPct val="0"/>
              </a:spcBef>
              <a:spcAft>
                <a:spcPct val="0"/>
              </a:spcAft>
              <a:defRPr sz="3600" b="1">
                <a:solidFill>
                  <a:srgbClr val="FF0000"/>
                </a:solidFill>
                <a:latin typeface="Arial" charset="0"/>
                <a:ea typeface="华文中宋" pitchFamily="2" charset="-122"/>
              </a:defRPr>
            </a:lvl8pPr>
            <a:lvl9pPr marL="1828800" algn="ctr" rtl="0" eaLnBrk="1" fontAlgn="base" hangingPunct="1">
              <a:spcBef>
                <a:spcPct val="0"/>
              </a:spcBef>
              <a:spcAft>
                <a:spcPct val="0"/>
              </a:spcAft>
              <a:defRPr sz="3600" b="1">
                <a:solidFill>
                  <a:srgbClr val="FF0000"/>
                </a:solidFill>
                <a:latin typeface="Arial" charset="0"/>
                <a:ea typeface="华文中宋" pitchFamily="2" charset="-122"/>
              </a:defRPr>
            </a:lvl9pPr>
          </a:lstStyle>
          <a:p>
            <a:r>
              <a:rPr kumimoji="1" lang="en-US" altLang="zh-CN" kern="0" dirty="0" smtClean="0">
                <a:solidFill>
                  <a:srgbClr val="0070C0"/>
                </a:solidFill>
                <a:effectLst/>
                <a:latin typeface="微软雅黑"/>
                <a:cs typeface="Kaiti SC Regular"/>
              </a:rPr>
              <a:t>CEPC</a:t>
            </a:r>
            <a:endParaRPr kumimoji="1" lang="zh-CN" altLang="en-US" kern="0" dirty="0">
              <a:solidFill>
                <a:srgbClr val="0070C0"/>
              </a:solidFill>
              <a:effectLst/>
              <a:latin typeface="微软雅黑"/>
              <a:cs typeface="Kaiti SC Regular"/>
            </a:endParaRPr>
          </a:p>
        </p:txBody>
      </p:sp>
      <p:sp>
        <p:nvSpPr>
          <p:cNvPr id="2" name="矩形 1"/>
          <p:cNvSpPr/>
          <p:nvPr/>
        </p:nvSpPr>
        <p:spPr>
          <a:xfrm>
            <a:off x="533400" y="1295400"/>
            <a:ext cx="8207654" cy="923330"/>
          </a:xfrm>
          <a:prstGeom prst="rect">
            <a:avLst/>
          </a:prstGeom>
          <a:solidFill>
            <a:schemeClr val="bg1">
              <a:lumMod val="95000"/>
            </a:schemeClr>
          </a:solidFill>
        </p:spPr>
        <p:txBody>
          <a:bodyPr wrap="square">
            <a:spAutoFit/>
          </a:bodyPr>
          <a:lstStyle/>
          <a:p>
            <a:pPr defTabSz="457200"/>
            <a:r>
              <a:rPr lang="en-US" altLang="zh-CN" dirty="0" smtClean="0">
                <a:solidFill>
                  <a:srgbClr val="0000FF"/>
                </a:solidFill>
                <a:latin typeface="Times New Roman"/>
              </a:rPr>
              <a:t>“An </a:t>
            </a:r>
            <a:r>
              <a:rPr lang="en-US" altLang="zh-CN" dirty="0">
                <a:solidFill>
                  <a:srgbClr val="0000FF"/>
                </a:solidFill>
                <a:latin typeface="Times New Roman"/>
              </a:rPr>
              <a:t>effort limited to R&amp;D of the machine concept can beneficially go on if manpower to do so is available. But a decision to transform it into a serious project should wait for future input</a:t>
            </a:r>
            <a:r>
              <a:rPr lang="en-US" altLang="zh-CN" dirty="0" smtClean="0">
                <a:solidFill>
                  <a:srgbClr val="0000FF"/>
                </a:solidFill>
                <a:latin typeface="Times New Roman"/>
              </a:rPr>
              <a:t>.…”</a:t>
            </a:r>
          </a:p>
        </p:txBody>
      </p:sp>
      <p:sp>
        <p:nvSpPr>
          <p:cNvPr id="3" name="矩形 2"/>
          <p:cNvSpPr/>
          <p:nvPr/>
        </p:nvSpPr>
        <p:spPr>
          <a:xfrm>
            <a:off x="2285998" y="208940"/>
            <a:ext cx="5512003" cy="738664"/>
          </a:xfrm>
          <a:prstGeom prst="rect">
            <a:avLst/>
          </a:prstGeom>
        </p:spPr>
        <p:txBody>
          <a:bodyPr wrap="square">
            <a:spAutoFit/>
          </a:bodyPr>
          <a:lstStyle/>
          <a:p>
            <a:pPr algn="ctr" defTabSz="457200"/>
            <a:r>
              <a:rPr lang="en-US" altLang="zh-CN" sz="2400" b="1" dirty="0">
                <a:solidFill>
                  <a:srgbClr val="333399"/>
                </a:solidFill>
                <a:latin typeface="Times New Roman"/>
              </a:rPr>
              <a:t>Report on the Evaluation of IHEP </a:t>
            </a:r>
          </a:p>
          <a:p>
            <a:pPr algn="ctr" defTabSz="457200"/>
            <a:r>
              <a:rPr lang="en-US" altLang="zh-CN" b="1" dirty="0">
                <a:solidFill>
                  <a:srgbClr val="333399"/>
                </a:solidFill>
                <a:latin typeface="Times New Roman"/>
              </a:rPr>
              <a:t>(October 24-25, 2013) </a:t>
            </a:r>
            <a:endParaRPr lang="zh-CN" altLang="en-US" sz="2400" b="1" dirty="0">
              <a:solidFill>
                <a:srgbClr val="333399"/>
              </a:solidFill>
            </a:endParaRPr>
          </a:p>
        </p:txBody>
      </p:sp>
      <p:sp>
        <p:nvSpPr>
          <p:cNvPr id="4" name="TextBox 3"/>
          <p:cNvSpPr txBox="1"/>
          <p:nvPr/>
        </p:nvSpPr>
        <p:spPr>
          <a:xfrm>
            <a:off x="762000" y="3048000"/>
            <a:ext cx="7848600" cy="646331"/>
          </a:xfrm>
          <a:prstGeom prst="rect">
            <a:avLst/>
          </a:prstGeom>
          <a:solidFill>
            <a:schemeClr val="bg1">
              <a:lumMod val="95000"/>
            </a:schemeClr>
          </a:solidFill>
        </p:spPr>
        <p:txBody>
          <a:bodyPr wrap="square" rtlCol="0">
            <a:spAutoFit/>
          </a:bodyPr>
          <a:lstStyle/>
          <a:p>
            <a:pPr defTabSz="457200">
              <a:spcBef>
                <a:spcPts val="600"/>
              </a:spcBef>
              <a:spcAft>
                <a:spcPts val="600"/>
              </a:spcAft>
            </a:pPr>
            <a:r>
              <a:rPr lang="en-US" altLang="zh-CN" b="1" dirty="0" smtClean="0">
                <a:solidFill>
                  <a:srgbClr val="7030A0"/>
                </a:solidFill>
              </a:rPr>
              <a:t>no new input from LHC beyond the Standard Model Higgs    yet as of now, which makes the CEPC more compelling.</a:t>
            </a:r>
          </a:p>
        </p:txBody>
      </p:sp>
    </p:spTree>
    <p:extLst>
      <p:ext uri="{BB962C8B-B14F-4D97-AF65-F5344CB8AC3E}">
        <p14:creationId xmlns:p14="http://schemas.microsoft.com/office/powerpoint/2010/main" xmlns="" val="156241908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5699333"/>
            <a:ext cx="1104900" cy="110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1302" y="5943600"/>
            <a:ext cx="1139395"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June 13， 2018</a:t>
            </a:r>
            <a:endParaRPr lang="en-US" dirty="0"/>
          </a:p>
        </p:txBody>
      </p:sp>
      <p:sp>
        <p:nvSpPr>
          <p:cNvPr id="3" name="TextBox 2"/>
          <p:cNvSpPr txBox="1"/>
          <p:nvPr/>
        </p:nvSpPr>
        <p:spPr>
          <a:xfrm>
            <a:off x="914400" y="685800"/>
            <a:ext cx="7632731" cy="5109091"/>
          </a:xfrm>
          <a:prstGeom prst="rect">
            <a:avLst/>
          </a:prstGeom>
          <a:noFill/>
        </p:spPr>
        <p:txBody>
          <a:bodyPr wrap="none" rtlCol="0">
            <a:spAutoFit/>
          </a:bodyPr>
          <a:lstStyle/>
          <a:p>
            <a:pPr>
              <a:lnSpc>
                <a:spcPct val="200000"/>
              </a:lnSpc>
            </a:pPr>
            <a:r>
              <a:rPr lang="zh-CN" altLang="en-US" sz="3200" b="1" dirty="0" smtClean="0">
                <a:solidFill>
                  <a:srgbClr val="FF0000"/>
                </a:solidFill>
                <a:latin typeface="Times New Roman" pitchFamily="18" charset="0"/>
                <a:ea typeface="仿宋_GB2312"/>
                <a:cs typeface="Times New Roman" pitchFamily="18" charset="0"/>
              </a:rPr>
              <a:t>项目规划 </a:t>
            </a:r>
            <a:r>
              <a:rPr lang="en-US" altLang="zh-CN" sz="3200" b="1" dirty="0" smtClean="0">
                <a:solidFill>
                  <a:srgbClr val="FF0000"/>
                </a:solidFill>
                <a:latin typeface="Times New Roman" pitchFamily="18" charset="0"/>
                <a:ea typeface="仿宋_GB2312"/>
                <a:cs typeface="Times New Roman" pitchFamily="18" charset="0"/>
              </a:rPr>
              <a:t>Project Development  </a:t>
            </a:r>
          </a:p>
          <a:p>
            <a:pPr marL="742950" lvl="1" indent="-285750">
              <a:spcBef>
                <a:spcPts val="1200"/>
              </a:spcBef>
              <a:buFont typeface="Arial" pitchFamily="34" charset="0"/>
              <a:buChar char="•"/>
            </a:pPr>
            <a:r>
              <a:rPr lang="zh-CN" altLang="en-US" sz="2400" b="1" dirty="0" smtClean="0">
                <a:solidFill>
                  <a:srgbClr val="0070C0"/>
                </a:solidFill>
              </a:rPr>
              <a:t>组织和管理 </a:t>
            </a:r>
            <a:r>
              <a:rPr lang="en-US" altLang="zh-CN" sz="2400" b="1" dirty="0">
                <a:solidFill>
                  <a:srgbClr val="2E9238"/>
                </a:solidFill>
              </a:rPr>
              <a:t>O</a:t>
            </a:r>
            <a:r>
              <a:rPr lang="en-US" altLang="zh-CN" sz="2400" b="1" dirty="0" smtClean="0">
                <a:solidFill>
                  <a:srgbClr val="2E9238"/>
                </a:solidFill>
              </a:rPr>
              <a:t>rganization &amp; Management</a:t>
            </a:r>
            <a:endParaRPr lang="en-US" altLang="zh-CN" sz="2400" b="1" dirty="0" smtClean="0">
              <a:solidFill>
                <a:srgbClr val="0070C0"/>
              </a:solidFill>
            </a:endParaRPr>
          </a:p>
          <a:p>
            <a:pPr marL="742950" lvl="1" indent="-285750">
              <a:spcBef>
                <a:spcPts val="1200"/>
              </a:spcBef>
              <a:buFont typeface="Arial" pitchFamily="34" charset="0"/>
              <a:buChar char="•"/>
            </a:pPr>
            <a:r>
              <a:rPr lang="en-US" altLang="zh-CN" sz="2400" b="1" dirty="0" smtClean="0">
                <a:solidFill>
                  <a:srgbClr val="0070C0"/>
                </a:solidFill>
              </a:rPr>
              <a:t>CDR</a:t>
            </a:r>
            <a:r>
              <a:rPr lang="zh-CN" altLang="en-US" sz="2400" b="1" dirty="0" smtClean="0">
                <a:solidFill>
                  <a:srgbClr val="0070C0"/>
                </a:solidFill>
              </a:rPr>
              <a:t>概念设计报告 </a:t>
            </a:r>
            <a:r>
              <a:rPr lang="en-US" altLang="zh-CN" sz="2400" b="1" dirty="0">
                <a:solidFill>
                  <a:srgbClr val="2E9238"/>
                </a:solidFill>
              </a:rPr>
              <a:t>C</a:t>
            </a:r>
            <a:r>
              <a:rPr lang="en-US" altLang="zh-CN" sz="2400" b="1" dirty="0" smtClean="0">
                <a:solidFill>
                  <a:srgbClr val="2E9238"/>
                </a:solidFill>
              </a:rPr>
              <a:t>onceptual </a:t>
            </a:r>
            <a:r>
              <a:rPr lang="en-US" altLang="zh-CN" sz="2400" b="1" dirty="0">
                <a:solidFill>
                  <a:srgbClr val="2E9238"/>
                </a:solidFill>
              </a:rPr>
              <a:t>D</a:t>
            </a:r>
            <a:r>
              <a:rPr lang="en-US" altLang="zh-CN" sz="2400" b="1" dirty="0" smtClean="0">
                <a:solidFill>
                  <a:srgbClr val="2E9238"/>
                </a:solidFill>
              </a:rPr>
              <a:t>esign </a:t>
            </a:r>
            <a:r>
              <a:rPr lang="en-US" altLang="zh-CN" sz="2400" b="1" dirty="0">
                <a:solidFill>
                  <a:srgbClr val="2E9238"/>
                </a:solidFill>
              </a:rPr>
              <a:t>R</a:t>
            </a:r>
            <a:r>
              <a:rPr lang="en-US" altLang="zh-CN" sz="2400" b="1" dirty="0" smtClean="0">
                <a:solidFill>
                  <a:srgbClr val="2E9238"/>
                </a:solidFill>
              </a:rPr>
              <a:t>eport</a:t>
            </a:r>
          </a:p>
          <a:p>
            <a:pPr marL="742950" lvl="1" indent="-285750">
              <a:spcBef>
                <a:spcPts val="1200"/>
              </a:spcBef>
              <a:buFont typeface="Arial" pitchFamily="34" charset="0"/>
              <a:buChar char="•"/>
            </a:pPr>
            <a:r>
              <a:rPr lang="en-US" altLang="zh-CN" sz="2400" b="1" dirty="0" smtClean="0">
                <a:solidFill>
                  <a:srgbClr val="0070C0"/>
                </a:solidFill>
              </a:rPr>
              <a:t>R&amp;D </a:t>
            </a:r>
            <a:r>
              <a:rPr lang="zh-CN" altLang="en-US" sz="2400" b="1" dirty="0" smtClean="0">
                <a:solidFill>
                  <a:srgbClr val="0070C0"/>
                </a:solidFill>
              </a:rPr>
              <a:t>计划 </a:t>
            </a:r>
            <a:r>
              <a:rPr lang="en-US" altLang="zh-CN" sz="2400" b="1" dirty="0" smtClean="0">
                <a:solidFill>
                  <a:srgbClr val="2E9238"/>
                </a:solidFill>
              </a:rPr>
              <a:t>Planning</a:t>
            </a:r>
          </a:p>
          <a:p>
            <a:pPr marL="742950" lvl="1" indent="-285750">
              <a:spcBef>
                <a:spcPts val="1200"/>
              </a:spcBef>
              <a:buFont typeface="Arial" pitchFamily="34" charset="0"/>
              <a:buChar char="•"/>
            </a:pPr>
            <a:r>
              <a:rPr lang="zh-CN" altLang="en-US" sz="2400" b="1" dirty="0" smtClean="0">
                <a:solidFill>
                  <a:srgbClr val="0070C0"/>
                </a:solidFill>
              </a:rPr>
              <a:t>经费 </a:t>
            </a:r>
            <a:r>
              <a:rPr lang="en-US" altLang="zh-CN" sz="2400" b="1" dirty="0">
                <a:solidFill>
                  <a:srgbClr val="2E9238"/>
                </a:solidFill>
              </a:rPr>
              <a:t>F</a:t>
            </a:r>
            <a:r>
              <a:rPr lang="en-US" altLang="zh-CN" sz="2400" b="1" dirty="0" smtClean="0">
                <a:solidFill>
                  <a:srgbClr val="2E9238"/>
                </a:solidFill>
              </a:rPr>
              <a:t>unding</a:t>
            </a:r>
          </a:p>
          <a:p>
            <a:pPr marL="742950" lvl="1" indent="-285750">
              <a:spcBef>
                <a:spcPts val="1200"/>
              </a:spcBef>
              <a:buFont typeface="Arial" pitchFamily="34" charset="0"/>
              <a:buChar char="•"/>
            </a:pPr>
            <a:r>
              <a:rPr lang="zh-CN" altLang="en-US" sz="2400" b="1" dirty="0" smtClean="0">
                <a:solidFill>
                  <a:srgbClr val="0070C0"/>
                </a:solidFill>
              </a:rPr>
              <a:t>国际合作</a:t>
            </a:r>
            <a:r>
              <a:rPr lang="en-US" altLang="zh-CN" sz="2400" b="1" dirty="0" smtClean="0">
                <a:solidFill>
                  <a:srgbClr val="2E9238"/>
                </a:solidFill>
              </a:rPr>
              <a:t> International </a:t>
            </a:r>
            <a:r>
              <a:rPr lang="en-US" altLang="zh-CN" sz="2400" b="1" dirty="0">
                <a:solidFill>
                  <a:srgbClr val="2E9238"/>
                </a:solidFill>
              </a:rPr>
              <a:t>C</a:t>
            </a:r>
            <a:r>
              <a:rPr lang="en-US" altLang="zh-CN" sz="2400" b="1" dirty="0" smtClean="0">
                <a:solidFill>
                  <a:srgbClr val="2E9238"/>
                </a:solidFill>
              </a:rPr>
              <a:t>ollaboration</a:t>
            </a:r>
            <a:endParaRPr lang="en-US" altLang="zh-CN" sz="2400" b="1" dirty="0" smtClean="0">
              <a:solidFill>
                <a:srgbClr val="0070C0"/>
              </a:solidFill>
            </a:endParaRPr>
          </a:p>
          <a:p>
            <a:pPr marL="742950" lvl="1" indent="-285750">
              <a:spcBef>
                <a:spcPts val="1200"/>
              </a:spcBef>
              <a:buFont typeface="Arial" pitchFamily="34" charset="0"/>
              <a:buChar char="•"/>
            </a:pPr>
            <a:r>
              <a:rPr lang="zh-CN" altLang="en-US" sz="2400" b="1" dirty="0" smtClean="0">
                <a:solidFill>
                  <a:srgbClr val="0070C0"/>
                </a:solidFill>
              </a:rPr>
              <a:t>工业“联盟” </a:t>
            </a:r>
            <a:r>
              <a:rPr lang="en-US" altLang="zh-CN" sz="2400" b="1" dirty="0">
                <a:solidFill>
                  <a:srgbClr val="2E9238"/>
                </a:solidFill>
              </a:rPr>
              <a:t>I</a:t>
            </a:r>
            <a:r>
              <a:rPr lang="en-US" altLang="zh-CN" sz="2400" b="1" dirty="0" smtClean="0">
                <a:solidFill>
                  <a:srgbClr val="2E9238"/>
                </a:solidFill>
              </a:rPr>
              <a:t>ndustry </a:t>
            </a:r>
            <a:r>
              <a:rPr lang="en-US" altLang="zh-CN" sz="2400" b="1" dirty="0">
                <a:solidFill>
                  <a:srgbClr val="2E9238"/>
                </a:solidFill>
              </a:rPr>
              <a:t>C</a:t>
            </a:r>
            <a:r>
              <a:rPr lang="en-US" altLang="zh-CN" sz="2400" b="1" dirty="0" smtClean="0">
                <a:solidFill>
                  <a:srgbClr val="2E9238"/>
                </a:solidFill>
              </a:rPr>
              <a:t>onsortium</a:t>
            </a:r>
          </a:p>
          <a:p>
            <a:pPr marL="742950" lvl="1" indent="-285750">
              <a:spcBef>
                <a:spcPts val="1200"/>
              </a:spcBef>
              <a:buFont typeface="Arial" pitchFamily="34" charset="0"/>
              <a:buChar char="•"/>
            </a:pPr>
            <a:r>
              <a:rPr lang="en-US" altLang="zh-CN" sz="2400" b="1" dirty="0" smtClean="0">
                <a:solidFill>
                  <a:srgbClr val="0070C0"/>
                </a:solidFill>
                <a:latin typeface="Symbol" pitchFamily="18" charset="2"/>
              </a:rPr>
              <a:t>g</a:t>
            </a:r>
            <a:r>
              <a:rPr lang="zh-CN" altLang="en-US" sz="2400" b="1" dirty="0" smtClean="0">
                <a:solidFill>
                  <a:srgbClr val="0070C0"/>
                </a:solidFill>
              </a:rPr>
              <a:t>同步光源应用探索  </a:t>
            </a:r>
            <a:r>
              <a:rPr lang="en-US" altLang="zh-CN" sz="2400" b="1" dirty="0">
                <a:solidFill>
                  <a:srgbClr val="2E9238"/>
                </a:solidFill>
              </a:rPr>
              <a:t>H</a:t>
            </a:r>
            <a:r>
              <a:rPr lang="en-US" altLang="zh-CN" sz="2400" b="1" dirty="0" smtClean="0">
                <a:solidFill>
                  <a:srgbClr val="2E9238"/>
                </a:solidFill>
              </a:rPr>
              <a:t>igh </a:t>
            </a:r>
            <a:r>
              <a:rPr lang="en-US" altLang="zh-CN" sz="2400" b="1" dirty="0">
                <a:solidFill>
                  <a:srgbClr val="2E9238"/>
                </a:solidFill>
              </a:rPr>
              <a:t>E</a:t>
            </a:r>
            <a:r>
              <a:rPr lang="en-US" altLang="zh-CN" sz="2400" b="1" dirty="0" smtClean="0">
                <a:solidFill>
                  <a:srgbClr val="2E9238"/>
                </a:solidFill>
              </a:rPr>
              <a:t>nergy </a:t>
            </a:r>
            <a:r>
              <a:rPr lang="en-US" altLang="zh-CN" sz="2400" b="1" dirty="0" smtClean="0">
                <a:solidFill>
                  <a:srgbClr val="2E9238"/>
                </a:solidFill>
                <a:latin typeface="Symbol" pitchFamily="18" charset="2"/>
              </a:rPr>
              <a:t>g</a:t>
            </a:r>
            <a:r>
              <a:rPr lang="en-US" altLang="zh-CN" sz="2400" b="1" dirty="0" smtClean="0">
                <a:solidFill>
                  <a:srgbClr val="2E9238"/>
                </a:solidFill>
              </a:rPr>
              <a:t> Synchrotron </a:t>
            </a:r>
            <a:r>
              <a:rPr lang="en-US" altLang="zh-CN" sz="2400" b="1" dirty="0">
                <a:solidFill>
                  <a:srgbClr val="2E9238"/>
                </a:solidFill>
              </a:rPr>
              <a:t>L</a:t>
            </a:r>
            <a:r>
              <a:rPr lang="en-US" altLang="zh-CN" sz="2400" b="1" dirty="0" smtClean="0">
                <a:solidFill>
                  <a:srgbClr val="2E9238"/>
                </a:solidFill>
              </a:rPr>
              <a:t>ight</a:t>
            </a:r>
          </a:p>
          <a:p>
            <a:r>
              <a:rPr lang="en-US" altLang="zh-CN" sz="2400" b="1" dirty="0" smtClean="0">
                <a:solidFill>
                  <a:srgbClr val="0070C0"/>
                </a:solidFill>
                <a:latin typeface="Times New Roman" pitchFamily="18" charset="0"/>
                <a:cs typeface="Times New Roman" pitchFamily="18" charset="0"/>
              </a:rPr>
              <a:t>         </a:t>
            </a:r>
            <a:r>
              <a:rPr lang="en-US" altLang="zh-CN" sz="2400" b="1" dirty="0" smtClean="0">
                <a:solidFill>
                  <a:srgbClr val="00B050"/>
                </a:solidFill>
                <a:latin typeface="Times New Roman" pitchFamily="18" charset="0"/>
                <a:cs typeface="Times New Roman" pitchFamily="18" charset="0"/>
              </a:rPr>
              <a:t> </a:t>
            </a:r>
            <a:endParaRPr lang="en-US" sz="2400" dirty="0"/>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A5276BE-B8C4-4399-BEE9-C19C59FEDAF5}" type="slidenum">
              <a:rPr lang="en-US" smtClean="0">
                <a:solidFill>
                  <a:prstClr val="black">
                    <a:tint val="75000"/>
                  </a:prstClr>
                </a:solidFill>
              </a:rPr>
              <a:pPr/>
              <a:t>26</a:t>
            </a:fld>
            <a:endParaRPr lang="en-US" dirty="0">
              <a:solidFill>
                <a:prstClr val="black">
                  <a:tint val="75000"/>
                </a:prstClr>
              </a:solidFill>
            </a:endParaRPr>
          </a:p>
        </p:txBody>
      </p:sp>
      <p:sp>
        <p:nvSpPr>
          <p:cNvPr id="9"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2400" b="1" dirty="0" smtClean="0">
                <a:solidFill>
                  <a:srgbClr val="0000CC"/>
                </a:solidFill>
              </a:rPr>
              <a:t>CEPC RF Cavities </a:t>
            </a:r>
          </a:p>
        </p:txBody>
      </p:sp>
      <p:pic>
        <p:nvPicPr>
          <p:cNvPr id="1026" name="Picture 2"/>
          <p:cNvPicPr>
            <a:picLocks noChangeAspect="1" noChangeArrowheads="1"/>
          </p:cNvPicPr>
          <p:nvPr/>
        </p:nvPicPr>
        <p:blipFill>
          <a:blip r:embed="rId2" cstate="print"/>
          <a:srcRect/>
          <a:stretch>
            <a:fillRect/>
          </a:stretch>
        </p:blipFill>
        <p:spPr bwMode="auto">
          <a:xfrm>
            <a:off x="609600" y="1066800"/>
            <a:ext cx="8370249" cy="5257800"/>
          </a:xfrm>
          <a:prstGeom prst="rect">
            <a:avLst/>
          </a:prstGeom>
          <a:noFill/>
          <a:ln w="9525">
            <a:noFill/>
            <a:miter lim="800000"/>
            <a:headEnd/>
            <a:tailEnd/>
          </a:ln>
        </p:spPr>
      </p:pic>
    </p:spTree>
    <p:extLst>
      <p:ext uri="{BB962C8B-B14F-4D97-AF65-F5344CB8AC3E}">
        <p14:creationId xmlns:p14="http://schemas.microsoft.com/office/powerpoint/2010/main" xmlns="" val="3924214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2400" b="1" dirty="0" smtClean="0">
                <a:solidFill>
                  <a:srgbClr val="0000CC"/>
                </a:solidFill>
              </a:rPr>
              <a:t>CEPC Funding </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371600"/>
            <a:ext cx="3500595" cy="285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667000"/>
            <a:ext cx="4442000" cy="324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矩形 14"/>
          <p:cNvSpPr/>
          <p:nvPr/>
        </p:nvSpPr>
        <p:spPr>
          <a:xfrm>
            <a:off x="533400" y="1295400"/>
            <a:ext cx="3921998" cy="11001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spcBef>
                <a:spcPts val="1200"/>
              </a:spcBef>
            </a:pPr>
            <a:r>
              <a:rPr lang="en-US" altLang="zh-CN" sz="2400" b="1" dirty="0" smtClean="0">
                <a:solidFill>
                  <a:srgbClr val="C00000"/>
                </a:solidFill>
              </a:rPr>
              <a:t>IHEP seed money </a:t>
            </a:r>
          </a:p>
          <a:p>
            <a:pPr lvl="1" algn="ctr">
              <a:spcBef>
                <a:spcPts val="1200"/>
              </a:spcBef>
            </a:pPr>
            <a:r>
              <a:rPr lang="en-US" altLang="zh-CN" sz="2000" b="1" dirty="0" smtClean="0">
                <a:solidFill>
                  <a:srgbClr val="0000CC"/>
                </a:solidFill>
              </a:rPr>
              <a:t>11 M CNY/3 years (2015-2017</a:t>
            </a:r>
            <a:r>
              <a:rPr lang="en-US" altLang="zh-CN" b="1" dirty="0" smtClean="0">
                <a:solidFill>
                  <a:srgbClr val="0070C0"/>
                </a:solidFill>
              </a:rPr>
              <a:t>) </a:t>
            </a:r>
            <a:endParaRPr lang="zh-CN" altLang="en-US" sz="1600" b="1" dirty="0">
              <a:solidFill>
                <a:srgbClr val="C00000"/>
              </a:solidFill>
            </a:endParaRPr>
          </a:p>
        </p:txBody>
      </p:sp>
      <p:sp>
        <p:nvSpPr>
          <p:cNvPr id="16" name="TextBox 15"/>
          <p:cNvSpPr txBox="1"/>
          <p:nvPr/>
        </p:nvSpPr>
        <p:spPr>
          <a:xfrm>
            <a:off x="4495800" y="4114800"/>
            <a:ext cx="4648200" cy="923330"/>
          </a:xfrm>
          <a:prstGeom prst="rect">
            <a:avLst/>
          </a:prstGeom>
          <a:solidFill>
            <a:schemeClr val="accent1">
              <a:lumMod val="20000"/>
              <a:lumOff val="80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defRPr/>
            </a:pPr>
            <a:r>
              <a:rPr lang="en-US" altLang="zh-CN" b="1" dirty="0" smtClean="0">
                <a:solidFill>
                  <a:srgbClr val="0000CC"/>
                </a:solidFill>
              </a:rPr>
              <a:t>~60M CNY    </a:t>
            </a:r>
            <a:r>
              <a:rPr lang="en-US" altLang="zh-CN" b="1" dirty="0" smtClean="0">
                <a:solidFill>
                  <a:srgbClr val="7030A0"/>
                </a:solidFill>
              </a:rPr>
              <a:t>CAS-Beijing fund, talent program</a:t>
            </a:r>
          </a:p>
          <a:p>
            <a:pPr marL="342900" indent="-342900">
              <a:lnSpc>
                <a:spcPct val="150000"/>
              </a:lnSpc>
              <a:defRPr/>
            </a:pPr>
            <a:r>
              <a:rPr lang="en-US" altLang="zh-CN" b="1" dirty="0" smtClean="0">
                <a:solidFill>
                  <a:srgbClr val="0000CC"/>
                </a:solidFill>
              </a:rPr>
              <a:t>~500M CNY  </a:t>
            </a:r>
            <a:r>
              <a:rPr lang="en-US" altLang="zh-CN" b="1" dirty="0" smtClean="0">
                <a:solidFill>
                  <a:srgbClr val="7030A0"/>
                </a:solidFill>
              </a:rPr>
              <a:t>Beijing fund (light source)</a:t>
            </a:r>
          </a:p>
        </p:txBody>
      </p:sp>
      <p:sp>
        <p:nvSpPr>
          <p:cNvPr id="8" name="TextBox 7"/>
          <p:cNvSpPr txBox="1"/>
          <p:nvPr/>
        </p:nvSpPr>
        <p:spPr>
          <a:xfrm>
            <a:off x="7772400" y="1371600"/>
            <a:ext cx="931665" cy="369332"/>
          </a:xfrm>
          <a:prstGeom prst="rect">
            <a:avLst/>
          </a:prstGeom>
          <a:noFill/>
        </p:spPr>
        <p:txBody>
          <a:bodyPr wrap="none" rtlCol="0">
            <a:spAutoFit/>
          </a:bodyPr>
          <a:lstStyle/>
          <a:p>
            <a:r>
              <a:rPr lang="en-US" altLang="zh-CN" b="1" dirty="0" smtClean="0">
                <a:solidFill>
                  <a:srgbClr val="0070C0"/>
                </a:solidFill>
              </a:rPr>
              <a:t>FY 2016</a:t>
            </a:r>
            <a:endParaRPr lang="zh-CN" altLang="en-US" b="1" dirty="0">
              <a:solidFill>
                <a:srgbClr val="0070C0"/>
              </a:solidFill>
            </a:endParaRPr>
          </a:p>
        </p:txBody>
      </p:sp>
      <p:sp>
        <p:nvSpPr>
          <p:cNvPr id="9" name="TextBox 8"/>
          <p:cNvSpPr txBox="1"/>
          <p:nvPr/>
        </p:nvSpPr>
        <p:spPr>
          <a:xfrm>
            <a:off x="4495800" y="5038130"/>
            <a:ext cx="4648201" cy="707886"/>
          </a:xfrm>
          <a:prstGeom prst="rect">
            <a:avLst/>
          </a:prstGeom>
          <a:solidFill>
            <a:schemeClr val="accent3">
              <a:lumMod val="20000"/>
              <a:lumOff val="80000"/>
            </a:schemeClr>
          </a:solidFill>
          <a:ln>
            <a:solidFill>
              <a:schemeClr val="accent3">
                <a:lumMod val="40000"/>
                <a:lumOff val="60000"/>
              </a:schemeClr>
            </a:solidFill>
          </a:ln>
        </p:spPr>
        <p:txBody>
          <a:bodyPr wrap="square" rtlCol="0">
            <a:spAutoFit/>
          </a:bodyPr>
          <a:lstStyle/>
          <a:p>
            <a:r>
              <a:rPr lang="en-US" altLang="zh-CN" sz="2000" b="1" dirty="0" smtClean="0">
                <a:solidFill>
                  <a:srgbClr val="7030A0"/>
                </a:solidFill>
              </a:rPr>
              <a:t>year 2017 funding request (32M) to MOST approved</a:t>
            </a:r>
            <a:endParaRPr lang="zh-CN" altLang="en-US" sz="2000" b="1" dirty="0">
              <a:solidFill>
                <a:srgbClr val="7030A0"/>
              </a:solidFill>
            </a:endParaRPr>
          </a:p>
        </p:txBody>
      </p:sp>
      <p:sp>
        <p:nvSpPr>
          <p:cNvPr id="10" name="TextBox 9"/>
          <p:cNvSpPr txBox="1"/>
          <p:nvPr/>
        </p:nvSpPr>
        <p:spPr>
          <a:xfrm>
            <a:off x="1752600" y="6150114"/>
            <a:ext cx="6218947" cy="707886"/>
          </a:xfrm>
          <a:prstGeom prst="rect">
            <a:avLst/>
          </a:prstGeom>
          <a:solidFill>
            <a:schemeClr val="bg1"/>
          </a:solidFill>
        </p:spPr>
        <p:txBody>
          <a:bodyPr wrap="none" rtlCol="0">
            <a:spAutoFit/>
          </a:bodyPr>
          <a:lstStyle/>
          <a:p>
            <a:r>
              <a:rPr lang="en-US" altLang="zh-CN" sz="2000" b="1" dirty="0" smtClean="0">
                <a:solidFill>
                  <a:srgbClr val="C00000"/>
                </a:solidFill>
              </a:rPr>
              <a:t>Basic funding needs for carrying out the CEPC design and </a:t>
            </a:r>
          </a:p>
          <a:p>
            <a:r>
              <a:rPr lang="en-US" altLang="zh-CN" sz="2000" b="1" dirty="0" smtClean="0">
                <a:solidFill>
                  <a:srgbClr val="C00000"/>
                </a:solidFill>
              </a:rPr>
              <a:t>the R&amp;D should be met by end of 2018</a:t>
            </a:r>
            <a:endParaRPr lang="zh-CN" altLang="en-US" sz="2000" b="1" dirty="0">
              <a:solidFill>
                <a:srgbClr val="C00000"/>
              </a:solidFill>
            </a:endParaRPr>
          </a:p>
        </p:txBody>
      </p:sp>
    </p:spTree>
    <p:extLst>
      <p:ext uri="{BB962C8B-B14F-4D97-AF65-F5344CB8AC3E}">
        <p14:creationId xmlns:p14="http://schemas.microsoft.com/office/powerpoint/2010/main" xmlns="" val="3351147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247809" name="Rectangle 1"/>
          <p:cNvSpPr>
            <a:spLocks noChangeArrowheads="1"/>
          </p:cNvSpPr>
          <p:nvPr/>
        </p:nvSpPr>
        <p:spPr bwMode="auto">
          <a:xfrm>
            <a:off x="3024987" y="304800"/>
            <a:ext cx="339548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000099"/>
                </a:solidFill>
                <a:effectLst/>
                <a:latin typeface="Calibri" pitchFamily="34" charset="0"/>
                <a:ea typeface="宋体" pitchFamily="2" charset="-122"/>
                <a:cs typeface="Times New Roman" pitchFamily="18" charset="0"/>
              </a:rPr>
              <a:t>CEPC Schedule (ideal)</a:t>
            </a:r>
            <a:endParaRPr kumimoji="0" lang="zh-CN" sz="3600" b="0" i="0" u="none" strike="noStrike" cap="none" normalizeH="0" baseline="0" dirty="0" smtClean="0">
              <a:ln>
                <a:noFill/>
              </a:ln>
              <a:solidFill>
                <a:srgbClr val="000099"/>
              </a:solidFill>
              <a:effectLst/>
              <a:latin typeface="Arial" pitchFamily="34" charset="0"/>
              <a:ea typeface="宋体" pitchFamily="2" charset="-122"/>
              <a:cs typeface="宋体" pitchFamily="2" charset="-122"/>
            </a:endParaRPr>
          </a:p>
        </p:txBody>
      </p:sp>
      <p:sp>
        <p:nvSpPr>
          <p:cNvPr id="12" name="TextBox 11"/>
          <p:cNvSpPr txBox="1"/>
          <p:nvPr/>
        </p:nvSpPr>
        <p:spPr>
          <a:xfrm>
            <a:off x="762000" y="4800600"/>
            <a:ext cx="7778348" cy="1169551"/>
          </a:xfrm>
          <a:prstGeom prst="rect">
            <a:avLst/>
          </a:prstGeom>
          <a:noFill/>
        </p:spPr>
        <p:txBody>
          <a:bodyPr wrap="none" rtlCol="0">
            <a:spAutoFit/>
          </a:bodyPr>
          <a:lstStyle/>
          <a:p>
            <a:pPr>
              <a:spcBef>
                <a:spcPts val="600"/>
              </a:spcBef>
              <a:buFont typeface="Arial" pitchFamily="34" charset="0"/>
              <a:buChar char="•"/>
            </a:pPr>
            <a:r>
              <a:rPr lang="en-US" altLang="zh-CN" sz="2000" b="1" dirty="0" smtClean="0">
                <a:solidFill>
                  <a:srgbClr val="000099"/>
                </a:solidFill>
              </a:rPr>
              <a:t>  CEPC data-taking starts before the LHC program ends around 2035</a:t>
            </a:r>
          </a:p>
          <a:p>
            <a:pPr>
              <a:spcBef>
                <a:spcPts val="600"/>
              </a:spcBef>
              <a:buFont typeface="Arial" pitchFamily="34" charset="0"/>
              <a:buChar char="•"/>
            </a:pPr>
            <a:r>
              <a:rPr lang="en-US" altLang="zh-CN" sz="2000" b="1" dirty="0" smtClean="0">
                <a:solidFill>
                  <a:srgbClr val="000099"/>
                </a:solidFill>
              </a:rPr>
              <a:t>  earlier than the FCC(</a:t>
            </a:r>
            <a:r>
              <a:rPr lang="en-US" altLang="zh-CN" sz="2000" b="1" dirty="0" err="1" smtClean="0">
                <a:solidFill>
                  <a:srgbClr val="000099"/>
                </a:solidFill>
              </a:rPr>
              <a:t>hh</a:t>
            </a:r>
            <a:r>
              <a:rPr lang="en-US" altLang="zh-CN" sz="2000" b="1" dirty="0" smtClean="0">
                <a:solidFill>
                  <a:srgbClr val="000099"/>
                </a:solidFill>
              </a:rPr>
              <a:t>, </a:t>
            </a:r>
            <a:r>
              <a:rPr lang="en-US" altLang="zh-CN" sz="2000" b="1" dirty="0" err="1" smtClean="0">
                <a:solidFill>
                  <a:srgbClr val="000099"/>
                </a:solidFill>
              </a:rPr>
              <a:t>ee</a:t>
            </a:r>
            <a:r>
              <a:rPr lang="en-US" altLang="zh-CN" sz="2000" b="1" dirty="0" smtClean="0">
                <a:solidFill>
                  <a:srgbClr val="000099"/>
                </a:solidFill>
              </a:rPr>
              <a:t>)</a:t>
            </a:r>
          </a:p>
          <a:p>
            <a:pPr>
              <a:spcBef>
                <a:spcPts val="600"/>
              </a:spcBef>
              <a:buFont typeface="Arial" pitchFamily="34" charset="0"/>
              <a:buChar char="•"/>
            </a:pPr>
            <a:r>
              <a:rPr lang="en-US" altLang="zh-CN" sz="2000" b="1" dirty="0" smtClean="0">
                <a:solidFill>
                  <a:srgbClr val="000099"/>
                </a:solidFill>
              </a:rPr>
              <a:t>  possibly concurrent, but advantageous and complementary to the ILC</a:t>
            </a:r>
            <a:endParaRPr lang="zh-CN" altLang="en-US" sz="2000" b="1" dirty="0">
              <a:solidFill>
                <a:srgbClr val="000099"/>
              </a:solidFill>
            </a:endParaRPr>
          </a:p>
        </p:txBody>
      </p:sp>
      <p:pic>
        <p:nvPicPr>
          <p:cNvPr id="7" name="Picture 3"/>
          <p:cNvPicPr>
            <a:picLocks noChangeAspect="1" noChangeArrowheads="1"/>
          </p:cNvPicPr>
          <p:nvPr/>
        </p:nvPicPr>
        <p:blipFill>
          <a:blip r:embed="rId2" cstate="print"/>
          <a:srcRect/>
          <a:stretch>
            <a:fillRect/>
          </a:stretch>
        </p:blipFill>
        <p:spPr bwMode="auto">
          <a:xfrm>
            <a:off x="381000" y="1371600"/>
            <a:ext cx="8458200" cy="1716986"/>
          </a:xfrm>
          <a:prstGeom prst="rect">
            <a:avLst/>
          </a:prstGeom>
          <a:noFill/>
          <a:ln w="9525">
            <a:noFill/>
            <a:miter lim="800000"/>
            <a:headEnd/>
            <a:tailEnd/>
          </a:ln>
        </p:spPr>
      </p:pic>
      <p:sp>
        <p:nvSpPr>
          <p:cNvPr id="9" name="TextBox 8"/>
          <p:cNvSpPr txBox="1"/>
          <p:nvPr/>
        </p:nvSpPr>
        <p:spPr>
          <a:xfrm>
            <a:off x="228600" y="3124200"/>
            <a:ext cx="1478290" cy="923330"/>
          </a:xfrm>
          <a:prstGeom prst="rect">
            <a:avLst/>
          </a:prstGeom>
          <a:solidFill>
            <a:schemeClr val="accent3">
              <a:lumMod val="20000"/>
              <a:lumOff val="80000"/>
            </a:schemeClr>
          </a:solidFill>
        </p:spPr>
        <p:txBody>
          <a:bodyPr wrap="none" rtlCol="0">
            <a:spAutoFit/>
          </a:bodyPr>
          <a:lstStyle/>
          <a:p>
            <a:r>
              <a:rPr lang="en-US" altLang="zh-CN" b="1" dirty="0" smtClean="0">
                <a:solidFill>
                  <a:srgbClr val="7030A0"/>
                </a:solidFill>
              </a:rPr>
              <a:t>design issues </a:t>
            </a:r>
          </a:p>
          <a:p>
            <a:r>
              <a:rPr lang="en-US" altLang="zh-CN" b="1" dirty="0" smtClean="0">
                <a:solidFill>
                  <a:srgbClr val="7030A0"/>
                </a:solidFill>
              </a:rPr>
              <a:t>R&amp;D items</a:t>
            </a:r>
          </a:p>
          <a:p>
            <a:r>
              <a:rPr lang="en-US" altLang="zh-CN" b="1" dirty="0" smtClean="0">
                <a:solidFill>
                  <a:srgbClr val="7030A0"/>
                </a:solidFill>
              </a:rPr>
              <a:t>Pre-CDR</a:t>
            </a:r>
          </a:p>
        </p:txBody>
      </p:sp>
      <p:sp>
        <p:nvSpPr>
          <p:cNvPr id="10" name="TextBox 9"/>
          <p:cNvSpPr txBox="1"/>
          <p:nvPr/>
        </p:nvSpPr>
        <p:spPr>
          <a:xfrm>
            <a:off x="1828800" y="3124200"/>
            <a:ext cx="1879810" cy="1200329"/>
          </a:xfrm>
          <a:prstGeom prst="rect">
            <a:avLst/>
          </a:prstGeom>
          <a:solidFill>
            <a:schemeClr val="accent3">
              <a:lumMod val="40000"/>
              <a:lumOff val="60000"/>
            </a:schemeClr>
          </a:solidFill>
        </p:spPr>
        <p:txBody>
          <a:bodyPr wrap="none" rtlCol="0">
            <a:spAutoFit/>
          </a:bodyPr>
          <a:lstStyle/>
          <a:p>
            <a:r>
              <a:rPr lang="en-US" altLang="zh-CN" b="1" dirty="0" smtClean="0">
                <a:solidFill>
                  <a:srgbClr val="7030A0"/>
                </a:solidFill>
              </a:rPr>
              <a:t>design, funding </a:t>
            </a:r>
          </a:p>
          <a:p>
            <a:r>
              <a:rPr lang="en-US" altLang="zh-CN" b="1" dirty="0" smtClean="0">
                <a:solidFill>
                  <a:srgbClr val="7030A0"/>
                </a:solidFill>
              </a:rPr>
              <a:t>R&amp;D program</a:t>
            </a:r>
          </a:p>
          <a:p>
            <a:r>
              <a:rPr lang="en-US" altLang="zh-CN" b="1" dirty="0">
                <a:solidFill>
                  <a:srgbClr val="7030A0"/>
                </a:solidFill>
              </a:rPr>
              <a:t>i</a:t>
            </a:r>
            <a:r>
              <a:rPr lang="en-US" altLang="zh-CN" b="1" dirty="0" smtClean="0">
                <a:solidFill>
                  <a:srgbClr val="7030A0"/>
                </a:solidFill>
              </a:rPr>
              <a:t>ntl. collaboration</a:t>
            </a:r>
          </a:p>
          <a:p>
            <a:r>
              <a:rPr lang="en-US" altLang="zh-CN" b="1" dirty="0" smtClean="0">
                <a:solidFill>
                  <a:srgbClr val="7030A0"/>
                </a:solidFill>
              </a:rPr>
              <a:t>site study</a:t>
            </a:r>
          </a:p>
        </p:txBody>
      </p:sp>
      <p:sp>
        <p:nvSpPr>
          <p:cNvPr id="11" name="TextBox 10"/>
          <p:cNvSpPr txBox="1"/>
          <p:nvPr/>
        </p:nvSpPr>
        <p:spPr>
          <a:xfrm>
            <a:off x="3810000" y="3124200"/>
            <a:ext cx="2819400" cy="1200329"/>
          </a:xfrm>
          <a:prstGeom prst="rect">
            <a:avLst/>
          </a:prstGeom>
          <a:solidFill>
            <a:schemeClr val="accent3">
              <a:lumMod val="40000"/>
              <a:lumOff val="60000"/>
            </a:schemeClr>
          </a:solidFill>
        </p:spPr>
        <p:txBody>
          <a:bodyPr wrap="square" rtlCol="0">
            <a:spAutoFit/>
          </a:bodyPr>
          <a:lstStyle/>
          <a:p>
            <a:r>
              <a:rPr lang="en-US" altLang="zh-CN" b="1" dirty="0" smtClean="0">
                <a:solidFill>
                  <a:srgbClr val="7030A0"/>
                </a:solidFill>
              </a:rPr>
              <a:t>seek approval, site decision</a:t>
            </a:r>
          </a:p>
          <a:p>
            <a:r>
              <a:rPr lang="en-US" altLang="zh-CN" b="1" dirty="0" smtClean="0">
                <a:solidFill>
                  <a:srgbClr val="7030A0"/>
                </a:solidFill>
              </a:rPr>
              <a:t>construction during 14</a:t>
            </a:r>
            <a:r>
              <a:rPr lang="en-US" altLang="zh-CN" b="1" baseline="30000" dirty="0" smtClean="0">
                <a:solidFill>
                  <a:srgbClr val="7030A0"/>
                </a:solidFill>
              </a:rPr>
              <a:t>th</a:t>
            </a:r>
            <a:r>
              <a:rPr lang="en-US" altLang="zh-CN" b="1" dirty="0" smtClean="0">
                <a:solidFill>
                  <a:srgbClr val="7030A0"/>
                </a:solidFill>
              </a:rPr>
              <a:t> 5- </a:t>
            </a:r>
          </a:p>
          <a:p>
            <a:r>
              <a:rPr lang="en-US" altLang="zh-CN" b="1" dirty="0" smtClean="0">
                <a:solidFill>
                  <a:srgbClr val="7030A0"/>
                </a:solidFill>
              </a:rPr>
              <a:t>                                year plan</a:t>
            </a:r>
          </a:p>
          <a:p>
            <a:r>
              <a:rPr lang="en-US" altLang="zh-CN" b="1" dirty="0" smtClean="0">
                <a:solidFill>
                  <a:srgbClr val="7030A0"/>
                </a:solidFill>
              </a:rPr>
              <a:t>commissioning</a:t>
            </a:r>
          </a:p>
        </p:txBody>
      </p:sp>
      <p:cxnSp>
        <p:nvCxnSpPr>
          <p:cNvPr id="14" name="直接连接符 13"/>
          <p:cNvCxnSpPr/>
          <p:nvPr/>
        </p:nvCxnSpPr>
        <p:spPr>
          <a:xfrm>
            <a:off x="685800" y="914400"/>
            <a:ext cx="0" cy="1524000"/>
          </a:xfrm>
          <a:prstGeom prst="line">
            <a:avLst/>
          </a:prstGeom>
          <a:ln w="28575">
            <a:solidFill>
              <a:srgbClr val="2E9238"/>
            </a:solidFill>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685800" y="12192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90600" y="914400"/>
            <a:ext cx="4187428" cy="369332"/>
          </a:xfrm>
          <a:prstGeom prst="rect">
            <a:avLst/>
          </a:prstGeom>
          <a:noFill/>
        </p:spPr>
        <p:txBody>
          <a:bodyPr wrap="none" rtlCol="0">
            <a:spAutoFit/>
          </a:bodyPr>
          <a:lstStyle/>
          <a:p>
            <a:r>
              <a:rPr lang="en-US" altLang="zh-CN" b="1" dirty="0" smtClean="0">
                <a:solidFill>
                  <a:srgbClr val="2E9238"/>
                </a:solidFill>
              </a:rPr>
              <a:t>Time of previous IHEP institutional review</a:t>
            </a:r>
            <a:endParaRPr lang="zh-CN" altLang="en-US" b="1" dirty="0">
              <a:solidFill>
                <a:srgbClr val="2E923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r>
              <a:rPr lang="en-US" altLang="zh-CN" smtClean="0">
                <a:solidFill>
                  <a:prstClr val="black">
                    <a:tint val="75000"/>
                  </a:prstClr>
                </a:solidFill>
              </a:rPr>
              <a:t>June 13</a:t>
            </a:r>
            <a:r>
              <a:rPr lang="zh-CN" altLang="en-US" smtClean="0">
                <a:solidFill>
                  <a:prstClr val="black">
                    <a:tint val="75000"/>
                  </a:prstClr>
                </a:solidFill>
              </a:rPr>
              <a:t>， </a:t>
            </a:r>
            <a:r>
              <a:rPr lang="en-US" altLang="zh-CN" smtClean="0">
                <a:solidFill>
                  <a:prstClr val="black">
                    <a:tint val="75000"/>
                  </a:prstClr>
                </a:solidFill>
              </a:rPr>
              <a:t>2018</a:t>
            </a:r>
            <a:endParaRPr lang="zh-CN" altLang="en-US">
              <a:solidFill>
                <a:prstClr val="black">
                  <a:tint val="75000"/>
                </a:prstClr>
              </a:solidFill>
            </a:endParaRPr>
          </a:p>
        </p:txBody>
      </p:sp>
      <p:sp>
        <p:nvSpPr>
          <p:cNvPr id="247809" name="Rectangle 1"/>
          <p:cNvSpPr>
            <a:spLocks noChangeArrowheads="1"/>
          </p:cNvSpPr>
          <p:nvPr/>
        </p:nvSpPr>
        <p:spPr bwMode="auto">
          <a:xfrm>
            <a:off x="2513825" y="274023"/>
            <a:ext cx="441781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rgbClr val="000099"/>
                </a:solidFill>
                <a:effectLst/>
                <a:latin typeface="Calibri" pitchFamily="34" charset="0"/>
                <a:ea typeface="宋体" pitchFamily="2" charset="-122"/>
                <a:cs typeface="Times New Roman" pitchFamily="18" charset="0"/>
              </a:rPr>
              <a:t>CEPC Path to Realization</a:t>
            </a:r>
            <a:endParaRPr kumimoji="0" lang="zh-CN" sz="4000" b="0" i="0" u="none" strike="noStrike" cap="none" normalizeH="0" baseline="0" dirty="0" smtClean="0">
              <a:ln>
                <a:noFill/>
              </a:ln>
              <a:solidFill>
                <a:srgbClr val="000099"/>
              </a:solidFill>
              <a:effectLst/>
              <a:latin typeface="Arial" pitchFamily="34" charset="0"/>
              <a:ea typeface="宋体" pitchFamily="2" charset="-122"/>
              <a:cs typeface="宋体" pitchFamily="2" charset="-122"/>
            </a:endParaRPr>
          </a:p>
        </p:txBody>
      </p:sp>
      <p:sp>
        <p:nvSpPr>
          <p:cNvPr id="13" name="内容占位符 2"/>
          <p:cNvSpPr txBox="1">
            <a:spLocks/>
          </p:cNvSpPr>
          <p:nvPr/>
        </p:nvSpPr>
        <p:spPr>
          <a:xfrm>
            <a:off x="381000" y="990600"/>
            <a:ext cx="8534400" cy="54864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smtClean="0"/>
              <a:t>Science &amp; Technology is strongly supported by this government </a:t>
            </a:r>
            <a:r>
              <a:rPr lang="en-US" altLang="zh-CN" sz="2400" dirty="0" smtClean="0">
                <a:sym typeface="Wingdings" panose="05000000000000000000" pitchFamily="2" charset="2"/>
              </a:rPr>
              <a:t> also a “requirement” for local governments (difference seen in Beijing &amp; Shanghai since 2016) </a:t>
            </a:r>
          </a:p>
          <a:p>
            <a:r>
              <a:rPr lang="en-US" altLang="zh-CN" sz="2400" dirty="0" smtClean="0">
                <a:sym typeface="Wingdings" panose="05000000000000000000" pitchFamily="2" charset="2"/>
              </a:rPr>
              <a:t>Not difficult to find local support for the site</a:t>
            </a:r>
          </a:p>
          <a:p>
            <a:r>
              <a:rPr lang="en-US" altLang="zh-CN" sz="2400" dirty="0" smtClean="0">
                <a:sym typeface="Wingdings" panose="05000000000000000000" pitchFamily="2" charset="2"/>
              </a:rPr>
              <a:t>State Council announced in March “Implementation method to support China-initiated large international science projects and plans” </a:t>
            </a:r>
          </a:p>
          <a:p>
            <a:pPr lvl="1"/>
            <a:r>
              <a:rPr lang="en-US" altLang="zh-CN" sz="2000" dirty="0" smtClean="0">
                <a:sym typeface="Wingdings" panose="05000000000000000000" pitchFamily="2" charset="2"/>
              </a:rPr>
              <a:t>Science of matter, evolution of the universe, life science, earth, energy, …</a:t>
            </a:r>
          </a:p>
          <a:p>
            <a:pPr lvl="1"/>
            <a:r>
              <a:rPr lang="en-US" altLang="zh-CN" sz="2000" dirty="0" smtClean="0">
                <a:sym typeface="Wingdings" panose="05000000000000000000" pitchFamily="2" charset="2"/>
              </a:rPr>
              <a:t>Goal:  </a:t>
            </a:r>
          </a:p>
          <a:p>
            <a:pPr lvl="2"/>
            <a:r>
              <a:rPr lang="en-US" altLang="zh-CN" sz="2000" dirty="0" smtClean="0">
                <a:sym typeface="Wingdings" panose="05000000000000000000" pitchFamily="2" charset="2"/>
              </a:rPr>
              <a:t>up to 2020, 3-5 preparatory projects; 1-2 construction projects</a:t>
            </a:r>
          </a:p>
          <a:p>
            <a:pPr lvl="2"/>
            <a:r>
              <a:rPr lang="en-US" altLang="zh-CN" sz="2000" dirty="0" smtClean="0">
                <a:sym typeface="Wingdings" panose="05000000000000000000" pitchFamily="2" charset="2"/>
              </a:rPr>
              <a:t>up to 2035, 6-10 preparatory projects;  ? construction projects</a:t>
            </a:r>
          </a:p>
          <a:p>
            <a:pPr lvl="1"/>
            <a:r>
              <a:rPr lang="en-US" altLang="zh-CN" sz="2000" dirty="0" smtClean="0">
                <a:sym typeface="Wingdings" panose="05000000000000000000" pitchFamily="2" charset="2"/>
              </a:rPr>
              <a:t>Possible competitors:  ~ 50 ideas collected, fusion reactor, space program, brain program, </a:t>
            </a:r>
            <a:r>
              <a:rPr lang="en-US" altLang="zh-CN" sz="2000" dirty="0">
                <a:sym typeface="Wingdings" panose="05000000000000000000" pitchFamily="2" charset="2"/>
              </a:rPr>
              <a:t>i</a:t>
            </a:r>
            <a:r>
              <a:rPr lang="en-US" altLang="zh-CN" sz="2000" dirty="0" smtClean="0"/>
              <a:t>nvestigation of the Qinghai-Tibet Plateau, CEPC, …</a:t>
            </a:r>
          </a:p>
          <a:p>
            <a:r>
              <a:rPr lang="en-US" altLang="zh-CN" sz="2400" dirty="0" smtClean="0">
                <a:sym typeface="Wingdings" panose="05000000000000000000" pitchFamily="2" charset="2"/>
              </a:rPr>
              <a:t>We are working with MOST to be included in the roadmap planning, project selection, etc. </a:t>
            </a:r>
          </a:p>
        </p:txBody>
      </p:sp>
    </p:spTree>
    <p:extLst>
      <p:ext uri="{BB962C8B-B14F-4D97-AF65-F5344CB8AC3E}">
        <p14:creationId xmlns:p14="http://schemas.microsoft.com/office/powerpoint/2010/main" xmlns="" val="170844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June 13， 2018</a:t>
            </a:r>
            <a:endParaRPr lang="en-US" dirty="0"/>
          </a:p>
        </p:txBody>
      </p:sp>
      <p:sp>
        <p:nvSpPr>
          <p:cNvPr id="6" name="TextBox 5"/>
          <p:cNvSpPr txBox="1"/>
          <p:nvPr/>
        </p:nvSpPr>
        <p:spPr>
          <a:xfrm>
            <a:off x="596153" y="985320"/>
            <a:ext cx="7886774" cy="5262979"/>
          </a:xfrm>
          <a:prstGeom prst="rect">
            <a:avLst/>
          </a:prstGeom>
          <a:solidFill>
            <a:schemeClr val="bg1">
              <a:lumMod val="95000"/>
            </a:schemeClr>
          </a:solidFill>
        </p:spPr>
        <p:txBody>
          <a:bodyPr wrap="none" rtlCol="0">
            <a:spAutoFit/>
          </a:bodyPr>
          <a:lstStyle/>
          <a:p>
            <a:r>
              <a:rPr lang="en-US" altLang="zh-CN" sz="2000" dirty="0" smtClean="0">
                <a:solidFill>
                  <a:srgbClr val="0000CC"/>
                </a:solidFill>
              </a:rPr>
              <a:t>Focused Development for the Future:  Frontier Particle Physics Research</a:t>
            </a:r>
            <a:endParaRPr lang="en-US" altLang="zh-CN" dirty="0" smtClean="0"/>
          </a:p>
          <a:p>
            <a:pPr marL="285750" indent="-285750">
              <a:spcBef>
                <a:spcPts val="600"/>
              </a:spcBef>
              <a:buFont typeface="Wingdings" panose="05000000000000000000" pitchFamily="2" charset="2"/>
              <a:buChar char="Ø"/>
            </a:pPr>
            <a:r>
              <a:rPr lang="en-US" altLang="zh-CN" dirty="0" smtClean="0"/>
              <a:t>Developing </a:t>
            </a:r>
            <a:r>
              <a:rPr lang="en-US" altLang="zh-CN" dirty="0" smtClean="0"/>
              <a:t>the </a:t>
            </a:r>
            <a:r>
              <a:rPr lang="en-US" altLang="zh-CN" b="1" dirty="0" smtClean="0">
                <a:solidFill>
                  <a:srgbClr val="FF0000"/>
                </a:solidFill>
              </a:rPr>
              <a:t>CEPC</a:t>
            </a:r>
            <a:r>
              <a:rPr lang="en-US" altLang="zh-CN" dirty="0" smtClean="0"/>
              <a:t> project – </a:t>
            </a:r>
          </a:p>
          <a:p>
            <a:pPr marL="742950" lvl="1" indent="-285750">
              <a:buFont typeface="Arial" panose="020B0604020202020204" pitchFamily="34" charset="0"/>
              <a:buChar char="•"/>
            </a:pPr>
            <a:r>
              <a:rPr lang="en-US" altLang="zh-CN" dirty="0" smtClean="0"/>
              <a:t>physics goals and potentials; </a:t>
            </a:r>
          </a:p>
          <a:p>
            <a:pPr marL="742950" lvl="1" indent="-285750">
              <a:buFont typeface="Arial" panose="020B0604020202020204" pitchFamily="34" charset="0"/>
              <a:buChar char="•"/>
            </a:pPr>
            <a:r>
              <a:rPr lang="en-US" altLang="zh-CN" dirty="0" smtClean="0"/>
              <a:t>design of the accelerator, the detector(s) and the infrastructures</a:t>
            </a:r>
          </a:p>
          <a:p>
            <a:pPr marL="742950" lvl="1" indent="-285750">
              <a:buFont typeface="Arial" panose="020B0604020202020204" pitchFamily="34" charset="0"/>
              <a:buChar char="•"/>
            </a:pPr>
            <a:r>
              <a:rPr lang="en-US" altLang="zh-CN" dirty="0" smtClean="0"/>
              <a:t>R&amp;D programs</a:t>
            </a:r>
            <a:endParaRPr lang="en-US" altLang="zh-CN" dirty="0">
              <a:solidFill>
                <a:prstClr val="black"/>
              </a:solidFill>
            </a:endParaRPr>
          </a:p>
          <a:p>
            <a:pPr marL="285750" lvl="0" indent="-285750">
              <a:spcBef>
                <a:spcPts val="600"/>
              </a:spcBef>
              <a:buFont typeface="Wingdings" panose="05000000000000000000" pitchFamily="2" charset="2"/>
              <a:buChar char="Ø"/>
            </a:pPr>
            <a:r>
              <a:rPr lang="en-US" altLang="zh-CN" dirty="0" smtClean="0">
                <a:solidFill>
                  <a:schemeClr val="tx1">
                    <a:lumMod val="50000"/>
                    <a:lumOff val="50000"/>
                  </a:schemeClr>
                </a:solidFill>
              </a:rPr>
              <a:t>ATLAS, CMS at the Large Hadron Collider (LHC) at CERN – </a:t>
            </a:r>
            <a:endParaRPr lang="en-US" altLang="zh-CN" dirty="0">
              <a:solidFill>
                <a:schemeClr val="tx1">
                  <a:lumMod val="50000"/>
                  <a:lumOff val="50000"/>
                </a:schemeClr>
              </a:solidFill>
            </a:endParaRPr>
          </a:p>
          <a:p>
            <a:pPr marL="742950" lvl="1" indent="-285750">
              <a:buFont typeface="Arial" panose="020B0604020202020204" pitchFamily="34" charset="0"/>
              <a:buChar char="•"/>
            </a:pPr>
            <a:r>
              <a:rPr lang="en-US" altLang="zh-CN" dirty="0">
                <a:solidFill>
                  <a:schemeClr val="tx1">
                    <a:lumMod val="50000"/>
                    <a:lumOff val="50000"/>
                  </a:schemeClr>
                </a:solidFill>
              </a:rPr>
              <a:t>s</a:t>
            </a:r>
            <a:r>
              <a:rPr lang="en-US" altLang="zh-CN" dirty="0" smtClean="0">
                <a:solidFill>
                  <a:schemeClr val="tx1">
                    <a:lumMod val="50000"/>
                    <a:lumOff val="50000"/>
                  </a:schemeClr>
                </a:solidFill>
              </a:rPr>
              <a:t>cale up and strengthen the teams; make them excel at physics analyses;</a:t>
            </a:r>
            <a:endParaRPr lang="en-US" altLang="zh-CN" dirty="0">
              <a:solidFill>
                <a:schemeClr val="tx1">
                  <a:lumMod val="50000"/>
                  <a:lumOff val="50000"/>
                </a:schemeClr>
              </a:solidFill>
            </a:endParaRPr>
          </a:p>
          <a:p>
            <a:pPr marL="742950" lvl="1" indent="-285750">
              <a:buFont typeface="Arial" panose="020B0604020202020204" pitchFamily="34" charset="0"/>
              <a:buChar char="•"/>
            </a:pPr>
            <a:r>
              <a:rPr lang="en-US" altLang="zh-CN" dirty="0">
                <a:solidFill>
                  <a:schemeClr val="tx1">
                    <a:lumMod val="50000"/>
                    <a:lumOff val="50000"/>
                  </a:schemeClr>
                </a:solidFill>
              </a:rPr>
              <a:t>t</a:t>
            </a:r>
            <a:r>
              <a:rPr lang="en-US" altLang="zh-CN" dirty="0" smtClean="0">
                <a:solidFill>
                  <a:schemeClr val="tx1">
                    <a:lumMod val="50000"/>
                    <a:lumOff val="50000"/>
                  </a:schemeClr>
                </a:solidFill>
              </a:rPr>
              <a:t>ake on challenging, technically advanced detector upgrade tasks;</a:t>
            </a:r>
          </a:p>
          <a:p>
            <a:pPr marL="742950" lvl="1" indent="-285750">
              <a:buFont typeface="Arial" panose="020B0604020202020204" pitchFamily="34" charset="0"/>
              <a:buChar char="•"/>
            </a:pPr>
            <a:r>
              <a:rPr lang="en-US" altLang="zh-CN" dirty="0">
                <a:solidFill>
                  <a:schemeClr val="tx1">
                    <a:lumMod val="50000"/>
                    <a:lumOff val="50000"/>
                  </a:schemeClr>
                </a:solidFill>
              </a:rPr>
              <a:t>e</a:t>
            </a:r>
            <a:r>
              <a:rPr lang="en-US" altLang="zh-CN" dirty="0" smtClean="0">
                <a:solidFill>
                  <a:schemeClr val="tx1">
                    <a:lumMod val="50000"/>
                    <a:lumOff val="50000"/>
                  </a:schemeClr>
                </a:solidFill>
              </a:rPr>
              <a:t>ncourage innovation and developing skills </a:t>
            </a:r>
          </a:p>
          <a:p>
            <a:pPr marL="742950" lvl="1" indent="-285750">
              <a:buFont typeface="Arial" panose="020B0604020202020204" pitchFamily="34" charset="0"/>
              <a:buChar char="•"/>
            </a:pPr>
            <a:r>
              <a:rPr lang="en-US" altLang="zh-CN" dirty="0" smtClean="0">
                <a:solidFill>
                  <a:schemeClr val="tx1">
                    <a:lumMod val="50000"/>
                    <a:lumOff val="50000"/>
                  </a:schemeClr>
                </a:solidFill>
              </a:rPr>
              <a:t>train and recruit high quality theorists in the high energy frontier</a:t>
            </a:r>
          </a:p>
          <a:p>
            <a:pPr lvl="1"/>
            <a:endParaRPr lang="en-US" altLang="zh-CN" b="1" dirty="0">
              <a:solidFill>
                <a:prstClr val="black"/>
              </a:solidFill>
            </a:endParaRPr>
          </a:p>
          <a:p>
            <a:pPr lvl="1"/>
            <a:r>
              <a:rPr lang="en-US" altLang="zh-CN" b="1" dirty="0">
                <a:solidFill>
                  <a:srgbClr val="C00000"/>
                </a:solidFill>
              </a:rPr>
              <a:t>C</a:t>
            </a:r>
            <a:r>
              <a:rPr lang="en-US" altLang="zh-CN" b="1" dirty="0" smtClean="0">
                <a:solidFill>
                  <a:srgbClr val="C00000"/>
                </a:solidFill>
              </a:rPr>
              <a:t>ompleted pre-CDR, will publish CDR in 2018 </a:t>
            </a:r>
          </a:p>
          <a:p>
            <a:pPr lvl="1"/>
            <a:r>
              <a:rPr lang="en-US" altLang="zh-CN" b="1" dirty="0">
                <a:solidFill>
                  <a:srgbClr val="C00000"/>
                </a:solidFill>
              </a:rPr>
              <a:t>E</a:t>
            </a:r>
            <a:r>
              <a:rPr lang="en-US" altLang="zh-CN" b="1" dirty="0" smtClean="0">
                <a:solidFill>
                  <a:srgbClr val="C00000"/>
                </a:solidFill>
              </a:rPr>
              <a:t>stablished Center for Frontiers of High Energy Physics (CFHEP)</a:t>
            </a:r>
          </a:p>
          <a:p>
            <a:pPr lvl="1"/>
            <a:r>
              <a:rPr lang="en-US" altLang="zh-CN" b="1" dirty="0">
                <a:solidFill>
                  <a:srgbClr val="C00000"/>
                </a:solidFill>
              </a:rPr>
              <a:t>S</a:t>
            </a:r>
            <a:r>
              <a:rPr lang="en-US" altLang="zh-CN" b="1" dirty="0" smtClean="0">
                <a:solidFill>
                  <a:srgbClr val="C00000"/>
                </a:solidFill>
              </a:rPr>
              <a:t>ignificantly enhanced ATLAS, CMS groups, major upgrade tasks</a:t>
            </a:r>
          </a:p>
          <a:p>
            <a:pPr lvl="1"/>
            <a:r>
              <a:rPr lang="en-US" altLang="zh-CN" b="1" dirty="0">
                <a:solidFill>
                  <a:srgbClr val="C00000"/>
                </a:solidFill>
              </a:rPr>
              <a:t>G</a:t>
            </a:r>
            <a:r>
              <a:rPr lang="en-US" altLang="zh-CN" b="1" dirty="0" smtClean="0">
                <a:solidFill>
                  <a:srgbClr val="C00000"/>
                </a:solidFill>
              </a:rPr>
              <a:t>lobal recruitment efforts that brought on board many top quality scientists</a:t>
            </a:r>
          </a:p>
          <a:p>
            <a:pPr lvl="1"/>
            <a:r>
              <a:rPr lang="en-US" altLang="zh-CN" b="1" dirty="0" smtClean="0">
                <a:solidFill>
                  <a:srgbClr val="C00000"/>
                </a:solidFill>
              </a:rPr>
              <a:t>Funding, design progress, R&amp;D programs underway, </a:t>
            </a:r>
            <a:r>
              <a:rPr lang="en-US" altLang="zh-CN" b="1" dirty="0">
                <a:solidFill>
                  <a:srgbClr val="C00000"/>
                </a:solidFill>
              </a:rPr>
              <a:t>……</a:t>
            </a:r>
          </a:p>
          <a:p>
            <a:pPr lvl="1"/>
            <a:endParaRPr lang="en-US" altLang="zh-CN" b="1" dirty="0" smtClean="0">
              <a:solidFill>
                <a:srgbClr val="C00000"/>
              </a:solidFill>
            </a:endParaRPr>
          </a:p>
          <a:p>
            <a:endParaRPr lang="zh-CN" altLang="en-US" b="1" dirty="0">
              <a:solidFill>
                <a:srgbClr val="C00000"/>
              </a:solidFill>
            </a:endParaRPr>
          </a:p>
        </p:txBody>
      </p:sp>
      <p:sp>
        <p:nvSpPr>
          <p:cNvPr id="7" name="TextBox 6"/>
          <p:cNvSpPr txBox="1"/>
          <p:nvPr/>
        </p:nvSpPr>
        <p:spPr>
          <a:xfrm>
            <a:off x="71266" y="381000"/>
            <a:ext cx="9068252" cy="369332"/>
          </a:xfrm>
          <a:prstGeom prst="rect">
            <a:avLst/>
          </a:prstGeom>
          <a:noFill/>
        </p:spPr>
        <p:txBody>
          <a:bodyPr wrap="none" rtlCol="0">
            <a:spAutoFit/>
          </a:bodyPr>
          <a:lstStyle/>
          <a:p>
            <a:r>
              <a:rPr lang="en-US" altLang="zh-CN" dirty="0" smtClean="0"/>
              <a:t>IHEP is guided by its “</a:t>
            </a:r>
            <a:r>
              <a:rPr lang="en-US" altLang="zh-CN" b="1" dirty="0" smtClean="0">
                <a:solidFill>
                  <a:srgbClr val="C00000"/>
                </a:solidFill>
              </a:rPr>
              <a:t>1 </a:t>
            </a:r>
            <a:r>
              <a:rPr lang="en-US" altLang="zh-CN" b="1" dirty="0" smtClean="0">
                <a:solidFill>
                  <a:srgbClr val="002060"/>
                </a:solidFill>
              </a:rPr>
              <a:t>(Mission)-</a:t>
            </a:r>
            <a:r>
              <a:rPr lang="en-US" altLang="zh-CN" b="1" dirty="0" smtClean="0">
                <a:solidFill>
                  <a:srgbClr val="C00000"/>
                </a:solidFill>
              </a:rPr>
              <a:t>5 </a:t>
            </a:r>
            <a:r>
              <a:rPr lang="en-US" altLang="zh-CN" b="1" dirty="0" smtClean="0">
                <a:solidFill>
                  <a:srgbClr val="002060"/>
                </a:solidFill>
              </a:rPr>
              <a:t>(current focuses)-</a:t>
            </a:r>
            <a:r>
              <a:rPr lang="en-US" altLang="zh-CN" b="1" dirty="0" smtClean="0">
                <a:solidFill>
                  <a:srgbClr val="C00000"/>
                </a:solidFill>
              </a:rPr>
              <a:t>7 </a:t>
            </a:r>
            <a:r>
              <a:rPr lang="en-US" altLang="zh-CN" b="1" dirty="0" smtClean="0">
                <a:solidFill>
                  <a:srgbClr val="002060"/>
                </a:solidFill>
              </a:rPr>
              <a:t>(cultivations for future)” </a:t>
            </a:r>
            <a:r>
              <a:rPr lang="en-US" altLang="zh-CN" dirty="0" smtClean="0"/>
              <a:t>Strategic Plan</a:t>
            </a:r>
            <a:endParaRPr lang="zh-CN"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5699333"/>
            <a:ext cx="1104900" cy="110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1302" y="5943600"/>
            <a:ext cx="1139395"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矩形 7"/>
          <p:cNvSpPr/>
          <p:nvPr/>
        </p:nvSpPr>
        <p:spPr>
          <a:xfrm>
            <a:off x="685800" y="1371600"/>
            <a:ext cx="7772400" cy="1219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178263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0" y="228600"/>
            <a:ext cx="2566728" cy="769441"/>
          </a:xfrm>
          <a:prstGeom prst="rect">
            <a:avLst/>
          </a:prstGeom>
        </p:spPr>
        <p:txBody>
          <a:bodyPr wrap="none">
            <a:spAutoFit/>
          </a:bodyPr>
          <a:lstStyle/>
          <a:p>
            <a:r>
              <a:rPr lang="en-US" altLang="zh-CN" sz="4400" b="1" dirty="0" smtClean="0">
                <a:solidFill>
                  <a:srgbClr val="0000FF"/>
                </a:solidFill>
                <a:latin typeface="Times New Roman" pitchFamily="18" charset="0"/>
                <a:cs typeface="Times New Roman" pitchFamily="18" charset="0"/>
              </a:rPr>
              <a:t>Summary</a:t>
            </a:r>
            <a:endParaRPr lang="en-US" sz="4400" b="1" dirty="0">
              <a:solidFill>
                <a:srgbClr val="0000FF"/>
              </a:solidFill>
              <a:latin typeface="Times New Roman" pitchFamily="18" charset="0"/>
              <a:cs typeface="Times New Roman" pitchFamily="18" charset="0"/>
            </a:endParaRPr>
          </a:p>
        </p:txBody>
      </p:sp>
      <p:sp>
        <p:nvSpPr>
          <p:cNvPr id="15" name="TextBox 14"/>
          <p:cNvSpPr txBox="1"/>
          <p:nvPr/>
        </p:nvSpPr>
        <p:spPr>
          <a:xfrm>
            <a:off x="304800" y="990600"/>
            <a:ext cx="8686800" cy="544764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altLang="zh-CN" sz="2400" b="1" dirty="0" smtClean="0">
                <a:solidFill>
                  <a:srgbClr val="002060"/>
                </a:solidFill>
              </a:rPr>
              <a:t>CEPC has progressed a great deal in the past five </a:t>
            </a:r>
            <a:r>
              <a:rPr lang="en-US" altLang="zh-CN" sz="2400" b="1" dirty="0" smtClean="0">
                <a:solidFill>
                  <a:srgbClr val="002060"/>
                </a:solidFill>
              </a:rPr>
              <a:t>year, it has emerged as an attractive option for the intl. HEP community.</a:t>
            </a:r>
            <a:endParaRPr lang="en-US" altLang="zh-CN" sz="2400" b="1" dirty="0" smtClean="0">
              <a:solidFill>
                <a:srgbClr val="002060"/>
              </a:solidFill>
            </a:endParaRPr>
          </a:p>
          <a:p>
            <a:pPr marL="342900" indent="-342900">
              <a:spcBef>
                <a:spcPts val="1200"/>
              </a:spcBef>
              <a:buFont typeface="Arial" panose="020B0604020202020204" pitchFamily="34" charset="0"/>
              <a:buChar char="•"/>
            </a:pPr>
            <a:r>
              <a:rPr lang="en-US" altLang="zh-CN" sz="2400" b="1" dirty="0" smtClean="0">
                <a:solidFill>
                  <a:srgbClr val="002060"/>
                </a:solidFill>
              </a:rPr>
              <a:t>CDR is in preparation and will be completed in 2018 </a:t>
            </a:r>
          </a:p>
          <a:p>
            <a:pPr marL="342900" indent="-342900">
              <a:spcBef>
                <a:spcPts val="1200"/>
              </a:spcBef>
              <a:buFont typeface="Arial" panose="020B0604020202020204" pitchFamily="34" charset="0"/>
              <a:buChar char="•"/>
            </a:pPr>
            <a:r>
              <a:rPr lang="en-US" altLang="zh-CN" sz="2400" b="1" dirty="0" smtClean="0">
                <a:solidFill>
                  <a:srgbClr val="002060"/>
                </a:solidFill>
              </a:rPr>
              <a:t>Design + R&amp;D needs are largely met with various sources of funding and support; people are working </a:t>
            </a:r>
            <a:r>
              <a:rPr lang="en-US" altLang="zh-CN" sz="2400" b="1" dirty="0">
                <a:solidFill>
                  <a:srgbClr val="002060"/>
                </a:solidFill>
              </a:rPr>
              <a:t>hard on </a:t>
            </a:r>
            <a:r>
              <a:rPr lang="en-US" altLang="zh-CN" sz="2400" b="1" dirty="0" smtClean="0">
                <a:solidFill>
                  <a:srgbClr val="002060"/>
                </a:solidFill>
              </a:rPr>
              <a:t>DRD</a:t>
            </a:r>
          </a:p>
          <a:p>
            <a:pPr marL="342900" indent="-342900">
              <a:spcBef>
                <a:spcPts val="1200"/>
              </a:spcBef>
              <a:buFont typeface="Arial" panose="020B0604020202020204" pitchFamily="34" charset="0"/>
              <a:buChar char="•"/>
            </a:pPr>
            <a:r>
              <a:rPr lang="en-US" altLang="zh-CN" sz="2400" b="1" dirty="0" smtClean="0">
                <a:solidFill>
                  <a:srgbClr val="002060"/>
                </a:solidFill>
              </a:rPr>
              <a:t>Build a stronger CEPC team w. intl. </a:t>
            </a:r>
            <a:r>
              <a:rPr lang="en-US" altLang="zh-CN" sz="2400" b="1" dirty="0" err="1" smtClean="0">
                <a:solidFill>
                  <a:srgbClr val="002060"/>
                </a:solidFill>
              </a:rPr>
              <a:t>collab</a:t>
            </a:r>
            <a:r>
              <a:rPr lang="en-US" altLang="zh-CN" sz="2400" b="1" dirty="0" smtClean="0">
                <a:solidFill>
                  <a:srgbClr val="002060"/>
                </a:solidFill>
              </a:rPr>
              <a:t>. &amp; participation</a:t>
            </a:r>
          </a:p>
          <a:p>
            <a:pPr marL="342900" indent="-342900">
              <a:spcBef>
                <a:spcPts val="1200"/>
              </a:spcBef>
              <a:buFont typeface="Arial" panose="020B0604020202020204" pitchFamily="34" charset="0"/>
              <a:buChar char="•"/>
            </a:pPr>
            <a:r>
              <a:rPr lang="en-US" altLang="zh-CN" sz="2400" b="1" dirty="0" smtClean="0">
                <a:solidFill>
                  <a:srgbClr val="002060"/>
                </a:solidFill>
              </a:rPr>
              <a:t>For the very long-term future, economic HTS magnet program is being explored in China with a carefully constructed consortium</a:t>
            </a:r>
          </a:p>
          <a:p>
            <a:pPr marL="342900" indent="-342900">
              <a:spcBef>
                <a:spcPts val="1200"/>
              </a:spcBef>
              <a:buFont typeface="Arial" panose="020B0604020202020204" pitchFamily="34" charset="0"/>
              <a:buChar char="•"/>
            </a:pPr>
            <a:r>
              <a:rPr lang="en-US" altLang="zh-CN" sz="2400" b="1" dirty="0" smtClean="0">
                <a:solidFill>
                  <a:srgbClr val="002060"/>
                </a:solidFill>
              </a:rPr>
              <a:t>Infrastructure, experience and engineering proficiency gained through current projects (light source, CSNS, etc.) helpful for the CEPC</a:t>
            </a:r>
          </a:p>
          <a:p>
            <a:pPr marL="342900" indent="-342900">
              <a:spcBef>
                <a:spcPts val="1200"/>
              </a:spcBef>
              <a:buFont typeface="Arial" panose="020B0604020202020204" pitchFamily="34" charset="0"/>
              <a:buChar char="•"/>
            </a:pPr>
            <a:r>
              <a:rPr lang="en-US" altLang="zh-CN" sz="2400" b="1" smtClean="0">
                <a:solidFill>
                  <a:srgbClr val="002060"/>
                </a:solidFill>
              </a:rPr>
              <a:t>Next </a:t>
            </a:r>
            <a:r>
              <a:rPr lang="en-US" altLang="zh-CN" sz="2400" b="1" smtClean="0">
                <a:solidFill>
                  <a:srgbClr val="002060"/>
                </a:solidFill>
              </a:rPr>
              <a:t>5</a:t>
            </a:r>
            <a:r>
              <a:rPr lang="en-US" altLang="zh-CN" sz="2400" b="1" smtClean="0">
                <a:solidFill>
                  <a:srgbClr val="002060"/>
                </a:solidFill>
              </a:rPr>
              <a:t> </a:t>
            </a:r>
            <a:r>
              <a:rPr lang="en-US" altLang="zh-CN" sz="2400" b="1" dirty="0" smtClean="0">
                <a:solidFill>
                  <a:srgbClr val="002060"/>
                </a:solidFill>
              </a:rPr>
              <a:t>years will be very critical for CEPC. We need to do it right. </a:t>
            </a:r>
          </a:p>
        </p:txBody>
      </p:sp>
      <p:sp>
        <p:nvSpPr>
          <p:cNvPr id="5" name="TextBox 4"/>
          <p:cNvSpPr txBox="1"/>
          <p:nvPr/>
        </p:nvSpPr>
        <p:spPr>
          <a:xfrm>
            <a:off x="3623432" y="6060141"/>
            <a:ext cx="2049535" cy="584775"/>
          </a:xfrm>
          <a:prstGeom prst="rect">
            <a:avLst/>
          </a:prstGeom>
          <a:noFill/>
        </p:spPr>
        <p:txBody>
          <a:bodyPr wrap="none" rtlCol="0">
            <a:spAutoFit/>
          </a:bodyPr>
          <a:lstStyle/>
          <a:p>
            <a:r>
              <a:rPr lang="en-US" altLang="zh-CN" sz="3200" b="1" dirty="0" smtClean="0">
                <a:solidFill>
                  <a:srgbClr val="C00000"/>
                </a:solidFill>
              </a:rPr>
              <a:t>Thank You.</a:t>
            </a:r>
            <a:endParaRPr lang="zh-CN" altLang="en-US" sz="3200" b="1" dirty="0">
              <a:solidFill>
                <a:srgbClr val="C00000"/>
              </a:solidFill>
            </a:endParaRPr>
          </a:p>
        </p:txBody>
      </p:sp>
    </p:spTree>
    <p:extLst>
      <p:ext uri="{BB962C8B-B14F-4D97-AF65-F5344CB8AC3E}">
        <p14:creationId xmlns:p14="http://schemas.microsoft.com/office/powerpoint/2010/main" xmlns="" val="159907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June 13， 2018</a:t>
            </a:r>
            <a:endParaRPr lang="en-US" dirty="0"/>
          </a:p>
        </p:txBody>
      </p:sp>
      <p:sp>
        <p:nvSpPr>
          <p:cNvPr id="4"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zh-CN" altLang="en-US" sz="2400" b="1" dirty="0" smtClean="0">
                <a:solidFill>
                  <a:srgbClr val="0000CC"/>
                </a:solidFill>
              </a:rPr>
              <a:t>项目规划 </a:t>
            </a:r>
            <a:r>
              <a:rPr lang="en-US" altLang="zh-CN" sz="2400" b="1" dirty="0" smtClean="0">
                <a:solidFill>
                  <a:srgbClr val="0000CC"/>
                </a:solidFill>
              </a:rPr>
              <a:t>Project Development </a:t>
            </a:r>
            <a:r>
              <a:rPr lang="zh-CN" altLang="en-US" sz="2400" b="1" dirty="0" smtClean="0">
                <a:solidFill>
                  <a:srgbClr val="0000CC"/>
                </a:solidFill>
              </a:rPr>
              <a:t>：</a:t>
            </a:r>
            <a:r>
              <a:rPr lang="zh-CN" altLang="en-US" sz="2400" b="1" dirty="0" smtClean="0">
                <a:solidFill>
                  <a:srgbClr val="FF0000"/>
                </a:solidFill>
              </a:rPr>
              <a:t>高能伽马同步光源 </a:t>
            </a:r>
            <a:r>
              <a:rPr lang="en-US" altLang="zh-CN" sz="2400" b="1" dirty="0" smtClean="0">
                <a:solidFill>
                  <a:srgbClr val="FF0000"/>
                </a:solidFill>
                <a:latin typeface="Symbol" pitchFamily="18" charset="2"/>
              </a:rPr>
              <a:t>g</a:t>
            </a:r>
            <a:r>
              <a:rPr lang="en-US" altLang="zh-CN" sz="2400" b="1" dirty="0" smtClean="0">
                <a:solidFill>
                  <a:srgbClr val="FF0000"/>
                </a:solidFill>
              </a:rPr>
              <a:t> light</a:t>
            </a:r>
          </a:p>
        </p:txBody>
      </p:sp>
      <p:pic>
        <p:nvPicPr>
          <p:cNvPr id="2050" name="Picture 2"/>
          <p:cNvPicPr>
            <a:picLocks noChangeAspect="1" noChangeArrowheads="1"/>
          </p:cNvPicPr>
          <p:nvPr/>
        </p:nvPicPr>
        <p:blipFill>
          <a:blip r:embed="rId2" cstate="print"/>
          <a:srcRect/>
          <a:stretch>
            <a:fillRect/>
          </a:stretch>
        </p:blipFill>
        <p:spPr bwMode="auto">
          <a:xfrm>
            <a:off x="457200" y="1524000"/>
            <a:ext cx="5156048" cy="3810000"/>
          </a:xfrm>
          <a:prstGeom prst="rect">
            <a:avLst/>
          </a:prstGeom>
          <a:noFill/>
          <a:ln w="9525">
            <a:noFill/>
            <a:miter lim="800000"/>
            <a:headEnd/>
            <a:tailEnd/>
          </a:ln>
        </p:spPr>
      </p:pic>
      <p:sp>
        <p:nvSpPr>
          <p:cNvPr id="5" name="TextBox 4"/>
          <p:cNvSpPr txBox="1"/>
          <p:nvPr/>
        </p:nvSpPr>
        <p:spPr>
          <a:xfrm>
            <a:off x="5616296" y="2471678"/>
            <a:ext cx="3281668" cy="2862322"/>
          </a:xfrm>
          <a:prstGeom prst="rect">
            <a:avLst/>
          </a:prstGeom>
          <a:solidFill>
            <a:schemeClr val="accent3">
              <a:lumMod val="20000"/>
              <a:lumOff val="80000"/>
            </a:schemeClr>
          </a:solidFill>
        </p:spPr>
        <p:txBody>
          <a:bodyPr wrap="none" rtlCol="0">
            <a:spAutoFit/>
          </a:bodyPr>
          <a:lstStyle/>
          <a:p>
            <a:r>
              <a:rPr lang="zh-CN" altLang="en-US" sz="2000" b="1" dirty="0" smtClean="0">
                <a:solidFill>
                  <a:srgbClr val="7030A0"/>
                </a:solidFill>
              </a:rPr>
              <a:t>实验物理中心、加速器组织</a:t>
            </a:r>
            <a:endParaRPr lang="en-US" altLang="zh-CN" sz="2000" b="1" dirty="0" smtClean="0">
              <a:solidFill>
                <a:srgbClr val="7030A0"/>
              </a:solidFill>
            </a:endParaRPr>
          </a:p>
          <a:p>
            <a:r>
              <a:rPr lang="en-US" altLang="zh-CN" sz="2000" b="1" dirty="0" smtClean="0">
                <a:solidFill>
                  <a:srgbClr val="7030A0"/>
                </a:solidFill>
              </a:rPr>
              <a:t>BEPCII</a:t>
            </a:r>
            <a:r>
              <a:rPr lang="zh-CN" altLang="en-US" sz="2000" b="1" dirty="0" smtClean="0">
                <a:solidFill>
                  <a:srgbClr val="7030A0"/>
                </a:solidFill>
              </a:rPr>
              <a:t>上研究</a:t>
            </a:r>
            <a:r>
              <a:rPr lang="en-US" altLang="zh-CN" sz="2000" b="1" dirty="0" smtClean="0">
                <a:solidFill>
                  <a:srgbClr val="7030A0"/>
                </a:solidFill>
                <a:latin typeface="Symbol" pitchFamily="18" charset="2"/>
              </a:rPr>
              <a:t>g</a:t>
            </a:r>
            <a:r>
              <a:rPr lang="zh-CN" altLang="en-US" sz="2000" b="1" dirty="0" smtClean="0">
                <a:solidFill>
                  <a:srgbClr val="7030A0"/>
                </a:solidFill>
              </a:rPr>
              <a:t>光源探索</a:t>
            </a:r>
            <a:endParaRPr lang="en-US" altLang="zh-CN" sz="2000" b="1" dirty="0" smtClean="0">
              <a:solidFill>
                <a:srgbClr val="7030A0"/>
              </a:solidFill>
            </a:endParaRPr>
          </a:p>
          <a:p>
            <a:endParaRPr lang="en-US" altLang="zh-CN" sz="2000" dirty="0" smtClean="0"/>
          </a:p>
          <a:p>
            <a:pPr lvl="1">
              <a:buFont typeface="Arial" pitchFamily="34" charset="0"/>
              <a:buChar char="•"/>
            </a:pPr>
            <a:r>
              <a:rPr lang="zh-CN" altLang="en-US" sz="2000" b="1" dirty="0" smtClean="0">
                <a:solidFill>
                  <a:srgbClr val="0000CC"/>
                </a:solidFill>
              </a:rPr>
              <a:t>  规划实验</a:t>
            </a:r>
            <a:endParaRPr lang="en-US" altLang="zh-CN" sz="2000" b="1" dirty="0" smtClean="0">
              <a:solidFill>
                <a:srgbClr val="0000CC"/>
              </a:solidFill>
            </a:endParaRPr>
          </a:p>
          <a:p>
            <a:pPr lvl="1">
              <a:buFont typeface="Arial" pitchFamily="34" charset="0"/>
              <a:buChar char="•"/>
            </a:pPr>
            <a:r>
              <a:rPr lang="zh-CN" altLang="en-US" sz="2000" b="1" dirty="0" smtClean="0">
                <a:solidFill>
                  <a:srgbClr val="0000CC"/>
                </a:solidFill>
              </a:rPr>
              <a:t>  申请经费</a:t>
            </a:r>
            <a:endParaRPr lang="en-US" altLang="zh-CN" sz="2000" b="1" dirty="0" smtClean="0">
              <a:solidFill>
                <a:srgbClr val="0000CC"/>
              </a:solidFill>
            </a:endParaRPr>
          </a:p>
          <a:p>
            <a:pPr lvl="1">
              <a:buFont typeface="Arial" pitchFamily="34" charset="0"/>
              <a:buChar char="•"/>
            </a:pPr>
            <a:r>
              <a:rPr lang="zh-CN" altLang="en-US" sz="2000" b="1" dirty="0" smtClean="0">
                <a:solidFill>
                  <a:srgbClr val="0000CC"/>
                </a:solidFill>
              </a:rPr>
              <a:t>  引进人才</a:t>
            </a:r>
            <a:endParaRPr lang="en-US" altLang="zh-CN" sz="2000" b="1" dirty="0" smtClean="0">
              <a:solidFill>
                <a:srgbClr val="0000CC"/>
              </a:solidFill>
            </a:endParaRPr>
          </a:p>
          <a:p>
            <a:pPr lvl="1">
              <a:buFont typeface="Arial" pitchFamily="34" charset="0"/>
              <a:buChar char="•"/>
            </a:pPr>
            <a:r>
              <a:rPr lang="en-US" altLang="zh-CN" sz="2000" b="1" dirty="0" smtClean="0">
                <a:solidFill>
                  <a:srgbClr val="0000CC"/>
                </a:solidFill>
              </a:rPr>
              <a:t>  </a:t>
            </a:r>
            <a:r>
              <a:rPr lang="zh-CN" altLang="en-US" sz="2000" b="1" dirty="0" smtClean="0">
                <a:solidFill>
                  <a:srgbClr val="0000CC"/>
                </a:solidFill>
              </a:rPr>
              <a:t>理论</a:t>
            </a:r>
            <a:r>
              <a:rPr lang="en-US" altLang="zh-CN" sz="2000" b="1" dirty="0" smtClean="0">
                <a:solidFill>
                  <a:srgbClr val="0000CC"/>
                </a:solidFill>
              </a:rPr>
              <a:t>-</a:t>
            </a:r>
            <a:r>
              <a:rPr lang="zh-CN" altLang="en-US" sz="2000" b="1" dirty="0" smtClean="0">
                <a:solidFill>
                  <a:srgbClr val="0000CC"/>
                </a:solidFill>
              </a:rPr>
              <a:t>实验探索</a:t>
            </a:r>
            <a:endParaRPr lang="en-US" altLang="zh-CN" sz="2000" b="1" dirty="0" smtClean="0">
              <a:solidFill>
                <a:srgbClr val="0000CC"/>
              </a:solidFill>
            </a:endParaRPr>
          </a:p>
          <a:p>
            <a:pPr lvl="1">
              <a:buFont typeface="Arial" pitchFamily="34" charset="0"/>
              <a:buChar char="•"/>
            </a:pPr>
            <a:endParaRPr lang="en-US" altLang="zh-CN" sz="2000" b="1" dirty="0">
              <a:solidFill>
                <a:srgbClr val="0000CC"/>
              </a:solidFill>
            </a:endParaRPr>
          </a:p>
          <a:p>
            <a:pPr lvl="1"/>
            <a:r>
              <a:rPr lang="zh-CN" altLang="en-US" sz="2000" b="1" dirty="0" smtClean="0">
                <a:solidFill>
                  <a:srgbClr val="0000CC"/>
                </a:solidFill>
              </a:rPr>
              <a:t>第一次国内研讨会</a:t>
            </a:r>
            <a:endParaRPr lang="en-US" altLang="zh-CN" sz="2000" b="1" dirty="0" smtClean="0">
              <a:solidFill>
                <a:srgbClr val="0000CC"/>
              </a:solidFill>
            </a:endParaRPr>
          </a:p>
        </p:txBody>
      </p:sp>
      <p:sp>
        <p:nvSpPr>
          <p:cNvPr id="6" name="TextBox 5"/>
          <p:cNvSpPr txBox="1"/>
          <p:nvPr/>
        </p:nvSpPr>
        <p:spPr>
          <a:xfrm>
            <a:off x="1752600" y="5562600"/>
            <a:ext cx="2249334" cy="400110"/>
          </a:xfrm>
          <a:prstGeom prst="rect">
            <a:avLst/>
          </a:prstGeom>
          <a:solidFill>
            <a:schemeClr val="bg1">
              <a:lumMod val="95000"/>
            </a:schemeClr>
          </a:solidFill>
        </p:spPr>
        <p:txBody>
          <a:bodyPr wrap="none" rtlCol="0">
            <a:spAutoFit/>
          </a:bodyPr>
          <a:lstStyle/>
          <a:p>
            <a:r>
              <a:rPr lang="zh-CN" altLang="en-US" sz="2000" b="1" dirty="0" smtClean="0">
                <a:solidFill>
                  <a:srgbClr val="C00000"/>
                </a:solidFill>
              </a:rPr>
              <a:t>开辟新的科研手段</a:t>
            </a:r>
            <a:endParaRPr lang="zh-CN" altLang="en-US" sz="2000" b="1" dirty="0">
              <a:solidFill>
                <a:srgbClr val="C00000"/>
              </a:solidFill>
            </a:endParaRPr>
          </a:p>
        </p:txBody>
      </p:sp>
      <p:sp>
        <p:nvSpPr>
          <p:cNvPr id="3" name="TextBox 2"/>
          <p:cNvSpPr txBox="1"/>
          <p:nvPr/>
        </p:nvSpPr>
        <p:spPr>
          <a:xfrm>
            <a:off x="5366386" y="5380167"/>
            <a:ext cx="3528530" cy="830997"/>
          </a:xfrm>
          <a:prstGeom prst="rect">
            <a:avLst/>
          </a:prstGeom>
          <a:noFill/>
        </p:spPr>
        <p:txBody>
          <a:bodyPr wrap="none" rtlCol="0">
            <a:spAutoFit/>
          </a:bodyPr>
          <a:lstStyle/>
          <a:p>
            <a:r>
              <a:rPr lang="zh-CN" altLang="en-US" sz="1600" b="1" dirty="0" smtClean="0">
                <a:solidFill>
                  <a:srgbClr val="2E9238"/>
                </a:solidFill>
              </a:rPr>
              <a:t>第一</a:t>
            </a:r>
            <a:r>
              <a:rPr lang="zh-CN" altLang="en-US" sz="1600" b="1" dirty="0">
                <a:solidFill>
                  <a:srgbClr val="2E9238"/>
                </a:solidFill>
              </a:rPr>
              <a:t>届</a:t>
            </a:r>
            <a:r>
              <a:rPr lang="en-US" altLang="zh-CN" sz="1600" b="1" dirty="0">
                <a:solidFill>
                  <a:srgbClr val="2E9238"/>
                </a:solidFill>
              </a:rPr>
              <a:t>CEPC</a:t>
            </a:r>
            <a:r>
              <a:rPr lang="zh-CN" altLang="en-US" sz="1600" b="1" dirty="0">
                <a:solidFill>
                  <a:srgbClr val="2E9238"/>
                </a:solidFill>
              </a:rPr>
              <a:t>同步辐射光源应用研讨会 </a:t>
            </a:r>
            <a:endParaRPr lang="en-US" altLang="zh-CN" sz="1600" b="1" dirty="0" smtClean="0">
              <a:solidFill>
                <a:srgbClr val="2E9238"/>
              </a:solidFill>
            </a:endParaRPr>
          </a:p>
          <a:p>
            <a:r>
              <a:rPr lang="zh-CN" altLang="en-US" sz="1600" b="1" dirty="0" smtClean="0">
                <a:solidFill>
                  <a:srgbClr val="2E9238"/>
                </a:solidFill>
              </a:rPr>
              <a:t>（</a:t>
            </a:r>
            <a:r>
              <a:rPr lang="en-US" altLang="zh-CN" sz="1600" b="1" dirty="0">
                <a:solidFill>
                  <a:srgbClr val="2E9238"/>
                </a:solidFill>
              </a:rPr>
              <a:t>6-8 Dec, 2017, IHEP, Beijing</a:t>
            </a:r>
            <a:r>
              <a:rPr lang="zh-CN" altLang="en-US" sz="1600" b="1" dirty="0" smtClean="0">
                <a:solidFill>
                  <a:srgbClr val="2E9238"/>
                </a:solidFill>
              </a:rPr>
              <a:t>）</a:t>
            </a:r>
            <a:endParaRPr lang="en-US" altLang="zh-CN" sz="1600" b="1" dirty="0" smtClean="0">
              <a:solidFill>
                <a:srgbClr val="2E9238"/>
              </a:solidFill>
            </a:endParaRPr>
          </a:p>
          <a:p>
            <a:r>
              <a:rPr lang="en-US" altLang="zh-CN" sz="1600" b="1" dirty="0">
                <a:solidFill>
                  <a:srgbClr val="2E9238"/>
                </a:solidFill>
              </a:rPr>
              <a:t>http://indico.ihep.ac.cn/event/7186/</a:t>
            </a:r>
            <a:endParaRPr lang="zh-CN" altLang="en-US" sz="1600" b="1" dirty="0">
              <a:solidFill>
                <a:srgbClr val="2E9238"/>
              </a:solidFill>
            </a:endParaRPr>
          </a:p>
        </p:txBody>
      </p:sp>
      <p:sp>
        <p:nvSpPr>
          <p:cNvPr id="8" name="矩形 7"/>
          <p:cNvSpPr/>
          <p:nvPr/>
        </p:nvSpPr>
        <p:spPr bwMode="auto">
          <a:xfrm>
            <a:off x="5410200" y="4800600"/>
            <a:ext cx="3581400" cy="1676400"/>
          </a:xfrm>
          <a:prstGeom prst="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3400" y="3657600"/>
            <a:ext cx="8458200" cy="1759456"/>
          </a:xfrm>
          <a:prstGeom prst="rect">
            <a:avLst/>
          </a:prstGeom>
        </p:spPr>
        <p:txBody>
          <a:bodyPr wrap="square">
            <a:spAutoFit/>
          </a:bodyPr>
          <a:lstStyle/>
          <a:p>
            <a:pPr hangingPunct="0">
              <a:spcBef>
                <a:spcPts val="544"/>
              </a:spcBef>
              <a:buFont typeface="Arial" pitchFamily="34" charset="0"/>
              <a:buChar char="•"/>
            </a:pPr>
            <a:r>
              <a:rPr lang="en-US" altLang="zh-CN" sz="2000" b="1" dirty="0" smtClean="0">
                <a:solidFill>
                  <a:srgbClr val="7030A0"/>
                </a:solidFill>
              </a:rPr>
              <a:t> Full exploration of H(126) is an important path to finding new physics</a:t>
            </a:r>
          </a:p>
          <a:p>
            <a:pPr hangingPunct="0">
              <a:spcBef>
                <a:spcPts val="544"/>
              </a:spcBef>
              <a:buFont typeface="Arial" pitchFamily="34" charset="0"/>
              <a:buChar char="•"/>
            </a:pPr>
            <a:r>
              <a:rPr lang="en-US" altLang="zh-CN" sz="2000" b="1" dirty="0" smtClean="0">
                <a:solidFill>
                  <a:srgbClr val="7030A0"/>
                </a:solidFill>
              </a:rPr>
              <a:t> Precision measurement of the Z, W bosons, by an order of magnitude or  </a:t>
            </a:r>
          </a:p>
          <a:p>
            <a:pPr hangingPunct="0"/>
            <a:r>
              <a:rPr lang="en-US" altLang="zh-CN" sz="2000" b="1" dirty="0" smtClean="0">
                <a:solidFill>
                  <a:srgbClr val="7030A0"/>
                </a:solidFill>
              </a:rPr>
              <a:t>    more, is another way to probe new physics</a:t>
            </a:r>
          </a:p>
          <a:p>
            <a:pPr hangingPunct="0">
              <a:spcBef>
                <a:spcPts val="544"/>
              </a:spcBef>
              <a:buFont typeface="Arial" pitchFamily="34" charset="0"/>
              <a:buChar char="•"/>
            </a:pPr>
            <a:r>
              <a:rPr lang="en-US" altLang="zh-CN" sz="2000" b="1" dirty="0" smtClean="0">
                <a:solidFill>
                  <a:srgbClr val="7030A0"/>
                </a:solidFill>
              </a:rPr>
              <a:t> CEPC: 1 M H(126) events, &gt;10</a:t>
            </a:r>
            <a:r>
              <a:rPr lang="en-US" altLang="zh-CN" sz="2000" b="1" baseline="30000" dirty="0" smtClean="0">
                <a:solidFill>
                  <a:srgbClr val="7030A0"/>
                </a:solidFill>
              </a:rPr>
              <a:t>10</a:t>
            </a:r>
            <a:r>
              <a:rPr lang="en-US" altLang="zh-CN" sz="2000" b="1" dirty="0" smtClean="0">
                <a:solidFill>
                  <a:srgbClr val="7030A0"/>
                </a:solidFill>
              </a:rPr>
              <a:t>  Z, W events will allow us to reach the necessary precision</a:t>
            </a:r>
          </a:p>
        </p:txBody>
      </p:sp>
      <p:sp>
        <p:nvSpPr>
          <p:cNvPr id="17" name="矩形 16"/>
          <p:cNvSpPr/>
          <p:nvPr/>
        </p:nvSpPr>
        <p:spPr>
          <a:xfrm>
            <a:off x="0" y="2590800"/>
            <a:ext cx="7924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7200" y="1371600"/>
            <a:ext cx="8534400" cy="1938992"/>
          </a:xfrm>
          <a:prstGeom prst="rect">
            <a:avLst/>
          </a:prstGeom>
        </p:spPr>
        <p:txBody>
          <a:bodyPr wrap="square">
            <a:spAutoFit/>
          </a:bodyPr>
          <a:lstStyle/>
          <a:p>
            <a:pPr hangingPunct="0">
              <a:spcBef>
                <a:spcPts val="600"/>
              </a:spcBef>
            </a:pPr>
            <a:r>
              <a:rPr lang="en-US" altLang="zh-CN" sz="2000" b="1" dirty="0" smtClean="0">
                <a:solidFill>
                  <a:srgbClr val="C00000"/>
                </a:solidFill>
              </a:rPr>
              <a:t>Lots of questions with the Higgs boson (+ Z, W)</a:t>
            </a:r>
          </a:p>
          <a:p>
            <a:pPr hangingPunct="0">
              <a:spcBef>
                <a:spcPts val="600"/>
              </a:spcBef>
            </a:pPr>
            <a:r>
              <a:rPr lang="en-US" altLang="zh-CN" sz="2000" b="1" dirty="0" smtClean="0">
                <a:solidFill>
                  <a:srgbClr val="0000CC"/>
                </a:solidFill>
              </a:rPr>
              <a:t>  Is H(126) the SM Higgs as expected? Is it fundamental?  Does it cause SSB?</a:t>
            </a:r>
          </a:p>
          <a:p>
            <a:pPr hangingPunct="0">
              <a:spcBef>
                <a:spcPts val="600"/>
              </a:spcBef>
            </a:pPr>
            <a:r>
              <a:rPr lang="en-US" altLang="zh-CN" sz="2000" b="1" dirty="0" smtClean="0">
                <a:solidFill>
                  <a:srgbClr val="0000CC"/>
                </a:solidFill>
              </a:rPr>
              <a:t>  Is the vacuum stable?  </a:t>
            </a:r>
          </a:p>
          <a:p>
            <a:pPr hangingPunct="0">
              <a:spcBef>
                <a:spcPts val="600"/>
              </a:spcBef>
            </a:pPr>
            <a:r>
              <a:rPr lang="en-US" altLang="zh-CN" sz="2000" b="1" dirty="0" smtClean="0">
                <a:solidFill>
                  <a:srgbClr val="0000CC"/>
                </a:solidFill>
              </a:rPr>
              <a:t>  Naturalness – what form  and  what energy scale?</a:t>
            </a:r>
          </a:p>
          <a:p>
            <a:pPr hangingPunct="0">
              <a:spcBef>
                <a:spcPts val="600"/>
              </a:spcBef>
            </a:pPr>
            <a:r>
              <a:rPr lang="en-US" altLang="zh-CN" sz="2000" b="1" dirty="0" smtClean="0">
                <a:solidFill>
                  <a:srgbClr val="0000CC"/>
                </a:solidFill>
              </a:rPr>
              <a:t>  Is H(126) connected to dark matter/energy? How (if yes)?</a:t>
            </a:r>
          </a:p>
        </p:txBody>
      </p:sp>
      <p:sp>
        <p:nvSpPr>
          <p:cNvPr id="19" name="TextBox 18"/>
          <p:cNvSpPr txBox="1"/>
          <p:nvPr/>
        </p:nvSpPr>
        <p:spPr>
          <a:xfrm>
            <a:off x="897058" y="412376"/>
            <a:ext cx="4166462" cy="523220"/>
          </a:xfrm>
          <a:prstGeom prst="rect">
            <a:avLst/>
          </a:prstGeom>
          <a:noFill/>
        </p:spPr>
        <p:txBody>
          <a:bodyPr wrap="none" rtlCol="0">
            <a:spAutoFit/>
          </a:bodyPr>
          <a:lstStyle/>
          <a:p>
            <a:r>
              <a:rPr lang="en-US" altLang="zh-CN" sz="2800" b="1" dirty="0" smtClean="0">
                <a:solidFill>
                  <a:srgbClr val="0000FF"/>
                </a:solidFill>
                <a:latin typeface="Times New Roman" pitchFamily="18" charset="0"/>
                <a:ea typeface="仿宋_GB2312"/>
                <a:cs typeface="Times New Roman" pitchFamily="18" charset="0"/>
              </a:rPr>
              <a:t>CEPC – The Physics Case</a:t>
            </a:r>
            <a:endParaRPr lang="zh-CN" altLang="en-US" sz="2800" b="1" dirty="0">
              <a:solidFill>
                <a:srgbClr val="0000FF"/>
              </a:solidFill>
            </a:endParaRPr>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230880" y="1216927"/>
            <a:ext cx="2913120" cy="207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zh-CN" altLang="en-US"/>
          </a:p>
        </p:txBody>
      </p:sp>
      <p:sp>
        <p:nvSpPr>
          <p:cNvPr id="11" name="矩形 10"/>
          <p:cNvSpPr/>
          <p:nvPr/>
        </p:nvSpPr>
        <p:spPr>
          <a:xfrm>
            <a:off x="6300000" y="3705508"/>
            <a:ext cx="2764800" cy="207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zh-CN" altLang="en-US"/>
          </a:p>
        </p:txBody>
      </p:sp>
      <p:sp>
        <p:nvSpPr>
          <p:cNvPr id="14" name="矩形 13"/>
          <p:cNvSpPr/>
          <p:nvPr/>
        </p:nvSpPr>
        <p:spPr>
          <a:xfrm>
            <a:off x="762000" y="5715000"/>
            <a:ext cx="8077200" cy="453088"/>
          </a:xfrm>
          <a:prstGeom prst="rect">
            <a:avLst/>
          </a:prstGeom>
          <a:solidFill>
            <a:schemeClr val="accent1">
              <a:lumMod val="40000"/>
              <a:lumOff val="60000"/>
            </a:schemeClr>
          </a:solidFill>
        </p:spPr>
        <p:txBody>
          <a:bodyPr wrap="square" lIns="82945" tIns="41473" rIns="82945" bIns="41473">
            <a:spAutoFit/>
          </a:bodyPr>
          <a:lstStyle/>
          <a:p>
            <a:r>
              <a:rPr lang="en-US" altLang="zh-CN" sz="2400" b="1" dirty="0" smtClean="0">
                <a:solidFill>
                  <a:srgbClr val="7030A0"/>
                </a:solidFill>
              </a:rPr>
              <a:t>CEPC </a:t>
            </a:r>
            <a:r>
              <a:rPr lang="en-US" altLang="zh-CN" sz="2400" b="1" dirty="0" err="1" smtClean="0">
                <a:solidFill>
                  <a:srgbClr val="7030A0"/>
                </a:solidFill>
              </a:rPr>
              <a:t>directly+indirectly</a:t>
            </a:r>
            <a:r>
              <a:rPr lang="en-US" altLang="zh-CN" sz="2400" b="1" dirty="0" smtClean="0">
                <a:solidFill>
                  <a:srgbClr val="7030A0"/>
                </a:solidFill>
              </a:rPr>
              <a:t>: probes new physics ~10s TeV scale</a:t>
            </a:r>
          </a:p>
        </p:txBody>
      </p:sp>
      <p:pic>
        <p:nvPicPr>
          <p:cNvPr id="1026" name="Picture 2"/>
          <p:cNvPicPr>
            <a:picLocks noChangeAspect="1" noChangeArrowheads="1"/>
          </p:cNvPicPr>
          <p:nvPr/>
        </p:nvPicPr>
        <p:blipFill>
          <a:blip r:embed="rId3" cstate="print"/>
          <a:srcRect/>
          <a:stretch>
            <a:fillRect/>
          </a:stretch>
        </p:blipFill>
        <p:spPr bwMode="auto">
          <a:xfrm>
            <a:off x="148320" y="1493436"/>
            <a:ext cx="4680200" cy="338723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779360" y="1493437"/>
            <a:ext cx="4364640" cy="3361502"/>
          </a:xfrm>
          <a:prstGeom prst="rect">
            <a:avLst/>
          </a:prstGeom>
          <a:noFill/>
          <a:ln w="9525">
            <a:noFill/>
            <a:miter lim="800000"/>
            <a:headEnd/>
            <a:tailEnd/>
          </a:ln>
        </p:spPr>
      </p:pic>
      <p:sp>
        <p:nvSpPr>
          <p:cNvPr id="13" name="TextBox 12"/>
          <p:cNvSpPr txBox="1"/>
          <p:nvPr/>
        </p:nvSpPr>
        <p:spPr>
          <a:xfrm>
            <a:off x="6714720" y="4880672"/>
            <a:ext cx="940350" cy="360755"/>
          </a:xfrm>
          <a:prstGeom prst="rect">
            <a:avLst/>
          </a:prstGeom>
          <a:noFill/>
        </p:spPr>
        <p:txBody>
          <a:bodyPr wrap="none" lIns="82945" tIns="41473" rIns="82945" bIns="41473" rtlCol="0">
            <a:spAutoFit/>
          </a:bodyPr>
          <a:lstStyle/>
          <a:p>
            <a:r>
              <a:rPr lang="en-US" altLang="zh-CN" dirty="0" smtClean="0">
                <a:solidFill>
                  <a:srgbClr val="00B050"/>
                </a:solidFill>
              </a:rPr>
              <a:t>Pre-CDR</a:t>
            </a:r>
            <a:endParaRPr lang="zh-CN" altLang="en-US" dirty="0">
              <a:solidFill>
                <a:srgbClr val="00B050"/>
              </a:solidFill>
            </a:endParaRPr>
          </a:p>
        </p:txBody>
      </p:sp>
      <p:sp>
        <p:nvSpPr>
          <p:cNvPr id="9" name="TextBox 8"/>
          <p:cNvSpPr txBox="1"/>
          <p:nvPr/>
        </p:nvSpPr>
        <p:spPr>
          <a:xfrm>
            <a:off x="897058" y="412376"/>
            <a:ext cx="4166462" cy="523220"/>
          </a:xfrm>
          <a:prstGeom prst="rect">
            <a:avLst/>
          </a:prstGeom>
          <a:noFill/>
        </p:spPr>
        <p:txBody>
          <a:bodyPr wrap="none" rtlCol="0">
            <a:spAutoFit/>
          </a:bodyPr>
          <a:lstStyle/>
          <a:p>
            <a:r>
              <a:rPr lang="en-US" altLang="zh-CN" sz="2800" b="1" dirty="0" smtClean="0">
                <a:solidFill>
                  <a:srgbClr val="0000FF"/>
                </a:solidFill>
                <a:latin typeface="Times New Roman" pitchFamily="18" charset="0"/>
                <a:ea typeface="仿宋_GB2312"/>
                <a:cs typeface="Times New Roman" pitchFamily="18" charset="0"/>
              </a:rPr>
              <a:t>CEPC – The </a:t>
            </a:r>
            <a:r>
              <a:rPr lang="en-US" altLang="zh-CN" sz="2800" b="1" dirty="0">
                <a:solidFill>
                  <a:srgbClr val="0000FF"/>
                </a:solidFill>
                <a:latin typeface="Times New Roman" pitchFamily="18" charset="0"/>
                <a:ea typeface="仿宋_GB2312"/>
                <a:cs typeface="Times New Roman" pitchFamily="18" charset="0"/>
              </a:rPr>
              <a:t>P</a:t>
            </a:r>
            <a:r>
              <a:rPr lang="en-US" altLang="zh-CN" sz="2800" b="1" dirty="0" smtClean="0">
                <a:solidFill>
                  <a:srgbClr val="0000FF"/>
                </a:solidFill>
                <a:latin typeface="Times New Roman" pitchFamily="18" charset="0"/>
                <a:ea typeface="仿宋_GB2312"/>
                <a:cs typeface="Times New Roman" pitchFamily="18" charset="0"/>
              </a:rPr>
              <a:t>hysics Case</a:t>
            </a:r>
            <a:endParaRPr lang="zh-CN" altLang="en-US" sz="2800" b="1" dirty="0">
              <a:solidFill>
                <a:srgbClr val="0000FF"/>
              </a:solidFill>
            </a:endParaRPr>
          </a:p>
        </p:txBody>
      </p:sp>
      <p:sp>
        <p:nvSpPr>
          <p:cNvPr id="12" name="矩形 11"/>
          <p:cNvSpPr/>
          <p:nvPr/>
        </p:nvSpPr>
        <p:spPr>
          <a:xfrm>
            <a:off x="5638800" y="1371600"/>
            <a:ext cx="2438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5334000" y="1676400"/>
            <a:ext cx="3555269" cy="461665"/>
          </a:xfrm>
          <a:prstGeom prst="rect">
            <a:avLst/>
          </a:prstGeom>
          <a:noFill/>
        </p:spPr>
        <p:txBody>
          <a:bodyPr wrap="none" rtlCol="0">
            <a:spAutoFit/>
          </a:bodyPr>
          <a:lstStyle/>
          <a:p>
            <a:r>
              <a:rPr lang="en-US" altLang="zh-CN" sz="2400" b="1" dirty="0" smtClean="0">
                <a:solidFill>
                  <a:srgbClr val="0000CC"/>
                </a:solidFill>
              </a:rPr>
              <a:t>BSM new physics searches</a:t>
            </a:r>
            <a:endParaRPr lang="zh-CN" altLang="en-US" sz="2400" b="1" dirty="0">
              <a:solidFill>
                <a:srgbClr val="0000CC"/>
              </a:solidFill>
            </a:endParaRPr>
          </a:p>
        </p:txBody>
      </p:sp>
      <p:sp>
        <p:nvSpPr>
          <p:cNvPr id="16" name="矩形 15"/>
          <p:cNvSpPr/>
          <p:nvPr/>
        </p:nvSpPr>
        <p:spPr>
          <a:xfrm>
            <a:off x="457200" y="1447800"/>
            <a:ext cx="4038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304800" y="1371600"/>
            <a:ext cx="4619791" cy="369332"/>
          </a:xfrm>
          <a:prstGeom prst="rect">
            <a:avLst/>
          </a:prstGeom>
          <a:noFill/>
        </p:spPr>
        <p:txBody>
          <a:bodyPr wrap="none" rtlCol="0">
            <a:spAutoFit/>
          </a:bodyPr>
          <a:lstStyle/>
          <a:p>
            <a:r>
              <a:rPr lang="en-US" altLang="zh-CN" b="1" dirty="0" smtClean="0">
                <a:solidFill>
                  <a:srgbClr val="0000CC"/>
                </a:solidFill>
              </a:rPr>
              <a:t>The discovery of H(126) </a:t>
            </a:r>
            <a:r>
              <a:rPr lang="en-US" altLang="zh-CN" b="1" dirty="0" smtClean="0">
                <a:solidFill>
                  <a:srgbClr val="0000CC"/>
                </a:solidFill>
                <a:sym typeface="Symbol"/>
              </a:rPr>
              <a:t> golden opportunity</a:t>
            </a:r>
            <a:endParaRPr lang="zh-CN" altLang="en-US" b="1" dirty="0">
              <a:solidFill>
                <a:srgbClr val="0000CC"/>
              </a:solidFill>
            </a:endParaRPr>
          </a:p>
        </p:txBody>
      </p:sp>
      <p:sp>
        <p:nvSpPr>
          <p:cNvPr id="19" name="矩形 18"/>
          <p:cNvSpPr/>
          <p:nvPr/>
        </p:nvSpPr>
        <p:spPr>
          <a:xfrm>
            <a:off x="0" y="4343400"/>
            <a:ext cx="502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228600" y="4343400"/>
            <a:ext cx="4834913" cy="923330"/>
          </a:xfrm>
          <a:prstGeom prst="rect">
            <a:avLst/>
          </a:prstGeom>
          <a:noFill/>
        </p:spPr>
        <p:txBody>
          <a:bodyPr wrap="none" rtlCol="0">
            <a:spAutoFit/>
          </a:bodyPr>
          <a:lstStyle/>
          <a:p>
            <a:r>
              <a:rPr lang="en-US" altLang="zh-CN" b="1" dirty="0" smtClean="0"/>
              <a:t>Higgs: it interacts with all fermions and W/Z</a:t>
            </a:r>
          </a:p>
          <a:p>
            <a:r>
              <a:rPr lang="en-US" altLang="zh-CN" b="1" dirty="0">
                <a:solidFill>
                  <a:srgbClr val="FF0000"/>
                </a:solidFill>
              </a:rPr>
              <a:t>I</a:t>
            </a:r>
            <a:r>
              <a:rPr lang="en-US" altLang="zh-CN" b="1" dirty="0" smtClean="0">
                <a:solidFill>
                  <a:srgbClr val="FF0000"/>
                </a:solidFill>
              </a:rPr>
              <a:t>s it connected to DM,DE?</a:t>
            </a:r>
          </a:p>
          <a:p>
            <a:r>
              <a:rPr lang="en-US" altLang="zh-CN" b="1" dirty="0" smtClean="0"/>
              <a:t>Experiment with the H: </a:t>
            </a:r>
            <a:r>
              <a:rPr lang="en-US" altLang="zh-CN" b="1" dirty="0" smtClean="0">
                <a:solidFill>
                  <a:srgbClr val="FF0000"/>
                </a:solidFill>
              </a:rPr>
              <a:t>portal to the new world?</a:t>
            </a:r>
            <a:endParaRPr lang="zh-CN" altLang="en-US" b="1" dirty="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June 13， 2018</a:t>
            </a:r>
            <a:endParaRPr lang="en-US" dirty="0"/>
          </a:p>
        </p:txBody>
      </p:sp>
      <p:sp>
        <p:nvSpPr>
          <p:cNvPr id="4" name="Rectangle 3"/>
          <p:cNvSpPr/>
          <p:nvPr/>
        </p:nvSpPr>
        <p:spPr>
          <a:xfrm>
            <a:off x="0" y="0"/>
            <a:ext cx="9144000" cy="738664"/>
          </a:xfrm>
          <a:prstGeom prst="rect">
            <a:avLst/>
          </a:prstGeom>
          <a:solidFill>
            <a:schemeClr val="bg2"/>
          </a:solidFill>
        </p:spPr>
        <p:txBody>
          <a:bodyPr wrap="square" lIns="457200" tIns="182880" bIns="182880">
            <a:spAutoFit/>
          </a:bodyPr>
          <a:lstStyle/>
          <a:p>
            <a:pPr algn="ctr">
              <a:spcBef>
                <a:spcPts val="1800"/>
              </a:spcBef>
            </a:pPr>
            <a:r>
              <a:rPr lang="en-US" altLang="zh-CN" sz="2400" b="1" dirty="0">
                <a:solidFill>
                  <a:srgbClr val="0000CC"/>
                </a:solidFill>
              </a:rPr>
              <a:t>High Energy Circular </a:t>
            </a:r>
            <a:r>
              <a:rPr lang="en-US" altLang="zh-CN" sz="2400" b="1" dirty="0" smtClean="0">
                <a:solidFill>
                  <a:srgbClr val="0000CC"/>
                </a:solidFill>
              </a:rPr>
              <a:t>Electron Positron Collider</a:t>
            </a:r>
            <a:endParaRPr lang="en-US" altLang="zh-CN" sz="2400" b="1" dirty="0" smtClean="0">
              <a:solidFill>
                <a:srgbClr val="C00000"/>
              </a:solidFill>
            </a:endParaRPr>
          </a:p>
        </p:txBody>
      </p:sp>
      <p:pic>
        <p:nvPicPr>
          <p:cNvPr id="3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2819400"/>
            <a:ext cx="3990975" cy="2668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7" name="TextBox 36"/>
          <p:cNvSpPr txBox="1"/>
          <p:nvPr/>
        </p:nvSpPr>
        <p:spPr>
          <a:xfrm>
            <a:off x="6096000" y="3352800"/>
            <a:ext cx="112402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smtClean="0">
                <a:ln>
                  <a:noFill/>
                </a:ln>
                <a:solidFill>
                  <a:srgbClr val="00B050"/>
                </a:solidFill>
                <a:effectLst/>
                <a:uLnTx/>
                <a:uFillTx/>
              </a:rPr>
              <a:t>e</a:t>
            </a:r>
            <a:r>
              <a:rPr kumimoji="0" lang="en-US" altLang="zh-CN" sz="1800" b="1" i="0" u="none" strike="noStrike" kern="0" cap="none" spc="0" normalizeH="0" baseline="30000" noProof="0" dirty="0" err="1" smtClean="0">
                <a:ln>
                  <a:noFill/>
                </a:ln>
                <a:solidFill>
                  <a:srgbClr val="00B050"/>
                </a:solidFill>
                <a:effectLst/>
                <a:uLnTx/>
                <a:uFillTx/>
              </a:rPr>
              <a:t>+</a:t>
            </a:r>
            <a:r>
              <a:rPr kumimoji="0" lang="en-US" altLang="zh-CN" sz="1800" b="1" i="0" u="none" strike="noStrike" kern="0" cap="none" spc="0" normalizeH="0" baseline="0" noProof="0" dirty="0" err="1" smtClean="0">
                <a:ln>
                  <a:noFill/>
                </a:ln>
                <a:solidFill>
                  <a:srgbClr val="00B050"/>
                </a:solidFill>
                <a:effectLst/>
                <a:uLnTx/>
                <a:uFillTx/>
              </a:rPr>
              <a:t>e</a:t>
            </a:r>
            <a:r>
              <a:rPr kumimoji="0" lang="en-US" altLang="zh-CN" sz="1800" b="1" i="0" u="none" strike="noStrike" kern="0" cap="none" spc="0" normalizeH="0" baseline="30000" noProof="0" dirty="0" smtClean="0">
                <a:ln>
                  <a:noFill/>
                </a:ln>
                <a:solidFill>
                  <a:srgbClr val="00B050"/>
                </a:solidFill>
                <a:effectLst/>
                <a:uLnTx/>
                <a:uFillTx/>
              </a:rPr>
              <a:t>-</a:t>
            </a:r>
            <a:r>
              <a:rPr kumimoji="0" lang="en-US" altLang="zh-CN" sz="1800" b="1" i="0" u="none" strike="noStrike" kern="0" cap="none" spc="0" normalizeH="0" baseline="0" noProof="0" dirty="0" smtClean="0">
                <a:ln>
                  <a:noFill/>
                </a:ln>
                <a:solidFill>
                  <a:srgbClr val="00B050"/>
                </a:solidFill>
                <a:effectLst/>
                <a:uLnTx/>
                <a:uFillTx/>
              </a:rPr>
              <a:t> </a:t>
            </a:r>
            <a:r>
              <a:rPr kumimoji="0" lang="en-US" altLang="zh-CN" sz="1800" b="1" i="0" u="none" strike="noStrike" kern="0" cap="none" spc="0" normalizeH="0" baseline="0" noProof="0" dirty="0" smtClean="0">
                <a:ln>
                  <a:noFill/>
                </a:ln>
                <a:solidFill>
                  <a:srgbClr val="00B050"/>
                </a:solidFill>
                <a:effectLst/>
                <a:uLnTx/>
                <a:uFillTx/>
                <a:sym typeface="Symbol"/>
              </a:rPr>
              <a:t> ZH</a:t>
            </a:r>
            <a:endParaRPr kumimoji="0" lang="zh-CN" altLang="en-US" sz="1800" b="1" i="0" u="none" strike="noStrike" kern="0" cap="none" spc="0" normalizeH="0" baseline="0" noProof="0" dirty="0" smtClean="0">
              <a:ln>
                <a:noFill/>
              </a:ln>
              <a:solidFill>
                <a:srgbClr val="00B050"/>
              </a:solidFill>
              <a:effectLst/>
              <a:uLnTx/>
              <a:uFillTx/>
            </a:endParaRPr>
          </a:p>
        </p:txBody>
      </p:sp>
      <p:sp>
        <p:nvSpPr>
          <p:cNvPr id="38" name="TextBox 37"/>
          <p:cNvSpPr txBox="1"/>
          <p:nvPr/>
        </p:nvSpPr>
        <p:spPr>
          <a:xfrm>
            <a:off x="609600" y="914400"/>
            <a:ext cx="7599966" cy="1969770"/>
          </a:xfrm>
          <a:prstGeom prst="rect">
            <a:avLst/>
          </a:prstGeom>
          <a:solidFill>
            <a:sysClr val="window" lastClr="FFFFFF">
              <a:lumMod val="95000"/>
            </a:sys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FF0000"/>
                </a:solidFill>
                <a:effectLst/>
                <a:uLnTx/>
                <a:uFillTx/>
                <a:latin typeface="Cambria"/>
                <a:ea typeface="MS Mincho"/>
                <a:cs typeface="Times New Roman"/>
              </a:rPr>
              <a:t>e</a:t>
            </a:r>
            <a:r>
              <a:rPr kumimoji="0" lang="en-US" altLang="zh-CN" sz="2000" b="1" i="0" u="none" strike="noStrike" kern="0" cap="none" spc="0" normalizeH="0" baseline="30000" noProof="0" dirty="0" smtClean="0">
                <a:ln>
                  <a:noFill/>
                </a:ln>
                <a:solidFill>
                  <a:srgbClr val="FF0000"/>
                </a:solidFill>
                <a:effectLst/>
                <a:uLnTx/>
                <a:uFillTx/>
                <a:latin typeface="Cambria"/>
                <a:ea typeface="MS Mincho"/>
                <a:cs typeface="Times New Roman"/>
              </a:rPr>
              <a:t>+</a:t>
            </a:r>
            <a:r>
              <a:rPr kumimoji="0" lang="en-US" altLang="zh-CN" sz="2000" b="1" i="0" u="none" strike="noStrike" kern="0" cap="none" spc="0" normalizeH="0" baseline="0" noProof="0" dirty="0" smtClean="0">
                <a:ln>
                  <a:noFill/>
                </a:ln>
                <a:solidFill>
                  <a:srgbClr val="FF0000"/>
                </a:solidFill>
                <a:effectLst/>
                <a:uLnTx/>
                <a:uFillTx/>
                <a:latin typeface="Cambria"/>
                <a:ea typeface="MS Mincho"/>
                <a:cs typeface="Times New Roman"/>
              </a:rPr>
              <a:t>e</a:t>
            </a:r>
            <a:r>
              <a:rPr kumimoji="0" lang="en-US" altLang="zh-CN" sz="2000" b="1" i="0" u="none" strike="noStrike" kern="0" cap="none" spc="0" normalizeH="0" baseline="30000" noProof="0" dirty="0" smtClean="0">
                <a:ln>
                  <a:noFill/>
                </a:ln>
                <a:solidFill>
                  <a:srgbClr val="FF0000"/>
                </a:solidFill>
                <a:effectLst/>
                <a:uLnTx/>
                <a:uFillTx/>
                <a:latin typeface="Cambria"/>
                <a:ea typeface="MS Mincho"/>
                <a:cs typeface="Times New Roman"/>
              </a:rPr>
              <a:t>-</a:t>
            </a:r>
            <a:r>
              <a:rPr kumimoji="0" lang="en-US" altLang="zh-CN" sz="2000" b="1" i="0" u="none" strike="noStrike" kern="0" cap="none" spc="0" normalizeH="0" baseline="0" noProof="0" dirty="0" smtClean="0">
                <a:ln>
                  <a:noFill/>
                </a:ln>
                <a:solidFill>
                  <a:srgbClr val="FF0000"/>
                </a:solidFill>
                <a:effectLst/>
                <a:uLnTx/>
                <a:uFillTx/>
                <a:latin typeface="Cambria"/>
                <a:ea typeface="MS Mincho"/>
                <a:cs typeface="Times New Roman"/>
              </a:rPr>
              <a:t> Higgs (Z) factory</a:t>
            </a:r>
            <a:endParaRPr kumimoji="0" lang="en-US" altLang="zh-CN" sz="1800" b="1" i="0" u="none" strike="noStrike" kern="0" cap="none" spc="0" normalizeH="0" baseline="0" noProof="0" dirty="0" smtClean="0">
              <a:ln>
                <a:noFill/>
              </a:ln>
              <a:solidFill>
                <a:srgbClr val="FF0000"/>
              </a:solidFill>
              <a:effectLst/>
              <a:uLnTx/>
              <a:uFillTx/>
              <a:latin typeface="Cambria"/>
              <a:ea typeface="MS Mincho"/>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	E</a:t>
            </a:r>
            <a:r>
              <a:rPr kumimoji="0" lang="en-US" altLang="zh-CN" sz="1800" b="0" i="0" u="none" strike="noStrike" kern="0" cap="none" spc="0" normalizeH="0" baseline="-25000" noProof="0" dirty="0" smtClean="0">
                <a:ln>
                  <a:noFill/>
                </a:ln>
                <a:solidFill>
                  <a:prstClr val="black"/>
                </a:solidFill>
                <a:effectLst/>
                <a:uLnTx/>
                <a:uFillTx/>
                <a:latin typeface="Cambria"/>
                <a:ea typeface="MS Mincho"/>
                <a:cs typeface="Times New Roman"/>
              </a:rPr>
              <a:t>cm</a:t>
            </a: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sym typeface="Symbol"/>
              </a:rPr>
              <a:t>240GeV, </a:t>
            </a: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luminosity ~</a:t>
            </a:r>
            <a:r>
              <a:rPr lang="en-US" altLang="zh-CN" kern="0" dirty="0">
                <a:solidFill>
                  <a:prstClr val="black"/>
                </a:solidFill>
                <a:latin typeface="宋体"/>
                <a:cs typeface="Times New Roman"/>
              </a:rPr>
              <a:t>3</a:t>
            </a:r>
            <a:r>
              <a:rPr kumimoji="0" lang="en-US" altLang="zh-CN" sz="1800" b="0" i="0" u="none" strike="noStrike" kern="0" cap="none" spc="0" normalizeH="0" baseline="0" noProof="0" dirty="0" smtClean="0">
                <a:ln>
                  <a:noFill/>
                </a:ln>
                <a:solidFill>
                  <a:prstClr val="black"/>
                </a:solidFill>
                <a:effectLst/>
                <a:uLnTx/>
                <a:uFillTx/>
                <a:latin typeface="宋体"/>
                <a:cs typeface="Times New Roman"/>
                <a:sym typeface="Symbol"/>
              </a:rPr>
              <a:t></a:t>
            </a:r>
            <a:r>
              <a:rPr kumimoji="0" lang="en-US" altLang="zh-CN" sz="1800" b="0" i="0" u="none" strike="noStrike" kern="0" cap="none" spc="0" normalizeH="0" baseline="0" noProof="0" dirty="0" smtClean="0">
                <a:ln>
                  <a:noFill/>
                </a:ln>
                <a:solidFill>
                  <a:prstClr val="black"/>
                </a:solidFill>
                <a:effectLst/>
                <a:uLnTx/>
                <a:uFillTx/>
                <a:latin typeface="宋体"/>
                <a:cs typeface="Times New Roman"/>
              </a:rPr>
              <a:t>10</a:t>
            </a:r>
            <a:r>
              <a:rPr kumimoji="0" lang="en-US" altLang="zh-CN" sz="1800" b="0" i="0" u="none" strike="noStrike" kern="0" cap="none" spc="0" normalizeH="0" baseline="30000" noProof="0" dirty="0" smtClean="0">
                <a:ln>
                  <a:noFill/>
                </a:ln>
                <a:solidFill>
                  <a:prstClr val="black"/>
                </a:solidFill>
                <a:effectLst/>
                <a:uLnTx/>
                <a:uFillTx/>
                <a:latin typeface="宋体"/>
                <a:cs typeface="Times New Roman"/>
              </a:rPr>
              <a:t>34</a:t>
            </a:r>
            <a:r>
              <a:rPr kumimoji="0" lang="en-US" altLang="zh-CN" sz="1800" b="0" i="0" u="none" strike="noStrike" kern="0" cap="none" spc="0" normalizeH="0" baseline="0" noProof="0" dirty="0" smtClean="0">
                <a:ln>
                  <a:noFill/>
                </a:ln>
                <a:solidFill>
                  <a:prstClr val="black"/>
                </a:solidFill>
                <a:effectLst/>
                <a:uLnTx/>
                <a:uFillTx/>
                <a:latin typeface="宋体"/>
                <a:cs typeface="Times New Roman"/>
              </a:rPr>
              <a:t> cm</a:t>
            </a:r>
            <a:r>
              <a:rPr kumimoji="0" lang="en-US" altLang="zh-CN" sz="1800" b="0" i="0" u="none" strike="noStrike" kern="0" cap="none" spc="0" normalizeH="0" baseline="30000" noProof="0" dirty="0" smtClean="0">
                <a:ln>
                  <a:noFill/>
                </a:ln>
                <a:solidFill>
                  <a:prstClr val="black"/>
                </a:solidFill>
                <a:effectLst/>
                <a:uLnTx/>
                <a:uFillTx/>
                <a:latin typeface="宋体"/>
                <a:cs typeface="Times New Roman"/>
              </a:rPr>
              <a:t>-2</a:t>
            </a:r>
            <a:r>
              <a:rPr kumimoji="0" lang="en-US" altLang="zh-CN" sz="1800" b="0" i="0" u="none" strike="noStrike" kern="0" cap="none" spc="0" normalizeH="0" baseline="0" noProof="0" dirty="0" smtClean="0">
                <a:ln>
                  <a:noFill/>
                </a:ln>
                <a:solidFill>
                  <a:prstClr val="black"/>
                </a:solidFill>
                <a:effectLst/>
                <a:uLnTx/>
                <a:uFillTx/>
                <a:latin typeface="宋体"/>
                <a:cs typeface="Times New Roman"/>
              </a:rPr>
              <a:t>s</a:t>
            </a:r>
            <a:r>
              <a:rPr kumimoji="0" lang="en-US" altLang="zh-CN" sz="1800" b="0" i="0" u="none" strike="noStrike" kern="0" cap="none" spc="0" normalizeH="0" baseline="30000" noProof="0" dirty="0" smtClean="0">
                <a:ln>
                  <a:noFill/>
                </a:ln>
                <a:solidFill>
                  <a:prstClr val="black"/>
                </a:solidFill>
                <a:effectLst/>
                <a:uLnTx/>
                <a:uFillTx/>
                <a:latin typeface="宋体"/>
                <a:cs typeface="Times New Roman"/>
              </a:rPr>
              <a:t>-1</a:t>
            </a: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 </a:t>
            </a:r>
            <a:r>
              <a:rPr kumimoji="0" lang="zh-CN" altLang="en-US" sz="1800" b="0" i="0" u="none" strike="noStrike" kern="0" cap="none" spc="0" normalizeH="0" baseline="0" noProof="0" dirty="0" smtClean="0">
                <a:ln>
                  <a:noFill/>
                </a:ln>
                <a:solidFill>
                  <a:prstClr val="black"/>
                </a:solidFill>
                <a:effectLst/>
                <a:uLnTx/>
                <a:uFillTx/>
                <a:latin typeface="Cambria"/>
                <a:ea typeface="MS Mincho"/>
                <a:cs typeface="Times New Roman"/>
              </a:rPr>
              <a:t> </a:t>
            </a: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2IP</a:t>
            </a:r>
            <a:r>
              <a:rPr kumimoji="0" lang="zh-CN" altLang="en-US" sz="1800" b="0" i="0" u="none" strike="noStrike" kern="0" cap="none" spc="0" normalizeH="0" baseline="0" noProof="0" dirty="0" smtClean="0">
                <a:ln>
                  <a:noFill/>
                </a:ln>
                <a:solidFill>
                  <a:prstClr val="black"/>
                </a:solidFill>
                <a:effectLst/>
                <a:uLnTx/>
                <a:uFillTx/>
                <a:latin typeface="Cambria"/>
                <a:ea typeface="MS Mincho"/>
                <a:cs typeface="Times New Roman"/>
              </a:rPr>
              <a:t>，</a:t>
            </a: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&gt;1M H in 10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	at the Z-pole 10</a:t>
            </a:r>
            <a:r>
              <a:rPr kumimoji="0" lang="en-US" altLang="zh-CN" sz="1800" b="0" i="0" u="none" strike="noStrike" kern="0" cap="none" spc="0" normalizeH="0" baseline="30000" noProof="0" dirty="0" smtClean="0">
                <a:ln>
                  <a:noFill/>
                </a:ln>
                <a:solidFill>
                  <a:prstClr val="black"/>
                </a:solidFill>
                <a:effectLst/>
                <a:uLnTx/>
                <a:uFillTx/>
                <a:latin typeface="Cambria"/>
                <a:ea typeface="MS Mincho"/>
                <a:cs typeface="Times New Roman"/>
              </a:rPr>
              <a:t>10</a:t>
            </a: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Z bosons/yr</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rPr>
              <a:t>	</a:t>
            </a:r>
            <a:r>
              <a:rPr kumimoji="0" lang="en-US" altLang="zh-CN" sz="1800" b="1" i="0" u="none" strike="noStrike" kern="0" cap="none" spc="0" normalizeH="0" baseline="0" noProof="0" dirty="0" smtClean="0">
                <a:ln>
                  <a:noFill/>
                </a:ln>
                <a:solidFill>
                  <a:srgbClr val="7030A0"/>
                </a:solidFill>
                <a:effectLst/>
                <a:uLnTx/>
                <a:uFillTx/>
                <a:latin typeface="Cambria"/>
                <a:ea typeface="MS Mincho"/>
                <a:cs typeface="Times New Roman"/>
              </a:rPr>
              <a:t>Precision measurement of the Higgs boson (and the Z boson)</a:t>
            </a:r>
            <a:endParaRPr kumimoji="0" lang="en-US" altLang="zh-CN" sz="1800" b="0" i="0" u="none" strike="noStrike" kern="0" cap="none" spc="0" normalizeH="0" baseline="0" noProof="0" dirty="0" smtClean="0">
              <a:ln>
                <a:noFill/>
              </a:ln>
              <a:solidFill>
                <a:prstClr val="black"/>
              </a:solidFill>
              <a:effectLst/>
              <a:uLnTx/>
              <a:uFillTx/>
              <a:latin typeface="Cambria"/>
              <a:ea typeface="MS Mincho"/>
              <a:cs typeface="Times New Roman"/>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1" i="0" u="none" strike="noStrike" kern="0" cap="none" spc="0" normalizeH="0" baseline="0" noProof="0" dirty="0" smtClean="0">
                <a:ln>
                  <a:noFill/>
                </a:ln>
                <a:solidFill>
                  <a:srgbClr val="002060"/>
                </a:solidFill>
                <a:effectLst/>
                <a:uLnTx/>
                <a:uFillTx/>
                <a:latin typeface="Cambria"/>
                <a:ea typeface="MS Mincho"/>
                <a:cs typeface="Times New Roman"/>
              </a:rPr>
              <a:t>Upgradable to pp collision with E</a:t>
            </a:r>
            <a:r>
              <a:rPr kumimoji="0" lang="en-US" altLang="zh-CN" sz="1800" b="1" i="0" u="none" strike="noStrike" kern="0" cap="none" spc="0" normalizeH="0" baseline="-25000" noProof="0" dirty="0" smtClean="0">
                <a:ln>
                  <a:noFill/>
                </a:ln>
                <a:solidFill>
                  <a:srgbClr val="002060"/>
                </a:solidFill>
                <a:effectLst/>
                <a:uLnTx/>
                <a:uFillTx/>
                <a:latin typeface="Cambria"/>
                <a:ea typeface="MS Mincho"/>
                <a:cs typeface="Times New Roman"/>
              </a:rPr>
              <a:t>cm</a:t>
            </a:r>
            <a:r>
              <a:rPr kumimoji="0" lang="en-US" altLang="zh-CN" sz="1800" b="1" i="0" u="none" strike="noStrike" kern="0" cap="none" spc="0" normalizeH="0" baseline="0" noProof="0" dirty="0" smtClean="0">
                <a:ln>
                  <a:noFill/>
                </a:ln>
                <a:solidFill>
                  <a:srgbClr val="002060"/>
                </a:solidFill>
                <a:effectLst/>
                <a:uLnTx/>
                <a:uFillTx/>
                <a:latin typeface="Cambria"/>
                <a:ea typeface="MS Mincho"/>
                <a:cs typeface="Times New Roman"/>
                <a:sym typeface="Symbol"/>
              </a:rPr>
              <a:t>  50-100 TeV </a:t>
            </a:r>
            <a:r>
              <a:rPr kumimoji="0" lang="en-US" altLang="zh-CN" sz="1800" b="1" i="0" u="none" strike="noStrike" kern="0" cap="none" spc="0" normalizeH="0" baseline="0" noProof="0" dirty="0" smtClean="0">
                <a:ln>
                  <a:noFill/>
                </a:ln>
                <a:solidFill>
                  <a:srgbClr val="002060"/>
                </a:solidFill>
                <a:effectLst/>
                <a:uLnTx/>
                <a:uFillTx/>
                <a:latin typeface="Cambria"/>
                <a:ea typeface="MS Mincho"/>
                <a:cs typeface="Times New Roman"/>
              </a:rPr>
              <a:t> (</a:t>
            </a:r>
            <a:r>
              <a:rPr kumimoji="0" lang="en-US" altLang="zh-CN" sz="1800" b="0" i="0" u="none" strike="noStrike" kern="0" cap="none" spc="0" normalizeH="0" baseline="0" noProof="0" dirty="0" smtClean="0">
                <a:ln>
                  <a:noFill/>
                </a:ln>
                <a:solidFill>
                  <a:srgbClr val="002060"/>
                </a:solidFill>
                <a:effectLst/>
                <a:uLnTx/>
                <a:uFillTx/>
                <a:latin typeface="Cambria"/>
                <a:ea typeface="MS Mincho"/>
                <a:cs typeface="Times New Roman"/>
              </a:rPr>
              <a:t>with ep, HI options</a:t>
            </a:r>
            <a:r>
              <a:rPr kumimoji="0" lang="en-US" altLang="zh-CN" sz="1800" b="1" i="0" u="none" strike="noStrike" kern="0" cap="none" spc="0" normalizeH="0" baseline="0" noProof="0" dirty="0" smtClean="0">
                <a:ln>
                  <a:noFill/>
                </a:ln>
                <a:solidFill>
                  <a:srgbClr val="002060"/>
                </a:solidFill>
                <a:effectLst/>
                <a:uLnTx/>
                <a:uFillTx/>
                <a:latin typeface="Cambria"/>
                <a:ea typeface="MS Mincho"/>
                <a:cs typeface="Times New Roman"/>
              </a:rPr>
              <a:t>)</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1" i="0" u="none" strike="noStrike" kern="0" cap="none" spc="0" normalizeH="0" baseline="0" noProof="0" dirty="0" smtClean="0">
                <a:ln>
                  <a:noFill/>
                </a:ln>
                <a:solidFill>
                  <a:srgbClr val="002060"/>
                </a:solidFill>
                <a:effectLst/>
                <a:uLnTx/>
                <a:uFillTx/>
                <a:latin typeface="Cambria"/>
                <a:ea typeface="MS Mincho"/>
                <a:cs typeface="Times New Roman"/>
              </a:rPr>
              <a:t>	</a:t>
            </a:r>
            <a:r>
              <a:rPr kumimoji="0" lang="en-US" altLang="zh-CN" sz="2000" b="1" i="0" u="none" strike="noStrike" kern="0" cap="none" spc="0" normalizeH="0" baseline="0" noProof="0" dirty="0" smtClean="0">
                <a:ln>
                  <a:noFill/>
                </a:ln>
                <a:solidFill>
                  <a:srgbClr val="7030A0"/>
                </a:solidFill>
                <a:effectLst/>
                <a:uLnTx/>
                <a:uFillTx/>
                <a:latin typeface="Cambria"/>
                <a:ea typeface="MS Mincho"/>
                <a:cs typeface="Times New Roman"/>
              </a:rPr>
              <a:t>A discovery machine for BSM new physics</a:t>
            </a:r>
            <a:endParaRPr kumimoji="0" lang="en-US" altLang="zh-CN" sz="1800" b="0" i="0" u="none" strike="noStrike" kern="0" cap="none" spc="0" normalizeH="0" baseline="0" noProof="0" dirty="0" smtClean="0">
              <a:ln>
                <a:noFill/>
              </a:ln>
              <a:solidFill>
                <a:srgbClr val="7030A0"/>
              </a:solidFill>
              <a:effectLst/>
              <a:uLnTx/>
              <a:uFillTx/>
              <a:latin typeface="Cambria"/>
              <a:ea typeface="MS Mincho"/>
              <a:cs typeface="Times New Roman"/>
              <a:sym typeface="Symbol"/>
            </a:endParaRPr>
          </a:p>
        </p:txBody>
      </p:sp>
      <p:sp>
        <p:nvSpPr>
          <p:cNvPr id="39" name="矩形 38"/>
          <p:cNvSpPr/>
          <p:nvPr/>
        </p:nvSpPr>
        <p:spPr>
          <a:xfrm>
            <a:off x="533400" y="5486400"/>
            <a:ext cx="8458200" cy="946666"/>
          </a:xfrm>
          <a:prstGeom prst="rect">
            <a:avLst/>
          </a:prstGeom>
          <a:solidFill>
            <a:sysClr val="window" lastClr="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C00000"/>
                </a:solidFill>
                <a:effectLst/>
                <a:uLnTx/>
                <a:uFillTx/>
                <a:latin typeface="Times New Roman" pitchFamily="18" charset="0"/>
                <a:ea typeface="宋体"/>
                <a:cs typeface="Times New Roman" pitchFamily="18" charset="0"/>
              </a:rPr>
              <a:t>BEPCII</a:t>
            </a:r>
            <a:r>
              <a:rPr kumimoji="0" lang="en-US" altLang="zh-CN" sz="2000" b="1" i="0" u="none" strike="noStrike" kern="0" cap="none" spc="0" normalizeH="0" baseline="0" noProof="0" dirty="0" smtClean="0">
                <a:ln>
                  <a:noFill/>
                </a:ln>
                <a:solidFill>
                  <a:srgbClr val="002060"/>
                </a:solidFill>
                <a:effectLst/>
                <a:uLnTx/>
                <a:uFillTx/>
                <a:latin typeface="Times New Roman" pitchFamily="18" charset="0"/>
                <a:ea typeface="宋体"/>
                <a:cs typeface="Times New Roman" pitchFamily="18" charset="0"/>
              </a:rPr>
              <a:t> </a:t>
            </a:r>
            <a:r>
              <a:rPr kumimoji="0" lang="en-US" altLang="zh-CN" sz="2000" b="0" i="0" u="none" strike="noStrike" kern="0" cap="none" spc="0" normalizeH="0" baseline="0" noProof="0" dirty="0" smtClean="0">
                <a:ln>
                  <a:noFill/>
                </a:ln>
                <a:solidFill>
                  <a:srgbClr val="002060"/>
                </a:solidFill>
                <a:effectLst/>
                <a:uLnTx/>
                <a:uFillTx/>
                <a:latin typeface="Times New Roman" pitchFamily="18" charset="0"/>
                <a:ea typeface="宋体"/>
                <a:cs typeface="Times New Roman" pitchFamily="18" charset="0"/>
              </a:rPr>
              <a:t>will likely complete its mission ~2020s;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C00000"/>
                </a:solidFill>
                <a:effectLst/>
                <a:uLnTx/>
                <a:uFillTx/>
                <a:latin typeface="Times New Roman" pitchFamily="18" charset="0"/>
                <a:ea typeface="宋体"/>
                <a:cs typeface="Times New Roman" pitchFamily="18" charset="0"/>
              </a:rPr>
              <a:t>CEPC</a:t>
            </a:r>
            <a:r>
              <a:rPr kumimoji="0" lang="en-US" altLang="zh-CN" sz="2000" b="1" i="0" u="none" strike="noStrike" kern="0" cap="none" spc="0" normalizeH="0" baseline="0" noProof="0" dirty="0" smtClean="0">
                <a:ln>
                  <a:noFill/>
                </a:ln>
                <a:solidFill>
                  <a:srgbClr val="002060"/>
                </a:solidFill>
                <a:effectLst/>
                <a:uLnTx/>
                <a:uFillTx/>
                <a:latin typeface="Times New Roman" pitchFamily="18" charset="0"/>
                <a:ea typeface="宋体"/>
                <a:cs typeface="Times New Roman" pitchFamily="18" charset="0"/>
              </a:rPr>
              <a:t> – possible </a:t>
            </a:r>
            <a:r>
              <a:rPr kumimoji="0" lang="en-US" altLang="zh-CN" sz="2000" b="0" i="0" u="none" strike="noStrike" kern="0" cap="none" spc="0" normalizeH="0" baseline="0" noProof="0" dirty="0" smtClean="0">
                <a:ln>
                  <a:noFill/>
                </a:ln>
                <a:solidFill>
                  <a:srgbClr val="002060"/>
                </a:solidFill>
                <a:effectLst/>
                <a:uLnTx/>
                <a:uFillTx/>
                <a:latin typeface="Times New Roman" pitchFamily="18" charset="0"/>
                <a:ea typeface="宋体"/>
                <a:cs typeface="Times New Roman" pitchFamily="18" charset="0"/>
              </a:rPr>
              <a:t>accelerator based particle physics program in China after BII</a:t>
            </a:r>
          </a:p>
        </p:txBody>
      </p:sp>
      <p:sp>
        <p:nvSpPr>
          <p:cNvPr id="40" name="TextBox 39"/>
          <p:cNvSpPr txBox="1"/>
          <p:nvPr/>
        </p:nvSpPr>
        <p:spPr>
          <a:xfrm>
            <a:off x="7924800" y="1524000"/>
            <a:ext cx="114762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smtClean="0">
                <a:ln>
                  <a:noFill/>
                </a:ln>
                <a:solidFill>
                  <a:srgbClr val="FF0000"/>
                </a:solidFill>
                <a:effectLst/>
                <a:uLnTx/>
                <a:uFillTx/>
              </a:rPr>
              <a:t>Higgs precision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smtClean="0">
                <a:ln>
                  <a:noFill/>
                </a:ln>
                <a:solidFill>
                  <a:srgbClr val="FF0000"/>
                </a:solidFill>
                <a:effectLst/>
                <a:uLnTx/>
                <a:uFillTx/>
              </a:rPr>
              <a:t>1% or better</a:t>
            </a:r>
            <a:endParaRPr kumimoji="0" lang="zh-CN" altLang="en-US" sz="1200" b="1" i="0" u="none" strike="noStrike" kern="0" cap="none" spc="0" normalizeH="0" baseline="0" noProof="0" dirty="0" smtClean="0">
              <a:ln>
                <a:noFill/>
              </a:ln>
              <a:solidFill>
                <a:srgbClr val="FF0000"/>
              </a:solidFill>
              <a:effectLst/>
              <a:uLnTx/>
              <a:uFillTx/>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6800" y="2895600"/>
            <a:ext cx="4146331" cy="2738228"/>
          </a:xfrm>
          <a:prstGeom prst="rect">
            <a:avLst/>
          </a:prstGeom>
        </p:spPr>
      </p:pic>
      <p:sp>
        <p:nvSpPr>
          <p:cNvPr id="10" name="TextBox 9"/>
          <p:cNvSpPr txBox="1"/>
          <p:nvPr/>
        </p:nvSpPr>
        <p:spPr>
          <a:xfrm>
            <a:off x="2590800" y="4038600"/>
            <a:ext cx="1221809" cy="369332"/>
          </a:xfrm>
          <a:prstGeom prst="rect">
            <a:avLst/>
          </a:prstGeom>
          <a:noFill/>
        </p:spPr>
        <p:txBody>
          <a:bodyPr wrap="none" rtlCol="0">
            <a:spAutoFit/>
          </a:bodyPr>
          <a:lstStyle/>
          <a:p>
            <a:r>
              <a:rPr lang="en-US" altLang="zh-CN" dirty="0" smtClean="0"/>
              <a:t>CF=100 km</a:t>
            </a:r>
            <a:endParaRPr lang="zh-CN" altLang="en-US" dirty="0"/>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87486" y="188640"/>
            <a:ext cx="8229600" cy="778098"/>
          </a:xfrm>
        </p:spPr>
        <p:txBody>
          <a:bodyPr>
            <a:normAutofit/>
          </a:bodyPr>
          <a:lstStyle/>
          <a:p>
            <a:r>
              <a:rPr lang="en-US" altLang="zh-CN" b="1" dirty="0" smtClean="0">
                <a:solidFill>
                  <a:srgbClr val="0000CC"/>
                </a:solidFill>
              </a:rPr>
              <a:t>CEPC Organization</a:t>
            </a:r>
            <a:endParaRPr lang="zh-CN" altLang="en-US" b="1" dirty="0">
              <a:solidFill>
                <a:srgbClr val="0000CC"/>
              </a:solidFill>
            </a:endParaRPr>
          </a:p>
        </p:txBody>
      </p:sp>
      <p:sp>
        <p:nvSpPr>
          <p:cNvPr id="5" name="矩形 4"/>
          <p:cNvSpPr/>
          <p:nvPr/>
        </p:nvSpPr>
        <p:spPr>
          <a:xfrm>
            <a:off x="1321155" y="1198454"/>
            <a:ext cx="1875835" cy="954107"/>
          </a:xfrm>
          <a:prstGeom prst="rect">
            <a:avLst/>
          </a:prstGeom>
          <a:ln w="28575">
            <a:solidFill>
              <a:schemeClr val="tx1"/>
            </a:solidFill>
          </a:ln>
        </p:spPr>
        <p:txBody>
          <a:bodyPr wrap="none">
            <a:spAutoFit/>
          </a:bodyPr>
          <a:lstStyle/>
          <a:p>
            <a:r>
              <a:rPr lang="en-US" altLang="zh-CN" sz="2000" b="1" dirty="0" smtClean="0">
                <a:solidFill>
                  <a:prstClr val="black"/>
                </a:solidFill>
                <a:latin typeface="Times New Roman" panose="02020603050405020304" pitchFamily="18" charset="0"/>
                <a:cs typeface="Times New Roman" panose="02020603050405020304" pitchFamily="18" charset="0"/>
              </a:rPr>
              <a:t>Institute Board</a:t>
            </a:r>
          </a:p>
          <a:p>
            <a:r>
              <a:rPr lang="en-US" altLang="zh-CN" b="1" dirty="0" smtClean="0">
                <a:solidFill>
                  <a:srgbClr val="0070C0"/>
                </a:solidFill>
                <a:latin typeface="Times New Roman" panose="02020603050405020304" pitchFamily="18" charset="0"/>
                <a:cs typeface="Times New Roman" panose="02020603050405020304" pitchFamily="18" charset="0"/>
              </a:rPr>
              <a:t>Y.N. GAO</a:t>
            </a:r>
            <a:endParaRPr lang="en-US" altLang="zh-CN" b="1" dirty="0">
              <a:solidFill>
                <a:srgbClr val="0070C0"/>
              </a:solidFill>
              <a:latin typeface="Times New Roman" panose="02020603050405020304" pitchFamily="18" charset="0"/>
              <a:cs typeface="Times New Roman" panose="02020603050405020304" pitchFamily="18" charset="0"/>
            </a:endParaRPr>
          </a:p>
          <a:p>
            <a:r>
              <a:rPr lang="en-US" altLang="zh-CN" b="1" dirty="0" smtClean="0">
                <a:solidFill>
                  <a:srgbClr val="0070C0"/>
                </a:solidFill>
                <a:latin typeface="Times New Roman" panose="02020603050405020304" pitchFamily="18" charset="0"/>
                <a:cs typeface="Times New Roman" panose="02020603050405020304" pitchFamily="18" charset="0"/>
              </a:rPr>
              <a:t>J.  GAO</a:t>
            </a:r>
            <a:endParaRPr lang="zh-CN" altLang="en-US" dirty="0">
              <a:solidFill>
                <a:srgbClr val="0070C0"/>
              </a:solidFill>
              <a:latin typeface="Times New Roman" panose="02020603050405020304" pitchFamily="18" charset="0"/>
              <a:cs typeface="Times New Roman" panose="02020603050405020304" pitchFamily="18" charset="0"/>
            </a:endParaRPr>
          </a:p>
        </p:txBody>
      </p:sp>
      <p:sp>
        <p:nvSpPr>
          <p:cNvPr id="6" name="矩形 5"/>
          <p:cNvSpPr/>
          <p:nvPr/>
        </p:nvSpPr>
        <p:spPr>
          <a:xfrm>
            <a:off x="3962400" y="1371600"/>
            <a:ext cx="2382551" cy="677108"/>
          </a:xfrm>
          <a:prstGeom prst="rect">
            <a:avLst/>
          </a:prstGeom>
          <a:ln w="28575">
            <a:solidFill>
              <a:schemeClr val="tx1"/>
            </a:solidFill>
          </a:ln>
        </p:spPr>
        <p:txBody>
          <a:bodyPr wrap="square">
            <a:spAutoFit/>
          </a:bodyPr>
          <a:lstStyle/>
          <a:p>
            <a:r>
              <a:rPr lang="en-US" altLang="zh-CN" sz="2000" b="1" dirty="0" smtClean="0">
                <a:solidFill>
                  <a:prstClr val="black"/>
                </a:solidFill>
                <a:latin typeface="Times New Roman" panose="02020603050405020304" pitchFamily="18" charset="0"/>
                <a:cs typeface="Times New Roman" panose="02020603050405020304" pitchFamily="18" charset="0"/>
              </a:rPr>
              <a:t>Steering Committee</a:t>
            </a:r>
            <a:endParaRPr lang="en-US" altLang="zh-CN" sz="1100" b="1" dirty="0" smtClean="0">
              <a:solidFill>
                <a:srgbClr val="0070C0"/>
              </a:solidFill>
              <a:latin typeface="Times New Roman" panose="02020603050405020304" pitchFamily="18" charset="0"/>
              <a:cs typeface="Times New Roman" panose="02020603050405020304" pitchFamily="18" charset="0"/>
            </a:endParaRPr>
          </a:p>
          <a:p>
            <a:r>
              <a:rPr lang="en-US" altLang="zh-CN" b="1" dirty="0" smtClean="0">
                <a:solidFill>
                  <a:srgbClr val="0070C0"/>
                </a:solidFill>
                <a:latin typeface="Times New Roman" panose="02020603050405020304" pitchFamily="18" charset="0"/>
                <a:cs typeface="Times New Roman" panose="02020603050405020304" pitchFamily="18" charset="0"/>
              </a:rPr>
              <a:t>Y.F.  WANG </a:t>
            </a:r>
            <a:r>
              <a:rPr lang="en-US" altLang="zh-CN" sz="1600" b="1" dirty="0" smtClean="0">
                <a:solidFill>
                  <a:srgbClr val="0070C0"/>
                </a:solidFill>
                <a:latin typeface="Times New Roman" panose="02020603050405020304" pitchFamily="18" charset="0"/>
                <a:cs typeface="Times New Roman" panose="02020603050405020304" pitchFamily="18" charset="0"/>
              </a:rPr>
              <a:t>(IHEP),….</a:t>
            </a:r>
            <a:endParaRPr lang="en-US" altLang="zh-CN" sz="1600" b="1" dirty="0">
              <a:solidFill>
                <a:srgbClr val="0070C0"/>
              </a:solidFill>
              <a:latin typeface="Times New Roman" panose="02020603050405020304" pitchFamily="18" charset="0"/>
              <a:cs typeface="Times New Roman" panose="02020603050405020304" pitchFamily="18" charset="0"/>
            </a:endParaRPr>
          </a:p>
        </p:txBody>
      </p:sp>
      <p:sp>
        <p:nvSpPr>
          <p:cNvPr id="7" name="矩形 6"/>
          <p:cNvSpPr/>
          <p:nvPr/>
        </p:nvSpPr>
        <p:spPr>
          <a:xfrm>
            <a:off x="5522902" y="3230437"/>
            <a:ext cx="2097097" cy="1231106"/>
          </a:xfrm>
          <a:prstGeom prst="rect">
            <a:avLst/>
          </a:prstGeom>
          <a:ln w="28575">
            <a:solidFill>
              <a:schemeClr val="tx1"/>
            </a:solidFill>
          </a:ln>
        </p:spPr>
        <p:txBody>
          <a:bodyPr wrap="square">
            <a:spAutoFit/>
          </a:bodyPr>
          <a:lstStyle/>
          <a:p>
            <a:r>
              <a:rPr lang="en-US" altLang="zh-CN" sz="2000" b="1" dirty="0" err="1" smtClean="0">
                <a:solidFill>
                  <a:prstClr val="black"/>
                </a:solidFill>
                <a:latin typeface="Times New Roman" panose="02020603050405020304" pitchFamily="18" charset="0"/>
                <a:cs typeface="Times New Roman" panose="02020603050405020304" pitchFamily="18" charset="0"/>
              </a:rPr>
              <a:t>ProjectDirector</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algn="ctr"/>
            <a:r>
              <a:rPr lang="en-US" altLang="zh-CN" b="1" dirty="0" smtClean="0">
                <a:solidFill>
                  <a:srgbClr val="0070C0"/>
                </a:solidFill>
                <a:latin typeface="Times New Roman" panose="02020603050405020304" pitchFamily="18" charset="0"/>
                <a:cs typeface="Times New Roman" panose="02020603050405020304" pitchFamily="18" charset="0"/>
              </a:rPr>
              <a:t>XC LOU</a:t>
            </a:r>
          </a:p>
          <a:p>
            <a:pPr algn="ctr"/>
            <a:r>
              <a:rPr lang="en-US" altLang="zh-CN" b="1" dirty="0" smtClean="0">
                <a:solidFill>
                  <a:srgbClr val="0070C0"/>
                </a:solidFill>
                <a:latin typeface="Times New Roman" panose="02020603050405020304" pitchFamily="18" charset="0"/>
                <a:cs typeface="Times New Roman" panose="02020603050405020304" pitchFamily="18" charset="0"/>
              </a:rPr>
              <a:t>Q. QIN</a:t>
            </a:r>
          </a:p>
          <a:p>
            <a:pPr algn="ctr"/>
            <a:r>
              <a:rPr lang="en-US" altLang="zh-CN" b="1" dirty="0" smtClean="0">
                <a:solidFill>
                  <a:srgbClr val="0070C0"/>
                </a:solidFill>
                <a:latin typeface="Times New Roman" panose="02020603050405020304" pitchFamily="18" charset="0"/>
                <a:cs typeface="Times New Roman" panose="02020603050405020304" pitchFamily="18" charset="0"/>
              </a:rPr>
              <a:t>N. XU</a:t>
            </a:r>
          </a:p>
        </p:txBody>
      </p:sp>
      <p:sp>
        <p:nvSpPr>
          <p:cNvPr id="8" name="矩形 7"/>
          <p:cNvSpPr/>
          <p:nvPr/>
        </p:nvSpPr>
        <p:spPr>
          <a:xfrm>
            <a:off x="7459325" y="5663306"/>
            <a:ext cx="1803699" cy="1231106"/>
          </a:xfrm>
          <a:prstGeom prst="rect">
            <a:avLst/>
          </a:prstGeom>
          <a:ln w="28575">
            <a:solidFill>
              <a:schemeClr val="tx1"/>
            </a:solidFill>
          </a:ln>
        </p:spPr>
        <p:txBody>
          <a:bodyPr wrap="none">
            <a:spAutoFit/>
          </a:bodyPr>
          <a:lstStyle/>
          <a:p>
            <a:r>
              <a:rPr lang="en-US" altLang="zh-CN" sz="2000" b="1" dirty="0" smtClean="0">
                <a:solidFill>
                  <a:prstClr val="black"/>
                </a:solidFill>
                <a:latin typeface="Times New Roman" panose="02020603050405020304" pitchFamily="18" charset="0"/>
                <a:cs typeface="Times New Roman" panose="02020603050405020304" pitchFamily="18" charset="0"/>
              </a:rPr>
              <a:t>Detector</a:t>
            </a:r>
            <a:endParaRPr lang="en-US" altLang="zh-CN" sz="2000" b="1" dirty="0">
              <a:solidFill>
                <a:prstClr val="black"/>
              </a:solidFill>
              <a:latin typeface="Times New Roman" panose="02020603050405020304" pitchFamily="18" charset="0"/>
              <a:cs typeface="Times New Roman" panose="02020603050405020304" pitchFamily="18" charset="0"/>
            </a:endParaRPr>
          </a:p>
          <a:p>
            <a:r>
              <a:rPr lang="en-US" altLang="zh-CN" b="1" dirty="0" err="1" smtClean="0">
                <a:solidFill>
                  <a:srgbClr val="C00000"/>
                </a:solidFill>
                <a:latin typeface="Times New Roman" panose="02020603050405020304" pitchFamily="18" charset="0"/>
                <a:cs typeface="Times New Roman" panose="02020603050405020304" pitchFamily="18" charset="0"/>
              </a:rPr>
              <a:t>JoaoCosta</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en-US" altLang="zh-CN" sz="1400" b="1" dirty="0" smtClean="0">
                <a:solidFill>
                  <a:srgbClr val="0070C0"/>
                </a:solidFill>
                <a:latin typeface="Times New Roman" panose="02020603050405020304" pitchFamily="18" charset="0"/>
                <a:cs typeface="Times New Roman" panose="02020603050405020304" pitchFamily="18" charset="0"/>
              </a:rPr>
              <a:t>IHEP</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en-US" altLang="zh-CN" b="1" dirty="0" smtClean="0">
                <a:solidFill>
                  <a:srgbClr val="0070C0"/>
                </a:solidFill>
                <a:latin typeface="Times New Roman" panose="02020603050405020304" pitchFamily="18" charset="0"/>
                <a:cs typeface="Times New Roman" panose="02020603050405020304" pitchFamily="18" charset="0"/>
              </a:rPr>
              <a:t>S. JIN(NJU)</a:t>
            </a:r>
          </a:p>
          <a:p>
            <a:r>
              <a:rPr lang="en-US" altLang="zh-CN" b="1" dirty="0" smtClean="0">
                <a:solidFill>
                  <a:srgbClr val="0070C0"/>
                </a:solidFill>
                <a:latin typeface="Times New Roman" panose="02020603050405020304" pitchFamily="18" charset="0"/>
                <a:cs typeface="Times New Roman" panose="02020603050405020304" pitchFamily="18" charset="0"/>
              </a:rPr>
              <a:t>YN GAO(TH)</a:t>
            </a:r>
            <a:endParaRPr lang="en-US" altLang="zh-CN" dirty="0" smtClean="0">
              <a:solidFill>
                <a:srgbClr val="0070C0"/>
              </a:solidFill>
              <a:latin typeface="Times New Roman" panose="02020603050405020304" pitchFamily="18" charset="0"/>
              <a:cs typeface="Times New Roman" panose="02020603050405020304" pitchFamily="18" charset="0"/>
            </a:endParaRPr>
          </a:p>
        </p:txBody>
      </p:sp>
      <p:sp>
        <p:nvSpPr>
          <p:cNvPr id="9" name="矩形 8"/>
          <p:cNvSpPr/>
          <p:nvPr/>
        </p:nvSpPr>
        <p:spPr>
          <a:xfrm>
            <a:off x="5671450" y="5663305"/>
            <a:ext cx="1879617" cy="1231106"/>
          </a:xfrm>
          <a:prstGeom prst="rect">
            <a:avLst/>
          </a:prstGeom>
          <a:ln w="28575">
            <a:solidFill>
              <a:schemeClr val="tx1"/>
            </a:solidFill>
          </a:ln>
        </p:spPr>
        <p:txBody>
          <a:bodyPr wrap="none">
            <a:spAutoFit/>
          </a:bodyPr>
          <a:lstStyle/>
          <a:p>
            <a:r>
              <a:rPr lang="en-US" altLang="zh-CN" sz="2000" b="1" dirty="0" smtClean="0">
                <a:solidFill>
                  <a:prstClr val="black"/>
                </a:solidFill>
                <a:latin typeface="Times New Roman" panose="02020603050405020304" pitchFamily="18" charset="0"/>
                <a:cs typeface="Times New Roman" panose="02020603050405020304" pitchFamily="18" charset="0"/>
              </a:rPr>
              <a:t>Accelerator</a:t>
            </a:r>
          </a:p>
          <a:p>
            <a:r>
              <a:rPr lang="en-US" altLang="zh-CN" b="1" dirty="0" smtClean="0">
                <a:solidFill>
                  <a:srgbClr val="C00000"/>
                </a:solidFill>
                <a:latin typeface="Times New Roman" panose="02020603050405020304" pitchFamily="18" charset="0"/>
                <a:cs typeface="Times New Roman" panose="02020603050405020304" pitchFamily="18" charset="0"/>
              </a:rPr>
              <a:t>J. GAO</a:t>
            </a:r>
            <a:r>
              <a:rPr lang="en-US" altLang="zh-CN" b="1" dirty="0" smtClean="0">
                <a:solidFill>
                  <a:srgbClr val="0070C0"/>
                </a:solidFill>
                <a:latin typeface="Times New Roman" panose="02020603050405020304" pitchFamily="18" charset="0"/>
                <a:cs typeface="Times New Roman" panose="02020603050405020304" pitchFamily="18" charset="0"/>
              </a:rPr>
              <a:t>(IHEP)</a:t>
            </a:r>
          </a:p>
          <a:p>
            <a:r>
              <a:rPr lang="en-US" altLang="zh-CN" b="1" dirty="0" smtClean="0">
                <a:solidFill>
                  <a:srgbClr val="0070C0"/>
                </a:solidFill>
                <a:latin typeface="Times New Roman" panose="02020603050405020304" pitchFamily="18" charset="0"/>
                <a:cs typeface="Times New Roman" panose="02020603050405020304" pitchFamily="18" charset="0"/>
              </a:rPr>
              <a:t>CY Long(IHEP)</a:t>
            </a:r>
          </a:p>
          <a:p>
            <a:r>
              <a:rPr lang="en-US" altLang="zh-CN" b="1" dirty="0" smtClean="0">
                <a:solidFill>
                  <a:srgbClr val="0070C0"/>
                </a:solidFill>
                <a:latin typeface="Times New Roman" panose="02020603050405020304" pitchFamily="18" charset="0"/>
                <a:cs typeface="Times New Roman" panose="02020603050405020304" pitchFamily="18" charset="0"/>
              </a:rPr>
              <a:t>JY TANG(IHEP)</a:t>
            </a:r>
            <a:endParaRPr lang="en-US" altLang="zh-CN" b="1" dirty="0">
              <a:solidFill>
                <a:srgbClr val="0070C0"/>
              </a:solidFill>
              <a:latin typeface="Times New Roman" panose="02020603050405020304" pitchFamily="18" charset="0"/>
              <a:cs typeface="Times New Roman" panose="02020603050405020304" pitchFamily="18" charset="0"/>
            </a:endParaRPr>
          </a:p>
        </p:txBody>
      </p:sp>
      <p:sp>
        <p:nvSpPr>
          <p:cNvPr id="10" name="矩形 9"/>
          <p:cNvSpPr/>
          <p:nvPr/>
        </p:nvSpPr>
        <p:spPr>
          <a:xfrm>
            <a:off x="3851920" y="5663304"/>
            <a:ext cx="1640193" cy="1231106"/>
          </a:xfrm>
          <a:prstGeom prst="rect">
            <a:avLst/>
          </a:prstGeom>
          <a:ln w="28575">
            <a:solidFill>
              <a:schemeClr val="tx1"/>
            </a:solidFill>
          </a:ln>
        </p:spPr>
        <p:txBody>
          <a:bodyPr wrap="none">
            <a:spAutoFit/>
          </a:bodyPr>
          <a:lstStyle/>
          <a:p>
            <a:r>
              <a:rPr lang="en-US" altLang="zh-CN" sz="2000" b="1" dirty="0" smtClean="0">
                <a:solidFill>
                  <a:prstClr val="black"/>
                </a:solidFill>
                <a:latin typeface="Times New Roman" panose="02020603050405020304" pitchFamily="18" charset="0"/>
                <a:cs typeface="Times New Roman" panose="02020603050405020304" pitchFamily="18" charset="0"/>
              </a:rPr>
              <a:t>Theory</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r>
              <a:rPr lang="en-US" altLang="zh-CN" b="1" dirty="0" smtClean="0">
                <a:solidFill>
                  <a:srgbClr val="0070C0"/>
                </a:solidFill>
                <a:latin typeface="Times New Roman" panose="02020603050405020304" pitchFamily="18" charset="0"/>
                <a:cs typeface="Times New Roman" panose="02020603050405020304" pitchFamily="18" charset="0"/>
              </a:rPr>
              <a:t>HJ HE(TH)</a:t>
            </a:r>
          </a:p>
          <a:p>
            <a:r>
              <a:rPr lang="en-US" altLang="zh-CN" b="1" dirty="0" smtClean="0">
                <a:solidFill>
                  <a:srgbClr val="0070C0"/>
                </a:solidFill>
                <a:latin typeface="Times New Roman" panose="02020603050405020304" pitchFamily="18" charset="0"/>
                <a:cs typeface="Times New Roman" panose="02020603050405020304" pitchFamily="18" charset="0"/>
              </a:rPr>
              <a:t>JP MA(ITP)</a:t>
            </a:r>
          </a:p>
          <a:p>
            <a:r>
              <a:rPr lang="en-US" altLang="zh-CN" b="1" dirty="0" smtClean="0">
                <a:solidFill>
                  <a:srgbClr val="0070C0"/>
                </a:solidFill>
                <a:latin typeface="Times New Roman" panose="02020603050405020304" pitchFamily="18" charset="0"/>
                <a:cs typeface="Times New Roman" panose="02020603050405020304" pitchFamily="18" charset="0"/>
              </a:rPr>
              <a:t>XG HE(SJTU)</a:t>
            </a:r>
          </a:p>
        </p:txBody>
      </p:sp>
      <p:cxnSp>
        <p:nvCxnSpPr>
          <p:cNvPr id="11" name="直接箭头连接符 10"/>
          <p:cNvCxnSpPr/>
          <p:nvPr/>
        </p:nvCxnSpPr>
        <p:spPr bwMode="auto">
          <a:xfrm>
            <a:off x="3312406" y="1704474"/>
            <a:ext cx="702154" cy="57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直接连接符 11"/>
          <p:cNvCxnSpPr/>
          <p:nvPr/>
        </p:nvCxnSpPr>
        <p:spPr bwMode="auto">
          <a:xfrm>
            <a:off x="6398492" y="4461543"/>
            <a:ext cx="0" cy="65764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 name="直接箭头连接符 13"/>
          <p:cNvCxnSpPr/>
          <p:nvPr/>
        </p:nvCxnSpPr>
        <p:spPr bwMode="auto">
          <a:xfrm>
            <a:off x="4716016" y="5152014"/>
            <a:ext cx="0" cy="53610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5" name="直接箭头连接符 14"/>
          <p:cNvCxnSpPr/>
          <p:nvPr/>
        </p:nvCxnSpPr>
        <p:spPr bwMode="auto">
          <a:xfrm>
            <a:off x="6397111" y="5134729"/>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直接箭头连接符 15"/>
          <p:cNvCxnSpPr/>
          <p:nvPr/>
        </p:nvCxnSpPr>
        <p:spPr bwMode="auto">
          <a:xfrm>
            <a:off x="8733186" y="5134730"/>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7" name="直接箭头连接符 16"/>
          <p:cNvCxnSpPr/>
          <p:nvPr/>
        </p:nvCxnSpPr>
        <p:spPr bwMode="auto">
          <a:xfrm>
            <a:off x="6096000" y="2057400"/>
            <a:ext cx="1" cy="120586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 name="直接连接符 2"/>
          <p:cNvCxnSpPr/>
          <p:nvPr/>
        </p:nvCxnSpPr>
        <p:spPr>
          <a:xfrm>
            <a:off x="4716016" y="5152014"/>
            <a:ext cx="4017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4" descr="http://www.ihep.cas.cn/xwdt/gnxw/2013/201309/W020130929539554579416.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6656"/>
          <a:stretch/>
        </p:blipFill>
        <p:spPr bwMode="auto">
          <a:xfrm>
            <a:off x="33966" y="2412678"/>
            <a:ext cx="5474137" cy="2655283"/>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33966" y="1342472"/>
            <a:ext cx="1278620" cy="646331"/>
          </a:xfrm>
          <a:prstGeom prst="rect">
            <a:avLst/>
          </a:prstGeom>
          <a:solidFill>
            <a:schemeClr val="tx2">
              <a:lumMod val="20000"/>
              <a:lumOff val="80000"/>
            </a:schemeClr>
          </a:solidFill>
        </p:spPr>
        <p:txBody>
          <a:bodyPr wrap="none" rtlCol="0">
            <a:spAutoFit/>
          </a:bodyPr>
          <a:lstStyle/>
          <a:p>
            <a:r>
              <a:rPr lang="en-US" altLang="zh-CN" b="1" dirty="0" smtClean="0">
                <a:solidFill>
                  <a:srgbClr val="7030A0"/>
                </a:solidFill>
              </a:rPr>
              <a:t>Since Sept. </a:t>
            </a:r>
          </a:p>
          <a:p>
            <a:r>
              <a:rPr lang="en-US" altLang="zh-CN" b="1" dirty="0" smtClean="0">
                <a:solidFill>
                  <a:srgbClr val="7030A0"/>
                </a:solidFill>
              </a:rPr>
              <a:t>2013</a:t>
            </a:r>
          </a:p>
        </p:txBody>
      </p:sp>
      <p:sp>
        <p:nvSpPr>
          <p:cNvPr id="22" name="矩形 21"/>
          <p:cNvSpPr/>
          <p:nvPr/>
        </p:nvSpPr>
        <p:spPr>
          <a:xfrm>
            <a:off x="7085574" y="1135087"/>
            <a:ext cx="1982226" cy="615553"/>
          </a:xfrm>
          <a:prstGeom prst="rect">
            <a:avLst/>
          </a:prstGeom>
          <a:ln w="28575">
            <a:solidFill>
              <a:schemeClr val="tx1"/>
            </a:solidFill>
          </a:ln>
        </p:spPr>
        <p:txBody>
          <a:bodyPr wrap="square">
            <a:spAutoFit/>
          </a:bodyPr>
          <a:lstStyle/>
          <a:p>
            <a:r>
              <a:rPr lang="en-US" altLang="zh-CN" sz="2000" b="1" dirty="0" smtClean="0">
                <a:solidFill>
                  <a:prstClr val="black"/>
                </a:solidFill>
                <a:latin typeface="Times New Roman" panose="02020603050405020304" pitchFamily="18" charset="0"/>
                <a:cs typeface="Times New Roman" panose="02020603050405020304" pitchFamily="18" charset="0"/>
              </a:rPr>
              <a:t>IAC</a:t>
            </a:r>
          </a:p>
          <a:p>
            <a:r>
              <a:rPr lang="en-US" altLang="zh-CN" sz="1400" b="1" kern="0" dirty="0" smtClean="0">
                <a:solidFill>
                  <a:srgbClr val="0070C0"/>
                </a:solidFill>
                <a:latin typeface="Times New Roman"/>
              </a:rPr>
              <a:t>Young-</a:t>
            </a:r>
            <a:r>
              <a:rPr lang="en-US" altLang="zh-CN" sz="1400" b="1" kern="0" dirty="0" err="1" smtClean="0">
                <a:solidFill>
                  <a:srgbClr val="0070C0"/>
                </a:solidFill>
                <a:latin typeface="Times New Roman"/>
              </a:rPr>
              <a:t>Kee</a:t>
            </a:r>
            <a:r>
              <a:rPr lang="en-US" altLang="zh-CN" sz="1400" b="1" kern="0" dirty="0" smtClean="0">
                <a:solidFill>
                  <a:srgbClr val="0070C0"/>
                </a:solidFill>
                <a:latin typeface="Times New Roman"/>
              </a:rPr>
              <a:t> Kim, ….</a:t>
            </a:r>
            <a:endParaRPr lang="en-US" altLang="zh-CN" sz="1400" b="1" dirty="0" smtClean="0">
              <a:solidFill>
                <a:srgbClr val="0070C0"/>
              </a:solidFill>
              <a:latin typeface="Times New Roman" panose="02020603050405020304" pitchFamily="18" charset="0"/>
              <a:cs typeface="Times New Roman" panose="02020603050405020304" pitchFamily="18" charset="0"/>
            </a:endParaRPr>
          </a:p>
        </p:txBody>
      </p:sp>
      <p:cxnSp>
        <p:nvCxnSpPr>
          <p:cNvPr id="23" name="直接箭头连接符 22"/>
          <p:cNvCxnSpPr>
            <a:stCxn id="22" idx="1"/>
            <a:endCxn id="6" idx="3"/>
          </p:cNvCxnSpPr>
          <p:nvPr/>
        </p:nvCxnSpPr>
        <p:spPr bwMode="auto">
          <a:xfrm flipH="1">
            <a:off x="6344951" y="1442864"/>
            <a:ext cx="740623" cy="26729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85756" y="1828800"/>
            <a:ext cx="2158244" cy="14382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24"/>
          <p:cNvSpPr txBox="1"/>
          <p:nvPr/>
        </p:nvSpPr>
        <p:spPr>
          <a:xfrm>
            <a:off x="7329080" y="3276600"/>
            <a:ext cx="1875770" cy="1569660"/>
          </a:xfrm>
          <a:prstGeom prst="rect">
            <a:avLst/>
          </a:prstGeom>
          <a:solidFill>
            <a:schemeClr val="accent3">
              <a:lumMod val="40000"/>
              <a:lumOff val="60000"/>
            </a:schemeClr>
          </a:solidFill>
        </p:spPr>
        <p:txBody>
          <a:bodyPr wrap="none" rtlCol="0">
            <a:spAutoFit/>
          </a:bodyPr>
          <a:lstStyle/>
          <a:p>
            <a:endParaRPr lang="en-US" altLang="zh-CN" sz="1600" b="1" dirty="0" smtClean="0">
              <a:solidFill>
                <a:srgbClr val="7030A0"/>
              </a:solidFill>
            </a:endParaRPr>
          </a:p>
          <a:p>
            <a:r>
              <a:rPr lang="en-US" altLang="zh-CN" sz="1600" b="1" dirty="0" smtClean="0">
                <a:solidFill>
                  <a:srgbClr val="7030A0"/>
                </a:solidFill>
              </a:rPr>
              <a:t>Intl Relation– J GAO</a:t>
            </a:r>
          </a:p>
          <a:p>
            <a:r>
              <a:rPr lang="en-US" altLang="zh-CN" sz="1600" b="1" dirty="0" smtClean="0">
                <a:solidFill>
                  <a:srgbClr val="7030A0"/>
                </a:solidFill>
              </a:rPr>
              <a:t>PR</a:t>
            </a:r>
            <a:r>
              <a:rPr lang="zh-CN" altLang="en-US" sz="1600" b="1" dirty="0" smtClean="0">
                <a:solidFill>
                  <a:srgbClr val="7030A0"/>
                </a:solidFill>
              </a:rPr>
              <a:t> </a:t>
            </a:r>
            <a:r>
              <a:rPr lang="en-US" altLang="zh-CN" sz="1600" b="1" dirty="0" smtClean="0">
                <a:solidFill>
                  <a:srgbClr val="7030A0"/>
                </a:solidFill>
              </a:rPr>
              <a:t>– YN GAO</a:t>
            </a:r>
          </a:p>
          <a:p>
            <a:r>
              <a:rPr lang="en-US" altLang="zh-CN" sz="1600" b="1" dirty="0" smtClean="0">
                <a:solidFill>
                  <a:srgbClr val="7030A0"/>
                </a:solidFill>
              </a:rPr>
              <a:t>Conf.</a:t>
            </a:r>
            <a:r>
              <a:rPr lang="zh-CN" altLang="en-US" sz="1600" b="1" dirty="0" smtClean="0">
                <a:solidFill>
                  <a:srgbClr val="7030A0"/>
                </a:solidFill>
              </a:rPr>
              <a:t> </a:t>
            </a:r>
            <a:r>
              <a:rPr lang="en-US" altLang="zh-CN" sz="1600" b="1" dirty="0" smtClean="0">
                <a:solidFill>
                  <a:srgbClr val="7030A0"/>
                </a:solidFill>
              </a:rPr>
              <a:t>– </a:t>
            </a:r>
            <a:r>
              <a:rPr lang="en-US" altLang="zh-CN" sz="1600" b="1" dirty="0" err="1" smtClean="0">
                <a:solidFill>
                  <a:srgbClr val="7030A0"/>
                </a:solidFill>
              </a:rPr>
              <a:t>J.Shan</a:t>
            </a:r>
            <a:endParaRPr lang="en-US" altLang="zh-CN" sz="1600" b="1" dirty="0" smtClean="0">
              <a:solidFill>
                <a:srgbClr val="7030A0"/>
              </a:solidFill>
            </a:endParaRPr>
          </a:p>
          <a:p>
            <a:r>
              <a:rPr lang="en-US" altLang="zh-CN" sz="1600" b="1" dirty="0" smtClean="0">
                <a:solidFill>
                  <a:srgbClr val="7030A0"/>
                </a:solidFill>
              </a:rPr>
              <a:t>CDR </a:t>
            </a:r>
            <a:r>
              <a:rPr lang="zh-CN" altLang="en-US" sz="1600" b="1" dirty="0" smtClean="0">
                <a:solidFill>
                  <a:srgbClr val="7030A0"/>
                </a:solidFill>
              </a:rPr>
              <a:t> </a:t>
            </a:r>
            <a:r>
              <a:rPr lang="en-US" altLang="zh-CN" sz="1600" b="1" dirty="0" smtClean="0">
                <a:solidFill>
                  <a:srgbClr val="7030A0"/>
                </a:solidFill>
              </a:rPr>
              <a:t>– XC Lou et al.</a:t>
            </a:r>
          </a:p>
          <a:p>
            <a:r>
              <a:rPr lang="en-US" altLang="zh-CN" sz="1600" b="1" dirty="0" smtClean="0">
                <a:solidFill>
                  <a:srgbClr val="7030A0"/>
                </a:solidFill>
              </a:rPr>
              <a:t>……</a:t>
            </a:r>
            <a:endParaRPr lang="zh-CN" altLang="en-US" sz="1600" b="1" dirty="0">
              <a:solidFill>
                <a:srgbClr val="7030A0"/>
              </a:solidFill>
            </a:endParaRPr>
          </a:p>
        </p:txBody>
      </p:sp>
      <p:sp>
        <p:nvSpPr>
          <p:cNvPr id="32" name="TextBox 31"/>
          <p:cNvSpPr txBox="1"/>
          <p:nvPr/>
        </p:nvSpPr>
        <p:spPr>
          <a:xfrm>
            <a:off x="304800" y="5257800"/>
            <a:ext cx="2826799" cy="1477328"/>
          </a:xfrm>
          <a:prstGeom prst="rect">
            <a:avLst/>
          </a:prstGeom>
          <a:solidFill>
            <a:schemeClr val="accent5">
              <a:lumMod val="20000"/>
              <a:lumOff val="80000"/>
            </a:schemeClr>
          </a:solidFill>
        </p:spPr>
        <p:txBody>
          <a:bodyPr wrap="none" rtlCol="0">
            <a:spAutoFit/>
          </a:bodyPr>
          <a:lstStyle/>
          <a:p>
            <a:r>
              <a:rPr lang="en-US" altLang="zh-CN" b="1" dirty="0" smtClean="0">
                <a:solidFill>
                  <a:srgbClr val="C00000"/>
                </a:solidFill>
              </a:rPr>
              <a:t>CDR Editors</a:t>
            </a:r>
          </a:p>
          <a:p>
            <a:r>
              <a:rPr lang="en-US" altLang="zh-CN" b="1" dirty="0" smtClean="0">
                <a:solidFill>
                  <a:srgbClr val="000099"/>
                </a:solidFill>
              </a:rPr>
              <a:t>theory</a:t>
            </a:r>
            <a:r>
              <a:rPr lang="en-US" altLang="zh-CN" b="1" dirty="0" smtClean="0">
                <a:solidFill>
                  <a:srgbClr val="7030A0"/>
                </a:solidFill>
              </a:rPr>
              <a:t>		LT Wang</a:t>
            </a:r>
            <a:endParaRPr lang="zh-CN" altLang="en-US" b="1" dirty="0" smtClean="0">
              <a:solidFill>
                <a:srgbClr val="7030A0"/>
              </a:solidFill>
            </a:endParaRPr>
          </a:p>
          <a:p>
            <a:r>
              <a:rPr lang="en-US" altLang="zh-CN" b="1" dirty="0" smtClean="0">
                <a:solidFill>
                  <a:srgbClr val="000099"/>
                </a:solidFill>
              </a:rPr>
              <a:t>accelerator</a:t>
            </a:r>
            <a:r>
              <a:rPr lang="en-US" altLang="zh-CN" b="1" dirty="0" smtClean="0">
                <a:solidFill>
                  <a:srgbClr val="7030A0"/>
                </a:solidFill>
              </a:rPr>
              <a:t>	W Chou</a:t>
            </a:r>
          </a:p>
          <a:p>
            <a:r>
              <a:rPr lang="en-US" altLang="zh-CN" b="1" dirty="0" smtClean="0">
                <a:solidFill>
                  <a:srgbClr val="000099"/>
                </a:solidFill>
              </a:rPr>
              <a:t>detector-</a:t>
            </a:r>
            <a:r>
              <a:rPr lang="en-US" altLang="zh-CN" b="1" dirty="0" err="1" smtClean="0">
                <a:solidFill>
                  <a:srgbClr val="000099"/>
                </a:solidFill>
              </a:rPr>
              <a:t>simu</a:t>
            </a:r>
            <a:r>
              <a:rPr lang="en-US" altLang="zh-CN" b="1" dirty="0" smtClean="0">
                <a:solidFill>
                  <a:srgbClr val="7030A0"/>
                </a:solidFill>
              </a:rPr>
              <a:t>	TC Chao</a:t>
            </a:r>
            <a:endParaRPr lang="zh-CN" altLang="en-US" b="1" dirty="0" smtClean="0">
              <a:solidFill>
                <a:srgbClr val="7030A0"/>
              </a:solidFill>
            </a:endParaRPr>
          </a:p>
          <a:p>
            <a:endParaRPr lang="zh-CN" altLang="en-US" dirty="0"/>
          </a:p>
        </p:txBody>
      </p:sp>
      <p:sp>
        <p:nvSpPr>
          <p:cNvPr id="33" name="矩形 32"/>
          <p:cNvSpPr/>
          <p:nvPr/>
        </p:nvSpPr>
        <p:spPr>
          <a:xfrm>
            <a:off x="5715000" y="5181600"/>
            <a:ext cx="1970091" cy="369332"/>
          </a:xfrm>
          <a:prstGeom prst="rect">
            <a:avLst/>
          </a:prstGeom>
        </p:spPr>
        <p:txBody>
          <a:bodyPr wrap="none">
            <a:spAutoFit/>
          </a:bodyPr>
          <a:lstStyle/>
          <a:p>
            <a:r>
              <a:rPr lang="en-US" altLang="zh-CN" b="1" dirty="0" smtClean="0">
                <a:solidFill>
                  <a:srgbClr val="7030A0"/>
                </a:solidFill>
              </a:rPr>
              <a:t>CH YU (AC Physics)</a:t>
            </a:r>
            <a:endParaRPr lang="zh-CN" altLang="en-US" b="1" dirty="0">
              <a:solidFill>
                <a:srgbClr val="7030A0"/>
              </a:solidFill>
            </a:endParaRPr>
          </a:p>
        </p:txBody>
      </p:sp>
      <p:sp>
        <p:nvSpPr>
          <p:cNvPr id="34" name="页脚占位符 33"/>
          <p:cNvSpPr>
            <a:spLocks noGrp="1"/>
          </p:cNvSpPr>
          <p:nvPr>
            <p:ph type="ftr" sz="quarter" idx="11"/>
          </p:nvPr>
        </p:nvSpPr>
        <p:spPr/>
        <p:txBody>
          <a:bodyPr/>
          <a:lstStyle/>
          <a:p>
            <a:r>
              <a:rPr lang="en-US" smtClean="0"/>
              <a:t>April 19， 2017</a:t>
            </a:r>
            <a:endParaRPr lang="en-US" dirty="0"/>
          </a:p>
        </p:txBody>
      </p:sp>
    </p:spTree>
    <p:extLst>
      <p:ext uri="{BB962C8B-B14F-4D97-AF65-F5344CB8AC3E}">
        <p14:creationId xmlns:p14="http://schemas.microsoft.com/office/powerpoint/2010/main" xmlns="" val="178941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 calcmode="lin" valueType="num">
                                      <p:cBhvr additive="base">
                                        <p:cTn id="7" dur="500" fill="hold"/>
                                        <p:tgtEl>
                                          <p:spTgt spid="2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 calcmode="lin" valueType="num">
                                      <p:cBhvr additive="base">
                                        <p:cTn id="1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 calcmode="lin" valueType="num">
                                      <p:cBhvr additive="base">
                                        <p:cTn id="15"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 calcmode="lin" valueType="num">
                                      <p:cBhvr additive="base">
                                        <p:cTn id="1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anim calcmode="lin" valueType="num">
                                      <p:cBhvr additive="base">
                                        <p:cTn id="23"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anim calcmode="lin" valueType="num">
                                      <p:cBhvr additive="base">
                                        <p:cTn id="27"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dirty="0" smtClean="0"/>
              <a:t>June 13， 2018</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55950" y="152400"/>
            <a:ext cx="2832100" cy="490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533399"/>
            <a:ext cx="1524000" cy="26095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2012" y="3657600"/>
            <a:ext cx="1515270" cy="25533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685800" y="533399"/>
            <a:ext cx="1600200" cy="2743201"/>
          </a:xfrm>
          <a:prstGeom prst="rect">
            <a:avLst/>
          </a:prstGeom>
          <a:noFill/>
          <a:ln>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9941" y="3653117"/>
            <a:ext cx="1600200" cy="2743201"/>
          </a:xfrm>
          <a:prstGeom prst="rect">
            <a:avLst/>
          </a:prstGeom>
          <a:noFill/>
          <a:ln>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96671" y="674312"/>
            <a:ext cx="1885950" cy="37576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96671" y="4473078"/>
            <a:ext cx="2227729" cy="2182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09515" y="811306"/>
            <a:ext cx="2370586" cy="36976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80101" y="2653713"/>
            <a:ext cx="2209801" cy="35886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矩形 3"/>
          <p:cNvSpPr/>
          <p:nvPr/>
        </p:nvSpPr>
        <p:spPr>
          <a:xfrm>
            <a:off x="5791200" y="4343400"/>
            <a:ext cx="98890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040914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IMG_20170417_195052"/>
          <p:cNvPicPr>
            <a:picLocks noGrp="1" noChangeAspect="1"/>
          </p:cNvPicPr>
          <p:nvPr>
            <p:ph idx="1"/>
          </p:nvPr>
        </p:nvPicPr>
        <p:blipFill>
          <a:blip r:embed="rId2" cstate="print"/>
          <a:stretch>
            <a:fillRect/>
          </a:stretch>
        </p:blipFill>
        <p:spPr>
          <a:xfrm>
            <a:off x="3212296" y="1749305"/>
            <a:ext cx="2719239" cy="3625652"/>
          </a:xfrm>
          <a:prstGeom prst="rect">
            <a:avLst/>
          </a:prstGeom>
        </p:spPr>
      </p:pic>
      <p:sp>
        <p:nvSpPr>
          <p:cNvPr id="7" name="标题 6"/>
          <p:cNvSpPr>
            <a:spLocks noGrp="1"/>
          </p:cNvSpPr>
          <p:nvPr>
            <p:ph type="title"/>
          </p:nvPr>
        </p:nvSpPr>
        <p:spPr>
          <a:xfrm>
            <a:off x="678180" y="901423"/>
            <a:ext cx="7991475" cy="423545"/>
          </a:xfrm>
          <a:prstGeom prst="rect">
            <a:avLst/>
          </a:prstGeom>
        </p:spPr>
        <p:txBody>
          <a:bodyPr wrap="square">
            <a:spAutoFit/>
          </a:bodyPr>
          <a:lstStyle/>
          <a:p>
            <a:pPr algn="ctr"/>
            <a:r>
              <a:rPr lang="en-US" altLang="zh-CN" sz="2400" dirty="0">
                <a:solidFill>
                  <a:srgbClr val="0070C0"/>
                </a:solidFill>
                <a:latin typeface="Arial" panose="020B0604020202020204" pitchFamily="34" charset="0"/>
                <a:cs typeface="Arial" panose="020B0604020202020204" pitchFamily="34" charset="0"/>
              </a:rPr>
              <a:t>http://cepc.ihep.ac.cn</a:t>
            </a:r>
          </a:p>
        </p:txBody>
      </p:sp>
      <p:pic>
        <p:nvPicPr>
          <p:cNvPr id="2" name="图片 1"/>
          <p:cNvPicPr>
            <a:picLocks noChangeAspect="1"/>
          </p:cNvPicPr>
          <p:nvPr/>
        </p:nvPicPr>
        <p:blipFill>
          <a:blip r:embed="rId3" cstate="print"/>
          <a:stretch>
            <a:fillRect/>
          </a:stretch>
        </p:blipFill>
        <p:spPr>
          <a:xfrm>
            <a:off x="421640" y="1855470"/>
            <a:ext cx="2498090" cy="3519805"/>
          </a:xfrm>
          <a:prstGeom prst="rect">
            <a:avLst/>
          </a:prstGeom>
          <a:ln>
            <a:solidFill>
              <a:schemeClr val="tx1"/>
            </a:solidFill>
          </a:ln>
        </p:spPr>
      </p:pic>
      <p:sp>
        <p:nvSpPr>
          <p:cNvPr id="6" name="文本框 5"/>
          <p:cNvSpPr txBox="1"/>
          <p:nvPr/>
        </p:nvSpPr>
        <p:spPr>
          <a:xfrm>
            <a:off x="948690" y="5501640"/>
            <a:ext cx="1389380" cy="368300"/>
          </a:xfrm>
          <a:prstGeom prst="rect">
            <a:avLst/>
          </a:prstGeom>
          <a:noFill/>
        </p:spPr>
        <p:txBody>
          <a:bodyPr wrap="none" rtlCol="0">
            <a:spAutoFit/>
          </a:bodyPr>
          <a:lstStyle/>
          <a:p>
            <a:r>
              <a:rPr lang="en-US" altLang="zh-CN">
                <a:solidFill>
                  <a:prstClr val="black"/>
                </a:solidFill>
              </a:rPr>
              <a:t>March 2015</a:t>
            </a:r>
          </a:p>
        </p:txBody>
      </p:sp>
      <p:sp>
        <p:nvSpPr>
          <p:cNvPr id="8" name="文本框 7"/>
          <p:cNvSpPr txBox="1"/>
          <p:nvPr/>
        </p:nvSpPr>
        <p:spPr>
          <a:xfrm>
            <a:off x="4067810" y="5501640"/>
            <a:ext cx="1211580" cy="368300"/>
          </a:xfrm>
          <a:prstGeom prst="rect">
            <a:avLst/>
          </a:prstGeom>
          <a:noFill/>
        </p:spPr>
        <p:txBody>
          <a:bodyPr wrap="none" rtlCol="0">
            <a:spAutoFit/>
          </a:bodyPr>
          <a:lstStyle/>
          <a:p>
            <a:r>
              <a:rPr lang="en-US" altLang="zh-CN">
                <a:solidFill>
                  <a:prstClr val="black"/>
                </a:solidFill>
              </a:rPr>
              <a:t>April 2017</a:t>
            </a:r>
          </a:p>
        </p:txBody>
      </p:sp>
      <p:sp>
        <p:nvSpPr>
          <p:cNvPr id="9" name="文本框 8"/>
          <p:cNvSpPr txBox="1"/>
          <p:nvPr/>
        </p:nvSpPr>
        <p:spPr>
          <a:xfrm>
            <a:off x="421640" y="177165"/>
            <a:ext cx="8403099" cy="646331"/>
          </a:xfrm>
          <a:prstGeom prst="rect">
            <a:avLst/>
          </a:prstGeom>
          <a:noFill/>
        </p:spPr>
        <p:txBody>
          <a:bodyPr wrap="square" rtlCol="0">
            <a:spAutoFit/>
          </a:bodyPr>
          <a:lstStyle/>
          <a:p>
            <a:pPr algn="ctr"/>
            <a:r>
              <a:rPr lang="en-US" altLang="zh-CN" sz="3600" b="1" dirty="0">
                <a:solidFill>
                  <a:srgbClr val="0000CC"/>
                </a:solidFill>
              </a:rPr>
              <a:t>CEPC-SppC from Pre-CDR towards CDR </a:t>
            </a:r>
          </a:p>
        </p:txBody>
      </p:sp>
      <p:sp>
        <p:nvSpPr>
          <p:cNvPr id="10" name="文本框 9"/>
          <p:cNvSpPr txBox="1"/>
          <p:nvPr/>
        </p:nvSpPr>
        <p:spPr>
          <a:xfrm>
            <a:off x="3265141" y="5869940"/>
            <a:ext cx="2816284" cy="523220"/>
          </a:xfrm>
          <a:prstGeom prst="rect">
            <a:avLst/>
          </a:prstGeom>
          <a:noFill/>
        </p:spPr>
        <p:txBody>
          <a:bodyPr wrap="none" rtlCol="0">
            <a:spAutoFit/>
          </a:bodyPr>
          <a:lstStyle/>
          <a:p>
            <a:pPr algn="ctr"/>
            <a:r>
              <a:rPr lang="en-US" altLang="zh-CN" sz="1400" dirty="0" smtClean="0">
                <a:solidFill>
                  <a:prstClr val="black"/>
                </a:solidFill>
              </a:rPr>
              <a:t>CEPC-</a:t>
            </a:r>
            <a:r>
              <a:rPr lang="en-US" altLang="zh-CN" sz="1400" dirty="0" err="1" smtClean="0">
                <a:solidFill>
                  <a:prstClr val="black"/>
                </a:solidFill>
              </a:rPr>
              <a:t>SppC</a:t>
            </a:r>
            <a:r>
              <a:rPr lang="en-US" altLang="zh-CN" sz="1400" dirty="0" smtClean="0">
                <a:solidFill>
                  <a:prstClr val="black"/>
                </a:solidFill>
              </a:rPr>
              <a:t> </a:t>
            </a:r>
            <a:r>
              <a:rPr lang="en-US" altLang="zh-CN" sz="1400" dirty="0">
                <a:solidFill>
                  <a:prstClr val="black"/>
                </a:solidFill>
              </a:rPr>
              <a:t>baseline and alternative </a:t>
            </a:r>
          </a:p>
          <a:p>
            <a:pPr algn="ctr"/>
            <a:r>
              <a:rPr lang="en-US" altLang="zh-CN" sz="1400" dirty="0">
                <a:solidFill>
                  <a:prstClr val="black"/>
                </a:solidFill>
              </a:rPr>
              <a:t>decision </a:t>
            </a:r>
            <a:r>
              <a:rPr lang="en-US" altLang="zh-CN" sz="1400" dirty="0" smtClean="0">
                <a:solidFill>
                  <a:prstClr val="black"/>
                </a:solidFill>
              </a:rPr>
              <a:t>process </a:t>
            </a:r>
            <a:r>
              <a:rPr lang="en-US" altLang="zh-CN" sz="1400" dirty="0">
                <a:solidFill>
                  <a:prstClr val="black"/>
                </a:solidFill>
              </a:rPr>
              <a:t>recorded </a:t>
            </a:r>
          </a:p>
        </p:txBody>
      </p:sp>
      <p:pic>
        <p:nvPicPr>
          <p:cNvPr id="11" name="图片 10" descr="IMG_20171108_000855"/>
          <p:cNvPicPr>
            <a:picLocks noChangeAspect="1"/>
          </p:cNvPicPr>
          <p:nvPr/>
        </p:nvPicPr>
        <p:blipFill>
          <a:blip r:embed="rId4" cstate="print"/>
          <a:stretch>
            <a:fillRect/>
          </a:stretch>
        </p:blipFill>
        <p:spPr>
          <a:xfrm>
            <a:off x="6224270" y="1778000"/>
            <a:ext cx="2697480" cy="3597275"/>
          </a:xfrm>
          <a:prstGeom prst="rect">
            <a:avLst/>
          </a:prstGeom>
        </p:spPr>
      </p:pic>
      <p:sp>
        <p:nvSpPr>
          <p:cNvPr id="12" name="文本框 11"/>
          <p:cNvSpPr txBox="1"/>
          <p:nvPr/>
        </p:nvSpPr>
        <p:spPr>
          <a:xfrm>
            <a:off x="6223635" y="5434330"/>
            <a:ext cx="2906395" cy="1014730"/>
          </a:xfrm>
          <a:prstGeom prst="rect">
            <a:avLst/>
          </a:prstGeom>
          <a:noFill/>
        </p:spPr>
        <p:txBody>
          <a:bodyPr wrap="square" rtlCol="0">
            <a:spAutoFit/>
          </a:bodyPr>
          <a:lstStyle/>
          <a:p>
            <a:r>
              <a:rPr lang="en-US" altLang="zh-CN" dirty="0">
                <a:solidFill>
                  <a:prstClr val="black"/>
                </a:solidFill>
              </a:rPr>
              <a:t>            Nov 2017</a:t>
            </a:r>
          </a:p>
          <a:p>
            <a:pPr algn="ctr"/>
            <a:r>
              <a:rPr lang="en-US" altLang="zh-CN" sz="1400" dirty="0">
                <a:solidFill>
                  <a:prstClr val="black"/>
                </a:solidFill>
              </a:rPr>
              <a:t>CEPC-</a:t>
            </a:r>
            <a:r>
              <a:rPr lang="en-US" altLang="zh-CN" sz="1400" dirty="0" err="1">
                <a:solidFill>
                  <a:prstClr val="black"/>
                </a:solidFill>
              </a:rPr>
              <a:t>SppC</a:t>
            </a:r>
            <a:r>
              <a:rPr lang="en-US" altLang="zh-CN" sz="1400" dirty="0">
                <a:solidFill>
                  <a:prstClr val="black"/>
                </a:solidFill>
              </a:rPr>
              <a:t> CDR </a:t>
            </a:r>
          </a:p>
          <a:p>
            <a:pPr algn="ctr"/>
            <a:r>
              <a:rPr lang="en-US" altLang="zh-CN" sz="1400" dirty="0">
                <a:solidFill>
                  <a:prstClr val="black"/>
                </a:solidFill>
              </a:rPr>
              <a:t>Preliminary Draft during</a:t>
            </a:r>
          </a:p>
          <a:p>
            <a:pPr algn="ctr"/>
            <a:r>
              <a:rPr lang="en-US" altLang="zh-CN" sz="1400" dirty="0" smtClean="0">
                <a:solidFill>
                  <a:prstClr val="black"/>
                </a:solidFill>
              </a:rPr>
              <a:t>CEPC mini </a:t>
            </a:r>
            <a:r>
              <a:rPr lang="en-US" altLang="zh-CN" sz="1400" dirty="0">
                <a:solidFill>
                  <a:prstClr val="black"/>
                </a:solidFill>
              </a:rPr>
              <a:t>review</a:t>
            </a:r>
          </a:p>
        </p:txBody>
      </p:sp>
      <p:sp>
        <p:nvSpPr>
          <p:cNvPr id="13" name="文本框 12"/>
          <p:cNvSpPr txBox="1"/>
          <p:nvPr/>
        </p:nvSpPr>
        <p:spPr>
          <a:xfrm>
            <a:off x="3505200" y="6489700"/>
            <a:ext cx="3427095" cy="368300"/>
          </a:xfrm>
          <a:prstGeom prst="rect">
            <a:avLst/>
          </a:prstGeom>
          <a:noFill/>
        </p:spPr>
        <p:txBody>
          <a:bodyPr wrap="square" rtlCol="0">
            <a:spAutoFit/>
          </a:bodyPr>
          <a:lstStyle/>
          <a:p>
            <a:r>
              <a:rPr lang="en-US" altLang="zh-CN" b="1" dirty="0" smtClean="0">
                <a:solidFill>
                  <a:srgbClr val="2E9238"/>
                </a:solidFill>
              </a:rPr>
              <a:t>CEPC </a:t>
            </a:r>
            <a:r>
              <a:rPr lang="en-US" altLang="zh-CN" b="1" dirty="0">
                <a:solidFill>
                  <a:srgbClr val="2E9238"/>
                </a:solidFill>
              </a:rPr>
              <a:t>CDR  </a:t>
            </a:r>
            <a:r>
              <a:rPr lang="en-US" altLang="zh-CN" b="1" dirty="0" smtClean="0">
                <a:solidFill>
                  <a:srgbClr val="2E9238"/>
                </a:solidFill>
              </a:rPr>
              <a:t>draft available</a:t>
            </a:r>
            <a:endParaRPr lang="en-US" altLang="zh-CN" b="1" dirty="0">
              <a:solidFill>
                <a:srgbClr val="2E9238"/>
              </a:solidFill>
            </a:endParaRPr>
          </a:p>
        </p:txBody>
      </p:sp>
      <p:sp>
        <p:nvSpPr>
          <p:cNvPr id="14" name="灯片编号占位符 13"/>
          <p:cNvSpPr>
            <a:spLocks noGrp="1"/>
          </p:cNvSpPr>
          <p:nvPr>
            <p:ph type="sldNum" sz="quarter" idx="12"/>
          </p:nvPr>
        </p:nvSpPr>
        <p:spPr/>
        <p:txBody>
          <a:bodyPr/>
          <a:lstStyle/>
          <a:p>
            <a:fld id="{0A5276BE-B8C4-4399-BEE9-C19C59FEDAF5}"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xmlns="" val="156364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IHEP-180223-5">
  <a:themeElements>
    <a:clrScheme name="IHE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HE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HE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HE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HE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HE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HE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HE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HE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HE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HE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HE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HE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IHEP-180223-5" id="{2F7F5982-85ED-40E0-80D5-A16E18859B8E}" vid="{69CAB536-DF36-4496-A974-5FAEA82031B5}"/>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7704</TotalTime>
  <Words>2825</Words>
  <Application>Microsoft Office PowerPoint</Application>
  <PresentationFormat>全屏显示(4:3)</PresentationFormat>
  <Paragraphs>581</Paragraphs>
  <Slides>31</Slides>
  <Notes>7</Notes>
  <HiddenSlides>0</HiddenSlides>
  <MMClips>0</MMClips>
  <ScaleCrop>false</ScaleCrop>
  <HeadingPairs>
    <vt:vector size="4" baseType="variant">
      <vt:variant>
        <vt:lpstr>主题</vt:lpstr>
      </vt:variant>
      <vt:variant>
        <vt:i4>16</vt:i4>
      </vt:variant>
      <vt:variant>
        <vt:lpstr>幻灯片标题</vt:lpstr>
      </vt:variant>
      <vt:variant>
        <vt:i4>31</vt:i4>
      </vt:variant>
    </vt:vector>
  </HeadingPairs>
  <TitlesOfParts>
    <vt:vector size="47" baseType="lpstr">
      <vt:lpstr>Office Theme</vt:lpstr>
      <vt:lpstr>1_Office 主题​​</vt:lpstr>
      <vt:lpstr>2_Office 主题​​</vt:lpstr>
      <vt:lpstr>3_Office 主题​​</vt:lpstr>
      <vt:lpstr>Office 主题</vt:lpstr>
      <vt:lpstr>5_Office Theme</vt:lpstr>
      <vt:lpstr>1_Office Theme</vt:lpstr>
      <vt:lpstr>1_Office 主题</vt:lpstr>
      <vt:lpstr>4_Office 主题</vt:lpstr>
      <vt:lpstr>5_Office 主题</vt:lpstr>
      <vt:lpstr>6_Office 主题</vt:lpstr>
      <vt:lpstr>Office 主题​​</vt:lpstr>
      <vt:lpstr>8_Office Theme</vt:lpstr>
      <vt:lpstr>2_Office Theme</vt:lpstr>
      <vt:lpstr>3_Office Theme</vt:lpstr>
      <vt:lpstr>12_IHEP-180223-5</vt:lpstr>
      <vt:lpstr>幻灯片 1</vt:lpstr>
      <vt:lpstr>幻灯片 2</vt:lpstr>
      <vt:lpstr>幻灯片 3</vt:lpstr>
      <vt:lpstr>幻灯片 4</vt:lpstr>
      <vt:lpstr>幻灯片 5</vt:lpstr>
      <vt:lpstr>幻灯片 6</vt:lpstr>
      <vt:lpstr>CEPC Organization</vt:lpstr>
      <vt:lpstr>幻灯片 8</vt:lpstr>
      <vt:lpstr>http://cepc.ihep.ac.cn</vt:lpstr>
      <vt:lpstr>CEPC CDR Accelerator Chain</vt:lpstr>
      <vt:lpstr>CEPC Parameters</vt:lpstr>
      <vt:lpstr>幻灯片 12</vt:lpstr>
      <vt:lpstr>幻灯片 13</vt:lpstr>
      <vt:lpstr>幻灯片 14</vt:lpstr>
      <vt:lpstr>幻灯片 15</vt:lpstr>
      <vt:lpstr>CEPC Site Exploration</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xinchou</dc:creator>
  <cp:lastModifiedBy>apple</cp:lastModifiedBy>
  <cp:revision>744</cp:revision>
  <cp:lastPrinted>2013-04-11T07:58:24Z</cp:lastPrinted>
  <dcterms:created xsi:type="dcterms:W3CDTF">2012-04-06T07:45:39Z</dcterms:created>
  <dcterms:modified xsi:type="dcterms:W3CDTF">2018-06-11T05:42:59Z</dcterms:modified>
</cp:coreProperties>
</file>