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79" r:id="rId2"/>
    <p:sldMasterId id="2147483915" r:id="rId3"/>
    <p:sldMasterId id="2147484005" r:id="rId4"/>
    <p:sldMasterId id="2147484033" r:id="rId5"/>
    <p:sldMasterId id="2147484134" r:id="rId6"/>
    <p:sldMasterId id="2147484150" r:id="rId7"/>
    <p:sldMasterId id="2147484162" r:id="rId8"/>
    <p:sldMasterId id="2147484210" r:id="rId9"/>
    <p:sldMasterId id="2147484222" r:id="rId10"/>
  </p:sldMasterIdLst>
  <p:notesMasterIdLst>
    <p:notesMasterId r:id="rId47"/>
  </p:notesMasterIdLst>
  <p:handoutMasterIdLst>
    <p:handoutMasterId r:id="rId48"/>
  </p:handoutMasterIdLst>
  <p:sldIdLst>
    <p:sldId id="1088" r:id="rId11"/>
    <p:sldId id="1083" r:id="rId12"/>
    <p:sldId id="1163" r:id="rId13"/>
    <p:sldId id="1157" r:id="rId14"/>
    <p:sldId id="1005" r:id="rId15"/>
    <p:sldId id="1106" r:id="rId16"/>
    <p:sldId id="1107" r:id="rId17"/>
    <p:sldId id="1162" r:id="rId18"/>
    <p:sldId id="1127" r:id="rId19"/>
    <p:sldId id="1129" r:id="rId20"/>
    <p:sldId id="1145" r:id="rId21"/>
    <p:sldId id="1146" r:id="rId22"/>
    <p:sldId id="859" r:id="rId23"/>
    <p:sldId id="804" r:id="rId24"/>
    <p:sldId id="1015" r:id="rId25"/>
    <p:sldId id="1038" r:id="rId26"/>
    <p:sldId id="1091" r:id="rId27"/>
    <p:sldId id="1147" r:id="rId28"/>
    <p:sldId id="1113" r:id="rId29"/>
    <p:sldId id="1115" r:id="rId30"/>
    <p:sldId id="1148" r:id="rId31"/>
    <p:sldId id="1149" r:id="rId32"/>
    <p:sldId id="1150" r:id="rId33"/>
    <p:sldId id="1151" r:id="rId34"/>
    <p:sldId id="1153" r:id="rId35"/>
    <p:sldId id="1154" r:id="rId36"/>
    <p:sldId id="1155" r:id="rId37"/>
    <p:sldId id="1108" r:id="rId38"/>
    <p:sldId id="1158" r:id="rId39"/>
    <p:sldId id="1159" r:id="rId40"/>
    <p:sldId id="1164" r:id="rId41"/>
    <p:sldId id="1160" r:id="rId42"/>
    <p:sldId id="772" r:id="rId43"/>
    <p:sldId id="655" r:id="rId44"/>
    <p:sldId id="1003" r:id="rId45"/>
    <p:sldId id="1109" r:id="rId46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5pPr>
    <a:lvl6pPr marL="2286000" algn="l" defTabSz="914400" rtl="0" eaLnBrk="1" latinLnBrk="0" hangingPunct="1"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6pPr>
    <a:lvl7pPr marL="2743200" algn="l" defTabSz="914400" rtl="0" eaLnBrk="1" latinLnBrk="0" hangingPunct="1"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7pPr>
    <a:lvl8pPr marL="3200400" algn="l" defTabSz="914400" rtl="0" eaLnBrk="1" latinLnBrk="0" hangingPunct="1"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8pPr>
    <a:lvl9pPr marL="3657600" algn="l" defTabSz="914400" rtl="0" eaLnBrk="1" latinLnBrk="0" hangingPunct="1">
      <a:defRPr sz="2800" kern="1200">
        <a:solidFill>
          <a:srgbClr val="0000FF"/>
        </a:solidFill>
        <a:latin typeface="Comic Sans MS" pitchFamily="66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FFFFFF"/>
    <a:srgbClr val="0000FF"/>
    <a:srgbClr val="FFE22C"/>
    <a:srgbClr val="FFFF99"/>
    <a:srgbClr val="85E7C0"/>
    <a:srgbClr val="F1F3F3"/>
    <a:srgbClr val="0000CC"/>
    <a:srgbClr val="76C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8" autoAdjust="0"/>
    <p:restoredTop sz="73791" autoAdjust="0"/>
  </p:normalViewPr>
  <p:slideViewPr>
    <p:cSldViewPr showGuides="1">
      <p:cViewPr>
        <p:scale>
          <a:sx n="105" d="100"/>
          <a:sy n="105" d="100"/>
        </p:scale>
        <p:origin x="-73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43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3F234C7E-13C3-4AD3-B034-C8FB8A762CD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1599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054B38D-FE7C-4DD5-9CA6-9848BF06D6D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54131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morning</a:t>
            </a:r>
            <a:r>
              <a:rPr lang="en-US" baseline="0" dirty="0" smtClean="0"/>
              <a:t> everyone, this meson spectroscopy review is supposed to be given by </a:t>
            </a:r>
            <a:r>
              <a:rPr lang="en-US" baseline="0" dirty="0" err="1" smtClean="0"/>
              <a:t>Changzheng</a:t>
            </a:r>
            <a:r>
              <a:rPr lang="en-US" baseline="0" dirty="0" smtClean="0"/>
              <a:t>, but unfortunately he can not be here due to the visa problem, so I will give this talk for him. The meson spectroscopy is a large topic, the talk today will focus on the new </a:t>
            </a:r>
            <a:r>
              <a:rPr lang="en-US" baseline="0" dirty="0" err="1" smtClean="0"/>
              <a:t>charmonium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charmonium</a:t>
            </a:r>
            <a:r>
              <a:rPr lang="en-US" baseline="0" dirty="0" smtClean="0"/>
              <a:t>-like states observed most recently.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115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549A3-8CD4-4978-B773-03EA2B0DAE8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4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CDAF-C999-4920-A930-0A80C3B81DA8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2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4471AB-A437-4FDC-A31C-34F13ADB7559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</p:spPr>
        <p:txBody>
          <a:bodyPr lIns="95482" tIns="47740" rIns="95482" bIns="47740"/>
          <a:lstStyle/>
          <a:p>
            <a:r>
              <a:rPr lang="en-US" altLang="zh-CN" dirty="0" smtClean="0"/>
              <a:t>Recently,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BaBar</a:t>
            </a:r>
            <a:r>
              <a:rPr lang="en-US" altLang="zh-CN" baseline="0" dirty="0" smtClean="0"/>
              <a:t> updated their analysis of ISR pi pi </a:t>
            </a:r>
            <a:r>
              <a:rPr lang="en-US" altLang="zh-CN" baseline="0" dirty="0" err="1" smtClean="0"/>
              <a:t>psip</a:t>
            </a:r>
            <a:r>
              <a:rPr lang="en-US" altLang="zh-CN" baseline="0" dirty="0" smtClean="0"/>
              <a:t> with the full data sample, and confirmed the existence of the Y(4660), while the the update of the ISR pi pi </a:t>
            </a:r>
            <a:r>
              <a:rPr lang="en-US" altLang="zh-CN" baseline="0" dirty="0" err="1" smtClean="0"/>
              <a:t>jpsi</a:t>
            </a:r>
            <a:r>
              <a:rPr lang="en-US" altLang="zh-CN" baseline="0" dirty="0" smtClean="0"/>
              <a:t> analysis from both Belle and </a:t>
            </a:r>
            <a:r>
              <a:rPr lang="en-US" altLang="zh-CN" baseline="0" dirty="0" err="1" smtClean="0"/>
              <a:t>BaBar</a:t>
            </a:r>
            <a:r>
              <a:rPr lang="en-US" altLang="zh-CN" baseline="0" dirty="0" smtClean="0"/>
              <a:t> experiments still show difference around the 4008 mass region. The data taken at BESIII and the line-shape study using the pi pi </a:t>
            </a:r>
            <a:r>
              <a:rPr lang="en-US" altLang="zh-CN" baseline="0" dirty="0" err="1" smtClean="0"/>
              <a:t>jpsi</a:t>
            </a:r>
            <a:r>
              <a:rPr lang="en-US" altLang="zh-CN" baseline="0" dirty="0" smtClean="0"/>
              <a:t> final states may help to clarify this discrepancy between the two B-factories. </a:t>
            </a:r>
          </a:p>
          <a:p>
            <a:endParaRPr lang="en-US" altLang="zh-CN" baseline="0" dirty="0" smtClean="0"/>
          </a:p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6994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08C08-2553-4F8C-91E4-E5957D77035E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2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B38D-FE7C-4DD5-9CA6-9848BF06D6DD}" type="slidenum">
              <a:rPr lang="en-US" altLang="zh-CN" smtClean="0"/>
              <a:pPr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962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defTabSz="990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0D2D0EB1-F2DB-4CF7-9E24-EC8FD96DD626}" type="slidenum">
              <a:rPr lang="en-US" altLang="zh-CN" sz="1300" i="0" smtClean="0"/>
              <a:pPr eaLnBrk="1" hangingPunct="1"/>
              <a:t>33</a:t>
            </a:fld>
            <a:endParaRPr lang="en-US" altLang="zh-CN" sz="1300" i="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  <p:extLst>
      <p:ext uri="{BB962C8B-B14F-4D97-AF65-F5344CB8AC3E}">
        <p14:creationId xmlns:p14="http://schemas.microsoft.com/office/powerpoint/2010/main" val="121121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694FC-EEF9-451B-9330-AA6E309CB40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866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5B4DD-7C37-41DB-AB7E-B5FA624681F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28276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5B4DD-7C37-41DB-AB7E-B5FA624681F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849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1157-A38C-4540-89FA-03E465C5FFF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410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5926FF-BC3A-4333-95DD-663B820E49E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644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F1FFF5-426D-4012-A415-B7CB4FE49E9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28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F2E37-E262-4BF5-B725-D65C3B2DBE7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058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F2A0BF-32BE-4332-A2D5-644524DD34F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582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526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79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823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1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1157-A38C-4540-89FA-03E465C5FFF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46296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130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893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0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161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566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790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876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D63BA-436B-46D8-BE8D-22E3A9EEB3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8195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A1123-B37C-45FD-8F2F-656E8040B43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27052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C1C35-8071-44B3-B682-EF9CDD1E9C7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038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5926FF-BC3A-4333-95DD-663B820E49E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78188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9546C-88B4-478D-9478-9B986A27D6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33748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293AC-3F99-4A1F-B60E-B104759001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02034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1EFE7-1171-4849-98B7-DB1ED7729A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28545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DF7C4-66F8-44F9-BE98-3A605D1B56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31734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7080D-447A-42B8-972C-748A849AAC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02533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0E3755-C38F-498C-86A0-DF67552E5AF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61127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4EDFC-5C80-42F1-A1DB-57FCFEEA984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1863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58F98-0D43-45FC-99FD-E7415CC656A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35680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9165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F1FFF5-426D-4012-A415-B7CB4FE49E9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6613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F2E37-E262-4BF5-B725-D65C3B2DBE7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417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F2A0BF-32BE-4332-A2D5-644524DD34F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3783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D9497-9D2F-4330-8378-13EF5FA688C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57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2865B-3338-42B3-82EB-07ABB3E4904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50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396F2-5CD5-402B-8325-A2A4A57840F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75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35E52-4EB3-4384-AA03-46852DE77E4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5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D8B87-08BC-42F3-B36E-78BE42C5C8B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9627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32A5B-3804-4BC5-8005-DC82883DB64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20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2229A-1C72-46BB-8B1E-8F07D432ADD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7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CBDDA-0286-4EB6-91B8-FE19C3E3787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10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11349-8C93-41CE-8AF9-E623925CFA2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28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FB076-25F3-46B9-8477-79E7E1D871B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32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A5905-4379-4C64-9011-BD120FE9A86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63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9F29A-0104-4A1A-9FC5-7C15B46BF67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7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1263316"/>
          </a:xfrm>
          <a:prstGeom prst="rect">
            <a:avLst/>
          </a:prstGeom>
          <a:solidFill>
            <a:srgbClr val="37A0F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537960"/>
            <a:ext cx="9144000" cy="320040"/>
          </a:xfrm>
          <a:prstGeom prst="rect">
            <a:avLst/>
          </a:prstGeom>
          <a:solidFill>
            <a:srgbClr val="37A0F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3" name="日期占位符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7246620" y="6537960"/>
            <a:ext cx="1863090" cy="320040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B4890E27-1C42-4B6B-9AAD-A49BE2DD42CD}" type="slidenum">
              <a:rPr lang="zh-CN" altLang="en-US" smtClean="0">
                <a:solidFill>
                  <a:prstClr val="white"/>
                </a:solidFill>
              </a:rPr>
              <a:pPr/>
              <a:t>‹#›</a:t>
            </a:fld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26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552075"/>
            <a:ext cx="9144000" cy="1732547"/>
          </a:xfrm>
          <a:prstGeom prst="rect">
            <a:avLst/>
          </a:prstGeom>
          <a:solidFill>
            <a:srgbClr val="5DB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284623"/>
            <a:ext cx="9144000" cy="16844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1422935"/>
            <a:ext cx="9144000" cy="144379"/>
          </a:xfrm>
          <a:prstGeom prst="rect">
            <a:avLst/>
          </a:prstGeom>
          <a:solidFill>
            <a:srgbClr val="5DB2F5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05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9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C68F6-8CB3-4759-B330-C702D868121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2534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32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64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9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5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23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6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2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AB924-50BF-49FF-970F-117FA6CCBBF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183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0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96BE7-8C8E-4574-9C4B-8CA01F3DBA8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294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71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92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79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722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20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44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3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162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75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5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97076-EB20-4D89-A581-D1EA3DCE1E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1305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694FC-EEF9-451B-9330-AA6E309CB4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6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D8B87-08BC-42F3-B36E-78BE42C5C8B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C68F6-8CB3-4759-B330-C702D868121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96BE7-8C8E-4574-9C4B-8CA01F3DBA8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9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97076-EB20-4D89-A581-D1EA3DCE1E7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B27C3-D61C-4257-AB62-CFBA9F60C7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7F0-3FA4-47D4-87B5-61EA0B82FFE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C62AB-788D-461F-9B98-A11DE6E2B3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3B7EF-1DB8-4074-9A41-FA3D5788517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5B4DD-7C37-41DB-AB7E-B5FA624681F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B27C3-D61C-4257-AB62-CFBA9F60C70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0926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1157-A38C-4540-89FA-03E465C5FFF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4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5926FF-BC3A-4333-95DD-663B820E49E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1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F1FFF5-426D-4012-A415-B7CB4FE49E9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F2E37-E262-4BF5-B725-D65C3B2DBE7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F2A0BF-32BE-4332-A2D5-644524DD34F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694FC-EEF9-451B-9330-AA6E309CB4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D8B87-08BC-42F3-B36E-78BE42C5C8B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C68F6-8CB3-4759-B330-C702D868121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96BE7-8C8E-4574-9C4B-8CA01F3DBA8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97076-EB20-4D89-A581-D1EA3DCE1E7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7F0-3FA4-47D4-87B5-61EA0B82FFE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984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B27C3-D61C-4257-AB62-CFBA9F60C7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7F0-3FA4-47D4-87B5-61EA0B82FFE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C62AB-788D-461F-9B98-A11DE6E2B3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3B7EF-1DB8-4074-9A41-FA3D5788517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5B4DD-7C37-41DB-AB7E-B5FA624681F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5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1157-A38C-4540-89FA-03E465C5FFF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5926FF-BC3A-4333-95DD-663B820E49E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F1FFF5-426D-4012-A415-B7CB4FE49E9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FF2E37-E262-4BF5-B725-D65C3B2DBE7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F2A0BF-32BE-4332-A2D5-644524DD34F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C62AB-788D-461F-9B98-A11DE6E2B30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28522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255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902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311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219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118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294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265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25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632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2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3B7EF-1DB8-4074-9A41-FA3D5788517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48234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226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694FC-EEF9-451B-9330-AA6E309CB40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617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D8B87-08BC-42F3-B36E-78BE42C5C8B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242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C68F6-8CB3-4759-B330-C702D868121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944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96BE7-8C8E-4574-9C4B-8CA01F3DBA8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301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97076-EB20-4D89-A581-D1EA3DCE1E7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370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B27C3-D61C-4257-AB62-CFBA9F60C70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109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4F7F0-3FA4-47D4-87B5-61EA0B82FFE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037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C62AB-788D-461F-9B98-A11DE6E2B30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419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3B7EF-1DB8-4074-9A41-FA3D5788517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2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50D9A9EE-4E3F-4109-8360-8FA3BC94784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宋体" pitchFamily="2" charset="-122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 altLang="zh-CN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宋体" pitchFamily="2" charset="-122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 altLang="zh-CN" b="1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spcBef>
                <a:spcPct val="0"/>
              </a:spcBef>
            </a:pPr>
            <a:fld id="{62F3CBB7-44B5-4589-BF1E-14E18BD4B58C}" type="slidenum">
              <a:rPr lang="en-US" altLang="zh-CN" b="1" smtClean="0">
                <a:latin typeface="Times New Roman" panose="02020603050405020304" pitchFamily="18" charset="0"/>
                <a:ea typeface="宋体" panose="02010600030101010101" pitchFamily="2" charset="-122"/>
              </a:rPr>
              <a:pPr>
                <a:spcBef>
                  <a:spcPct val="0"/>
                </a:spcBef>
              </a:pPr>
              <a:t>‹#›</a:t>
            </a:fld>
            <a:endParaRPr lang="en-US" altLang="zh-CN" b="1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704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spcBef>
                <a:spcPct val="0"/>
              </a:spcBef>
            </a:pPr>
            <a:endParaRPr lang="en-US" altLang="zh-CN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spcBef>
                <a:spcPct val="0"/>
              </a:spcBef>
            </a:pPr>
            <a:endParaRPr lang="en-US" altLang="zh-CN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spcBef>
                <a:spcPct val="0"/>
              </a:spcBef>
            </a:pPr>
            <a:fld id="{385A8234-18D6-4D24-BC6C-05DFFC2DFCF5}" type="slidenum">
              <a:rPr lang="en-US" altLang="zh-CN">
                <a:solidFill>
                  <a:srgbClr val="000000"/>
                </a:solidFill>
                <a:latin typeface="Arial" charset="0"/>
                <a:ea typeface="宋体" pitchFamily="2" charset="-122"/>
              </a:rPr>
              <a:pPr>
                <a:spcBef>
                  <a:spcPct val="0"/>
                </a:spcBef>
              </a:pPr>
              <a:t>‹#›</a:t>
            </a:fld>
            <a:endParaRPr lang="en-US" altLang="zh-CN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731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890E27-1C42-4B6B-9AAD-A49BE2DD42C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7314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12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50D9A9EE-4E3F-4109-8360-8FA3BC947842}" type="slidenum">
              <a:rPr lang="en-US" altLang="zh-CN">
                <a:solidFill>
                  <a:srgbClr val="000000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6306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  <p:sldLayoutId id="214748404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50D9A9EE-4E3F-4109-8360-8FA3BC947842}" type="slidenum">
              <a:rPr lang="en-US" altLang="zh-CN">
                <a:solidFill>
                  <a:srgbClr val="000000"/>
                </a:solidFill>
                <a:ea typeface="宋体"/>
              </a:rPr>
              <a:pPr/>
              <a:t>‹#›</a:t>
            </a:fld>
            <a:endParaRPr lang="en-US" altLang="zh-CN">
              <a:solidFill>
                <a:srgbClr val="000000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2446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200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fld id="{50D9A9EE-4E3F-4109-8360-8FA3BC94784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6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  <p:sldLayoutId id="2147484177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5B845AA-7664-4C23-B4F2-2E4350C1538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442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2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NULL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openxmlformats.org/officeDocument/2006/relationships/image" Target="NULL"/><Relationship Id="rId2" Type="http://schemas.openxmlformats.org/officeDocument/2006/relationships/notesSlide" Target="../notesSlides/notesSlide5.xml"/><Relationship Id="rId16" Type="http://schemas.openxmlformats.org/officeDocument/2006/relationships/image" Target="NUL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3.png"/><Relationship Id="rId11" Type="http://schemas.openxmlformats.org/officeDocument/2006/relationships/image" Target="NULL"/><Relationship Id="rId5" Type="http://schemas.openxmlformats.org/officeDocument/2006/relationships/image" Target="../media/image50.png"/><Relationship Id="rId15" Type="http://schemas.openxmlformats.org/officeDocument/2006/relationships/image" Target="NULL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1520" y="1078562"/>
            <a:ext cx="8640960" cy="199039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CN" dirty="0" smtClean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Research Highlights</a:t>
            </a:r>
            <a:br>
              <a:rPr lang="en-US" altLang="zh-CN" dirty="0" smtClean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</a:br>
            <a:r>
              <a:rPr lang="en-US" altLang="zh-CN" dirty="0" smtClean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— </a:t>
            </a:r>
            <a:r>
              <a:rPr lang="en-US" altLang="zh-CN" dirty="0" smtClean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BESIII Experiment </a:t>
            </a:r>
            <a:r>
              <a:rPr lang="en-US" altLang="zh-CN" dirty="0" smtClean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—</a:t>
            </a:r>
            <a:br>
              <a:rPr lang="en-US" altLang="zh-CN" dirty="0" smtClean="0">
                <a:solidFill>
                  <a:srgbClr val="0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</a:br>
            <a:endParaRPr lang="zh-CN" altLang="en-US" sz="1400" dirty="0">
              <a:solidFill>
                <a:srgbClr val="00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7504" y="3573016"/>
            <a:ext cx="8856984" cy="302433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buSzPct val="90000"/>
              <a:defRPr/>
            </a:pPr>
            <a:r>
              <a:rPr lang="en-US" altLang="zh-CN" sz="2800" dirty="0" err="1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Changzheng</a:t>
            </a:r>
            <a:r>
              <a:rPr lang="en-US" altLang="zh-CN" sz="28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Yuan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90000"/>
              <a:defRPr/>
            </a:pPr>
            <a:r>
              <a:rPr lang="en-US" altLang="zh-CN" sz="28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IHEP, Beijing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zh-CN" sz="2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June 13, 2018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694FC-EEF9-451B-9330-AA6E309CB407}" type="slidenum">
              <a:rPr lang="en-US" altLang="zh-CN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30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3751"/>
            <a:ext cx="7772400" cy="75442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Discovery of the </a:t>
            </a:r>
            <a:r>
              <a:rPr lang="en-US" altLang="zh-CN" sz="4000" b="1" dirty="0" err="1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</a:t>
            </a:r>
            <a:r>
              <a:rPr lang="en-US" altLang="zh-CN" sz="4000" b="1" baseline="-25000" dirty="0" err="1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(3900)</a:t>
            </a:r>
            <a:endParaRPr lang="zh-CN" altLang="en-US" sz="4000" b="1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10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" y="1285829"/>
            <a:ext cx="5292080" cy="379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496" y="5373414"/>
            <a:ext cx="756084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altLang="zh-CN" sz="2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Mass  </a:t>
            </a:r>
            <a:r>
              <a:rPr lang="en-US" altLang="zh-CN" sz="2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  (3899.0±3.6±4.9) MeV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altLang="zh-CN" sz="2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Width =  (46±10±20) </a:t>
            </a:r>
            <a:r>
              <a:rPr lang="en-US" altLang="zh-CN" sz="2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MeV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altLang="zh-CN" sz="2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Fraction = (21.5±3.3±7.5)%</a:t>
            </a:r>
            <a:endParaRPr lang="en-US" altLang="zh-CN" sz="24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8064" y="908720"/>
            <a:ext cx="3960440" cy="371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 </a:t>
            </a:r>
            <a:r>
              <a:rPr lang="en-US" altLang="zh-CN" sz="2400" b="1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2400" b="1" baseline="30000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2400" b="1" dirty="0" err="1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2400" b="1" baseline="30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24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</a:t>
            </a:r>
            <a:r>
              <a:rPr lang="en-US" altLang="zh-CN" sz="24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+</a:t>
            </a:r>
            <a:r>
              <a:rPr lang="en-US" altLang="zh-CN" sz="24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</a:t>
            </a:r>
            <a:r>
              <a:rPr lang="en-US" altLang="zh-CN" sz="24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-</a:t>
            </a:r>
            <a:r>
              <a:rPr lang="en-US" altLang="zh-CN" sz="24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J/ </a:t>
            </a:r>
            <a:r>
              <a:rPr lang="en-US" altLang="zh-CN" sz="24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events at 4.26 GeV, a particle decays into </a:t>
            </a:r>
            <a:r>
              <a:rPr lang="en-US" altLang="zh-CN" sz="2400" b="1" baseline="30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</a:t>
            </a:r>
            <a:r>
              <a:rPr lang="en-US" altLang="zh-CN" sz="24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J</a:t>
            </a:r>
            <a:r>
              <a:rPr lang="en-US" altLang="zh-CN" sz="2400" b="1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/</a:t>
            </a:r>
            <a:r>
              <a:rPr lang="en-US" altLang="zh-CN" sz="2400" b="1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 is observed!</a:t>
            </a:r>
            <a:endParaRPr lang="en-US" altLang="zh-CN" sz="2400" dirty="0" smtClean="0">
              <a:latin typeface="MS Reference Sans Serif" pitchFamily="34" charset="0"/>
              <a:ea typeface="Gungsuh" pitchFamily="18" charset="-127"/>
              <a:cs typeface="Arial Unicode MS" pitchFamily="34" charset="-122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altLang="zh-CN" sz="2400" dirty="0" smtClean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Couples </a:t>
            </a:r>
            <a:r>
              <a:rPr lang="en-US" altLang="zh-CN" sz="2400" dirty="0" err="1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to</a:t>
            </a:r>
            <a:r>
              <a:rPr lang="en-US" altLang="zh-CN" sz="2400" dirty="0" err="1">
                <a:latin typeface="MS Reference Sans Serif" pitchFamily="34" charset="0"/>
                <a:ea typeface="Gungsuh" pitchFamily="18" charset="-127"/>
                <a:cs typeface="Arial Unicode MS" pitchFamily="34" charset="-122"/>
                <a:sym typeface="Symbol"/>
              </a:rPr>
              <a:t></a:t>
            </a:r>
            <a:r>
              <a:rPr lang="en-US" altLang="zh-CN" sz="2400" dirty="0" err="1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cc</a:t>
            </a:r>
            <a:endParaRPr lang="en-US" altLang="zh-CN" sz="2400" dirty="0">
              <a:latin typeface="MS Reference Sans Serif" pitchFamily="34" charset="0"/>
              <a:ea typeface="Gungsuh" pitchFamily="18" charset="-127"/>
              <a:cs typeface="Arial Unicode MS" pitchFamily="34" charset="-122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altLang="zh-CN" sz="2400" dirty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Has electric charge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altLang="zh-CN" sz="2400" dirty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At least </a:t>
            </a:r>
            <a:r>
              <a:rPr lang="en-US" altLang="zh-CN" sz="2400" dirty="0" smtClean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4 quarks</a:t>
            </a:r>
            <a:endParaRPr lang="en-US" altLang="zh-CN" sz="2400" dirty="0">
              <a:latin typeface="MS Reference Sans Serif" pitchFamily="34" charset="0"/>
              <a:ea typeface="Gungsuh" pitchFamily="18" charset="-127"/>
              <a:cs typeface="Arial Unicode MS" pitchFamily="34" charset="-122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altLang="zh-CN" sz="2400" dirty="0" smtClean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A </a:t>
            </a:r>
            <a:r>
              <a:rPr lang="en-US" altLang="zh-CN" sz="2400" dirty="0" err="1" smtClean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tetraquark</a:t>
            </a:r>
            <a:r>
              <a:rPr lang="en-US" altLang="zh-CN" sz="2400" dirty="0" smtClean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 state?</a:t>
            </a:r>
          </a:p>
          <a:p>
            <a:pPr algn="l"/>
            <a:r>
              <a:rPr lang="en-US" altLang="zh-CN" sz="2400" dirty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 </a:t>
            </a:r>
            <a:r>
              <a:rPr lang="en-US" altLang="zh-CN" sz="2400" dirty="0" smtClean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  A</a:t>
            </a:r>
            <a:r>
              <a:rPr lang="en-US" altLang="zh-CN" sz="2400" dirty="0" smtClean="0">
                <a:latin typeface="MS Reference Sans Serif" pitchFamily="34" charset="0"/>
                <a:ea typeface="Gungsuh" pitchFamily="18" charset="-127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400" dirty="0" smtClean="0">
                <a:latin typeface="MS Reference Sans Serif" pitchFamily="34" charset="0"/>
                <a:ea typeface="Gungsuh" pitchFamily="18" charset="-127"/>
                <a:cs typeface="Arial Unicode MS" pitchFamily="34" charset="-122"/>
              </a:rPr>
              <a:t>DD* molecule?</a:t>
            </a:r>
            <a:endParaRPr lang="en-US" altLang="zh-CN" sz="2400" dirty="0">
              <a:latin typeface="MS Reference Sans Serif" pitchFamily="34" charset="0"/>
              <a:ea typeface="Gungsuh" pitchFamily="18" charset="-127"/>
              <a:cs typeface="Arial Unicode MS" pitchFamily="34" charset="-122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565209" y="6421907"/>
            <a:ext cx="285847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2000" dirty="0" smtClean="0">
                <a:solidFill>
                  <a:srgbClr val="006600"/>
                </a:solidFill>
                <a:latin typeface="Tahoma" pitchFamily="34" charset="0"/>
              </a:rPr>
              <a:t>PRL110</a:t>
            </a:r>
            <a:r>
              <a:rPr lang="en-US" altLang="zh-CN" sz="2000" dirty="0">
                <a:solidFill>
                  <a:srgbClr val="006600"/>
                </a:solidFill>
                <a:latin typeface="Tahoma" pitchFamily="34" charset="0"/>
              </a:rPr>
              <a:t>, 252001 (2013)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986701" y="908720"/>
            <a:ext cx="2145139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CC0000"/>
                </a:solidFill>
                <a:latin typeface="Tahoma" pitchFamily="34" charset="0"/>
              </a:rPr>
              <a:t>Significance </a:t>
            </a:r>
          </a:p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CC0000"/>
                </a:solidFill>
                <a:latin typeface="Tahoma" pitchFamily="34" charset="0"/>
              </a:rPr>
              <a:t>&gt;8</a:t>
            </a:r>
            <a:r>
              <a:rPr lang="en-US" sz="2400" b="1" dirty="0">
                <a:solidFill>
                  <a:srgbClr val="CC0000"/>
                </a:solidFill>
                <a:latin typeface="Tahoma" pitchFamily="34" charset="0"/>
                <a:sym typeface="Symbol"/>
              </a:rPr>
              <a:t></a:t>
            </a:r>
            <a:endParaRPr lang="it-IT" altLang="zh-CN" sz="2400" b="1" dirty="0">
              <a:solidFill>
                <a:srgbClr val="CC0000"/>
              </a:solidFill>
              <a:latin typeface="Tahoma" pitchFamily="34" charset="0"/>
            </a:endParaRPr>
          </a:p>
        </p:txBody>
      </p:sp>
      <p:pic>
        <p:nvPicPr>
          <p:cNvPr id="16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39" y="1915520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010681" y="4924124"/>
            <a:ext cx="4097823" cy="1241180"/>
            <a:chOff x="4923188" y="4598699"/>
            <a:chExt cx="4097823" cy="124118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3188" y="4612196"/>
              <a:ext cx="1428611" cy="122768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7863" y="4657241"/>
              <a:ext cx="1311555" cy="1137591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8750" y="4598699"/>
              <a:ext cx="1312261" cy="1191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48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11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9876" y="3020099"/>
            <a:ext cx="8984247" cy="1561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77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46" i="1" dirty="0" smtClean="0">
                <a:solidFill>
                  <a:srgbClr val="0000FF"/>
                </a:solidFill>
              </a:rPr>
              <a:t>Nature</a:t>
            </a:r>
            <a:r>
              <a:rPr lang="en-US" altLang="zh-CN" sz="2246" dirty="0" smtClean="0">
                <a:solidFill>
                  <a:srgbClr val="0000FF"/>
                </a:solidFill>
              </a:rPr>
              <a:t>: </a:t>
            </a:r>
            <a:r>
              <a:rPr lang="en-US" altLang="zh-CN" sz="2246" dirty="0" smtClean="0">
                <a:solidFill>
                  <a:srgbClr val="0000FF"/>
                </a:solidFill>
              </a:rPr>
              <a:t>Quark </a:t>
            </a:r>
            <a:r>
              <a:rPr lang="en-US" altLang="zh-CN" sz="2246" dirty="0">
                <a:solidFill>
                  <a:srgbClr val="0000FF"/>
                </a:solidFill>
              </a:rPr>
              <a:t>quartet </a:t>
            </a:r>
            <a:r>
              <a:rPr lang="en-US" altLang="zh-CN" sz="2246" dirty="0" smtClean="0">
                <a:solidFill>
                  <a:srgbClr val="0000FF"/>
                </a:solidFill>
              </a:rPr>
              <a:t>opens fresh </a:t>
            </a:r>
            <a:r>
              <a:rPr lang="en-US" altLang="zh-CN" sz="2246" dirty="0">
                <a:solidFill>
                  <a:srgbClr val="0000FF"/>
                </a:solidFill>
              </a:rPr>
              <a:t>vista on </a:t>
            </a:r>
            <a:r>
              <a:rPr lang="en-US" altLang="zh-CN" sz="2246" dirty="0" smtClean="0">
                <a:solidFill>
                  <a:srgbClr val="0000FF"/>
                </a:solidFill>
              </a:rPr>
              <a:t>matter</a:t>
            </a:r>
          </a:p>
          <a:p>
            <a:pPr fontAlgn="auto">
              <a:spcBef>
                <a:spcPts val="277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46" i="1" dirty="0" smtClean="0">
                <a:solidFill>
                  <a:srgbClr val="0000FF"/>
                </a:solidFill>
              </a:rPr>
              <a:t>Physical </a:t>
            </a:r>
            <a:r>
              <a:rPr lang="en-US" altLang="zh-CN" sz="2246" i="1" dirty="0">
                <a:solidFill>
                  <a:srgbClr val="0000FF"/>
                </a:solidFill>
              </a:rPr>
              <a:t>Review </a:t>
            </a:r>
            <a:r>
              <a:rPr lang="en-US" altLang="zh-CN" sz="2246" i="1" dirty="0" smtClean="0">
                <a:solidFill>
                  <a:srgbClr val="0000FF"/>
                </a:solidFill>
              </a:rPr>
              <a:t>Letters</a:t>
            </a:r>
            <a:r>
              <a:rPr lang="en-US" altLang="zh-CN" sz="2246" dirty="0" smtClean="0">
                <a:solidFill>
                  <a:srgbClr val="0000FF"/>
                </a:solidFill>
              </a:rPr>
              <a:t>: </a:t>
            </a:r>
            <a:r>
              <a:rPr lang="en-US" altLang="zh-CN" sz="2246" dirty="0">
                <a:solidFill>
                  <a:srgbClr val="0000FF"/>
                </a:solidFill>
              </a:rPr>
              <a:t>New Particle Hints at Four-Quark Matter </a:t>
            </a:r>
            <a:endParaRPr lang="en-US" altLang="zh-CN" sz="2246" dirty="0" smtClean="0">
              <a:solidFill>
                <a:srgbClr val="0000FF"/>
              </a:solidFill>
            </a:endParaRPr>
          </a:p>
          <a:p>
            <a:pPr fontAlgn="auto">
              <a:spcBef>
                <a:spcPts val="277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46" dirty="0" smtClean="0">
                <a:solidFill>
                  <a:srgbClr val="0000FF"/>
                </a:solidFill>
              </a:rPr>
              <a:t>“Four-Quark Matter”: </a:t>
            </a:r>
            <a:r>
              <a:rPr lang="en-US" altLang="zh-CN" sz="2246" dirty="0" smtClean="0">
                <a:solidFill>
                  <a:srgbClr val="0000FF"/>
                </a:solidFill>
              </a:rPr>
              <a:t>Highlights </a:t>
            </a:r>
            <a:r>
              <a:rPr lang="en-US" altLang="zh-CN" sz="2246" dirty="0" smtClean="0">
                <a:solidFill>
                  <a:srgbClr val="0000FF"/>
                </a:solidFill>
              </a:rPr>
              <a:t>of the </a:t>
            </a:r>
            <a:r>
              <a:rPr lang="en-US" altLang="zh-CN" sz="2246" dirty="0" smtClean="0">
                <a:solidFill>
                  <a:srgbClr val="0000FF"/>
                </a:solidFill>
              </a:rPr>
              <a:t>Year </a:t>
            </a:r>
            <a:r>
              <a:rPr lang="en-US" altLang="zh-CN" sz="2246" dirty="0" smtClean="0">
                <a:solidFill>
                  <a:srgbClr val="0000FF"/>
                </a:solidFill>
              </a:rPr>
              <a:t>2013 by APS “</a:t>
            </a:r>
            <a:r>
              <a:rPr lang="en-US" altLang="zh-CN" sz="2246" i="1" dirty="0" smtClean="0">
                <a:solidFill>
                  <a:srgbClr val="0000FF"/>
                </a:solidFill>
              </a:rPr>
              <a:t>Physics</a:t>
            </a:r>
            <a:r>
              <a:rPr lang="en-US" altLang="zh-CN" sz="2246" dirty="0" smtClean="0">
                <a:solidFill>
                  <a:srgbClr val="0000FF"/>
                </a:solidFill>
              </a:rPr>
              <a:t>” </a:t>
            </a:r>
            <a:r>
              <a:rPr lang="en-US" altLang="zh-CN" sz="2246" dirty="0" smtClean="0">
                <a:solidFill>
                  <a:srgbClr val="0000FF"/>
                </a:solidFill>
              </a:rPr>
              <a:t>magazine</a:t>
            </a:r>
            <a:endParaRPr lang="en-US" altLang="zh-CN" sz="2246" dirty="0" smtClean="0">
              <a:solidFill>
                <a:srgbClr val="0000FF"/>
              </a:solidFill>
            </a:endParaRPr>
          </a:p>
          <a:p>
            <a:pPr fontAlgn="auto">
              <a:spcBef>
                <a:spcPts val="277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246" dirty="0" smtClean="0">
                <a:solidFill>
                  <a:srgbClr val="0000FF"/>
                </a:solidFill>
              </a:rPr>
              <a:t>A new entry in PDG “</a:t>
            </a:r>
            <a:r>
              <a:rPr lang="en-US" altLang="zh-CN" sz="2246" i="1" dirty="0" smtClean="0">
                <a:solidFill>
                  <a:srgbClr val="0000FF"/>
                </a:solidFill>
              </a:rPr>
              <a:t>Review of Particle Physics</a:t>
            </a:r>
            <a:r>
              <a:rPr lang="en-US" altLang="zh-CN" sz="2246" dirty="0" smtClean="0">
                <a:solidFill>
                  <a:srgbClr val="0000FF"/>
                </a:solidFill>
              </a:rPr>
              <a:t>” and “</a:t>
            </a:r>
            <a:r>
              <a:rPr lang="en-US" altLang="zh-CN" sz="2246" i="1" dirty="0" smtClean="0">
                <a:solidFill>
                  <a:srgbClr val="0000FF"/>
                </a:solidFill>
              </a:rPr>
              <a:t>Particle Physics </a:t>
            </a:r>
            <a:r>
              <a:rPr lang="en-US" altLang="zh-CN" sz="2246" i="1" dirty="0">
                <a:solidFill>
                  <a:srgbClr val="0000FF"/>
                </a:solidFill>
              </a:rPr>
              <a:t>B</a:t>
            </a:r>
            <a:r>
              <a:rPr lang="en-US" altLang="zh-CN" sz="2246" i="1" dirty="0" smtClean="0">
                <a:solidFill>
                  <a:srgbClr val="0000FF"/>
                </a:solidFill>
              </a:rPr>
              <a:t>ooklet</a:t>
            </a:r>
            <a:r>
              <a:rPr lang="en-US" altLang="zh-CN" sz="2246" dirty="0" smtClean="0">
                <a:solidFill>
                  <a:srgbClr val="0000FF"/>
                </a:solidFill>
              </a:rPr>
              <a:t>”</a:t>
            </a:r>
            <a:endParaRPr lang="zh-CN" altLang="en-US" sz="2246" dirty="0">
              <a:solidFill>
                <a:srgbClr val="0000FF"/>
              </a:solidFill>
            </a:endParaRPr>
          </a:p>
        </p:txBody>
      </p:sp>
      <p:pic>
        <p:nvPicPr>
          <p:cNvPr id="26" name="Picture 5" descr="498280a_页面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700" y="4570920"/>
            <a:ext cx="1795384" cy="2254123"/>
          </a:xfrm>
          <a:prstGeom prst="rect">
            <a:avLst/>
          </a:prstGeom>
          <a:noFill/>
          <a:ln w="9525">
            <a:solidFill>
              <a:srgbClr val="BCBC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3367118" y="6394584"/>
            <a:ext cx="914547" cy="376385"/>
          </a:xfrm>
          <a:prstGeom prst="rect">
            <a:avLst/>
          </a:prstGeom>
          <a:solidFill>
            <a:srgbClr val="FFFFFF">
              <a:alpha val="32001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CN" sz="1846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Nature</a:t>
            </a:r>
          </a:p>
        </p:txBody>
      </p:sp>
      <p:pic>
        <p:nvPicPr>
          <p:cNvPr id="28" name="Picture 7" descr="Phy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01" y="4572386"/>
            <a:ext cx="1726500" cy="2252657"/>
          </a:xfrm>
          <a:prstGeom prst="rect">
            <a:avLst/>
          </a:prstGeom>
          <a:noFill/>
          <a:ln w="9525">
            <a:solidFill>
              <a:srgbClr val="BCBCD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1294629" y="6356350"/>
            <a:ext cx="1475879" cy="376385"/>
          </a:xfrm>
          <a:prstGeom prst="rect">
            <a:avLst/>
          </a:prstGeom>
          <a:solidFill>
            <a:srgbClr val="FFFF99">
              <a:alpha val="38000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CN" sz="1846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APS Physics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999" y="4578781"/>
            <a:ext cx="1605510" cy="2270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4809541" y="6095618"/>
            <a:ext cx="1797449" cy="717248"/>
          </a:xfrm>
          <a:prstGeom prst="rect">
            <a:avLst/>
          </a:prstGeom>
          <a:solidFill>
            <a:srgbClr val="FFFF99">
              <a:alpha val="38000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CN" sz="1846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APS physics</a:t>
            </a:r>
          </a:p>
          <a:p>
            <a:pPr algn="ctr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CN" sz="1846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Highlights</a:t>
            </a:r>
            <a:endParaRPr lang="en-US" altLang="zh-CN" sz="1846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5496" y="809624"/>
            <a:ext cx="9086974" cy="2248450"/>
            <a:chOff x="35496" y="893039"/>
            <a:chExt cx="9086974" cy="2248450"/>
          </a:xfrm>
        </p:grpSpPr>
        <p:pic>
          <p:nvPicPr>
            <p:cNvPr id="51097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893040"/>
              <a:ext cx="3131840" cy="2248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:\Documents and Settings\songweimin\桌面\BES3_log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055607"/>
              <a:ext cx="983822" cy="43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974699"/>
              <a:ext cx="3106153" cy="216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110" y="893039"/>
              <a:ext cx="2970360" cy="2248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Belle-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3247" y="1052572"/>
              <a:ext cx="686632" cy="5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7098" y="1018962"/>
              <a:ext cx="657608" cy="792502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578780"/>
            <a:ext cx="1741256" cy="22533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6831895" y="6394583"/>
            <a:ext cx="1315908" cy="376385"/>
          </a:xfrm>
          <a:prstGeom prst="rect">
            <a:avLst/>
          </a:prstGeom>
          <a:solidFill>
            <a:srgbClr val="FFFF99">
              <a:alpha val="32001"/>
            </a:srgb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CN" sz="1846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PDG 2016</a:t>
            </a:r>
            <a:endParaRPr lang="en-US" altLang="zh-CN" sz="1846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3751"/>
            <a:ext cx="7772400" cy="75442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altLang="zh-CN" sz="4000" b="1" dirty="0" err="1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</a:t>
            </a:r>
            <a:r>
              <a:rPr lang="en-US" altLang="zh-CN" sz="4000" b="1" baseline="-25000" dirty="0" err="1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(3900) 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confirmed</a:t>
            </a:r>
            <a:endParaRPr lang="zh-CN" altLang="en-US" sz="4000" b="1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1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2"/>
          <a:srcRect l="19343" t="9380" r="2232" b="4100"/>
          <a:stretch/>
        </p:blipFill>
        <p:spPr>
          <a:xfrm>
            <a:off x="4695113" y="4155444"/>
            <a:ext cx="3621303" cy="266105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12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>
          <a:xfrm>
            <a:off x="79876" y="863000"/>
            <a:ext cx="8984247" cy="5789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=1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+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PC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=1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+-</a:t>
            </a:r>
          </a:p>
          <a:p>
            <a:pPr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Decay modes</a:t>
            </a: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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J/</a:t>
            </a:r>
            <a:r>
              <a:rPr lang="zh-CN" altLang="en-US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</a:t>
            </a:r>
            <a:endParaRPr lang="en-US" altLang="zh-CN" dirty="0" smtClean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anose="05050102010706020507" pitchFamily="18" charset="2"/>
            </a:endParaRP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DD*</a:t>
            </a: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</a:t>
            </a:r>
            <a:r>
              <a:rPr lang="en-US" altLang="zh-CN" baseline="-25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c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(4.3)</a:t>
            </a: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zh-CN" altLang="en-US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</a:t>
            </a:r>
            <a:r>
              <a:rPr lang="en-US" altLang="zh-CN" dirty="0" err="1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h</a:t>
            </a:r>
            <a:r>
              <a:rPr lang="en-US" altLang="zh-CN" baseline="-25000" dirty="0" err="1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c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(2.1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)</a:t>
            </a:r>
          </a:p>
          <a:p>
            <a:pPr fontAlgn="auto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Partner state: </a:t>
            </a:r>
            <a:r>
              <a:rPr lang="en-US" altLang="zh-CN" dirty="0" err="1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Z</a:t>
            </a:r>
            <a:r>
              <a:rPr lang="en-US" altLang="zh-CN" baseline="-25000" dirty="0" err="1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c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(4020)</a:t>
            </a: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I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G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=1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+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; 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</a:t>
            </a:r>
            <a:r>
              <a:rPr lang="en-US" altLang="zh-CN" baseline="300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PC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=?</a:t>
            </a:r>
            <a:r>
              <a:rPr lang="en-US" altLang="zh-CN" baseline="30000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  <a:r>
              <a:rPr lang="en-US" altLang="zh-CN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</a:t>
            </a:r>
            <a:endParaRPr lang="en-US" altLang="zh-CN" dirty="0" smtClean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anose="05050102010706020507" pitchFamily="18" charset="2"/>
            </a:endParaRP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Couples to </a:t>
            </a:r>
            <a:r>
              <a:rPr lang="zh-CN" altLang="en-US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</a:t>
            </a:r>
            <a:r>
              <a:rPr lang="en-US" altLang="zh-CN" dirty="0" err="1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h</a:t>
            </a:r>
            <a:r>
              <a:rPr lang="en-US" altLang="zh-CN" baseline="-25000" dirty="0" err="1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c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</a:t>
            </a:r>
            <a:r>
              <a:rPr lang="en-US" altLang="zh-CN" dirty="0" err="1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andD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*D*</a:t>
            </a: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Couples p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ossibly to </a:t>
            </a:r>
            <a:r>
              <a:rPr lang="zh-CN" altLang="en-US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</a:t>
            </a:r>
            <a:r>
              <a:rPr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’</a:t>
            </a: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M=4022.9</a:t>
            </a:r>
            <a:r>
              <a:rPr kumimoji="1"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2.8 MeV</a:t>
            </a:r>
            <a:endParaRPr kumimoji="1" lang="en-US" altLang="zh-CN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itchFamily="18" charset="2"/>
            </a:endParaRPr>
          </a:p>
          <a:p>
            <a:pPr lvl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1" lang="en-US" altLang="zh-CN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itchFamily="18" charset="2"/>
              </a:rPr>
              <a:t> =7.93.7 MeV</a:t>
            </a:r>
            <a:endParaRPr lang="en-US" altLang="zh-CN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anose="05050102010706020507" pitchFamily="18" charset="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53751"/>
            <a:ext cx="7772400" cy="754427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Properties of the </a:t>
            </a:r>
            <a:r>
              <a:rPr lang="en-US" altLang="zh-CN" sz="4000" b="1" dirty="0" err="1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</a:t>
            </a:r>
            <a:r>
              <a:rPr lang="en-US" altLang="zh-CN" sz="4000" b="1" baseline="-25000" dirty="0" err="1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</a:t>
            </a:r>
            <a:r>
              <a:rPr lang="en-US" altLang="zh-CN" sz="40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(3900)</a:t>
            </a:r>
            <a:endParaRPr lang="zh-CN" altLang="en-US" sz="4000" b="1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3" name="Picture 16">
            <a:extLst>
              <a:ext uri="{FF2B5EF4-FFF2-40B4-BE49-F238E27FC236}">
                <a16:creationId xmlns="" xmlns:a16="http://schemas.microsoft.com/office/drawing/2014/main" id="{5A40D5DE-7116-9044-ABF2-8C1894444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05"/>
          <a:stretch/>
        </p:blipFill>
        <p:spPr>
          <a:xfrm>
            <a:off x="2666204" y="1065772"/>
            <a:ext cx="3579381" cy="2719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12"/>
              <p:cNvSpPr/>
              <p:nvPr/>
            </p:nvSpPr>
            <p:spPr>
              <a:xfrm>
                <a:off x="3347864" y="887425"/>
                <a:ext cx="2730266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000" b="1" baseline="30000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+</a:t>
                </a:r>
                <a:r>
                  <a:rPr lang="en-US" altLang="zh-CN" sz="20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zh-CN" sz="2000" b="1" baseline="300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-</a:t>
                </a:r>
                <a:r>
                  <a:rPr lang="en-US" altLang="zh-CN" sz="2000" b="1" dirty="0">
                    <a:solidFill>
                      <a:prstClr val="black"/>
                    </a:solidFill>
                    <a:latin typeface="Times New Roman"/>
                    <a:cs typeface="Times New Roman"/>
                    <a:sym typeface="Mathematica1"/>
                  </a:rPr>
                  <a:t>→</a:t>
                </a:r>
                <a14:m>
                  <m:oMath xmlns:m="http://schemas.openxmlformats.org/officeDocument/2006/math">
                    <m:r>
                      <a:rPr lang="en-US" altLang="zh-CN" sz="2000" b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2000" b="1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𝝅</m:t>
                    </m:r>
                    <m:r>
                      <a:rPr lang="en-US" altLang="zh-CN" sz="20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𝒁</m:t>
                    </m:r>
                    <m:r>
                      <a:rPr lang="en-US" altLang="zh-CN" sz="2000" b="1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𝒄</m:t>
                    </m:r>
                    <m:r>
                      <a:rPr lang="en-US" altLang="zh-CN" sz="2000" b="1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 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,</m:t>
                    </m:r>
                    <m:r>
                      <a:rPr lang="en-US" altLang="zh-CN" sz="20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𝒁</m:t>
                    </m:r>
                    <m:r>
                      <a:rPr lang="en-US" altLang="zh-CN" sz="2000" b="1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𝒄</m:t>
                    </m:r>
                    <m:r>
                      <a:rPr lang="en-US" altLang="zh-CN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  <a:sym typeface="Mathematica1"/>
                      </a:rPr>
                      <m:t>→</m:t>
                    </m:r>
                    <m:r>
                      <a:rPr lang="zh-CN" alt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/>
                        <a:sym typeface="Mathematica1"/>
                      </a:rPr>
                      <m:t>𝝆</m:t>
                    </m:r>
                    <m:r>
                      <a:rPr lang="en-US" altLang="zh-CN" sz="2000" b="1" i="1" baseline="30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 </m:t>
                    </m:r>
                    <m:r>
                      <a:rPr lang="zh-CN" altLang="en-US" sz="2000" b="1" i="1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𝜼</m:t>
                    </m:r>
                    <m:r>
                      <a:rPr lang="en-US" altLang="zh-CN" sz="2000" b="1" i="1" baseline="-25000">
                        <a:solidFill>
                          <a:prstClr val="black"/>
                        </a:solidFill>
                        <a:latin typeface="Cambria Math"/>
                        <a:cs typeface="Times New Roman"/>
                        <a:sym typeface="Mathematica1"/>
                      </a:rPr>
                      <m:t>𝒄</m:t>
                    </m:r>
                  </m:oMath>
                </a14:m>
                <a:endParaRPr lang="en-US" sz="2000" b="1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34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887425"/>
                <a:ext cx="2730266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10769" b="-2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组合 34"/>
          <p:cNvGrpSpPr/>
          <p:nvPr/>
        </p:nvGrpSpPr>
        <p:grpSpPr>
          <a:xfrm>
            <a:off x="6245585" y="1484784"/>
            <a:ext cx="2838949" cy="2776960"/>
            <a:chOff x="1187624" y="3538039"/>
            <a:chExt cx="3374983" cy="3313464"/>
          </a:xfrm>
        </p:grpSpPr>
        <p:grpSp>
          <p:nvGrpSpPr>
            <p:cNvPr id="36" name="组合 35"/>
            <p:cNvGrpSpPr/>
            <p:nvPr/>
          </p:nvGrpSpPr>
          <p:grpSpPr>
            <a:xfrm>
              <a:off x="1187624" y="3538039"/>
              <a:ext cx="3167777" cy="2799922"/>
              <a:chOff x="628711" y="3395796"/>
              <a:chExt cx="3167777" cy="27999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1241894" y="5581466"/>
                    <a:ext cx="2270646" cy="6142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4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𝑹</m:t>
                          </m:r>
                          <m:r>
                            <a:rPr kumimoji="1" lang="en-US" altLang="zh-CN" sz="1400" b="1" i="1" baseline="-2500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𝒛</m:t>
                          </m:r>
                          <m:r>
                            <a:rPr kumimoji="1" lang="en-US" altLang="zh-CN" sz="1400" b="1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= </m:t>
                          </m:r>
                          <m:f>
                            <m:fPr>
                              <m:ctrlP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𝑩𝒓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zh-CN" sz="14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400" b="1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kumimoji="1" lang="en-US" altLang="zh-CN" sz="1400" b="1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𝝆𝜼</m:t>
                              </m:r>
                              <m:r>
                                <a:rPr kumimoji="1" lang="en-US" altLang="zh-CN" sz="1400" b="1" i="1" baseline="-2500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𝒄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𝑩𝒓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1" lang="en-US" altLang="zh-CN" sz="1400" b="1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400" b="1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kumimoji="1" lang="en-US" altLang="zh-CN" sz="1400" b="1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𝝅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𝑱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/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𝝍</m:t>
                              </m:r>
                              <m:r>
                                <a:rPr kumimoji="1" lang="en-US" altLang="zh-CN" sz="1400" b="1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kumimoji="1" lang="zh-CN" altLang="en-US" sz="1400" b="1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1894" y="5581466"/>
                    <a:ext cx="2270646" cy="61425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2353" b="-117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2" name="图片 3">
                <a:extLst>
                  <a:ext uri="{FF2B5EF4-FFF2-40B4-BE49-F238E27FC236}">
                    <a16:creationId xmlns="" xmlns:a16="http://schemas.microsoft.com/office/drawing/2014/main" id="{153B1B58-DB57-0B4B-8018-BB0DD2651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" t="1096" r="52638" b="2578"/>
              <a:stretch/>
            </p:blipFill>
            <p:spPr>
              <a:xfrm>
                <a:off x="628711" y="3395796"/>
                <a:ext cx="3167777" cy="2076090"/>
              </a:xfrm>
              <a:prstGeom prst="rect">
                <a:avLst/>
              </a:prstGeom>
            </p:spPr>
          </p:pic>
        </p:grpSp>
        <p:cxnSp>
          <p:nvCxnSpPr>
            <p:cNvPr id="37" name="直接箭头连接符 36"/>
            <p:cNvCxnSpPr/>
            <p:nvPr/>
          </p:nvCxnSpPr>
          <p:spPr>
            <a:xfrm>
              <a:off x="2784539" y="4038932"/>
              <a:ext cx="0" cy="122413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/>
            <p:cNvSpPr/>
            <p:nvPr/>
          </p:nvSpPr>
          <p:spPr>
            <a:xfrm>
              <a:off x="1309651" y="6447541"/>
              <a:ext cx="3252956" cy="403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i="1" dirty="0" smtClean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A.Esposito</a:t>
              </a:r>
              <a:r>
                <a:rPr lang="de-DE" sz="1600" i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 </a:t>
              </a:r>
              <a:r>
                <a:rPr lang="de-DE" sz="1600" i="1" dirty="0" smtClean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et al., PLB </a:t>
              </a:r>
              <a:r>
                <a:rPr lang="de-DE" sz="1600" i="1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746, </a:t>
              </a:r>
              <a:r>
                <a:rPr lang="de-DE" sz="1600" i="1" dirty="0" smtClean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194</a:t>
              </a:r>
              <a:endParaRPr lang="de-DE" sz="1600" i="1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2"/>
              <p:cNvSpPr/>
              <p:nvPr/>
            </p:nvSpPr>
            <p:spPr>
              <a:xfrm>
                <a:off x="6300192" y="776898"/>
                <a:ext cx="2730266" cy="7078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altLang="zh-CN" sz="20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𝒁</m:t>
                    </m:r>
                    <m:r>
                      <a:rPr lang="en-US" altLang="zh-CN" sz="2000" b="1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Mathematica1"/>
                      </a:rPr>
                      <m:t>𝒄</m:t>
                    </m:r>
                  </m:oMath>
                </a14:m>
                <a:r>
                  <a:rPr lang="en-US" sz="2000" b="1" dirty="0" smtClean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: mixture of molecule and </a:t>
                </a:r>
                <a:r>
                  <a:rPr lang="en-US" sz="2000" b="1" dirty="0" err="1" smtClean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tetraquark</a:t>
                </a:r>
                <a:r>
                  <a:rPr lang="en-US" sz="2000" b="1" dirty="0" smtClean="0">
                    <a:solidFill>
                      <a:prstClr val="black"/>
                    </a:solidFill>
                    <a:latin typeface="Calibri" panose="020F0502020204030204"/>
                    <a:ea typeface="+mn-ea"/>
                  </a:rPr>
                  <a:t>?</a:t>
                </a:r>
                <a:endParaRPr lang="en-US" sz="2000" b="1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mc:Choice>
        <mc:Fallback xmlns="">
          <p:sp>
            <p:nvSpPr>
              <p:cNvPr id="14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776898"/>
                <a:ext cx="2730266" cy="707886"/>
              </a:xfrm>
              <a:prstGeom prst="rect">
                <a:avLst/>
              </a:prstGeom>
              <a:blipFill rotWithShape="0">
                <a:blip r:embed="rId8"/>
                <a:stretch>
                  <a:fillRect t="-4274" r="-3348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85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49" y="4472765"/>
            <a:ext cx="4102223" cy="209899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704856" cy="30963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The Y(4220)</a:t>
            </a:r>
            <a:endParaRPr lang="zh-CN" altLang="en-US" sz="3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grpSp>
        <p:nvGrpSpPr>
          <p:cNvPr id="12" name="Group 10"/>
          <p:cNvGrpSpPr>
            <a:grpSpLocks noChangeAspect="1"/>
          </p:cNvGrpSpPr>
          <p:nvPr/>
        </p:nvGrpSpPr>
        <p:grpSpPr bwMode="auto">
          <a:xfrm>
            <a:off x="366185" y="4472972"/>
            <a:ext cx="4061799" cy="2080434"/>
            <a:chOff x="144" y="3120"/>
            <a:chExt cx="1968" cy="1008"/>
          </a:xfrm>
        </p:grpSpPr>
        <p:sp>
          <p:nvSpPr>
            <p:cNvPr id="13" name="AutoShape 9"/>
            <p:cNvSpPr>
              <a:spLocks noChangeAspect="1" noChangeArrowheads="1" noTextEdit="1"/>
            </p:cNvSpPr>
            <p:nvPr/>
          </p:nvSpPr>
          <p:spPr bwMode="auto">
            <a:xfrm>
              <a:off x="144" y="3120"/>
              <a:ext cx="19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44" y="3120"/>
              <a:ext cx="19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54990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120"/>
              <a:ext cx="196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44" y="3120"/>
              <a:ext cx="1968" cy="1008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8" name="Picture 7" descr="Belle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69877"/>
            <a:ext cx="946200" cy="73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8"/>
          <a:stretch>
            <a:fillRect/>
          </a:stretch>
        </p:blipFill>
        <p:spPr bwMode="auto">
          <a:xfrm>
            <a:off x="2629544" y="3933891"/>
            <a:ext cx="6604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94" y="4086561"/>
            <a:ext cx="1398131" cy="61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27C3-D61C-4257-AB62-CFBA9F60C70D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14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粲偶素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22575" r="37930" b="7584"/>
          <a:stretch>
            <a:fillRect/>
          </a:stretch>
        </p:blipFill>
        <p:spPr bwMode="auto">
          <a:xfrm>
            <a:off x="4887102" y="908720"/>
            <a:ext cx="3668499" cy="41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94748" y="836712"/>
            <a:ext cx="4221247" cy="2962684"/>
            <a:chOff x="142791" y="3850692"/>
            <a:chExt cx="4221247" cy="2962684"/>
          </a:xfrm>
        </p:grpSpPr>
        <p:pic>
          <p:nvPicPr>
            <p:cNvPr id="515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91" y="3850692"/>
              <a:ext cx="4221247" cy="2962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099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38"/>
            <a:stretch>
              <a:fillRect/>
            </a:stretch>
          </p:blipFill>
          <p:spPr bwMode="auto">
            <a:xfrm>
              <a:off x="827584" y="4147989"/>
              <a:ext cx="660400" cy="86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0"/>
            <p:cNvSpPr/>
            <p:nvPr/>
          </p:nvSpPr>
          <p:spPr>
            <a:xfrm>
              <a:off x="2236266" y="4438853"/>
              <a:ext cx="1826141" cy="646331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1800" dirty="0" smtClean="0">
                  <a:solidFill>
                    <a:srgbClr val="7030A0"/>
                  </a:solidFill>
                  <a:latin typeface="Arial Unicode MS"/>
                  <a:cs typeface="Arial Unicode MS"/>
                  <a:sym typeface="Symbol" pitchFamily="18" charset="2"/>
                </a:rPr>
                <a:t>PRD86,051102 </a:t>
              </a:r>
            </a:p>
            <a:p>
              <a:pPr>
                <a:spcBef>
                  <a:spcPts val="0"/>
                </a:spcBef>
              </a:pPr>
              <a:r>
                <a:rPr lang="en-US" altLang="zh-CN" sz="1800" dirty="0" smtClean="0">
                  <a:solidFill>
                    <a:srgbClr val="7030A0"/>
                  </a:solidFill>
                  <a:latin typeface="Arial Unicode MS"/>
                  <a:cs typeface="Arial Unicode MS"/>
                  <a:sym typeface="Symbol" pitchFamily="18" charset="2"/>
                </a:rPr>
                <a:t>454/</a:t>
              </a:r>
              <a:r>
                <a:rPr lang="en-US" altLang="zh-CN" sz="1800" dirty="0" err="1" smtClean="0">
                  <a:solidFill>
                    <a:srgbClr val="7030A0"/>
                  </a:solidFill>
                  <a:latin typeface="Arial Unicode MS"/>
                  <a:cs typeface="Arial Unicode MS"/>
                  <a:sym typeface="Symbol" pitchFamily="18" charset="2"/>
                </a:rPr>
                <a:t>fb</a:t>
              </a:r>
              <a:endParaRPr lang="zh-CN" altLang="en-US" sz="1800" dirty="0">
                <a:solidFill>
                  <a:srgbClr val="7030A0"/>
                </a:solidFill>
                <a:latin typeface="Arial Unicode MS"/>
                <a:cs typeface="Arial Unicode MS"/>
              </a:endParaRPr>
            </a:p>
          </p:txBody>
        </p:sp>
      </p:grpSp>
      <p:sp>
        <p:nvSpPr>
          <p:cNvPr id="2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36296" y="6428184"/>
            <a:ext cx="1905000" cy="457200"/>
          </a:xfrm>
        </p:spPr>
        <p:txBody>
          <a:bodyPr/>
          <a:lstStyle/>
          <a:p>
            <a:pPr algn="ctr"/>
            <a:fld id="{5BE37EA5-90CC-485A-BDA4-B86CB4D403C4}" type="slidenum">
              <a:rPr lang="en-US" altLang="zh-CN"/>
              <a:pPr algn="ctr"/>
              <a:t>14</a:t>
            </a:fld>
            <a:endParaRPr lang="en-US" altLang="zh-CN" dirty="0"/>
          </a:p>
        </p:txBody>
      </p:sp>
      <p:sp>
        <p:nvSpPr>
          <p:cNvPr id="510981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44624"/>
            <a:ext cx="7907530" cy="792163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zh-CN" sz="4000" dirty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</a:t>
            </a:r>
            <a:r>
              <a:rPr lang="en-US" altLang="zh-CN" sz="4000" dirty="0" smtClean="0">
                <a:solidFill>
                  <a:srgbClr val="000066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Y(4260) from B factories</a:t>
            </a:r>
            <a:endParaRPr lang="en-US" altLang="zh-CN" sz="4000" dirty="0">
              <a:solidFill>
                <a:srgbClr val="000066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7504" y="3861048"/>
            <a:ext cx="4173709" cy="2899288"/>
            <a:chOff x="182267" y="961760"/>
            <a:chExt cx="4173709" cy="2899288"/>
          </a:xfrm>
        </p:grpSpPr>
        <p:pic>
          <p:nvPicPr>
            <p:cNvPr id="52736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67" y="961760"/>
              <a:ext cx="4173709" cy="289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0986" name="Picture 10" descr="Belle-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222" y="1052736"/>
              <a:ext cx="679450" cy="525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0"/>
            <p:cNvSpPr/>
            <p:nvPr/>
          </p:nvSpPr>
          <p:spPr>
            <a:xfrm>
              <a:off x="2371860" y="2350621"/>
              <a:ext cx="1915910" cy="646331"/>
            </a:xfrm>
            <a:prstGeom prst="rect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zh-CN" sz="1800" dirty="0" smtClean="0">
                  <a:solidFill>
                    <a:srgbClr val="7030A0"/>
                  </a:solidFill>
                  <a:latin typeface="Arial Unicode MS"/>
                  <a:cs typeface="Arial Unicode MS"/>
                  <a:sym typeface="Symbol" pitchFamily="18" charset="2"/>
                </a:rPr>
                <a:t>PRL110,252002 </a:t>
              </a:r>
            </a:p>
            <a:p>
              <a:pPr>
                <a:spcBef>
                  <a:spcPts val="0"/>
                </a:spcBef>
              </a:pPr>
              <a:r>
                <a:rPr lang="en-US" altLang="zh-CN" sz="1800" dirty="0" smtClean="0">
                  <a:solidFill>
                    <a:srgbClr val="7030A0"/>
                  </a:solidFill>
                  <a:latin typeface="Arial Unicode MS"/>
                  <a:cs typeface="Arial Unicode MS"/>
                  <a:sym typeface="Symbol" pitchFamily="18" charset="2"/>
                </a:rPr>
                <a:t>967/</a:t>
              </a:r>
              <a:r>
                <a:rPr lang="en-US" altLang="zh-CN" sz="1800" dirty="0" err="1" smtClean="0">
                  <a:solidFill>
                    <a:srgbClr val="7030A0"/>
                  </a:solidFill>
                  <a:latin typeface="Arial Unicode MS"/>
                  <a:cs typeface="Arial Unicode MS"/>
                  <a:sym typeface="Symbol" pitchFamily="18" charset="2"/>
                </a:rPr>
                <a:t>fb</a:t>
              </a:r>
              <a:endParaRPr lang="zh-CN" altLang="en-US" sz="1800" dirty="0">
                <a:solidFill>
                  <a:srgbClr val="7030A0"/>
                </a:solidFill>
                <a:latin typeface="Arial Unicode MS"/>
                <a:cs typeface="Arial Unicode MS"/>
              </a:endParaRPr>
            </a:p>
          </p:txBody>
        </p:sp>
      </p:grpSp>
      <p:sp>
        <p:nvSpPr>
          <p:cNvPr id="24" name="TextBox 8"/>
          <p:cNvSpPr txBox="1"/>
          <p:nvPr/>
        </p:nvSpPr>
        <p:spPr>
          <a:xfrm>
            <a:off x="4788024" y="5270955"/>
            <a:ext cx="404099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Overwhelming vector states!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Hybrid?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DD</a:t>
            </a:r>
            <a:r>
              <a:rPr lang="en-US" altLang="zh-CN" sz="2400" baseline="-25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1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 molecule? </a:t>
            </a:r>
            <a:r>
              <a:rPr lang="en-US" altLang="zh-CN" sz="24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Hadro-charmonium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?</a:t>
            </a:r>
          </a:p>
        </p:txBody>
      </p:sp>
      <p:sp>
        <p:nvSpPr>
          <p:cNvPr id="6" name="椭圆 5"/>
          <p:cNvSpPr/>
          <p:nvPr/>
        </p:nvSpPr>
        <p:spPr bwMode="auto">
          <a:xfrm>
            <a:off x="5604844" y="1124302"/>
            <a:ext cx="1872208" cy="1967563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Comic Sans MS" pitchFamily="66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44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6723" y="75863"/>
            <a:ext cx="8590451" cy="731830"/>
          </a:xfrm>
          <a:noFill/>
          <a:ln>
            <a:solidFill>
              <a:srgbClr val="00B050"/>
            </a:solidFill>
          </a:ln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66"/>
                </a:solidFill>
                <a:sym typeface="Symbol" panose="05050102010706020507" pitchFamily="18" charset="2"/>
              </a:rPr>
              <a:t>(</a:t>
            </a:r>
            <a:r>
              <a:rPr lang="de-DE" dirty="0" smtClean="0">
                <a:solidFill>
                  <a:srgbClr val="000066"/>
                </a:solidFill>
              </a:rPr>
              <a:t>e</a:t>
            </a:r>
            <a:r>
              <a:rPr lang="de-DE" baseline="30000" dirty="0" smtClean="0">
                <a:solidFill>
                  <a:srgbClr val="000066"/>
                </a:solidFill>
              </a:rPr>
              <a:t>+</a:t>
            </a:r>
            <a:r>
              <a:rPr lang="de-DE" dirty="0" smtClean="0">
                <a:solidFill>
                  <a:srgbClr val="000066"/>
                </a:solidFill>
              </a:rPr>
              <a:t>e</a:t>
            </a:r>
            <a:r>
              <a:rPr lang="de-DE" baseline="30000" dirty="0" smtClean="0">
                <a:solidFill>
                  <a:srgbClr val="000066"/>
                </a:solidFill>
                <a:latin typeface="Symbol" panose="05050102010706020507" pitchFamily="18" charset="2"/>
              </a:rPr>
              <a:t>-</a:t>
            </a:r>
            <a:r>
              <a:rPr lang="de-DE" dirty="0" smtClean="0">
                <a:solidFill>
                  <a:srgbClr val="000066"/>
                </a:solidFill>
                <a:sym typeface="Wingdings" panose="05000000000000000000" pitchFamily="2" charset="2"/>
              </a:rPr>
              <a:t></a:t>
            </a:r>
            <a:r>
              <a:rPr lang="de-DE" dirty="0" smtClean="0">
                <a:solidFill>
                  <a:srgbClr val="000066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smtClean="0">
                <a:solidFill>
                  <a:srgbClr val="000066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lang="de-DE" dirty="0" smtClean="0">
                <a:solidFill>
                  <a:srgbClr val="000066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de-DE" baseline="30000" dirty="0" smtClean="0">
                <a:solidFill>
                  <a:srgbClr val="000066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de-DE" dirty="0" smtClean="0">
                <a:solidFill>
                  <a:srgbClr val="000066"/>
                </a:solidFill>
                <a:sym typeface="Wingdings" panose="05000000000000000000" pitchFamily="2" charset="2"/>
              </a:rPr>
              <a:t>J/</a:t>
            </a:r>
            <a:r>
              <a:rPr lang="de-DE" dirty="0" smtClean="0">
                <a:solidFill>
                  <a:srgbClr val="000066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y)</a:t>
            </a:r>
            <a:r>
              <a:rPr lang="de-DE" dirty="0" smtClean="0">
                <a:solidFill>
                  <a:srgbClr val="000066"/>
                </a:solidFill>
                <a:sym typeface="Wingdings" panose="05000000000000000000" pitchFamily="2" charset="2"/>
              </a:rPr>
              <a:t>: </a:t>
            </a:r>
            <a:r>
              <a:rPr lang="de-DE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Y(4260)Y(4220)</a:t>
            </a:r>
            <a:endParaRPr lang="de-DE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38E3-01E7-674B-9ADC-2D52E042CE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6723" y="5301208"/>
            <a:ext cx="8590451" cy="135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Calibri"/>
                <a:ea typeface="+mn-ea"/>
              </a:rPr>
              <a:t>Most precise cross section measurment to date from BESIII</a:t>
            </a: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Calibri"/>
                <a:ea typeface="+mn-ea"/>
              </a:rPr>
              <a:t>M = 4222.0±3.1±1.4 MeV (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ea typeface="+mn-ea"/>
              </a:rPr>
              <a:t>lower</a:t>
            </a:r>
            <a:r>
              <a:rPr lang="de-DE" sz="2400" dirty="0" smtClean="0">
                <a:latin typeface="Calibri"/>
                <a:ea typeface="+mn-ea"/>
              </a:rPr>
              <a:t>)</a:t>
            </a:r>
          </a:p>
          <a:p>
            <a:pPr marL="285750" indent="-285750" algn="l"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DE" sz="2400" dirty="0" smtClean="0">
                <a:latin typeface="Symbol" panose="05050102010706020507" pitchFamily="18" charset="2"/>
                <a:ea typeface="+mn-ea"/>
              </a:rPr>
              <a:t>G</a:t>
            </a:r>
            <a:r>
              <a:rPr lang="de-DE" sz="2400" dirty="0" smtClean="0">
                <a:latin typeface="Calibri"/>
                <a:ea typeface="+mn-ea"/>
              </a:rPr>
              <a:t> = 44.1±4.3±2.0 MeV (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ea typeface="+mn-ea"/>
              </a:rPr>
              <a:t>narrower</a:t>
            </a:r>
            <a:r>
              <a:rPr lang="de-DE" sz="2400" dirty="0" smtClean="0">
                <a:latin typeface="Calibri"/>
                <a:ea typeface="+mn-ea"/>
              </a:rPr>
              <a:t>)</a:t>
            </a:r>
            <a:endParaRPr lang="de-DE" sz="2400" dirty="0">
              <a:latin typeface="Calibri"/>
              <a:ea typeface="+mn-ea"/>
            </a:endParaRPr>
          </a:p>
        </p:txBody>
      </p:sp>
      <p:pic>
        <p:nvPicPr>
          <p:cNvPr id="5" name="Picture 4" descr="BES3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82" y="1155912"/>
            <a:ext cx="766597" cy="35933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356206" y="1665488"/>
            <a:ext cx="10545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Calibri"/>
                <a:ea typeface="+mn-ea"/>
              </a:rPr>
              <a:t>8.2 fb</a:t>
            </a:r>
            <a:r>
              <a:rPr lang="de-DE" sz="1800" baseline="30000" dirty="0" smtClean="0">
                <a:solidFill>
                  <a:srgbClr val="FF0000"/>
                </a:solidFill>
                <a:latin typeface="Calibri"/>
                <a:ea typeface="+mn-ea"/>
              </a:rPr>
              <a:t>−1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FF0000"/>
                </a:solidFill>
                <a:latin typeface="Calibri"/>
                <a:ea typeface="+mn-ea"/>
              </a:rPr>
              <a:t>19 </a:t>
            </a:r>
            <a:r>
              <a:rPr lang="de-DE" sz="1800" dirty="0" err="1" smtClean="0">
                <a:solidFill>
                  <a:srgbClr val="FF0000"/>
                </a:solidFill>
                <a:latin typeface="Calibri"/>
                <a:ea typeface="+mn-ea"/>
              </a:rPr>
              <a:t>points</a:t>
            </a:r>
            <a:endParaRPr lang="de-DE" sz="1800" dirty="0">
              <a:solidFill>
                <a:srgbClr val="FF0000"/>
              </a:solidFill>
              <a:latin typeface="Calibri"/>
              <a:ea typeface="+mn-ea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92465" y="1110064"/>
            <a:ext cx="64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2000" dirty="0" err="1" smtClean="0">
                <a:solidFill>
                  <a:prstClr val="black"/>
                </a:solidFill>
                <a:latin typeface="Calibri"/>
                <a:ea typeface="+mn-ea"/>
              </a:rPr>
              <a:t>data</a:t>
            </a:r>
            <a:endParaRPr lang="de-DE" sz="20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2" y="836712"/>
            <a:ext cx="6508408" cy="45364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8"/>
          <a:stretch/>
        </p:blipFill>
        <p:spPr bwMode="auto">
          <a:xfrm>
            <a:off x="5195231" y="1052736"/>
            <a:ext cx="3913273" cy="2542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6474450" y="379307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PRL118, 092001 (2017)</a:t>
            </a:r>
            <a:endParaRPr lang="de-DE" sz="18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6" name="Picture 2" descr="C:\Documents and Settings\songweimin\桌面\BES3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240" y="1227052"/>
            <a:ext cx="1201934" cy="52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8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3106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smtClean="0">
                <a:solidFill>
                  <a:srgbClr val="000066"/>
                </a:solidFill>
              </a:rPr>
              <a:t>Y(4260)</a:t>
            </a:r>
            <a:r>
              <a:rPr lang="en-US" altLang="zh-CN" sz="4000" dirty="0" smtClean="0">
                <a:solidFill>
                  <a:srgbClr val="000066"/>
                </a:solidFill>
                <a:sym typeface="Wingdings" panose="05000000000000000000" pitchFamily="2" charset="2"/>
              </a:rPr>
              <a:t></a:t>
            </a:r>
            <a:r>
              <a:rPr lang="en-US" altLang="zh-CN" sz="4000" dirty="0" smtClean="0">
                <a:solidFill>
                  <a:srgbClr val="000066"/>
                </a:solidFill>
              </a:rPr>
              <a:t>Y(4220): more modes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16</a:t>
            </a:fld>
            <a:endParaRPr lang="en-US" altLang="zh-CN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21374" y="5772502"/>
                <a:ext cx="8986839" cy="904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Y(4220)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appears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zh-CN" alt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/</m:t>
                    </m:r>
                  </m:oMath>
                </a14:m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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′</m:t>
                    </m:r>
                  </m:oMath>
                </a14:m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∗−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Mass~4220 MeV, 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width</a:t>
                </a:r>
                <a:r>
                  <a:rPr lang="en-US" altLang="zh-CN" sz="2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60 MeV!</a:t>
                </a: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4" y="5772502"/>
                <a:ext cx="8986839" cy="904863"/>
              </a:xfrm>
              <a:prstGeom prst="rect">
                <a:avLst/>
              </a:prstGeom>
              <a:blipFill rotWithShape="1">
                <a:blip r:embed="rId2"/>
                <a:stretch>
                  <a:fillRect t="-5405" b="-1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" y="779727"/>
            <a:ext cx="5558738" cy="179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767730"/>
            <a:ext cx="3356093" cy="2290241"/>
          </a:xfrm>
          <a:prstGeom prst="rect">
            <a:avLst/>
          </a:prstGeom>
        </p:spPr>
      </p:pic>
      <p:pic>
        <p:nvPicPr>
          <p:cNvPr id="15" name="内容占位符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8" y="3720517"/>
            <a:ext cx="4290514" cy="2051985"/>
          </a:xfr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038" y="3099316"/>
            <a:ext cx="3506412" cy="237304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245"/>
            <a:ext cx="3066975" cy="209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36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74667"/>
          <a:stretch/>
        </p:blipFill>
        <p:spPr>
          <a:xfrm>
            <a:off x="1" y="-1"/>
            <a:ext cx="205172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9386" y="81260"/>
            <a:ext cx="6347048" cy="634082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3600" dirty="0" smtClean="0"/>
              <a:t>Coupled </a:t>
            </a:r>
            <a:r>
              <a:rPr lang="en-US" altLang="zh-CN" sz="3600" dirty="0" smtClean="0"/>
              <a:t>channel analysis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17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-95" r="53863"/>
          <a:stretch/>
        </p:blipFill>
        <p:spPr>
          <a:xfrm>
            <a:off x="2359386" y="799013"/>
            <a:ext cx="4736978" cy="104581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092280" y="889183"/>
            <a:ext cx="201622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altLang="zh-CN" sz="1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J. L. Zhang et al., </a:t>
            </a:r>
          </a:p>
          <a:p>
            <a:pPr algn="l"/>
            <a:r>
              <a:rPr lang="en-US" altLang="zh-CN" sz="1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arXiv:1805.03565</a:t>
            </a:r>
            <a:endParaRPr lang="zh-CN" altLang="en-US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346286" y="2492896"/>
            <a:ext cx="6762218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Hybrid?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Mass agrees with LQCD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Couples to </a:t>
            </a:r>
            <a:r>
              <a:rPr lang="en-US" altLang="zh-CN" sz="2000" kern="0" dirty="0" err="1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2000" kern="0" baseline="30000" dirty="0" err="1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+</a:t>
            </a:r>
            <a:r>
              <a:rPr lang="en-US" altLang="zh-CN" sz="2000" kern="0" dirty="0" err="1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</a:t>
            </a:r>
            <a:r>
              <a:rPr lang="en-US" altLang="zh-CN" sz="2000" kern="0" baseline="3000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</a:t>
            </a:r>
            <a:r>
              <a:rPr lang="en-US" altLang="zh-CN" sz="20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weaker than conventional </a:t>
            </a:r>
            <a:r>
              <a:rPr lang="en-US" altLang="zh-CN" sz="2000" kern="0" dirty="0" err="1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ccbar</a:t>
            </a:r>
            <a:endParaRPr lang="en-US" altLang="zh-CN" sz="2000" kern="0" dirty="0" smtClean="0">
              <a:solidFill>
                <a:schemeClr val="accent2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Couples to spin-singlet strongly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</a:t>
            </a: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</a:t>
            </a:r>
            <a:r>
              <a:rPr lang="en-US" altLang="zh-CN" sz="2400" kern="0" baseline="-2500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</a:t>
            </a: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 molecule?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S-wave open threshold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 (4S) state?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zh-CN" sz="20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Screened potential reduces 4S mass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D</a:t>
            </a:r>
            <a:r>
              <a:rPr lang="en-US" altLang="zh-CN" sz="2400" kern="0" baseline="-2500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s</a:t>
            </a: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*D</a:t>
            </a:r>
            <a:r>
              <a:rPr lang="en-US" altLang="zh-CN" sz="2400" kern="0" baseline="-2500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s</a:t>
            </a: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* molecule?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 </a:t>
            </a:r>
            <a:r>
              <a:rPr lang="en-US" altLang="zh-CN" sz="2400" kern="0" baseline="-2500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c0</a:t>
            </a:r>
            <a:r>
              <a:rPr lang="en-US" altLang="zh-CN" sz="2400" kern="0" dirty="0" smtClean="0">
                <a:solidFill>
                  <a:schemeClr val="accent2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anose="05050102010706020507" pitchFamily="18" charset="2"/>
              </a:rPr>
              <a:t> molecule?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400" kern="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anose="05000000000000000000" pitchFamily="2" charset="2"/>
              </a:rPr>
              <a:t>  </a:t>
            </a:r>
            <a:r>
              <a:rPr lang="en-US" altLang="zh-CN" sz="2400" kern="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anose="05000000000000000000" pitchFamily="2" charset="2"/>
              </a:rPr>
              <a:t>More </a:t>
            </a:r>
            <a:r>
              <a:rPr lang="en-US" altLang="zh-CN" sz="2400" kern="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anose="05000000000000000000" pitchFamily="2" charset="2"/>
              </a:rPr>
              <a:t>data and more theoretical </a:t>
            </a:r>
            <a:r>
              <a:rPr lang="en-US" altLang="zh-CN" sz="2400" kern="0" dirty="0" smtClean="0">
                <a:solidFill>
                  <a:srgbClr val="FF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Wingdings" panose="05000000000000000000" pitchFamily="2" charset="2"/>
              </a:rPr>
              <a:t>work needed</a:t>
            </a:r>
            <a:endParaRPr lang="en-US" altLang="zh-CN" sz="2400" kern="0" dirty="0">
              <a:solidFill>
                <a:srgbClr val="FF0000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336264" y="1888617"/>
                <a:ext cx="5688632" cy="509178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i="1" dirty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altLang="zh-CN" sz="24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Γ</m:t>
                          </m:r>
                        </m:e>
                        <m:sub>
                          <m:sSup>
                            <m:sSupPr>
                              <m:ctrlPr>
                                <a:rPr kumimoji="0" lang="en-US" altLang="zh-CN" sz="2400" i="1" dirty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400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altLang="zh-CN" sz="2400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altLang="zh-CN" sz="2400" i="1" dirty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400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altLang="zh-CN" sz="2400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kumimoji="0" lang="en-US" altLang="zh-CN" sz="240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d>
                        <m:dPr>
                          <m:ctrlPr>
                            <a:rPr kumimoji="0" lang="en-US" altLang="zh-CN" sz="2400" i="1" dirty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2400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</m:t>
                          </m:r>
                          <m:r>
                            <a:rPr kumimoji="0" lang="en-US" altLang="zh-CN" sz="24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kumimoji="0" lang="en-US" altLang="zh-CN" sz="2400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en-US" altLang="zh-CN" sz="24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±2.</m:t>
                          </m:r>
                          <m:r>
                            <a:rPr kumimoji="0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d>
                            <m:dPr>
                              <m:ctrlPr>
                                <a:rPr kumimoji="0" lang="en-US" altLang="zh-CN" sz="2400" i="1" dirty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400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𝑠𝑡𝑎𝑡</m:t>
                              </m:r>
                            </m:e>
                          </m:d>
                          <m:r>
                            <a:rPr kumimoji="0" lang="en-US" altLang="zh-CN" sz="24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±</m:t>
                          </m:r>
                          <m:r>
                            <a:rPr kumimoji="0" lang="en-US" altLang="zh-CN" sz="2400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en-US" altLang="zh-CN" sz="2400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kumimoji="0" lang="en-US" altLang="zh-CN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kumimoji="0" lang="en-US" altLang="zh-CN" sz="2400" i="1" dirty="0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400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𝑠𝑦𝑠</m:t>
                              </m:r>
                            </m:e>
                          </m:d>
                        </m:e>
                      </m:d>
                      <m:r>
                        <a:rPr kumimoji="0" lang="en-US" altLang="zh-CN" sz="240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altLang="zh-CN" sz="2400" i="0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eV</m:t>
                      </m:r>
                    </m:oMath>
                  </m:oMathPara>
                </a14:m>
                <a:endParaRPr kumimoji="0" lang="en-US" altLang="zh-CN" sz="2400" i="0" dirty="0" smtClean="0">
                  <a:solidFill>
                    <a:srgbClr val="C00000"/>
                  </a:solidFill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264" y="1888617"/>
                <a:ext cx="5688632" cy="5091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21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640960" cy="35283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Light </a:t>
            </a:r>
            <a:r>
              <a:rPr lang="en-US" altLang="zh-CN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Hadron States</a:t>
            </a:r>
            <a:endParaRPr lang="zh-CN" altLang="en-US" sz="3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27C3-D61C-4257-AB62-CFBA9F60C70D}" type="slidenum">
              <a:rPr lang="en-US" altLang="zh-CN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116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1"/>
              <p:cNvSpPr txBox="1"/>
              <p:nvPr/>
            </p:nvSpPr>
            <p:spPr>
              <a:xfrm>
                <a:off x="154098" y="4668251"/>
                <a:ext cx="6683121" cy="1865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Symbol" pitchFamily="18" charset="2"/>
                  </a:rPr>
                  <a:t>Many </a:t>
                </a:r>
                <a:r>
                  <a:rPr lang="en-US" altLang="zh-CN" sz="2400" dirty="0" err="1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Symbol" pitchFamily="18" charset="2"/>
                  </a:rPr>
                  <a:t>pseudoscalar</a:t>
                </a: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Symbol" pitchFamily="18" charset="2"/>
                  </a:rPr>
                  <a:t> states observed </a:t>
                </a:r>
              </a:p>
              <a:p>
                <a:pPr marL="342900" indent="-342900" algn="l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What </a:t>
                </a:r>
                <a:r>
                  <a:rPr lang="en-US" altLang="zh-CN" sz="24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is the role of the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仿宋" panose="02010609060101010101" pitchFamily="49" charset="-122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400" i="1" dirty="0" smtClean="0">
                            <a:latin typeface="Cambria Math"/>
                            <a:ea typeface="仿宋" panose="02010609060101010101" pitchFamily="49" charset="-122"/>
                          </a:rPr>
                        </m:ctrlPr>
                      </m:acc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threshold (and other thresholds)?</a:t>
                </a:r>
              </a:p>
              <a:p>
                <a:pPr marL="342900" indent="-342900" algn="l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Patterns in the production and decay modes</a:t>
                </a:r>
              </a:p>
            </p:txBody>
          </p:sp>
        </mc:Choice>
        <mc:Fallback xmlns="">
          <p:sp>
            <p:nvSpPr>
              <p:cNvPr id="4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98" y="4668251"/>
                <a:ext cx="6683121" cy="1865126"/>
              </a:xfrm>
              <a:prstGeom prst="rect">
                <a:avLst/>
              </a:prstGeom>
              <a:blipFill rotWithShape="0">
                <a:blip r:embed="rId3"/>
                <a:stretch>
                  <a:fillRect l="-1185" t="-327" b="-4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781" y="4884057"/>
            <a:ext cx="2339752" cy="18109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707" y="14288"/>
            <a:ext cx="2669717" cy="25584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118" y="2564904"/>
            <a:ext cx="2544146" cy="2280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376" y="1214347"/>
            <a:ext cx="959024" cy="3525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4376" y="2681835"/>
            <a:ext cx="907879" cy="2798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4376" y="5175067"/>
            <a:ext cx="1524000" cy="4572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059966" y="295753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f</a:t>
            </a:r>
            <a:r>
              <a:rPr lang="en-US" altLang="zh-CN" sz="1200" baseline="-2500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1</a:t>
            </a:r>
            <a:r>
              <a:rPr lang="en-US" altLang="zh-CN" sz="120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(1285)</a:t>
            </a:r>
            <a:endParaRPr lang="zh-CN" altLang="en-US" sz="120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62195" y="3862623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l-GR" altLang="zh-CN" sz="120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η</a:t>
            </a:r>
            <a:r>
              <a:rPr lang="en-US" altLang="zh-CN" sz="120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(1405)</a:t>
            </a:r>
            <a:endParaRPr lang="zh-CN" altLang="en-US" sz="120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88424" y="3765333"/>
            <a:ext cx="859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X(1870)</a:t>
            </a:r>
            <a:endParaRPr lang="zh-CN" altLang="en-US" sz="120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427" y="980727"/>
            <a:ext cx="6434708" cy="3565519"/>
            <a:chOff x="0" y="7176"/>
            <a:chExt cx="6434708" cy="356551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1"/>
            <a:stretch/>
          </p:blipFill>
          <p:spPr bwMode="auto">
            <a:xfrm>
              <a:off x="0" y="7176"/>
              <a:ext cx="6434708" cy="356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2070856" y="2636880"/>
                  <a:ext cx="1016396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𝐽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/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𝜓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→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𝛾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altLang="zh-CN" sz="1400" i="1" dirty="0" smtClean="0"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accPr>
                          <m:e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𝑝</m:t>
                            </m:r>
                          </m:e>
                        </m:acc>
                      </m:oMath>
                    </m:oMathPara>
                  </a14:m>
                  <a:endParaRPr lang="zh-CN" altLang="en-US" sz="1400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 xmlns=""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0856" y="2636880"/>
                  <a:ext cx="1016396" cy="3077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20482" b="-12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/>
                <p:cNvSpPr txBox="1"/>
                <p:nvPr/>
              </p:nvSpPr>
              <p:spPr>
                <a:xfrm>
                  <a:off x="702704" y="449205"/>
                  <a:ext cx="144016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𝐽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/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𝜓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→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𝛾</m:t>
                        </m:r>
                        <m:sSup>
                          <m:sSupPr>
                            <m:ctrlPr>
                              <a:rPr lang="en-US" altLang="zh-CN" sz="1400" i="1" dirty="0" smtClean="0"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sSupPr>
                          <m:e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𝜂</m:t>
                            </m:r>
                          </m:e>
                          <m:sup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i="1" dirty="0" smtClean="0"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sSupPr>
                          <m:e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i="1" dirty="0" smtClean="0"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sSupPr>
                          <m:e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400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 xmlns="">
            <p:sp>
              <p:nvSpPr>
                <p:cNvPr id="19" name="文本框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704" y="449205"/>
                  <a:ext cx="1440160" cy="30777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2200150" y="305730"/>
                  <a:ext cx="144016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𝐽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/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𝜓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→</m:t>
                        </m:r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𝛾𝜂</m:t>
                        </m:r>
                        <m:sSub>
                          <m:sSubPr>
                            <m:ctrlPr>
                              <a:rPr lang="en-US" altLang="zh-CN" sz="1400" i="1" dirty="0" smtClean="0"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𝑆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1400" i="1" dirty="0" smtClean="0"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sSubPr>
                          <m:e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CN" sz="1400" i="1" dirty="0" smtClean="0"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 xmlns=""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150" y="305730"/>
                  <a:ext cx="1440160" cy="30777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/>
                <p:cNvSpPr txBox="1"/>
                <p:nvPr/>
              </p:nvSpPr>
              <p:spPr>
                <a:xfrm>
                  <a:off x="846720" y="1555723"/>
                  <a:ext cx="11521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𝐽</m:t>
                        </m:r>
                        <m:r>
                          <a:rPr lang="en-US" altLang="zh-CN" sz="1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/</m:t>
                        </m:r>
                        <m:r>
                          <a:rPr lang="en-US" altLang="zh-CN" sz="1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𝜓</m:t>
                        </m:r>
                        <m:r>
                          <a:rPr lang="en-US" altLang="zh-CN" sz="1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→</m:t>
                        </m:r>
                        <m:r>
                          <a:rPr lang="en-US" altLang="zh-CN" sz="1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𝛾𝜔𝜙</m:t>
                        </m:r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 xmlns="">
            <p:sp>
              <p:nvSpPr>
                <p:cNvPr id="21" name="文本框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720" y="1555723"/>
                  <a:ext cx="1152128" cy="3077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1820155" y="1556760"/>
                  <a:ext cx="15177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𝐽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/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𝜓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→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𝛾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3(</m:t>
                        </m:r>
                        <m:sSup>
                          <m:sSupPr>
                            <m:ctrlP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sSupPr>
                          <m:e>
                            <m: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sSupPr>
                          <m:e>
                            <m: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)</m:t>
                        </m:r>
                      </m:oMath>
                    </m:oMathPara>
                  </a14:m>
                  <a:endParaRPr lang="zh-CN" altLang="en-US" sz="1400" dirty="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 xmlns=""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155" y="1556760"/>
                  <a:ext cx="1517798" cy="30777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/>
                <p:cNvSpPr txBox="1"/>
                <p:nvPr/>
              </p:nvSpPr>
              <p:spPr>
                <a:xfrm>
                  <a:off x="3640310" y="2493405"/>
                  <a:ext cx="151779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𝐽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/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𝜓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→</m:t>
                        </m:r>
                        <m:r>
                          <a:rPr lang="en-US" altLang="zh-CN" sz="1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仿宋" panose="02010609060101010101" pitchFamily="49" charset="-122"/>
                          </a:rPr>
                          <m:t>𝜔𝜂</m:t>
                        </m:r>
                        <m:sSup>
                          <m:sSupPr>
                            <m:ctrlP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仿宋" panose="02010609060101010101" pitchFamily="49" charset="-122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CN" sz="1400" i="1" dirty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  <a:ea typeface="仿宋" panose="02010609060101010101" pitchFamily="49" charset="-12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40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1400" i="1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仿宋" panose="02010609060101010101" pitchFamily="49" charset="-122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仿宋" panose="02010609060101010101" pitchFamily="49" charset="-122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sz="1400" dirty="0">
                    <a:solidFill>
                      <a:prstClr val="black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</p:txBody>
            </p:sp>
          </mc:Choice>
          <mc:Fallback xmlns="">
            <p:sp>
              <p:nvSpPr>
                <p:cNvPr id="23" name="文本框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310" y="2493405"/>
                  <a:ext cx="1517798" cy="30777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标题 1"/>
          <p:cNvSpPr txBox="1">
            <a:spLocks/>
          </p:cNvSpPr>
          <p:nvPr/>
        </p:nvSpPr>
        <p:spPr bwMode="auto">
          <a:xfrm>
            <a:off x="110902" y="87208"/>
            <a:ext cx="6347048" cy="634082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Light hadron X(18xx)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355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12" y="1163368"/>
            <a:ext cx="8100392" cy="5650008"/>
          </a:xfrm>
          <a:prstGeom prst="rect">
            <a:avLst/>
          </a:prstGeom>
        </p:spPr>
      </p:pic>
      <p:sp>
        <p:nvSpPr>
          <p:cNvPr id="1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92280" y="6381334"/>
            <a:ext cx="1905000" cy="457200"/>
          </a:xfrm>
        </p:spPr>
        <p:txBody>
          <a:bodyPr/>
          <a:lstStyle/>
          <a:p>
            <a:fld id="{0E1BF1C9-A336-4597-9C7A-4BD5EDCBE284}" type="slidenum">
              <a:rPr lang="en-US" altLang="zh-CN">
                <a:solidFill>
                  <a:srgbClr val="000000"/>
                </a:solidFill>
              </a:rPr>
              <a:pPr/>
              <a:t>2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81728"/>
            <a:ext cx="8817768" cy="77787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zh-CN" sz="36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Beijing Electron Positron Collider</a:t>
            </a:r>
            <a:r>
              <a:rPr lang="zh-CN" altLang="en-US" sz="36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3600" b="1" dirty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(</a:t>
            </a:r>
            <a:r>
              <a:rPr lang="en-US" altLang="zh-CN" sz="3600" b="1" dirty="0" smtClean="0">
                <a:solidFill>
                  <a:srgbClr val="003399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BEPC)</a:t>
            </a:r>
            <a:endParaRPr lang="en-US" altLang="zh-CN" sz="3600" b="1" dirty="0">
              <a:solidFill>
                <a:srgbClr val="003399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21189" name="AutoShape 5"/>
          <p:cNvSpPr>
            <a:spLocks noChangeArrowheads="1"/>
          </p:cNvSpPr>
          <p:nvPr/>
        </p:nvSpPr>
        <p:spPr bwMode="auto">
          <a:xfrm>
            <a:off x="5058308" y="1844707"/>
            <a:ext cx="914400" cy="465138"/>
          </a:xfrm>
          <a:prstGeom prst="wedgeRectCallout">
            <a:avLst>
              <a:gd name="adj1" fmla="val 178648"/>
              <a:gd name="adj2" fmla="val 4123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sz="1800" dirty="0" err="1" smtClean="0">
                <a:latin typeface="Arial" pitchFamily="34" charset="0"/>
                <a:ea typeface="宋体"/>
              </a:rPr>
              <a:t>Linac</a:t>
            </a:r>
            <a:endParaRPr lang="en-US" altLang="zh-CN" sz="1800" dirty="0">
              <a:latin typeface="Arial" pitchFamily="34" charset="0"/>
              <a:ea typeface="宋体"/>
            </a:endParaRPr>
          </a:p>
        </p:txBody>
      </p:sp>
      <p:sp>
        <p:nvSpPr>
          <p:cNvPr id="221190" name="AutoShape 6"/>
          <p:cNvSpPr>
            <a:spLocks noChangeArrowheads="1"/>
          </p:cNvSpPr>
          <p:nvPr/>
        </p:nvSpPr>
        <p:spPr bwMode="auto">
          <a:xfrm>
            <a:off x="6693695" y="2946972"/>
            <a:ext cx="2303585" cy="1041400"/>
          </a:xfrm>
          <a:prstGeom prst="wedgeRectCallout">
            <a:avLst>
              <a:gd name="adj1" fmla="val -139788"/>
              <a:gd name="adj2" fmla="val 136635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sz="1800" dirty="0" smtClean="0">
                <a:latin typeface="Arial" pitchFamily="34" charset="0"/>
                <a:ea typeface="宋体"/>
              </a:rPr>
              <a:t>BEPCII</a:t>
            </a:r>
            <a:endParaRPr lang="en-US" altLang="zh-CN" sz="1800" dirty="0">
              <a:latin typeface="Arial" pitchFamily="34" charset="0"/>
              <a:ea typeface="宋体"/>
            </a:endParaRPr>
          </a:p>
          <a:p>
            <a:r>
              <a:rPr lang="en-US" altLang="zh-CN" sz="1800" dirty="0">
                <a:latin typeface="Arial" pitchFamily="34" charset="0"/>
                <a:ea typeface="宋体"/>
              </a:rPr>
              <a:t>(Beijing </a:t>
            </a:r>
            <a:r>
              <a:rPr lang="en-US" altLang="zh-CN" sz="1800" dirty="0" smtClean="0">
                <a:latin typeface="Arial" pitchFamily="34" charset="0"/>
                <a:ea typeface="宋体"/>
              </a:rPr>
              <a:t>Electron-Positron Collider</a:t>
            </a:r>
            <a:r>
              <a:rPr lang="en-US" altLang="zh-CN" sz="1800" dirty="0">
                <a:latin typeface="Arial" pitchFamily="34" charset="0"/>
                <a:ea typeface="宋体"/>
              </a:rPr>
              <a:t>)</a:t>
            </a:r>
          </a:p>
        </p:txBody>
      </p:sp>
      <p:sp>
        <p:nvSpPr>
          <p:cNvPr id="221191" name="AutoShape 7"/>
          <p:cNvSpPr>
            <a:spLocks noChangeArrowheads="1"/>
          </p:cNvSpPr>
          <p:nvPr/>
        </p:nvSpPr>
        <p:spPr bwMode="auto">
          <a:xfrm>
            <a:off x="1477124" y="5157821"/>
            <a:ext cx="1417027" cy="719137"/>
          </a:xfrm>
          <a:prstGeom prst="wedgeRectCallout">
            <a:avLst>
              <a:gd name="adj1" fmla="val 60695"/>
              <a:gd name="adj2" fmla="val -17310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 sz="1800" dirty="0" smtClean="0">
                <a:latin typeface="Arial" pitchFamily="34" charset="0"/>
                <a:ea typeface="宋体"/>
              </a:rPr>
              <a:t>BESIII </a:t>
            </a:r>
            <a:r>
              <a:rPr lang="en-US" altLang="zh-CN" sz="1800" dirty="0">
                <a:latin typeface="Arial" pitchFamily="34" charset="0"/>
                <a:ea typeface="宋体"/>
              </a:rPr>
              <a:t>detector</a:t>
            </a: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 flipH="1" flipV="1">
            <a:off x="6084168" y="5285342"/>
            <a:ext cx="1583250" cy="151258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ea typeface="宋体"/>
            </a:endParaRPr>
          </a:p>
        </p:txBody>
      </p:sp>
      <p:sp>
        <p:nvSpPr>
          <p:cNvPr id="22119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76376" y="908720"/>
            <a:ext cx="3631528" cy="2687899"/>
          </a:xfrm>
          <a:solidFill>
            <a:srgbClr val="CCFFFF"/>
          </a:solidFill>
          <a:ln/>
        </p:spPr>
        <p:txBody>
          <a:bodyPr/>
          <a:lstStyle/>
          <a:p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Construction started: 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1984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</a:t>
            </a:r>
            <a:r>
              <a:rPr lang="en-US" altLang="zh-CN" sz="2000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Ecm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= 2-4.6 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GeV 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1989-2005  (BEPC): </a:t>
            </a:r>
          </a:p>
          <a:p>
            <a:pPr>
              <a:buFontTx/>
              <a:buNone/>
            </a:pP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</a:t>
            </a:r>
            <a:r>
              <a:rPr lang="en-US" altLang="zh-CN" sz="2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</a:t>
            </a:r>
            <a:r>
              <a:rPr lang="en-US" altLang="zh-CN" sz="2000" baseline="-25000" dirty="0" err="1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peak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=1.0x10</a:t>
            </a:r>
            <a:r>
              <a:rPr lang="en-US" altLang="zh-CN" sz="2000" baseline="30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31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/cm</a:t>
            </a:r>
            <a:r>
              <a:rPr lang="en-US" altLang="zh-CN" sz="2000" baseline="30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 </a:t>
            </a:r>
          </a:p>
          <a:p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2008-now (BEPCII):</a:t>
            </a:r>
            <a:r>
              <a:rPr lang="en-US" altLang="zh-CN" sz="9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</a:t>
            </a:r>
          </a:p>
          <a:p>
            <a:pPr>
              <a:buFontTx/>
              <a:buNone/>
            </a:pP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</a:t>
            </a:r>
            <a:r>
              <a:rPr lang="en-US" altLang="zh-CN" sz="2000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</a:t>
            </a:r>
            <a:r>
              <a:rPr lang="en-US" altLang="zh-CN" sz="2000" baseline="-25000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peak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=1.0x10</a:t>
            </a:r>
            <a:r>
              <a:rPr lang="en-US" altLang="zh-CN" sz="2000" baseline="30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33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/cm</a:t>
            </a:r>
            <a:r>
              <a:rPr lang="en-US" altLang="zh-CN" sz="2000" baseline="30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</a:t>
            </a:r>
          </a:p>
          <a:p>
            <a:pPr>
              <a:buFontTx/>
              <a:buNone/>
            </a:pPr>
            <a:r>
              <a:rPr lang="en-US" altLang="zh-CN" sz="2000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          (Apr. 5, 2016)</a:t>
            </a:r>
            <a:endParaRPr lang="en-US" altLang="zh-CN" sz="2000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7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内容占位符 4"/>
          <p:cNvPicPr>
            <a:picLocks noChangeAspect="1"/>
          </p:cNvPicPr>
          <p:nvPr/>
        </p:nvPicPr>
        <p:blipFill rotWithShape="1">
          <a:blip r:embed="rId2"/>
          <a:srcRect l="37989" t="49953" r="33454" b="23000"/>
          <a:stretch/>
        </p:blipFill>
        <p:spPr>
          <a:xfrm>
            <a:off x="2725193" y="4077072"/>
            <a:ext cx="2016224" cy="12241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3140968"/>
            <a:ext cx="2686050" cy="251936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333783"/>
            <a:ext cx="2008938" cy="180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5"/>
              <p:cNvSpPr txBox="1"/>
              <p:nvPr/>
            </p:nvSpPr>
            <p:spPr>
              <a:xfrm>
                <a:off x="6205017" y="692696"/>
                <a:ext cx="28299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X(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16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) observed </a:t>
                </a:r>
                <a:r>
                  <a:rPr lang="en-US" altLang="zh-CN" sz="1600" b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 in 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J/</a:t>
                </a:r>
                <a:r>
                  <a:rPr lang="el-GR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16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endParaRPr lang="zh-CN" altLang="en-US" sz="1600" b="1" dirty="0">
                  <a:solidFill>
                    <a:prstClr val="black"/>
                  </a:solidFill>
                  <a:latin typeface="Cambria Math" panose="020405030504060302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017" y="692696"/>
                <a:ext cx="2829966" cy="338554"/>
              </a:xfrm>
              <a:prstGeom prst="rect">
                <a:avLst/>
              </a:prstGeom>
              <a:blipFill rotWithShape="0">
                <a:blip r:embed="rId5"/>
                <a:stretch>
                  <a:fillRect l="-1293" t="-7273" r="-4957" b="-2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-5168" y="692696"/>
                <a:ext cx="342504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X(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𝟏𝟖𝟑𝟓</m:t>
                    </m:r>
                  </m:oMath>
                </a14:m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) observed </a:t>
                </a:r>
                <a:r>
                  <a:rPr lang="en-US" altLang="zh-CN" sz="1600" b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 in  J/</a:t>
                </a:r>
                <a:r>
                  <a:rPr lang="el-GR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panose="02010600030101010101" pitchFamily="2" charset="-122"/>
                  </a:rPr>
                  <a:t>ψ→γ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𝛈</m:t>
                        </m:r>
                      </m:e>
                      <m:sup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1600" b="1" dirty="0">
                  <a:solidFill>
                    <a:prstClr val="black"/>
                  </a:solidFill>
                  <a:latin typeface="Cambria Math" panose="02040503050406030204" pitchFamily="18" charset="0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68" y="692696"/>
                <a:ext cx="3425040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890" t="-7273" b="-2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" y="1264285"/>
            <a:ext cx="2471518" cy="1807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47305"/>
                <a:ext cx="9144000" cy="645391"/>
              </a:xfrm>
              <a:ln>
                <a:solidFill>
                  <a:srgbClr val="00B050"/>
                </a:solidFill>
              </a:ln>
            </p:spPr>
            <p:txBody>
              <a:bodyPr>
                <a:noAutofit/>
              </a:bodyPr>
              <a:lstStyle/>
              <a:p>
                <a:r>
                  <a:rPr lang="en-US" altLang="zh-CN" sz="3200" dirty="0" smtClean="0">
                    <a:solidFill>
                      <a:srgbClr val="000066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Anomalous line shape of </a:t>
                </a:r>
                <a:r>
                  <a:rPr lang="el-GR" altLang="zh-CN" sz="3200" b="1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η′π</a:t>
                </a:r>
                <a:r>
                  <a:rPr lang="en-US" altLang="zh-CN" sz="3200" b="1" baseline="300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+</a:t>
                </a:r>
                <a:r>
                  <a:rPr lang="el-GR" altLang="zh-CN" sz="3200" b="1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3200" b="1" baseline="30000" dirty="0">
                    <a:solidFill>
                      <a:srgbClr val="000066"/>
                    </a:solidFill>
                    <a:latin typeface="Times New Roman" panose="02020603050405020304" pitchFamily="18" charset="0"/>
                    <a:ea typeface="Arial Unicode MS" panose="020B0604020202020204" pitchFamily="34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3200" dirty="0">
                    <a:solidFill>
                      <a:srgbClr val="000066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near </a:t>
                </a:r>
                <a14:m>
                  <m:oMath xmlns:m="http://schemas.openxmlformats.org/officeDocument/2006/math">
                    <m:r>
                      <a:rPr lang="en-US" altLang="zh-CN" sz="3200" b="1" i="1" dirty="0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3200" b="1" i="1" dirty="0">
                            <a:solidFill>
                              <a:srgbClr val="000066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3200" b="1" i="1" dirty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zh-CN" altLang="en-US" sz="3200" dirty="0" smtClean="0">
                    <a:solidFill>
                      <a:srgbClr val="000066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</a:t>
                </a:r>
                <a:r>
                  <a:rPr lang="en-US" altLang="zh-CN" sz="3200" dirty="0" smtClean="0">
                    <a:solidFill>
                      <a:srgbClr val="000066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threshold</a:t>
                </a:r>
                <a:endParaRPr lang="zh-CN" altLang="en-US" sz="3200" dirty="0">
                  <a:solidFill>
                    <a:srgbClr val="000066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mc:Choice>
        <mc:Fallback xmlns="">
          <p:sp>
            <p:nvSpPr>
              <p:cNvPr id="16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47305"/>
                <a:ext cx="9144000" cy="645391"/>
              </a:xfrm>
              <a:blipFill rotWithShape="0">
                <a:blip r:embed="rId8"/>
                <a:stretch>
                  <a:fillRect l="-1598" t="-11111" r="-1132" b="-2037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699792" y="3228945"/>
            <a:ext cx="37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Connection is </a:t>
            </a:r>
            <a:r>
              <a:rPr lang="en-US" altLang="zh-CN" sz="18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emerging</a:t>
            </a:r>
            <a:endParaRPr lang="zh-CN" altLang="en-US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内容占位符 5"/>
              <p:cNvGraphicFramePr>
                <a:graphicFrameLocks/>
              </p:cNvGraphicFramePr>
              <p:nvPr>
                <p:extLst/>
              </p:nvPr>
            </p:nvGraphicFramePr>
            <p:xfrm>
              <a:off x="2411760" y="1638774"/>
              <a:ext cx="2047267" cy="1014725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2047267"/>
                  </a:tblGrid>
                  <a:tr h="27722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X(1835)  J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PC</a:t>
                          </a: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=0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 +</a:t>
                          </a:r>
                          <a:endParaRPr lang="zh-CN" altLang="en-US" sz="1200" baseline="30000" dirty="0" smtClean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0070C0"/>
                        </a:solidFill>
                      </a:tcPr>
                    </a:tc>
                  </a:tr>
                  <a:tr h="28408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sz="12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200" b="0" i="0" dirty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altLang="zh-CN" sz="1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altLang="zh-CN" sz="1200" b="1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𝟖𝟒𝟒</m:t>
                                </m:r>
                                <m:r>
                                  <a:rPr lang="en-US" altLang="zh-CN" sz="1200" b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sSubSup>
                                  <m:sSubSupPr>
                                    <m:ctrlP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e>
                                  <m:sub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</m:t>
                                    </m:r>
                                  </m:sub>
                                  <m:sup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</m:sup>
                                </m:sSubSup>
                                <m:r>
                                  <a:rPr lang="en-US" altLang="zh-CN" sz="1200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altLang="zh-CN" sz="1200" i="1" dirty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CN" sz="12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  <a:tr h="4467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𝟏𝟗𝟐</m:t>
                                    </m:r>
                                  </m:e>
                                  <m:sub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𝟒𝟑</m:t>
                                    </m:r>
                                  </m:sub>
                                  <m:sup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𝟐𝟎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𝟔𝟐</m:t>
                                    </m:r>
                                  </m:sup>
                                </m:sSubSup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altLang="zh-CN" sz="1200" i="1" dirty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CN" sz="12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内容占位符 5"/>
              <p:cNvGraphicFramePr>
                <a:graphicFrameLocks/>
              </p:cNvGraphicFramePr>
              <p:nvPr>
                <p:extLst/>
              </p:nvPr>
            </p:nvGraphicFramePr>
            <p:xfrm>
              <a:off x="2411760" y="1638774"/>
              <a:ext cx="2047267" cy="1014725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2047267"/>
                  </a:tblGrid>
                  <a:tr h="27722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X(1835)  J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PC</a:t>
                          </a: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=0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 +</a:t>
                          </a:r>
                          <a:endParaRPr lang="zh-CN" altLang="en-US" sz="1200" baseline="30000" dirty="0" smtClean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0070C0"/>
                        </a:solidFill>
                      </a:tcPr>
                    </a:tc>
                  </a:tr>
                  <a:tr h="29070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9"/>
                          <a:stretch>
                            <a:fillRect t="-100000" r="-593" b="-158333"/>
                          </a:stretch>
                        </a:blipFill>
                      </a:tcPr>
                    </a:tc>
                  </a:tr>
                  <a:tr h="4467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9"/>
                          <a:stretch>
                            <a:fillRect t="-129730" r="-593" b="-270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内容占位符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92316400"/>
                  </p:ext>
                </p:extLst>
              </p:nvPr>
            </p:nvGraphicFramePr>
            <p:xfrm>
              <a:off x="4533860" y="1628800"/>
              <a:ext cx="2232248" cy="1025127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2232248"/>
                  </a:tblGrid>
                  <a:tr h="27722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200" i="1" dirty="0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20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) J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PC</a:t>
                          </a: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=0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 +</a:t>
                          </a:r>
                          <a:endParaRPr lang="zh-CN" altLang="en-US" sz="1200" baseline="30000" dirty="0" smtClean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0070C0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2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US" altLang="zh-CN" sz="12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𝟏𝟖𝟑𝟐</m:t>
                                    </m:r>
                                  </m:e>
                                  <m:sub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−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𝟏𝟕</m:t>
                                    </m:r>
                                  </m:sub>
                                  <m:sup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𝟏𝟗</m:t>
                                    </m:r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bSup>
                                <m:r>
                                  <a:rPr lang="en-US" altLang="zh-CN" sz="1200" b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2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𝟏𝟗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200" baseline="300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  <a:tr h="4467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altLang="zh-CN" sz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=13</m:t>
                              </m:r>
                              <m:r>
                                <a:rPr lang="en-US" altLang="zh-CN" sz="12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±19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2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MeV</m:t>
                              </m:r>
                              <m:r>
                                <a:rPr lang="en-US" altLang="zh-CN" sz="12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12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200" baseline="30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US" altLang="zh-CN" sz="12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CN" sz="1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𝟕𝟔</m:t>
                              </m:r>
                              <m:r>
                                <a:rPr lang="en-US" altLang="zh-CN" sz="1200" b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200" b="1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𝐌𝐞𝐕</m:t>
                              </m:r>
                              <m:r>
                                <a:rPr lang="en-US" altLang="zh-CN" sz="1200" b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1200" b="1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</m:t>
                              </m:r>
                              <m:r>
                                <a:rPr lang="en-US" altLang="zh-CN" sz="1200" b="1" i="1" baseline="30000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oMath>
                          </a14:m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@ 90% C.L.)</a:t>
                          </a:r>
                          <a:endParaRPr lang="zh-CN" altLang="en-US" sz="12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内容占位符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92316400"/>
                  </p:ext>
                </p:extLst>
              </p:nvPr>
            </p:nvGraphicFramePr>
            <p:xfrm>
              <a:off x="4533860" y="1628800"/>
              <a:ext cx="2232248" cy="1025127"/>
            </p:xfrm>
            <a:graphic>
              <a:graphicData uri="http://schemas.openxmlformats.org/drawingml/2006/table">
                <a:tbl>
                  <a:tblPr firstRow="1" bandRow="1">
                    <a:tableStyleId>{8EC20E35-A176-4012-BC5E-935CFFF8708E}</a:tableStyleId>
                  </a:tblPr>
                  <a:tblGrid>
                    <a:gridCol w="2232248"/>
                  </a:tblGrid>
                  <a:tr h="27722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10"/>
                          <a:stretch>
                            <a:fillRect t="-4348" r="-817" b="-282609"/>
                          </a:stretch>
                        </a:blipFill>
                      </a:tcPr>
                    </a:tc>
                  </a:tr>
                  <a:tr h="29070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10"/>
                          <a:stretch>
                            <a:fillRect t="-100000" r="-817" b="-170833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10"/>
                          <a:stretch>
                            <a:fillRect t="-128000" r="-817" b="-93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310789" y="5623108"/>
                <a:ext cx="828092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Existence of a </a:t>
                </a:r>
                <a:r>
                  <a:rPr lang="en-US" altLang="zh-CN" sz="24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broad state with strong couplings to 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, or </a:t>
                </a: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a </a:t>
                </a:r>
                <a:r>
                  <a:rPr lang="en-US" altLang="zh-CN" sz="24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narrow state just below the 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mass </a:t>
                </a: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threshold</a:t>
                </a:r>
              </a:p>
              <a:p>
                <a:pPr marL="285750" indent="-285750" algn="just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Existence of a 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 molecule-like state or bound </a:t>
                </a:r>
                <a:r>
                  <a:rPr lang="en-US" altLang="zh-CN" sz="2400" dirty="0" smtClean="0"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</a:rPr>
                  <a:t>state?</a:t>
                </a:r>
                <a:endPara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89" y="5623108"/>
                <a:ext cx="8280920" cy="1200329"/>
              </a:xfrm>
              <a:prstGeom prst="rect">
                <a:avLst/>
              </a:prstGeom>
              <a:blipFill rotWithShape="0">
                <a:blip r:embed="rId11"/>
                <a:stretch>
                  <a:fillRect l="-1031" t="-3553" r="-1105" b="-11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979" t="49953" r="1523" b="23000"/>
          <a:stretch/>
        </p:blipFill>
        <p:spPr>
          <a:xfrm>
            <a:off x="4670441" y="4077072"/>
            <a:ext cx="1800200" cy="122413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50" y="3140968"/>
            <a:ext cx="2709863" cy="25479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08104" y="991761"/>
            <a:ext cx="35467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PRL 108, 112003 (</a:t>
            </a:r>
            <a:r>
              <a:rPr lang="en-US" altLang="zh-CN" sz="1200" dirty="0" smtClean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2012); PRL </a:t>
            </a:r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115, 091803 (2015</a:t>
            </a:r>
            <a:r>
              <a:rPr lang="en-US" altLang="zh-CN" sz="1200" dirty="0" smtClean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) </a:t>
            </a:r>
            <a:endParaRPr lang="zh-CN" altLang="en-US" sz="120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001" y="980728"/>
            <a:ext cx="3080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Phys. Rev. </a:t>
            </a:r>
            <a:r>
              <a:rPr lang="en-US" altLang="zh-CN" sz="1200" dirty="0" err="1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Lett</a:t>
            </a:r>
            <a:r>
              <a:rPr lang="en-US" altLang="zh-CN" sz="1200" dirty="0">
                <a:solidFill>
                  <a:prstClr val="black"/>
                </a:solidFill>
                <a:latin typeface="Calibri" panose="020F0502020204030204"/>
                <a:ea typeface="Cambria Math" panose="02040503050406030204" pitchFamily="18" charset="0"/>
              </a:rPr>
              <a:t>. 106, 072002 (2011) </a:t>
            </a:r>
            <a:endParaRPr lang="zh-CN" altLang="en-US" sz="120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26118" y="3532946"/>
            <a:ext cx="2691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solidFill>
                  <a:prstClr val="black"/>
                </a:solidFill>
                <a:effectLst>
                  <a:outerShdw blurRad="50800" dist="50800" dir="5400000" sx="95000" sy="95000" algn="ctr" rotWithShape="0">
                    <a:prstClr val="white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n-US" altLang="zh-CN" sz="18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PRL 117, 042002 (2016) 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12250" y="3140968"/>
            <a:ext cx="9131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499992" y="692696"/>
            <a:ext cx="0" cy="24169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640960" cy="352839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000066"/>
                </a:solidFill>
                <a:latin typeface="Arial Unicode MS"/>
                <a:cs typeface="Arial Unicode MS"/>
              </a:rPr>
              <a:t>Charm </a:t>
            </a:r>
            <a:r>
              <a:rPr lang="en-US" altLang="zh-CN" sz="3600" dirty="0" smtClean="0">
                <a:solidFill>
                  <a:srgbClr val="000066"/>
                </a:solidFill>
                <a:latin typeface="Arial Unicode MS"/>
                <a:cs typeface="Arial Unicode MS"/>
              </a:rPr>
              <a:t>Physics</a:t>
            </a:r>
            <a:endParaRPr lang="zh-CN" altLang="en-US" sz="3600" dirty="0">
              <a:solidFill>
                <a:srgbClr val="000066"/>
              </a:solidFill>
              <a:latin typeface="Arial Unicode MS"/>
              <a:cs typeface="Arial Unicode M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27C3-D61C-4257-AB62-CFBA9F60C70D}" type="slidenum">
              <a:rPr lang="en-US" altLang="zh-CN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457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3106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err="1">
                <a:solidFill>
                  <a:srgbClr val="000066"/>
                </a:solidFill>
              </a:rPr>
              <a:t>Leptonic</a:t>
            </a:r>
            <a:r>
              <a:rPr lang="en-US" altLang="zh-CN" sz="4000" dirty="0">
                <a:solidFill>
                  <a:srgbClr val="000066"/>
                </a:solidFill>
              </a:rPr>
              <a:t> </a:t>
            </a:r>
            <a:r>
              <a:rPr lang="en-US" altLang="zh-CN" sz="4000" dirty="0" smtClean="0">
                <a:solidFill>
                  <a:srgbClr val="000066"/>
                </a:solidFill>
              </a:rPr>
              <a:t>decays of D and Ds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22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56144" y="896824"/>
            <a:ext cx="5652120" cy="1007766"/>
          </a:xfrm>
        </p:spPr>
        <p:txBody>
          <a:bodyPr/>
          <a:lstStyle/>
          <a:p>
            <a:r>
              <a:rPr lang="en-US" altLang="zh-CN" sz="2400" dirty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</a:t>
            </a:r>
            <a:r>
              <a:rPr lang="en-US" altLang="zh-CN" sz="24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ecay </a:t>
            </a:r>
            <a:r>
              <a:rPr lang="en-US" altLang="zh-CN" sz="2400" dirty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constants </a:t>
            </a:r>
            <a:r>
              <a:rPr lang="en-US" altLang="zh-CN" sz="24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 </a:t>
            </a:r>
            <a:r>
              <a:rPr lang="en-US" altLang="zh-CN" sz="2400" dirty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calibrate LQCD </a:t>
            </a:r>
            <a:endParaRPr lang="en-US" altLang="zh-CN" sz="2400" dirty="0" smtClean="0">
              <a:solidFill>
                <a:srgbClr val="0000CC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4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|</a:t>
            </a:r>
            <a:r>
              <a:rPr lang="en-US" altLang="zh-CN" sz="2400" dirty="0" err="1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V</a:t>
            </a:r>
            <a:r>
              <a:rPr lang="en-US" altLang="zh-CN" sz="2400" baseline="-25000" dirty="0" err="1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cs</a:t>
            </a:r>
            <a:r>
              <a:rPr lang="en-US" altLang="zh-CN" sz="2400" baseline="-250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(d</a:t>
            </a:r>
            <a:r>
              <a:rPr lang="en-US" altLang="zh-CN" sz="2400" baseline="-25000" dirty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)</a:t>
            </a:r>
            <a:r>
              <a:rPr lang="en-US" altLang="zh-CN" sz="2400" dirty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| </a:t>
            </a:r>
            <a:r>
              <a:rPr lang="en-US" altLang="zh-CN" sz="24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test </a:t>
            </a:r>
            <a:r>
              <a:rPr lang="en-US" altLang="zh-CN" sz="2400" dirty="0" err="1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unitarity</a:t>
            </a:r>
            <a:r>
              <a:rPr lang="en-US" altLang="zh-CN" sz="24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dirty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of the CKM </a:t>
            </a:r>
            <a:r>
              <a:rPr lang="en-US" altLang="zh-CN" sz="24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matrix</a:t>
            </a:r>
            <a:endParaRPr lang="zh-CN" altLang="en-US" sz="2400" dirty="0">
              <a:solidFill>
                <a:prstClr val="black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1" name="Picture 5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" y="817700"/>
            <a:ext cx="3268030" cy="131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936182"/>
            <a:ext cx="4461574" cy="2819903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19121" y="2276872"/>
            <a:ext cx="3248962" cy="2232248"/>
            <a:chOff x="552211" y="2276872"/>
            <a:chExt cx="5540559" cy="3809171"/>
          </a:xfrm>
        </p:grpSpPr>
        <p:pic>
          <p:nvPicPr>
            <p:cNvPr id="20" name="Picture 17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11" y="2276872"/>
              <a:ext cx="5540559" cy="3809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3236936" y="2362142"/>
              <a:ext cx="2657426" cy="3727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100" b="1" dirty="0">
                  <a:solidFill>
                    <a:srgbClr val="FF0000"/>
                  </a:solidFill>
                </a:rPr>
                <a:t>PRD89(2014)051104R</a:t>
              </a:r>
            </a:p>
          </p:txBody>
        </p:sp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>
              <a:off x="3077230" y="2626212"/>
              <a:ext cx="2602103" cy="630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409</a:t>
              </a:r>
              <a:r>
                <a:rPr lang="en-US" altLang="zh-CN" sz="1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21 </a:t>
              </a:r>
              <a:r>
                <a:rPr lang="en-US" altLang="zh-CN" sz="1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evts</a:t>
              </a:r>
              <a:endParaRPr lang="en-US" altLang="zh-CN" sz="1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835708"/>
            <a:ext cx="3501911" cy="21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3" y="4581128"/>
            <a:ext cx="2856735" cy="22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3106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err="1">
                <a:solidFill>
                  <a:srgbClr val="000066"/>
                </a:solidFill>
              </a:rPr>
              <a:t>S</a:t>
            </a:r>
            <a:r>
              <a:rPr lang="en-US" altLang="zh-CN" sz="4000" dirty="0" err="1" smtClean="0">
                <a:solidFill>
                  <a:srgbClr val="000066"/>
                </a:solidFill>
              </a:rPr>
              <a:t>emileptonic</a:t>
            </a:r>
            <a:r>
              <a:rPr lang="en-US" altLang="zh-CN" sz="4000" dirty="0" smtClean="0">
                <a:solidFill>
                  <a:srgbClr val="000066"/>
                </a:solidFill>
              </a:rPr>
              <a:t> decays of D and Ds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23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561" y="2549685"/>
            <a:ext cx="5239879" cy="82809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 smtClean="0">
                <a:solidFill>
                  <a:srgbClr val="0000CC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Precision of the form factors much better than LQCD calculation!</a:t>
            </a:r>
          </a:p>
        </p:txBody>
      </p:sp>
      <p:pic>
        <p:nvPicPr>
          <p:cNvPr id="12" name="Picture 6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48" y="805784"/>
            <a:ext cx="3082609" cy="161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10561" y="3429328"/>
            <a:ext cx="4965582" cy="3384048"/>
            <a:chOff x="3429000" y="1219200"/>
            <a:chExt cx="4965582" cy="3384048"/>
          </a:xfrm>
        </p:grpSpPr>
        <p:pic>
          <p:nvPicPr>
            <p:cNvPr id="14" name="Picture 2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219200"/>
              <a:ext cx="2307434" cy="172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692" y="1304925"/>
              <a:ext cx="2241231" cy="164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6591689" y="2414893"/>
              <a:ext cx="1705285" cy="24314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0"/>
                </a:spcBef>
                <a:defRPr/>
              </a:pPr>
              <a:r>
                <a:rPr lang="en-US" altLang="zh-CN" sz="1400" dirty="0" smtClean="0">
                  <a:solidFill>
                    <a:srgbClr val="FF0000"/>
                  </a:solidFill>
                  <a:latin typeface="Calibri"/>
                  <a:ea typeface="宋体" panose="02010600030101010101" pitchFamily="2" charset="-122"/>
                </a:rPr>
                <a:t>PRD92(2015)072012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407" y="1304925"/>
              <a:ext cx="1521419" cy="23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12"/>
            <p:cNvSpPr/>
            <p:nvPr/>
          </p:nvSpPr>
          <p:spPr bwMode="auto">
            <a:xfrm rot="-1140000">
              <a:off x="4438736" y="1857590"/>
              <a:ext cx="930655" cy="3240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xtLst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Oval 17"/>
            <p:cNvSpPr/>
            <p:nvPr/>
          </p:nvSpPr>
          <p:spPr bwMode="auto">
            <a:xfrm rot="-1140000">
              <a:off x="7139886" y="1985237"/>
              <a:ext cx="1004201" cy="3240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  <a:extLst/>
          </p:spPr>
          <p:txBody>
            <a:bodyPr wrap="square" rtlCol="0" anchor="ctr">
              <a:spAutoFit/>
            </a:bodyPr>
            <a:lstStyle/>
            <a:p>
              <a:pPr>
                <a:spcBef>
                  <a:spcPct val="0"/>
                </a:spcBef>
              </a:pPr>
              <a:endParaRPr lang="zh-CN" alt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4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034818"/>
              <a:ext cx="4965582" cy="1568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 useBgFill="1"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3917826" y="4035096"/>
              <a:ext cx="1740365" cy="243143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dirty="0" smtClean="0">
                  <a:solidFill>
                    <a:srgbClr val="FF0000"/>
                  </a:solidFill>
                </a:rPr>
                <a:t>PRD96(2017)012002</a:t>
              </a:r>
              <a:endParaRPr lang="en-US" altLang="zh-CN" sz="14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</p:grpSp>
      <p:pic>
        <p:nvPicPr>
          <p:cNvPr id="26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793" y="3790064"/>
            <a:ext cx="3444536" cy="3067936"/>
          </a:xfrm>
          <a:prstGeom prst="rect">
            <a:avLst/>
          </a:prstGeom>
        </p:spPr>
      </p:pic>
      <p:pic>
        <p:nvPicPr>
          <p:cNvPr id="27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0440" y="812555"/>
            <a:ext cx="3488889" cy="291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3106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smtClean="0">
                <a:solidFill>
                  <a:srgbClr val="000066"/>
                </a:solidFill>
              </a:rPr>
              <a:t>Hadronic decays and CKM angle </a:t>
            </a:r>
            <a:r>
              <a:rPr lang="en-US" altLang="zh-CN" sz="4000" dirty="0" smtClean="0">
                <a:solidFill>
                  <a:srgbClr val="000066"/>
                </a:solidFill>
                <a:sym typeface="Symbol" panose="05050102010706020507" pitchFamily="18" charset="2"/>
              </a:rPr>
              <a:t></a:t>
            </a:r>
            <a:endParaRPr lang="zh-CN" altLang="en-US" sz="4000" dirty="0">
              <a:solidFill>
                <a:srgbClr val="000066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24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883218"/>
            <a:ext cx="4464496" cy="1447342"/>
          </a:xfrm>
        </p:spPr>
        <p:txBody>
          <a:bodyPr/>
          <a:lstStyle/>
          <a:p>
            <a:pPr marL="0" indent="0">
              <a:buClr>
                <a:srgbClr val="FF0000"/>
              </a:buClr>
              <a:buSzPct val="65000"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Interference </a:t>
            </a:r>
            <a:r>
              <a:rPr lang="en-US" altLang="zh-CN" sz="24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 strong phase parameters c</a:t>
            </a:r>
            <a:r>
              <a:rPr lang="en-US" altLang="zh-CN" sz="2400" baseline="-250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i</a:t>
            </a:r>
            <a:r>
              <a:rPr lang="en-US" altLang="zh-CN" sz="2400" dirty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 and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s</a:t>
            </a:r>
            <a:r>
              <a:rPr lang="en-US" altLang="zh-CN" sz="2400" baseline="-25000" dirty="0" err="1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i</a:t>
            </a:r>
            <a:r>
              <a:rPr lang="en-US" altLang="zh-CN" sz="2400" baseline="-25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2400" dirty="0" smtClean="0">
                <a:solidFill>
                  <a:srgbClr val="FF0000"/>
                </a:solidFill>
                <a:sym typeface="Symbol" panose="05050102010706020507" pitchFamily="18" charset="2"/>
              </a:rPr>
              <a:t>/</a:t>
            </a:r>
            <a:r>
              <a:rPr lang="en-US" altLang="zh-CN" sz="2400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3</a:t>
            </a:r>
          </a:p>
          <a:p>
            <a:pPr marL="0" indent="0">
              <a:buClr>
                <a:srgbClr val="FF0000"/>
              </a:buClr>
              <a:buSzPct val="65000"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 Important for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&lt;1</a:t>
            </a:r>
            <a:r>
              <a:rPr lang="en-US" altLang="zh-CN" sz="2400" baseline="30000" dirty="0" smtClean="0">
                <a:solidFill>
                  <a:srgbClr val="FF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</a:t>
            </a:r>
            <a:endParaRPr lang="en-US" altLang="zh-CN" sz="2400" dirty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5" y="4122387"/>
            <a:ext cx="8125859" cy="262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3907626"/>
            <a:ext cx="1835696" cy="75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271931"/>
            <a:ext cx="3826768" cy="15631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76" y="855794"/>
            <a:ext cx="4423956" cy="30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640960" cy="352839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000066"/>
                </a:solidFill>
                <a:latin typeface="Arial Unicode MS"/>
                <a:cs typeface="Arial Unicode MS"/>
              </a:rPr>
              <a:t>Precision </a:t>
            </a:r>
            <a:r>
              <a:rPr lang="en-US" altLang="zh-CN" sz="3600" dirty="0" smtClean="0">
                <a:solidFill>
                  <a:srgbClr val="000066"/>
                </a:solidFill>
                <a:latin typeface="Arial Unicode MS"/>
                <a:cs typeface="Arial Unicode MS"/>
              </a:rPr>
              <a:t>Tests </a:t>
            </a:r>
            <a:r>
              <a:rPr lang="en-US" altLang="zh-CN" sz="3600" dirty="0" smtClean="0">
                <a:solidFill>
                  <a:srgbClr val="000066"/>
                </a:solidFill>
                <a:latin typeface="Arial Unicode MS"/>
                <a:cs typeface="Arial Unicode MS"/>
              </a:rPr>
              <a:t>of SM</a:t>
            </a:r>
            <a:endParaRPr lang="zh-CN" altLang="en-US" sz="3600" dirty="0">
              <a:solidFill>
                <a:srgbClr val="000066"/>
              </a:solidFill>
              <a:latin typeface="Arial Unicode MS"/>
              <a:cs typeface="Arial Unicode M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27C3-D61C-4257-AB62-CFBA9F60C70D}" type="slidenum">
              <a:rPr lang="en-US" altLang="zh-CN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54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3" y="1916832"/>
            <a:ext cx="3806973" cy="2664211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930893" y="6453335"/>
            <a:ext cx="2133600" cy="288667"/>
          </a:xfrm>
        </p:spPr>
        <p:txBody>
          <a:bodyPr/>
          <a:lstStyle/>
          <a:p>
            <a:fld id="{4972865B-3338-42B3-82EB-07ABB3E4904D}" type="slidenum">
              <a:rPr lang="en-US" altLang="zh-CN" smtClean="0">
                <a:solidFill>
                  <a:srgbClr val="000000"/>
                </a:solidFill>
              </a:rPr>
              <a:pPr/>
              <a:t>26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32920" y="779502"/>
            <a:ext cx="5040560" cy="507859"/>
          </a:xfrm>
        </p:spPr>
        <p:txBody>
          <a:bodyPr/>
          <a:lstStyle/>
          <a:p>
            <a:pPr marL="0" indent="0" algn="ctr">
              <a:buClr>
                <a:srgbClr val="FF0000"/>
              </a:buClr>
              <a:buSzPct val="65000"/>
              <a:buNone/>
            </a:pP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Wingdings" panose="05000000000000000000" pitchFamily="2" charset="2"/>
              </a:rPr>
              <a:t>Is the ~3</a:t>
            </a: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 difference a real effect?</a:t>
            </a:r>
            <a:endParaRPr lang="en-US" altLang="zh-CN" sz="2400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32786" y="1240155"/>
            <a:ext cx="3600400" cy="653927"/>
            <a:chOff x="285428" y="5157192"/>
            <a:chExt cx="8480139" cy="1548408"/>
          </a:xfrm>
        </p:grpSpPr>
        <p:grpSp>
          <p:nvGrpSpPr>
            <p:cNvPr id="10" name="组合 9"/>
            <p:cNvGrpSpPr/>
            <p:nvPr/>
          </p:nvGrpSpPr>
          <p:grpSpPr>
            <a:xfrm>
              <a:off x="285428" y="5518927"/>
              <a:ext cx="3810000" cy="812800"/>
              <a:chOff x="4724400" y="2082800"/>
              <a:chExt cx="3810000" cy="812800"/>
            </a:xfrm>
          </p:grpSpPr>
          <p:sp>
            <p:nvSpPr>
              <p:cNvPr id="15" name="Freeform 5"/>
              <p:cNvSpPr>
                <a:spLocks/>
              </p:cNvSpPr>
              <p:nvPr/>
            </p:nvSpPr>
            <p:spPr bwMode="auto">
              <a:xfrm>
                <a:off x="4724400" y="2362200"/>
                <a:ext cx="3810000" cy="357188"/>
              </a:xfrm>
              <a:custGeom>
                <a:avLst/>
                <a:gdLst>
                  <a:gd name="T0" fmla="*/ 0 w 1248"/>
                  <a:gd name="T1" fmla="*/ 96 h 96"/>
                  <a:gd name="T2" fmla="*/ 96 w 1248"/>
                  <a:gd name="T3" fmla="*/ 0 h 96"/>
                  <a:gd name="T4" fmla="*/ 192 w 1248"/>
                  <a:gd name="T5" fmla="*/ 96 h 96"/>
                  <a:gd name="T6" fmla="*/ 288 w 1248"/>
                  <a:gd name="T7" fmla="*/ 0 h 96"/>
                  <a:gd name="T8" fmla="*/ 384 w 1248"/>
                  <a:gd name="T9" fmla="*/ 96 h 96"/>
                  <a:gd name="T10" fmla="*/ 480 w 1248"/>
                  <a:gd name="T11" fmla="*/ 0 h 96"/>
                  <a:gd name="T12" fmla="*/ 576 w 1248"/>
                  <a:gd name="T13" fmla="*/ 96 h 96"/>
                  <a:gd name="T14" fmla="*/ 672 w 1248"/>
                  <a:gd name="T15" fmla="*/ 0 h 96"/>
                  <a:gd name="T16" fmla="*/ 768 w 1248"/>
                  <a:gd name="T17" fmla="*/ 96 h 96"/>
                  <a:gd name="T18" fmla="*/ 864 w 1248"/>
                  <a:gd name="T19" fmla="*/ 0 h 96"/>
                  <a:gd name="T20" fmla="*/ 960 w 1248"/>
                  <a:gd name="T21" fmla="*/ 96 h 96"/>
                  <a:gd name="T22" fmla="*/ 1056 w 1248"/>
                  <a:gd name="T23" fmla="*/ 0 h 96"/>
                  <a:gd name="T24" fmla="*/ 1152 w 1248"/>
                  <a:gd name="T25" fmla="*/ 96 h 96"/>
                  <a:gd name="T26" fmla="*/ 1248 w 1248"/>
                  <a:gd name="T2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8" h="96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96"/>
                      <a:pt x="192" y="96"/>
                    </a:cubicBezTo>
                    <a:cubicBezTo>
                      <a:pt x="224" y="96"/>
                      <a:pt x="256" y="0"/>
                      <a:pt x="288" y="0"/>
                    </a:cubicBezTo>
                    <a:cubicBezTo>
                      <a:pt x="320" y="0"/>
                      <a:pt x="352" y="96"/>
                      <a:pt x="384" y="96"/>
                    </a:cubicBezTo>
                    <a:cubicBezTo>
                      <a:pt x="416" y="96"/>
                      <a:pt x="448" y="0"/>
                      <a:pt x="480" y="0"/>
                    </a:cubicBezTo>
                    <a:cubicBezTo>
                      <a:pt x="512" y="0"/>
                      <a:pt x="544" y="96"/>
                      <a:pt x="576" y="96"/>
                    </a:cubicBezTo>
                    <a:cubicBezTo>
                      <a:pt x="608" y="96"/>
                      <a:pt x="640" y="0"/>
                      <a:pt x="672" y="0"/>
                    </a:cubicBezTo>
                    <a:cubicBezTo>
                      <a:pt x="704" y="0"/>
                      <a:pt x="736" y="96"/>
                      <a:pt x="768" y="96"/>
                    </a:cubicBezTo>
                    <a:cubicBezTo>
                      <a:pt x="800" y="96"/>
                      <a:pt x="832" y="0"/>
                      <a:pt x="864" y="0"/>
                    </a:cubicBezTo>
                    <a:cubicBezTo>
                      <a:pt x="896" y="0"/>
                      <a:pt x="928" y="96"/>
                      <a:pt x="960" y="96"/>
                    </a:cubicBezTo>
                    <a:cubicBezTo>
                      <a:pt x="992" y="96"/>
                      <a:pt x="1024" y="0"/>
                      <a:pt x="1056" y="0"/>
                    </a:cubicBezTo>
                    <a:cubicBezTo>
                      <a:pt x="1088" y="0"/>
                      <a:pt x="1120" y="96"/>
                      <a:pt x="1152" y="96"/>
                    </a:cubicBezTo>
                    <a:cubicBezTo>
                      <a:pt x="1184" y="96"/>
                      <a:pt x="1216" y="48"/>
                      <a:pt x="1248" y="0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Oval 6" descr="Diagonales larges vers le haut"/>
              <p:cNvSpPr>
                <a:spLocks noChangeArrowheads="1"/>
              </p:cNvSpPr>
              <p:nvPr/>
            </p:nvSpPr>
            <p:spPr bwMode="auto">
              <a:xfrm>
                <a:off x="6172200" y="2082800"/>
                <a:ext cx="838200" cy="812800"/>
              </a:xfrm>
              <a:prstGeom prst="ellipse">
                <a:avLst/>
              </a:prstGeom>
              <a:pattFill prst="wdUpDiag">
                <a:fgClr>
                  <a:srgbClr val="0000FF"/>
                </a:fgClr>
                <a:bgClr>
                  <a:schemeClr val="bg1"/>
                </a:bgClr>
              </a:patt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cxnSp>
          <p:nvCxnSpPr>
            <p:cNvPr id="11" name="直接连接符 10"/>
            <p:cNvCxnSpPr/>
            <p:nvPr/>
          </p:nvCxnSpPr>
          <p:spPr bwMode="auto">
            <a:xfrm>
              <a:off x="2152328" y="5157192"/>
              <a:ext cx="0" cy="1548408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右箭头 11"/>
            <p:cNvSpPr/>
            <p:nvPr/>
          </p:nvSpPr>
          <p:spPr bwMode="auto">
            <a:xfrm>
              <a:off x="4381131" y="5683011"/>
              <a:ext cx="978408" cy="484632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宋体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8335" y="5395830"/>
              <a:ext cx="1861998" cy="108012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293600" y="5348120"/>
              <a:ext cx="1471967" cy="947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 smtClean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had</a:t>
              </a:r>
              <a:endParaRPr lang="zh-CN" altLang="en-US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580112" y="1271108"/>
            <a:ext cx="3309335" cy="3841869"/>
            <a:chOff x="4857390" y="1073148"/>
            <a:chExt cx="4206240" cy="4680857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72" r="7774"/>
            <a:stretch/>
          </p:blipFill>
          <p:spPr>
            <a:xfrm>
              <a:off x="4857390" y="1073148"/>
              <a:ext cx="4206240" cy="4680857"/>
            </a:xfrm>
            <a:prstGeom prst="rect">
              <a:avLst/>
            </a:prstGeom>
          </p:spPr>
        </p:pic>
        <p:grpSp>
          <p:nvGrpSpPr>
            <p:cNvPr id="24" name="Group 19"/>
            <p:cNvGrpSpPr/>
            <p:nvPr/>
          </p:nvGrpSpPr>
          <p:grpSpPr>
            <a:xfrm>
              <a:off x="5959360" y="1587110"/>
              <a:ext cx="1160666" cy="949163"/>
              <a:chOff x="5791200" y="1587110"/>
              <a:chExt cx="1160666" cy="949163"/>
            </a:xfrm>
          </p:grpSpPr>
          <p:grpSp>
            <p:nvGrpSpPr>
              <p:cNvPr id="25" name="Group 10"/>
              <p:cNvGrpSpPr/>
              <p:nvPr/>
            </p:nvGrpSpPr>
            <p:grpSpPr>
              <a:xfrm>
                <a:off x="5791200" y="1587110"/>
                <a:ext cx="1105349" cy="253916"/>
                <a:chOff x="3963168" y="3873231"/>
                <a:chExt cx="1105349" cy="247842"/>
              </a:xfrm>
            </p:grpSpPr>
            <p:cxnSp>
              <p:nvCxnSpPr>
                <p:cNvPr id="28" name="Straight Connector 11"/>
                <p:cNvCxnSpPr/>
                <p:nvPr/>
              </p:nvCxnSpPr>
              <p:spPr>
                <a:xfrm flipH="1">
                  <a:off x="4702757" y="3999126"/>
                  <a:ext cx="365760" cy="152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12"/>
                <p:cNvSpPr txBox="1"/>
                <p:nvPr/>
              </p:nvSpPr>
              <p:spPr>
                <a:xfrm>
                  <a:off x="3963168" y="3873231"/>
                  <a:ext cx="822338" cy="2478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 smtClean="0">
                      <a:solidFill>
                        <a:srgbClr val="FF0000"/>
                      </a:solidFill>
                    </a:rPr>
                    <a:t>Davier17</a:t>
                  </a:r>
                  <a:endParaRPr lang="en-US" sz="1050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6" name="TextBox 16"/>
              <p:cNvSpPr txBox="1"/>
              <p:nvPr/>
            </p:nvSpPr>
            <p:spPr>
              <a:xfrm>
                <a:off x="6066358" y="2282357"/>
                <a:ext cx="67423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smtClean="0">
                    <a:solidFill>
                      <a:srgbClr val="0070C0"/>
                    </a:solidFill>
                  </a:rPr>
                  <a:t>KNT17</a:t>
                </a:r>
                <a:endParaRPr lang="en-US" sz="1050" b="1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27" name="Straight Connector 17"/>
              <p:cNvCxnSpPr/>
              <p:nvPr/>
            </p:nvCxnSpPr>
            <p:spPr>
              <a:xfrm flipH="1">
                <a:off x="6613538" y="2411639"/>
                <a:ext cx="338328" cy="152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b="13224"/>
          <a:stretch/>
        </p:blipFill>
        <p:spPr>
          <a:xfrm>
            <a:off x="113821" y="620689"/>
            <a:ext cx="1575875" cy="13681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4613151"/>
            <a:ext cx="4713776" cy="22448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3106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smtClean="0">
                <a:solidFill>
                  <a:srgbClr val="000066"/>
                </a:solidFill>
              </a:rPr>
              <a:t>F</a:t>
            </a:r>
            <a:r>
              <a:rPr lang="en-US" altLang="zh-CN" sz="4000" baseline="-25000" dirty="0" smtClean="0">
                <a:solidFill>
                  <a:srgbClr val="000066"/>
                </a:solidFill>
                <a:sym typeface="Symbol" panose="05050102010706020507" pitchFamily="18" charset="2"/>
              </a:rPr>
              <a:t></a:t>
            </a:r>
            <a:r>
              <a:rPr lang="en-US" altLang="zh-CN" sz="4000" dirty="0" smtClean="0">
                <a:solidFill>
                  <a:srgbClr val="000066"/>
                </a:solidFill>
                <a:sym typeface="Symbol" panose="05050102010706020507" pitchFamily="18" charset="2"/>
              </a:rPr>
              <a:t> and (g-2)</a:t>
            </a:r>
            <a:r>
              <a:rPr lang="en-US" altLang="zh-CN" sz="4000" baseline="-25000" dirty="0" smtClean="0">
                <a:solidFill>
                  <a:srgbClr val="000066"/>
                </a:solidFill>
                <a:sym typeface="Symbol" panose="05050102010706020507" pitchFamily="18" charset="2"/>
              </a:rPr>
              <a:t></a:t>
            </a:r>
            <a:endParaRPr lang="zh-CN" altLang="en-US" sz="4000" baseline="-25000" dirty="0">
              <a:solidFill>
                <a:srgbClr val="000066"/>
              </a:solidFill>
            </a:endParaRPr>
          </a:p>
        </p:txBody>
      </p:sp>
      <p:sp>
        <p:nvSpPr>
          <p:cNvPr id="30" name="内容占位符 2"/>
          <p:cNvSpPr txBox="1">
            <a:spLocks/>
          </p:cNvSpPr>
          <p:nvPr/>
        </p:nvSpPr>
        <p:spPr bwMode="auto">
          <a:xfrm>
            <a:off x="4919369" y="5218839"/>
            <a:ext cx="4117127" cy="144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65000"/>
              <a:buFontTx/>
              <a:buNone/>
            </a:pPr>
            <a:r>
              <a:rPr lang="en-US" altLang="zh-CN" sz="2400" kern="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 window for new physics </a:t>
            </a:r>
            <a:r>
              <a:rPr lang="en-US" altLang="zh-CN" sz="2400" kern="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searches! </a:t>
            </a:r>
            <a:r>
              <a:rPr lang="en-US" altLang="zh-CN" sz="2400" kern="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BESIII may further improve the measurement! </a:t>
            </a:r>
            <a:endParaRPr lang="en-US" altLang="zh-CN" sz="2400" kern="0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/>
          <a:srcRect r="15057"/>
          <a:stretch/>
        </p:blipFill>
        <p:spPr>
          <a:xfrm>
            <a:off x="107504" y="4385817"/>
            <a:ext cx="1837184" cy="2673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04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640960" cy="352839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CN" sz="3600" dirty="0" smtClean="0">
                <a:solidFill>
                  <a:srgbClr val="000066"/>
                </a:solidFill>
                <a:latin typeface="Arial Unicode MS"/>
                <a:cs typeface="Arial Unicode MS"/>
              </a:rPr>
              <a:t>The Future</a:t>
            </a:r>
            <a:endParaRPr lang="zh-CN" altLang="en-US" sz="3600" dirty="0">
              <a:solidFill>
                <a:srgbClr val="000066"/>
              </a:solidFill>
              <a:latin typeface="Arial Unicode MS"/>
              <a:cs typeface="Arial Unicode M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27C3-D61C-4257-AB62-CFBA9F60C70D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987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22312"/>
            <a:ext cx="8229600" cy="792088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BEPCII </a:t>
            </a:r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upgrade</a:t>
            </a:r>
            <a:endParaRPr lang="zh-CN" altLang="en-US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484784"/>
            <a:ext cx="8712968" cy="504056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Increase of beam energy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err="1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Ebeam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=2.30-&gt;2.35-&gt;2.45 GeV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Approved funding :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5M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CNY</a:t>
            </a:r>
            <a:endParaRPr lang="en-US" altLang="zh-CN" sz="2400" dirty="0" smtClean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Symbol" panose="05050102010706020507" pitchFamily="18" charset="2"/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Plan: get to 2.35 GeV in one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year’s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time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A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nother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2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years’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time to get to 2.45 GeV,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change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ISPB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(Interaction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region </a:t>
            </a:r>
            <a:r>
              <a:rPr lang="en-US" altLang="zh-CN" sz="2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SePtum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Bending)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magnet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big challenge</a:t>
            </a:r>
            <a:endParaRPr lang="en-US" altLang="zh-CN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Top-up injection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ata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taking efficiency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should increase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by 20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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30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%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Approved funding </a:t>
            </a: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: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12M </a:t>
            </a: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CNY</a:t>
            </a:r>
            <a:endParaRPr lang="en-US" altLang="zh-CN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28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22312"/>
            <a:ext cx="8229600" cy="792088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Still a rich program ahead</a:t>
            </a:r>
            <a:endParaRPr lang="zh-CN" altLang="en-US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29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68390"/>
            <a:ext cx="7182638" cy="587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6E30E-BF1C-4205-BDC7-EDDDAE025013}" type="slidenum">
              <a:rPr lang="en-US" altLang="zh-CN">
                <a:solidFill>
                  <a:srgbClr val="000000"/>
                </a:solidFill>
              </a:rPr>
              <a:pPr/>
              <a:t>3</a:t>
            </a:fld>
            <a:endParaRPr lang="en-US" altLang="zh-CN">
              <a:solidFill>
                <a:srgbClr val="000000"/>
              </a:solidFill>
            </a:endParaRPr>
          </a:p>
        </p:txBody>
      </p:sp>
      <p:graphicFrame>
        <p:nvGraphicFramePr>
          <p:cNvPr id="215042" name="Object 2"/>
          <p:cNvGraphicFramePr>
            <a:graphicFrameLocks noGrp="1" noChangeAspect="1"/>
          </p:cNvGraphicFramePr>
          <p:nvPr>
            <p:ph type="body" idx="4294967295"/>
            <p:extLst/>
          </p:nvPr>
        </p:nvGraphicFramePr>
        <p:xfrm>
          <a:off x="517281" y="1099855"/>
          <a:ext cx="82296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3" name="Photo Editor 照片" r:id="rId3" imgW="7695238" imgH="5904762" progId="MSPhotoEd.3">
                  <p:embed/>
                </p:oleObj>
              </mc:Choice>
              <mc:Fallback>
                <p:oleObj name="Photo Editor 照片" r:id="rId3" imgW="7695238" imgH="5904762" progId="MSPhotoEd.3">
                  <p:embed/>
                  <p:pic>
                    <p:nvPicPr>
                      <p:cNvPr id="0" name="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81" y="1099855"/>
                        <a:ext cx="8229600" cy="45720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88640"/>
            <a:ext cx="8610600" cy="773723"/>
          </a:xfrm>
          <a:noFill/>
        </p:spPr>
        <p:txBody>
          <a:bodyPr/>
          <a:lstStyle/>
          <a:p>
            <a:r>
              <a:rPr lang="en-US" altLang="zh-CN" sz="3692" dirty="0">
                <a:solidFill>
                  <a:srgbClr val="66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BESIII </a:t>
            </a:r>
            <a:r>
              <a:rPr lang="en-US" altLang="zh-CN" sz="3692" dirty="0" smtClean="0">
                <a:solidFill>
                  <a:srgbClr val="66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detector</a:t>
            </a:r>
            <a:endParaRPr lang="en-US" altLang="zh-CN" sz="3692" dirty="0">
              <a:solidFill>
                <a:srgbClr val="66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5044" name="Rectangle 5"/>
          <p:cNvSpPr>
            <a:spLocks noChangeArrowheads="1"/>
          </p:cNvSpPr>
          <p:nvPr/>
        </p:nvSpPr>
        <p:spPr bwMode="auto">
          <a:xfrm>
            <a:off x="1633904" y="3441109"/>
            <a:ext cx="961292" cy="63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endParaRPr lang="zh-CN" altLang="zh-CN" sz="2954" b="1">
              <a:solidFill>
                <a:srgbClr val="FF3300"/>
              </a:solidFill>
            </a:endParaRPr>
          </a:p>
        </p:txBody>
      </p:sp>
      <p:sp>
        <p:nvSpPr>
          <p:cNvPr id="215045" name="Rectangle 6"/>
          <p:cNvSpPr>
            <a:spLocks noChangeArrowheads="1"/>
          </p:cNvSpPr>
          <p:nvPr/>
        </p:nvSpPr>
        <p:spPr bwMode="auto">
          <a:xfrm>
            <a:off x="304800" y="3498259"/>
            <a:ext cx="2057400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GB" altLang="zh-CN" sz="2215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 beam pipe</a:t>
            </a:r>
            <a:endParaRPr lang="en-US" altLang="zh-CN" sz="2215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5046" name="Rectangle 7"/>
          <p:cNvSpPr>
            <a:spLocks noChangeArrowheads="1"/>
          </p:cNvSpPr>
          <p:nvPr/>
        </p:nvSpPr>
        <p:spPr bwMode="auto">
          <a:xfrm>
            <a:off x="7391400" y="4825897"/>
            <a:ext cx="1295400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954" b="1">
                <a:solidFill>
                  <a:srgbClr val="000000"/>
                </a:solidFill>
              </a:rPr>
              <a:t>  </a:t>
            </a:r>
            <a:r>
              <a:rPr lang="en-US" altLang="zh-CN" sz="2585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047" name="Rectangle 8"/>
          <p:cNvSpPr>
            <a:spLocks noChangeArrowheads="1"/>
          </p:cNvSpPr>
          <p:nvPr/>
        </p:nvSpPr>
        <p:spPr bwMode="auto">
          <a:xfrm>
            <a:off x="4040066" y="980728"/>
            <a:ext cx="2743200" cy="49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954" b="1" dirty="0">
                <a:solidFill>
                  <a:srgbClr val="000000"/>
                </a:solidFill>
              </a:rPr>
              <a:t> </a:t>
            </a:r>
            <a:r>
              <a:rPr lang="en-US" altLang="zh-CN" sz="2954" b="1" dirty="0">
                <a:solidFill>
                  <a:srgbClr val="808080"/>
                </a:solidFill>
              </a:rPr>
              <a:t> </a:t>
            </a:r>
            <a:r>
              <a:rPr lang="en-US" altLang="zh-CN" sz="2215" b="1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SC magnet,</a:t>
            </a:r>
            <a:r>
              <a:rPr lang="en-US" altLang="zh-CN" sz="2585" b="1" dirty="0">
                <a:solidFill>
                  <a:srgbClr val="80808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sz="2215" b="1" dirty="0" smtClean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 T</a:t>
            </a:r>
            <a:endParaRPr lang="en-US" altLang="zh-CN" sz="2215" b="1" dirty="0">
              <a:solidFill>
                <a:srgbClr val="0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5048" name="Rectangle 9"/>
          <p:cNvSpPr>
            <a:spLocks noChangeArrowheads="1"/>
          </p:cNvSpPr>
          <p:nvPr/>
        </p:nvSpPr>
        <p:spPr bwMode="auto">
          <a:xfrm>
            <a:off x="381000" y="1177089"/>
            <a:ext cx="1981200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215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Magnet yoke</a:t>
            </a:r>
            <a:r>
              <a:rPr lang="en-US" altLang="zh-CN" sz="2954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049" name="Line 10"/>
          <p:cNvSpPr>
            <a:spLocks noChangeShapeType="1"/>
          </p:cNvSpPr>
          <p:nvPr/>
        </p:nvSpPr>
        <p:spPr bwMode="auto">
          <a:xfrm>
            <a:off x="1729154" y="1669458"/>
            <a:ext cx="1295400" cy="844062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2585"/>
          </a:p>
        </p:txBody>
      </p:sp>
      <p:sp>
        <p:nvSpPr>
          <p:cNvPr id="215050" name="Rectangle 11"/>
          <p:cNvSpPr>
            <a:spLocks noChangeArrowheads="1"/>
          </p:cNvSpPr>
          <p:nvPr/>
        </p:nvSpPr>
        <p:spPr bwMode="auto">
          <a:xfrm>
            <a:off x="914400" y="4482997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endParaRPr lang="zh-CN" altLang="zh-CN" sz="2954" b="1">
              <a:solidFill>
                <a:srgbClr val="808080"/>
              </a:solidFill>
            </a:endParaRPr>
          </a:p>
        </p:txBody>
      </p:sp>
      <p:sp>
        <p:nvSpPr>
          <p:cNvPr id="215051" name="Line 13"/>
          <p:cNvSpPr>
            <a:spLocks noChangeShapeType="1"/>
          </p:cNvSpPr>
          <p:nvPr/>
        </p:nvSpPr>
        <p:spPr bwMode="auto">
          <a:xfrm flipV="1">
            <a:off x="4495800" y="1528782"/>
            <a:ext cx="914400" cy="1195754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lg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2585"/>
          </a:p>
        </p:txBody>
      </p:sp>
      <p:sp>
        <p:nvSpPr>
          <p:cNvPr id="215052" name="Rectangle 14"/>
          <p:cNvSpPr>
            <a:spLocks noChangeArrowheads="1"/>
          </p:cNvSpPr>
          <p:nvPr/>
        </p:nvSpPr>
        <p:spPr bwMode="auto">
          <a:xfrm>
            <a:off x="52754" y="4077072"/>
            <a:ext cx="2286000" cy="797169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215" dirty="0">
                <a:solidFill>
                  <a:srgbClr val="CC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</a:t>
            </a:r>
            <a:r>
              <a:rPr lang="en-US" altLang="zh-CN" sz="2215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MDC, 120 </a:t>
            </a:r>
            <a:r>
              <a:rPr lang="en-US" altLang="zh-CN" sz="2215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</a:t>
            </a:r>
            <a:r>
              <a:rPr lang="en-US" altLang="zh-CN" sz="2215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 </a:t>
            </a:r>
            <a:endParaRPr lang="en-US" altLang="zh-CN" sz="2215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215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0.5% at 1 GeV/c</a:t>
            </a:r>
          </a:p>
        </p:txBody>
      </p:sp>
      <p:sp>
        <p:nvSpPr>
          <p:cNvPr id="215053" name="Rectangle 15"/>
          <p:cNvSpPr>
            <a:spLocks noChangeArrowheads="1"/>
          </p:cNvSpPr>
          <p:nvPr/>
        </p:nvSpPr>
        <p:spPr bwMode="auto">
          <a:xfrm>
            <a:off x="2339752" y="5373216"/>
            <a:ext cx="4985238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215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</a:t>
            </a:r>
            <a:r>
              <a:rPr lang="en-GB" altLang="zh-CN" sz="2215" dirty="0" err="1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CsI</a:t>
            </a:r>
            <a:r>
              <a:rPr lang="en-GB" altLang="zh-CN" sz="2215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(Tl) calorimeter, 2.5% @ 1</a:t>
            </a:r>
            <a:r>
              <a:rPr lang="zh-CN" altLang="en-GB" sz="2215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GB" altLang="zh-CN" sz="2215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GeV</a:t>
            </a:r>
            <a:endParaRPr lang="en-US" altLang="zh-CN" sz="2215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15054" name="Line 16"/>
          <p:cNvSpPr>
            <a:spLocks noChangeShapeType="1"/>
          </p:cNvSpPr>
          <p:nvPr/>
        </p:nvSpPr>
        <p:spPr bwMode="auto">
          <a:xfrm flipV="1">
            <a:off x="4495800" y="3849951"/>
            <a:ext cx="76200" cy="1406769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2585"/>
          </a:p>
        </p:txBody>
      </p:sp>
      <p:sp>
        <p:nvSpPr>
          <p:cNvPr id="215055" name="Rectangle 17"/>
          <p:cNvSpPr>
            <a:spLocks noChangeArrowheads="1"/>
          </p:cNvSpPr>
          <p:nvPr/>
        </p:nvSpPr>
        <p:spPr bwMode="auto">
          <a:xfrm>
            <a:off x="140676" y="2278054"/>
            <a:ext cx="1911043" cy="87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GB" altLang="zh-CN" sz="2215" dirty="0" smtClean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BTOF</a:t>
            </a:r>
            <a:r>
              <a:rPr lang="en-GB" altLang="zh-CN" sz="2215" dirty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</a:t>
            </a:r>
            <a:r>
              <a:rPr lang="en-GB" altLang="zh-CN" sz="2215" dirty="0" smtClean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70 </a:t>
            </a:r>
            <a:r>
              <a:rPr lang="en-GB" altLang="zh-CN" sz="2215" dirty="0" err="1" smtClean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ps</a:t>
            </a:r>
            <a:endParaRPr lang="en-GB" altLang="zh-CN" sz="2215" dirty="0" smtClean="0">
              <a:solidFill>
                <a:srgbClr val="0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r>
              <a:rPr lang="en-GB" altLang="zh-CN" sz="2215" dirty="0" smtClean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ETOF, 60 </a:t>
            </a:r>
            <a:r>
              <a:rPr lang="en-GB" altLang="zh-CN" sz="2215" dirty="0" err="1" smtClean="0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ps</a:t>
            </a:r>
            <a:r>
              <a:rPr lang="en-GB" altLang="zh-CN" sz="2215" dirty="0" smtClean="0">
                <a:solidFill>
                  <a:srgbClr val="000000"/>
                </a:solidFill>
              </a:rPr>
              <a:t> </a:t>
            </a:r>
            <a:r>
              <a:rPr lang="en-US" altLang="zh-CN" sz="2215" dirty="0" smtClean="0">
                <a:solidFill>
                  <a:srgbClr val="000000"/>
                </a:solidFill>
              </a:rPr>
              <a:t> </a:t>
            </a:r>
            <a:endParaRPr lang="en-US" altLang="zh-CN" sz="2215" dirty="0">
              <a:solidFill>
                <a:srgbClr val="000000"/>
              </a:solidFill>
            </a:endParaRPr>
          </a:p>
        </p:txBody>
      </p:sp>
      <p:sp>
        <p:nvSpPr>
          <p:cNvPr id="215056" name="Rectangle 18"/>
          <p:cNvSpPr>
            <a:spLocks noChangeArrowheads="1"/>
          </p:cNvSpPr>
          <p:nvPr/>
        </p:nvSpPr>
        <p:spPr bwMode="auto">
          <a:xfrm>
            <a:off x="2133600" y="5256720"/>
            <a:ext cx="1676400" cy="4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3333CC"/>
              </a:buClr>
              <a:buSzPct val="80000"/>
              <a:buFont typeface="Wingdings" panose="05000000000000000000" pitchFamily="2" charset="2"/>
              <a:buNone/>
            </a:pPr>
            <a:endParaRPr lang="zh-CN" altLang="zh-CN" sz="2954" b="1">
              <a:solidFill>
                <a:srgbClr val="000000"/>
              </a:solidFill>
            </a:endParaRPr>
          </a:p>
        </p:txBody>
      </p:sp>
      <p:sp>
        <p:nvSpPr>
          <p:cNvPr id="215057" name="Line 19"/>
          <p:cNvSpPr>
            <a:spLocks noChangeShapeType="1"/>
          </p:cNvSpPr>
          <p:nvPr/>
        </p:nvSpPr>
        <p:spPr bwMode="auto">
          <a:xfrm flipV="1">
            <a:off x="7620000" y="2443182"/>
            <a:ext cx="381000" cy="28135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2585"/>
          </a:p>
        </p:txBody>
      </p:sp>
      <p:sp>
        <p:nvSpPr>
          <p:cNvPr id="215058" name="Line 20"/>
          <p:cNvSpPr>
            <a:spLocks noChangeShapeType="1"/>
          </p:cNvSpPr>
          <p:nvPr/>
        </p:nvSpPr>
        <p:spPr bwMode="auto">
          <a:xfrm>
            <a:off x="3581400" y="3287243"/>
            <a:ext cx="762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2585"/>
          </a:p>
        </p:txBody>
      </p:sp>
      <p:sp>
        <p:nvSpPr>
          <p:cNvPr id="215059" name="Line 21"/>
          <p:cNvSpPr>
            <a:spLocks noChangeShapeType="1"/>
          </p:cNvSpPr>
          <p:nvPr/>
        </p:nvSpPr>
        <p:spPr bwMode="auto">
          <a:xfrm>
            <a:off x="3581400" y="328724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 sz="2585"/>
          </a:p>
        </p:txBody>
      </p:sp>
      <p:sp>
        <p:nvSpPr>
          <p:cNvPr id="215060" name="Line 22"/>
          <p:cNvSpPr>
            <a:spLocks noChangeShapeType="1"/>
          </p:cNvSpPr>
          <p:nvPr/>
        </p:nvSpPr>
        <p:spPr bwMode="auto">
          <a:xfrm>
            <a:off x="1752600" y="1669459"/>
            <a:ext cx="1905000" cy="773723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85"/>
          </a:p>
        </p:txBody>
      </p:sp>
      <p:sp>
        <p:nvSpPr>
          <p:cNvPr id="215061" name="Line 23"/>
          <p:cNvSpPr>
            <a:spLocks noChangeShapeType="1"/>
          </p:cNvSpPr>
          <p:nvPr/>
        </p:nvSpPr>
        <p:spPr bwMode="auto">
          <a:xfrm flipV="1">
            <a:off x="2244969" y="3568598"/>
            <a:ext cx="1869831" cy="89535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85"/>
          </a:p>
        </p:txBody>
      </p:sp>
      <p:sp>
        <p:nvSpPr>
          <p:cNvPr id="215062" name="Line 24"/>
          <p:cNvSpPr>
            <a:spLocks noChangeShapeType="1"/>
          </p:cNvSpPr>
          <p:nvPr/>
        </p:nvSpPr>
        <p:spPr bwMode="auto">
          <a:xfrm>
            <a:off x="1934308" y="2764087"/>
            <a:ext cx="1875692" cy="171464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85"/>
          </a:p>
        </p:txBody>
      </p:sp>
      <p:sp>
        <p:nvSpPr>
          <p:cNvPr id="215063" name="Line 25"/>
          <p:cNvSpPr>
            <a:spLocks noChangeShapeType="1"/>
          </p:cNvSpPr>
          <p:nvPr/>
        </p:nvSpPr>
        <p:spPr bwMode="auto">
          <a:xfrm flipV="1">
            <a:off x="4495800" y="3779613"/>
            <a:ext cx="609600" cy="1406769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85"/>
          </a:p>
        </p:txBody>
      </p:sp>
      <p:sp>
        <p:nvSpPr>
          <p:cNvPr id="215064" name="Line 26"/>
          <p:cNvSpPr>
            <a:spLocks noChangeShapeType="1"/>
          </p:cNvSpPr>
          <p:nvPr/>
        </p:nvSpPr>
        <p:spPr bwMode="auto">
          <a:xfrm>
            <a:off x="1934308" y="2770984"/>
            <a:ext cx="1799492" cy="586598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85"/>
          </a:p>
        </p:txBody>
      </p:sp>
      <p:sp>
        <p:nvSpPr>
          <p:cNvPr id="215065" name="Line 27"/>
          <p:cNvSpPr>
            <a:spLocks noChangeShapeType="1"/>
          </p:cNvSpPr>
          <p:nvPr/>
        </p:nvSpPr>
        <p:spPr bwMode="auto">
          <a:xfrm flipV="1">
            <a:off x="2286000" y="3357582"/>
            <a:ext cx="1981200" cy="281354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85"/>
          </a:p>
        </p:txBody>
      </p:sp>
      <p:sp>
        <p:nvSpPr>
          <p:cNvPr id="215066" name="Rectangle 28"/>
          <p:cNvSpPr>
            <a:spLocks noChangeArrowheads="1"/>
          </p:cNvSpPr>
          <p:nvPr/>
        </p:nvSpPr>
        <p:spPr bwMode="auto">
          <a:xfrm>
            <a:off x="7610371" y="1599120"/>
            <a:ext cx="784190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215">
                <a:solidFill>
                  <a:srgbClr val="0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RPC</a:t>
            </a:r>
          </a:p>
        </p:txBody>
      </p:sp>
      <p:sp>
        <p:nvSpPr>
          <p:cNvPr id="215067" name="Line 29"/>
          <p:cNvSpPr>
            <a:spLocks noChangeShapeType="1"/>
          </p:cNvSpPr>
          <p:nvPr/>
        </p:nvSpPr>
        <p:spPr bwMode="auto">
          <a:xfrm flipH="1">
            <a:off x="5029200" y="1880474"/>
            <a:ext cx="2438400" cy="703385"/>
          </a:xfrm>
          <a:prstGeom prst="line">
            <a:avLst/>
          </a:prstGeom>
          <a:noFill/>
          <a:ln w="25400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85"/>
          </a:p>
        </p:txBody>
      </p:sp>
      <p:sp>
        <p:nvSpPr>
          <p:cNvPr id="215068" name="Line 30"/>
          <p:cNvSpPr>
            <a:spLocks noChangeShapeType="1"/>
          </p:cNvSpPr>
          <p:nvPr/>
        </p:nvSpPr>
        <p:spPr bwMode="auto">
          <a:xfrm flipH="1">
            <a:off x="6324600" y="1950812"/>
            <a:ext cx="1219200" cy="703385"/>
          </a:xfrm>
          <a:prstGeom prst="line">
            <a:avLst/>
          </a:prstGeom>
          <a:noFill/>
          <a:ln w="31750">
            <a:solidFill>
              <a:srgbClr val="3399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85"/>
          </a:p>
        </p:txBody>
      </p:sp>
      <p:sp>
        <p:nvSpPr>
          <p:cNvPr id="215069" name="Rectangle 31"/>
          <p:cNvSpPr>
            <a:spLocks noChangeArrowheads="1"/>
          </p:cNvSpPr>
          <p:nvPr/>
        </p:nvSpPr>
        <p:spPr bwMode="auto">
          <a:xfrm>
            <a:off x="6012160" y="4398005"/>
            <a:ext cx="2947202" cy="944489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46" dirty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Total weight </a:t>
            </a:r>
            <a:r>
              <a:rPr lang="en-US" altLang="zh-CN" sz="1846" dirty="0" smtClean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750 </a:t>
            </a:r>
            <a:r>
              <a:rPr lang="en-US" altLang="zh-CN" sz="1846" dirty="0" err="1" smtClean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tonnes</a:t>
            </a:r>
            <a:r>
              <a:rPr lang="en-US" altLang="zh-CN" sz="1846" dirty="0" smtClean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</a:t>
            </a:r>
            <a:r>
              <a:rPr lang="en-US" altLang="zh-CN" sz="1846" dirty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~40,000 readout </a:t>
            </a:r>
            <a:r>
              <a:rPr lang="en-US" altLang="zh-CN" sz="1846" dirty="0" smtClean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channels</a:t>
            </a:r>
            <a:r>
              <a:rPr lang="en-US" altLang="zh-CN" sz="1846" dirty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Data rate: </a:t>
            </a:r>
            <a:r>
              <a:rPr lang="en-US" altLang="zh-CN" sz="1846" dirty="0" smtClean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5 kHz</a:t>
            </a:r>
            <a:r>
              <a:rPr lang="en-US" altLang="zh-CN" sz="1846" dirty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</a:t>
            </a:r>
            <a:r>
              <a:rPr lang="en-US" altLang="zh-CN" sz="1846" dirty="0" smtClean="0">
                <a:solidFill>
                  <a:srgbClr val="3333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50 Mb/s</a:t>
            </a:r>
            <a:endParaRPr lang="en-US" altLang="zh-CN" sz="1846" dirty="0">
              <a:solidFill>
                <a:srgbClr val="3333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6400" y="5827090"/>
            <a:ext cx="5939174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>
                <a:solidFill>
                  <a:srgbClr val="C00000"/>
                </a:solidFill>
                <a:latin typeface="Times New Roman"/>
              </a:rPr>
              <a:t>Has been in full operation since 2008, </a:t>
            </a:r>
          </a:p>
          <a:p>
            <a:pPr algn="l"/>
            <a:r>
              <a:rPr lang="en-US" altLang="zh-CN" dirty="0" smtClean="0">
                <a:solidFill>
                  <a:srgbClr val="C00000"/>
                </a:solidFill>
                <a:latin typeface="Times New Roman"/>
              </a:rPr>
              <a:t>all subdetectors are in very good status!</a:t>
            </a:r>
            <a:endParaRPr lang="zh-CN" altLang="en-US" dirty="0">
              <a:solidFill>
                <a:srgbClr val="C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37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48072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HR from IHEP</a:t>
            </a:r>
            <a:endParaRPr lang="zh-CN" altLang="en-US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2654958"/>
            <a:ext cx="8712968" cy="2574242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24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Leading scientists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zh-CN" sz="1800" dirty="0" smtClean="0">
                <a:solidFill>
                  <a:srgbClr val="0000FF"/>
                </a:solidFill>
              </a:rPr>
              <a:t>SHEN </a:t>
            </a:r>
            <a:r>
              <a:rPr lang="en-US" altLang="zh-CN" sz="1800" dirty="0" err="1">
                <a:solidFill>
                  <a:srgbClr val="0000FF"/>
                </a:solidFill>
              </a:rPr>
              <a:t>Xiaoyan</a:t>
            </a:r>
            <a:r>
              <a:rPr lang="en-US" altLang="zh-CN" sz="1800" dirty="0">
                <a:solidFill>
                  <a:srgbClr val="0000FF"/>
                </a:solidFill>
              </a:rPr>
              <a:t> </a:t>
            </a:r>
            <a:r>
              <a:rPr lang="en-US" altLang="zh-CN" sz="1800" dirty="0" smtClean="0"/>
              <a:t>(</a:t>
            </a:r>
            <a:r>
              <a:rPr lang="en-US" altLang="zh-CN" sz="1800" dirty="0"/>
              <a:t>Spokesperson from Dec. </a:t>
            </a:r>
            <a:r>
              <a:rPr lang="en-US" altLang="zh-CN" sz="1800" dirty="0" smtClean="0"/>
              <a:t>2011-Mar. 2018)</a:t>
            </a:r>
            <a:endParaRPr lang="en-US" altLang="zh-CN" sz="1800" dirty="0"/>
          </a:p>
          <a:p>
            <a:pPr lvl="1">
              <a:buFont typeface="Arial" charset="0"/>
              <a:buChar char="•"/>
              <a:defRPr/>
            </a:pPr>
            <a:r>
              <a:rPr lang="en-US" altLang="zh-CN" sz="1800" dirty="0">
                <a:solidFill>
                  <a:srgbClr val="0000FF"/>
                </a:solidFill>
              </a:rPr>
              <a:t>YUAN </a:t>
            </a:r>
            <a:r>
              <a:rPr lang="en-US" altLang="zh-CN" sz="1800" dirty="0" err="1">
                <a:solidFill>
                  <a:srgbClr val="0000FF"/>
                </a:solidFill>
              </a:rPr>
              <a:t>Changzheng</a:t>
            </a:r>
            <a:r>
              <a:rPr lang="en-US" altLang="zh-CN" sz="1800" dirty="0">
                <a:solidFill>
                  <a:srgbClr val="0000FF"/>
                </a:solidFill>
              </a:rPr>
              <a:t> </a:t>
            </a:r>
            <a:r>
              <a:rPr lang="en-US" altLang="zh-CN" sz="1800" dirty="0" smtClean="0"/>
              <a:t>(Spokesperson,  since Mar</a:t>
            </a:r>
            <a:r>
              <a:rPr lang="en-US" altLang="zh-CN" sz="1800" dirty="0"/>
              <a:t>. 2018</a:t>
            </a:r>
            <a:r>
              <a:rPr lang="en-US" altLang="zh-CN" sz="1800" dirty="0" smtClean="0"/>
              <a:t>)</a:t>
            </a:r>
            <a:endParaRPr lang="en-US" altLang="zh-CN" sz="1800" dirty="0"/>
          </a:p>
          <a:p>
            <a:pPr lvl="1">
              <a:buFont typeface="Arial" charset="0"/>
              <a:buChar char="•"/>
              <a:defRPr/>
            </a:pPr>
            <a:r>
              <a:rPr lang="en-US" altLang="zh-CN" sz="1800" dirty="0" smtClean="0">
                <a:solidFill>
                  <a:srgbClr val="0000FF"/>
                </a:solidFill>
              </a:rPr>
              <a:t>LOU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Xinchou</a:t>
            </a:r>
            <a:r>
              <a:rPr lang="en-US" altLang="zh-CN" sz="1800" dirty="0" smtClean="0">
                <a:solidFill>
                  <a:srgbClr val="0000FF"/>
                </a:solidFill>
              </a:rPr>
              <a:t> </a:t>
            </a:r>
            <a:r>
              <a:rPr lang="en-US" altLang="zh-CN" sz="1800" dirty="0" smtClean="0"/>
              <a:t>(Deputy </a:t>
            </a:r>
            <a:r>
              <a:rPr lang="en-US" altLang="zh-CN" sz="1800" dirty="0" smtClean="0"/>
              <a:t>IB </a:t>
            </a:r>
            <a:r>
              <a:rPr lang="en-US" altLang="zh-CN" sz="1800" dirty="0" smtClean="0"/>
              <a:t>Chair</a:t>
            </a:r>
            <a:r>
              <a:rPr lang="en-US" altLang="zh-CN" sz="1800" dirty="0" smtClean="0"/>
              <a:t>)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zh-CN" sz="1800" dirty="0" smtClean="0">
                <a:solidFill>
                  <a:srgbClr val="0000FF"/>
                </a:solidFill>
              </a:rPr>
              <a:t>FANG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Shuangshi</a:t>
            </a:r>
            <a:r>
              <a:rPr lang="en-US" altLang="zh-CN" sz="1800" dirty="0" smtClean="0">
                <a:solidFill>
                  <a:srgbClr val="0000FF"/>
                </a:solidFill>
              </a:rPr>
              <a:t> </a:t>
            </a:r>
            <a:r>
              <a:rPr lang="en-US" altLang="zh-CN" sz="1800" dirty="0" smtClean="0"/>
              <a:t>(Physics Coordinator</a:t>
            </a:r>
            <a:r>
              <a:rPr lang="en-US" altLang="zh-CN" sz="1800" dirty="0" smtClean="0"/>
              <a:t>)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zh-CN" sz="1800" dirty="0">
                <a:solidFill>
                  <a:srgbClr val="0000FF"/>
                </a:solidFill>
              </a:rPr>
              <a:t>LI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Haibo</a:t>
            </a:r>
            <a:r>
              <a:rPr lang="en-US" altLang="zh-CN" sz="1800" dirty="0" smtClean="0">
                <a:solidFill>
                  <a:srgbClr val="0000FF"/>
                </a:solidFill>
              </a:rPr>
              <a:t>, ZHU </a:t>
            </a:r>
            <a:r>
              <a:rPr lang="en-US" altLang="zh-CN" sz="1800" dirty="0" err="1">
                <a:solidFill>
                  <a:srgbClr val="0000FF"/>
                </a:solidFill>
              </a:rPr>
              <a:t>Kejun</a:t>
            </a:r>
            <a:r>
              <a:rPr lang="en-US" altLang="zh-CN" sz="1800" dirty="0">
                <a:solidFill>
                  <a:srgbClr val="0000FF"/>
                </a:solidFill>
              </a:rPr>
              <a:t>, HE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Kanglin</a:t>
            </a:r>
            <a:r>
              <a:rPr lang="en-US" altLang="zh-CN" sz="1800" dirty="0" smtClean="0">
                <a:solidFill>
                  <a:srgbClr val="0000FF"/>
                </a:solidFill>
              </a:rPr>
              <a:t>, DONG Liaoyuan, Sun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Shengsen</a:t>
            </a:r>
            <a:r>
              <a:rPr lang="en-US" altLang="zh-CN" sz="1800" dirty="0" smtClean="0">
                <a:solidFill>
                  <a:srgbClr val="0000FF"/>
                </a:solidFill>
              </a:rPr>
              <a:t>, ZHANG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Jingzhi</a:t>
            </a:r>
            <a:r>
              <a:rPr lang="en-US" altLang="zh-CN" sz="1800" dirty="0">
                <a:solidFill>
                  <a:srgbClr val="0000FF"/>
                </a:solidFill>
              </a:rPr>
              <a:t>, </a:t>
            </a:r>
            <a:r>
              <a:rPr lang="en-US" altLang="zh-CN" sz="1800" dirty="0" smtClean="0">
                <a:solidFill>
                  <a:srgbClr val="0000FF"/>
                </a:solidFill>
              </a:rPr>
              <a:t>MO </a:t>
            </a:r>
            <a:r>
              <a:rPr lang="en-US" altLang="zh-CN" sz="1800" dirty="0">
                <a:solidFill>
                  <a:srgbClr val="0000FF"/>
                </a:solidFill>
              </a:rPr>
              <a:t>Xiaohu, </a:t>
            </a:r>
            <a:r>
              <a:rPr lang="en-US" altLang="zh-CN" sz="1800" dirty="0" smtClean="0">
                <a:solidFill>
                  <a:srgbClr val="0000FF"/>
                </a:solidFill>
              </a:rPr>
              <a:t>MA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Hailong</a:t>
            </a:r>
            <a:r>
              <a:rPr lang="en-US" altLang="zh-CN" sz="1800" dirty="0" smtClean="0">
                <a:solidFill>
                  <a:srgbClr val="0000FF"/>
                </a:solidFill>
              </a:rPr>
              <a:t>, LIU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Beijiang</a:t>
            </a:r>
            <a:r>
              <a:rPr lang="en-US" altLang="zh-CN" sz="1800" dirty="0" smtClean="0">
                <a:solidFill>
                  <a:srgbClr val="0000FF"/>
                </a:solidFill>
              </a:rPr>
              <a:t>, ……</a:t>
            </a:r>
            <a:endParaRPr lang="en-US" altLang="zh-CN" sz="1800" dirty="0" smtClean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30</a:t>
            </a:fld>
            <a:endParaRPr lang="en-US" altLang="zh-CN">
              <a:solidFill>
                <a:srgbClr val="00000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327035"/>
              </p:ext>
            </p:extLst>
          </p:nvPr>
        </p:nvGraphicFramePr>
        <p:xfrm>
          <a:off x="147510" y="764704"/>
          <a:ext cx="8856986" cy="1837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6178"/>
                <a:gridCol w="2304256"/>
                <a:gridCol w="2274302"/>
                <a:gridCol w="1073488"/>
                <a:gridCol w="1588762"/>
              </a:tblGrid>
              <a:tr h="228600">
                <a:tc gridSpan="4"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894715" algn="l"/>
                        </a:tabLst>
                      </a:pP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Staff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Students </a:t>
                      </a: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&amp; </a:t>
                      </a: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Postdocs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14400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Professors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Assoc. </a:t>
                      </a: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Professors</a:t>
                      </a:r>
                      <a:r>
                        <a:rPr lang="en-US" sz="2000" kern="100" baseline="0" dirty="0" smtClean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2000" kern="100" baseline="0" dirty="0" smtClean="0">
                          <a:solidFill>
                            <a:srgbClr val="0000FF"/>
                          </a:solidFill>
                          <a:effectLst/>
                        </a:rPr>
                        <a:t>&amp; </a:t>
                      </a: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Senior </a:t>
                      </a: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Engineers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Assist. Researchers </a:t>
                      </a: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&amp; </a:t>
                      </a:r>
                      <a:r>
                        <a:rPr lang="en-US" sz="2000" kern="100" dirty="0" smtClean="0">
                          <a:solidFill>
                            <a:srgbClr val="0000FF"/>
                          </a:solidFill>
                          <a:effectLst/>
                        </a:rPr>
                        <a:t>Engineers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00FF"/>
                          </a:solidFill>
                          <a:effectLst/>
                        </a:rPr>
                        <a:t>Total</a:t>
                      </a:r>
                      <a:endParaRPr lang="zh-CN" sz="20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zh-CN" sz="2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endParaRPr lang="zh-CN" sz="2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400" b="1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2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solidFill>
                            <a:srgbClr val="FF0000"/>
                          </a:solidFill>
                          <a:effectLst/>
                        </a:rPr>
                        <a:t>44</a:t>
                      </a:r>
                      <a:endParaRPr lang="zh-CN" sz="2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zh-CN" sz="2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51520" y="5208600"/>
            <a:ext cx="7920880" cy="155427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 algn="l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International committee 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members: C11, APS, IEEE, QWG, …</a:t>
            </a:r>
            <a:endParaRPr lang="en-US" altLang="zh-CN" sz="2000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 algn="l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editorial </a:t>
            </a:r>
            <a:r>
              <a:rPr lang="en-US" altLang="zh-CN" sz="20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board 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members: CPC, NIM, RDTM, …</a:t>
            </a:r>
            <a:endParaRPr lang="en-US" altLang="zh-CN" sz="2000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 algn="l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Key speakers 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at LP, ICHEP, PIC, FB, …</a:t>
            </a:r>
            <a:endParaRPr lang="en-US" altLang="zh-CN" sz="2000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indent="-342900" algn="l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IAC members 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of </a:t>
            </a:r>
            <a:r>
              <a:rPr lang="en-US" altLang="zh-CN" sz="20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LP, ICHEP, 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CHARM, Tau, </a:t>
            </a:r>
            <a:r>
              <a:rPr lang="en-US" altLang="zh-CN" sz="2000" dirty="0" err="1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PhiPsi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…</a:t>
            </a:r>
          </a:p>
          <a:p>
            <a:pPr marL="342900" indent="-342900" algn="l">
              <a:lnSpc>
                <a:spcPct val="95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Wang </a:t>
            </a:r>
            <a:r>
              <a:rPr lang="en-US" altLang="zh-CN" sz="2000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GC 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2000" dirty="0" err="1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Xie</a:t>
            </a:r>
            <a:r>
              <a:rPr lang="en-US" altLang="zh-CN" sz="2000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XD Physics Award, …</a:t>
            </a:r>
            <a:endParaRPr lang="en-US" altLang="zh-CN" sz="2000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1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5282" y="169006"/>
            <a:ext cx="8229600" cy="649287"/>
          </a:xfrm>
        </p:spPr>
        <p:txBody>
          <a:bodyPr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IHEP </a:t>
            </a:r>
            <a:r>
              <a:rPr lang="en-US" altLang="zh-CN" sz="36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contributions</a:t>
            </a:r>
            <a:endParaRPr lang="zh-CN" altLang="en-US" sz="3600" b="1" dirty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36740"/>
              </p:ext>
            </p:extLst>
          </p:nvPr>
        </p:nvGraphicFramePr>
        <p:xfrm>
          <a:off x="143668" y="1292340"/>
          <a:ext cx="8892828" cy="1193036"/>
        </p:xfrm>
        <a:graphic>
          <a:graphicData uri="http://schemas.openxmlformats.org/drawingml/2006/table">
            <a:tbl>
              <a:tblPr/>
              <a:tblGrid>
                <a:gridCol w="1760895"/>
                <a:gridCol w="1587317"/>
                <a:gridCol w="1872208"/>
                <a:gridCol w="936104"/>
                <a:gridCol w="1440160"/>
                <a:gridCol w="1296144"/>
              </a:tblGrid>
              <a:tr h="5524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MDC &amp; electronics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EMC &amp; electronics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BTOF+ETOF &amp; electronics</a:t>
                      </a:r>
                      <a:endParaRPr kumimoji="0" lang="en-US" altLang="zh-CN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</a:endParaRP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MUC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MUC electronics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Trigger &amp; DAQ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8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USTC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910228"/>
              </p:ext>
            </p:extLst>
          </p:nvPr>
        </p:nvGraphicFramePr>
        <p:xfrm>
          <a:off x="1981494" y="4105584"/>
          <a:ext cx="6606820" cy="860457"/>
        </p:xfrm>
        <a:graphic>
          <a:graphicData uri="http://schemas.openxmlformats.org/drawingml/2006/table">
            <a:tbl>
              <a:tblPr/>
              <a:tblGrid>
                <a:gridCol w="1450428"/>
                <a:gridCol w="881391"/>
                <a:gridCol w="832792"/>
                <a:gridCol w="777273"/>
                <a:gridCol w="1105888"/>
                <a:gridCol w="1559048"/>
              </a:tblGrid>
              <a:tr h="4316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CGEM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MDC 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EMC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TOF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MUC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Computing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89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  <a:cs typeface="+mn-cs"/>
                        </a:rPr>
                        <a:t>INFN+</a:t>
                      </a:r>
                      <a:r>
                        <a:rPr kumimoji="0" lang="en-US" altLang="zh-CN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  <a:cs typeface="+mn-cs"/>
                        </a:rPr>
                        <a:t>IHEP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  <a:cs typeface="+mn-cs"/>
                        </a:rPr>
                        <a:t>IHEP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+……</a:t>
                      </a:r>
                      <a:endParaRPr kumimoji="0" lang="en-US" altLang="zh-CN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宋体" pitchFamily="2" charset="-122"/>
                      </a:endParaRPr>
                    </a:p>
                  </a:txBody>
                  <a:tcPr marL="90009" marR="90009" marT="46770" marB="467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标题 1"/>
          <p:cNvSpPr txBox="1">
            <a:spLocks/>
          </p:cNvSpPr>
          <p:nvPr/>
        </p:nvSpPr>
        <p:spPr bwMode="auto">
          <a:xfrm>
            <a:off x="112860" y="3933056"/>
            <a:ext cx="1886610" cy="124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en-US" altLang="zh-CN" sz="2800" b="1" dirty="0" smtClean="0">
                <a:solidFill>
                  <a:srgbClr val="0000FF"/>
                </a:solidFill>
              </a:rPr>
              <a:t>Software,</a:t>
            </a:r>
          </a:p>
          <a:p>
            <a:pPr algn="l">
              <a:lnSpc>
                <a:spcPct val="90000"/>
              </a:lnSpc>
              <a:defRPr/>
            </a:pPr>
            <a:r>
              <a:rPr lang="en-US" altLang="zh-CN" sz="2800" b="1" dirty="0" smtClean="0">
                <a:solidFill>
                  <a:srgbClr val="0000FF"/>
                </a:solidFill>
              </a:rPr>
              <a:t>Data processing 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950" y="776556"/>
            <a:ext cx="1693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zh-CN" b="1" dirty="0" smtClean="0">
                <a:latin typeface="Calibri"/>
                <a:ea typeface="宋体" panose="02010600030101010101" pitchFamily="2" charset="-122"/>
              </a:rPr>
              <a:t>Operation</a:t>
            </a:r>
            <a:endParaRPr lang="zh-CN" altLang="en-US" b="1" dirty="0"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59374" y="5620286"/>
            <a:ext cx="145277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>
              <a:defRPr/>
            </a:pPr>
            <a:r>
              <a:rPr lang="en-US" altLang="zh-CN" sz="2800" b="1" dirty="0">
                <a:solidFill>
                  <a:srgbClr val="0000FF"/>
                </a:solidFill>
              </a:rPr>
              <a:t>P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apers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9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24264"/>
              </p:ext>
            </p:extLst>
          </p:nvPr>
        </p:nvGraphicFramePr>
        <p:xfrm>
          <a:off x="1533312" y="5266152"/>
          <a:ext cx="7503185" cy="1284532"/>
        </p:xfrm>
        <a:graphic>
          <a:graphicData uri="http://schemas.openxmlformats.org/drawingml/2006/table">
            <a:tbl>
              <a:tblPr/>
              <a:tblGrid>
                <a:gridCol w="1112279"/>
                <a:gridCol w="1521818"/>
                <a:gridCol w="3352865"/>
                <a:gridCol w="1516223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Total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n-lt"/>
                        <a:ea typeface="宋体" pitchFamily="2" charset="-122"/>
                      </a:endParaRPr>
                    </a:p>
                  </a:txBody>
                  <a:tcPr marL="90013" marR="90013" marT="46813" marB="468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13" marR="90013" marT="46813" marB="468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 supervisor +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univ.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 student</a:t>
                      </a:r>
                    </a:p>
                  </a:txBody>
                  <a:tcPr marL="90013" marR="90013" marT="46813" marB="468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Non-IHEP</a:t>
                      </a:r>
                    </a:p>
                  </a:txBody>
                  <a:tcPr marL="90013" marR="90013" marT="46813" marB="468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7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161</a:t>
                      </a:r>
                      <a:endParaRPr kumimoji="0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</a:endParaRPr>
                    </a:p>
                  </a:txBody>
                  <a:tcPr marL="90013" marR="90013" marT="46813" marB="4681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64.5</a:t>
                      </a:r>
                    </a:p>
                  </a:txBody>
                  <a:tcPr marL="90013" marR="90013" marT="46813" marB="468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67</a:t>
                      </a:r>
                    </a:p>
                  </a:txBody>
                  <a:tcPr marL="90013" marR="90013" marT="46813" marB="468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29.5</a:t>
                      </a:r>
                    </a:p>
                  </a:txBody>
                  <a:tcPr marL="90013" marR="90013" marT="46813" marB="468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35496" y="2977788"/>
            <a:ext cx="1452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altLang="zh-CN" b="1" dirty="0" smtClean="0">
                <a:latin typeface="Calibri"/>
                <a:ea typeface="宋体" panose="02010600030101010101" pitchFamily="2" charset="-122"/>
              </a:rPr>
              <a:t>Upgrade</a:t>
            </a:r>
            <a:endParaRPr lang="zh-CN" altLang="en-US" b="1" dirty="0">
              <a:latin typeface="Calibri"/>
              <a:ea typeface="宋体" panose="02010600030101010101" pitchFamily="2" charset="-122"/>
            </a:endParaRPr>
          </a:p>
        </p:txBody>
      </p:sp>
      <p:graphicFrame>
        <p:nvGraphicFramePr>
          <p:cNvPr id="11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509393"/>
              </p:ext>
            </p:extLst>
          </p:nvPr>
        </p:nvGraphicFramePr>
        <p:xfrm>
          <a:off x="1728178" y="2668012"/>
          <a:ext cx="7283190" cy="1193036"/>
        </p:xfrm>
        <a:graphic>
          <a:graphicData uri="http://schemas.openxmlformats.org/drawingml/2006/table">
            <a:tbl>
              <a:tblPr/>
              <a:tblGrid>
                <a:gridCol w="1742839"/>
                <a:gridCol w="2172666"/>
                <a:gridCol w="1736629"/>
                <a:gridCol w="1631056"/>
              </a:tblGrid>
              <a:tr h="5524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CGEM &amp; electronics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MRPC ETOF &amp; electronics</a:t>
                      </a:r>
                      <a:endParaRPr kumimoji="0" lang="en-US" altLang="zh-CN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</a:endParaRP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Inner MDC </a:t>
                      </a: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&amp; electronics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Valve box for Magnet</a:t>
                      </a:r>
                      <a:endParaRPr kumimoji="0" lang="en-US" altLang="zh-CN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宋体" pitchFamily="2" charset="-122"/>
                      </a:endParaRP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87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INFN+</a:t>
                      </a: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+USTC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IHEP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</a:rPr>
                        <a:t>IHEP</a:t>
                      </a:r>
                    </a:p>
                  </a:txBody>
                  <a:tcPr marL="90005" marR="90005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A1123-B37C-45FD-8F2F-656E8040B43C}" type="slidenum">
              <a:rPr lang="en-US" altLang="zh-CN" smtClean="0"/>
              <a:pPr/>
              <a:t>31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405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22312"/>
            <a:ext cx="8229600" cy="792088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Funding support </a:t>
            </a:r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(million CNY)</a:t>
            </a:r>
            <a:endParaRPr lang="zh-CN" altLang="en-US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32</a:t>
            </a:fld>
            <a:endParaRPr lang="en-US" altLang="zh-CN">
              <a:solidFill>
                <a:srgbClr val="000000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832657"/>
              </p:ext>
            </p:extLst>
          </p:nvPr>
        </p:nvGraphicFramePr>
        <p:xfrm>
          <a:off x="251520" y="1124744"/>
          <a:ext cx="8568954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1440160"/>
                <a:gridCol w="1368152"/>
                <a:gridCol w="1320148"/>
                <a:gridCol w="1428159"/>
                <a:gridCol w="1428159"/>
              </a:tblGrid>
              <a:tr h="370840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2013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2014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2015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2016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2017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Detector </a:t>
                      </a:r>
                      <a:r>
                        <a:rPr lang="en-US" altLang="zh-CN" sz="2400" dirty="0" smtClean="0"/>
                        <a:t>operation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8.75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8.31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8.75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11.86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17.10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Detector </a:t>
                      </a:r>
                    </a:p>
                    <a:p>
                      <a:r>
                        <a:rPr lang="en-US" altLang="zh-CN" sz="2400" dirty="0" smtClean="0"/>
                        <a:t>upgrade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10.65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1.15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1.40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0.00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400" dirty="0" smtClean="0"/>
                        <a:t>5.00</a:t>
                      </a:r>
                      <a:endParaRPr lang="zh-CN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dirty="0" smtClean="0">
                          <a:solidFill>
                            <a:srgbClr val="FF0000"/>
                          </a:solidFill>
                        </a:rPr>
                        <a:t>Research 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dirty="0" smtClean="0">
                          <a:solidFill>
                            <a:srgbClr val="FF0000"/>
                          </a:solidFill>
                        </a:rPr>
                        <a:t>8.37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dirty="0" smtClean="0">
                          <a:solidFill>
                            <a:srgbClr val="FF0000"/>
                          </a:solidFill>
                        </a:rPr>
                        <a:t>10.67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dirty="0" smtClean="0">
                          <a:solidFill>
                            <a:srgbClr val="FF0000"/>
                          </a:solidFill>
                        </a:rPr>
                        <a:t>11.18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dirty="0" smtClean="0">
                          <a:solidFill>
                            <a:srgbClr val="FF0000"/>
                          </a:solidFill>
                        </a:rPr>
                        <a:t>10.91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dirty="0" smtClean="0">
                          <a:solidFill>
                            <a:srgbClr val="FF0000"/>
                          </a:solidFill>
                        </a:rPr>
                        <a:t>14.15</a:t>
                      </a:r>
                      <a:endParaRPr lang="zh-CN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 smtClean="0"/>
                        <a:t>Total 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altLang="zh-CN" sz="2400" dirty="0" smtClean="0"/>
                        <a:t>27.77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altLang="zh-CN" sz="2400" dirty="0" smtClean="0"/>
                        <a:t>18.98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altLang="zh-CN" sz="2400" dirty="0" smtClean="0"/>
                        <a:t>19.93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altLang="zh-CN" sz="2400" dirty="0" smtClean="0"/>
                        <a:t>22.77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altLang="zh-CN" sz="2400" dirty="0" smtClean="0"/>
                        <a:t>36.25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17272" y="4785586"/>
            <a:ext cx="8603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2018+: NSFC, MOST, CAS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2152" y="5531499"/>
            <a:ext cx="8603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We have enough resources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to continue 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running the experiment for 5+ years!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77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7480" y="6248400"/>
            <a:ext cx="1905000" cy="457200"/>
          </a:xfrm>
          <a:noFill/>
        </p:spPr>
        <p:txBody>
          <a:bodyPr/>
          <a:lstStyle>
            <a:lvl1pPr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fld id="{71168DA6-0026-4614-9DF4-FAA9D37899F2}" type="slidenum">
              <a:rPr lang="en-US" altLang="zh-CN" sz="1400" i="0" smtClean="0"/>
              <a:pPr eaLnBrk="1" hangingPunct="1"/>
              <a:t>33</a:t>
            </a:fld>
            <a:endParaRPr lang="en-US" altLang="zh-CN" sz="1400" i="0" dirty="0" smtClean="0"/>
          </a:p>
        </p:txBody>
      </p:sp>
      <p:sp>
        <p:nvSpPr>
          <p:cNvPr id="55299" name="Rectangle 11"/>
          <p:cNvSpPr>
            <a:spLocks noChangeArrowheads="1"/>
          </p:cNvSpPr>
          <p:nvPr/>
        </p:nvSpPr>
        <p:spPr bwMode="auto">
          <a:xfrm>
            <a:off x="197768" y="332656"/>
            <a:ext cx="8640960" cy="769441"/>
          </a:xfrm>
          <a:prstGeom prst="rect">
            <a:avLst/>
          </a:prstGeom>
          <a:noFill/>
          <a:ln>
            <a:solidFill>
              <a:srgbClr val="00B050"/>
            </a:solidFill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CN" sz="4400" i="0" dirty="0" smtClean="0">
                <a:solidFill>
                  <a:srgbClr val="000066"/>
                </a:solidFill>
                <a:latin typeface="Arial Unicode MS"/>
                <a:cs typeface="Arial Unicode MS"/>
              </a:rPr>
              <a:t>Summary</a:t>
            </a:r>
            <a:endParaRPr lang="en-US" altLang="zh-CN" sz="4400" i="0" dirty="0">
              <a:solidFill>
                <a:srgbClr val="000066"/>
              </a:solidFill>
              <a:latin typeface="Arial Unicode MS"/>
              <a:cs typeface="Arial Unicode MS"/>
            </a:endParaRPr>
          </a:p>
        </p:txBody>
      </p:sp>
      <p:sp>
        <p:nvSpPr>
          <p:cNvPr id="55300" name="Rectangle 13"/>
          <p:cNvSpPr>
            <a:spLocks noChangeArrowheads="1"/>
          </p:cNvSpPr>
          <p:nvPr/>
        </p:nvSpPr>
        <p:spPr bwMode="auto">
          <a:xfrm>
            <a:off x="251520" y="1268760"/>
            <a:ext cx="8533456" cy="484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i="0" dirty="0" smtClean="0">
                <a:latin typeface="Arial" pitchFamily="34" charset="0"/>
                <a:cs typeface="Arial" pitchFamily="34" charset="0"/>
              </a:rPr>
              <a:t>BESIII is in </a:t>
            </a:r>
            <a:r>
              <a:rPr lang="en-US" altLang="zh-CN" i="0" dirty="0" smtClean="0">
                <a:latin typeface="Arial" pitchFamily="34" charset="0"/>
                <a:cs typeface="Arial" pitchFamily="34" charset="0"/>
              </a:rPr>
              <a:t>a leading </a:t>
            </a:r>
            <a:r>
              <a:rPr lang="en-US" altLang="zh-CN" i="0" dirty="0" smtClean="0">
                <a:latin typeface="Arial" pitchFamily="34" charset="0"/>
                <a:cs typeface="Arial" pitchFamily="34" charset="0"/>
              </a:rPr>
              <a:t>position in </a:t>
            </a:r>
            <a:r>
              <a:rPr lang="en-US" altLang="zh-CN" i="0" dirty="0" smtClean="0">
                <a:latin typeface="Arial" pitchFamily="34" charset="0"/>
                <a:cs typeface="Arial" pitchFamily="34" charset="0"/>
              </a:rPr>
              <a:t>the experimental </a:t>
            </a:r>
            <a:r>
              <a:rPr lang="en-US" altLang="zh-CN" i="0" dirty="0" smtClean="0">
                <a:latin typeface="Arial" pitchFamily="34" charset="0"/>
                <a:cs typeface="Arial" pitchFamily="34" charset="0"/>
              </a:rPr>
              <a:t>study of hadron physics and weak decays of charmed mesons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BESIII will continue data taking for at least </a:t>
            </a: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altLang="zh-CN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years</a:t>
            </a:r>
            <a:endParaRPr lang="en-US" altLang="zh-CN" i="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Better understanding of exotic hadrons and charm physics is expected!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May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also contribute to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new physics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searches </a:t>
            </a:r>
            <a:r>
              <a:rPr lang="en-US" altLang="zh-CN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9815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1484784"/>
            <a:ext cx="7772400" cy="338437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Thank you!</a:t>
            </a:r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zh-CN" altLang="en-US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谢谢！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47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moni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6" y="803082"/>
            <a:ext cx="7884075" cy="5659292"/>
          </a:xfrm>
          <a:prstGeom prst="rect">
            <a:avLst/>
          </a:prstGeom>
        </p:spPr>
      </p:pic>
      <p:sp>
        <p:nvSpPr>
          <p:cNvPr id="64" name="Rechteck 38"/>
          <p:cNvSpPr/>
          <p:nvPr/>
        </p:nvSpPr>
        <p:spPr>
          <a:xfrm>
            <a:off x="2976471" y="295041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58" name="Rechteck 59"/>
          <p:cNvSpPr/>
          <p:nvPr/>
        </p:nvSpPr>
        <p:spPr>
          <a:xfrm>
            <a:off x="8388424" y="1943727"/>
            <a:ext cx="634595" cy="21214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</a:endParaRPr>
          </a:p>
        </p:txBody>
      </p:sp>
      <p:sp>
        <p:nvSpPr>
          <p:cNvPr id="59" name="Rechteck 59"/>
          <p:cNvSpPr/>
          <p:nvPr/>
        </p:nvSpPr>
        <p:spPr>
          <a:xfrm>
            <a:off x="8388424" y="1628800"/>
            <a:ext cx="634595" cy="21214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57F64-BDF3-1047-846B-E9D621A671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3"/>
          <p:cNvSpPr txBox="1">
            <a:spLocks/>
          </p:cNvSpPr>
          <p:nvPr/>
        </p:nvSpPr>
        <p:spPr>
          <a:xfrm>
            <a:off x="517680" y="-27721"/>
            <a:ext cx="8229600" cy="830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err="1" smtClean="0">
                <a:solidFill>
                  <a:srgbClr val="800000"/>
                </a:solidFill>
              </a:rPr>
              <a:t>Charmonium</a:t>
            </a:r>
            <a:r>
              <a:rPr lang="en-US" dirty="0" smtClean="0">
                <a:solidFill>
                  <a:srgbClr val="800000"/>
                </a:solidFill>
              </a:rPr>
              <a:t>(like) spectroscopy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651807" y="5319844"/>
            <a:ext cx="2467751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redicted, discovered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280168" y="5403747"/>
            <a:ext cx="596347" cy="1976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240413" y="5300466"/>
            <a:ext cx="69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h</a:t>
            </a:r>
            <a:r>
              <a:rPr lang="de-DE" sz="1600" baseline="-25000" dirty="0" err="1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(1S)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860613" y="505670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924222" y="4990364"/>
            <a:ext cx="548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J/</a:t>
            </a: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</a:rPr>
              <a:t>y</a:t>
            </a:r>
            <a:endParaRPr lang="de-DE" sz="16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207816" y="3909845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280168" y="3746064"/>
            <a:ext cx="580445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48364" y="3658913"/>
            <a:ext cx="69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h</a:t>
            </a:r>
            <a:r>
              <a:rPr lang="de-DE" sz="1600" baseline="-25000" dirty="0" err="1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(2S)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852662" y="3577477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820857" y="3504782"/>
            <a:ext cx="652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</a:rPr>
              <a:t>y</a:t>
            </a:r>
            <a:r>
              <a:rPr lang="de-DE" sz="1600" dirty="0" smtClean="0">
                <a:solidFill>
                  <a:prstClr val="black"/>
                </a:solidFill>
                <a:latin typeface="Calibri"/>
              </a:rPr>
              <a:t>(2S)</a:t>
            </a:r>
            <a:endParaRPr lang="de-DE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617850" y="401322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029454" y="4192805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2441058" y="3989516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425163" y="3918267"/>
            <a:ext cx="699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err="1" smtClean="0">
                <a:solidFill>
                  <a:prstClr val="black"/>
                </a:solidFill>
                <a:latin typeface="Calibri"/>
              </a:rPr>
              <a:t>h</a:t>
            </a:r>
            <a:r>
              <a:rPr lang="de-DE" sz="1600" baseline="-25000" dirty="0" err="1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(1P)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977770" y="4105654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</a:rPr>
              <a:t>c0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(1P)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564843" y="3918122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</a:rPr>
              <a:t>c1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(1P)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160110" y="3823095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</a:rPr>
              <a:t>c2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(1P)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27" name="TextBox 30"/>
          <p:cNvSpPr txBox="1"/>
          <p:nvPr/>
        </p:nvSpPr>
        <p:spPr>
          <a:xfrm>
            <a:off x="2407189" y="364502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/>
              </a:rPr>
              <a:t>2005</a:t>
            </a:r>
            <a:endParaRPr lang="en-US" sz="1800" dirty="0">
              <a:latin typeface="Calibri"/>
            </a:endParaRPr>
          </a:p>
        </p:txBody>
      </p:sp>
      <p:sp>
        <p:nvSpPr>
          <p:cNvPr id="28" name="TextBox 5"/>
          <p:cNvSpPr txBox="1"/>
          <p:nvPr/>
        </p:nvSpPr>
        <p:spPr>
          <a:xfrm>
            <a:off x="1835696" y="472514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/>
              </a:rPr>
              <a:t>1974</a:t>
            </a:r>
            <a:endParaRPr lang="en-US" sz="1800" dirty="0">
              <a:latin typeface="Calibri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852662" y="1465757"/>
            <a:ext cx="588396" cy="201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1852662" y="3301827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765232" y="3249089"/>
            <a:ext cx="88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(3770)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1846060" y="2739360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752692" y="2688289"/>
            <a:ext cx="88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(4040)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840736" y="2482306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761895" y="2429321"/>
            <a:ext cx="88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(4160)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1848687" y="168713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765872" y="1625614"/>
            <a:ext cx="88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(4415)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4191188" y="2824100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4130956" y="2749041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</a:rPr>
              <a:t>c2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(2P)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5361584" y="3178274"/>
            <a:ext cx="596347" cy="2278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prstClr val="white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289423" y="3122617"/>
            <a:ext cx="943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Symbol" panose="05050102010706020507" pitchFamily="18" charset="2"/>
              </a:rPr>
              <a:t>y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(1</a:t>
            </a:r>
            <a:r>
              <a:rPr lang="de-DE" sz="1400" baseline="30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D</a:t>
            </a:r>
            <a:r>
              <a:rPr lang="de-DE" sz="14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)</a:t>
            </a:r>
            <a:endParaRPr lang="de-DE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3619420" y="3193658"/>
            <a:ext cx="596347" cy="2278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800000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556422" y="3141157"/>
            <a:ext cx="80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X(3872)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1844718" y="2228611"/>
            <a:ext cx="596347" cy="2278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8000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787740" y="2183795"/>
            <a:ext cx="75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Y(4260)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1847361" y="1972498"/>
            <a:ext cx="596347" cy="2278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800000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781123" y="1922743"/>
            <a:ext cx="75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Y(4360)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1855311" y="1295916"/>
            <a:ext cx="596347" cy="2278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800">
              <a:solidFill>
                <a:srgbClr val="800000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1795695" y="1248099"/>
            <a:ext cx="75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Y(4660)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56" name="TextBox 2"/>
          <p:cNvSpPr txBox="1"/>
          <p:nvPr/>
        </p:nvSpPr>
        <p:spPr>
          <a:xfrm>
            <a:off x="3029173" y="980728"/>
            <a:ext cx="5163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sym typeface="Wingdings"/>
              </a:rPr>
              <a:t>Charmonium-like (XYZ) particles</a:t>
            </a:r>
          </a:p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/>
                <a:sym typeface="Wingdings"/>
              </a:rPr>
              <a:t>New type of hadron (multi-quark …)?</a:t>
            </a:r>
          </a:p>
          <a:p>
            <a:pPr marL="342900" indent="-342900" algn="l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Calibri"/>
                <a:sym typeface="Wingdings"/>
              </a:rPr>
              <a:t>Too many vector states! Exotics?</a:t>
            </a:r>
            <a:endParaRPr lang="en-US" sz="2400" dirty="0">
              <a:latin typeface="Calibri"/>
              <a:sym typeface="Wingdings"/>
            </a:endParaRPr>
          </a:p>
        </p:txBody>
      </p:sp>
      <p:sp>
        <p:nvSpPr>
          <p:cNvPr id="53" name="TextBox 31"/>
          <p:cNvSpPr txBox="1"/>
          <p:nvPr/>
        </p:nvSpPr>
        <p:spPr>
          <a:xfrm>
            <a:off x="5347839" y="4869633"/>
            <a:ext cx="276666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unpredicted, discovered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5393388" y="2848397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/>
              </a:rPr>
              <a:t>2015 BESIII</a:t>
            </a:r>
            <a:endParaRPr lang="en-US" sz="1800" dirty="0">
              <a:latin typeface="Calibri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8279171" y="920566"/>
            <a:ext cx="93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err="1" smtClean="0">
                <a:solidFill>
                  <a:prstClr val="black"/>
                </a:solidFill>
                <a:latin typeface="Calibri"/>
              </a:rPr>
              <a:t>charged</a:t>
            </a:r>
            <a:endParaRPr lang="de-DE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8398086" y="1311633"/>
            <a:ext cx="634595" cy="21214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de-DE" sz="1100" b="1" dirty="0">
              <a:solidFill>
                <a:prstClr val="black"/>
              </a:solidFill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8316748" y="1196752"/>
            <a:ext cx="79727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zh-CN" sz="1400" b="1" dirty="0">
                <a:solidFill>
                  <a:prstClr val="black"/>
                </a:solidFill>
                <a:latin typeface="Calibri"/>
              </a:rPr>
              <a:t>Z</a:t>
            </a:r>
            <a:r>
              <a:rPr lang="de-DE" altLang="zh-CN" sz="1400" b="1" baseline="-25000" dirty="0">
                <a:solidFill>
                  <a:prstClr val="black"/>
                </a:solidFill>
                <a:latin typeface="Calibri"/>
              </a:rPr>
              <a:t>c</a:t>
            </a:r>
            <a:r>
              <a:rPr lang="de-DE" altLang="zh-CN" sz="1400" b="1" dirty="0">
                <a:solidFill>
                  <a:prstClr val="black"/>
                </a:solidFill>
                <a:latin typeface="Calibri"/>
              </a:rPr>
              <a:t>(3900)</a:t>
            </a: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zh-CN" sz="1400" b="1" dirty="0" smtClean="0">
                <a:solidFill>
                  <a:prstClr val="black"/>
                </a:solidFill>
                <a:latin typeface="Calibri"/>
              </a:rPr>
              <a:t>Z</a:t>
            </a:r>
            <a:r>
              <a:rPr lang="de-DE" altLang="zh-CN" sz="1400" b="1" baseline="-25000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de-DE" altLang="zh-CN" sz="1400" b="1" dirty="0" smtClean="0">
                <a:solidFill>
                  <a:prstClr val="black"/>
                </a:solidFill>
                <a:latin typeface="Calibri"/>
              </a:rPr>
              <a:t>(4020</a:t>
            </a:r>
            <a:r>
              <a:rPr lang="de-DE" altLang="zh-CN" sz="1400" b="1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algn="l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zh-CN" sz="1400" b="1" dirty="0" smtClean="0">
                <a:solidFill>
                  <a:prstClr val="black"/>
                </a:solidFill>
                <a:latin typeface="Calibri"/>
              </a:rPr>
              <a:t>Z</a:t>
            </a:r>
            <a:r>
              <a:rPr lang="de-DE" altLang="zh-CN" sz="1400" b="1" baseline="-25000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de-DE" altLang="zh-CN" sz="1400" b="1" dirty="0" smtClean="0">
                <a:solidFill>
                  <a:prstClr val="black"/>
                </a:solidFill>
                <a:latin typeface="Calibri"/>
              </a:rPr>
              <a:t>(4430)</a:t>
            </a:r>
            <a:endParaRPr lang="de-DE" altLang="zh-CN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椭圆 53"/>
          <p:cNvSpPr/>
          <p:nvPr/>
        </p:nvSpPr>
        <p:spPr bwMode="auto">
          <a:xfrm>
            <a:off x="2340786" y="2202507"/>
            <a:ext cx="6263662" cy="1514525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8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Comic Sans MS" pitchFamily="66" charset="0"/>
              <a:ea typeface="宋体" charset="-122"/>
            </a:endParaRPr>
          </a:p>
        </p:txBody>
      </p:sp>
      <p:sp>
        <p:nvSpPr>
          <p:cNvPr id="62" name="Textfeld 39"/>
          <p:cNvSpPr txBox="1"/>
          <p:nvPr/>
        </p:nvSpPr>
        <p:spPr>
          <a:xfrm>
            <a:off x="2931917" y="2860392"/>
            <a:ext cx="750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prstClr val="black"/>
                </a:solidFill>
                <a:latin typeface="Symbol" panose="05050102010706020507" pitchFamily="18" charset="2"/>
              </a:rPr>
              <a:t>c</a:t>
            </a:r>
            <a:r>
              <a:rPr lang="de-DE" sz="1600" baseline="-25000" dirty="0" smtClean="0">
                <a:solidFill>
                  <a:prstClr val="black"/>
                </a:solidFill>
                <a:latin typeface="Calibri"/>
              </a:rPr>
              <a:t>c0</a:t>
            </a:r>
            <a:r>
              <a:rPr lang="de-DE" sz="1400" dirty="0" smtClean="0">
                <a:solidFill>
                  <a:prstClr val="black"/>
                </a:solidFill>
                <a:latin typeface="Calibri"/>
              </a:rPr>
              <a:t>(2P)</a:t>
            </a:r>
            <a:endParaRPr lang="de-DE" sz="1400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166365" y="6398040"/>
            <a:ext cx="4765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sz="2400" dirty="0">
                <a:solidFill>
                  <a:srgbClr val="0000CC"/>
                </a:solidFill>
                <a:latin typeface="Times New Roman" pitchFamily="18" charset="0"/>
              </a:rPr>
              <a:t>Godfrey &amp; </a:t>
            </a:r>
            <a:r>
              <a:rPr kumimoji="1" lang="en-US" altLang="zh-CN" sz="2400" dirty="0" err="1">
                <a:solidFill>
                  <a:srgbClr val="0000CC"/>
                </a:solidFill>
                <a:latin typeface="Times New Roman" pitchFamily="18" charset="0"/>
              </a:rPr>
              <a:t>Isgur</a:t>
            </a:r>
            <a:r>
              <a:rPr kumimoji="1" lang="en-US" altLang="zh-CN" sz="2400" dirty="0">
                <a:solidFill>
                  <a:srgbClr val="0000CC"/>
                </a:solidFill>
                <a:latin typeface="Times New Roman" pitchFamily="18" charset="0"/>
              </a:rPr>
              <a:t>, PRD32, 189 (1985)</a:t>
            </a:r>
          </a:p>
        </p:txBody>
      </p:sp>
      <p:sp>
        <p:nvSpPr>
          <p:cNvPr id="63" name="TextBox 30"/>
          <p:cNvSpPr txBox="1"/>
          <p:nvPr/>
        </p:nvSpPr>
        <p:spPr>
          <a:xfrm>
            <a:off x="2756621" y="2564904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atin typeface="Calibri"/>
              </a:rPr>
              <a:t>2017 Belle</a:t>
            </a:r>
            <a:endParaRPr lang="en-US" sz="18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70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97189"/>
            <a:ext cx="8229600" cy="864096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BESIII </a:t>
            </a:r>
            <a:r>
              <a:rPr lang="en-US" altLang="zh-CN" sz="4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upgrade</a:t>
            </a:r>
            <a:endParaRPr lang="zh-CN" altLang="en-US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1268760"/>
            <a:ext cx="8964488" cy="537592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zh-CN" b="1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CGEM inner tracker </a:t>
            </a:r>
            <a:r>
              <a:rPr lang="en-US" altLang="zh-CN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ongoing</a:t>
            </a:r>
            <a:endParaRPr lang="en-US" altLang="zh-CN" b="1" dirty="0" smtClean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702000">
              <a:lnSpc>
                <a:spcPct val="110000"/>
              </a:lnSpc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3-layer </a:t>
            </a: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design completed</a:t>
            </a:r>
          </a:p>
          <a:p>
            <a:pPr marL="702000">
              <a:lnSpc>
                <a:spcPct val="110000"/>
              </a:lnSpc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Layer 1 finished, …</a:t>
            </a:r>
          </a:p>
          <a:p>
            <a:pPr marL="702000">
              <a:lnSpc>
                <a:spcPct val="110000"/>
              </a:lnSpc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Electronics development and </a:t>
            </a: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testing </a:t>
            </a: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 schedule</a:t>
            </a:r>
          </a:p>
          <a:p>
            <a:pPr marL="702000">
              <a:lnSpc>
                <a:spcPct val="110000"/>
              </a:lnSpc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Software development </a:t>
            </a: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at full </a:t>
            </a: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speed</a:t>
            </a:r>
            <a:endParaRPr lang="en-US" altLang="zh-CN" sz="3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702000">
              <a:lnSpc>
                <a:spcPct val="110000"/>
              </a:lnSpc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Review Committee formed, </a:t>
            </a: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installation </a:t>
            </a: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 2019</a:t>
            </a:r>
            <a:endParaRPr lang="en-US" altLang="zh-CN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altLang="zh-CN" b="1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Magnet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New valve box: funding approved </a:t>
            </a:r>
            <a:r>
              <a:rPr lang="en-US" altLang="zh-CN" sz="3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5M </a:t>
            </a:r>
            <a:r>
              <a:rPr lang="en-US" altLang="zh-CN" sz="3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CNY</a:t>
            </a:r>
            <a:endParaRPr lang="en-US" altLang="zh-CN" dirty="0">
              <a:sym typeface="Symbol" panose="05050102010706020507" pitchFamily="18" charset="2"/>
            </a:endParaRPr>
          </a:p>
          <a:p>
            <a:endParaRPr lang="en-US" altLang="zh-CN" dirty="0" smtClean="0">
              <a:sym typeface="Symbol" panose="05050102010706020507" pitchFamily="18" charset="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36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5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WordArt 6"/>
          <p:cNvSpPr>
            <a:spLocks noChangeArrowheads="1" noChangeShapeType="1" noTextEdit="1"/>
          </p:cNvSpPr>
          <p:nvPr/>
        </p:nvSpPr>
        <p:spPr bwMode="auto">
          <a:xfrm>
            <a:off x="76968" y="883625"/>
            <a:ext cx="3324225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zh-CN" altLang="en-US" sz="1800" b="1" kern="10" smtClean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0C0C0"/>
                </a:outerShdw>
              </a:effectLst>
              <a:latin typeface="宋体"/>
              <a:ea typeface="宋体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496" y="927696"/>
            <a:ext cx="248275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 </a:t>
            </a:r>
            <a:r>
              <a:rPr lang="en-US" altLang="zh-CN" sz="1600" dirty="0" smtClean="0"/>
              <a:t>    </a:t>
            </a:r>
            <a:endParaRPr lang="zh-CN" altLang="en-US" sz="1600" dirty="0"/>
          </a:p>
        </p:txBody>
      </p:sp>
      <p:sp>
        <p:nvSpPr>
          <p:cNvPr id="17" name="矩形 32"/>
          <p:cNvSpPr>
            <a:spLocks noChangeArrowheads="1"/>
          </p:cNvSpPr>
          <p:nvPr/>
        </p:nvSpPr>
        <p:spPr bwMode="auto">
          <a:xfrm>
            <a:off x="152400" y="24338"/>
            <a:ext cx="8786446" cy="7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  <a:buClr>
                <a:srgbClr val="C00000"/>
              </a:buClr>
              <a:buSzPct val="85000"/>
            </a:pPr>
            <a:r>
              <a:rPr kumimoji="1" lang="en-US" altLang="zh-CN" sz="4062" dirty="0">
                <a:solidFill>
                  <a:srgbClr val="0066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BESIII </a:t>
            </a:r>
            <a:r>
              <a:rPr kumimoji="1" lang="en-US" altLang="zh-CN" sz="4062" dirty="0" smtClean="0">
                <a:solidFill>
                  <a:srgbClr val="0066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</a:t>
            </a:r>
            <a:r>
              <a:rPr kumimoji="1" lang="en-US" altLang="zh-CN" sz="4062" dirty="0" smtClean="0">
                <a:solidFill>
                  <a:srgbClr val="0066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ollaboration</a:t>
            </a:r>
            <a:endParaRPr kumimoji="1" lang="zh-CN" altLang="en-US" sz="4062" dirty="0">
              <a:solidFill>
                <a:srgbClr val="0066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8" y="709730"/>
            <a:ext cx="9005006" cy="588762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557143" y="6281918"/>
            <a:ext cx="1905000" cy="457200"/>
          </a:xfrm>
        </p:spPr>
        <p:txBody>
          <a:bodyPr/>
          <a:lstStyle/>
          <a:p>
            <a:fld id="{E89A5866-3079-4C5A-B4EF-A05D4B44EC42}" type="slidenum">
              <a:rPr lang="en-US" altLang="zh-CN" smtClean="0">
                <a:solidFill>
                  <a:srgbClr val="000000"/>
                </a:solidFill>
              </a:rPr>
              <a:pPr/>
              <a:t>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435" y="2773409"/>
            <a:ext cx="2247731" cy="1569660"/>
          </a:xfrm>
          <a:prstGeom prst="rect">
            <a:avLst/>
          </a:prstGeom>
          <a:solidFill>
            <a:srgbClr val="85E7C0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14 countries</a:t>
            </a:r>
          </a:p>
          <a:p>
            <a:pPr algn="l">
              <a:lnSpc>
                <a:spcPct val="120000"/>
              </a:lnSpc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64 institutions</a:t>
            </a:r>
          </a:p>
          <a:p>
            <a:pPr algn="l">
              <a:lnSpc>
                <a:spcPct val="120000"/>
              </a:lnSpc>
            </a:pPr>
            <a:r>
              <a:rPr lang="en-US" altLang="zh-CN" sz="24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~500 members</a:t>
            </a:r>
            <a:endParaRPr lang="zh-CN" altLang="en-US" sz="2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42906" r="2028" b="18074"/>
          <a:stretch/>
        </p:blipFill>
        <p:spPr>
          <a:xfrm>
            <a:off x="45655" y="4365104"/>
            <a:ext cx="9134857" cy="245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D8B87-08BC-42F3-B36E-78BE42C5C8BE}" type="slidenum">
              <a:rPr lang="en-US" altLang="zh-CN" smtClean="0">
                <a:solidFill>
                  <a:srgbClr val="000000"/>
                </a:solidFill>
              </a:rPr>
              <a:pPr/>
              <a:t>5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2" y="10756"/>
            <a:ext cx="7993601" cy="6840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220072" y="3769876"/>
            <a:ext cx="108012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14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4230+4260</a:t>
            </a:r>
          </a:p>
          <a:p>
            <a:pPr>
              <a:spcBef>
                <a:spcPts val="0"/>
              </a:spcBef>
            </a:pPr>
            <a:r>
              <a:rPr lang="en-US" altLang="zh-CN" sz="14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1.9 fb</a:t>
            </a:r>
            <a:r>
              <a:rPr lang="en-US" altLang="zh-CN" sz="1400" baseline="30000" dirty="0" smtClean="0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-1</a:t>
            </a:r>
            <a:endParaRPr lang="zh-CN" altLang="en-US" sz="1400" baseline="30000" dirty="0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763688" y="2276872"/>
            <a:ext cx="3960440" cy="792088"/>
          </a:xfrm>
          <a:solidFill>
            <a:srgbClr val="FFFF00"/>
          </a:solidFill>
        </p:spPr>
        <p:txBody>
          <a:bodyPr/>
          <a:lstStyle/>
          <a:p>
            <a:pPr marL="0" indent="0" algn="just">
              <a:buNone/>
            </a:pPr>
            <a:r>
              <a:rPr lang="en-US" altLang="zh-CN" sz="2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Can cover 0-4.6 GeV from direct annihilation or ISR</a:t>
            </a:r>
            <a:endParaRPr lang="zh-CN" altLang="en-US" sz="2400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圆角矩形标注 5"/>
          <p:cNvSpPr/>
          <p:nvPr/>
        </p:nvSpPr>
        <p:spPr bwMode="auto">
          <a:xfrm>
            <a:off x="7308304" y="2525305"/>
            <a:ext cx="1728192" cy="1695783"/>
          </a:xfrm>
          <a:prstGeom prst="wedgeRoundRectCallout">
            <a:avLst>
              <a:gd name="adj1" fmla="val -127682"/>
              <a:gd name="adj2" fmla="val 117327"/>
              <a:gd name="adj3" fmla="val 16667"/>
            </a:avLst>
          </a:prstGeom>
          <a:solidFill>
            <a:srgbClr val="FFFF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宋体" charset="-122"/>
              </a:rPr>
              <a:t>4190, 4200, 4210, 4220, 4236,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ea typeface="宋体" charset="-122"/>
              </a:rPr>
              <a:t> 4245, 4270, 4280</a:t>
            </a:r>
            <a:r>
              <a:rPr lang="en-US" altLang="zh-CN" sz="1800" dirty="0">
                <a:solidFill>
                  <a:srgbClr val="0000FF"/>
                </a:solidFill>
                <a:ea typeface="宋体" charset="-122"/>
              </a:rPr>
              <a:t>: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ea typeface="宋体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ea typeface="宋体" charset="-122"/>
              </a:rPr>
              <a:t>3.9 fb</a:t>
            </a:r>
            <a:r>
              <a:rPr kumimoji="0" lang="en-US" altLang="zh-CN" sz="1800" b="0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ea typeface="宋体" charset="-122"/>
              </a:rPr>
              <a:t>-1</a:t>
            </a:r>
            <a:endParaRPr kumimoji="0" lang="zh-CN" altLang="en-US" sz="1800" b="0" i="0" u="none" strike="noStrike" cap="none" normalizeH="0" baseline="30000" dirty="0" smtClean="0">
              <a:ln>
                <a:noFill/>
              </a:ln>
              <a:solidFill>
                <a:srgbClr val="0000FF"/>
              </a:solidFill>
              <a:effectLst/>
              <a:ea typeface="宋体" charset="-122"/>
            </a:endParaRPr>
          </a:p>
        </p:txBody>
      </p:sp>
      <p:sp>
        <p:nvSpPr>
          <p:cNvPr id="3" name="圆角矩形标注 2"/>
          <p:cNvSpPr/>
          <p:nvPr/>
        </p:nvSpPr>
        <p:spPr bwMode="auto">
          <a:xfrm>
            <a:off x="1331640" y="3907810"/>
            <a:ext cx="770384" cy="626555"/>
          </a:xfrm>
          <a:prstGeom prst="wedgeRoundRectCallout">
            <a:avLst>
              <a:gd name="adj1" fmla="val 47980"/>
              <a:gd name="adj2" fmla="val 140390"/>
              <a:gd name="adj3" fmla="val 16667"/>
            </a:avLst>
          </a:prstGeom>
          <a:solidFill>
            <a:srgbClr val="FFFF99"/>
          </a:solidFill>
          <a:ln>
            <a:solidFill>
              <a:srgbClr val="00B0F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J/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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5x10</a:t>
            </a:r>
            <a:r>
              <a:rPr lang="en-US" altLang="zh-CN" sz="1400" baseline="30000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Symbol" panose="05050102010706020507" pitchFamily="18" charset="2"/>
              </a:rPr>
              <a:t>9</a:t>
            </a:r>
            <a:endParaRPr kumimoji="0" lang="zh-CN" altLang="en-US" sz="1400" b="0" i="0" u="none" strike="noStrike" cap="none" normalizeH="0" baseline="30000" dirty="0" smtClean="0">
              <a:ln>
                <a:noFill/>
              </a:ln>
              <a:solidFill>
                <a:srgbClr val="0000FF"/>
              </a:solidFill>
              <a:effectLst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26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Rot="1" noChangeArrowheads="1"/>
          </p:cNvSpPr>
          <p:nvPr/>
        </p:nvSpPr>
        <p:spPr bwMode="auto">
          <a:xfrm>
            <a:off x="323850" y="836613"/>
            <a:ext cx="85407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l" fontAlgn="auto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Clr>
                <a:prstClr val="black"/>
              </a:buClr>
              <a:buFont typeface="Wingdings" pitchFamily="2" charset="2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Calibri"/>
                <a:ea typeface="华文细黑" pitchFamily="2" charset="-122"/>
              </a:rPr>
              <a:t>Conventional hadrons consist of 2 or 3 quarks</a:t>
            </a:r>
            <a:r>
              <a:rPr lang="zh-CN" altLang="en-US" b="1" dirty="0">
                <a:solidFill>
                  <a:prstClr val="black"/>
                </a:solidFill>
                <a:latin typeface="Calibri"/>
                <a:ea typeface="华文细黑" pitchFamily="2" charset="-122"/>
              </a:rPr>
              <a:t>：</a:t>
            </a:r>
          </a:p>
          <a:p>
            <a:pPr marL="342900" indent="-342900" algn="l" fontAlgn="auto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Clr>
                <a:srgbClr val="800080"/>
              </a:buClr>
              <a:buFont typeface="Wingdings" pitchFamily="2" charset="2"/>
              <a:buNone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Calibri"/>
                <a:ea typeface="华文细黑" pitchFamily="2" charset="-122"/>
              </a:rPr>
              <a:t>   </a:t>
            </a:r>
            <a:r>
              <a:rPr lang="en-US" altLang="zh-CN" sz="2400" b="1" dirty="0">
                <a:latin typeface="Calibri"/>
                <a:ea typeface="华文细黑" pitchFamily="2" charset="-122"/>
              </a:rPr>
              <a:t>Naive Quark Model</a:t>
            </a:r>
            <a:r>
              <a:rPr lang="zh-CN" altLang="en-US" sz="2400" b="1" dirty="0">
                <a:latin typeface="Calibri"/>
                <a:ea typeface="华文细黑" pitchFamily="2" charset="-122"/>
              </a:rPr>
              <a:t>：</a:t>
            </a:r>
          </a:p>
          <a:p>
            <a:pPr marL="457200" indent="-457200" algn="l" fontAlgn="auto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Clr>
                <a:srgbClr val="800080"/>
              </a:buClr>
              <a:buFont typeface="Wingdings" pitchFamily="2" charset="2"/>
              <a:buChar char="n"/>
              <a:defRPr/>
            </a:pPr>
            <a:endParaRPr lang="en-US" altLang="zh-CN" b="1" dirty="0">
              <a:solidFill>
                <a:srgbClr val="FF0000"/>
              </a:solidFill>
              <a:latin typeface="Calibri"/>
              <a:ea typeface="华文细黑" pitchFamily="2" charset="-122"/>
            </a:endParaRPr>
          </a:p>
          <a:p>
            <a:pPr marL="457200" indent="-457200" algn="l" fontAlgn="auto">
              <a:lnSpc>
                <a:spcPct val="90000"/>
              </a:lnSpc>
              <a:spcBef>
                <a:spcPct val="60000"/>
              </a:spcBef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altLang="zh-CN" b="1" dirty="0">
                <a:solidFill>
                  <a:prstClr val="black"/>
                </a:solidFill>
                <a:latin typeface="Calibri"/>
                <a:ea typeface="华文细黑" pitchFamily="2" charset="-122"/>
              </a:rPr>
              <a:t>QCD predicts </a:t>
            </a:r>
            <a:r>
              <a:rPr lang="en-US" altLang="zh-CN" b="1" dirty="0" smtClean="0">
                <a:solidFill>
                  <a:prstClr val="black"/>
                </a:solidFill>
                <a:latin typeface="Calibri"/>
                <a:ea typeface="华文细黑" pitchFamily="2" charset="-122"/>
              </a:rPr>
              <a:t>new </a:t>
            </a:r>
            <a:r>
              <a:rPr lang="en-US" altLang="zh-CN" b="1" dirty="0">
                <a:solidFill>
                  <a:prstClr val="black"/>
                </a:solidFill>
                <a:latin typeface="Calibri"/>
                <a:ea typeface="华文细黑" pitchFamily="2" charset="-122"/>
              </a:rPr>
              <a:t>forms of hadrons:</a:t>
            </a:r>
            <a:endParaRPr lang="en-US" altLang="zh-CN" b="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marL="742950" lvl="1" indent="-285750" algn="l" fontAlgn="auto">
              <a:lnSpc>
                <a:spcPct val="110000"/>
              </a:lnSpc>
              <a:spcBef>
                <a:spcPct val="15000"/>
              </a:spcBef>
              <a:spcAft>
                <a:spcPts val="0"/>
              </a:spcAft>
              <a:buClr>
                <a:prstClr val="black"/>
              </a:buClr>
              <a:buFontTx/>
              <a:buChar char="•"/>
              <a:defRPr/>
            </a:pPr>
            <a:r>
              <a:rPr lang="en-US" altLang="zh-CN" sz="2400" b="1" dirty="0">
                <a:latin typeface="Calibri"/>
                <a:ea typeface="宋体" panose="02010600030101010101" pitchFamily="2" charset="-122"/>
              </a:rPr>
              <a:t>Multi-quark states</a:t>
            </a:r>
            <a:r>
              <a:rPr lang="en-US" altLang="zh-CN" sz="2400" b="1" dirty="0">
                <a:latin typeface="Calibri"/>
                <a:ea typeface="新宋体" pitchFamily="49" charset="-122"/>
              </a:rPr>
              <a:t> </a:t>
            </a:r>
            <a:r>
              <a:rPr lang="zh-CN" altLang="en-US" sz="2400" b="1" dirty="0">
                <a:latin typeface="Calibri"/>
                <a:ea typeface="新宋体" pitchFamily="49" charset="-122"/>
              </a:rPr>
              <a:t>：</a:t>
            </a:r>
            <a:r>
              <a:rPr lang="en-US" altLang="zh-CN" sz="2400" b="1" dirty="0">
                <a:latin typeface="Calibri"/>
                <a:ea typeface="仿宋_GB2312" pitchFamily="49" charset="-122"/>
              </a:rPr>
              <a:t>Number of quarks </a:t>
            </a:r>
            <a:r>
              <a:rPr lang="en-US" altLang="zh-CN" sz="2400" b="1" dirty="0">
                <a:latin typeface="Calibri"/>
                <a:ea typeface="新宋体" pitchFamily="49" charset="-122"/>
              </a:rPr>
              <a:t>&gt;</a:t>
            </a:r>
            <a:r>
              <a:rPr lang="zh-CN" altLang="en-US" sz="2400" b="1" dirty="0">
                <a:latin typeface="Calibri"/>
                <a:ea typeface="新宋体" pitchFamily="49" charset="-122"/>
              </a:rPr>
              <a:t>＝ </a:t>
            </a:r>
            <a:r>
              <a:rPr lang="en-US" altLang="zh-CN" sz="2400" b="1" dirty="0">
                <a:latin typeface="Calibri"/>
                <a:ea typeface="新宋体" pitchFamily="49" charset="-122"/>
              </a:rPr>
              <a:t>4 </a:t>
            </a:r>
          </a:p>
          <a:p>
            <a:pPr marL="742950" lvl="1" indent="-285750" algn="l" fontAlgn="auto">
              <a:lnSpc>
                <a:spcPct val="110000"/>
              </a:lnSpc>
              <a:spcBef>
                <a:spcPct val="15000"/>
              </a:spcBef>
              <a:spcAft>
                <a:spcPts val="0"/>
              </a:spcAft>
              <a:buClr>
                <a:prstClr val="black"/>
              </a:buClr>
              <a:buFontTx/>
              <a:buChar char="•"/>
              <a:defRPr/>
            </a:pPr>
            <a:endParaRPr lang="en-US" altLang="zh-CN" sz="2400" b="1" dirty="0">
              <a:latin typeface="Calibri"/>
              <a:ea typeface="新宋体" pitchFamily="49" charset="-122"/>
            </a:endParaRPr>
          </a:p>
          <a:p>
            <a:pPr lvl="1" algn="l" fontAlgn="auto">
              <a:lnSpc>
                <a:spcPct val="110000"/>
              </a:lnSpc>
              <a:spcBef>
                <a:spcPct val="15000"/>
              </a:spcBef>
              <a:spcAft>
                <a:spcPts val="0"/>
              </a:spcAft>
              <a:buClr>
                <a:prstClr val="black"/>
              </a:buClr>
              <a:defRPr/>
            </a:pPr>
            <a:endParaRPr lang="en-US" altLang="zh-CN" sz="2400" b="1" dirty="0">
              <a:latin typeface="Calibri"/>
              <a:ea typeface="新宋体" pitchFamily="49" charset="-122"/>
            </a:endParaRPr>
          </a:p>
          <a:p>
            <a:pPr lvl="1" algn="l" fontAlgn="auto">
              <a:lnSpc>
                <a:spcPct val="110000"/>
              </a:lnSpc>
              <a:spcBef>
                <a:spcPct val="15000"/>
              </a:spcBef>
              <a:spcAft>
                <a:spcPts val="0"/>
              </a:spcAft>
              <a:buClr>
                <a:prstClr val="black"/>
              </a:buClr>
              <a:defRPr/>
            </a:pPr>
            <a:endParaRPr lang="en-US" altLang="zh-CN" sz="1200" b="1" dirty="0">
              <a:latin typeface="Calibri"/>
              <a:ea typeface="宋体" panose="02010600030101010101" pitchFamily="2" charset="-122"/>
            </a:endParaRPr>
          </a:p>
          <a:p>
            <a:pPr marL="742950" lvl="1" indent="-285750" algn="l" fontAlgn="auto">
              <a:lnSpc>
                <a:spcPct val="110000"/>
              </a:lnSpc>
              <a:spcBef>
                <a:spcPct val="15000"/>
              </a:spcBef>
              <a:spcAft>
                <a:spcPts val="0"/>
              </a:spcAft>
              <a:buClr>
                <a:prstClr val="black"/>
              </a:buClr>
              <a:buFontTx/>
              <a:buChar char="•"/>
              <a:defRPr/>
            </a:pPr>
            <a:r>
              <a:rPr lang="en-US" altLang="zh-CN" sz="2400" b="1" dirty="0">
                <a:latin typeface="Calibri"/>
                <a:ea typeface="宋体" panose="02010600030101010101" pitchFamily="2" charset="-122"/>
              </a:rPr>
              <a:t>Hybrids</a:t>
            </a:r>
            <a:r>
              <a:rPr lang="en-US" altLang="zh-CN" sz="2400" b="1" dirty="0">
                <a:latin typeface="Calibri"/>
                <a:ea typeface="新宋体" pitchFamily="49" charset="-122"/>
              </a:rPr>
              <a:t> </a:t>
            </a:r>
            <a:r>
              <a:rPr lang="zh-CN" altLang="en-US" sz="2400" b="1" dirty="0">
                <a:latin typeface="Calibri"/>
                <a:ea typeface="新宋体" pitchFamily="49" charset="-122"/>
              </a:rPr>
              <a:t>：   </a:t>
            </a:r>
            <a:r>
              <a:rPr lang="en-US" altLang="zh-CN" sz="2400" b="1" dirty="0" err="1">
                <a:latin typeface="Calibri"/>
                <a:ea typeface="新宋体" pitchFamily="49" charset="-122"/>
              </a:rPr>
              <a:t>qqg</a:t>
            </a:r>
            <a:r>
              <a:rPr lang="zh-CN" altLang="en-US" sz="2400" b="1" dirty="0">
                <a:latin typeface="Calibri"/>
                <a:ea typeface="新宋体" pitchFamily="49" charset="-122"/>
              </a:rPr>
              <a:t>，</a:t>
            </a:r>
            <a:r>
              <a:rPr lang="en-US" altLang="zh-CN" sz="2400" b="1" dirty="0" err="1">
                <a:latin typeface="Calibri"/>
                <a:ea typeface="新宋体" pitchFamily="49" charset="-122"/>
              </a:rPr>
              <a:t>qqqg</a:t>
            </a:r>
            <a:r>
              <a:rPr lang="en-US" altLang="zh-CN" sz="2400" b="1" dirty="0">
                <a:latin typeface="Calibri"/>
                <a:ea typeface="新宋体" pitchFamily="49" charset="-122"/>
              </a:rPr>
              <a:t> …</a:t>
            </a:r>
          </a:p>
          <a:p>
            <a:pPr marL="742950" lvl="1" indent="-285750" algn="l" fontAlgn="auto">
              <a:lnSpc>
                <a:spcPct val="110000"/>
              </a:lnSpc>
              <a:spcBef>
                <a:spcPct val="15000"/>
              </a:spcBef>
              <a:spcAft>
                <a:spcPts val="0"/>
              </a:spcAft>
              <a:buClr>
                <a:prstClr val="black"/>
              </a:buClr>
              <a:buFontTx/>
              <a:buChar char="•"/>
              <a:defRPr/>
            </a:pPr>
            <a:r>
              <a:rPr lang="en-US" altLang="zh-CN" sz="2400" b="1" dirty="0" err="1">
                <a:latin typeface="Calibri"/>
                <a:ea typeface="宋体" panose="02010600030101010101" pitchFamily="2" charset="-122"/>
              </a:rPr>
              <a:t>Glueballs</a:t>
            </a:r>
            <a:r>
              <a:rPr lang="en-US" altLang="zh-CN" sz="2400" b="1" dirty="0">
                <a:latin typeface="Calibri"/>
                <a:ea typeface="新宋体" pitchFamily="49" charset="-122"/>
              </a:rPr>
              <a:t> </a:t>
            </a:r>
            <a:r>
              <a:rPr lang="zh-CN" altLang="en-US" sz="2400" b="1" dirty="0">
                <a:latin typeface="Calibri"/>
                <a:ea typeface="新宋体" pitchFamily="49" charset="-122"/>
              </a:rPr>
              <a:t>：   </a:t>
            </a:r>
            <a:r>
              <a:rPr lang="en-US" altLang="zh-CN" sz="2400" b="1" dirty="0" err="1">
                <a:latin typeface="Calibri"/>
                <a:ea typeface="新宋体" pitchFamily="49" charset="-122"/>
              </a:rPr>
              <a:t>gg</a:t>
            </a:r>
            <a:r>
              <a:rPr lang="zh-CN" altLang="en-US" sz="2400" b="1" dirty="0">
                <a:latin typeface="Calibri"/>
                <a:ea typeface="新宋体" pitchFamily="49" charset="-122"/>
              </a:rPr>
              <a:t>， </a:t>
            </a:r>
            <a:r>
              <a:rPr lang="en-US" altLang="zh-CN" sz="2400" b="1" dirty="0" err="1">
                <a:latin typeface="Calibri"/>
                <a:ea typeface="新宋体" pitchFamily="49" charset="-122"/>
              </a:rPr>
              <a:t>ggg</a:t>
            </a:r>
            <a:r>
              <a:rPr lang="en-US" altLang="zh-CN" sz="2400" b="1" dirty="0">
                <a:latin typeface="Calibri"/>
                <a:ea typeface="新宋体" pitchFamily="49" charset="-122"/>
              </a:rPr>
              <a:t> …</a:t>
            </a:r>
          </a:p>
          <a:p>
            <a:pPr marL="742950" lvl="1" indent="-285750" algn="l" fontAlgn="auto">
              <a:lnSpc>
                <a:spcPct val="110000"/>
              </a:lnSpc>
              <a:spcBef>
                <a:spcPct val="15000"/>
              </a:spcBef>
              <a:spcAft>
                <a:spcPts val="0"/>
              </a:spcAft>
              <a:buClr>
                <a:prstClr val="black"/>
              </a:buClr>
              <a:buFontTx/>
              <a:buChar char="•"/>
              <a:defRPr/>
            </a:pPr>
            <a:endParaRPr lang="en-US" altLang="zh-CN" sz="2400" b="1" dirty="0">
              <a:latin typeface="Calibri"/>
              <a:ea typeface="新宋体" pitchFamily="49" charset="-122"/>
            </a:endParaRPr>
          </a:p>
          <a:p>
            <a:pPr marL="742950" lvl="1" indent="-285750" algn="l" fontAlgn="auto">
              <a:lnSpc>
                <a:spcPct val="110000"/>
              </a:lnSpc>
              <a:spcBef>
                <a:spcPct val="15000"/>
              </a:spcBef>
              <a:spcAft>
                <a:spcPts val="0"/>
              </a:spcAft>
              <a:buClr>
                <a:prstClr val="black"/>
              </a:buClr>
              <a:buFontTx/>
              <a:buChar char="•"/>
              <a:defRPr/>
            </a:pPr>
            <a:endParaRPr lang="en-US" altLang="zh-CN" sz="2400" b="1" dirty="0">
              <a:latin typeface="Calibri"/>
              <a:ea typeface="新宋体" pitchFamily="49" charset="-122"/>
            </a:endParaRPr>
          </a:p>
        </p:txBody>
      </p:sp>
      <p:sp>
        <p:nvSpPr>
          <p:cNvPr id="18434" name="Rectangle 1026"/>
          <p:cNvSpPr>
            <a:spLocks noRot="1" noChangeArrowheads="1"/>
          </p:cNvSpPr>
          <p:nvPr/>
        </p:nvSpPr>
        <p:spPr bwMode="auto">
          <a:xfrm>
            <a:off x="317500" y="44450"/>
            <a:ext cx="8540750" cy="6905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36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New forms of hadrons = exotic states</a:t>
            </a:r>
          </a:p>
        </p:txBody>
      </p:sp>
      <p:sp>
        <p:nvSpPr>
          <p:cNvPr id="8196" name="Line 1038"/>
          <p:cNvSpPr>
            <a:spLocks noChangeShapeType="1"/>
          </p:cNvSpPr>
          <p:nvPr/>
        </p:nvSpPr>
        <p:spPr bwMode="auto">
          <a:xfrm>
            <a:off x="5724525" y="1620838"/>
            <a:ext cx="158750" cy="0"/>
          </a:xfrm>
          <a:prstGeom prst="line">
            <a:avLst/>
          </a:prstGeom>
          <a:noFill/>
          <a:ln w="254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1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197" name="Line 1039"/>
          <p:cNvSpPr>
            <a:spLocks noChangeShapeType="1"/>
          </p:cNvSpPr>
          <p:nvPr/>
        </p:nvSpPr>
        <p:spPr bwMode="auto">
          <a:xfrm flipV="1">
            <a:off x="2870200" y="4868863"/>
            <a:ext cx="158750" cy="0"/>
          </a:xfrm>
          <a:prstGeom prst="line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1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198" name="Line 18"/>
          <p:cNvSpPr>
            <a:spLocks noChangeShapeType="1"/>
          </p:cNvSpPr>
          <p:nvPr/>
        </p:nvSpPr>
        <p:spPr bwMode="auto">
          <a:xfrm>
            <a:off x="2886075" y="45815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1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8199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20813"/>
            <a:ext cx="2667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75995" y="1997646"/>
            <a:ext cx="1043877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宋体" panose="02010600030101010101" pitchFamily="2" charset="-122"/>
              </a:rPr>
              <a:t>meson</a:t>
            </a:r>
            <a:endParaRPr lang="zh-CN" altLang="en-US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820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3573463"/>
            <a:ext cx="2717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5013325"/>
            <a:ext cx="1003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392613"/>
            <a:ext cx="1879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9413" y="4581525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45213" y="5229225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48225" y="5229225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8363" y="4208463"/>
            <a:ext cx="3302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</a:t>
            </a:r>
            <a:endParaRPr lang="zh-CN" altLang="en-US" sz="2400" b="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72200" y="1919213"/>
            <a:ext cx="1085169" cy="461665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宋体" panose="02010600030101010101" pitchFamily="2" charset="-122"/>
              </a:rPr>
              <a:t>baryon</a:t>
            </a:r>
            <a:endParaRPr lang="zh-CN" altLang="en-US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9" name="Rectangle 1026"/>
          <p:cNvSpPr>
            <a:spLocks noRot="1" noChangeArrowheads="1"/>
          </p:cNvSpPr>
          <p:nvPr/>
        </p:nvSpPr>
        <p:spPr bwMode="auto">
          <a:xfrm>
            <a:off x="244475" y="6021388"/>
            <a:ext cx="8720138" cy="6715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8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Goal of BESIII: establishing these new forms of hadrons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3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214313" y="5286375"/>
            <a:ext cx="8715375" cy="1384300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FF"/>
                </a:solidFill>
                <a:ea typeface="华文新魏" pitchFamily="2" charset="-122"/>
                <a:cs typeface="Arial" pitchFamily="34" charset="0"/>
              </a:rPr>
              <a:t>         Precision measurement of CKM matrix elements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FF"/>
                </a:solidFill>
                <a:ea typeface="华文新魏" pitchFamily="2" charset="-122"/>
                <a:cs typeface="Arial" pitchFamily="34" charset="0"/>
              </a:rPr>
              <a:t>                        </a:t>
            </a:r>
            <a:r>
              <a:rPr lang="en-US" altLang="zh-CN" b="1" dirty="0" smtClean="0">
                <a:solidFill>
                  <a:srgbClr val="0000FF"/>
                </a:solidFill>
                <a:ea typeface="华文新魏" pitchFamily="2" charset="-122"/>
                <a:cs typeface="Arial" pitchFamily="34" charset="0"/>
              </a:rPr>
              <a:t>— a </a:t>
            </a:r>
            <a:r>
              <a:rPr lang="en-US" altLang="zh-CN" b="1" dirty="0">
                <a:solidFill>
                  <a:srgbClr val="0000FF"/>
                </a:solidFill>
                <a:ea typeface="华文新魏" pitchFamily="2" charset="-122"/>
                <a:cs typeface="Arial" pitchFamily="34" charset="0"/>
              </a:rPr>
              <a:t>precise test of SM model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0000FF"/>
                </a:solidFill>
                <a:ea typeface="华文新魏" pitchFamily="2" charset="-122"/>
                <a:cs typeface="Arial" pitchFamily="34" charset="0"/>
              </a:rPr>
              <a:t>                           </a:t>
            </a:r>
            <a:r>
              <a:rPr lang="en-US" altLang="zh-CN" b="1" dirty="0">
                <a:solidFill>
                  <a:srgbClr val="0000FF"/>
                </a:solidFill>
                <a:ea typeface="华文新魏" pitchFamily="2" charset="-122"/>
                <a:cs typeface="Times New Roman" pitchFamily="18" charset="0"/>
              </a:rPr>
              <a:t>New physics beyond SM?</a:t>
            </a:r>
          </a:p>
        </p:txBody>
      </p:sp>
      <p:sp>
        <p:nvSpPr>
          <p:cNvPr id="11290" name="TextBox 24"/>
          <p:cNvSpPr txBox="1">
            <a:spLocks noChangeArrowheads="1"/>
          </p:cNvSpPr>
          <p:nvPr/>
        </p:nvSpPr>
        <p:spPr bwMode="auto">
          <a:xfrm>
            <a:off x="107950" y="1086570"/>
            <a:ext cx="88217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zh-CN" sz="2400" b="1" dirty="0">
                <a:solidFill>
                  <a:prstClr val="black"/>
                </a:solidFill>
              </a:rPr>
              <a:t>CKM matrix elements are fundamental SM parameters that describe the mixing of quark fields due to 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the weak </a:t>
            </a:r>
            <a:r>
              <a:rPr lang="en-US" altLang="zh-CN" sz="2400" b="1" dirty="0">
                <a:solidFill>
                  <a:prstClr val="black"/>
                </a:solidFill>
              </a:rPr>
              <a:t>interaction. 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1520" y="2087984"/>
            <a:ext cx="8615363" cy="2997200"/>
            <a:chOff x="457200" y="2257425"/>
            <a:chExt cx="8615363" cy="2997200"/>
          </a:xfrm>
        </p:grpSpPr>
        <p:graphicFrame>
          <p:nvGraphicFramePr>
            <p:cNvPr id="1126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0406751"/>
                </p:ext>
              </p:extLst>
            </p:nvPr>
          </p:nvGraphicFramePr>
          <p:xfrm>
            <a:off x="1000125" y="2257425"/>
            <a:ext cx="5572125" cy="1643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1015" name="Equation" r:id="rId4" imgW="1358310" imgH="710891" progId="">
                    <p:embed/>
                  </p:oleObj>
                </mc:Choice>
                <mc:Fallback>
                  <p:oleObj name="Equation" r:id="rId4" imgW="1358310" imgH="71089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0125" y="2257425"/>
                          <a:ext cx="5572125" cy="16430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CC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矩形 7"/>
            <p:cNvSpPr/>
            <p:nvPr/>
          </p:nvSpPr>
          <p:spPr>
            <a:xfrm>
              <a:off x="7000875" y="2438400"/>
              <a:ext cx="2071688" cy="4619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rgbClr val="0000CC"/>
                  </a:solidFill>
                  <a:latin typeface="Calibri"/>
                  <a:ea typeface="楷体_GB2312" pitchFamily="49" charset="-122"/>
                  <a:cs typeface="Arial" pitchFamily="34" charset="0"/>
                </a:rPr>
                <a:t>CKM</a:t>
              </a:r>
              <a:r>
                <a:rPr lang="zh-CN" altLang="en-US" sz="2400" b="1" dirty="0">
                  <a:solidFill>
                    <a:srgbClr val="0000CC"/>
                  </a:solidFill>
                  <a:latin typeface="Calibri"/>
                  <a:ea typeface="楷体_GB2312" pitchFamily="49" charset="-122"/>
                  <a:cs typeface="Times New Roman" pitchFamily="18" charset="0"/>
                </a:rPr>
                <a:t> </a:t>
              </a:r>
              <a:r>
                <a:rPr lang="en-US" altLang="zh-CN" sz="2400" b="1" dirty="0">
                  <a:solidFill>
                    <a:srgbClr val="0000CC"/>
                  </a:solidFill>
                  <a:latin typeface="Calibri"/>
                  <a:ea typeface="楷体_GB2312" pitchFamily="49" charset="-122"/>
                  <a:cs typeface="Times New Roman" pitchFamily="18" charset="0"/>
                </a:rPr>
                <a:t>matrix </a:t>
              </a:r>
              <a:endParaRPr lang="zh-CN" altLang="en-US" sz="2400" b="1" dirty="0">
                <a:solidFill>
                  <a:srgbClr val="0000CC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0056" y="4029499"/>
              <a:ext cx="3886000" cy="461665"/>
            </a:xfrm>
            <a:prstGeom prst="rect">
              <a:avLst/>
            </a:prstGeom>
            <a:solidFill>
              <a:srgbClr val="CCECF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ea typeface="华文新魏" pitchFamily="2" charset="-122"/>
                </a:rPr>
                <a:t>Three generations of quark?</a:t>
              </a:r>
              <a:endParaRPr lang="zh-CN" altLang="en-US" sz="2400" b="1" dirty="0">
                <a:solidFill>
                  <a:prstClr val="black"/>
                </a:solidFill>
                <a:ea typeface="华文新魏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00628" y="4005064"/>
              <a:ext cx="2643206" cy="461665"/>
            </a:xfrm>
            <a:prstGeom prst="rect">
              <a:avLst/>
            </a:prstGeom>
            <a:solidFill>
              <a:srgbClr val="CCECF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ea typeface="华文新魏" pitchFamily="2" charset="-122"/>
                  <a:cs typeface="Arial" pitchFamily="34" charset="0"/>
                </a:rPr>
                <a:t>  Unitary matrix?</a:t>
              </a:r>
              <a:endParaRPr lang="zh-CN" altLang="en-US" sz="2400" b="1" dirty="0">
                <a:solidFill>
                  <a:prstClr val="black"/>
                </a:solidFill>
                <a:ea typeface="华文新魏" pitchFamily="2" charset="-122"/>
              </a:endParaRPr>
            </a:p>
          </p:txBody>
        </p:sp>
        <p:cxnSp>
          <p:nvCxnSpPr>
            <p:cNvPr id="11275" name="曲线连接符 16"/>
            <p:cNvCxnSpPr>
              <a:cxnSpLocks noChangeShapeType="1"/>
            </p:cNvCxnSpPr>
            <p:nvPr/>
          </p:nvCxnSpPr>
          <p:spPr bwMode="auto">
            <a:xfrm flipV="1">
              <a:off x="5214938" y="2757488"/>
              <a:ext cx="1785937" cy="357187"/>
            </a:xfrm>
            <a:prstGeom prst="curvedConnector3">
              <a:avLst>
                <a:gd name="adj1" fmla="val 50000"/>
              </a:avLst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6" name="矩形 12"/>
            <p:cNvSpPr>
              <a:spLocks noChangeArrowheads="1"/>
            </p:cNvSpPr>
            <p:nvPr/>
          </p:nvSpPr>
          <p:spPr bwMode="auto">
            <a:xfrm>
              <a:off x="2928938" y="2828925"/>
              <a:ext cx="1358900" cy="471488"/>
            </a:xfrm>
            <a:prstGeom prst="rect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l"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endParaRPr lang="zh-CN" altLang="en-US" sz="1800" b="1">
                <a:solidFill>
                  <a:prstClr val="black"/>
                </a:solidFill>
              </a:endParaRPr>
            </a:p>
          </p:txBody>
        </p:sp>
        <p:sp>
          <p:nvSpPr>
            <p:cNvPr id="11279" name="TextBox 20"/>
            <p:cNvSpPr txBox="1">
              <a:spLocks noChangeArrowheads="1"/>
            </p:cNvSpPr>
            <p:nvPr/>
          </p:nvSpPr>
          <p:spPr bwMode="auto">
            <a:xfrm>
              <a:off x="457200" y="4724400"/>
              <a:ext cx="3663950" cy="401638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</a:pPr>
              <a:r>
                <a:rPr lang="en-US" altLang="zh-CN" sz="2000" b="1">
                  <a:solidFill>
                    <a:srgbClr val="FF0000"/>
                  </a:solidFill>
                </a:rPr>
                <a:t>Expected precision &lt; 2% at BESIII</a:t>
              </a:r>
              <a:endParaRPr lang="zh-CN" alt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70675" y="3260725"/>
              <a:ext cx="2324100" cy="70802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BESIII + B factories + </a:t>
              </a:r>
              <a:r>
                <a:rPr lang="en-US" altLang="zh-CN" sz="2000" b="1" dirty="0" err="1" smtClean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LHCb</a:t>
              </a:r>
              <a:r>
                <a:rPr lang="en-US" altLang="zh-CN" sz="2000" b="1" dirty="0" smtClean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 + LQCD</a:t>
              </a:r>
              <a:endParaRPr lang="zh-CN" altLang="en-US" sz="20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11283" name="直接箭头连接符 32"/>
            <p:cNvCxnSpPr>
              <a:cxnSpLocks noChangeShapeType="1"/>
              <a:endCxn id="11276" idx="2"/>
            </p:cNvCxnSpPr>
            <p:nvPr/>
          </p:nvCxnSpPr>
          <p:spPr bwMode="auto">
            <a:xfrm flipV="1">
              <a:off x="2289175" y="3300413"/>
              <a:ext cx="1319213" cy="135255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矩形 34"/>
            <p:cNvSpPr/>
            <p:nvPr/>
          </p:nvSpPr>
          <p:spPr bwMode="auto">
            <a:xfrm>
              <a:off x="2928938" y="3400425"/>
              <a:ext cx="1357312" cy="428625"/>
            </a:xfrm>
            <a:prstGeom prst="rect">
              <a:avLst/>
            </a:prstGeom>
            <a:no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1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37" name="直接箭头连接符 36"/>
            <p:cNvCxnSpPr>
              <a:stCxn id="27" idx="1"/>
            </p:cNvCxnSpPr>
            <p:nvPr/>
          </p:nvCxnSpPr>
          <p:spPr bwMode="auto">
            <a:xfrm flipH="1" flipV="1">
              <a:off x="4071938" y="3829050"/>
              <a:ext cx="2044700" cy="10715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矩形 22"/>
            <p:cNvSpPr/>
            <p:nvPr/>
          </p:nvSpPr>
          <p:spPr bwMode="auto">
            <a:xfrm>
              <a:off x="4357688" y="2328863"/>
              <a:ext cx="642937" cy="1000125"/>
            </a:xfrm>
            <a:prstGeom prst="rect">
              <a:avLst/>
            </a:prstGeom>
            <a:noFill/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 b="1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26" name="直接箭头连接符 25"/>
            <p:cNvCxnSpPr>
              <a:stCxn id="22" idx="1"/>
            </p:cNvCxnSpPr>
            <p:nvPr/>
          </p:nvCxnSpPr>
          <p:spPr bwMode="auto">
            <a:xfrm flipH="1" flipV="1">
              <a:off x="4940300" y="3168650"/>
              <a:ext cx="1730375" cy="4460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6116638" y="4546600"/>
              <a:ext cx="2324100" cy="708025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BESIII + B factories + </a:t>
              </a:r>
              <a:r>
                <a:rPr lang="en-US" altLang="zh-CN" sz="2000" b="1" dirty="0" err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LHCb</a:t>
              </a:r>
              <a:r>
                <a:rPr lang="en-US" altLang="zh-CN" sz="2000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 + LQCD</a:t>
              </a:r>
              <a:endParaRPr lang="zh-CN" altLang="en-US" sz="20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Rectangle 1026"/>
          <p:cNvSpPr>
            <a:spLocks noRot="1" noChangeArrowheads="1"/>
          </p:cNvSpPr>
          <p:nvPr/>
        </p:nvSpPr>
        <p:spPr bwMode="auto">
          <a:xfrm>
            <a:off x="107950" y="44450"/>
            <a:ext cx="9000554" cy="8803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36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CKM matrix elements: precision test of SM</a:t>
            </a:r>
          </a:p>
        </p:txBody>
      </p:sp>
    </p:spTree>
    <p:extLst>
      <p:ext uri="{BB962C8B-B14F-4D97-AF65-F5344CB8AC3E}">
        <p14:creationId xmlns:p14="http://schemas.microsoft.com/office/powerpoint/2010/main" val="14669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Rot="1" noChangeArrowheads="1"/>
          </p:cNvSpPr>
          <p:nvPr/>
        </p:nvSpPr>
        <p:spPr bwMode="auto">
          <a:xfrm>
            <a:off x="317500" y="44450"/>
            <a:ext cx="8540750" cy="6905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3600" b="1" dirty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</a:t>
            </a:r>
            <a:r>
              <a:rPr lang="en-US" altLang="zh-CN" sz="3600" b="1" dirty="0" smtClean="0">
                <a:solidFill>
                  <a:srgbClr val="00006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ublications</a:t>
            </a:r>
            <a:endParaRPr lang="en-US" altLang="zh-CN" sz="3600" b="1" dirty="0" smtClean="0">
              <a:solidFill>
                <a:srgbClr val="000066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121860"/>
              </p:ext>
            </p:extLst>
          </p:nvPr>
        </p:nvGraphicFramePr>
        <p:xfrm>
          <a:off x="611560" y="980728"/>
          <a:ext cx="828092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224136"/>
                <a:gridCol w="2448272"/>
                <a:gridCol w="1152128"/>
                <a:gridCol w="136815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Year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PRL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PRD+PLB+EPJC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Other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Total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2013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3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25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2014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0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6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28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36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2016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7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15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23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2017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6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29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3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38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2018 (+sub.)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 (+8)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16 (+4)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2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19</a:t>
                      </a:r>
                      <a:r>
                        <a:rPr lang="en-US" altLang="zh-CN" sz="2800" baseline="0" dirty="0" smtClean="0"/>
                        <a:t> (+12)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r>
                        <a:rPr lang="en-US" altLang="zh-CN" sz="28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zh-CN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zh-CN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FF0000"/>
                          </a:solidFill>
                        </a:rPr>
                        <a:t>123</a:t>
                      </a:r>
                      <a:endParaRPr lang="zh-CN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zh-CN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>
                          <a:solidFill>
                            <a:srgbClr val="FF0000"/>
                          </a:solidFill>
                        </a:rPr>
                        <a:t>161</a:t>
                      </a:r>
                      <a:endParaRPr lang="zh-CN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611560" y="5494428"/>
            <a:ext cx="7494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dirty="0" smtClean="0">
                <a:latin typeface="Calibri" panose="020F0502020204030204" pitchFamily="34" charset="0"/>
              </a:rPr>
              <a:t>~100-150 talks at international conferences </a:t>
            </a:r>
            <a:endParaRPr lang="zh-CN" altLang="en-US" sz="3200" dirty="0">
              <a:latin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418" y="6021288"/>
            <a:ext cx="9223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dirty="0" smtClean="0">
                <a:latin typeface="Calibri" panose="020F0502020204030204" pitchFamily="34" charset="0"/>
              </a:rPr>
              <a:t>I report a few selected highlights </a:t>
            </a:r>
            <a:r>
              <a:rPr lang="en-US" altLang="zh-CN" sz="3200" dirty="0" smtClean="0">
                <a:latin typeface="Calibri" panose="020F0502020204030204" pitchFamily="34" charset="0"/>
              </a:rPr>
              <a:t>from the last </a:t>
            </a:r>
            <a:r>
              <a:rPr lang="en-US" altLang="zh-CN" sz="3200" dirty="0" smtClean="0">
                <a:latin typeface="Calibri" panose="020F0502020204030204" pitchFamily="34" charset="0"/>
              </a:rPr>
              <a:t>5 years.</a:t>
            </a:r>
            <a:endParaRPr lang="zh-CN" altLang="en-US" sz="3200" dirty="0">
              <a:latin typeface="Calibri" panose="020F050202020403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3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640960" cy="35283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Discovery of the </a:t>
            </a:r>
            <a:r>
              <a:rPr lang="en-US" altLang="zh-CN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Z</a:t>
            </a:r>
            <a:r>
              <a:rPr lang="en-US" altLang="zh-CN" baseline="-25000" dirty="0" err="1" smtClean="0">
                <a:solidFill>
                  <a:srgbClr val="000000"/>
                </a:solidFill>
                <a:latin typeface="Arial Unicode MS"/>
                <a:cs typeface="Arial Unicode MS"/>
              </a:rPr>
              <a:t>c</a:t>
            </a:r>
            <a:r>
              <a:rPr lang="en-US" altLang="zh-CN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(3900)</a:t>
            </a:r>
            <a:endParaRPr lang="zh-CN" altLang="en-US" sz="3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27C3-D61C-4257-AB62-CFBA9F60C70D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4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0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7_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chemeClr val="bg2">
              <a:alpha val="50000"/>
            </a:scheme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CCFF99"/>
              </a:solidFill>
            </a14:hiddenFill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8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Comic Sans MS" pitchFamily="66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11847</TotalTime>
  <Words>2035</Words>
  <Application>Microsoft Office PowerPoint</Application>
  <PresentationFormat>On-screen Show (4:3)</PresentationFormat>
  <Paragraphs>447</Paragraphs>
  <Slides>36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默认设计模板</vt:lpstr>
      <vt:lpstr>4_默认设计模板</vt:lpstr>
      <vt:lpstr>2_Office 主题</vt:lpstr>
      <vt:lpstr>2_Office Theme</vt:lpstr>
      <vt:lpstr>10_默认设计模板</vt:lpstr>
      <vt:lpstr>14_默认设计模板</vt:lpstr>
      <vt:lpstr>3_Office 主题</vt:lpstr>
      <vt:lpstr>17_默认设计模板</vt:lpstr>
      <vt:lpstr>Office 主题</vt:lpstr>
      <vt:lpstr>Office 主题​​</vt:lpstr>
      <vt:lpstr>Photo Editor 照片</vt:lpstr>
      <vt:lpstr>Equation</vt:lpstr>
      <vt:lpstr>Research Highlights — The BESIII Experiment — </vt:lpstr>
      <vt:lpstr>Beijing Electron Positron Collider (BEPC)</vt:lpstr>
      <vt:lpstr>BESIII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Discovery of the Zc(3900)</vt:lpstr>
      <vt:lpstr>Discovery of the Zc(3900)</vt:lpstr>
      <vt:lpstr>Zc(3900) confirmed</vt:lpstr>
      <vt:lpstr>Properties of the Zc(3900)</vt:lpstr>
      <vt:lpstr>The Y(4220)</vt:lpstr>
      <vt:lpstr>The Y(4260) from B factories</vt:lpstr>
      <vt:lpstr>(e+e-p+p-J/y): Y(4260)Y(4220)</vt:lpstr>
      <vt:lpstr>Y(4260)Y(4220): more modes</vt:lpstr>
      <vt:lpstr>Coupled channel analysis</vt:lpstr>
      <vt:lpstr>Light Hadron States</vt:lpstr>
      <vt:lpstr>PowerPoint Presentation</vt:lpstr>
      <vt:lpstr>Anomalous line shape of η′π+π- near pp ̅ threshold</vt:lpstr>
      <vt:lpstr>Charm Physics</vt:lpstr>
      <vt:lpstr>Leptonic decays of D and Ds</vt:lpstr>
      <vt:lpstr>Semileptonic decays of D and Ds</vt:lpstr>
      <vt:lpstr>Hadronic decays and CKM angle </vt:lpstr>
      <vt:lpstr>Precision Tests of SM</vt:lpstr>
      <vt:lpstr>F and (g-2)</vt:lpstr>
      <vt:lpstr>The Future</vt:lpstr>
      <vt:lpstr>BEPCII upgrade</vt:lpstr>
      <vt:lpstr>Still a rich program ahead</vt:lpstr>
      <vt:lpstr>HR from IHEP</vt:lpstr>
      <vt:lpstr>IHEP contributions</vt:lpstr>
      <vt:lpstr>Funding support (million CNY)</vt:lpstr>
      <vt:lpstr>PowerPoint Presentation</vt:lpstr>
      <vt:lpstr>Thank you! 谢谢！</vt:lpstr>
      <vt:lpstr>PowerPoint Presentation</vt:lpstr>
      <vt:lpstr>BESIII upgrade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exotic hadrons</dc:title>
  <dc:creator>Yuan Changzheng</dc:creator>
  <cp:lastModifiedBy>"Chinese Physics C" Editorial Office</cp:lastModifiedBy>
  <cp:revision>1589</cp:revision>
  <dcterms:created xsi:type="dcterms:W3CDTF">2008-04-02T02:05:59Z</dcterms:created>
  <dcterms:modified xsi:type="dcterms:W3CDTF">2018-06-07T08:17:55Z</dcterms:modified>
</cp:coreProperties>
</file>