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346" r:id="rId2"/>
    <p:sldId id="441" r:id="rId3"/>
    <p:sldId id="429" r:id="rId4"/>
    <p:sldId id="442" r:id="rId5"/>
    <p:sldId id="434" r:id="rId6"/>
    <p:sldId id="440" r:id="rId7"/>
    <p:sldId id="436" r:id="rId8"/>
    <p:sldId id="433" r:id="rId9"/>
    <p:sldId id="458" r:id="rId10"/>
    <p:sldId id="459" r:id="rId11"/>
    <p:sldId id="449" r:id="rId12"/>
    <p:sldId id="450" r:id="rId13"/>
    <p:sldId id="451" r:id="rId14"/>
    <p:sldId id="460" r:id="rId15"/>
    <p:sldId id="454" r:id="rId16"/>
    <p:sldId id="453" r:id="rId17"/>
    <p:sldId id="439" r:id="rId18"/>
    <p:sldId id="457" r:id="rId19"/>
    <p:sldId id="455" r:id="rId20"/>
    <p:sldId id="402" r:id="rId21"/>
    <p:sldId id="415" r:id="rId22"/>
    <p:sldId id="431" r:id="rId23"/>
    <p:sldId id="456" r:id="rId24"/>
    <p:sldId id="437" r:id="rId25"/>
    <p:sldId id="420" r:id="rId26"/>
    <p:sldId id="381" r:id="rId27"/>
    <p:sldId id="348" r:id="rId28"/>
    <p:sldId id="461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F65"/>
    <a:srgbClr val="006600"/>
    <a:srgbClr val="660033"/>
    <a:srgbClr val="009999"/>
    <a:srgbClr val="CC00CC"/>
    <a:srgbClr val="FFCC00"/>
    <a:srgbClr val="C3C3EB"/>
    <a:srgbClr val="FFFFCC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9265" autoAdjust="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2018/6/12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323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7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2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defRPr sz="2000" b="0" i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 sz="2000" b="0" i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defRPr sz="2400" b="1" i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sz="2400" b="1" i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30976"/>
            <a:ext cx="8229600" cy="733728"/>
          </a:xfrm>
          <a:noFill/>
        </p:spPr>
        <p:txBody>
          <a:bodyPr/>
          <a:lstStyle>
            <a:lvl1pPr>
              <a:defRPr sz="3200" baseline="0"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600998"/>
            <a:ext cx="438150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6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6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 lang="zh-CN" altLang="en-US" sz="3200" b="1" cap="none" spc="0" baseline="0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52736"/>
            <a:ext cx="8229600" cy="5548262"/>
          </a:xfrm>
        </p:spPr>
        <p:txBody>
          <a:bodyPr/>
          <a:lstStyle>
            <a:lvl1pPr marL="342900" indent="-342900">
              <a:buClr>
                <a:srgbClr val="071F65"/>
              </a:buClr>
              <a:buSzPct val="90000"/>
              <a:buFont typeface="Wingdings" panose="05000000000000000000" pitchFamily="2" charset="2"/>
              <a:buChar char="n"/>
              <a:defRPr sz="2400" b="0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342000"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 sz="2000" b="0" i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600998"/>
            <a:ext cx="438150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8314345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752"/>
            <a:ext cx="7857145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6"/>
            <a:ext cx="8229600" cy="55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600998"/>
            <a:ext cx="438150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8314346" y="0"/>
            <a:ext cx="829653" cy="7647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554" y="193960"/>
            <a:ext cx="547792" cy="359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10" r:id="rId2"/>
    <p:sldLayoutId id="2147483811" r:id="rId3"/>
    <p:sldLayoutId id="2147483805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none" spc="0" baseline="0">
          <a:ln w="19050">
            <a:noFill/>
            <a:prstDash val="solid"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1F65"/>
        </a:buClr>
        <a:buSzPct val="90000"/>
        <a:buFont typeface="Wingdings" pitchFamily="2" charset="2"/>
        <a:buChar char="n"/>
        <a:defRPr sz="2400" b="0" i="0" baseline="0">
          <a:solidFill>
            <a:srgbClr val="071F65"/>
          </a:solidFill>
          <a:latin typeface="Times New Roman" panose="02020603050405020304" pitchFamily="18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000" b="0" i="0" baseline="0">
          <a:solidFill>
            <a:schemeClr val="accent3">
              <a:lumMod val="50000"/>
            </a:schemeClr>
          </a:solidFill>
          <a:latin typeface="Times New Roman" panose="02020603050405020304" pitchFamily="18" charset="0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 i="0" baseline="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 i="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ep.ac.cn/news/news2009/images/090319b-4b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6" y="0"/>
            <a:ext cx="9147135" cy="6857999"/>
          </a:xfrm>
          <a:prstGeom prst="rect">
            <a:avLst/>
          </a:prstGeom>
          <a:effectLst/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1511171"/>
            <a:ext cx="7772400" cy="1989837"/>
          </a:xfrm>
        </p:spPr>
        <p:txBody>
          <a:bodyPr/>
          <a:lstStyle/>
          <a:p>
            <a:r>
              <a:rPr lang="en-US" altLang="zh-CN" sz="7200" dirty="0" smtClean="0">
                <a:solidFill>
                  <a:srgbClr val="C00000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Neutrino Physics</a:t>
            </a:r>
            <a:endParaRPr lang="zh-CN" altLang="en-US" dirty="0">
              <a:ln w="19050">
                <a:noFill/>
                <a:prstDash val="solid"/>
              </a:ln>
              <a:solidFill>
                <a:srgbClr val="C00000"/>
              </a:solidFill>
              <a:effectLst>
                <a:glow rad="228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431908" y="3501008"/>
            <a:ext cx="6280185" cy="1898992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Jun</a:t>
            </a:r>
          </a:p>
          <a:p>
            <a:r>
              <a:rPr lang="en-US" altLang="zh-CN" dirty="0" smtClean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Physics Division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IHEP Institutional Assessment, June 13, 2018</a:t>
            </a:r>
            <a:endParaRPr lang="zh-CN" altLang="en-US" sz="2400" dirty="0">
              <a:solidFill>
                <a:srgbClr val="C00000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80728"/>
            <a:ext cx="6347048" cy="32767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cs typeface="Times New Roman" panose="02020603050405020304" pitchFamily="18" charset="0"/>
              </a:rPr>
              <a:t>Yellow </a:t>
            </a:r>
            <a:r>
              <a:rPr lang="en-US" altLang="zh-CN" b="1" dirty="0" smtClean="0">
                <a:cs typeface="Times New Roman" panose="02020603050405020304" pitchFamily="18" charset="0"/>
              </a:rPr>
              <a:t>Book</a:t>
            </a:r>
            <a:r>
              <a:rPr lang="en-US" altLang="zh-CN" b="1" dirty="0" smtClean="0">
                <a:cs typeface="Times New Roman" panose="02020603050405020304" pitchFamily="18" charset="0"/>
              </a:rPr>
              <a:t>, J. Phys. G </a:t>
            </a:r>
            <a:r>
              <a:rPr lang="en-US" altLang="zh-CN" b="1" dirty="0">
                <a:cs typeface="Times New Roman" panose="02020603050405020304" pitchFamily="18" charset="0"/>
              </a:rPr>
              <a:t>43, 030401 (2016)</a:t>
            </a:r>
            <a:endParaRPr lang="en-US" altLang="zh-CN" b="1" dirty="0" smtClean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Mass Hierarchy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w/ reactor: 3-4</a:t>
            </a:r>
            <a:r>
              <a:rPr lang="el-GR" altLang="zh-CN" sz="2000" dirty="0" smtClean="0">
                <a:cs typeface="Times New Roman" panose="02020603050405020304" pitchFamily="18" charset="0"/>
              </a:rPr>
              <a:t>σ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in 6 years</a:t>
            </a:r>
          </a:p>
          <a:p>
            <a:pPr lvl="1"/>
            <a:r>
              <a:rPr lang="en-US" altLang="zh-CN" dirty="0" smtClean="0">
                <a:cs typeface="Times New Roman" panose="02020603050405020304" pitchFamily="18" charset="0"/>
              </a:rPr>
              <a:t>High chance of being </a:t>
            </a:r>
            <a:r>
              <a:rPr lang="en-US" altLang="zh-CN" dirty="0" smtClean="0">
                <a:cs typeface="Times New Roman" panose="02020603050405020304" pitchFamily="18" charset="0"/>
              </a:rPr>
              <a:t>the 1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st</a:t>
            </a:r>
            <a:r>
              <a:rPr lang="en-US" altLang="zh-CN" dirty="0" smtClean="0">
                <a:cs typeface="Times New Roman" panose="02020603050405020304" pitchFamily="18" charset="0"/>
              </a:rPr>
              <a:t> MH measurement at 3</a:t>
            </a:r>
            <a:r>
              <a:rPr lang="el-GR" altLang="zh-CN" dirty="0" smtClean="0">
                <a:cs typeface="Times New Roman" panose="02020603050405020304" pitchFamily="18" charset="0"/>
              </a:rPr>
              <a:t>σ</a:t>
            </a:r>
            <a:endParaRPr lang="en-US" altLang="zh-CN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Precision w/ reactor: 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sin</a:t>
            </a:r>
            <a:r>
              <a:rPr lang="en-US" altLang="zh-CN" sz="2000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sz="2000" baseline="-25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sz="2000" baseline="30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baseline="-25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zh-CN" sz="2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Δ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sz="2000" baseline="30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000" baseline="-25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31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to &lt;1%</a:t>
            </a:r>
            <a:endParaRPr lang="en-US" altLang="zh-CN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Supernova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ursts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5k events + Neutral current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Diffuse SN 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background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: Discovery potential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Geo-neutrinos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Determine Geo-physics model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Proton </a:t>
            </a:r>
            <a:r>
              <a:rPr lang="en-US" altLang="zh-CN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decay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: Best in K channel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Solar,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atmospheric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sterile, exotic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searches</a:t>
            </a:r>
          </a:p>
          <a:p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Physics with JUNO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091" y="1063095"/>
            <a:ext cx="2220784" cy="29784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448134"/>
            <a:ext cx="5443159" cy="2214166"/>
          </a:xfrm>
          <a:prstGeom prst="rect">
            <a:avLst/>
          </a:prstGeom>
        </p:spPr>
      </p:pic>
      <p:sp>
        <p:nvSpPr>
          <p:cNvPr id="9" name="内容占位符 1"/>
          <p:cNvSpPr txBox="1">
            <a:spLocks/>
          </p:cNvSpPr>
          <p:nvPr/>
        </p:nvSpPr>
        <p:spPr bwMode="auto">
          <a:xfrm>
            <a:off x="5922034" y="4405048"/>
            <a:ext cx="2764766" cy="22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NOvA: 1/4 chance</a:t>
            </a:r>
          </a:p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ORCA: 2022 (?)</a:t>
            </a:r>
          </a:p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DUNE: 2026</a:t>
            </a:r>
          </a:p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Hyper-K: 2026</a:t>
            </a:r>
          </a:p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PINGU: 2025 (?)</a:t>
            </a:r>
          </a:p>
          <a:p>
            <a:r>
              <a:rPr lang="en-US" altLang="zh-CN" sz="2000" kern="0" dirty="0" smtClean="0">
                <a:cs typeface="Times New Roman" panose="02020603050405020304" pitchFamily="18" charset="0"/>
              </a:rPr>
              <a:t>INO: ?</a:t>
            </a:r>
          </a:p>
        </p:txBody>
      </p:sp>
      <p:sp>
        <p:nvSpPr>
          <p:cNvPr id="10" name="矩形 9"/>
          <p:cNvSpPr/>
          <p:nvPr/>
        </p:nvSpPr>
        <p:spPr>
          <a:xfrm>
            <a:off x="2010327" y="6444044"/>
            <a:ext cx="2441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chemeClr val="accent3">
                    <a:lumMod val="50000"/>
                  </a:schemeClr>
                </a:solidFill>
              </a:rPr>
              <a:t>M. </a:t>
            </a:r>
            <a:r>
              <a:rPr lang="en-US" altLang="zh-CN" sz="1800" b="0" dirty="0" err="1">
                <a:solidFill>
                  <a:schemeClr val="accent3">
                    <a:lumMod val="50000"/>
                  </a:schemeClr>
                </a:solidFill>
              </a:rPr>
              <a:t>Blennow</a:t>
            </a:r>
            <a:r>
              <a:rPr lang="en-US" altLang="zh-CN" sz="1800" b="0" dirty="0">
                <a:solidFill>
                  <a:schemeClr val="accent3">
                    <a:lumMod val="50000"/>
                  </a:schemeClr>
                </a:solidFill>
              </a:rPr>
              <a:t> et al</a:t>
            </a:r>
            <a:r>
              <a:rPr lang="en-US" altLang="zh-CN" sz="1800" b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502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4000" u="none" dirty="0" smtClean="0"/>
              <a:t>JUNO Collaboration</a:t>
            </a:r>
            <a:endParaRPr lang="zh-CN" altLang="en-US" sz="4000" u="none" dirty="0"/>
          </a:p>
        </p:txBody>
      </p:sp>
      <p:sp>
        <p:nvSpPr>
          <p:cNvPr id="103432" name="TextBox 34"/>
          <p:cNvSpPr txBox="1">
            <a:spLocks noChangeArrowheads="1"/>
          </p:cNvSpPr>
          <p:nvPr/>
        </p:nvSpPr>
        <p:spPr bwMode="auto">
          <a:xfrm>
            <a:off x="2143125" y="4387894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4932040" y="1067270"/>
            <a:ext cx="3994532" cy="2440118"/>
          </a:xfrm>
        </p:spPr>
        <p:txBody>
          <a:bodyPr/>
          <a:lstStyle/>
          <a:p>
            <a:r>
              <a:rPr lang="en-US" altLang="zh-CN" sz="2000" dirty="0" smtClean="0"/>
              <a:t>China (30), </a:t>
            </a:r>
            <a:r>
              <a:rPr lang="en-US" altLang="zh-CN" sz="2000" dirty="0" smtClean="0"/>
              <a:t>Taiwan (</a:t>
            </a:r>
            <a:r>
              <a:rPr lang="en-US" altLang="zh-CN" sz="2000" dirty="0" smtClean="0"/>
              <a:t>3), Thailand (3), Pakistan, Armenia</a:t>
            </a:r>
          </a:p>
          <a:p>
            <a:r>
              <a:rPr lang="en-US" altLang="zh-CN" sz="2000" dirty="0" smtClean="0"/>
              <a:t>Italy </a:t>
            </a:r>
            <a:r>
              <a:rPr lang="en-US" altLang="zh-CN" sz="2000" dirty="0"/>
              <a:t>(8), Germany (7), France </a:t>
            </a:r>
            <a:r>
              <a:rPr lang="en-US" altLang="zh-CN" sz="2000" dirty="0" smtClean="0"/>
              <a:t>(5), </a:t>
            </a:r>
            <a:r>
              <a:rPr lang="en-US" altLang="zh-CN" sz="2000" dirty="0"/>
              <a:t>Russia (3</a:t>
            </a:r>
            <a:r>
              <a:rPr lang="en-US" altLang="zh-CN" sz="2000" dirty="0" smtClean="0"/>
              <a:t>), Belgium, </a:t>
            </a:r>
            <a:r>
              <a:rPr lang="en-US" altLang="zh-CN" sz="2000" dirty="0" err="1" smtClean="0"/>
              <a:t>Czechia</a:t>
            </a:r>
            <a:r>
              <a:rPr lang="en-US" altLang="zh-CN" sz="2000" dirty="0" smtClean="0"/>
              <a:t>, </a:t>
            </a:r>
            <a:r>
              <a:rPr lang="en-US" altLang="zh-CN" sz="2000" dirty="0" smtClean="0"/>
              <a:t>Finland, Latvia, Slovakia</a:t>
            </a:r>
          </a:p>
          <a:p>
            <a:r>
              <a:rPr lang="en-US" altLang="zh-CN" sz="2000" dirty="0" smtClean="0"/>
              <a:t>Brazil </a:t>
            </a:r>
            <a:r>
              <a:rPr lang="en-US" altLang="zh-CN" sz="2000" dirty="0"/>
              <a:t>(2), Chile (2), USA (2)</a:t>
            </a:r>
            <a:endParaRPr lang="en-US" altLang="zh-CN" sz="2000" dirty="0" smtClean="0"/>
          </a:p>
        </p:txBody>
      </p:sp>
      <p:grpSp>
        <p:nvGrpSpPr>
          <p:cNvPr id="15" name="组合 14"/>
          <p:cNvGrpSpPr/>
          <p:nvPr/>
        </p:nvGrpSpPr>
        <p:grpSpPr>
          <a:xfrm>
            <a:off x="8158744" y="10716"/>
            <a:ext cx="968686" cy="900770"/>
            <a:chOff x="8158744" y="10716"/>
            <a:chExt cx="968686" cy="90077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8745" y="10716"/>
              <a:ext cx="968685" cy="90077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 bwMode="auto">
            <a:xfrm>
              <a:off x="8158744" y="24867"/>
              <a:ext cx="966205" cy="87747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noFill/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79" y="934172"/>
            <a:ext cx="4474840" cy="2696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45024"/>
            <a:ext cx="9124949" cy="30114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9977" y="3782132"/>
            <a:ext cx="606021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/>
              <a:t>Spokesperson: Yifang Wang</a:t>
            </a:r>
          </a:p>
          <a:p>
            <a:pPr algn="l"/>
            <a:r>
              <a:rPr lang="en-US" altLang="zh-CN" sz="2000" dirty="0" smtClean="0"/>
              <a:t>Deputy-spokesperson: Jun Cao, Gioacchino Ranucci</a:t>
            </a:r>
          </a:p>
          <a:p>
            <a:pPr algn="l"/>
            <a:r>
              <a:rPr lang="en-US" altLang="zh-CN" sz="2000" dirty="0" smtClean="0"/>
              <a:t>IB Chair: Marcos </a:t>
            </a:r>
            <a:r>
              <a:rPr lang="en-US" altLang="zh-CN" sz="2000" dirty="0" err="1" smtClean="0"/>
              <a:t>Darcos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01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9" y="1610956"/>
            <a:ext cx="9128671" cy="52449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Civil Construction</a:t>
            </a:r>
            <a:r>
              <a:rPr lang="en-US" altLang="zh-CN" u="none" dirty="0" smtClean="0"/>
              <a:t> Progress</a:t>
            </a:r>
            <a:endParaRPr lang="zh-CN" altLang="en-US" u="none" dirty="0"/>
          </a:p>
        </p:txBody>
      </p:sp>
      <p:sp>
        <p:nvSpPr>
          <p:cNvPr id="102403" name="内容占位符 2"/>
          <p:cNvSpPr>
            <a:spLocks noGrp="1"/>
          </p:cNvSpPr>
          <p:nvPr>
            <p:ph idx="1"/>
          </p:nvPr>
        </p:nvSpPr>
        <p:spPr>
          <a:xfrm>
            <a:off x="290016" y="908720"/>
            <a:ext cx="8674472" cy="100811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altLang="zh-CN" sz="2400" dirty="0" smtClean="0"/>
              <a:t>Finish the above-floor part of </a:t>
            </a:r>
            <a:r>
              <a:rPr lang="en-US" altLang="zh-CN" sz="2400" dirty="0" smtClean="0"/>
              <a:t>Experiment Hall </a:t>
            </a:r>
            <a:r>
              <a:rPr lang="en-US" altLang="zh-CN" sz="2400" dirty="0" smtClean="0"/>
              <a:t>in 2018. Finish all </a:t>
            </a:r>
            <a:r>
              <a:rPr lang="en-US" altLang="zh-CN" sz="2400" dirty="0" smtClean="0"/>
              <a:t>civil construction </a:t>
            </a:r>
            <a:r>
              <a:rPr lang="en-US" altLang="zh-CN" sz="2400" dirty="0" smtClean="0"/>
              <a:t>in 2019. </a:t>
            </a:r>
            <a:endParaRPr lang="en-US" altLang="zh-CN" sz="2400" dirty="0"/>
          </a:p>
          <a:p>
            <a:pPr>
              <a:spcBef>
                <a:spcPts val="300"/>
              </a:spcBef>
            </a:pPr>
            <a:endParaRPr lang="en-US" altLang="zh-CN" sz="2000" dirty="0" smtClean="0">
              <a:solidFill>
                <a:srgbClr val="008000"/>
              </a:solidFill>
            </a:endParaRPr>
          </a:p>
          <a:p>
            <a:pPr>
              <a:spcBef>
                <a:spcPts val="300"/>
              </a:spcBef>
            </a:pPr>
            <a:endParaRPr lang="en-US" altLang="zh-CN" sz="2000" dirty="0" smtClean="0">
              <a:solidFill>
                <a:srgbClr val="008000"/>
              </a:solidFill>
            </a:endParaRPr>
          </a:p>
          <a:p>
            <a:pPr lvl="1">
              <a:spcBef>
                <a:spcPts val="300"/>
              </a:spcBef>
            </a:pPr>
            <a:endParaRPr lang="en-US" altLang="zh-CN" sz="2000" b="1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5477040" y="4851744"/>
            <a:ext cx="877744" cy="504056"/>
          </a:xfrm>
          <a:prstGeom prst="line">
            <a:avLst/>
          </a:prstGeom>
          <a:solidFill>
            <a:srgbClr val="FF000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53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160" y="817987"/>
            <a:ext cx="57658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0967" y="2349845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Central detector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16" y="4902366"/>
            <a:ext cx="1792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Water Cherenkov</a:t>
            </a:r>
            <a:endParaRPr lang="en-US" alt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endParaRPr lang="zh-CN" altLang="en-US" sz="16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265322"/>
            <a:ext cx="1268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Top Tracker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870" y="903830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310955" y="1683680"/>
            <a:ext cx="0" cy="479361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 rot="16200000">
            <a:off x="6243865" y="3650006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Pool Depth: 44m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303748" y="6787000"/>
            <a:ext cx="4750061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751724" y="6498968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 ID:43.5m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517305" y="3947721"/>
            <a:ext cx="424847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382863" y="3581581"/>
            <a:ext cx="2927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sphere : ID35.4m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453709" y="4299987"/>
            <a:ext cx="4456084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530309" y="3927220"/>
            <a:ext cx="4342856" cy="4001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schemeClr val="bg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tainless steel latticed shell: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ID40.1m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641541" y="1530416"/>
            <a:ext cx="124213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1220898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000000"/>
                </a:solidFill>
                <a:ea typeface="宋体" pitchFamily="2" charset="-122"/>
                <a:cs typeface="宋体" pitchFamily="2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 +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524307" y="3186600"/>
            <a:ext cx="203958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566037" y="1098368"/>
            <a:ext cx="3005963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566037" y="4194712"/>
            <a:ext cx="127777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060" y="3001934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sphere</a:t>
            </a:r>
          </a:p>
          <a:p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20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kt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LS)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459" y="3834672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18000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20” PMT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000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3’’ PMT</a:t>
            </a:r>
            <a:endParaRPr lang="zh-CN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129" y="5393587"/>
            <a:ext cx="1572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~2000 20’’ PMT</a:t>
            </a:r>
            <a:endParaRPr lang="zh-CN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505770" y="5562864"/>
            <a:ext cx="97799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endCxn id="47" idx="3"/>
          </p:cNvCxnSpPr>
          <p:nvPr/>
        </p:nvCxnSpPr>
        <p:spPr>
          <a:xfrm flipH="1" flipV="1">
            <a:off x="1603554" y="2851821"/>
            <a:ext cx="1816320" cy="186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5496" y="2682544"/>
            <a:ext cx="1568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SS latticed shell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5436096" y="954352"/>
            <a:ext cx="253193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6139237" y="1430382"/>
            <a:ext cx="1817139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7956376" y="785075"/>
            <a:ext cx="11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Electronics</a:t>
            </a:r>
            <a:endParaRPr lang="en-US" altLang="zh-CN" sz="1600" b="1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75960" y="2745715"/>
            <a:ext cx="1568040" cy="31085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36000" rIns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Acrylic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Sphere: 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35.4m</a:t>
            </a:r>
          </a:p>
          <a:p>
            <a:r>
              <a:rPr lang="en-US" altLang="zh-CN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Thickness:120mm</a:t>
            </a:r>
          </a:p>
          <a:p>
            <a:endParaRPr lang="en-US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SSLS: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40.1m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OD: </a:t>
            </a:r>
            <a:r>
              <a:rPr lang="en-US" altLang="zh-CN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41.1m</a:t>
            </a:r>
          </a:p>
          <a:p>
            <a:endParaRPr lang="en-US" altLang="zh-CN" sz="1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Water pool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ID: 43.5m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Height: 44m</a:t>
            </a:r>
          </a:p>
          <a:p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Water Depth: 43.5m</a:t>
            </a:r>
            <a:endParaRPr lang="zh-CN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endParaRPr lang="zh-CN" altLang="zh-CN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047806" y="1683680"/>
            <a:ext cx="45901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042377" y="6453680"/>
            <a:ext cx="4644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303748" y="6453680"/>
            <a:ext cx="0" cy="4120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042377" y="6453680"/>
            <a:ext cx="0" cy="4120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1547664" y="1401950"/>
            <a:ext cx="199785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JUNO Detector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8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:\江门中微子实验\PMT\PMT-Potting\照片\2017\IMG_20170521_13121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04" y="4751410"/>
            <a:ext cx="2529804" cy="15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</a:t>
            </a:r>
            <a:r>
              <a:rPr lang="en-US" altLang="zh-CN" dirty="0"/>
              <a:t>Breakthroughs – </a:t>
            </a:r>
            <a:r>
              <a:rPr lang="en-US" altLang="zh-CN" dirty="0" smtClean="0"/>
              <a:t>MCP-PMT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38495"/>
          </a:xfrm>
        </p:spPr>
        <p:txBody>
          <a:bodyPr/>
          <a:lstStyle/>
          <a:p>
            <a:r>
              <a:rPr lang="en-US" altLang="zh-CN" dirty="0" smtClean="0"/>
              <a:t>New type of 20-inch PMT based on </a:t>
            </a:r>
            <a:r>
              <a:rPr lang="en-US" altLang="zh-CN" dirty="0" smtClean="0"/>
              <a:t>MCPs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Started PMT R&amp;D in 2008, chose MCP-PMT in 2009 </a:t>
            </a:r>
            <a:r>
              <a:rPr lang="en-US" altLang="zh-CN" dirty="0"/>
              <a:t>(</a:t>
            </a:r>
            <a:r>
              <a:rPr lang="en-US" altLang="zh-CN" dirty="0" smtClean="0"/>
              <a:t>Patented by </a:t>
            </a:r>
            <a:r>
              <a:rPr lang="en-US" altLang="zh-CN" dirty="0" err="1" smtClean="0"/>
              <a:t>Y.F.Wang</a:t>
            </a:r>
            <a:r>
              <a:rPr lang="en-US" altLang="zh-CN" dirty="0" smtClean="0"/>
              <a:t>, S. Qian, </a:t>
            </a:r>
            <a:r>
              <a:rPr lang="en-US" altLang="zh-CN" dirty="0" err="1" smtClean="0"/>
              <a:t>T.C.Zhao</a:t>
            </a:r>
            <a:r>
              <a:rPr lang="en-US" altLang="zh-CN" dirty="0" smtClean="0"/>
              <a:t>, J. Cao </a:t>
            </a:r>
            <a:r>
              <a:rPr lang="en-US" altLang="zh-CN" dirty="0"/>
              <a:t>in </a:t>
            </a:r>
            <a:r>
              <a:rPr lang="en-US" altLang="zh-CN" dirty="0" smtClean="0"/>
              <a:t>China, </a:t>
            </a:r>
            <a:r>
              <a:rPr lang="en-US" altLang="zh-CN" dirty="0"/>
              <a:t>US, Russia, Japan, EU)</a:t>
            </a:r>
            <a:endParaRPr lang="zh-CN" altLang="en-US" dirty="0"/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2013: </a:t>
            </a:r>
            <a:r>
              <a:rPr lang="en-US" altLang="zh-CN" dirty="0" smtClean="0">
                <a:solidFill>
                  <a:schemeClr val="tx1"/>
                </a:solidFill>
              </a:rPr>
              <a:t>8</a:t>
            </a:r>
            <a:r>
              <a:rPr lang="en-US" altLang="zh-CN" dirty="0">
                <a:solidFill>
                  <a:schemeClr val="tx1"/>
                </a:solidFill>
              </a:rPr>
              <a:t>” </a:t>
            </a:r>
            <a:r>
              <a:rPr lang="en-US" altLang="zh-CN" dirty="0" smtClean="0">
                <a:solidFill>
                  <a:schemeClr val="tx1"/>
                </a:solidFill>
              </a:rPr>
              <a:t>prototypes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2014: </a:t>
            </a:r>
            <a:r>
              <a:rPr lang="en-US" altLang="zh-CN" dirty="0" smtClean="0">
                <a:solidFill>
                  <a:schemeClr val="tx1"/>
                </a:solidFill>
              </a:rPr>
              <a:t>20</a:t>
            </a:r>
            <a:r>
              <a:rPr lang="en-US" altLang="zh-CN" dirty="0">
                <a:solidFill>
                  <a:schemeClr val="tx1"/>
                </a:solidFill>
              </a:rPr>
              <a:t>” prototype, </a:t>
            </a:r>
            <a:r>
              <a:rPr lang="en-US" altLang="zh-CN" dirty="0" smtClean="0">
                <a:solidFill>
                  <a:schemeClr val="tx1"/>
                </a:solidFill>
              </a:rPr>
              <a:t>PDE 15%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accent1"/>
                </a:solidFill>
              </a:rPr>
              <a:t>2015</a:t>
            </a:r>
            <a:r>
              <a:rPr lang="en-US" altLang="zh-CN" dirty="0">
                <a:solidFill>
                  <a:schemeClr val="accent1"/>
                </a:solidFill>
              </a:rPr>
              <a:t>: P</a:t>
            </a:r>
            <a:r>
              <a:rPr lang="en-US" altLang="zh-CN" dirty="0" smtClean="0">
                <a:solidFill>
                  <a:schemeClr val="accent1"/>
                </a:solidFill>
              </a:rPr>
              <a:t>rototype PDE 26%, </a:t>
            </a:r>
            <a:r>
              <a:rPr lang="en-US" altLang="zh-CN" dirty="0" smtClean="0">
                <a:solidFill>
                  <a:srgbClr val="C00000"/>
                </a:solidFill>
                <a:sym typeface="Times New Roman" panose="02020603050405020304" pitchFamily="18" charset="0"/>
              </a:rPr>
              <a:t>tender</a:t>
            </a:r>
            <a:r>
              <a:rPr lang="en-US" altLang="zh-CN" dirty="0" smtClean="0">
                <a:sym typeface="Times New Roman" panose="02020603050405020304" pitchFamily="18" charset="0"/>
              </a:rPr>
              <a:t>: </a:t>
            </a:r>
            <a:r>
              <a:rPr lang="en-US" altLang="zh-CN" dirty="0" smtClean="0">
                <a:solidFill>
                  <a:srgbClr val="C00000"/>
                </a:solidFill>
                <a:sym typeface="Times New Roman" panose="02020603050405020304" pitchFamily="18" charset="0"/>
              </a:rPr>
              <a:t>15k MCP</a:t>
            </a:r>
            <a:r>
              <a:rPr lang="en-US" altLang="zh-CN" dirty="0" smtClean="0">
                <a:solidFill>
                  <a:schemeClr val="accent1"/>
                </a:solidFill>
                <a:sym typeface="Times New Roman" panose="02020603050405020304" pitchFamily="18" charset="0"/>
              </a:rPr>
              <a:t>, 5k Dynode</a:t>
            </a:r>
            <a:endParaRPr lang="en-US" altLang="zh-CN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2016: </a:t>
            </a:r>
            <a:r>
              <a:rPr lang="en-US" altLang="zh-CN" dirty="0" smtClean="0">
                <a:solidFill>
                  <a:schemeClr val="tx1"/>
                </a:solidFill>
              </a:rPr>
              <a:t>Production line</a:t>
            </a:r>
          </a:p>
          <a:p>
            <a:pPr lvl="1"/>
            <a:r>
              <a:rPr lang="en-US" altLang="zh-CN" dirty="0" smtClean="0">
                <a:solidFill>
                  <a:schemeClr val="accent1"/>
                </a:solidFill>
              </a:rPr>
              <a:t>2017: Batch average </a:t>
            </a:r>
            <a:r>
              <a:rPr lang="en-US" altLang="zh-CN" dirty="0" smtClean="0">
                <a:solidFill>
                  <a:srgbClr val="C00000"/>
                </a:solidFill>
              </a:rPr>
              <a:t>PDE 25</a:t>
            </a:r>
            <a:r>
              <a:rPr lang="en-US" altLang="zh-CN" dirty="0">
                <a:solidFill>
                  <a:srgbClr val="C00000"/>
                </a:solidFill>
              </a:rPr>
              <a:t>% in March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>
                <a:solidFill>
                  <a:srgbClr val="FF0000"/>
                </a:solidFill>
              </a:rPr>
              <a:t>27% in </a:t>
            </a:r>
            <a:r>
              <a:rPr lang="en-US" altLang="zh-CN" dirty="0" smtClean="0">
                <a:solidFill>
                  <a:srgbClr val="FF0000"/>
                </a:solidFill>
              </a:rPr>
              <a:t>April</a:t>
            </a:r>
            <a:r>
              <a:rPr lang="en-US" altLang="zh-CN" dirty="0" smtClean="0">
                <a:solidFill>
                  <a:schemeClr val="accent1"/>
                </a:solidFill>
              </a:rPr>
              <a:t>. 3.6k produced</a:t>
            </a:r>
          </a:p>
          <a:p>
            <a:pPr lvl="1"/>
            <a:r>
              <a:rPr lang="en-US" altLang="zh-CN" dirty="0" smtClean="0"/>
              <a:t>2018: </a:t>
            </a:r>
            <a:r>
              <a:rPr lang="en-US" altLang="zh-CN" dirty="0"/>
              <a:t>6k </a:t>
            </a:r>
            <a:r>
              <a:rPr lang="en-US" altLang="zh-CN" dirty="0" smtClean="0"/>
              <a:t>produced. Recent batch average </a:t>
            </a:r>
            <a:r>
              <a:rPr lang="en-US" altLang="zh-CN" dirty="0" smtClean="0">
                <a:solidFill>
                  <a:srgbClr val="C00000"/>
                </a:solidFill>
              </a:rPr>
              <a:t>PDE 30%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7" name="Picture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200" y="4658130"/>
            <a:ext cx="2123891" cy="18672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文本框 2"/>
          <p:cNvSpPr txBox="1"/>
          <p:nvPr/>
        </p:nvSpPr>
        <p:spPr>
          <a:xfrm>
            <a:off x="5818593" y="4700808"/>
            <a:ext cx="307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First 1300 tested at JUNO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5552"/>
              </p:ext>
            </p:extLst>
          </p:nvPr>
        </p:nvGraphicFramePr>
        <p:xfrm>
          <a:off x="5894684" y="5143570"/>
          <a:ext cx="295915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860"/>
                <a:gridCol w="936104"/>
                <a:gridCol w="107219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PMTs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MCP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Dynode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28.6%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30540"/>
            <a:ext cx="1451502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Breakthroughs – Acrylic, 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80728"/>
            <a:ext cx="4474840" cy="2173380"/>
          </a:xfrm>
        </p:spPr>
        <p:txBody>
          <a:bodyPr/>
          <a:lstStyle/>
          <a:p>
            <a:r>
              <a:rPr lang="en-US" altLang="zh-CN" dirty="0" smtClean="0"/>
              <a:t>35.4-m </a:t>
            </a:r>
            <a:r>
              <a:rPr lang="en-US" altLang="zh-CN" dirty="0" smtClean="0"/>
              <a:t>acrylic </a:t>
            </a:r>
            <a:r>
              <a:rPr lang="en-US" altLang="zh-CN" dirty="0"/>
              <a:t>v</a:t>
            </a:r>
            <a:r>
              <a:rPr lang="en-US" altLang="zh-CN" dirty="0" smtClean="0"/>
              <a:t>essel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Solved all technical problems: </a:t>
            </a:r>
            <a:r>
              <a:rPr lang="en-US" altLang="zh-CN" dirty="0" smtClean="0">
                <a:solidFill>
                  <a:schemeClr val="accent1"/>
                </a:solidFill>
              </a:rPr>
              <a:t>No standards for construction</a:t>
            </a:r>
            <a:r>
              <a:rPr lang="en-US" altLang="zh-CN" dirty="0" smtClean="0"/>
              <a:t>, high </a:t>
            </a:r>
            <a:r>
              <a:rPr lang="en-US" altLang="zh-CN" dirty="0"/>
              <a:t>precision curved sheet, </a:t>
            </a:r>
            <a:r>
              <a:rPr lang="en-US" altLang="zh-CN" dirty="0" smtClean="0">
                <a:solidFill>
                  <a:schemeClr val="accent1"/>
                </a:solidFill>
              </a:rPr>
              <a:t>anti-seismic</a:t>
            </a:r>
            <a:r>
              <a:rPr lang="en-US" altLang="zh-CN" dirty="0" smtClean="0"/>
              <a:t>, low </a:t>
            </a:r>
            <a:r>
              <a:rPr lang="en-US" altLang="zh-CN" dirty="0" err="1" smtClean="0"/>
              <a:t>bkg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chemeClr val="accent1"/>
                </a:solidFill>
              </a:rPr>
              <a:t>fast bonding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Tender in 2017. </a:t>
            </a:r>
            <a:r>
              <a:rPr lang="en-US" altLang="zh-CN" dirty="0"/>
              <a:t>I</a:t>
            </a:r>
            <a:r>
              <a:rPr lang="en-US" altLang="zh-CN" dirty="0" smtClean="0"/>
              <a:t>ntl. reviews.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7" name="图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279" y="3161644"/>
            <a:ext cx="2702938" cy="21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79" y="5302691"/>
            <a:ext cx="2702938" cy="1366669"/>
          </a:xfrm>
          <a:prstGeom prst="rect">
            <a:avLst/>
          </a:prstGeom>
        </p:spPr>
      </p:pic>
      <p:sp>
        <p:nvSpPr>
          <p:cNvPr id="10" name="内容占位符 4"/>
          <p:cNvSpPr txBox="1">
            <a:spLocks/>
          </p:cNvSpPr>
          <p:nvPr/>
        </p:nvSpPr>
        <p:spPr bwMode="auto">
          <a:xfrm>
            <a:off x="4886681" y="980728"/>
            <a:ext cx="4032448" cy="257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342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/>
              <a:t>The most transparent </a:t>
            </a:r>
            <a:r>
              <a:rPr lang="en-US" altLang="zh-CN" kern="0" dirty="0" smtClean="0"/>
              <a:t>liquid scintillator </a:t>
            </a:r>
            <a:r>
              <a:rPr lang="en-US" altLang="zh-CN" kern="0" dirty="0" smtClean="0"/>
              <a:t>(attn. &gt;20 m)</a:t>
            </a:r>
          </a:p>
          <a:p>
            <a:pPr lvl="1"/>
            <a:r>
              <a:rPr lang="en-US" altLang="zh-CN" kern="0" dirty="0" smtClean="0"/>
              <a:t>Al</a:t>
            </a:r>
            <a:r>
              <a:rPr lang="en-US" altLang="zh-CN" kern="0" baseline="-25000" dirty="0" smtClean="0"/>
              <a:t>2</a:t>
            </a:r>
            <a:r>
              <a:rPr lang="en-US" altLang="zh-CN" kern="0" dirty="0" smtClean="0"/>
              <a:t>O</a:t>
            </a:r>
            <a:r>
              <a:rPr lang="en-US" altLang="zh-CN" kern="0" baseline="-25000" dirty="0" smtClean="0"/>
              <a:t>3</a:t>
            </a:r>
            <a:r>
              <a:rPr lang="en-US" altLang="zh-CN" kern="0" dirty="0" smtClean="0"/>
              <a:t> filtration</a:t>
            </a:r>
          </a:p>
          <a:p>
            <a:pPr lvl="1"/>
            <a:r>
              <a:rPr lang="en-US" altLang="zh-CN" kern="0" dirty="0" smtClean="0"/>
              <a:t>Distillation (Italy)</a:t>
            </a:r>
          </a:p>
          <a:p>
            <a:pPr lvl="1"/>
            <a:r>
              <a:rPr lang="en-US" altLang="zh-CN" kern="0" dirty="0" smtClean="0"/>
              <a:t>Gas tripping </a:t>
            </a:r>
            <a:r>
              <a:rPr lang="en-US" altLang="zh-CN" kern="0" dirty="0"/>
              <a:t>(Italy</a:t>
            </a:r>
            <a:r>
              <a:rPr lang="en-US" altLang="zh-CN" kern="0" dirty="0" smtClean="0"/>
              <a:t>)</a:t>
            </a:r>
          </a:p>
          <a:p>
            <a:pPr lvl="1"/>
            <a:r>
              <a:rPr lang="en-US" altLang="zh-CN" kern="0" dirty="0" smtClean="0"/>
              <a:t>Water extraction</a:t>
            </a:r>
          </a:p>
          <a:p>
            <a:endParaRPr lang="zh-CN" altLang="en-US" kern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"/>
          <a:stretch/>
        </p:blipFill>
        <p:spPr>
          <a:xfrm rot="10800000">
            <a:off x="4445609" y="3348772"/>
            <a:ext cx="4241191" cy="23844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5616" y="47942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3x8x0.12m sheet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3947" y="6267834"/>
            <a:ext cx="253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Fast bonding test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21847"/>
              </p:ext>
            </p:extLst>
          </p:nvPr>
        </p:nvGraphicFramePr>
        <p:xfrm>
          <a:off x="4445609" y="5718579"/>
          <a:ext cx="424119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641"/>
                <a:gridCol w="1099779"/>
                <a:gridCol w="1008767"/>
                <a:gridCol w="1128004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n-US" altLang="zh-CN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(solvent)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</a:t>
                      </a:r>
                      <a:r>
                        <a:rPr lang="en-US" altLang="zh-CN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(0.5g/L)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</a:t>
                      </a:r>
                      <a:b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(3g/L)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Attn</a:t>
                      </a:r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altLang="zh-CN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r>
                        <a:rPr lang="en-US" altLang="zh-CN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 m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435265" y="5258243"/>
            <a:ext cx="424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20 ton pilot plant at DYB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1037053"/>
            <a:ext cx="8282211" cy="2563991"/>
          </a:xfrm>
        </p:spPr>
        <p:txBody>
          <a:bodyPr/>
          <a:lstStyle/>
          <a:p>
            <a:r>
              <a:rPr lang="en-US" altLang="zh-CN" sz="2400" dirty="0" smtClean="0"/>
              <a:t>Finish underground </a:t>
            </a:r>
            <a:r>
              <a:rPr lang="en-US" altLang="zh-CN" sz="2400" dirty="0"/>
              <a:t>laboratory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2019</a:t>
            </a:r>
            <a:endParaRPr lang="zh-CN" altLang="en-US" sz="2400" dirty="0"/>
          </a:p>
          <a:p>
            <a:r>
              <a:rPr lang="en-US" altLang="zh-CN" sz="2400" dirty="0" smtClean="0"/>
              <a:t>Towards detector completion and operation in 2021</a:t>
            </a:r>
          </a:p>
          <a:p>
            <a:r>
              <a:rPr lang="en-US" altLang="zh-CN" dirty="0" smtClean="0">
                <a:cs typeface="Times New Roman" panose="02020603050405020304" pitchFamily="18" charset="0"/>
              </a:rPr>
              <a:t>1.5-year operation: </a:t>
            </a:r>
          </a:p>
          <a:p>
            <a:pPr lvl="1"/>
            <a:r>
              <a:rPr lang="en-US" altLang="zh-CN" b="1" dirty="0" smtClean="0">
                <a:cs typeface="Times New Roman" panose="02020603050405020304" pitchFamily="18" charset="0"/>
              </a:rPr>
              <a:t>Best sin</a:t>
            </a:r>
            <a:r>
              <a:rPr lang="en-US" altLang="zh-CN" b="1" baseline="30000" dirty="0" smtClean="0"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b="1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altLang="zh-CN" b="1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altLang="zh-CN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b="1" baseline="30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baseline="-25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altLang="zh-CN" b="1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zh-CN" b="1" dirty="0">
                <a:cs typeface="Times New Roman" panose="02020603050405020304" pitchFamily="18" charset="0"/>
                <a:sym typeface="Symbol" panose="05050102010706020507" pitchFamily="18" charset="2"/>
              </a:rPr>
              <a:t> Δ</a:t>
            </a:r>
            <a:r>
              <a:rPr lang="en-US" altLang="zh-CN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zh-CN" b="1" baseline="30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b="1" baseline="-25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31</a:t>
            </a:r>
            <a:r>
              <a:rPr lang="en-US" altLang="zh-CN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  1.5% to 2%</a:t>
            </a:r>
          </a:p>
          <a:p>
            <a:pPr lvl="1"/>
            <a:r>
              <a:rPr lang="en-US" altLang="zh-CN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Geo-</a:t>
            </a:r>
            <a:r>
              <a:rPr lang="el-GR" altLang="zh-CN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ν</a:t>
            </a:r>
            <a:r>
              <a:rPr lang="en-US" altLang="zh-CN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 400/year versus ~150 observed in </a:t>
            </a:r>
            <a:r>
              <a:rPr lang="en-US" altLang="zh-CN" b="1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Borexino+KamLAND</a:t>
            </a:r>
            <a:endParaRPr lang="en-US" altLang="zh-CN" b="1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en-US" altLang="zh-CN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Best </a:t>
            </a:r>
            <a:r>
              <a:rPr lang="en-US" altLang="zh-CN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DSNB</a:t>
            </a:r>
            <a:r>
              <a:rPr lang="en-US" altLang="zh-CN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sensitivity</a:t>
            </a:r>
            <a:endParaRPr lang="en-US" altLang="zh-CN" sz="2000" b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JUNO in Next 5 Years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1" y="3762990"/>
            <a:ext cx="4684563" cy="2339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200" y="6071364"/>
            <a:ext cx="443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C00000"/>
                </a:solidFill>
              </a:rPr>
              <a:t>Most detector components have finished design and </a:t>
            </a:r>
            <a:r>
              <a:rPr lang="en-US" altLang="zh-CN" sz="2000" dirty="0" smtClean="0">
                <a:solidFill>
                  <a:srgbClr val="C00000"/>
                </a:solidFill>
              </a:rPr>
              <a:t>tendering</a:t>
            </a:r>
            <a:endParaRPr lang="en-US" altLang="zh-CN" sz="2000" dirty="0" smtClean="0">
              <a:solidFill>
                <a:srgbClr val="C00000"/>
              </a:solidFill>
            </a:endParaRPr>
          </a:p>
        </p:txBody>
      </p:sp>
      <p:grpSp>
        <p:nvGrpSpPr>
          <p:cNvPr id="7" name="组合 29"/>
          <p:cNvGrpSpPr>
            <a:grpSpLocks/>
          </p:cNvGrpSpPr>
          <p:nvPr/>
        </p:nvGrpSpPr>
        <p:grpSpPr bwMode="auto">
          <a:xfrm>
            <a:off x="4967014" y="3717032"/>
            <a:ext cx="3581400" cy="2708275"/>
            <a:chOff x="5409406" y="797215"/>
            <a:chExt cx="3886501" cy="2900712"/>
          </a:xfrm>
        </p:grpSpPr>
        <p:pic>
          <p:nvPicPr>
            <p:cNvPr id="8" name="图片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406" y="797215"/>
              <a:ext cx="3886501" cy="290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14"/>
            <p:cNvSpPr>
              <a:spLocks noChangeArrowheads="1"/>
            </p:cNvSpPr>
            <p:nvPr/>
          </p:nvSpPr>
          <p:spPr bwMode="auto">
            <a:xfrm>
              <a:off x="7263913" y="2729538"/>
              <a:ext cx="1271969" cy="56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C00000"/>
                  </a:solidFill>
                  <a:sym typeface="Symbol" pitchFamily="18" charset="2"/>
                </a:rPr>
                <a:t>sin</a:t>
              </a:r>
              <a:r>
                <a:rPr lang="en-US" altLang="zh-CN" sz="2800" b="1" baseline="30000" dirty="0">
                  <a:solidFill>
                    <a:srgbClr val="C00000"/>
                  </a:solidFill>
                  <a:sym typeface="Symbol" pitchFamily="18" charset="2"/>
                </a:rPr>
                <a:t>2</a:t>
              </a:r>
              <a:r>
                <a:rPr lang="en-US" altLang="zh-CN" sz="2800" b="1" dirty="0">
                  <a:solidFill>
                    <a:srgbClr val="C00000"/>
                  </a:solidFill>
                  <a:sym typeface="Symbol" pitchFamily="18" charset="2"/>
                </a:rPr>
                <a:t></a:t>
              </a:r>
              <a:r>
                <a:rPr lang="zh-CN" altLang="zh-CN" sz="2800" b="1" baseline="-25000" dirty="0">
                  <a:solidFill>
                    <a:srgbClr val="C00000"/>
                  </a:solidFill>
                </a:rPr>
                <a:t>12</a:t>
              </a:r>
              <a:endParaRPr lang="zh-CN" alt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19256" y="1523244"/>
              <a:ext cx="83725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3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JUNO-</a:t>
            </a:r>
            <a:r>
              <a:rPr lang="en-US" altLang="zh-CN" dirty="0">
                <a:sym typeface="Symbol" panose="05050102010706020507" pitchFamily="18" charset="2"/>
              </a:rPr>
              <a:t>0</a:t>
            </a:r>
            <a:r>
              <a:rPr lang="el-GR" altLang="zh-CN" dirty="0"/>
              <a:t>νββ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656" y="1060602"/>
            <a:ext cx="8146137" cy="2008358"/>
          </a:xfrm>
        </p:spPr>
        <p:txBody>
          <a:bodyPr/>
          <a:lstStyle/>
          <a:p>
            <a:r>
              <a:rPr lang="en-US" altLang="zh-CN" dirty="0" smtClean="0"/>
              <a:t>A possible upgrade: neutrinoless double beta decay w/ JUNO detector after MH determination (e.g. 2026)</a:t>
            </a:r>
          </a:p>
          <a:p>
            <a:r>
              <a:rPr lang="en-US" altLang="zh-CN" dirty="0" smtClean="0"/>
              <a:t>Load 5 to 50-ton </a:t>
            </a:r>
            <a:r>
              <a:rPr lang="en-US" altLang="zh-CN" dirty="0" smtClean="0"/>
              <a:t>xenon </a:t>
            </a:r>
            <a:r>
              <a:rPr lang="en-US" altLang="zh-CN" dirty="0" smtClean="0"/>
              <a:t>in </a:t>
            </a:r>
            <a:r>
              <a:rPr lang="en-US" altLang="zh-CN" dirty="0"/>
              <a:t>L</a:t>
            </a:r>
            <a:r>
              <a:rPr lang="en-US" altLang="zh-CN" dirty="0" smtClean="0"/>
              <a:t>S (also R&amp;D on other isotopes)</a:t>
            </a:r>
            <a:endParaRPr lang="en-US" altLang="zh-CN" dirty="0"/>
          </a:p>
          <a:p>
            <a:r>
              <a:rPr lang="en-US" altLang="zh-CN" dirty="0" smtClean="0"/>
              <a:t>Starting R&amp;D on </a:t>
            </a:r>
            <a:r>
              <a:rPr lang="en-US" altLang="zh-CN" dirty="0" smtClean="0"/>
              <a:t>xenon </a:t>
            </a:r>
            <a:r>
              <a:rPr lang="en-US" altLang="zh-CN" dirty="0" smtClean="0"/>
              <a:t>enrichment w/ a company, aiming at 100 kg/year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6" r="4839"/>
          <a:stretch/>
        </p:blipFill>
        <p:spPr bwMode="auto">
          <a:xfrm>
            <a:off x="4644008" y="2996952"/>
            <a:ext cx="3752777" cy="375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 bwMode="auto">
          <a:xfrm>
            <a:off x="6289901" y="4903219"/>
            <a:ext cx="432048" cy="43204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59" y="3804555"/>
            <a:ext cx="4051910" cy="292494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87624" y="3404445"/>
            <a:ext cx="25384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CPC41, 053001 (2017)</a:t>
            </a:r>
          </a:p>
        </p:txBody>
      </p:sp>
      <p:sp>
        <p:nvSpPr>
          <p:cNvPr id="7" name="矩形 6"/>
          <p:cNvSpPr/>
          <p:nvPr/>
        </p:nvSpPr>
        <p:spPr>
          <a:xfrm>
            <a:off x="6278876" y="4901817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Xe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63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EXO-200/</a:t>
            </a:r>
            <a:r>
              <a:rPr lang="en-US" altLang="zh-CN" dirty="0" err="1" smtClean="0"/>
              <a:t>nEXO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72238"/>
            <a:ext cx="8843045" cy="5404246"/>
          </a:xfrm>
        </p:spPr>
        <p:txBody>
          <a:bodyPr/>
          <a:lstStyle/>
          <a:p>
            <a:r>
              <a:rPr lang="en-US" altLang="zh-CN" dirty="0" smtClean="0"/>
              <a:t>EXO in US is one of the most </a:t>
            </a:r>
            <a:r>
              <a:rPr lang="en-US" altLang="zh-CN" dirty="0" smtClean="0"/>
              <a:t>sensitive </a:t>
            </a:r>
            <a:r>
              <a:rPr lang="en-US" altLang="zh-CN" dirty="0">
                <a:sym typeface="Symbol" panose="05050102010706020507" pitchFamily="18" charset="2"/>
              </a:rPr>
              <a:t>0</a:t>
            </a:r>
            <a:r>
              <a:rPr lang="el-GR" altLang="zh-CN" dirty="0" smtClean="0"/>
              <a:t>νββ</a:t>
            </a:r>
            <a:r>
              <a:rPr lang="en-US" altLang="zh-CN" dirty="0" smtClean="0"/>
              <a:t> experiments</a:t>
            </a:r>
          </a:p>
          <a:p>
            <a:pPr lvl="1"/>
            <a:r>
              <a:rPr lang="en-US" altLang="zh-CN" sz="2400" dirty="0" smtClean="0"/>
              <a:t>IHEP: 7 </a:t>
            </a:r>
            <a:r>
              <a:rPr lang="en-US" altLang="zh-CN" sz="2400" dirty="0" smtClean="0"/>
              <a:t>staff</a:t>
            </a:r>
            <a:r>
              <a:rPr lang="en-US" altLang="zh-CN" sz="2400" dirty="0" smtClean="0"/>
              <a:t>, 4 postdocs/students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L.J. Wen</a:t>
            </a:r>
            <a:r>
              <a:rPr lang="en-US" altLang="zh-CN" sz="2400" dirty="0" smtClean="0"/>
              <a:t>: was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analysis </a:t>
            </a:r>
            <a:r>
              <a:rPr lang="en-US" altLang="zh-CN" sz="2400" dirty="0"/>
              <a:t>coordinator, </a:t>
            </a:r>
            <a:r>
              <a:rPr lang="en-US" altLang="zh-CN" sz="2400" dirty="0" smtClean="0">
                <a:solidFill>
                  <a:srgbClr val="C00000"/>
                </a:solidFill>
              </a:rPr>
              <a:t>G.F. Cao</a:t>
            </a:r>
            <a:r>
              <a:rPr lang="en-US" altLang="zh-CN" sz="2400" dirty="0" smtClean="0"/>
              <a:t>: </a:t>
            </a:r>
            <a:r>
              <a:rPr lang="en-US" altLang="zh-CN" sz="2400" dirty="0" err="1"/>
              <a:t>nEXO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L2 </a:t>
            </a:r>
            <a:r>
              <a:rPr lang="en-US" altLang="zh-CN" sz="2400" dirty="0"/>
              <a:t>manager</a:t>
            </a:r>
          </a:p>
          <a:p>
            <a:r>
              <a:rPr lang="en-US" altLang="zh-CN" dirty="0" smtClean="0"/>
              <a:t>8.5 </a:t>
            </a:r>
            <a:r>
              <a:rPr lang="en-US" altLang="zh-CN" dirty="0" smtClean="0"/>
              <a:t>MCNY/</a:t>
            </a:r>
            <a:r>
              <a:rPr lang="en-US" altLang="zh-CN" dirty="0" err="1" smtClean="0"/>
              <a:t>yr</a:t>
            </a:r>
            <a:r>
              <a:rPr lang="en-US" altLang="zh-CN" dirty="0" smtClean="0"/>
              <a:t> </a:t>
            </a:r>
            <a:r>
              <a:rPr lang="en-US" altLang="zh-CN" dirty="0"/>
              <a:t>in 2014-2018, need extra </a:t>
            </a:r>
            <a:r>
              <a:rPr lang="en-US" altLang="zh-CN" dirty="0" smtClean="0"/>
              <a:t>funding </a:t>
            </a:r>
            <a:r>
              <a:rPr lang="en-US" altLang="zh-CN" dirty="0"/>
              <a:t>if </a:t>
            </a:r>
            <a:r>
              <a:rPr lang="en-US" altLang="zh-CN" dirty="0" err="1"/>
              <a:t>nEXO</a:t>
            </a:r>
            <a:r>
              <a:rPr lang="en-US" altLang="zh-CN" dirty="0"/>
              <a:t> approved.</a:t>
            </a:r>
          </a:p>
          <a:p>
            <a:r>
              <a:rPr lang="en-US" altLang="zh-CN" dirty="0" err="1" smtClean="0"/>
              <a:t>nEXO</a:t>
            </a:r>
            <a:r>
              <a:rPr lang="en-US" altLang="zh-CN" dirty="0" smtClean="0"/>
              <a:t> R&amp;D by IHEP</a:t>
            </a:r>
          </a:p>
          <a:p>
            <a:pPr lvl="1"/>
            <a:r>
              <a:rPr lang="en-US" altLang="zh-CN" dirty="0" smtClean="0"/>
              <a:t>Charge readout, </a:t>
            </a:r>
            <a:r>
              <a:rPr lang="en-US" altLang="zh-CN" dirty="0"/>
              <a:t>Ultra-UV reflective </a:t>
            </a:r>
            <a:r>
              <a:rPr lang="en-US" altLang="zh-CN" dirty="0" smtClean="0"/>
              <a:t>cathode</a:t>
            </a:r>
          </a:p>
          <a:p>
            <a:pPr lvl="1"/>
            <a:r>
              <a:rPr lang="en-US" altLang="zh-CN" dirty="0" smtClean="0"/>
              <a:t>Low temp. ASIC electronics (noise 200 e)</a:t>
            </a:r>
          </a:p>
          <a:p>
            <a:pPr lvl="1"/>
            <a:r>
              <a:rPr lang="en-US" altLang="zh-CN" dirty="0" smtClean="0"/>
              <a:t>ICP-MS low </a:t>
            </a:r>
            <a:r>
              <a:rPr lang="en-US" altLang="zh-CN" dirty="0" err="1" smtClean="0"/>
              <a:t>bkg</a:t>
            </a:r>
            <a:r>
              <a:rPr lang="en-US" altLang="zh-CN" dirty="0" smtClean="0"/>
              <a:t> measurement</a:t>
            </a:r>
          </a:p>
          <a:p>
            <a:pPr lvl="1"/>
            <a:r>
              <a:rPr lang="en-US" altLang="zh-CN" dirty="0" smtClean="0"/>
              <a:t>Detector simulation &amp; design optimization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5" name="组合 20"/>
          <p:cNvGrpSpPr>
            <a:grpSpLocks/>
          </p:cNvGrpSpPr>
          <p:nvPr/>
        </p:nvGrpSpPr>
        <p:grpSpPr bwMode="auto">
          <a:xfrm>
            <a:off x="179512" y="4797152"/>
            <a:ext cx="2293093" cy="1784337"/>
            <a:chOff x="196431" y="3645024"/>
            <a:chExt cx="2359345" cy="1695786"/>
          </a:xfrm>
        </p:grpSpPr>
        <p:pic>
          <p:nvPicPr>
            <p:cNvPr id="6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05631"/>
              <a:ext cx="2179319" cy="163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4"/>
            <p:cNvSpPr txBox="1"/>
            <p:nvPr/>
          </p:nvSpPr>
          <p:spPr>
            <a:xfrm>
              <a:off x="196431" y="3645024"/>
              <a:ext cx="2359345" cy="292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00" b="1" dirty="0">
                  <a:solidFill>
                    <a:prstClr val="white"/>
                  </a:solidFill>
                </a:rPr>
                <a:t>Charge Readout Tile Prototype</a:t>
              </a:r>
              <a:endParaRPr lang="zh-CN" altLang="en-US" sz="13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19"/>
          <p:cNvGrpSpPr>
            <a:grpSpLocks/>
          </p:cNvGrpSpPr>
          <p:nvPr/>
        </p:nvGrpSpPr>
        <p:grpSpPr bwMode="auto">
          <a:xfrm>
            <a:off x="2470361" y="4935105"/>
            <a:ext cx="2111449" cy="1595524"/>
            <a:chOff x="268440" y="5314626"/>
            <a:chExt cx="1941576" cy="1510809"/>
          </a:xfrm>
        </p:grpSpPr>
        <p:pic>
          <p:nvPicPr>
            <p:cNvPr id="9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0" y="5373332"/>
              <a:ext cx="1941576" cy="145210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4"/>
            <p:cNvSpPr txBox="1"/>
            <p:nvPr/>
          </p:nvSpPr>
          <p:spPr>
            <a:xfrm>
              <a:off x="268440" y="5314626"/>
              <a:ext cx="1711381" cy="307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prstClr val="white"/>
                  </a:solidFill>
                </a:rPr>
                <a:t>Test at Stanford</a:t>
              </a:r>
              <a:endParaRPr lang="zh-CN" altLang="en-US" sz="1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02739" y="5016416"/>
            <a:ext cx="1076104" cy="202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4609708" y="5097674"/>
            <a:ext cx="2132086" cy="30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</a:rPr>
              <a:t>Analog multiplexing readout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13" name="内容占位符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98452" y="4892326"/>
            <a:ext cx="2324105" cy="17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7427196" y="4950859"/>
            <a:ext cx="127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ICP-MS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915" y="102602"/>
            <a:ext cx="8640960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Other R&amp;D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" y="2951633"/>
            <a:ext cx="4778420" cy="21406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552" y="5486090"/>
            <a:ext cx="39617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Neutrinos from muon decay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Proton </a:t>
            </a:r>
            <a:r>
              <a:rPr lang="en-US" altLang="zh-CN" sz="2000" b="0" dirty="0" err="1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linac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for ADS </a:t>
            </a:r>
            <a:r>
              <a:rPr lang="en-US" altLang="zh-CN" sz="2000" b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rPr>
              <a:t>~15 MW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Ideal energy: 300 MeV/150 km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36923" y="1052736"/>
            <a:ext cx="8568952" cy="1704862"/>
          </a:xfrm>
        </p:spPr>
        <p:txBody>
          <a:bodyPr/>
          <a:lstStyle/>
          <a:p>
            <a:r>
              <a:rPr lang="en-US" altLang="zh-CN" dirty="0" smtClean="0"/>
              <a:t>MOMENT: emerging scenarios, R&amp;D on key </a:t>
            </a:r>
            <a:r>
              <a:rPr lang="en-US" altLang="zh-CN" dirty="0" smtClean="0"/>
              <a:t>tech (target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Participating in </a:t>
            </a:r>
            <a:r>
              <a:rPr lang="en-US" altLang="zh-CN" dirty="0" smtClean="0"/>
              <a:t>LBNF in US, working on target, magnets, etc.</a:t>
            </a:r>
          </a:p>
          <a:p>
            <a:r>
              <a:rPr lang="en-US" altLang="zh-CN" dirty="0" smtClean="0"/>
              <a:t>Gas TPC prototype for neutrino scattering</a:t>
            </a:r>
          </a:p>
          <a:p>
            <a:r>
              <a:rPr lang="en-US" altLang="zh-CN" dirty="0" smtClean="0"/>
              <a:t>JUNO-Near Detector w/ </a:t>
            </a:r>
            <a:r>
              <a:rPr lang="en-US" altLang="zh-CN" dirty="0" err="1" smtClean="0">
                <a:solidFill>
                  <a:srgbClr val="C00000"/>
                </a:solidFill>
              </a:rPr>
              <a:t>SiPM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Best possible energy resolution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524" y="2974699"/>
            <a:ext cx="3379276" cy="25344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88024" y="5713836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Good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energy 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resolution &amp;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tracking</a:t>
            </a:r>
            <a:endParaRPr lang="en-US" altLang="zh-CN" sz="2000" b="0" dirty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Reactor </a:t>
            </a:r>
            <a:r>
              <a:rPr lang="el-GR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spectrum, mag.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moment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l-GR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w </a:t>
            </a:r>
          </a:p>
        </p:txBody>
      </p:sp>
    </p:spTree>
    <p:extLst>
      <p:ext uri="{BB962C8B-B14F-4D97-AF65-F5344CB8AC3E}">
        <p14:creationId xmlns:p14="http://schemas.microsoft.com/office/powerpoint/2010/main" val="1075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Frontiers in Neutrino Physics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8262"/>
          </a:xfrm>
        </p:spPr>
        <p:txBody>
          <a:bodyPr/>
          <a:lstStyle/>
          <a:p>
            <a:r>
              <a:rPr lang="en-US" altLang="zh-CN" dirty="0" smtClean="0"/>
              <a:t>Neutrino oscillation</a:t>
            </a:r>
          </a:p>
          <a:p>
            <a:pPr lvl="1"/>
            <a:r>
              <a:rPr lang="en-US" altLang="zh-CN" sz="2400" dirty="0" smtClean="0"/>
              <a:t>CP violation phase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Mass </a:t>
            </a:r>
            <a:r>
              <a:rPr lang="en-US" altLang="zh-CN" sz="2400" dirty="0" smtClean="0">
                <a:solidFill>
                  <a:srgbClr val="C00000"/>
                </a:solidFill>
              </a:rPr>
              <a:t>hierarchy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Precision </a:t>
            </a:r>
            <a:r>
              <a:rPr lang="en-US" altLang="zh-CN" sz="2400" dirty="0" smtClean="0">
                <a:solidFill>
                  <a:srgbClr val="C00000"/>
                </a:solidFill>
              </a:rPr>
              <a:t>measurements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dirty="0" smtClean="0"/>
              <a:t>Neutrino properties</a:t>
            </a:r>
          </a:p>
          <a:p>
            <a:pPr lvl="1"/>
            <a:r>
              <a:rPr lang="en-US" altLang="zh-CN" sz="2400" dirty="0" smtClean="0"/>
              <a:t>Direct measurement of mass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Neutrinoless double beta decay</a:t>
            </a:r>
          </a:p>
          <a:p>
            <a:pPr lvl="1"/>
            <a:r>
              <a:rPr lang="en-US" altLang="zh-CN" sz="2400" dirty="0" smtClean="0"/>
              <a:t>Exotic searches: </a:t>
            </a:r>
            <a:r>
              <a:rPr lang="en-US" altLang="zh-CN" sz="2400" dirty="0">
                <a:solidFill>
                  <a:srgbClr val="C00000"/>
                </a:solidFill>
              </a:rPr>
              <a:t>sterile</a:t>
            </a:r>
            <a:r>
              <a:rPr lang="en-US" altLang="zh-CN" sz="2400" dirty="0" smtClean="0"/>
              <a:t>, magnetic moment, NSI, …</a:t>
            </a:r>
          </a:p>
          <a:p>
            <a:r>
              <a:rPr lang="en-US" altLang="zh-CN" dirty="0" smtClean="0"/>
              <a:t>Neutrino astronomy</a:t>
            </a:r>
          </a:p>
          <a:p>
            <a:pPr lvl="1"/>
            <a:r>
              <a:rPr lang="en-US" altLang="zh-CN" sz="2400" dirty="0" smtClean="0"/>
              <a:t>High energy cosmic </a:t>
            </a:r>
            <a:r>
              <a:rPr lang="en-US" altLang="zh-CN" sz="2400" dirty="0" smtClean="0"/>
              <a:t>neutrinos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Supernovas, diffuse </a:t>
            </a:r>
            <a:r>
              <a:rPr lang="en-US" altLang="zh-CN" sz="2400" dirty="0" smtClean="0">
                <a:solidFill>
                  <a:srgbClr val="C00000"/>
                </a:solidFill>
              </a:rPr>
              <a:t>SN </a:t>
            </a:r>
            <a:r>
              <a:rPr lang="en-US" altLang="zh-CN" sz="2400" dirty="0" smtClean="0">
                <a:solidFill>
                  <a:srgbClr val="C00000"/>
                </a:solidFill>
              </a:rPr>
              <a:t>background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Solar </a:t>
            </a:r>
            <a:r>
              <a:rPr lang="en-US" altLang="zh-CN" sz="2400" dirty="0" smtClean="0">
                <a:solidFill>
                  <a:srgbClr val="C00000"/>
                </a:solidFill>
              </a:rPr>
              <a:t>neutrinos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</a:rPr>
              <a:t>Geo-neutrinos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48064" y="1484784"/>
            <a:ext cx="375781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0" dirty="0">
                <a:solidFill>
                  <a:srgbClr val="C00000"/>
                </a:solidFill>
              </a:rPr>
              <a:t>Neutrino Studies at IHEP</a:t>
            </a:r>
            <a:endParaRPr lang="zh-CN" altLang="en-US" sz="24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IHEP Neutrino Team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413" y="3933056"/>
            <a:ext cx="3278788" cy="2459656"/>
          </a:xfrm>
        </p:spPr>
      </p:pic>
      <p:pic>
        <p:nvPicPr>
          <p:cNvPr id="4" name="Picture 4" descr="090319b-4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413" y="1268760"/>
            <a:ext cx="3239495" cy="24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34793" y="980728"/>
            <a:ext cx="5256584" cy="359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4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Starting from a few scientists in 2003, IHEP has built a strong </a:t>
            </a:r>
            <a: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team. </a:t>
            </a:r>
            <a:b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4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80 scientists involved in </a:t>
            </a:r>
            <a:r>
              <a:rPr lang="en-US" altLang="zh-CN" sz="2400" b="0" dirty="0" err="1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24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Bay</a:t>
            </a:r>
            <a: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~130 </a:t>
            </a:r>
            <a:r>
              <a:rPr lang="en-US" altLang="zh-CN" sz="2400" b="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in JUNO</a:t>
            </a:r>
            <a:r>
              <a:rPr lang="en-US" altLang="zh-CN" sz="24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82940"/>
              </p:ext>
            </p:extLst>
          </p:nvPr>
        </p:nvGraphicFramePr>
        <p:xfrm>
          <a:off x="914048" y="2589683"/>
          <a:ext cx="44028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098"/>
                <a:gridCol w="1641734"/>
              </a:tblGrid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Division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JUNO</a:t>
                      </a:r>
                      <a:r>
                        <a:rPr lang="en-US" altLang="zh-CN" baseline="0" dirty="0" smtClean="0"/>
                        <a:t> coll.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Experimental Phys. </a:t>
                      </a:r>
                      <a:r>
                        <a:rPr lang="en-US" altLang="zh-CN" dirty="0" smtClean="0"/>
                        <a:t>Div.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96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Particle </a:t>
                      </a:r>
                      <a:r>
                        <a:rPr lang="en-US" altLang="zh-CN" dirty="0" err="1" smtClean="0"/>
                        <a:t>Astrophys</a:t>
                      </a:r>
                      <a:r>
                        <a:rPr lang="en-US" altLang="zh-CN" dirty="0" smtClean="0"/>
                        <a:t>. </a:t>
                      </a:r>
                      <a:r>
                        <a:rPr lang="en-US" altLang="zh-CN" dirty="0" smtClean="0"/>
                        <a:t>Div.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Computing </a:t>
                      </a:r>
                      <a:r>
                        <a:rPr lang="en-US" altLang="zh-CN" dirty="0" smtClean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Theory </a:t>
                      </a:r>
                      <a:r>
                        <a:rPr lang="en-US" altLang="zh-CN" dirty="0" smtClean="0"/>
                        <a:t>Div.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Multidisciplinary </a:t>
                      </a:r>
                      <a:r>
                        <a:rPr lang="en-US" altLang="zh-CN" dirty="0" smtClean="0"/>
                        <a:t>Div.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07738"/>
              </p:ext>
            </p:extLst>
          </p:nvPr>
        </p:nvGraphicFramePr>
        <p:xfrm>
          <a:off x="940944" y="4872902"/>
          <a:ext cx="440283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92"/>
                <a:gridCol w="765791"/>
                <a:gridCol w="792088"/>
                <a:gridCol w="1464960"/>
              </a:tblGrid>
              <a:tr h="386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FTE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Full Prof.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All Staff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Postdocs </a:t>
                      </a:r>
                      <a:r>
                        <a:rPr lang="en-US" altLang="zh-CN" dirty="0" smtClean="0"/>
                        <a:t>&amp; Students</a:t>
                      </a:r>
                      <a:endParaRPr lang="zh-CN" altLang="en-US" dirty="0"/>
                    </a:p>
                  </a:txBody>
                  <a:tcPr/>
                </a:tc>
              </a:tr>
              <a:tr h="2206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Daya</a:t>
                      </a:r>
                      <a:r>
                        <a:rPr lang="en-US" altLang="zh-CN" dirty="0" smtClean="0"/>
                        <a:t> Bay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7.3</a:t>
                      </a:r>
                      <a:endParaRPr lang="zh-CN" altLang="en-US" dirty="0"/>
                    </a:p>
                  </a:txBody>
                  <a:tcPr/>
                </a:tc>
              </a:tr>
              <a:tr h="2206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JUNO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21.8</a:t>
                      </a:r>
                      <a:endParaRPr lang="zh-CN" altLang="en-US" dirty="0"/>
                    </a:p>
                  </a:txBody>
                  <a:tcPr/>
                </a:tc>
              </a:tr>
              <a:tr h="2206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Leading Scientists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1026" name="图片 11" descr="王贻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93" y="1117794"/>
            <a:ext cx="148708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7200" y="3198693"/>
            <a:ext cx="2136345" cy="4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rgbClr val="FF9900"/>
              </a:buClr>
              <a:buSzPct val="75000"/>
              <a:buNone/>
            </a:pPr>
            <a:endParaRPr lang="zh-CN" altLang="en-US" kern="0" dirty="0">
              <a:solidFill>
                <a:srgbClr val="071F65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28306" y="3429000"/>
            <a:ext cx="2572320" cy="301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2000" kern="0" dirty="0" smtClean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</a:t>
            </a:r>
            <a:r>
              <a:rPr lang="en-US" altLang="zh-CN" sz="2000" kern="0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Yifang</a:t>
            </a:r>
            <a:endParaRPr lang="zh-CN" altLang="en-US" sz="2000" kern="0" dirty="0">
              <a:solidFill>
                <a:srgbClr val="071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Spokesperson 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&amp; Project manager of </a:t>
            </a:r>
            <a:r>
              <a:rPr lang="en-US" altLang="zh-CN" sz="1600" b="0" dirty="0" err="1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 Bay, JUNO</a:t>
            </a: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Proposed </a:t>
            </a:r>
            <a:r>
              <a:rPr lang="en-US" altLang="zh-CN" sz="1600" b="0" dirty="0" err="1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 Bay, JUNO, </a:t>
            </a:r>
            <a:r>
              <a:rPr lang="en-US" altLang="zh-CN" sz="16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MOMENT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, JUNO-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l-GR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νββ</a:t>
            </a:r>
            <a:endParaRPr lang="en-US" altLang="zh-CN" sz="1600" b="0" dirty="0">
              <a:solidFill>
                <a:srgbClr val="071F65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Proposed and </a:t>
            </a:r>
            <a:r>
              <a:rPr lang="en-US" altLang="zh-CN" sz="16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led 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MCP-PMT</a:t>
            </a: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Breakthrough Award, Panofsky Prize, Nikkei Asia Prize, </a:t>
            </a:r>
            <a:r>
              <a:rPr lang="en-US" altLang="zh-CN" sz="1600" b="0" dirty="0" err="1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Pontecorvo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 Prize, </a:t>
            </a:r>
            <a:r>
              <a:rPr lang="en-US" altLang="zh-CN" sz="16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…</a:t>
            </a:r>
            <a:endParaRPr lang="zh-CN" altLang="en-US" sz="1600" b="0" dirty="0">
              <a:solidFill>
                <a:srgbClr val="071F65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2708025" y="3429000"/>
            <a:ext cx="1935983" cy="30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2000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zh-CN" sz="2000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endParaRPr lang="en-US" altLang="zh-CN" sz="20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1600" b="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Bay co-spokesperson, JUNO deputy spokesperson</a:t>
            </a: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Led </a:t>
            </a:r>
            <a:r>
              <a:rPr lang="en-US" altLang="zh-CN" sz="1600" b="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Bay neutrino detector,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LS, physics and analysis</a:t>
            </a: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Proposed JUNO</a:t>
            </a:r>
            <a:endParaRPr lang="en-US" altLang="zh-CN" sz="16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C.N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Yang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Award</a:t>
            </a:r>
            <a:endParaRPr lang="en-US" altLang="zh-CN" sz="16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框 1175" descr="DSCF0027 副本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32"/>
          <a:stretch/>
        </p:blipFill>
        <p:spPr bwMode="auto">
          <a:xfrm>
            <a:off x="5092686" y="1117794"/>
            <a:ext cx="1413033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72000" y="3429000"/>
            <a:ext cx="21732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ts val="600"/>
              </a:spcBef>
              <a:buClr>
                <a:srgbClr val="071F65"/>
              </a:buClr>
              <a:buSzPct val="90000"/>
            </a:pPr>
            <a:r>
              <a:rPr lang="en-US" altLang="zh-CN" sz="20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zh-CN" sz="2000" dirty="0" err="1">
                <a:solidFill>
                  <a:srgbClr val="071F65"/>
                </a:solidFill>
                <a:cs typeface="Times New Roman" panose="02020603050405020304" pitchFamily="18" charset="0"/>
              </a:rPr>
              <a:t>Changgen</a:t>
            </a:r>
            <a:endParaRPr lang="en-US" altLang="zh-CN" sz="2000" dirty="0">
              <a:solidFill>
                <a:srgbClr val="071F65"/>
              </a:solidFill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600"/>
              </a:spcBef>
              <a:buClr>
                <a:srgbClr val="071F65"/>
              </a:buClr>
              <a:buSzPct val="90000"/>
            </a:pP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founding leader of </a:t>
            </a:r>
            <a:r>
              <a:rPr lang="en-US" altLang="zh-CN" sz="1600" b="0" dirty="0" err="1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Bay. </a:t>
            </a:r>
            <a:endParaRPr lang="en-US" altLang="zh-CN" sz="1600" b="0" dirty="0" smtClean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600"/>
              </a:spcBef>
              <a:buClr>
                <a:srgbClr val="071F65"/>
              </a:buClr>
              <a:buSzPct val="90000"/>
            </a:pP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Leads 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0" dirty="0" err="1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Daya</a:t>
            </a: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Bay and JUNO veto detector</a:t>
            </a:r>
            <a:endParaRPr lang="en-US" altLang="zh-CN" sz="1600" b="0" dirty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600"/>
              </a:spcBef>
              <a:buClr>
                <a:srgbClr val="071F65"/>
              </a:buClr>
              <a:buSzPct val="90000"/>
            </a:pP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Deputy project 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manager of </a:t>
            </a:r>
            <a:r>
              <a:rPr lang="en-US" altLang="zh-CN" sz="1600" b="0" dirty="0" err="1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Daya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Bay and JUNO</a:t>
            </a:r>
          </a:p>
          <a:p>
            <a:pPr algn="l" eaLnBrk="0" hangingPunct="0">
              <a:spcBef>
                <a:spcPts val="600"/>
              </a:spcBef>
              <a:buClr>
                <a:srgbClr val="071F65"/>
              </a:buClr>
              <a:buSzPct val="90000"/>
            </a:pP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WANG </a:t>
            </a:r>
            <a:r>
              <a:rPr lang="en-US" altLang="zh-CN" sz="16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G.C. Award of </a:t>
            </a:r>
            <a:r>
              <a:rPr lang="en-US" altLang="zh-CN" sz="16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Chinese Physical Society</a:t>
            </a:r>
            <a:endParaRPr lang="en-US" altLang="zh-CN" sz="1600" b="0" dirty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 descr="C:\工作窗\My Pictures\2018牛鹏宇\_DSC624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1117794"/>
            <a:ext cx="1614443" cy="1980000"/>
          </a:xfrm>
          <a:prstGeom prst="rect">
            <a:avLst/>
          </a:prstGeom>
          <a:noFill/>
        </p:spPr>
      </p:pic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808205" y="3429000"/>
            <a:ext cx="2316745" cy="317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2000"/>
              </a:lnSpc>
              <a:buClr>
                <a:srgbClr val="071F65"/>
              </a:buClr>
              <a:buSzPct val="90000"/>
              <a:buNone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 </a:t>
            </a:r>
            <a:r>
              <a:rPr lang="en-US" altLang="zh-CN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Zhi-zhong</a:t>
            </a:r>
            <a:endParaRPr lang="en-US" altLang="zh-CN" sz="20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Head of Theory Division</a:t>
            </a: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Proposed the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democratic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mixing 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pattern w/ H. </a:t>
            </a:r>
            <a:r>
              <a:rPr lang="en-US" altLang="zh-CN" sz="16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Fritzsch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(258 citations);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first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“nearly tri-</a:t>
            </a:r>
            <a:r>
              <a:rPr lang="en-US" altLang="zh-CN" sz="1600" b="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bimaximal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” mixing </a:t>
            </a: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CN" sz="1600" b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(420 citations)</a:t>
            </a:r>
            <a:endParaRPr lang="en-US" altLang="zh-CN" sz="1600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Clr>
                <a:srgbClr val="071F65"/>
              </a:buClr>
              <a:buSzPct val="90000"/>
              <a:buNone/>
            </a:pPr>
            <a:r>
              <a:rPr lang="en-US" altLang="zh-CN" sz="1600" b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Plenary review talk at ICHEP2008</a:t>
            </a:r>
            <a:r>
              <a:rPr lang="en-US" altLang="zh-CN" sz="16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endParaRPr lang="en-US" altLang="zh-CN" sz="1600" b="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24" y="1117794"/>
            <a:ext cx="164736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Leading Scientists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31116" y="1075784"/>
            <a:ext cx="4643068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buClr>
                <a:srgbClr val="FF9900"/>
              </a:buClr>
              <a:buSzPct val="75000"/>
            </a:pPr>
            <a:r>
              <a:rPr lang="en-US" altLang="zh-CN" sz="24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Wen </a:t>
            </a:r>
            <a:r>
              <a:rPr lang="en-US" altLang="zh-CN" sz="2400" dirty="0" err="1" smtClean="0">
                <a:solidFill>
                  <a:srgbClr val="071F65"/>
                </a:solidFill>
                <a:cs typeface="Times New Roman" panose="02020603050405020304" pitchFamily="18" charset="0"/>
              </a:rPr>
              <a:t>Liangjian</a:t>
            </a:r>
            <a:r>
              <a:rPr lang="en-US" altLang="zh-CN" sz="2400" b="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sz="24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Full Prof.</a:t>
            </a: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Analysis coordinator of JUNO</a:t>
            </a: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PI of EXO-IHEP group</a:t>
            </a:r>
            <a:endParaRPr lang="en-US" altLang="zh-CN" sz="2000" b="0" dirty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major contributor of the </a:t>
            </a:r>
            <a:r>
              <a:rPr lang="en-US" altLang="zh-CN" sz="20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0" baseline="-2500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13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 discovery</a:t>
            </a: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rPr>
              <a:t>IUPAP-C11 </a:t>
            </a:r>
            <a:r>
              <a:rPr lang="en-US" altLang="zh-CN" sz="2000" b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rPr>
              <a:t>Young Scientist Award</a:t>
            </a:r>
          </a:p>
        </p:txBody>
      </p:sp>
      <p:pic>
        <p:nvPicPr>
          <p:cNvPr id="12" name="Picture 4" descr="D:\HomeMedia\photo\工作\he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6527" y="2758450"/>
            <a:ext cx="1621937" cy="18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16" y="1068076"/>
            <a:ext cx="1624409" cy="1690374"/>
          </a:xfrm>
          <a:prstGeom prst="rect">
            <a:avLst/>
          </a:prstGeom>
        </p:spPr>
      </p:pic>
      <p:pic>
        <p:nvPicPr>
          <p:cNvPr id="13" name="Picture 6" descr="周顺(05-09-10-23-15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16" y="4496617"/>
            <a:ext cx="1624409" cy="19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093095" y="4803338"/>
            <a:ext cx="6491247" cy="161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2000"/>
              </a:lnSpc>
              <a:buClr>
                <a:srgbClr val="071F65"/>
              </a:buClr>
              <a:buSzPct val="90000"/>
              <a:buNone/>
            </a:pPr>
            <a:r>
              <a:rPr lang="en-US" altLang="zh-CN" sz="20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Zhou Shun</a:t>
            </a:r>
            <a:r>
              <a:rPr lang="en-US" altLang="zh-CN" sz="2000" b="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, Full Prof.</a:t>
            </a:r>
            <a:endParaRPr lang="en-US" altLang="zh-CN" sz="2000" b="0" dirty="0">
              <a:solidFill>
                <a:srgbClr val="071F65"/>
              </a:solidFill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Neutrino theorist. </a:t>
            </a:r>
            <a:endParaRPr lang="en-US" altLang="zh-CN" sz="2000" b="0" dirty="0" smtClean="0">
              <a:solidFill>
                <a:srgbClr val="071F65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Fermion </a:t>
            </a:r>
            <a:r>
              <a:rPr lang="en-US" altLang="zh-CN" sz="2000" b="0" dirty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masses and flavor mixing, neutrino mass models, neutrino astrophysics and cosmology</a:t>
            </a:r>
          </a:p>
          <a:p>
            <a:pPr>
              <a:lnSpc>
                <a:spcPts val="2000"/>
              </a:lnSpc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latin typeface="Times New Roman" pitchFamily="18" charset="0"/>
                <a:cs typeface="Times New Roman" panose="02020603050405020304" pitchFamily="18" charset="0"/>
              </a:rPr>
              <a:t>&gt; 60 papers, &gt; 2000 citations.</a:t>
            </a:r>
          </a:p>
        </p:txBody>
      </p:sp>
      <p:sp>
        <p:nvSpPr>
          <p:cNvPr id="18" name="矩形 17"/>
          <p:cNvSpPr/>
          <p:nvPr/>
        </p:nvSpPr>
        <p:spPr>
          <a:xfrm>
            <a:off x="2771800" y="3141750"/>
            <a:ext cx="4104456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buClr>
                <a:srgbClr val="FF9900"/>
              </a:buClr>
              <a:buSzPct val="75000"/>
            </a:pPr>
            <a:r>
              <a:rPr lang="en-US" altLang="zh-CN" sz="24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He Miao</a:t>
            </a:r>
            <a:r>
              <a:rPr lang="en-US" altLang="zh-CN" sz="2400" b="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Full Prof.</a:t>
            </a: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Leader of Neutrino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Group in </a:t>
            </a: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EPD</a:t>
            </a:r>
          </a:p>
          <a:p>
            <a:pPr marL="342900" lvl="1" indent="-342900" algn="l" eaLnBrk="0" hangingPunct="0">
              <a:lnSpc>
                <a:spcPts val="2000"/>
              </a:lnSpc>
              <a:spcBef>
                <a:spcPct val="2000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L2 manager of JUNO on </a:t>
            </a:r>
            <a:r>
              <a:rPr lang="en-US" altLang="zh-CN" sz="2000" b="0" dirty="0" err="1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sPMT</a:t>
            </a:r>
            <a:endParaRPr lang="en-US" altLang="zh-CN" sz="2000" b="0" dirty="0">
              <a:solidFill>
                <a:srgbClr val="071F65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International Visibility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8040"/>
            <a:ext cx="8229600" cy="21602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Many plenary talks on </a:t>
            </a:r>
            <a:r>
              <a:rPr lang="en-US" altLang="zh-CN" sz="2000" dirty="0" err="1" smtClean="0"/>
              <a:t>Daya</a:t>
            </a:r>
            <a:r>
              <a:rPr lang="en-US" altLang="zh-CN" sz="2000" dirty="0" smtClean="0"/>
              <a:t> Bay, JUNO, </a:t>
            </a:r>
            <a:r>
              <a:rPr lang="en-US" altLang="zh-CN" sz="2000" dirty="0" smtClean="0"/>
              <a:t>overviews of </a:t>
            </a:r>
            <a:r>
              <a:rPr lang="en-US" altLang="zh-CN" sz="2000" dirty="0" smtClean="0"/>
              <a:t>reactor </a:t>
            </a:r>
            <a:r>
              <a:rPr lang="en-US" altLang="zh-CN" sz="2000" dirty="0" smtClean="0"/>
              <a:t>neutrinos </a:t>
            </a:r>
            <a:r>
              <a:rPr lang="en-US" altLang="zh-CN" sz="2000" dirty="0" smtClean="0"/>
              <a:t>and detectors at major conferences like ICHEP</a:t>
            </a:r>
            <a:r>
              <a:rPr lang="en-US" altLang="zh-CN" sz="2000" dirty="0"/>
              <a:t>, Lepton-Photon, Neutrino, TIPP</a:t>
            </a:r>
            <a:r>
              <a:rPr lang="en-US" altLang="zh-CN" sz="2000" dirty="0" smtClean="0"/>
              <a:t>, WIN, etc.</a:t>
            </a:r>
          </a:p>
          <a:p>
            <a:pPr>
              <a:spcBef>
                <a:spcPts val="0"/>
              </a:spcBef>
            </a:pPr>
            <a:r>
              <a:rPr lang="en-US" altLang="zh-CN" sz="2000" dirty="0" smtClean="0"/>
              <a:t>A partial list of important </a:t>
            </a:r>
            <a:r>
              <a:rPr lang="en-US" altLang="zh-CN" sz="2000" dirty="0" smtClean="0">
                <a:solidFill>
                  <a:srgbClr val="C00000"/>
                </a:solidFill>
              </a:rPr>
              <a:t>plenary</a:t>
            </a:r>
            <a:r>
              <a:rPr lang="en-US" altLang="zh-CN" sz="2000" dirty="0" smtClean="0"/>
              <a:t> talks by </a:t>
            </a:r>
            <a:r>
              <a:rPr lang="en-US" altLang="zh-CN" sz="2000" dirty="0" smtClean="0">
                <a:solidFill>
                  <a:srgbClr val="C00000"/>
                </a:solidFill>
              </a:rPr>
              <a:t>young</a:t>
            </a:r>
            <a:r>
              <a:rPr lang="en-US" altLang="zh-CN" sz="2000" dirty="0" smtClean="0"/>
              <a:t> members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70770"/>
              </p:ext>
            </p:extLst>
          </p:nvPr>
        </p:nvGraphicFramePr>
        <p:xfrm>
          <a:off x="825513" y="2348880"/>
          <a:ext cx="7488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263"/>
                <a:gridCol w="792088"/>
                <a:gridCol w="1656184"/>
                <a:gridCol w="3310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Conference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Speaker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Title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Neutrino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Liangjian</a:t>
                      </a:r>
                      <a:r>
                        <a:rPr lang="en-US" altLang="zh-CN" dirty="0" smtClean="0"/>
                        <a:t> Wen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Future Reactor Experiment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Lepton-Photon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Shun Zhou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Theoretical results</a:t>
                      </a:r>
                      <a:r>
                        <a:rPr lang="en-US" altLang="zh-CN" baseline="0" dirty="0" smtClean="0"/>
                        <a:t> on neutrino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ICHEP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Liangjian</a:t>
                      </a:r>
                      <a:r>
                        <a:rPr lang="en-US" altLang="zh-CN" dirty="0" smtClean="0"/>
                        <a:t> Wen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Exploring Neutrino Puzzles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Neutrino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Zeyuan</a:t>
                      </a:r>
                      <a:r>
                        <a:rPr lang="en-US" altLang="zh-CN" baseline="0" dirty="0" smtClean="0"/>
                        <a:t> Yu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New results from </a:t>
                      </a:r>
                      <a:r>
                        <a:rPr lang="en-US" altLang="zh-CN" dirty="0" err="1" smtClean="0"/>
                        <a:t>Daya</a:t>
                      </a:r>
                      <a:r>
                        <a:rPr lang="en-US" altLang="zh-CN" dirty="0" smtClean="0"/>
                        <a:t> Bay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Liangjian</a:t>
                      </a:r>
                      <a:r>
                        <a:rPr lang="en-US" altLang="zh-CN" dirty="0" smtClean="0"/>
                        <a:t> Wen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Neutrino Physics and Detectors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altLang="zh-CN" dirty="0" smtClean="0"/>
                        <a:t>More plenary talks</a:t>
                      </a:r>
                      <a:r>
                        <a:rPr lang="en-US" altLang="zh-CN" baseline="0" dirty="0" smtClean="0"/>
                        <a:t> at </a:t>
                      </a:r>
                      <a:r>
                        <a:rPr lang="en-US" altLang="zh-CN" baseline="0" dirty="0" err="1" smtClean="0"/>
                        <a:t>NuFact</a:t>
                      </a:r>
                      <a:r>
                        <a:rPr lang="en-US" altLang="zh-CN" baseline="0" dirty="0" smtClean="0"/>
                        <a:t>, NNN, Tau, etc. by M. He, J. Zhao, </a:t>
                      </a:r>
                      <a:r>
                        <a:rPr lang="en-US" altLang="zh-CN" baseline="0" dirty="0" err="1" smtClean="0"/>
                        <a:t>H.Q.Lu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58906" y="5016822"/>
            <a:ext cx="78554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342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C00000"/>
                </a:solidFill>
              </a:rPr>
              <a:t>Young</a:t>
            </a:r>
            <a:r>
              <a:rPr lang="en-US" altLang="zh-CN" sz="2000" kern="0" dirty="0" smtClean="0"/>
              <a:t> members served as</a:t>
            </a:r>
          </a:p>
          <a:p>
            <a:pPr lvl="1">
              <a:spcBef>
                <a:spcPts val="0"/>
              </a:spcBef>
            </a:pPr>
            <a:r>
              <a:rPr lang="en-US" altLang="zh-CN" kern="0" dirty="0" smtClean="0"/>
              <a:t>IAC of Lepton-photon: </a:t>
            </a:r>
            <a:r>
              <a:rPr lang="en-US" altLang="zh-CN" kern="0" dirty="0" smtClean="0">
                <a:solidFill>
                  <a:schemeClr val="tx1"/>
                </a:solidFill>
              </a:rPr>
              <a:t>Shun Zhou</a:t>
            </a:r>
          </a:p>
          <a:p>
            <a:pPr lvl="1">
              <a:spcBef>
                <a:spcPts val="0"/>
              </a:spcBef>
            </a:pPr>
            <a:r>
              <a:rPr lang="en-US" altLang="zh-CN" kern="0" dirty="0" smtClean="0"/>
              <a:t>Co-chair of NNN: </a:t>
            </a:r>
            <a:r>
              <a:rPr lang="en-US" altLang="zh-CN" kern="0" dirty="0" smtClean="0">
                <a:solidFill>
                  <a:schemeClr val="tx1"/>
                </a:solidFill>
              </a:rPr>
              <a:t>Miao He</a:t>
            </a:r>
          </a:p>
          <a:p>
            <a:pPr lvl="1">
              <a:spcBef>
                <a:spcPts val="0"/>
              </a:spcBef>
            </a:pPr>
            <a:r>
              <a:rPr lang="en-US" altLang="zh-CN" kern="0" dirty="0" smtClean="0"/>
              <a:t>Conveners of ICHEP, </a:t>
            </a:r>
            <a:r>
              <a:rPr lang="en-US" altLang="zh-CN" kern="0" dirty="0" err="1" smtClean="0"/>
              <a:t>NuFact</a:t>
            </a:r>
            <a:r>
              <a:rPr lang="en-US" altLang="zh-CN" kern="0" dirty="0" smtClean="0"/>
              <a:t>, </a:t>
            </a:r>
            <a:r>
              <a:rPr lang="en-US" altLang="zh-CN" kern="0" dirty="0"/>
              <a:t>NNN</a:t>
            </a:r>
            <a:r>
              <a:rPr lang="en-US" altLang="zh-CN" kern="0" dirty="0" smtClean="0"/>
              <a:t>, Applied Nu Workshop: </a:t>
            </a:r>
            <a:r>
              <a:rPr lang="en-US" altLang="zh-CN" kern="0" dirty="0" err="1" smtClean="0">
                <a:solidFill>
                  <a:schemeClr val="tx1"/>
                </a:solidFill>
              </a:rPr>
              <a:t>Liangjian</a:t>
            </a:r>
            <a:r>
              <a:rPr lang="en-US" altLang="zh-CN" kern="0" dirty="0" smtClean="0">
                <a:solidFill>
                  <a:schemeClr val="tx1"/>
                </a:solidFill>
              </a:rPr>
              <a:t> Wen, </a:t>
            </a:r>
            <a:r>
              <a:rPr lang="en-US" altLang="zh-CN" kern="0" dirty="0" err="1" smtClean="0">
                <a:solidFill>
                  <a:schemeClr val="tx1"/>
                </a:solidFill>
              </a:rPr>
              <a:t>Zhimin</a:t>
            </a:r>
            <a:r>
              <a:rPr lang="en-US" altLang="zh-CN" kern="0" dirty="0" smtClean="0">
                <a:solidFill>
                  <a:schemeClr val="tx1"/>
                </a:solidFill>
              </a:rPr>
              <a:t> Wang, Miao He, </a:t>
            </a:r>
            <a:r>
              <a:rPr lang="en-US" altLang="zh-CN" kern="0" dirty="0" err="1" smtClean="0">
                <a:solidFill>
                  <a:schemeClr val="tx1"/>
                </a:solidFill>
              </a:rPr>
              <a:t>Yufeng</a:t>
            </a:r>
            <a:r>
              <a:rPr lang="en-US" altLang="zh-CN" kern="0" dirty="0" smtClean="0">
                <a:solidFill>
                  <a:schemeClr val="tx1"/>
                </a:solidFill>
              </a:rPr>
              <a:t> Li </a:t>
            </a:r>
          </a:p>
        </p:txBody>
      </p:sp>
    </p:spTree>
    <p:extLst>
      <p:ext uri="{BB962C8B-B14F-4D97-AF65-F5344CB8AC3E}">
        <p14:creationId xmlns:p14="http://schemas.microsoft.com/office/powerpoint/2010/main" val="29324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Awards</a:t>
            </a:r>
            <a:endParaRPr lang="zh-CN" alt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72902"/>
              </p:ext>
            </p:extLst>
          </p:nvPr>
        </p:nvGraphicFramePr>
        <p:xfrm>
          <a:off x="324256" y="1034782"/>
          <a:ext cx="8362544" cy="5669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7824"/>
                <a:gridCol w="2160240"/>
                <a:gridCol w="1234480"/>
              </a:tblGrid>
              <a:tr h="358585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Domestic 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(5)                       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International (6)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Awardee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Date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r>
                        <a:rPr lang="en-US" altLang="zh-CN" sz="2000" b="1" kern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Zhou GZ Award For Basic Sciences</a:t>
                      </a:r>
                      <a:endParaRPr lang="en-US" altLang="zh-CN" sz="2000" b="1" kern="12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2013.5.25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AAPPS C.N. Yang Award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Cao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2013.7.15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CPS Wang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GC Physics Award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C.G.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Yang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2013.9.12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APS W.K.H Panofsky Prize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alt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2013.9.30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Awards of the </a:t>
                      </a:r>
                      <a:r>
                        <a:rPr lang="en-US" altLang="zh-CN" sz="2000" b="1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H.L.H.L.Foundation</a:t>
                      </a:r>
                      <a:endParaRPr lang="zh-CN" sz="2000" b="1" kern="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alt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2013.10.30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Outstanding</a:t>
                      </a:r>
                      <a:r>
                        <a:rPr lang="en-US" altLang="zh-CN" sz="2000" b="1" kern="1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Achievement Prize of CAS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sz="20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2014.1.10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Nikkei Asia Prize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alt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2015.5.20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63441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Breakthrough Award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Wang, </a:t>
                      </a:r>
                      <a:b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lang="en-US" altLang="zh-CN" sz="2000" b="1" kern="1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Bay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2015.11.9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5858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IUPAP Young Scientist</a:t>
                      </a:r>
                      <a:endParaRPr lang="zh-CN" altLang="en-US" sz="2000" b="1" kern="1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L.J.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Wen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910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000" b="1" kern="100" baseline="300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000" b="1" kern="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Grade National 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Science Award</a:t>
                      </a:r>
                      <a:endParaRPr lang="zh-CN" altLang="en-US" sz="2000" b="1" kern="100" dirty="0" smtClean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 Wang, J. Cao, C.G. Yang, Y.K. </a:t>
                      </a:r>
                      <a:r>
                        <a:rPr lang="en-US" altLang="zh-CN" sz="2000" b="1" kern="1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Heng</a:t>
                      </a:r>
                      <a:r>
                        <a:rPr lang="en-US" altLang="zh-CN" sz="2000" b="1" kern="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 X.N. Li</a:t>
                      </a:r>
                      <a:endParaRPr lang="zh-CN" sz="2000" b="1" kern="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2016.12.21</a:t>
                      </a:r>
                      <a:endParaRPr lang="zh-CN" sz="2000" b="1" kern="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35858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Pontecorvo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Prize</a:t>
                      </a:r>
                      <a:endParaRPr lang="zh-CN" altLang="en-US" sz="2000" b="1" kern="1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Y.F.</a:t>
                      </a:r>
                      <a:r>
                        <a:rPr lang="en-US" altLang="zh-CN" sz="2000" b="1" kern="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2017.2.27</a:t>
                      </a:r>
                      <a:endParaRPr lang="zh-CN" sz="20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795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B32785-0A38-4BB7-87B2-9558DABB1EBB}" type="slidenum">
              <a:rPr kumimoji="0" lang="zh-CN" altLang="en-US" sz="1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kumimoji="0" lang="en-US" altLang="zh-CN" sz="140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01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784976" cy="710952"/>
          </a:xfrm>
        </p:spPr>
        <p:txBody>
          <a:bodyPr/>
          <a:lstStyle/>
          <a:p>
            <a:r>
              <a:rPr lang="en-US" altLang="zh-CN" dirty="0" smtClean="0"/>
              <a:t>Funding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253" y="977521"/>
            <a:ext cx="8229600" cy="2153589"/>
          </a:xfrm>
        </p:spPr>
        <p:txBody>
          <a:bodyPr/>
          <a:lstStyle/>
          <a:p>
            <a:r>
              <a:rPr lang="en-US" altLang="zh-CN" dirty="0" smtClean="0"/>
              <a:t>Daya Bay operation </a:t>
            </a:r>
            <a:r>
              <a:rPr lang="en-US" altLang="zh-CN" dirty="0"/>
              <a:t>funding: 12 </a:t>
            </a:r>
            <a:r>
              <a:rPr lang="en-US" altLang="zh-CN" dirty="0" smtClean="0"/>
              <a:t>MCNY/year</a:t>
            </a:r>
            <a:endParaRPr lang="en-US" altLang="zh-CN" dirty="0" smtClean="0"/>
          </a:p>
          <a:p>
            <a:r>
              <a:rPr lang="en-US" altLang="zh-CN" dirty="0" smtClean="0"/>
              <a:t>JUNO construction: 747 </a:t>
            </a:r>
            <a:r>
              <a:rPr lang="en-US" altLang="zh-CN" dirty="0" smtClean="0"/>
              <a:t>MCNY </a:t>
            </a:r>
            <a:r>
              <a:rPr lang="en-US" altLang="zh-CN" dirty="0" smtClean="0"/>
              <a:t>in last 5 years, approved 1323 </a:t>
            </a:r>
            <a:r>
              <a:rPr lang="en-US" altLang="zh-CN" dirty="0" smtClean="0"/>
              <a:t>MCNY </a:t>
            </a:r>
            <a:r>
              <a:rPr lang="en-US" altLang="zh-CN" dirty="0" smtClean="0"/>
              <a:t>to 2023</a:t>
            </a:r>
          </a:p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analysis and </a:t>
            </a:r>
            <a:r>
              <a:rPr lang="en-US" altLang="zh-CN" dirty="0" smtClean="0"/>
              <a:t>physics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aphicFrame>
        <p:nvGraphicFramePr>
          <p:cNvPr id="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85859"/>
              </p:ext>
            </p:extLst>
          </p:nvPr>
        </p:nvGraphicFramePr>
        <p:xfrm>
          <a:off x="429480" y="2832584"/>
          <a:ext cx="8174968" cy="2108584"/>
        </p:xfrm>
        <a:graphic>
          <a:graphicData uri="http://schemas.openxmlformats.org/drawingml/2006/table">
            <a:tbl>
              <a:tblPr/>
              <a:tblGrid>
                <a:gridCol w="887261"/>
                <a:gridCol w="1256953"/>
                <a:gridCol w="3726498"/>
                <a:gridCol w="1152128"/>
                <a:gridCol w="1152128"/>
              </a:tblGrid>
              <a:tr h="357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Total (MCNY)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IHEP (MCNY)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MoST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2013-2017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800" b="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altLang="zh-CN" sz="1800" b="0" baseline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Bay Physics &amp; Maintenance</a:t>
                      </a:r>
                      <a:endParaRPr lang="zh-CN" altLang="en-US" sz="18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36.9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19.5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NSF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2014-2018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Bay Physics &amp; Detector Studies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7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MoST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2018-2022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Bay Physics &amp; JUNO Physics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5.8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Sum: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72.9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35.3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82184" y="5121862"/>
            <a:ext cx="8229600" cy="11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342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/>
              <a:t>22 </a:t>
            </a:r>
            <a:r>
              <a:rPr lang="en-US" altLang="zh-CN" kern="0" dirty="0" smtClean="0"/>
              <a:t>individual </a:t>
            </a:r>
            <a:r>
              <a:rPr lang="en-US" altLang="zh-CN" kern="0" dirty="0" smtClean="0"/>
              <a:t>grants: </a:t>
            </a:r>
            <a:r>
              <a:rPr lang="en-US" altLang="zh-CN" kern="0" dirty="0" smtClean="0"/>
              <a:t>&gt; 20 </a:t>
            </a:r>
            <a:r>
              <a:rPr lang="en-US" altLang="zh-CN" kern="0" dirty="0" smtClean="0"/>
              <a:t>MCNY</a:t>
            </a:r>
            <a:endParaRPr lang="en-US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16151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676456" cy="741982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55482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 Bay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b="1" dirty="0" smtClean="0"/>
              <a:t>continued </a:t>
            </a:r>
            <a:r>
              <a:rPr lang="en-US" altLang="zh-CN" b="1" dirty="0" smtClean="0"/>
              <a:t>its impact in </a:t>
            </a:r>
            <a:r>
              <a:rPr lang="en-US" altLang="zh-CN" b="1" dirty="0" smtClean="0"/>
              <a:t>the last </a:t>
            </a:r>
            <a:r>
              <a:rPr lang="en-US" altLang="zh-CN" b="1" dirty="0" smtClean="0"/>
              <a:t>5 years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/>
              <a:t>P</a:t>
            </a:r>
            <a:r>
              <a:rPr lang="en-US" altLang="zh-CN" sz="2400" b="1" dirty="0" smtClean="0"/>
              <a:t>recision meas., 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reactor </a:t>
            </a:r>
            <a:r>
              <a:rPr lang="el-GR" altLang="zh-CN" sz="2400" b="1" dirty="0" smtClean="0">
                <a:solidFill>
                  <a:schemeClr val="accent1"/>
                </a:solidFill>
              </a:rPr>
              <a:t>ν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 spectrum</a:t>
            </a:r>
            <a:r>
              <a:rPr lang="en-US" altLang="zh-CN" sz="2400" b="1" dirty="0" smtClean="0"/>
              <a:t>, exotic searches </a:t>
            </a:r>
            <a:endParaRPr lang="en-US" altLang="zh-CN" sz="1800" b="1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Daya Bay will take data to 2020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2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13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ym typeface="Symbol" panose="05050102010706020507" pitchFamily="18" charset="2"/>
              </a:rPr>
              <a:t>and m</a:t>
            </a:r>
            <a:r>
              <a:rPr lang="en-US" altLang="zh-CN" sz="2400" b="1" baseline="30000" dirty="0">
                <a:sym typeface="Symbol" panose="05050102010706020507" pitchFamily="18" charset="2"/>
              </a:rPr>
              <a:t>2</a:t>
            </a:r>
            <a:r>
              <a:rPr lang="en-US" altLang="zh-CN" sz="2400" b="1" baseline="-25000" dirty="0">
                <a:sym typeface="Symbol" panose="05050102010706020507" pitchFamily="18" charset="2"/>
              </a:rPr>
              <a:t>ee</a:t>
            </a:r>
            <a:r>
              <a:rPr lang="en-US" altLang="zh-CN" sz="2400" b="1" dirty="0">
                <a:sym typeface="Symbol" panose="05050102010706020507" pitchFamily="18" charset="2"/>
              </a:rPr>
              <a:t> to </a:t>
            </a:r>
            <a:r>
              <a:rPr lang="en-US" altLang="zh-CN" sz="2400" b="1" dirty="0" smtClean="0">
                <a:sym typeface="Symbol" panose="05050102010706020507" pitchFamily="18" charset="2"/>
              </a:rPr>
              <a:t>&lt;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3% precision, best in </a:t>
            </a:r>
            <a:r>
              <a:rPr lang="en-US" altLang="zh-CN" sz="2400" b="1" dirty="0" smtClean="0">
                <a:sym typeface="Symbol" panose="05050102010706020507" pitchFamily="18" charset="2"/>
              </a:rPr>
              <a:t>future 20y?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JUNO construction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going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well, making breakthroughs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key technology such as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MCP-PMTs,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acrylic vessel, </a:t>
            </a:r>
            <a:r>
              <a:rPr lang="en-US" altLang="zh-CN" b="1" dirty="0" smtClean="0">
                <a:sym typeface="Symbol" panose="05050102010706020507" pitchFamily="18" charset="2"/>
              </a:rPr>
              <a:t>liquid scintillator, </a:t>
            </a:r>
            <a:r>
              <a:rPr lang="en-US" altLang="zh-CN" b="1" dirty="0" err="1" smtClean="0">
                <a:sym typeface="Symbol" panose="05050102010706020507" pitchFamily="18" charset="2"/>
              </a:rPr>
              <a:t>etc</a:t>
            </a:r>
            <a:r>
              <a:rPr lang="en-US" altLang="zh-CN" b="1" dirty="0" smtClean="0">
                <a:sym typeface="Symbol" panose="05050102010706020507" pitchFamily="18" charset="2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aiming at data taking in 2021.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sym typeface="Symbol" panose="05050102010706020507" pitchFamily="18" charset="2"/>
              </a:rPr>
              <a:t>R&amp;D on JUNO-0</a:t>
            </a:r>
            <a:r>
              <a:rPr lang="el-GR" altLang="zh-CN" b="1" dirty="0" smtClean="0">
                <a:solidFill>
                  <a:schemeClr val="accent3">
                    <a:lumMod val="50000"/>
                  </a:schemeClr>
                </a:solidFill>
              </a:rPr>
              <a:t>νββ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zh-CN" b="1" dirty="0" smtClean="0">
                <a:solidFill>
                  <a:schemeClr val="accent1"/>
                </a:solidFill>
              </a:rPr>
              <a:t>JUNO-ND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zh-CN" b="1" dirty="0" err="1" smtClean="0">
                <a:solidFill>
                  <a:schemeClr val="accent3">
                    <a:lumMod val="50000"/>
                  </a:schemeClr>
                </a:solidFill>
              </a:rPr>
              <a:t>nEXO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zh-CN" b="1" dirty="0" smtClean="0">
                <a:solidFill>
                  <a:schemeClr val="accent1"/>
                </a:solidFill>
              </a:rPr>
              <a:t>MOMENT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, etc.</a:t>
            </a:r>
            <a:endParaRPr lang="en-US" altLang="zh-CN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IHEP aims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be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world-leading neutrino research center. After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15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years’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effort,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strong team has been </a:t>
            </a:r>
            <a:r>
              <a:rPr lang="en-US" altLang="zh-CN" sz="2400" b="1" dirty="0" smtClean="0">
                <a:sym typeface="Symbol" panose="05050102010706020507" pitchFamily="18" charset="2"/>
              </a:rPr>
              <a:t>built </a:t>
            </a:r>
            <a:r>
              <a:rPr lang="en-US" altLang="zh-CN" sz="2400" b="1" dirty="0" smtClean="0">
                <a:sym typeface="Symbol" panose="05050102010706020507" pitchFamily="18" charset="2"/>
              </a:rPr>
              <a:t>for reactor neutrinos </a:t>
            </a:r>
            <a:r>
              <a:rPr lang="en-US" altLang="zh-CN" sz="2400" b="1" dirty="0" smtClean="0">
                <a:sym typeface="Symbol" panose="05050102010706020507" pitchFamily="18" charset="2"/>
              </a:rPr>
              <a:t>and </a:t>
            </a:r>
            <a:r>
              <a:rPr lang="en-US" altLang="zh-CN" b="1" dirty="0">
                <a:sym typeface="Symbol" panose="05050102010706020507" pitchFamily="18" charset="2"/>
              </a:rPr>
              <a:t>0</a:t>
            </a:r>
            <a:r>
              <a:rPr lang="el-GR" altLang="zh-CN" b="1" dirty="0" smtClean="0"/>
              <a:t>νββ</a:t>
            </a:r>
            <a:r>
              <a:rPr lang="en-US" altLang="zh-CN" b="1" dirty="0"/>
              <a:t>.</a:t>
            </a:r>
            <a:r>
              <a:rPr lang="en-US" altLang="zh-CN" b="1" dirty="0" smtClean="0"/>
              <a:t> Started </a:t>
            </a:r>
            <a:r>
              <a:rPr lang="en-US" altLang="zh-CN" b="1" dirty="0" smtClean="0"/>
              <a:t>on </a:t>
            </a:r>
            <a:r>
              <a:rPr lang="en-US" altLang="zh-CN" sz="2400" b="1" dirty="0" smtClean="0">
                <a:sym typeface="Symbol" panose="05050102010706020507" pitchFamily="18" charset="2"/>
              </a:rPr>
              <a:t>neutrino </a:t>
            </a:r>
            <a:r>
              <a:rPr lang="en-US" altLang="zh-CN" sz="2400" b="1" dirty="0" smtClean="0">
                <a:sym typeface="Symbol" panose="05050102010706020507" pitchFamily="18" charset="2"/>
              </a:rPr>
              <a:t>astronomy. </a:t>
            </a:r>
            <a:endParaRPr lang="en-US" altLang="zh-CN" b="1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Led 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IHEP, the neutrino community in China is growing. </a:t>
            </a:r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Broad 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international cooperation has been established</a:t>
            </a:r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0" y="5283311"/>
            <a:ext cx="5585631" cy="129614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8000" b="1" dirty="0" smtClean="0">
                <a:solidFill>
                  <a:srgbClr val="FF0000"/>
                </a:solidFill>
              </a:rPr>
              <a:t>Thank you!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6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2013 Assessment Comments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20270"/>
          </a:xfrm>
        </p:spPr>
        <p:txBody>
          <a:bodyPr/>
          <a:lstStyle/>
          <a:p>
            <a:r>
              <a:rPr lang="en-US" altLang="zh-CN" sz="2000" dirty="0" err="1" smtClean="0"/>
              <a:t>Daya</a:t>
            </a:r>
            <a:r>
              <a:rPr lang="en-US" altLang="zh-CN" sz="2000" dirty="0" smtClean="0"/>
              <a:t> Bay + future JUNO</a:t>
            </a:r>
            <a:r>
              <a:rPr lang="en-US" altLang="zh-CN" sz="2000" dirty="0"/>
              <a:t>, MOMENT, and EXO II</a:t>
            </a:r>
            <a:endParaRPr lang="en-US" altLang="zh-CN" sz="2000" dirty="0" smtClean="0"/>
          </a:p>
          <a:p>
            <a:r>
              <a:rPr lang="en-US" altLang="zh-CN" sz="2000" dirty="0" err="1" smtClean="0"/>
              <a:t>Daya</a:t>
            </a:r>
            <a:r>
              <a:rPr lang="en-US" altLang="zh-CN" sz="2000" dirty="0" smtClean="0"/>
              <a:t> Bay: </a:t>
            </a:r>
          </a:p>
          <a:p>
            <a:pPr lvl="1"/>
            <a:r>
              <a:rPr lang="en-US" altLang="zh-CN" dirty="0" smtClean="0"/>
              <a:t>“Data </a:t>
            </a:r>
            <a:r>
              <a:rPr lang="en-US" altLang="zh-CN" dirty="0"/>
              <a:t>taking should continue for several years to improve the precision of the oscillation measurement and search for unexpected effects</a:t>
            </a:r>
            <a:r>
              <a:rPr lang="en-US" altLang="zh-CN" dirty="0" smtClean="0"/>
              <a:t>.”</a:t>
            </a:r>
            <a:endParaRPr lang="zh-CN" altLang="zh-CN" dirty="0"/>
          </a:p>
          <a:p>
            <a:pPr lvl="0"/>
            <a:r>
              <a:rPr lang="en-US" altLang="zh-CN" sz="2000" dirty="0" smtClean="0"/>
              <a:t>JUNO</a:t>
            </a:r>
          </a:p>
          <a:p>
            <a:pPr lvl="1"/>
            <a:r>
              <a:rPr lang="en-US" altLang="zh-CN" dirty="0" smtClean="0"/>
              <a:t>“ambitious </a:t>
            </a:r>
            <a:r>
              <a:rPr lang="en-US" altLang="zh-CN" dirty="0"/>
              <a:t>and very </a:t>
            </a:r>
            <a:r>
              <a:rPr lang="en-US" altLang="zh-CN" dirty="0" smtClean="0"/>
              <a:t>competitive, </a:t>
            </a:r>
            <a:r>
              <a:rPr lang="en-US" altLang="zh-CN" dirty="0"/>
              <a:t>but very challenging to fulfill in 2020</a:t>
            </a:r>
            <a:r>
              <a:rPr lang="en-US" altLang="zh-CN" dirty="0" smtClean="0"/>
              <a:t>.”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“an </a:t>
            </a:r>
            <a:r>
              <a:rPr lang="en-US" altLang="zh-CN" dirty="0"/>
              <a:t>international collaboration would further bolster these </a:t>
            </a:r>
            <a:r>
              <a:rPr lang="en-US" altLang="zh-CN" dirty="0" smtClean="0"/>
              <a:t>efforts</a:t>
            </a:r>
            <a:r>
              <a:rPr lang="en-US" altLang="zh-CN" dirty="0" smtClean="0"/>
              <a:t>.”</a:t>
            </a:r>
            <a:endParaRPr lang="en-US" altLang="zh-CN" dirty="0" smtClean="0"/>
          </a:p>
          <a:p>
            <a:r>
              <a:rPr lang="en-US" altLang="zh-CN" sz="2000" dirty="0"/>
              <a:t>EXO </a:t>
            </a:r>
            <a:r>
              <a:rPr lang="en-US" altLang="zh-CN" sz="2000" dirty="0" smtClean="0"/>
              <a:t>II</a:t>
            </a:r>
          </a:p>
          <a:p>
            <a:pPr lvl="1"/>
            <a:r>
              <a:rPr lang="en-US" altLang="zh-CN" dirty="0" smtClean="0"/>
              <a:t>“if </a:t>
            </a:r>
            <a:r>
              <a:rPr lang="en-US" altLang="zh-CN" dirty="0"/>
              <a:t>IHEP expects to have an impact and visibility it will have to be prepared to devote resources and experienced staff in the very near future</a:t>
            </a:r>
            <a:r>
              <a:rPr lang="en-US" altLang="zh-CN" dirty="0" smtClean="0"/>
              <a:t>.”</a:t>
            </a:r>
            <a:endParaRPr lang="zh-CN" altLang="zh-CN" dirty="0"/>
          </a:p>
          <a:p>
            <a:pPr lvl="0"/>
            <a:r>
              <a:rPr lang="en-US" altLang="zh-CN" sz="2000" dirty="0" smtClean="0"/>
              <a:t>MOMENT</a:t>
            </a:r>
            <a:r>
              <a:rPr lang="en-US" altLang="zh-CN" sz="2000" dirty="0"/>
              <a:t>:</a:t>
            </a:r>
            <a:r>
              <a:rPr lang="en-US" altLang="zh-CN" sz="2000" dirty="0" smtClean="0"/>
              <a:t> </a:t>
            </a:r>
          </a:p>
          <a:p>
            <a:pPr lvl="1"/>
            <a:r>
              <a:rPr lang="en-US" altLang="zh-CN" dirty="0" smtClean="0"/>
              <a:t>“a </a:t>
            </a:r>
            <a:r>
              <a:rPr lang="en-US" altLang="zh-CN" dirty="0"/>
              <a:t>sustained design study of MOMENT should be pursued</a:t>
            </a:r>
            <a:r>
              <a:rPr lang="en-US" altLang="zh-CN" dirty="0" smtClean="0"/>
              <a:t>.”</a:t>
            </a:r>
            <a:endParaRPr lang="zh-CN" altLang="zh-CN" dirty="0"/>
          </a:p>
          <a:p>
            <a:pPr lvl="1"/>
            <a:r>
              <a:rPr lang="en-US" altLang="zh-CN" dirty="0" smtClean="0"/>
              <a:t>“The </a:t>
            </a:r>
            <a:r>
              <a:rPr lang="en-US" altLang="zh-CN" dirty="0"/>
              <a:t>requirements of MOMENT on ADS-R&amp;D’s performance and completion date should be clarified so that MOMENT can be ready to serve JUNO as a high intensity neutrino source</a:t>
            </a:r>
            <a:r>
              <a:rPr lang="en-US" altLang="zh-CN" dirty="0" smtClean="0"/>
              <a:t>.”</a:t>
            </a:r>
            <a:endParaRPr lang="zh-CN" altLang="zh-CN" dirty="0"/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A: focusing </a:t>
            </a:r>
            <a:r>
              <a:rPr lang="en-US" altLang="zh-CN" dirty="0">
                <a:solidFill>
                  <a:srgbClr val="C00000"/>
                </a:solidFill>
              </a:rPr>
              <a:t>o</a:t>
            </a:r>
            <a:r>
              <a:rPr lang="en-US" altLang="zh-CN" dirty="0" smtClean="0">
                <a:solidFill>
                  <a:srgbClr val="C00000"/>
                </a:solidFill>
              </a:rPr>
              <a:t>n </a:t>
            </a:r>
            <a:r>
              <a:rPr lang="en-US" altLang="zh-CN" dirty="0">
                <a:solidFill>
                  <a:srgbClr val="C00000"/>
                </a:solidFill>
              </a:rPr>
              <a:t>technological </a:t>
            </a:r>
            <a:r>
              <a:rPr lang="en-US" altLang="zh-CN" dirty="0" smtClean="0">
                <a:solidFill>
                  <a:srgbClr val="C00000"/>
                </a:solidFill>
              </a:rPr>
              <a:t>studies, </a:t>
            </a:r>
            <a:r>
              <a:rPr lang="en-US" altLang="zh-CN" dirty="0">
                <a:solidFill>
                  <a:srgbClr val="C00000"/>
                </a:solidFill>
              </a:rPr>
              <a:t>for emerging </a:t>
            </a:r>
            <a:r>
              <a:rPr lang="en-US" altLang="zh-CN" dirty="0" smtClean="0">
                <a:solidFill>
                  <a:srgbClr val="C00000"/>
                </a:solidFill>
              </a:rPr>
              <a:t>physics </a:t>
            </a:r>
            <a:r>
              <a:rPr lang="en-US" altLang="zh-CN" dirty="0" smtClean="0">
                <a:solidFill>
                  <a:srgbClr val="C00000"/>
                </a:solidFill>
              </a:rPr>
              <a:t>cases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6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Projects at IHEP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8262"/>
          </a:xfrm>
        </p:spPr>
        <p:txBody>
          <a:bodyPr/>
          <a:lstStyle/>
          <a:p>
            <a:r>
              <a:rPr lang="en-US" altLang="zh-CN" dirty="0" smtClean="0"/>
              <a:t>Aim t</a:t>
            </a:r>
            <a:r>
              <a:rPr lang="en-US" altLang="zh-CN" dirty="0" smtClean="0"/>
              <a:t>o </a:t>
            </a:r>
            <a:r>
              <a:rPr lang="en-US" altLang="zh-CN" dirty="0" smtClean="0"/>
              <a:t>be </a:t>
            </a:r>
            <a:r>
              <a:rPr lang="en-US" altLang="zh-CN" dirty="0" smtClean="0"/>
              <a:t>a world-leading center </a:t>
            </a:r>
            <a:r>
              <a:rPr lang="en-US" altLang="zh-CN" dirty="0" smtClean="0"/>
              <a:t>for neutrino physics and neutrino astronomy.</a:t>
            </a:r>
          </a:p>
          <a:p>
            <a:r>
              <a:rPr lang="en-US" altLang="zh-CN" dirty="0" smtClean="0"/>
              <a:t>Over the last 5 </a:t>
            </a:r>
            <a:r>
              <a:rPr lang="en-US" altLang="zh-CN" dirty="0" smtClean="0"/>
              <a:t>years:</a:t>
            </a:r>
            <a:endParaRPr lang="en-US" altLang="zh-CN" dirty="0" smtClean="0"/>
          </a:p>
          <a:p>
            <a:pPr lvl="1"/>
            <a:r>
              <a:rPr lang="en-US" altLang="zh-CN" sz="2400" dirty="0" err="1" smtClean="0"/>
              <a:t>Daya</a:t>
            </a:r>
            <a:r>
              <a:rPr lang="en-US" altLang="zh-CN" sz="2400" dirty="0" smtClean="0"/>
              <a:t> Bay operation and analysis</a:t>
            </a: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Most precise </a:t>
            </a:r>
            <a:r>
              <a:rPr lang="el-GR" altLang="zh-CN" dirty="0" smtClean="0">
                <a:solidFill>
                  <a:schemeClr val="tx1"/>
                </a:solidFill>
              </a:rPr>
              <a:t>θ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13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l-GR" altLang="zh-CN" dirty="0" smtClean="0">
                <a:solidFill>
                  <a:schemeClr val="tx1"/>
                </a:solidFill>
              </a:rPr>
              <a:t>Δ</a:t>
            </a:r>
            <a:r>
              <a:rPr lang="en-US" altLang="zh-CN" dirty="0" smtClean="0">
                <a:solidFill>
                  <a:schemeClr val="tx1"/>
                </a:solidFill>
              </a:rPr>
              <a:t>m</a:t>
            </a:r>
            <a:r>
              <a:rPr lang="en-US" altLang="zh-CN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ee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smtClean="0">
                <a:solidFill>
                  <a:schemeClr val="accent1"/>
                </a:solidFill>
              </a:rPr>
              <a:t>reactor </a:t>
            </a:r>
            <a:r>
              <a:rPr lang="el-GR" altLang="zh-CN" dirty="0" smtClean="0">
                <a:solidFill>
                  <a:schemeClr val="accent1"/>
                </a:solidFill>
              </a:rPr>
              <a:t>ν</a:t>
            </a:r>
            <a:r>
              <a:rPr lang="en-US" altLang="zh-CN" dirty="0" smtClean="0">
                <a:solidFill>
                  <a:schemeClr val="accent1"/>
                </a:solidFill>
              </a:rPr>
              <a:t> spectrum</a:t>
            </a:r>
            <a:r>
              <a:rPr lang="en-US" altLang="zh-CN" dirty="0" smtClean="0">
                <a:solidFill>
                  <a:schemeClr val="tx1"/>
                </a:solidFill>
              </a:rPr>
              <a:t>, exotic searches</a:t>
            </a:r>
          </a:p>
          <a:p>
            <a:pPr lvl="1"/>
            <a:r>
              <a:rPr lang="en-US" altLang="zh-CN" sz="2400" dirty="0" smtClean="0"/>
              <a:t>JUNO construction</a:t>
            </a:r>
          </a:p>
          <a:p>
            <a:pPr lvl="1"/>
            <a:r>
              <a:rPr lang="en-US" altLang="zh-CN" sz="2400" dirty="0" smtClean="0"/>
              <a:t>Participation in </a:t>
            </a:r>
            <a:r>
              <a:rPr lang="en-US" altLang="zh-CN" sz="2400" dirty="0" smtClean="0"/>
              <a:t>EXO-200 analysis and </a:t>
            </a:r>
            <a:r>
              <a:rPr lang="en-US" altLang="zh-CN" sz="2400" dirty="0" err="1" smtClean="0"/>
              <a:t>nEXO</a:t>
            </a:r>
            <a:r>
              <a:rPr lang="en-US" altLang="zh-CN" sz="2400" dirty="0" smtClean="0"/>
              <a:t> R&amp;D</a:t>
            </a:r>
          </a:p>
          <a:p>
            <a:pPr lvl="1"/>
            <a:r>
              <a:rPr lang="en-US" altLang="zh-CN" sz="2400" dirty="0" smtClean="0"/>
              <a:t>R&amp;D on MOMENT, LBNF, </a:t>
            </a:r>
            <a:r>
              <a:rPr lang="en-US" altLang="zh-CN" sz="2400" dirty="0" err="1" smtClean="0"/>
              <a:t>GasTPC</a:t>
            </a:r>
            <a:r>
              <a:rPr lang="en-US" altLang="zh-CN" sz="2400" dirty="0" smtClean="0"/>
              <a:t>, JUNO-0</a:t>
            </a:r>
            <a:r>
              <a:rPr lang="el-GR" altLang="zh-CN" sz="2400" dirty="0" smtClean="0"/>
              <a:t>νββ</a:t>
            </a:r>
            <a:endParaRPr lang="en-US" altLang="zh-CN" dirty="0" smtClean="0"/>
          </a:p>
          <a:p>
            <a:r>
              <a:rPr lang="en-US" altLang="zh-CN" dirty="0" smtClean="0"/>
              <a:t>Work plan </a:t>
            </a:r>
            <a:r>
              <a:rPr lang="en-US" altLang="zh-CN" dirty="0" smtClean="0"/>
              <a:t>for next </a:t>
            </a:r>
            <a:r>
              <a:rPr lang="en-US" altLang="zh-CN" dirty="0" smtClean="0"/>
              <a:t>5 </a:t>
            </a:r>
            <a:r>
              <a:rPr lang="en-US" altLang="zh-CN" dirty="0" smtClean="0"/>
              <a:t>years:</a:t>
            </a:r>
            <a:endParaRPr lang="en-US" altLang="zh-CN" dirty="0" smtClean="0"/>
          </a:p>
          <a:p>
            <a:pPr lvl="1"/>
            <a:r>
              <a:rPr lang="en-US" altLang="zh-CN" sz="2400" b="1" dirty="0" smtClean="0"/>
              <a:t>Complete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Daya</a:t>
            </a:r>
            <a:r>
              <a:rPr lang="en-US" altLang="zh-CN" sz="2400" dirty="0" smtClean="0"/>
              <a:t> Bay operation and analysis</a:t>
            </a:r>
          </a:p>
          <a:p>
            <a:pPr lvl="1"/>
            <a:r>
              <a:rPr lang="en-US" altLang="zh-CN" sz="2400" b="1" dirty="0" smtClean="0"/>
              <a:t>Complete</a:t>
            </a:r>
            <a:r>
              <a:rPr lang="en-US" altLang="zh-CN" sz="2400" dirty="0" smtClean="0"/>
              <a:t> JUNO construction and </a:t>
            </a:r>
            <a:r>
              <a:rPr lang="en-US" altLang="zh-CN" sz="2400" b="1" dirty="0" smtClean="0"/>
              <a:t>obtain 1</a:t>
            </a:r>
            <a:r>
              <a:rPr lang="en-US" altLang="zh-CN" sz="2400" b="1" baseline="30000" dirty="0" smtClean="0"/>
              <a:t>st</a:t>
            </a:r>
            <a:r>
              <a:rPr lang="en-US" altLang="zh-CN" sz="2400" b="1" dirty="0" smtClean="0"/>
              <a:t> results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400" dirty="0" smtClean="0"/>
              <a:t>EXO/</a:t>
            </a:r>
            <a:r>
              <a:rPr lang="en-US" altLang="zh-CN" sz="2400" dirty="0" err="1" smtClean="0"/>
              <a:t>nEXO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R&amp;D on MOMENT, LBNF, JUNO-</a:t>
            </a:r>
            <a:r>
              <a:rPr lang="en-US" altLang="zh-CN" sz="2400" dirty="0"/>
              <a:t>0</a:t>
            </a:r>
            <a:r>
              <a:rPr lang="el-GR" altLang="zh-CN" sz="2400" dirty="0" smtClean="0"/>
              <a:t>νββ</a:t>
            </a:r>
            <a:r>
              <a:rPr lang="en-US" altLang="zh-CN" sz="2400" dirty="0" smtClean="0"/>
              <a:t>, JUNO-ND,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859216" cy="710952"/>
          </a:xfrm>
        </p:spPr>
        <p:txBody>
          <a:bodyPr/>
          <a:lstStyle/>
          <a:p>
            <a:r>
              <a:rPr lang="en-US" altLang="zh-CN" dirty="0" err="1">
                <a:cs typeface="Times New Roman" panose="02020603050405020304" pitchFamily="18" charset="0"/>
              </a:rPr>
              <a:t>Daya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cs typeface="Times New Roman" panose="02020603050405020304" pitchFamily="18" charset="0"/>
              </a:rPr>
              <a:t>Bay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197" y="1030140"/>
            <a:ext cx="8670753" cy="150237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dirty="0" err="1" smtClean="0"/>
              <a:t>Daya</a:t>
            </a:r>
            <a:r>
              <a:rPr lang="en-US" altLang="zh-CN" dirty="0" smtClean="0"/>
              <a:t> Bay Reactor Neutrino Experiment </a:t>
            </a:r>
            <a:r>
              <a:rPr lang="en-US" altLang="zh-CN" dirty="0" smtClean="0">
                <a:solidFill>
                  <a:srgbClr val="C00000"/>
                </a:solidFill>
              </a:rPr>
              <a:t>for </a:t>
            </a:r>
            <a:r>
              <a:rPr lang="el-GR" altLang="zh-CN" dirty="0" smtClean="0">
                <a:solidFill>
                  <a:srgbClr val="C00000"/>
                </a:solidFill>
              </a:rPr>
              <a:t>θ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13</a:t>
            </a:r>
            <a:r>
              <a:rPr lang="en-US" altLang="zh-CN" dirty="0" smtClean="0"/>
              <a:t>. </a:t>
            </a:r>
            <a:r>
              <a:rPr lang="en-US" altLang="zh-CN" dirty="0"/>
              <a:t>P</a:t>
            </a:r>
            <a:r>
              <a:rPr lang="en-US" altLang="zh-CN" dirty="0" smtClean="0"/>
              <a:t>roposed in 2003.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IHEP: Civil construction + ~1/2 detector. 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US: ~1/2  detector. </a:t>
            </a:r>
          </a:p>
          <a:p>
            <a:pPr>
              <a:spcBef>
                <a:spcPts val="0"/>
              </a:spcBef>
            </a:pPr>
            <a:r>
              <a:rPr lang="en-US" altLang="zh-CN" dirty="0" smtClean="0"/>
              <a:t>Russia, </a:t>
            </a:r>
            <a:r>
              <a:rPr lang="en-US" altLang="zh-CN" dirty="0" err="1" smtClean="0"/>
              <a:t>Czechia</a:t>
            </a:r>
            <a:r>
              <a:rPr lang="en-US" altLang="zh-CN" dirty="0" smtClean="0"/>
              <a:t>, </a:t>
            </a:r>
            <a:r>
              <a:rPr lang="en-US" altLang="zh-CN" dirty="0" smtClean="0"/>
              <a:t>Hong Kong, and Taiwan:  ~</a:t>
            </a:r>
            <a:r>
              <a:rPr lang="en-US" altLang="zh-CN" dirty="0" smtClean="0"/>
              <a:t>1 M</a:t>
            </a:r>
            <a:r>
              <a:rPr lang="en-US" altLang="zh-CN" dirty="0" smtClean="0"/>
              <a:t>$ each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Picture 7" descr="未命名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461" y="2685945"/>
            <a:ext cx="348138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0110811_1号厅水池注水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280" y="4529470"/>
            <a:ext cx="2770833" cy="18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948" y="2640388"/>
            <a:ext cx="2782989" cy="20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科普\精选照片\EH3_4_detector_diamond_IMG_20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7" y="271316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823847" y="452649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Dec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. 24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, 2011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95203" y="6415573"/>
            <a:ext cx="1653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Aug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. 15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</a:rPr>
              <a:t>2011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4197" y="5144053"/>
            <a:ext cx="5397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Collaboration</a:t>
            </a:r>
            <a:endParaRPr lang="en-US" altLang="zh-CN" sz="2400" b="0" dirty="0" smtClean="0">
              <a:solidFill>
                <a:srgbClr val="C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eaLnBrk="0" hangingPunct="0">
              <a:spcBef>
                <a:spcPts val="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4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41 institutions, 193 collaborators</a:t>
            </a:r>
          </a:p>
          <a:p>
            <a:pPr marL="342900" indent="-342900" algn="l" eaLnBrk="0" hangingPunct="0">
              <a:spcBef>
                <a:spcPts val="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4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China (22), US (16), Europe (2), Chile</a:t>
            </a:r>
          </a:p>
          <a:p>
            <a:pPr marL="342900" indent="-342900" algn="l" eaLnBrk="0" hangingPunct="0">
              <a:spcBef>
                <a:spcPts val="0"/>
              </a:spcBef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400" b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rPr>
              <a:t>IHEP: 47 </a:t>
            </a:r>
            <a:r>
              <a:rPr lang="en-US" altLang="zh-CN" sz="24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(~</a:t>
            </a:r>
            <a:r>
              <a:rPr lang="en-US" altLang="zh-CN" sz="24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2400" b="0" dirty="0" smtClean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0 </a:t>
            </a:r>
            <a:r>
              <a:rPr lang="en-US" altLang="zh-CN" sz="2400" b="0" dirty="0">
                <a:solidFill>
                  <a:srgbClr val="071F65"/>
                </a:solidFill>
                <a:ea typeface="微软雅黑" pitchFamily="34" charset="-122"/>
                <a:cs typeface="Times New Roman" panose="02020603050405020304" pitchFamily="18" charset="0"/>
              </a:rPr>
              <a:t>in 2011)</a:t>
            </a:r>
          </a:p>
        </p:txBody>
      </p:sp>
    </p:spTree>
    <p:extLst>
      <p:ext uri="{BB962C8B-B14F-4D97-AF65-F5344CB8AC3E}">
        <p14:creationId xmlns:p14="http://schemas.microsoft.com/office/powerpoint/2010/main" val="13034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91264" cy="744492"/>
          </a:xfrm>
        </p:spPr>
        <p:txBody>
          <a:bodyPr/>
          <a:lstStyle/>
          <a:p>
            <a:r>
              <a:rPr lang="en-US" altLang="zh-CN" dirty="0" smtClean="0"/>
              <a:t>Oscillation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781" y="1124744"/>
            <a:ext cx="8229600" cy="1165003"/>
          </a:xfrm>
        </p:spPr>
        <p:txBody>
          <a:bodyPr/>
          <a:lstStyle/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announced the non-zero </a:t>
            </a:r>
            <a:r>
              <a:rPr lang="el-GR" altLang="zh-CN" dirty="0" smtClean="0"/>
              <a:t>θ</a:t>
            </a:r>
            <a:r>
              <a:rPr lang="en-US" altLang="zh-CN" baseline="-25000" dirty="0" smtClean="0"/>
              <a:t>13</a:t>
            </a:r>
            <a:r>
              <a:rPr lang="en-US" altLang="zh-CN" dirty="0" smtClean="0"/>
              <a:t> discovery in 2012</a:t>
            </a:r>
          </a:p>
          <a:p>
            <a:r>
              <a:rPr lang="en-US" altLang="zh-CN" dirty="0" smtClean="0"/>
              <a:t>Released 5 results later on, all have high impact.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4605"/>
              </p:ext>
            </p:extLst>
          </p:nvPr>
        </p:nvGraphicFramePr>
        <p:xfrm>
          <a:off x="4563100" y="5477903"/>
          <a:ext cx="4113356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339"/>
                <a:gridCol w="1028339"/>
                <a:gridCol w="1028339"/>
                <a:gridCol w="1028339"/>
              </a:tblGrid>
              <a:tr h="310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2013</a:t>
                      </a:r>
                      <a:endParaRPr lang="en-US" altLang="zh-CN" sz="2000" b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2014</a:t>
                      </a:r>
                      <a:endParaRPr lang="zh-CN" altLang="en-US" sz="2000" b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2015</a:t>
                      </a:r>
                      <a:endParaRPr lang="zh-CN" altLang="en-US" sz="2000" b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2017</a:t>
                      </a:r>
                      <a:endParaRPr lang="zh-CN" altLang="en-US" sz="2000" b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86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109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182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141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4397249" y="4086726"/>
            <a:ext cx="4473005" cy="12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zh-CN" b="0" kern="0" dirty="0" smtClean="0">
                <a:uFill>
                  <a:solidFill/>
                </a:uFill>
              </a:rPr>
              <a:t>Citation ranking in  ~50k papers / year in </a:t>
            </a:r>
            <a:r>
              <a:rPr lang="en-US" altLang="zh-CN" b="0" kern="0" dirty="0" err="1" smtClean="0">
                <a:uFill>
                  <a:solidFill/>
                </a:uFill>
              </a:rPr>
              <a:t>inSPIRE</a:t>
            </a:r>
            <a:r>
              <a:rPr lang="en-US" altLang="zh-CN" b="0" kern="0" dirty="0" smtClean="0">
                <a:uFill>
                  <a:solidFill/>
                </a:uFill>
              </a:rPr>
              <a:t> database</a:t>
            </a:r>
            <a:br>
              <a:rPr lang="en-US" altLang="zh-CN" b="0" kern="0" dirty="0" smtClean="0">
                <a:uFill>
                  <a:solidFill/>
                </a:uFill>
              </a:rPr>
            </a:br>
            <a:r>
              <a:rPr lang="en-US" altLang="zh-CN" b="0" kern="0" dirty="0" smtClean="0">
                <a:uFill>
                  <a:solidFill/>
                </a:uFill>
              </a:rPr>
              <a:t>(top 0.2%-0.4%) :</a:t>
            </a:r>
            <a:endParaRPr lang="en-US" altLang="zh-CN" b="0" kern="0" dirty="0">
              <a:uFill>
                <a:solidFill/>
              </a:u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9" y="3967886"/>
            <a:ext cx="3871938" cy="2675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68" y="2081513"/>
            <a:ext cx="6781800" cy="18478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1222276" y="3573016"/>
            <a:ext cx="1261492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07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Reactor Neutrino Spectrum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700" y="5083800"/>
            <a:ext cx="4320480" cy="1517198"/>
          </a:xfrm>
        </p:spPr>
        <p:txBody>
          <a:bodyPr/>
          <a:lstStyle/>
          <a:p>
            <a:r>
              <a:rPr lang="en-US" altLang="zh-CN" sz="2000" dirty="0" smtClean="0"/>
              <a:t>Found two deviations from models</a:t>
            </a:r>
          </a:p>
          <a:p>
            <a:pPr lvl="1"/>
            <a:r>
              <a:rPr lang="en-US" altLang="zh-CN" dirty="0" smtClean="0"/>
              <a:t>Flux 5% lower than model</a:t>
            </a:r>
          </a:p>
          <a:p>
            <a:pPr lvl="1"/>
            <a:r>
              <a:rPr lang="en-US" altLang="zh-CN" dirty="0" smtClean="0"/>
              <a:t>Large excess around 5 MeV (4</a:t>
            </a:r>
            <a:r>
              <a:rPr lang="el-GR" altLang="zh-CN" dirty="0" smtClean="0"/>
              <a:t>σ</a:t>
            </a:r>
            <a:r>
              <a:rPr lang="en-US" altLang="zh-CN" dirty="0" smtClean="0"/>
              <a:t>)</a:t>
            </a:r>
          </a:p>
          <a:p>
            <a:r>
              <a:rPr lang="en-US" altLang="zh-CN" sz="2000" dirty="0" smtClean="0"/>
              <a:t>Precisely measured the spectrum 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9" y="1199972"/>
            <a:ext cx="3527096" cy="334271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58408" y="1264874"/>
            <a:ext cx="3528392" cy="3255476"/>
            <a:chOff x="4907461" y="1340768"/>
            <a:chExt cx="3913011" cy="393842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7461" y="1340768"/>
              <a:ext cx="3913011" cy="393842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cxnSp>
          <p:nvCxnSpPr>
            <p:cNvPr id="8" name="直接箭头连接符 7"/>
            <p:cNvCxnSpPr/>
            <p:nvPr/>
          </p:nvCxnSpPr>
          <p:spPr bwMode="auto">
            <a:xfrm>
              <a:off x="6523247" y="1950968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6523247" y="1590928"/>
              <a:ext cx="0" cy="9361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矩形 9"/>
          <p:cNvSpPr/>
          <p:nvPr/>
        </p:nvSpPr>
        <p:spPr>
          <a:xfrm>
            <a:off x="6158613" y="4602020"/>
            <a:ext cx="129370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solidFill>
                  <a:schemeClr val="tx1"/>
                </a:solidFill>
              </a:rPr>
              <a:t>PRL2017</a:t>
            </a:r>
            <a:endParaRPr lang="en-US" altLang="zh-CN" sz="2000" b="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1351" y="4602020"/>
            <a:ext cx="244827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0" dirty="0" smtClean="0">
                <a:solidFill>
                  <a:schemeClr val="tx1"/>
                </a:solidFill>
              </a:rPr>
              <a:t>PRL2016, CPC2017</a:t>
            </a:r>
            <a:endParaRPr lang="en-US" altLang="zh-CN" sz="2000" b="0" dirty="0">
              <a:solidFill>
                <a:schemeClr val="tx1"/>
              </a:solidFill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5009220" y="5002130"/>
            <a:ext cx="3826768" cy="142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</a:rPr>
              <a:t>Which one of the 4 isotopes contributes to the deviation?</a:t>
            </a:r>
          </a:p>
          <a:p>
            <a:pPr>
              <a:buClr>
                <a:srgbClr val="071F65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71F65"/>
                </a:solidFill>
              </a:rPr>
              <a:t>U-235, using fuel evolution </a:t>
            </a:r>
            <a:endParaRPr lang="zh-CN" altLang="en-US" sz="2000" b="0" dirty="0">
              <a:solidFill>
                <a:srgbClr val="071F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2508" y="6083168"/>
            <a:ext cx="397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C00000"/>
                </a:solidFill>
              </a:rPr>
              <a:t>Both works were widely reported </a:t>
            </a:r>
            <a:r>
              <a:rPr lang="en-US" altLang="zh-CN" sz="1800" dirty="0" smtClean="0">
                <a:solidFill>
                  <a:srgbClr val="C00000"/>
                </a:solidFill>
              </a:rPr>
              <a:t>in the media, including </a:t>
            </a:r>
            <a:r>
              <a:rPr lang="en-US" altLang="zh-CN" sz="1800" i="1" dirty="0" smtClean="0">
                <a:solidFill>
                  <a:srgbClr val="C00000"/>
                </a:solidFill>
              </a:rPr>
              <a:t>Science</a:t>
            </a:r>
            <a:endParaRPr lang="zh-CN" altLang="en-US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77" y="2387082"/>
            <a:ext cx="3345291" cy="3369489"/>
          </a:xfrm>
          <a:prstGeom prst="rect">
            <a:avLst/>
          </a:prstGeom>
        </p:spPr>
      </p:pic>
      <p:sp>
        <p:nvSpPr>
          <p:cNvPr id="108547" name="内容占位符 2"/>
          <p:cNvSpPr>
            <a:spLocks noGrp="1"/>
          </p:cNvSpPr>
          <p:nvPr>
            <p:ph idx="1"/>
          </p:nvPr>
        </p:nvSpPr>
        <p:spPr>
          <a:xfrm>
            <a:off x="457200" y="1040486"/>
            <a:ext cx="8229600" cy="887996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uFill>
                  <a:solidFill/>
                </a:uFill>
                <a:sym typeface="Wingdings" panose="05000000000000000000" pitchFamily="2" charset="2"/>
              </a:rPr>
              <a:t>Best sensitivity in 0.001-0.1 eV</a:t>
            </a:r>
            <a:r>
              <a:rPr lang="en-US" altLang="zh-CN" b="1" baseline="30000" dirty="0" smtClean="0">
                <a:uFill>
                  <a:solidFill/>
                </a:uFill>
                <a:sym typeface="Wingdings" panose="05000000000000000000" pitchFamily="2" charset="2"/>
              </a:rPr>
              <a:t>2</a:t>
            </a:r>
            <a:endParaRPr lang="en-US" altLang="zh-CN" b="1" dirty="0" smtClean="0">
              <a:uFill>
                <a:solidFill/>
              </a:u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zh-CN" b="1" dirty="0" smtClean="0">
                <a:uFill>
                  <a:solidFill/>
                </a:uFill>
                <a:sym typeface="Wingdings" panose="05000000000000000000" pitchFamily="2" charset="2"/>
              </a:rPr>
              <a:t>Combined w/ MINOS, largely </a:t>
            </a:r>
            <a:r>
              <a:rPr lang="en-US" altLang="zh-CN" b="1" dirty="0" smtClean="0">
                <a:uFill>
                  <a:solidFill/>
                </a:uFill>
                <a:sym typeface="Wingdings" panose="05000000000000000000" pitchFamily="2" charset="2"/>
              </a:rPr>
              <a:t>excludes sterile neutrinos</a:t>
            </a:r>
            <a:endParaRPr lang="en-US" altLang="zh-CN" b="1" dirty="0">
              <a:uFill>
                <a:solidFill/>
              </a:u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05"/>
            <a:ext cx="8472810" cy="728999"/>
          </a:xfrm>
        </p:spPr>
        <p:txBody>
          <a:bodyPr/>
          <a:lstStyle/>
          <a:p>
            <a:pPr>
              <a:defRPr/>
            </a:pPr>
            <a:r>
              <a:rPr lang="en-US" altLang="zh-CN" u="none" dirty="0" smtClean="0"/>
              <a:t>Sterile Neutrino Searches</a:t>
            </a:r>
            <a:endParaRPr lang="zh-CN" altLang="en-US" u="none" dirty="0"/>
          </a:p>
        </p:txBody>
      </p:sp>
      <p:sp>
        <p:nvSpPr>
          <p:cNvPr id="3" name="矩形 2"/>
          <p:cNvSpPr/>
          <p:nvPr/>
        </p:nvSpPr>
        <p:spPr>
          <a:xfrm>
            <a:off x="543875" y="2019598"/>
            <a:ext cx="333878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800" b="0" kern="0" dirty="0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PRL2014,  </a:t>
            </a:r>
            <a:r>
              <a:rPr lang="en-US" altLang="zh-CN" sz="18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PRL2016,  PRL2016</a:t>
            </a:r>
            <a:endParaRPr lang="en-US" altLang="zh-CN" sz="18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953" y="5755401"/>
            <a:ext cx="3964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Widely reported by </a:t>
            </a:r>
            <a:r>
              <a:rPr lang="en-US" altLang="zh-CN" sz="20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Scientific American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00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Nature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CN" sz="20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ScienceDaily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Phys.org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…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/>
          <a:p>
            <a:fld id="{6525F947-20AD-45B5-93D8-2F7E0E41A4D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292191" y="2215218"/>
            <a:ext cx="4637819" cy="43821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342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2000" kern="0" dirty="0" smtClean="0">
              <a:uFill>
                <a:solidFill/>
              </a:uFill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zh-CN" sz="2000" kern="0" dirty="0" smtClean="0">
              <a:uFill>
                <a:solidFill/>
              </a:u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zh-CN" sz="2000" kern="0" dirty="0" smtClean="0">
                <a:uFill>
                  <a:solidFill/>
                </a:uFill>
                <a:sym typeface="Wingdings" panose="05000000000000000000" pitchFamily="2" charset="2"/>
              </a:rPr>
              <a:t>Neutron yield measurement, PRD2018</a:t>
            </a:r>
          </a:p>
          <a:p>
            <a:pPr>
              <a:defRPr/>
            </a:pPr>
            <a:r>
              <a:rPr lang="en-US" altLang="zh-CN" sz="2000" kern="0" dirty="0" err="1" smtClean="0">
                <a:uFill>
                  <a:solidFill/>
                </a:uFill>
              </a:rPr>
              <a:t>Decoherence</a:t>
            </a:r>
            <a:r>
              <a:rPr lang="en-US" altLang="zh-CN" sz="2000" kern="0" dirty="0" smtClean="0">
                <a:uFill>
                  <a:solidFill/>
                </a:uFill>
              </a:rPr>
              <a:t> (wave packet), EPJC2017</a:t>
            </a:r>
          </a:p>
          <a:p>
            <a:pPr>
              <a:defRPr/>
            </a:pPr>
            <a:r>
              <a:rPr lang="en-US" altLang="zh-CN" sz="2000" kern="0" dirty="0" smtClean="0">
                <a:uFill>
                  <a:solidFill/>
                </a:uFill>
              </a:rPr>
              <a:t>Muon seasonal modulation, JCAP2018</a:t>
            </a:r>
          </a:p>
          <a:p>
            <a:pPr>
              <a:defRPr/>
            </a:pPr>
            <a:r>
              <a:rPr lang="en-US" altLang="zh-CN" sz="2000" kern="0" dirty="0" smtClean="0">
                <a:uFill>
                  <a:solidFill/>
                </a:uFill>
              </a:rPr>
              <a:t>Lepton violation </a:t>
            </a:r>
            <a:r>
              <a:rPr lang="en-US" altLang="zh-CN" sz="2000" kern="0" dirty="0" smtClean="0">
                <a:uFill>
                  <a:solidFill/>
                </a:uFill>
              </a:rPr>
              <a:t>and </a:t>
            </a:r>
            <a:r>
              <a:rPr lang="en-US" altLang="zh-CN" sz="2000" kern="0" dirty="0" smtClean="0">
                <a:uFill>
                  <a:solidFill/>
                </a:uFill>
              </a:rPr>
              <a:t>CPT violation</a:t>
            </a:r>
            <a:endParaRPr lang="en-US" altLang="zh-CN" sz="2000" kern="0" dirty="0" smtClean="0">
              <a:uFill>
                <a:solidFill/>
              </a:uFill>
            </a:endParaRPr>
          </a:p>
          <a:p>
            <a:pPr>
              <a:defRPr/>
            </a:pPr>
            <a:endParaRPr lang="en-US" altLang="zh-CN" sz="2000" kern="0" dirty="0">
              <a:uFill>
                <a:solidFill/>
              </a:u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027" y="4421761"/>
            <a:ext cx="2796145" cy="21755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92191" y="2215218"/>
            <a:ext cx="4637819" cy="646331"/>
          </a:xfrm>
          <a:prstGeom prst="rect">
            <a:avLst/>
          </a:prstGeom>
          <a:solidFill>
            <a:srgbClr val="071F6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Other Studies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2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in Next 5 Years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8751"/>
            <a:ext cx="8229600" cy="5404246"/>
          </a:xfrm>
        </p:spPr>
        <p:txBody>
          <a:bodyPr/>
          <a:lstStyle/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will operate to the end of </a:t>
            </a:r>
            <a:r>
              <a:rPr lang="en-US" altLang="zh-CN" dirty="0" smtClean="0">
                <a:solidFill>
                  <a:srgbClr val="C00000"/>
                </a:solidFill>
              </a:rPr>
              <a:t>2020</a:t>
            </a:r>
            <a:r>
              <a:rPr lang="en-US" altLang="zh-CN" dirty="0" smtClean="0"/>
              <a:t>, confirmed by the funding agency. Measure both </a:t>
            </a:r>
            <a:r>
              <a:rPr lang="en-US" altLang="zh-CN" dirty="0"/>
              <a:t>sin</a:t>
            </a:r>
            <a:r>
              <a:rPr lang="en-US" altLang="zh-CN" baseline="30000" dirty="0"/>
              <a:t>2</a:t>
            </a:r>
            <a:r>
              <a:rPr lang="en-US" altLang="zh-CN" dirty="0"/>
              <a:t>2</a:t>
            </a:r>
            <a:r>
              <a:rPr lang="el-GR" altLang="zh-CN" dirty="0"/>
              <a:t>θ</a:t>
            </a:r>
            <a:r>
              <a:rPr lang="en-US" altLang="zh-CN" baseline="-25000" dirty="0" smtClean="0"/>
              <a:t>13</a:t>
            </a:r>
            <a:r>
              <a:rPr lang="en-US" altLang="zh-CN" dirty="0" smtClean="0"/>
              <a:t> and </a:t>
            </a:r>
            <a:r>
              <a:rPr lang="el-GR" altLang="zh-CN" dirty="0"/>
              <a:t>Δ</a:t>
            </a:r>
            <a:r>
              <a:rPr lang="en-US" altLang="zh-CN" dirty="0" smtClean="0"/>
              <a:t>m</a:t>
            </a:r>
            <a:r>
              <a:rPr lang="en-US" altLang="zh-CN" baseline="30000" dirty="0" smtClean="0"/>
              <a:t>2</a:t>
            </a:r>
            <a:r>
              <a:rPr lang="en-US" altLang="zh-CN" baseline="-25000" dirty="0" smtClean="0"/>
              <a:t>ee</a:t>
            </a:r>
            <a:r>
              <a:rPr lang="en-US" altLang="zh-CN" dirty="0" smtClean="0"/>
              <a:t> to &lt;3%.</a:t>
            </a:r>
          </a:p>
          <a:p>
            <a:r>
              <a:rPr lang="en-US" altLang="zh-CN" dirty="0" smtClean="0"/>
              <a:t>Most precise measurement </a:t>
            </a:r>
            <a:r>
              <a:rPr lang="en-US" altLang="zh-CN" dirty="0" smtClean="0"/>
              <a:t>of </a:t>
            </a:r>
            <a:r>
              <a:rPr lang="en-US" altLang="zh-CN" dirty="0" smtClean="0"/>
              <a:t>reactor neutrino spectrum.</a:t>
            </a:r>
            <a:endParaRPr lang="zh-CN" altLang="en-US" dirty="0"/>
          </a:p>
          <a:p>
            <a:r>
              <a:rPr lang="en-US" altLang="zh-CN" dirty="0" smtClean="0"/>
              <a:t>&gt;10 papers to be published in next 5 years.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868" y="2731015"/>
            <a:ext cx="5444197" cy="3866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1721183" y="2980652"/>
            <a:ext cx="135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sin</a:t>
            </a:r>
            <a:r>
              <a:rPr lang="en-US" altLang="zh-CN" sz="2800" b="1" baseline="30000" dirty="0">
                <a:solidFill>
                  <a:srgbClr val="C00000"/>
                </a:solidFill>
              </a:rPr>
              <a:t>2</a:t>
            </a:r>
            <a:r>
              <a:rPr lang="en-US" altLang="zh-CN" sz="2800" b="1" dirty="0">
                <a:solidFill>
                  <a:srgbClr val="C00000"/>
                </a:solidFill>
              </a:rPr>
              <a:t>2</a:t>
            </a:r>
            <a:r>
              <a:rPr lang="el-GR" altLang="zh-CN" sz="2800" b="1" dirty="0">
                <a:solidFill>
                  <a:srgbClr val="C00000"/>
                </a:solidFill>
              </a:rPr>
              <a:t>θ</a:t>
            </a:r>
            <a:r>
              <a:rPr lang="en-US" altLang="zh-CN" sz="2800" b="1" baseline="-25000" dirty="0">
                <a:solidFill>
                  <a:srgbClr val="C00000"/>
                </a:solidFill>
              </a:rPr>
              <a:t>13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3995936" y="4177305"/>
            <a:ext cx="0" cy="270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本框 8"/>
          <p:cNvSpPr txBox="1"/>
          <p:nvPr/>
        </p:nvSpPr>
        <p:spPr>
          <a:xfrm>
            <a:off x="3072836" y="3760874"/>
            <a:ext cx="1715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Stopped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 flipV="1">
            <a:off x="4427984" y="4568249"/>
            <a:ext cx="0" cy="270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53809" y="4222061"/>
            <a:ext cx="88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 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6370" y="5063013"/>
            <a:ext cx="247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Running to 2020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 flipV="1">
            <a:off x="5279201" y="5366490"/>
            <a:ext cx="0" cy="270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图片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869" y="4564518"/>
            <a:ext cx="3254588" cy="18117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26683" y="4139084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800" b="1" dirty="0">
                <a:solidFill>
                  <a:srgbClr val="C00000"/>
                </a:solidFill>
              </a:rPr>
              <a:t>Δ</a:t>
            </a:r>
            <a:r>
              <a:rPr lang="en-US" altLang="zh-CN" sz="2800" b="1" dirty="0">
                <a:solidFill>
                  <a:srgbClr val="C00000"/>
                </a:solidFill>
              </a:rPr>
              <a:t>m</a:t>
            </a:r>
            <a:r>
              <a:rPr lang="en-US" altLang="zh-CN" sz="2800" b="1" baseline="30000" dirty="0">
                <a:solidFill>
                  <a:srgbClr val="C00000"/>
                </a:solidFill>
              </a:rPr>
              <a:t>2</a:t>
            </a:r>
            <a:r>
              <a:rPr lang="en-US" altLang="zh-CN" sz="2800" b="1" baseline="-25000" dirty="0">
                <a:solidFill>
                  <a:srgbClr val="C00000"/>
                </a:solidFill>
              </a:rPr>
              <a:t>ee</a:t>
            </a: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039" y="-88"/>
            <a:ext cx="816961" cy="75968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050" y="1809750"/>
            <a:ext cx="9105900" cy="5048250"/>
            <a:chOff x="0" y="1556792"/>
            <a:chExt cx="9105900" cy="504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56792"/>
              <a:ext cx="9105900" cy="5048250"/>
            </a:xfrm>
            <a:prstGeom prst="rect">
              <a:avLst/>
            </a:prstGeom>
            <a:effectLst/>
          </p:spPr>
        </p:pic>
        <p:sp>
          <p:nvSpPr>
            <p:cNvPr id="7" name="文本框 6"/>
            <p:cNvSpPr txBox="1"/>
            <p:nvPr/>
          </p:nvSpPr>
          <p:spPr>
            <a:xfrm>
              <a:off x="3266293" y="5798835"/>
              <a:ext cx="17347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Taishan</a:t>
              </a:r>
              <a:r>
                <a:rPr lang="en-US" altLang="zh-CN" sz="2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NPP</a:t>
              </a:r>
              <a:br>
                <a:rPr lang="en-US" altLang="zh-CN" sz="2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</a:br>
              <a:r>
                <a:rPr lang="en-US" altLang="zh-CN" sz="1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9.2 </a:t>
              </a:r>
              <a:r>
                <a:rPr lang="en-US" altLang="zh-CN" sz="18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+ 9.2</a:t>
              </a:r>
              <a:r>
                <a:rPr lang="en-US" altLang="zh-CN" sz="1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GW</a:t>
              </a:r>
              <a:endPara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流程图: 联系 7"/>
            <p:cNvSpPr/>
            <p:nvPr/>
          </p:nvSpPr>
          <p:spPr>
            <a:xfrm>
              <a:off x="4134118" y="2823126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015920" y="3010114"/>
              <a:ext cx="2235465" cy="461665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Guang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Zhou</a:t>
              </a:r>
              <a:endPara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44711" y="4112146"/>
              <a:ext cx="176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Daya Bay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83434" y="4264065"/>
              <a:ext cx="1112831" cy="83099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Hong Kong</a:t>
              </a:r>
              <a:endPara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流程图: 联系 11"/>
            <p:cNvSpPr/>
            <p:nvPr/>
          </p:nvSpPr>
          <p:spPr>
            <a:xfrm>
              <a:off x="6746383" y="3995997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44495" y="4476381"/>
              <a:ext cx="102179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JUNO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7306" y="5051706"/>
              <a:ext cx="905594" cy="659435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348286" y="5051706"/>
              <a:ext cx="336906" cy="9228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流程图: 联系 15"/>
            <p:cNvSpPr/>
            <p:nvPr/>
          </p:nvSpPr>
          <p:spPr>
            <a:xfrm>
              <a:off x="2262809" y="5890795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联系 16"/>
            <p:cNvSpPr/>
            <p:nvPr/>
          </p:nvSpPr>
          <p:spPr>
            <a:xfrm>
              <a:off x="3466902" y="5591299"/>
              <a:ext cx="180304" cy="1674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流程图: 联系 17"/>
            <p:cNvSpPr/>
            <p:nvPr/>
          </p:nvSpPr>
          <p:spPr>
            <a:xfrm>
              <a:off x="2596097" y="4975933"/>
              <a:ext cx="180304" cy="167425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15276" y="5022754"/>
              <a:ext cx="1185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53 km</a:t>
              </a:r>
              <a:endPara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43845" y="5213346"/>
              <a:ext cx="1123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53 km</a:t>
              </a:r>
              <a:endPara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73" y="3659631"/>
              <a:ext cx="1247998" cy="1259273"/>
            </a:xfrm>
            <a:prstGeom prst="rect">
              <a:avLst/>
            </a:prstGeom>
          </p:spPr>
        </p:pic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37852"/>
            <a:ext cx="5338936" cy="163294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b="1" dirty="0" smtClean="0">
                <a:cs typeface="Times New Roman" panose="02020603050405020304" pitchFamily="18" charset="0"/>
              </a:rPr>
              <a:t>Proposed </a:t>
            </a:r>
            <a:r>
              <a:rPr lang="en-US" altLang="zh-CN" b="1" dirty="0" smtClean="0">
                <a:cs typeface="Times New Roman" panose="02020603050405020304" pitchFamily="18" charset="0"/>
              </a:rPr>
              <a:t>in 2008 for </a:t>
            </a:r>
            <a:r>
              <a:rPr lang="en-US" altLang="zh-CN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mass hierarchy</a:t>
            </a:r>
          </a:p>
          <a:p>
            <a:pPr>
              <a:spcBef>
                <a:spcPts val="0"/>
              </a:spcBef>
            </a:pPr>
            <a:r>
              <a:rPr lang="en-US" altLang="zh-CN" b="1" dirty="0"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cs typeface="Times New Roman" panose="02020603050405020304" pitchFamily="18" charset="0"/>
              </a:rPr>
              <a:t>pproved </a:t>
            </a:r>
            <a:r>
              <a:rPr lang="en-US" altLang="zh-CN" b="1" dirty="0">
                <a:cs typeface="Times New Roman" panose="02020603050405020304" pitchFamily="18" charset="0"/>
              </a:rPr>
              <a:t>in Feb. </a:t>
            </a:r>
            <a:r>
              <a:rPr lang="en-US" altLang="zh-CN" b="1" dirty="0" smtClean="0">
                <a:cs typeface="Times New Roman" panose="02020603050405020304" pitchFamily="18" charset="0"/>
              </a:rPr>
              <a:t>2013</a:t>
            </a:r>
          </a:p>
          <a:p>
            <a:pPr>
              <a:spcBef>
                <a:spcPts val="0"/>
              </a:spcBef>
            </a:pPr>
            <a:r>
              <a:rPr lang="en-US" altLang="zh-CN" b="1" dirty="0" smtClean="0">
                <a:cs typeface="Times New Roman" panose="02020603050405020304" pitchFamily="18" charset="0"/>
              </a:rPr>
              <a:t>~ </a:t>
            </a:r>
            <a:r>
              <a:rPr lang="en-US" altLang="zh-CN" b="1" dirty="0">
                <a:cs typeface="Times New Roman" panose="02020603050405020304" pitchFamily="18" charset="0"/>
              </a:rPr>
              <a:t>300 M</a:t>
            </a:r>
            <a:r>
              <a:rPr lang="en-US" altLang="zh-CN" b="1" dirty="0" smtClean="0">
                <a:cs typeface="Times New Roman" panose="02020603050405020304" pitchFamily="18" charset="0"/>
              </a:rPr>
              <a:t>$ (+10% international)</a:t>
            </a:r>
          </a:p>
          <a:p>
            <a:pPr>
              <a:spcBef>
                <a:spcPts val="0"/>
              </a:spcBef>
            </a:pPr>
            <a:r>
              <a:rPr lang="en-US" altLang="zh-CN" b="1" dirty="0">
                <a:cs typeface="Times New Roman" panose="02020603050405020304" pitchFamily="18" charset="0"/>
              </a:rPr>
              <a:t>D</a:t>
            </a:r>
            <a:r>
              <a:rPr lang="en-US" altLang="zh-CN" b="1" dirty="0" smtClean="0">
                <a:cs typeface="Times New Roman" panose="02020603050405020304" pitchFamily="18" charset="0"/>
              </a:rPr>
              <a:t>ata </a:t>
            </a:r>
            <a:r>
              <a:rPr lang="en-US" altLang="zh-CN" b="1" dirty="0">
                <a:cs typeface="Times New Roman" panose="02020603050405020304" pitchFamily="18" charset="0"/>
              </a:rPr>
              <a:t>taking in </a:t>
            </a:r>
            <a:r>
              <a:rPr lang="en-US" altLang="zh-CN" b="1" dirty="0" smtClean="0">
                <a:cs typeface="Times New Roman" panose="02020603050405020304" pitchFamily="18" charset="0"/>
              </a:rPr>
              <a:t>2021</a:t>
            </a:r>
            <a:endParaRPr lang="en-US" altLang="zh-CN" b="1" dirty="0"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JUNO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Jiangmen </a:t>
            </a:r>
            <a:r>
              <a:rPr lang="en-US" altLang="zh-CN" sz="2000" dirty="0">
                <a:cs typeface="Times New Roman" panose="02020603050405020304" pitchFamily="18" charset="0"/>
              </a:rPr>
              <a:t>Underground Neutrino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Observatory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349977" y="6222411"/>
            <a:ext cx="18637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Yangjiang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NPP</a:t>
            </a:r>
          </a:p>
          <a:p>
            <a:r>
              <a:rPr lang="en-US" altLang="zh-CN" sz="1800" dirty="0" smtClean="0">
                <a:solidFill>
                  <a:schemeClr val="tx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17.4 GW</a:t>
            </a:r>
            <a:endParaRPr lang="zh-CN" altLang="en-US" sz="1800" b="1" dirty="0">
              <a:solidFill>
                <a:schemeClr val="tx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1"/>
          <p:cNvSpPr txBox="1">
            <a:spLocks/>
          </p:cNvSpPr>
          <p:nvPr/>
        </p:nvSpPr>
        <p:spPr bwMode="auto">
          <a:xfrm>
            <a:off x="5602484" y="1336754"/>
            <a:ext cx="3347969" cy="1185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1F65"/>
              </a:buClr>
              <a:buSzPct val="90000"/>
              <a:buFont typeface="Wingdings" pitchFamily="2" charset="2"/>
              <a:buChar char="n"/>
              <a:defRPr sz="2400" b="0" i="0" baseline="0">
                <a:solidFill>
                  <a:srgbClr val="071F65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000" b="0" i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i="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i="0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20 </a:t>
            </a:r>
            <a:r>
              <a:rPr lang="en-US" altLang="zh-CN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kton</a:t>
            </a:r>
            <a:r>
              <a:rPr lang="en-US" altLang="zh-CN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LS detector</a:t>
            </a:r>
          </a:p>
          <a:p>
            <a:pPr>
              <a:spcBef>
                <a:spcPts val="0"/>
              </a:spcBef>
            </a:pP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3%</a:t>
            </a:r>
            <a:r>
              <a:rPr lang="zh-CN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cs typeface="Times New Roman" panose="02020603050405020304" pitchFamily="18" charset="0"/>
              </a:rPr>
              <a:t>energy resolution</a:t>
            </a:r>
          </a:p>
          <a:p>
            <a:pPr>
              <a:spcBef>
                <a:spcPts val="0"/>
              </a:spcBef>
            </a:pP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700 m 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underground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5360872" y="355068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3957" y="3237895"/>
            <a:ext cx="176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Dongguan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26677</TotalTime>
  <Words>2168</Words>
  <Application>Microsoft Office PowerPoint</Application>
  <PresentationFormat>On-screen Show (4:3)</PresentationFormat>
  <Paragraphs>453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微软雅黑</vt:lpstr>
      <vt:lpstr>黑体</vt:lpstr>
      <vt:lpstr>宋体</vt:lpstr>
      <vt:lpstr>华文中宋</vt:lpstr>
      <vt:lpstr>Arial</vt:lpstr>
      <vt:lpstr>Arial Black</vt:lpstr>
      <vt:lpstr>Calibri</vt:lpstr>
      <vt:lpstr>Comic Sans MS</vt:lpstr>
      <vt:lpstr>Symbol</vt:lpstr>
      <vt:lpstr>Tahoma</vt:lpstr>
      <vt:lpstr>Times New Roman</vt:lpstr>
      <vt:lpstr>Wingdings</vt:lpstr>
      <vt:lpstr>自定义设计方案</vt:lpstr>
      <vt:lpstr>Neutrino Physics</vt:lpstr>
      <vt:lpstr>Frontiers in Neutrino Physics</vt:lpstr>
      <vt:lpstr>Neutrino Projects at IHEP</vt:lpstr>
      <vt:lpstr>Daya Bay</vt:lpstr>
      <vt:lpstr>Oscillation Measurement</vt:lpstr>
      <vt:lpstr>Reactor Neutrino Spectrum</vt:lpstr>
      <vt:lpstr>Sterile Neutrino Searches</vt:lpstr>
      <vt:lpstr>Daya Bay in Next 5 Years</vt:lpstr>
      <vt:lpstr>JUNO Jiangmen Underground Neutrino Observatory</vt:lpstr>
      <vt:lpstr>Neutrino Physics with JUNO</vt:lpstr>
      <vt:lpstr>JUNO Collaboration</vt:lpstr>
      <vt:lpstr>Civil Construction Progress</vt:lpstr>
      <vt:lpstr>JUNO Detector</vt:lpstr>
      <vt:lpstr>Major Breakthroughs – MCP-PMT</vt:lpstr>
      <vt:lpstr>Major Breakthroughs – Acrylic, LS</vt:lpstr>
      <vt:lpstr>JUNO in Next 5 Years</vt:lpstr>
      <vt:lpstr>JUNO-0νββ</vt:lpstr>
      <vt:lpstr>EXO-200/nEXO</vt:lpstr>
      <vt:lpstr>Other R&amp;D </vt:lpstr>
      <vt:lpstr>IHEP Neutrino Team</vt:lpstr>
      <vt:lpstr>Leading Scientists</vt:lpstr>
      <vt:lpstr>Leading Scientists</vt:lpstr>
      <vt:lpstr>International Visibility</vt:lpstr>
      <vt:lpstr>Awards</vt:lpstr>
      <vt:lpstr>Funding</vt:lpstr>
      <vt:lpstr>Summary</vt:lpstr>
      <vt:lpstr>PowerPoint Presentation</vt:lpstr>
      <vt:lpstr>2013 Assessment Comments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Chinese Physics C</cp:lastModifiedBy>
  <cp:revision>1119</cp:revision>
  <dcterms:created xsi:type="dcterms:W3CDTF">2010-03-12T08:32:26Z</dcterms:created>
  <dcterms:modified xsi:type="dcterms:W3CDTF">2018-06-12T13:53:17Z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