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416" r:id="rId3"/>
    <p:sldId id="417" r:id="rId4"/>
    <p:sldId id="418" r:id="rId5"/>
    <p:sldId id="451" r:id="rId6"/>
    <p:sldId id="441" r:id="rId7"/>
    <p:sldId id="438" r:id="rId8"/>
    <p:sldId id="439" r:id="rId9"/>
    <p:sldId id="440" r:id="rId10"/>
    <p:sldId id="432" r:id="rId11"/>
    <p:sldId id="431" r:id="rId12"/>
    <p:sldId id="428" r:id="rId13"/>
    <p:sldId id="442" r:id="rId14"/>
    <p:sldId id="447" r:id="rId15"/>
    <p:sldId id="434" r:id="rId16"/>
    <p:sldId id="448" r:id="rId17"/>
    <p:sldId id="449" r:id="rId18"/>
    <p:sldId id="424" r:id="rId19"/>
    <p:sldId id="425" r:id="rId20"/>
    <p:sldId id="426" r:id="rId21"/>
    <p:sldId id="452" r:id="rId22"/>
    <p:sldId id="454" r:id="rId23"/>
    <p:sldId id="455" r:id="rId24"/>
    <p:sldId id="456" r:id="rId25"/>
    <p:sldId id="436" r:id="rId26"/>
    <p:sldId id="461" r:id="rId27"/>
    <p:sldId id="462" r:id="rId28"/>
    <p:sldId id="457" r:id="rId29"/>
    <p:sldId id="458" r:id="rId30"/>
    <p:sldId id="437" r:id="rId31"/>
  </p:sldIdLst>
  <p:sldSz cx="9144000" cy="6858000" type="screen4x3"/>
  <p:notesSz cx="7102475" cy="10233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1F65"/>
    <a:srgbClr val="4FD1CE"/>
    <a:srgbClr val="92D050"/>
    <a:srgbClr val="C0C5CE"/>
    <a:srgbClr val="BDD3FF"/>
    <a:srgbClr val="6F7B91"/>
    <a:srgbClr val="BDDFE1"/>
    <a:srgbClr val="8DC9CC"/>
    <a:srgbClr val="F9E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15" autoAdjust="0"/>
    <p:restoredTop sz="95723" autoAdjust="0"/>
  </p:normalViewPr>
  <p:slideViewPr>
    <p:cSldViewPr snapToGrid="0">
      <p:cViewPr varScale="1">
        <p:scale>
          <a:sx n="70" d="100"/>
          <a:sy n="70" d="100"/>
        </p:scale>
        <p:origin x="11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</a:p>
          <a:p>
            <a:pPr>
              <a:defRPr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6824351142249484"/>
          <c:y val="0.514087251741179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17-4496-8E6D-52705F5C48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17-4496-8E6D-52705F5C48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D17-4496-8E6D-52705F5C48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D17-4496-8E6D-52705F5C48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D17-4496-8E6D-52705F5C488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Sheet2!$I$3:$I$7</c:f>
              <c:strCache>
                <c:ptCount val="5"/>
                <c:pt idx="0">
                  <c:v>CAS</c:v>
                </c:pt>
                <c:pt idx="1">
                  <c:v>IHEP</c:v>
                </c:pt>
                <c:pt idx="2">
                  <c:v>NSFC</c:v>
                </c:pt>
                <c:pt idx="3">
                  <c:v>National</c:v>
                </c:pt>
                <c:pt idx="4">
                  <c:v>Others</c:v>
                </c:pt>
              </c:strCache>
            </c:strRef>
          </c:cat>
          <c:val>
            <c:numRef>
              <c:f>Sheet2!$J$3:$J$7</c:f>
              <c:numCache>
                <c:formatCode>General</c:formatCode>
                <c:ptCount val="5"/>
                <c:pt idx="0">
                  <c:v>23911.83</c:v>
                </c:pt>
                <c:pt idx="1">
                  <c:v>1796.8600000000001</c:v>
                </c:pt>
                <c:pt idx="2">
                  <c:v>5244.29</c:v>
                </c:pt>
                <c:pt idx="3">
                  <c:v>15314.43</c:v>
                </c:pt>
                <c:pt idx="4">
                  <c:v>1817.2800000000002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D17-4496-8E6D-52705F5C488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73942168590705E-2"/>
          <c:y val="7.3439409404331468E-2"/>
          <c:w val="0.87964018007248401"/>
          <c:h val="0.827667910608813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固定人员数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Sheet1!$F$10:$J$10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Sheet1!$F$11:$J$11</c:f>
              <c:numCache>
                <c:formatCode>General</c:formatCode>
                <c:ptCount val="5"/>
                <c:pt idx="0">
                  <c:v>168</c:v>
                </c:pt>
                <c:pt idx="1">
                  <c:v>172</c:v>
                </c:pt>
                <c:pt idx="2">
                  <c:v>173</c:v>
                </c:pt>
                <c:pt idx="3">
                  <c:v>172</c:v>
                </c:pt>
                <c:pt idx="4">
                  <c:v>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34-4D65-AD9E-C909D0EAD4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7033712"/>
        <c:axId val="467034104"/>
      </c:barChart>
      <c:catAx>
        <c:axId val="467033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67034104"/>
        <c:crosses val="autoZero"/>
        <c:auto val="1"/>
        <c:lblAlgn val="ctr"/>
        <c:lblOffset val="100"/>
        <c:noMultiLvlLbl val="0"/>
      </c:catAx>
      <c:valAx>
        <c:axId val="46703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6703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40-4EA4-B6B6-6A03A04BD3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40-4EA4-B6B6-6A03A04BD3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40-4EA4-B6B6-6A03A04BD3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740-4EA4-B6B6-6A03A04BD3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740-4EA4-B6B6-6A03A04BD338}"/>
              </c:ext>
            </c:extLst>
          </c:dPt>
          <c:dLbls>
            <c:dLbl>
              <c:idx val="0"/>
              <c:layout>
                <c:manualLayout>
                  <c:x val="-3.4111651074468223E-2"/>
                  <c:y val="0.105217321075732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40-4EA4-B6B6-6A03A04BD3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0138011060137876E-2"/>
                  <c:y val="0.1259179337200772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740-4EA4-B6B6-6A03A04BD3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020234169828914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740-4EA4-B6B6-6A03A04BD3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Sheet2!$A$1:$E$1</c:f>
              <c:strCache>
                <c:ptCount val="5"/>
                <c:pt idx="0">
                  <c:v>&lt;30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&gt;=60</c:v>
                </c:pt>
              </c:strCache>
            </c:strRef>
          </c:cat>
          <c:val>
            <c:numRef>
              <c:f>Sheet2!$A$2:$E$2</c:f>
              <c:numCache>
                <c:formatCode>General</c:formatCode>
                <c:ptCount val="5"/>
                <c:pt idx="0">
                  <c:v>11</c:v>
                </c:pt>
                <c:pt idx="1">
                  <c:v>111</c:v>
                </c:pt>
                <c:pt idx="2">
                  <c:v>33</c:v>
                </c:pt>
                <c:pt idx="3">
                  <c:v>16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740-4EA4-B6B6-6A03A04BD33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8.1562256965861252E-2"/>
          <c:w val="0.19262929830081749"/>
          <c:h val="0.69710745970135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4C48691A-493D-4F77-BB59-AF9323853594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D1CE92B7-0882-48A0-95C5-39A8371B4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69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2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5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36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51561" y="6560802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r>
              <a:rPr lang="en-US" altLang="zh-CN" sz="1200" kern="1200" cap="all" dirty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/30</a:t>
            </a:r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gif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"/>
            <a:ext cx="9144000" cy="685710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8885" y="2070662"/>
            <a:ext cx="8412582" cy="4392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Prof. ZHANG </a:t>
            </a:r>
            <a:r>
              <a:rPr lang="en-US" altLang="zh-CN" sz="2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Shuangnan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6824" y="577843"/>
            <a:ext cx="9144000" cy="1346311"/>
          </a:xfrm>
        </p:spPr>
        <p:txBody>
          <a:bodyPr>
            <a:normAutofit/>
          </a:bodyPr>
          <a:lstStyle/>
          <a:p>
            <a:r>
              <a:rPr lang="zh-CN" altLang="zh-CN" dirty="0">
                <a:latin typeface="Arial Black" panose="020B0A04020102020204" pitchFamily="34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Particle </a:t>
            </a:r>
            <a:r>
              <a:rPr lang="en-US" altLang="zh-CN" sz="3600" dirty="0">
                <a:solidFill>
                  <a:schemeClr val="bg1"/>
                </a:solidFill>
                <a:latin typeface="Arial Black" panose="020B0A04020102020204" pitchFamily="34" charset="0"/>
              </a:rPr>
              <a:t>Astrophysics Division (PAD) </a:t>
            </a:r>
            <a:endParaRPr lang="zh-CN" alt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组合 13"/>
          <p:cNvGrpSpPr>
            <a:grpSpLocks/>
          </p:cNvGrpSpPr>
          <p:nvPr/>
        </p:nvGrpSpPr>
        <p:grpSpPr bwMode="auto">
          <a:xfrm>
            <a:off x="-6824" y="5546725"/>
            <a:ext cx="9144000" cy="719138"/>
            <a:chOff x="0" y="6048375"/>
            <a:chExt cx="9144000" cy="719138"/>
          </a:xfrm>
        </p:grpSpPr>
        <p:sp>
          <p:nvSpPr>
            <p:cNvPr id="14" name="Rectangle 1029"/>
            <p:cNvSpPr>
              <a:spLocks noChangeArrowheads="1"/>
            </p:cNvSpPr>
            <p:nvPr/>
          </p:nvSpPr>
          <p:spPr bwMode="auto">
            <a:xfrm>
              <a:off x="0" y="6048375"/>
              <a:ext cx="9144000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altLang="en-US" sz="2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ahoma" pitchFamily="34" charset="0"/>
                <a:sym typeface="Symbol" pitchFamily="18" charset="2"/>
              </a:endParaRPr>
            </a:p>
          </p:txBody>
        </p:sp>
        <p:cxnSp>
          <p:nvCxnSpPr>
            <p:cNvPr id="15" name="直接连接符 14"/>
            <p:cNvCxnSpPr>
              <a:cxnSpLocks noChangeShapeType="1"/>
            </p:cNvCxnSpPr>
            <p:nvPr/>
          </p:nvCxnSpPr>
          <p:spPr bwMode="auto">
            <a:xfrm>
              <a:off x="0" y="6408738"/>
              <a:ext cx="1826659" cy="0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连接符 15"/>
            <p:cNvCxnSpPr>
              <a:cxnSpLocks noChangeShapeType="1"/>
            </p:cNvCxnSpPr>
            <p:nvPr/>
          </p:nvCxnSpPr>
          <p:spPr bwMode="auto">
            <a:xfrm flipV="1">
              <a:off x="7348918" y="6381750"/>
              <a:ext cx="1795082" cy="26988"/>
            </a:xfrm>
            <a:prstGeom prst="line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矩形 5"/>
            <p:cNvSpPr>
              <a:spLocks noChangeArrowheads="1"/>
            </p:cNvSpPr>
            <p:nvPr/>
          </p:nvSpPr>
          <p:spPr bwMode="auto">
            <a:xfrm>
              <a:off x="0" y="6192050"/>
              <a:ext cx="9144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 b="1">
                  <a:solidFill>
                    <a:schemeClr val="tx1"/>
                  </a:solidFill>
                  <a:latin typeface="Tahoma" panose="020B060403050404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dirty="0">
                  <a:solidFill>
                    <a:schemeClr val="bg1"/>
                  </a:solidFill>
                  <a:ea typeface="微软雅黑" panose="020B0503020204020204" pitchFamily="34" charset="-122"/>
                  <a:cs typeface="Tahoma" panose="020B0604030504040204" pitchFamily="34" charset="0"/>
                  <a:sym typeface="Symbol" panose="05050102010706020507" pitchFamily="18" charset="2"/>
                </a:rPr>
                <a:t>International Assessment, June 13, 2018</a:t>
              </a:r>
              <a:endParaRPr lang="zh-CN" altLang="en-US" dirty="0">
                <a:solidFill>
                  <a:schemeClr val="bg1"/>
                </a:solidFill>
                <a:ea typeface="微软雅黑" panose="020B0503020204020204" pitchFamily="34" charset="-122"/>
                <a:cs typeface="Tahoma" panose="020B0604030504040204" pitchFamily="34" charset="0"/>
              </a:endParaRPr>
            </a:p>
          </p:txBody>
        </p:sp>
      </p:grpSp>
      <p:sp>
        <p:nvSpPr>
          <p:cNvPr id="20" name="椭圆 14"/>
          <p:cNvSpPr/>
          <p:nvPr/>
        </p:nvSpPr>
        <p:spPr>
          <a:xfrm rot="16200000">
            <a:off x="4402919" y="6157685"/>
            <a:ext cx="324513" cy="483531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AMS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68810" y="755039"/>
            <a:ext cx="887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Measurement of cosmic ray positron fraction</a:t>
            </a:r>
            <a:r>
              <a:rPr kumimoji="1"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：</a:t>
            </a:r>
            <a:endParaRPr kumimoji="1"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8" name="Picture 12" descr="positron_fraction_with_model.eps">
            <a:extLst>
              <a:ext uri="{FF2B5EF4-FFF2-40B4-BE49-F238E27FC236}">
                <a16:creationId xmlns="" xmlns:a16="http://schemas.microsoft.com/office/drawing/2014/main" id="{B97FA2BB-8BF4-D549-B102-35060829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1" y="2349213"/>
            <a:ext cx="4107015" cy="2774227"/>
          </a:xfrm>
          <a:prstGeom prst="rect">
            <a:avLst/>
          </a:prstGeom>
        </p:spPr>
      </p:pic>
      <p:pic>
        <p:nvPicPr>
          <p:cNvPr id="9" name="Picture 3" descr="PhysRevLett.110.141102_Pag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9" t="1044" r="739" b="93904"/>
          <a:stretch>
            <a:fillRect/>
          </a:stretch>
        </p:blipFill>
        <p:spPr bwMode="auto">
          <a:xfrm>
            <a:off x="747252" y="1117556"/>
            <a:ext cx="7319246" cy="42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PhysRevLett.113.121101_Page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" t="2085" r="3531" b="92499"/>
          <a:stretch/>
        </p:blipFill>
        <p:spPr bwMode="auto">
          <a:xfrm>
            <a:off x="135398" y="1402060"/>
            <a:ext cx="8224838" cy="59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Fig_5_All_exp_fraction_21.07.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/>
          <a:stretch>
            <a:fillRect/>
          </a:stretch>
        </p:blipFill>
        <p:spPr bwMode="auto">
          <a:xfrm>
            <a:off x="392980" y="2664744"/>
            <a:ext cx="3757215" cy="277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 rot="766648">
            <a:off x="4571886" y="4336956"/>
            <a:ext cx="4011897" cy="33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25" tIns="45456" rIns="90925" bIns="45456">
            <a:spAutoFit/>
          </a:bodyPr>
          <a:lstStyle>
            <a:lvl1pPr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of Cosmic Rays with the ISM</a:t>
            </a:r>
          </a:p>
        </p:txBody>
      </p:sp>
      <p:sp>
        <p:nvSpPr>
          <p:cNvPr id="14" name="Rectangle 33"/>
          <p:cNvSpPr/>
          <p:nvPr/>
        </p:nvSpPr>
        <p:spPr>
          <a:xfrm>
            <a:off x="4816115" y="5016683"/>
            <a:ext cx="3983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based on J. Kopp, Phys. Rev. D 88 (2013) 076013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4940379" y="2518744"/>
            <a:ext cx="3126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1" lang="en-US" altLang="zh-CN" sz="1600" b="1" dirty="0">
                <a:solidFill>
                  <a:srgbClr val="8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Dark Matter M</a:t>
            </a:r>
            <a:r>
              <a:rPr kumimoji="1" lang="en-US" altLang="zh-CN" sz="1600" b="1" baseline="-25000" dirty="0">
                <a:solidFill>
                  <a:srgbClr val="8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DM</a:t>
            </a:r>
            <a:r>
              <a:rPr kumimoji="1" lang="en-US" altLang="zh-CN" sz="1600" b="1" dirty="0">
                <a:solidFill>
                  <a:srgbClr val="8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=1.2 TeV </a:t>
            </a:r>
          </a:p>
          <a:p>
            <a:pPr defTabSz="457200">
              <a:defRPr/>
            </a:pPr>
            <a:r>
              <a:rPr kumimoji="1" lang="en-US" altLang="zh-CN" sz="1600" b="1" dirty="0">
                <a:solidFill>
                  <a:srgbClr val="008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+ Collision of Cosmic Rays</a:t>
            </a:r>
            <a:endParaRPr kumimoji="1" lang="zh-CN" altLang="en-US" sz="1600" b="1" dirty="0">
              <a:solidFill>
                <a:srgbClr val="008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5398" y="5476955"/>
            <a:ext cx="901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can be explained by dark matter. Updated results will be published in 2018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group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calibration and data reconstruction of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ECAL,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key detector for positron measurement, as well as development of ECAL based particle identification tools. Results of IHEP and MIT groups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publication.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/>
          <p:cNvSpPr txBox="1"/>
          <p:nvPr/>
        </p:nvSpPr>
        <p:spPr>
          <a:xfrm>
            <a:off x="5308077" y="3142762"/>
            <a:ext cx="2999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1"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AMS 2018</a:t>
            </a:r>
          </a:p>
          <a:p>
            <a:pPr defTabSz="457200">
              <a:defRPr/>
            </a:pPr>
            <a:r>
              <a:rPr kumimoji="1"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1.6 million positrons</a:t>
            </a:r>
            <a:endParaRPr kumimoji="1"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8810" y="1802970"/>
            <a:ext cx="88751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for “Editors’ Suggestion” papers. First paper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selected </a:t>
            </a:r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Physics Highlights of 2013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one of 52 “</a:t>
            </a:r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placards”,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from 3000 </a:t>
            </a:r>
            <a:r>
              <a:rPr lang="en-US" altLang="zh-CN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“Editors’ Suggestion” papers.</a:t>
            </a:r>
            <a:endParaRPr lang="en-US" altLang="zh-CN" sz="1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citations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&gt;1150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6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AMS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87623" y="800214"/>
            <a:ext cx="7433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Measurement of cosmic ray positron, electron and </a:t>
            </a:r>
            <a:r>
              <a:rPr kumimoji="1"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positron+electron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flux</a:t>
            </a:r>
            <a:r>
              <a:rPr kumimoji="1"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：</a:t>
            </a:r>
            <a:endParaRPr kumimoji="1"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pic>
        <p:nvPicPr>
          <p:cNvPr id="7" name="Picture 1" descr="Fig3-fluxE3.e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9" r="9209"/>
          <a:stretch/>
        </p:blipFill>
        <p:spPr bwMode="auto">
          <a:xfrm>
            <a:off x="4409494" y="1203968"/>
            <a:ext cx="4574290" cy="309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Fig2ElPositronFlux1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0" y="1479454"/>
            <a:ext cx="3804335" cy="280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603094" y="4112957"/>
            <a:ext cx="26107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PRL 113, 221102 (2014)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7623" y="4665557"/>
            <a:ext cx="86961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flux measurement agrees with dark matter model, updated results will be published in 2018. </a:t>
            </a:r>
            <a:r>
              <a:rPr lang="en-US" altLang="zh-CN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Positron+electron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flux agrees with single power law from 30 GeV to 1TeV, no peak or other feature.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 group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calibration and data reconstruction of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ECAL,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key detector for positron measurement, as well as development of ECAL based particle identification tools. 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Crosscheck results done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IHEP and MIT.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2980" y="4080782"/>
            <a:ext cx="4167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113, 121102 (2014) selected as editor suggestion, I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nspire citations 317</a:t>
            </a:r>
            <a:endParaRPr lang="en-US" altLang="zh-CN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98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AMS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0832" y="810562"/>
            <a:ext cx="887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Measurement of cosmic ray antiproton ratio and antiproton flux: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pbarp20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6276" r="2034" b="8220"/>
          <a:stretch/>
        </p:blipFill>
        <p:spPr>
          <a:xfrm>
            <a:off x="900697" y="1579300"/>
            <a:ext cx="6991412" cy="355529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58700" y="5605128"/>
            <a:ext cx="8361014" cy="276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Excess of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antiprotons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measured by A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 </a:t>
            </a:r>
            <a:r>
              <a:rPr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explained by pulsars, can be explained by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dark matter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astrophysics phenomenon</a:t>
            </a:r>
          </a:p>
          <a:p>
            <a:pPr>
              <a:lnSpc>
                <a:spcPct val="10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IHEP made major contribution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rejection of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dominant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background, charge confused proton. Independent analysis results 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used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crosscheck.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内容占位符 3"/>
          <p:cNvPicPr>
            <a:picLocks noChangeAspect="1"/>
          </p:cNvPicPr>
          <p:nvPr/>
        </p:nvPicPr>
        <p:blipFill rotWithShape="1">
          <a:blip r:embed="rId3"/>
          <a:srcRect l="20955" t="21387" r="22982" b="73809"/>
          <a:stretch/>
        </p:blipFill>
        <p:spPr>
          <a:xfrm>
            <a:off x="1093493" y="1246406"/>
            <a:ext cx="6907508" cy="332894"/>
          </a:xfrm>
          <a:prstGeom prst="rect">
            <a:avLst/>
          </a:prstGeom>
        </p:spPr>
      </p:pic>
      <p:sp>
        <p:nvSpPr>
          <p:cNvPr id="28" name="TextBox 8"/>
          <p:cNvSpPr txBox="1"/>
          <p:nvPr/>
        </p:nvSpPr>
        <p:spPr>
          <a:xfrm>
            <a:off x="6552198" y="1710660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 rot="465716">
            <a:off x="2256346" y="2677843"/>
            <a:ext cx="5477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 of ordinary cosmic rays with ISM</a:t>
            </a:r>
          </a:p>
        </p:txBody>
      </p:sp>
      <p:sp>
        <p:nvSpPr>
          <p:cNvPr id="30" name="TextBox 11"/>
          <p:cNvSpPr txBox="1"/>
          <p:nvPr/>
        </p:nvSpPr>
        <p:spPr>
          <a:xfrm>
            <a:off x="4091594" y="1900017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469325" y="4041283"/>
            <a:ext cx="6711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Matter Model example: Donato et al., Phys. Rev. Lett. 102, 071301 ( 2009 ). </a:t>
            </a:r>
          </a:p>
          <a:p>
            <a:pPr defTabSz="914400"/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 Model examples: 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Mertsch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Sarkar, Phys.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 90, 061301 (2014); </a:t>
            </a:r>
          </a:p>
          <a:p>
            <a:pPr defTabSz="914400"/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Kohri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Ioka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Fujita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Yamazaki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Theor. </a:t>
            </a:r>
            <a:r>
              <a:rPr lang="de-DE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de-DE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2016, 021E01 (2016). </a:t>
            </a:r>
          </a:p>
        </p:txBody>
      </p:sp>
    </p:spTree>
    <p:extLst>
      <p:ext uri="{BB962C8B-B14F-4D97-AF65-F5344CB8AC3E}">
        <p14:creationId xmlns:p14="http://schemas.microsoft.com/office/powerpoint/2010/main" val="156066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kern="0" dirty="0">
                <a:ea typeface="黑体"/>
                <a:cs typeface="+mj-cs"/>
                <a:sym typeface="Arial" pitchFamily="34" charset="0"/>
              </a:rPr>
              <a:t>Cosmic ray (CR) research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84641" y="1052736"/>
            <a:ext cx="4031286" cy="5207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CN" sz="2000" b="1" dirty="0" err="1">
                <a:solidFill>
                  <a:srgbClr val="0000FF"/>
                </a:solidFill>
              </a:rPr>
              <a:t>Asγ</a:t>
            </a:r>
            <a:r>
              <a:rPr lang="en-US" altLang="zh-CN" sz="2000" b="1" dirty="0">
                <a:solidFill>
                  <a:srgbClr val="0000FF"/>
                </a:solidFill>
              </a:rPr>
              <a:t>: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Sino-Japanese Collaboration experiment at </a:t>
            </a:r>
            <a:r>
              <a:rPr lang="en-US" altLang="zh-CN" sz="2000" dirty="0" err="1"/>
              <a:t>Yangbajing</a:t>
            </a:r>
            <a:r>
              <a:rPr lang="en-US" altLang="zh-CN" sz="2000" b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ts val="32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ARGO-YBJ: </a:t>
            </a:r>
            <a:r>
              <a:rPr lang="en-US" altLang="zh-CN" sz="2000" dirty="0" smtClean="0"/>
              <a:t>The </a:t>
            </a:r>
            <a:r>
              <a:rPr lang="en-US" altLang="zh-CN" sz="2000" dirty="0"/>
              <a:t>Sino–Italian Collaboration experiment at </a:t>
            </a:r>
            <a:r>
              <a:rPr lang="en-US" altLang="zh-CN" sz="2000" dirty="0" err="1"/>
              <a:t>Yangbajing</a:t>
            </a:r>
            <a:r>
              <a:rPr lang="en-US" altLang="zh-CN" sz="2000" dirty="0"/>
              <a:t>.</a:t>
            </a:r>
          </a:p>
          <a:p>
            <a:pPr>
              <a:lnSpc>
                <a:spcPts val="3200"/>
              </a:lnSpc>
            </a:pPr>
            <a:endParaRPr lang="en-US" altLang="zh-CN" sz="2000" dirty="0"/>
          </a:p>
          <a:p>
            <a:pPr>
              <a:lnSpc>
                <a:spcPts val="32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LHAASO: </a:t>
            </a:r>
            <a:r>
              <a:rPr lang="en-US" altLang="zh-CN" sz="2000" dirty="0"/>
              <a:t>The high altitude cosmic ray observatory, currently under construction.</a:t>
            </a:r>
          </a:p>
          <a:p>
            <a:pPr>
              <a:lnSpc>
                <a:spcPts val="3200"/>
              </a:lnSpc>
            </a:pPr>
            <a:endParaRPr lang="en-US" altLang="zh-CN" sz="2000" dirty="0"/>
          </a:p>
          <a:p>
            <a:pPr>
              <a:lnSpc>
                <a:spcPts val="3200"/>
              </a:lnSpc>
              <a:buFont typeface="Arial" panose="020B0604020202020204" pitchFamily="34" charset="0"/>
              <a:buNone/>
            </a:pPr>
            <a:endParaRPr lang="en-US" altLang="zh-CN" sz="2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926" y="1418341"/>
            <a:ext cx="4496274" cy="1119695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6053667" y="2611902"/>
            <a:ext cx="609600" cy="2808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068233" y="824502"/>
            <a:ext cx="5190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Yangbajing (90 ◦. 522 E, 30 ◦. 102 N, 4300 m above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level) in Tibet, China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b="26812"/>
          <a:stretch/>
        </p:blipFill>
        <p:spPr>
          <a:xfrm>
            <a:off x="4215926" y="2966585"/>
            <a:ext cx="4498033" cy="246354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689B3872-A764-4F81-9B1A-C37D1E2CEFDC}"/>
              </a:ext>
            </a:extLst>
          </p:cNvPr>
          <p:cNvSpPr txBox="1"/>
          <p:nvPr/>
        </p:nvSpPr>
        <p:spPr>
          <a:xfrm>
            <a:off x="291346" y="5594048"/>
            <a:ext cx="80627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Please refer to </a:t>
            </a:r>
            <a:r>
              <a:rPr lang="en-US" altLang="zh-CN" sz="2400" dirty="0" smtClean="0">
                <a:solidFill>
                  <a:srgbClr val="FF0000"/>
                </a:solidFill>
              </a:rPr>
              <a:t>Dr</a:t>
            </a:r>
            <a:r>
              <a:rPr lang="en-US" altLang="zh-CN" sz="2400" dirty="0">
                <a:solidFill>
                  <a:srgbClr val="FF0000"/>
                </a:solidFill>
              </a:rPr>
              <a:t>. Zhen </a:t>
            </a:r>
            <a:r>
              <a:rPr lang="en-US" altLang="zh-CN" sz="2400" dirty="0" smtClean="0">
                <a:solidFill>
                  <a:srgbClr val="FF0000"/>
                </a:solidFill>
              </a:rPr>
              <a:t>Cao’s talk for </a:t>
            </a:r>
            <a:r>
              <a:rPr lang="en-US" altLang="zh-CN" sz="2400" dirty="0">
                <a:solidFill>
                  <a:srgbClr val="FF0000"/>
                </a:solidFill>
              </a:rPr>
              <a:t>details: 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Science highlights, progress and future </a:t>
            </a:r>
            <a:r>
              <a:rPr lang="en-US" altLang="zh-CN" sz="2800" dirty="0" smtClean="0">
                <a:solidFill>
                  <a:srgbClr val="FF0000"/>
                </a:solidFill>
              </a:rPr>
              <a:t>plans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99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Particle physics experiments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84642" y="883485"/>
            <a:ext cx="7520256" cy="50405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CN" sz="2000" b="1" dirty="0" err="1">
                <a:solidFill>
                  <a:srgbClr val="0000FF"/>
                </a:solidFill>
              </a:rPr>
              <a:t>Daya</a:t>
            </a:r>
            <a:r>
              <a:rPr lang="en-US" altLang="zh-CN" sz="2000" b="1" dirty="0">
                <a:solidFill>
                  <a:srgbClr val="0000FF"/>
                </a:solidFill>
              </a:rPr>
              <a:t> Bay: </a:t>
            </a:r>
            <a:r>
              <a:rPr lang="en-US" altLang="zh-CN" sz="2000" dirty="0"/>
              <a:t>Responsible for veto </a:t>
            </a:r>
            <a:r>
              <a:rPr lang="en-US" altLang="zh-CN" sz="2000" dirty="0" smtClean="0"/>
              <a:t>detector; experiment awarded </a:t>
            </a:r>
            <a:r>
              <a:rPr lang="en-US" altLang="zh-CN" sz="2000" dirty="0"/>
              <a:t>first-class </a:t>
            </a:r>
            <a:r>
              <a:rPr lang="en-US" altLang="zh-CN" sz="2000" dirty="0" smtClean="0"/>
              <a:t>National Natural                                                     Science Award in </a:t>
            </a:r>
            <a:r>
              <a:rPr lang="en-US" altLang="zh-CN" sz="2000" dirty="0"/>
              <a:t>2016.</a:t>
            </a:r>
          </a:p>
          <a:p>
            <a:pPr>
              <a:lnSpc>
                <a:spcPts val="3200"/>
              </a:lnSpc>
            </a:pPr>
            <a:endParaRPr lang="en-US" altLang="zh-CN" sz="1000" b="1" dirty="0" smtClean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en-US" altLang="zh-CN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JUNO: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/>
              <a:t>Responsible for veto detector.</a:t>
            </a:r>
          </a:p>
          <a:p>
            <a:pPr>
              <a:lnSpc>
                <a:spcPts val="3200"/>
              </a:lnSpc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CMS: </a:t>
            </a:r>
            <a:r>
              <a:rPr lang="en-US" altLang="zh-CN" sz="2000" dirty="0"/>
              <a:t>Leading China’s participation </a:t>
            </a:r>
            <a:r>
              <a:rPr lang="en-US" altLang="zh-CN" sz="2000" dirty="0" smtClean="0"/>
              <a:t>in the CMS </a:t>
            </a:r>
            <a:r>
              <a:rPr lang="en-US" altLang="zh-CN" sz="2000" dirty="0"/>
              <a:t>collaboration,                ~8 FTE, ~12 </a:t>
            </a:r>
            <a:r>
              <a:rPr lang="en-US" altLang="zh-CN" sz="2000" dirty="0" smtClean="0"/>
              <a:t>students/postdocs. </a:t>
            </a:r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076" y="5034121"/>
            <a:ext cx="1932830" cy="136078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949" y="1390626"/>
            <a:ext cx="2057623" cy="13712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1061" y="1308977"/>
            <a:ext cx="1982449" cy="1534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7639" r="22266" b="7184"/>
          <a:stretch>
            <a:fillRect/>
          </a:stretch>
        </p:blipFill>
        <p:spPr bwMode="auto">
          <a:xfrm>
            <a:off x="5873088" y="2843521"/>
            <a:ext cx="1488247" cy="158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028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CMS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3568" y="4941168"/>
            <a:ext cx="142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5250m!</a:t>
            </a:r>
          </a:p>
        </p:txBody>
      </p:sp>
      <p:sp>
        <p:nvSpPr>
          <p:cNvPr id="4" name="矩形 3"/>
          <p:cNvSpPr/>
          <p:nvPr/>
        </p:nvSpPr>
        <p:spPr>
          <a:xfrm>
            <a:off x="302402" y="911820"/>
            <a:ext cx="4713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its focuses is to measure the properties of the newly discovered Higgs boson</a:t>
            </a:r>
          </a:p>
          <a:p>
            <a:pPr>
              <a:lnSpc>
                <a:spcPct val="120000"/>
              </a:lnSpc>
            </a:pPr>
            <a:endParaRPr lang="en-US" altLang="zh-CN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IHEP-CMS group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plays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 leading role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Higgs combinations: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co-convener of the CMS Higgs combination group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(2014.01-2015.12)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editors/contacts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for the analyses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CMS Higgs run 1 combination, ATLAS+CMS run 1 legacy combinations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(pre-)approval talks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inside CMS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86" y="911820"/>
            <a:ext cx="3168352" cy="305343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877" y="4313058"/>
            <a:ext cx="4218857" cy="2016224"/>
          </a:xfrm>
          <a:prstGeom prst="rect">
            <a:avLst/>
          </a:prstGeom>
        </p:spPr>
      </p:pic>
      <p:sp>
        <p:nvSpPr>
          <p:cNvPr id="7" name="Rectangle 10"/>
          <p:cNvSpPr/>
          <p:nvPr/>
        </p:nvSpPr>
        <p:spPr>
          <a:xfrm>
            <a:off x="5819368" y="6191416"/>
            <a:ext cx="2349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  <a:sym typeface="Wingdings" panose="05000000000000000000" pitchFamily="2" charset="2"/>
              </a:rPr>
              <a:t>PRL 114 (2015) 191803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5938569" y="3943093"/>
            <a:ext cx="2111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  <a:sym typeface="Wingdings" panose="05000000000000000000" pitchFamily="2" charset="2"/>
              </a:rPr>
              <a:t>EPJC 75 (2015) 212 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6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Cosmology: Ali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67706" y="764704"/>
            <a:ext cx="8774723" cy="5259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b="1" dirty="0" err="1">
                <a:solidFill>
                  <a:srgbClr val="0000FF"/>
                </a:solidFill>
              </a:rPr>
              <a:t>AliCPT</a:t>
            </a:r>
            <a:r>
              <a:rPr lang="en-US" altLang="zh-CN" sz="2000" b="1" dirty="0">
                <a:solidFill>
                  <a:srgbClr val="0000FF"/>
                </a:solidFill>
              </a:rPr>
              <a:t>: </a:t>
            </a:r>
            <a:r>
              <a:rPr lang="en-US" altLang="zh-CN" sz="2000" dirty="0"/>
              <a:t>leading </a:t>
            </a:r>
            <a:r>
              <a:rPr lang="en-US" altLang="zh-CN" sz="2000" dirty="0" smtClean="0"/>
              <a:t>the CMB </a:t>
            </a:r>
            <a:r>
              <a:rPr lang="en-US" altLang="zh-CN" sz="2000" dirty="0"/>
              <a:t>Polarization Telescope (</a:t>
            </a:r>
            <a:r>
              <a:rPr lang="en-US" altLang="zh-CN" sz="2000" dirty="0" err="1"/>
              <a:t>AliCPT</a:t>
            </a:r>
            <a:r>
              <a:rPr lang="en-US" altLang="zh-CN" sz="2000" dirty="0"/>
              <a:t>) project.</a:t>
            </a:r>
          </a:p>
          <a:p>
            <a:endParaRPr lang="zh-CN" altLang="en-US" dirty="0">
              <a:solidFill>
                <a:schemeClr val="accent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0770" y="2949583"/>
            <a:ext cx="3617894" cy="27147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893733" y="5386993"/>
            <a:ext cx="41261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three major bases of ground-based CMB experiments along with the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Pole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Atacama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15" y="4897631"/>
            <a:ext cx="3310118" cy="18558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48" y="1450519"/>
            <a:ext cx="3016138" cy="17764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9238" y="1450519"/>
            <a:ext cx="50404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AliCPT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dichroic refractor of aperture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cm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covering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95/150 GHz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at the B1 point of the Ali Observatory, at an altitude of 5250 meters.</a:t>
            </a:r>
          </a:p>
          <a:p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6816 detectors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 times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detectors in BICEP3</a:t>
            </a:r>
          </a:p>
          <a:p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future, the number of detectors will be increased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around 27000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comparable to the BICEP Array.</a:t>
            </a:r>
          </a:p>
        </p:txBody>
      </p:sp>
    </p:spTree>
    <p:extLst>
      <p:ext uri="{BB962C8B-B14F-4D97-AF65-F5344CB8AC3E}">
        <p14:creationId xmlns:p14="http://schemas.microsoft.com/office/powerpoint/2010/main" val="27004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Cosmology: Ali</a:t>
            </a:r>
            <a:endParaRPr lang="zh-CN" altLang="en-US" dirty="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01573" y="764704"/>
            <a:ext cx="8774723" cy="48992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 err="1">
                <a:solidFill>
                  <a:srgbClr val="FF0000"/>
                </a:solidFill>
              </a:rPr>
              <a:t>AliCPT</a:t>
            </a:r>
            <a:r>
              <a:rPr lang="en-US" altLang="zh-CN" sz="2000" b="1" dirty="0">
                <a:solidFill>
                  <a:srgbClr val="FF0000"/>
                </a:solidFill>
              </a:rPr>
              <a:t> main science goals are: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Detect Primordial Gravitational Waves (PGWs) in the northern hemisphere for the first time;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Probe PGWs at high precision, testing different theories of the very early Universe;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Measure the cosmic polarization rotation angle at high precision, test the CPT theorem at cosmological scale;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Study the cross-correlation between CMB and Large-scale Structure Surveys (LSS).</a:t>
            </a:r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8255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</a:t>
            </a:r>
            <a:r>
              <a:rPr lang="en-US" altLang="zh-CN" dirty="0" smtClean="0"/>
              <a:t>Black Hole Cosmology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18004" y="782248"/>
            <a:ext cx="90259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Lijiang 2.4m Reverberation Mapping Campaign:</a:t>
            </a:r>
            <a:b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uper-</a:t>
            </a:r>
            <a:r>
              <a:rPr kumimoji="1" lang="en-US" altLang="zh-CN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Eddington</a:t>
            </a:r>
            <a:r>
              <a:rPr kumimoji="1"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black holes (SEAMBHs)</a:t>
            </a:r>
          </a:p>
          <a:p>
            <a:pPr marL="457200" indent="-457200">
              <a:buAutoNum type="arabicPeriod"/>
            </a:pP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</a:t>
            </a:r>
            <a:r>
              <a:rPr kumimoji="1" lang="en-US" altLang="zh-CN" sz="20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pecial </a:t>
            </a: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broad-line regions: </a:t>
            </a:r>
            <a:r>
              <a:rPr kumimoji="1"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smaller Hβ radius (by factors 3~8)</a:t>
            </a:r>
          </a:p>
          <a:p>
            <a:pPr marL="457200" indent="-457200">
              <a:buFontTx/>
              <a:buAutoNum type="arabicPeriod"/>
            </a:pP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</a:t>
            </a:r>
            <a:r>
              <a:rPr kumimoji="1" lang="en-US" altLang="zh-CN" sz="20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ccretion </a:t>
            </a: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rate: </a:t>
            </a:r>
            <a:r>
              <a:rPr kumimoji="1"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even higher than ~1000 Eddington limit</a:t>
            </a:r>
          </a:p>
          <a:p>
            <a:pPr marL="457200" indent="-457200">
              <a:buFontTx/>
              <a:buAutoNum type="arabicPeriod"/>
            </a:pP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</a:t>
            </a:r>
            <a:r>
              <a:rPr kumimoji="1" lang="en-US" altLang="zh-CN" sz="20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ccretion </a:t>
            </a:r>
            <a:r>
              <a:rPr kumimoji="1" lang="en-US" altLang="zh-CN" sz="2000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physics: </a:t>
            </a:r>
            <a:r>
              <a:rPr kumimoji="1"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saturated luminosity from slim disk</a:t>
            </a:r>
          </a:p>
          <a:p>
            <a:pPr marL="457200" indent="-457200">
              <a:buFontTx/>
              <a:buAutoNum type="arabicPeriod"/>
            </a:pPr>
            <a:r>
              <a:rPr kumimoji="1" lang="en-US" altLang="zh-CN" sz="2000" b="1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</a:t>
            </a:r>
            <a:r>
              <a:rPr kumimoji="1" lang="en-US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osmological </a:t>
            </a:r>
            <a:r>
              <a:rPr kumimoji="1" lang="en-US" altLang="zh-CN" sz="2000" b="1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distance indicator: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accuracy of ~0.20 </a:t>
            </a:r>
            <a:r>
              <a:rPr kumimoji="1"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dex</a:t>
            </a:r>
            <a:endParaRPr kumimoji="1"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1 Nature Astronomy (2018), 1 PRL (2013), 19 </a:t>
            </a:r>
            <a:r>
              <a:rPr kumimoji="1"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ApJ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(2013-2018), </a:t>
            </a:r>
            <a:r>
              <a:rPr kumimoji="1" lang="mr-IN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</a:rPr>
              <a:t>…</a:t>
            </a:r>
            <a:endParaRPr kumimoji="1"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grpSp>
        <p:nvGrpSpPr>
          <p:cNvPr id="14" name="组 6"/>
          <p:cNvGrpSpPr/>
          <p:nvPr/>
        </p:nvGrpSpPr>
        <p:grpSpPr>
          <a:xfrm>
            <a:off x="11211" y="3458392"/>
            <a:ext cx="2769201" cy="3348475"/>
            <a:chOff x="672930" y="1042795"/>
            <a:chExt cx="3717745" cy="4156988"/>
          </a:xfrm>
        </p:grpSpPr>
        <p:pic>
          <p:nvPicPr>
            <p:cNvPr id="15" name="图片 14" descr="屏幕快照 2018-04-07 下午12.09.3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521" b="32321"/>
            <a:stretch/>
          </p:blipFill>
          <p:spPr>
            <a:xfrm>
              <a:off x="672930" y="1042795"/>
              <a:ext cx="3717745" cy="3636152"/>
            </a:xfrm>
            <a:prstGeom prst="rect">
              <a:avLst/>
            </a:prstGeom>
          </p:spPr>
        </p:pic>
        <p:pic>
          <p:nvPicPr>
            <p:cNvPr id="16" name="图片 15" descr="屏幕快照 2018-04-07 下午12.09.34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20" r="45521"/>
            <a:stretch/>
          </p:blipFill>
          <p:spPr>
            <a:xfrm>
              <a:off x="672930" y="4706559"/>
              <a:ext cx="3717745" cy="493224"/>
            </a:xfrm>
            <a:prstGeom prst="rect">
              <a:avLst/>
            </a:prstGeom>
          </p:spPr>
        </p:pic>
      </p:grpSp>
      <p:pic>
        <p:nvPicPr>
          <p:cNvPr id="17" name="图片 16" descr="屏幕快照 2018-04-07 下午12.13.4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783"/>
          <a:stretch/>
        </p:blipFill>
        <p:spPr>
          <a:xfrm>
            <a:off x="2829621" y="3458392"/>
            <a:ext cx="3187531" cy="33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3461284" y="2996727"/>
            <a:ext cx="284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Shortened by factors of 3~8</a:t>
            </a:r>
            <a:endParaRPr kumimoji="1" lang="zh-CN" alt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下箭头 21"/>
          <p:cNvSpPr/>
          <p:nvPr/>
        </p:nvSpPr>
        <p:spPr>
          <a:xfrm>
            <a:off x="2015954" y="5120096"/>
            <a:ext cx="4572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3" name="组 12"/>
          <p:cNvGrpSpPr/>
          <p:nvPr/>
        </p:nvGrpSpPr>
        <p:grpSpPr>
          <a:xfrm>
            <a:off x="6103493" y="3458392"/>
            <a:ext cx="2969646" cy="3227532"/>
            <a:chOff x="4808471" y="1371430"/>
            <a:chExt cx="3952646" cy="4019811"/>
          </a:xfrm>
        </p:grpSpPr>
        <p:pic>
          <p:nvPicPr>
            <p:cNvPr id="24" name="图片 23" descr="屏幕快照 2018-01-23 上午11.56.00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040"/>
            <a:stretch/>
          </p:blipFill>
          <p:spPr>
            <a:xfrm>
              <a:off x="4808471" y="1371430"/>
              <a:ext cx="3952646" cy="3623479"/>
            </a:xfrm>
            <a:prstGeom prst="rect">
              <a:avLst/>
            </a:prstGeom>
          </p:spPr>
        </p:pic>
        <p:pic>
          <p:nvPicPr>
            <p:cNvPr id="25" name="图片 24" descr="fig1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78"/>
            <a:stretch/>
          </p:blipFill>
          <p:spPr>
            <a:xfrm>
              <a:off x="4808471" y="4989505"/>
              <a:ext cx="3774308" cy="401736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/>
        </p:nvSpPr>
        <p:spPr>
          <a:xfrm>
            <a:off x="6231943" y="3119838"/>
            <a:ext cx="2967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Distance accuracy: </a:t>
            </a:r>
            <a:r>
              <a:rPr kumimoji="1" lang="en-US" altLang="zh-CN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0.2 </a:t>
            </a:r>
            <a:r>
              <a:rPr kumimoji="1" lang="en-US" altLang="zh-CN" sz="16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dex</a:t>
            </a:r>
            <a:endParaRPr kumimoji="1" lang="zh-CN" altLang="en-US" sz="1600" b="1" dirty="0" err="1">
              <a:solidFill>
                <a:srgbClr val="0000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4171" y="2996729"/>
            <a:ext cx="2755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Breaking well-known </a:t>
            </a:r>
            <a:r>
              <a:rPr kumimoji="1" lang="en-US" altLang="zh-CN" sz="1600" b="1" i="1" dirty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R-L</a:t>
            </a:r>
            <a:r>
              <a:rPr kumimoji="1"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scaling-law</a:t>
            </a:r>
            <a:endParaRPr kumimoji="1" lang="zh-CN" altLang="en-US" sz="1600" b="1" dirty="0" err="1">
              <a:solidFill>
                <a:srgbClr val="0000FF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32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</a:t>
            </a:r>
            <a:r>
              <a:rPr lang="en-US" altLang="zh-CN" dirty="0" smtClean="0"/>
              <a:t>Black Hole Cosmology</a:t>
            </a:r>
            <a:endParaRPr lang="zh-CN" altLang="en-US" dirty="0"/>
          </a:p>
        </p:txBody>
      </p:sp>
      <p:grpSp>
        <p:nvGrpSpPr>
          <p:cNvPr id="19" name="组 6"/>
          <p:cNvGrpSpPr/>
          <p:nvPr/>
        </p:nvGrpSpPr>
        <p:grpSpPr>
          <a:xfrm>
            <a:off x="712797" y="1244127"/>
            <a:ext cx="7481020" cy="1976508"/>
            <a:chOff x="485800" y="1670606"/>
            <a:chExt cx="8172400" cy="2485411"/>
          </a:xfrm>
        </p:grpSpPr>
        <p:pic>
          <p:nvPicPr>
            <p:cNvPr id="20" name="图片 19" descr="屏幕快照 2017-10-15 下午5.16.3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00" y="1670606"/>
              <a:ext cx="8172400" cy="841146"/>
            </a:xfrm>
            <a:prstGeom prst="rect">
              <a:avLst/>
            </a:prstGeom>
          </p:spPr>
        </p:pic>
        <p:pic>
          <p:nvPicPr>
            <p:cNvPr id="21" name="图片 20" descr="屏幕快照 2017-10-15 下午5.16.4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682686"/>
              <a:ext cx="7409534" cy="806718"/>
            </a:xfrm>
            <a:prstGeom prst="rect">
              <a:avLst/>
            </a:prstGeom>
          </p:spPr>
        </p:pic>
        <p:pic>
          <p:nvPicPr>
            <p:cNvPr id="28" name="图片 27" descr="屏幕快照 2017-10-15 下午5.16.50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644873"/>
              <a:ext cx="7781730" cy="511144"/>
            </a:xfrm>
            <a:prstGeom prst="rect">
              <a:avLst/>
            </a:prstGeom>
          </p:spPr>
        </p:pic>
      </p:grpSp>
      <p:grpSp>
        <p:nvGrpSpPr>
          <p:cNvPr id="29" name="组 9"/>
          <p:cNvGrpSpPr/>
          <p:nvPr/>
        </p:nvGrpSpPr>
        <p:grpSpPr>
          <a:xfrm>
            <a:off x="392980" y="3017393"/>
            <a:ext cx="8319393" cy="3562431"/>
            <a:chOff x="306023" y="-93128"/>
            <a:chExt cx="9233607" cy="4551315"/>
          </a:xfrm>
        </p:grpSpPr>
        <p:pic>
          <p:nvPicPr>
            <p:cNvPr id="30" name="图片 29" descr="figure1a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083" y="-93128"/>
              <a:ext cx="4489161" cy="3366870"/>
            </a:xfrm>
            <a:prstGeom prst="rect">
              <a:avLst/>
            </a:prstGeom>
          </p:spPr>
        </p:pic>
        <p:pic>
          <p:nvPicPr>
            <p:cNvPr id="31" name="图片 30" descr="111391159_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23" y="231827"/>
              <a:ext cx="4324593" cy="291009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2894507" y="778047"/>
              <a:ext cx="1693227" cy="281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/>
                <a:t>Quasar Spectrum</a:t>
              </a:r>
              <a:endParaRPr kumimoji="1" lang="zh-CN" altLang="en-US" sz="1200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11904" y="3180251"/>
              <a:ext cx="4400633" cy="432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Wavelength in the rest frame</a:t>
              </a:r>
              <a:r>
                <a:rPr kumimoji="1" lang="zh-CN" altLang="en-US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（Å）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630616" y="2767379"/>
              <a:ext cx="4909014" cy="169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supermassive BH </a:t>
              </a:r>
              <a:r>
                <a:rPr kumimoji="1" lang="en-US" altLang="zh-CN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located </a:t>
              </a:r>
              <a:r>
                <a:rPr kumimoji="1"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center. Its strong gravitation tidally disrupts the clouds in the torus, then </a:t>
              </a:r>
              <a:r>
                <a:rPr kumimoji="1" lang="en-US" altLang="zh-CN" sz="1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forms </a:t>
              </a:r>
              <a:r>
                <a:rPr kumimoji="1"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inflow, a </a:t>
              </a:r>
              <a:r>
                <a:rPr kumimoji="1" lang="en-US" altLang="zh-CN" sz="16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virialized</a:t>
              </a:r>
              <a:r>
                <a:rPr kumimoji="1"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disk, a weak outflow part. The BLR originates through this mechanism.</a:t>
              </a:r>
              <a:endParaRPr kumimoji="1" lang="zh-CN" alt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标题 1"/>
          <p:cNvSpPr txBox="1">
            <a:spLocks/>
          </p:cNvSpPr>
          <p:nvPr/>
        </p:nvSpPr>
        <p:spPr>
          <a:xfrm>
            <a:off x="392980" y="620311"/>
            <a:ext cx="8422217" cy="88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lvl="1"/>
            <a:r>
              <a:rPr lang="en-US" altLang="zh-CN" sz="2000" b="1" kern="0" dirty="0">
                <a:solidFill>
                  <a:srgbClr val="FF0000"/>
                </a:solidFill>
                <a:latin typeface="Arial" panose="020B0604020202020204" pitchFamily="34" charset="0"/>
                <a:ea typeface="Heiti SC Light"/>
                <a:cs typeface="Arial" panose="020B0604020202020204" pitchFamily="34" charset="0"/>
              </a:rPr>
              <a:t>BLR Origin in AGNs</a:t>
            </a:r>
            <a:r>
              <a:rPr lang="zh-CN" altLang="en-US" sz="2000" b="1" kern="0" dirty="0">
                <a:solidFill>
                  <a:srgbClr val="FF0000"/>
                </a:solidFill>
                <a:latin typeface="Arial" panose="020B0604020202020204" pitchFamily="34" charset="0"/>
                <a:ea typeface="Heiti SC Light"/>
                <a:cs typeface="Arial" panose="020B0604020202020204" pitchFamily="34" charset="0"/>
              </a:rPr>
              <a:t>：</a:t>
            </a:r>
            <a:r>
              <a:rPr lang="en-US" altLang="zh-CN" sz="2000" b="1" kern="0" dirty="0">
                <a:solidFill>
                  <a:srgbClr val="FF0000"/>
                </a:solidFill>
                <a:latin typeface="Arial" panose="020B0604020202020204" pitchFamily="34" charset="0"/>
                <a:ea typeface="Heiti SC Light"/>
                <a:cs typeface="Arial" panose="020B0604020202020204" pitchFamily="34" charset="0"/>
              </a:rPr>
              <a:t>BH mass accuracy of 200%-&gt; 50%</a:t>
            </a:r>
            <a:endParaRPr lang="zh-CN" altLang="en-US" sz="20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1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4"/>
          <p:cNvSpPr>
            <a:spLocks noGrp="1"/>
          </p:cNvSpPr>
          <p:nvPr>
            <p:ph type="title"/>
          </p:nvPr>
        </p:nvSpPr>
        <p:spPr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/>
              <a:t>About PAD</a:t>
            </a:r>
            <a:endParaRPr lang="zh-CN" altLang="en-US" dirty="0"/>
          </a:p>
        </p:txBody>
      </p:sp>
      <p:sp>
        <p:nvSpPr>
          <p:cNvPr id="5" name="矩形 25"/>
          <p:cNvSpPr>
            <a:spLocks noChangeArrowheads="1"/>
          </p:cNvSpPr>
          <p:nvPr/>
        </p:nvSpPr>
        <p:spPr bwMode="auto">
          <a:xfrm>
            <a:off x="293708" y="4433495"/>
            <a:ext cx="6968448" cy="18037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971648" y="1995343"/>
            <a:ext cx="5804207" cy="935038"/>
          </a:xfrm>
          <a:prstGeom prst="ellipse">
            <a:avLst/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Deep Structure of Matter</a:t>
            </a:r>
            <a:endParaRPr kumimoji="1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Large-scale Physical law</a:t>
            </a:r>
            <a:endParaRPr kumimoji="1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93771" y="899905"/>
            <a:ext cx="2178671" cy="92151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  <a:sym typeface="Arial" pitchFamily="34" charset="0"/>
              </a:rPr>
              <a:t>High energy CRs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charged particle	, neutrino,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 </a:t>
            </a:r>
            <a:endParaRPr kumimoji="1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  <a:sym typeface="Arial" pitchFamily="34" charset="0"/>
              </a:rPr>
              <a:t>γ-ray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2700000">
            <a:off x="1589559" y="1785689"/>
            <a:ext cx="435043" cy="303334"/>
          </a:xfrm>
          <a:prstGeom prst="leftArrow">
            <a:avLst>
              <a:gd name="adj1" fmla="val 50000"/>
              <a:gd name="adj2" fmla="val 30106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630113" y="852965"/>
            <a:ext cx="2185469" cy="96565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Arial" pitchFamily="34" charset="0"/>
              </a:rPr>
              <a:t>Intense explosion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GRB, compact object,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BH accretion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5400000">
            <a:off x="3579459" y="1713192"/>
            <a:ext cx="263525" cy="320919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8100000" flipV="1">
            <a:off x="1340674" y="2830581"/>
            <a:ext cx="410701" cy="302481"/>
          </a:xfrm>
          <a:prstGeom prst="leftArrow">
            <a:avLst>
              <a:gd name="adj1" fmla="val 50000"/>
              <a:gd name="adj2" fmla="val 30926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93771" y="3194169"/>
            <a:ext cx="2088000" cy="9668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Underground</a:t>
            </a:r>
            <a:endParaRPr kumimoji="1" lang="zh-CN" altLang="en-US" sz="1400" kern="0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neutrino,</a:t>
            </a:r>
            <a:r>
              <a:rPr kumimoji="1" lang="zh-CN" altLang="en-US" sz="1400" kern="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dark matter,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particle physics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953645" y="965921"/>
            <a:ext cx="2144765" cy="8857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Arial" pitchFamily="34" charset="0"/>
              </a:rPr>
              <a:t>Cosmic evolution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Arial" pitchFamily="34" charset="0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galaxy, cluster,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cosmology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rot="8100000">
            <a:off x="5372698" y="1789669"/>
            <a:ext cx="431986" cy="295275"/>
          </a:xfrm>
          <a:prstGeom prst="leftArrow">
            <a:avLst>
              <a:gd name="adj1" fmla="val 50000"/>
              <a:gd name="adj2" fmla="val 35117"/>
            </a:avLst>
          </a:prstGeom>
          <a:solidFill>
            <a:srgbClr val="FFFFFF"/>
          </a:solidFill>
          <a:ln w="25400" cap="flat" cmpd="sng" algn="ctr">
            <a:solidFill>
              <a:srgbClr val="3333CC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5010411" y="3192785"/>
            <a:ext cx="2088000" cy="92166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Space-based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AMS, HXMT, DAMPE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SVOM, POLAR,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EP, GECAM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 rot="2700000">
            <a:off x="5431388" y="2894111"/>
            <a:ext cx="399045" cy="281000"/>
          </a:xfrm>
          <a:prstGeom prst="leftArrow">
            <a:avLst>
              <a:gd name="adj1" fmla="val 50000"/>
              <a:gd name="adj2" fmla="val 30625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2667221" y="3192785"/>
            <a:ext cx="2088000" cy="92166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High Altitude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</a:rPr>
              <a:t>AS</a:t>
            </a:r>
            <a:r>
              <a:rPr kumimoji="1" lang="en-US" altLang="zh-CN" sz="1400" kern="0" dirty="0">
                <a:solidFill>
                  <a:srgbClr val="0000FF"/>
                </a:solidFill>
                <a:cs typeface="Arial" panose="020B0604020202020204" pitchFamily="34" charset="0"/>
                <a:sym typeface="Symbol" pitchFamily="18" charset="2"/>
              </a:rPr>
              <a:t>, ARGO, LHAASO</a:t>
            </a:r>
            <a:endParaRPr kumimoji="1" lang="zh-CN" altLang="en-US" sz="1400" kern="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 rot="5400000">
            <a:off x="3584469" y="2898632"/>
            <a:ext cx="295525" cy="322604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14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19" name="Text Box 19"/>
          <p:cNvSpPr>
            <a:spLocks noChangeArrowheads="1"/>
          </p:cNvSpPr>
          <p:nvPr/>
        </p:nvSpPr>
        <p:spPr bwMode="auto">
          <a:xfrm>
            <a:off x="7269062" y="3494258"/>
            <a:ext cx="1846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kern="0" dirty="0">
                <a:solidFill>
                  <a:srgbClr val="6600CC"/>
                </a:solidFill>
              </a:rPr>
              <a:t>Facilities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0" name="Text Box 20"/>
          <p:cNvSpPr>
            <a:spLocks noChangeArrowheads="1"/>
          </p:cNvSpPr>
          <p:nvPr/>
        </p:nvSpPr>
        <p:spPr bwMode="auto">
          <a:xfrm>
            <a:off x="7262318" y="2231198"/>
            <a:ext cx="17247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Science Theme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1" name="Text Box 21"/>
          <p:cNvSpPr>
            <a:spLocks noChangeArrowheads="1"/>
          </p:cNvSpPr>
          <p:nvPr/>
        </p:nvSpPr>
        <p:spPr bwMode="auto">
          <a:xfrm>
            <a:off x="7262318" y="1031693"/>
            <a:ext cx="1752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Subjects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2" name="Text Box 24"/>
          <p:cNvSpPr>
            <a:spLocks noChangeArrowheads="1"/>
          </p:cNvSpPr>
          <p:nvPr/>
        </p:nvSpPr>
        <p:spPr bwMode="auto">
          <a:xfrm>
            <a:off x="437723" y="4593022"/>
            <a:ext cx="2188172" cy="701731"/>
          </a:xfrm>
          <a:prstGeom prst="rect">
            <a:avLst/>
          </a:prstGeom>
          <a:solidFill>
            <a:srgbClr val="3333CC"/>
          </a:solidFill>
          <a:ln w="25400" cap="flat" cmpd="sng" algn="ctr">
            <a:solidFill>
              <a:srgbClr val="3333CC">
                <a:shade val="50000"/>
              </a:srgbClr>
            </a:solidFill>
            <a:prstDash val="solid"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Neutrino group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AMS/CMS group</a:t>
            </a:r>
            <a:endParaRPr kumimoji="1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3" name="Text Box 25"/>
          <p:cNvSpPr>
            <a:spLocks noChangeArrowheads="1"/>
          </p:cNvSpPr>
          <p:nvPr/>
        </p:nvSpPr>
        <p:spPr bwMode="auto">
          <a:xfrm>
            <a:off x="2741979" y="4755224"/>
            <a:ext cx="2059387" cy="369332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Cosmic ray group</a:t>
            </a:r>
            <a:endParaRPr kumimoji="1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4" name="Text Box 26"/>
          <p:cNvSpPr>
            <a:spLocks noChangeArrowheads="1"/>
          </p:cNvSpPr>
          <p:nvPr/>
        </p:nvSpPr>
        <p:spPr bwMode="auto">
          <a:xfrm>
            <a:off x="4945923" y="4593022"/>
            <a:ext cx="2188544" cy="7017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Astrophysics group</a:t>
            </a:r>
          </a:p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Theory group</a:t>
            </a:r>
          </a:p>
        </p:txBody>
      </p:sp>
      <p:sp>
        <p:nvSpPr>
          <p:cNvPr id="25" name="Text Box 27"/>
          <p:cNvSpPr>
            <a:spLocks noChangeArrowheads="1"/>
          </p:cNvSpPr>
          <p:nvPr/>
        </p:nvSpPr>
        <p:spPr bwMode="auto">
          <a:xfrm>
            <a:off x="7406171" y="5096833"/>
            <a:ext cx="15723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sym typeface="Arial" pitchFamily="34" charset="0"/>
              </a:rPr>
              <a:t>Groups</a:t>
            </a: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黑体" pitchFamily="49" charset="-122"/>
              <a:sym typeface="Arial" pitchFamily="34" charset="0"/>
            </a:endParaRPr>
          </a:p>
        </p:txBody>
      </p:sp>
      <p:sp>
        <p:nvSpPr>
          <p:cNvPr id="26" name="TextBox 24"/>
          <p:cNvSpPr>
            <a:spLocks noChangeArrowheads="1"/>
          </p:cNvSpPr>
          <p:nvPr/>
        </p:nvSpPr>
        <p:spPr bwMode="auto">
          <a:xfrm>
            <a:off x="581739" y="5488015"/>
            <a:ext cx="6440730" cy="646331"/>
          </a:xfrm>
          <a:prstGeom prst="rect">
            <a:avLst/>
          </a:prstGeom>
          <a:gradFill rotWithShape="1">
            <a:gsLst>
              <a:gs pos="0">
                <a:srgbClr val="3333CC">
                  <a:shade val="51000"/>
                  <a:satMod val="130000"/>
                </a:srgbClr>
              </a:gs>
              <a:gs pos="80000">
                <a:srgbClr val="3333CC">
                  <a:shade val="93000"/>
                  <a:satMod val="130000"/>
                </a:srgbClr>
              </a:gs>
              <a:gs pos="100000">
                <a:srgbClr val="3333CC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342900" marR="0" lvl="0" indent="-34290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  <a:sym typeface="Arial" pitchFamily="34" charset="0"/>
              </a:rPr>
              <a:t>175 staff scientists and engineers, more than 160 graduate students, postdocs and visiting scholars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7" name="下箭头 26"/>
          <p:cNvSpPr>
            <a:spLocks noChangeArrowheads="1"/>
          </p:cNvSpPr>
          <p:nvPr/>
        </p:nvSpPr>
        <p:spPr bwMode="auto">
          <a:xfrm rot="8406896">
            <a:off x="1664603" y="5247715"/>
            <a:ext cx="357554" cy="287338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8" name="下箭头 27"/>
          <p:cNvSpPr>
            <a:spLocks noChangeArrowheads="1"/>
          </p:cNvSpPr>
          <p:nvPr/>
        </p:nvSpPr>
        <p:spPr bwMode="auto">
          <a:xfrm rot="10800000">
            <a:off x="3585772" y="5143272"/>
            <a:ext cx="360485" cy="384175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  <p:sp>
        <p:nvSpPr>
          <p:cNvPr id="29" name="下箭头 28"/>
          <p:cNvSpPr>
            <a:spLocks noChangeArrowheads="1"/>
          </p:cNvSpPr>
          <p:nvPr/>
        </p:nvSpPr>
        <p:spPr bwMode="auto">
          <a:xfrm rot="13214346">
            <a:off x="5726670" y="5231481"/>
            <a:ext cx="359019" cy="288925"/>
          </a:xfrm>
          <a:prstGeom prst="downArrow">
            <a:avLst>
              <a:gd name="adj1" fmla="val 49148"/>
              <a:gd name="adj2" fmla="val 53829"/>
            </a:avLst>
          </a:prstGeom>
          <a:solidFill>
            <a:srgbClr val="2D2DB9"/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10800000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Arial" pitchFamily="34" charset="0"/>
                <a:ea typeface="黑体" pitchFamily="49" charset="-122"/>
                <a:sym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黑体" pitchFamily="49" charset="-122"/>
              <a:cs typeface="+mn-cs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4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Highlight: </a:t>
            </a:r>
            <a:r>
              <a:rPr lang="en-US" altLang="zh-CN" dirty="0" smtClean="0"/>
              <a:t>Black Hole Cosmology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20835"/>
          <a:stretch/>
        </p:blipFill>
        <p:spPr>
          <a:xfrm>
            <a:off x="406401" y="2108200"/>
            <a:ext cx="8438942" cy="432021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73275" y="4696299"/>
            <a:ext cx="17780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b="1" dirty="0" err="1">
                <a:solidFill>
                  <a:srgbClr val="FF0000"/>
                </a:solidFill>
                <a:latin typeface="Arial"/>
                <a:ea typeface="黑体"/>
                <a:cs typeface="黑体"/>
              </a:rPr>
              <a:t>Lijiang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  <a:cs typeface="黑体"/>
              </a:rPr>
              <a:t>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2.4m</a:t>
            </a:r>
          </a:p>
          <a:p>
            <a:pPr algn="ctr"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 2012</a:t>
            </a:r>
            <a:endParaRPr kumimoji="1" lang="zh-CN" altLang="en-US" sz="2000" b="1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94239" y="2884159"/>
            <a:ext cx="157296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  <a:cs typeface="黑体"/>
              </a:rPr>
              <a:t>Spain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2.2m</a:t>
            </a:r>
          </a:p>
          <a:p>
            <a:pPr algn="ctr"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 2017</a:t>
            </a:r>
            <a:endParaRPr kumimoji="1" lang="zh-CN" altLang="en-US" sz="2000" b="1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39860" y="4619851"/>
            <a:ext cx="13969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USA 2.3m 2017</a:t>
            </a:r>
            <a:endParaRPr kumimoji="1"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18" name="内容占位符 2"/>
          <p:cNvSpPr txBox="1">
            <a:spLocks noChangeAspect="1"/>
          </p:cNvSpPr>
          <p:nvPr/>
        </p:nvSpPr>
        <p:spPr bwMode="auto">
          <a:xfrm>
            <a:off x="406401" y="1199034"/>
            <a:ext cx="8442000" cy="17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5pPr>
            <a:lvl6pPr marL="25146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6pPr>
            <a:lvl7pPr marL="29718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7pPr>
            <a:lvl8pPr marL="3429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8pPr>
            <a:lvl9pPr marL="3886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kumimoji="1" lang="en-US" altLang="zh-CN" sz="2400" kern="0" dirty="0">
                <a:solidFill>
                  <a:srgbClr val="000000"/>
                </a:solidFill>
                <a:ea typeface="黑体"/>
                <a:cs typeface="黑体"/>
              </a:rPr>
              <a:t>  </a:t>
            </a:r>
            <a:r>
              <a:rPr kumimoji="1"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US Wyoming U.                     Spain IAA</a:t>
            </a:r>
            <a:r>
              <a:rPr kumimoji="1" lang="zh-CN" altLang="en-US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        </a:t>
            </a:r>
            <a:r>
              <a:rPr kumimoji="1"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     South </a:t>
            </a:r>
            <a:r>
              <a:rPr kumimoji="1"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Africa </a:t>
            </a:r>
            <a:r>
              <a:rPr kumimoji="1"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Obs.</a:t>
            </a:r>
            <a:endParaRPr kumimoji="1" lang="zh-CN" altLang="en-US" sz="2000" b="1" kern="0" dirty="0">
              <a:solidFill>
                <a:srgbClr val="0000FF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cxnSp>
        <p:nvCxnSpPr>
          <p:cNvPr id="22" name="直线箭头连接符 10"/>
          <p:cNvCxnSpPr>
            <a:stCxn id="17" idx="0"/>
          </p:cNvCxnSpPr>
          <p:nvPr/>
        </p:nvCxnSpPr>
        <p:spPr>
          <a:xfrm flipV="1">
            <a:off x="1638330" y="3716867"/>
            <a:ext cx="207403" cy="902984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直线箭头连接符 12"/>
          <p:cNvCxnSpPr>
            <a:stCxn id="15" idx="0"/>
          </p:cNvCxnSpPr>
          <p:nvPr/>
        </p:nvCxnSpPr>
        <p:spPr>
          <a:xfrm flipH="1" flipV="1">
            <a:off x="6773276" y="4038601"/>
            <a:ext cx="889028" cy="65769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直线箭头连接符 13"/>
          <p:cNvCxnSpPr>
            <a:stCxn id="25" idx="3"/>
          </p:cNvCxnSpPr>
          <p:nvPr/>
        </p:nvCxnSpPr>
        <p:spPr>
          <a:xfrm flipV="1">
            <a:off x="4529667" y="5568316"/>
            <a:ext cx="253197" cy="526659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文本框 24"/>
          <p:cNvSpPr txBox="1"/>
          <p:nvPr/>
        </p:nvSpPr>
        <p:spPr>
          <a:xfrm>
            <a:off x="3206750" y="5741032"/>
            <a:ext cx="132291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  <a:cs typeface="黑体"/>
              </a:rPr>
              <a:t>SAAO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2m</a:t>
            </a:r>
          </a:p>
          <a:p>
            <a:pPr algn="ctr"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2018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425267" y="2477434"/>
            <a:ext cx="129683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kumimoji="1" lang="en-US" altLang="zh-CN" sz="2000" b="1" dirty="0">
                <a:solidFill>
                  <a:srgbClr val="FF0000"/>
                </a:solidFill>
                <a:latin typeface="Arial"/>
                <a:ea typeface="黑体"/>
              </a:rPr>
              <a:t>LAMOST 2018</a:t>
            </a:r>
            <a:endParaRPr kumimoji="1" lang="zh-CN" altLang="en-US" sz="2000" b="1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cxnSp>
        <p:nvCxnSpPr>
          <p:cNvPr id="27" name="直线箭头连接符 15"/>
          <p:cNvCxnSpPr/>
          <p:nvPr/>
        </p:nvCxnSpPr>
        <p:spPr>
          <a:xfrm flipH="1">
            <a:off x="7018849" y="3123765"/>
            <a:ext cx="1104760" cy="593102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文本框 35"/>
          <p:cNvSpPr txBox="1"/>
          <p:nvPr/>
        </p:nvSpPr>
        <p:spPr>
          <a:xfrm>
            <a:off x="615838" y="1613499"/>
            <a:ext cx="2136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dirty="0">
                <a:solidFill>
                  <a:srgbClr val="FF0000"/>
                </a:solidFill>
                <a:latin typeface="Arial"/>
                <a:ea typeface="黑体"/>
              </a:rPr>
              <a:t>(M. </a:t>
            </a:r>
            <a:r>
              <a:rPr kumimoji="1" lang="en-US" altLang="zh-CN" sz="2000" dirty="0" err="1">
                <a:solidFill>
                  <a:srgbClr val="FF0000"/>
                </a:solidFill>
                <a:latin typeface="Arial"/>
                <a:ea typeface="黑体"/>
              </a:rPr>
              <a:t>Brotherton</a:t>
            </a:r>
            <a:r>
              <a:rPr kumimoji="1" lang="en-US" altLang="zh-CN" sz="2000" dirty="0">
                <a:solidFill>
                  <a:srgbClr val="FF0000"/>
                </a:solidFill>
                <a:latin typeface="Arial"/>
                <a:ea typeface="黑体"/>
              </a:rPr>
              <a:t>)</a:t>
            </a:r>
            <a:endParaRPr kumimoji="1" lang="zh-CN" altLang="en-US" sz="2000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92254" y="1615401"/>
            <a:ext cx="2417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dirty="0">
                <a:solidFill>
                  <a:srgbClr val="FF0000"/>
                </a:solidFill>
                <a:latin typeface="Arial"/>
                <a:ea typeface="黑体"/>
              </a:rPr>
              <a:t>(J. </a:t>
            </a:r>
            <a:r>
              <a:rPr kumimoji="1" lang="en-US" altLang="zh-CN" sz="2000" dirty="0" err="1">
                <a:solidFill>
                  <a:srgbClr val="FF0000"/>
                </a:solidFill>
                <a:latin typeface="Arial"/>
                <a:ea typeface="黑体"/>
              </a:rPr>
              <a:t>Aceituno</a:t>
            </a:r>
            <a:r>
              <a:rPr kumimoji="1" lang="en-US" altLang="zh-CN" sz="2000" dirty="0">
                <a:solidFill>
                  <a:srgbClr val="FF0000"/>
                </a:solidFill>
                <a:latin typeface="Arial"/>
                <a:ea typeface="黑体"/>
              </a:rPr>
              <a:t>)</a:t>
            </a:r>
            <a:endParaRPr kumimoji="1" lang="zh-CN" altLang="en-US" sz="2000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527863" y="1608437"/>
            <a:ext cx="208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1" lang="en-US" altLang="zh-CN" sz="2000" dirty="0">
                <a:solidFill>
                  <a:srgbClr val="FF0000"/>
                </a:solidFill>
                <a:latin typeface="Arial"/>
                <a:ea typeface="黑体"/>
              </a:rPr>
              <a:t>(H. Winkler)</a:t>
            </a:r>
            <a:endParaRPr kumimoji="1" lang="zh-CN" altLang="en-US" sz="2000" dirty="0">
              <a:solidFill>
                <a:srgbClr val="FF0000"/>
              </a:solidFill>
              <a:latin typeface="Arial"/>
              <a:ea typeface="黑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0832" y="858473"/>
            <a:ext cx="8618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Inter-</a:t>
            </a:r>
            <a:r>
              <a:rPr kumimoji="1" lang="en-US" altLang="zh-CN" sz="2000" b="1" dirty="0" err="1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coll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: IHEP-led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network </a:t>
            </a:r>
            <a:r>
              <a:rPr kumimoji="1"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of 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global 2 m telescopes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线箭头连接符 10"/>
          <p:cNvCxnSpPr/>
          <p:nvPr/>
        </p:nvCxnSpPr>
        <p:spPr>
          <a:xfrm>
            <a:off x="3868208" y="3592045"/>
            <a:ext cx="267841" cy="190068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27126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Strategic Planning (1)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9240" y="845262"/>
            <a:ext cx="8774723" cy="56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Space-based particle astrophysics research: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Continue data analysis for </a:t>
            </a:r>
            <a:r>
              <a:rPr lang="en-US" altLang="zh-CN" sz="2000" b="1" dirty="0">
                <a:solidFill>
                  <a:srgbClr val="FF0000"/>
                </a:solidFill>
              </a:rPr>
              <a:t>AMS-02, POLAR, DAMPE </a:t>
            </a:r>
            <a:r>
              <a:rPr lang="en-US" altLang="zh-CN" sz="2000" dirty="0">
                <a:solidFill>
                  <a:srgbClr val="0000FF"/>
                </a:solidFill>
              </a:rPr>
              <a:t>and </a:t>
            </a:r>
            <a:r>
              <a:rPr lang="en-US" altLang="zh-CN" sz="2000" b="1" i="1" dirty="0">
                <a:solidFill>
                  <a:srgbClr val="FF0000"/>
                </a:solidFill>
              </a:rPr>
              <a:t>Insight</a:t>
            </a:r>
            <a:r>
              <a:rPr lang="en-US" altLang="zh-CN" sz="2000" b="1" dirty="0">
                <a:solidFill>
                  <a:srgbClr val="FF0000"/>
                </a:solidFill>
              </a:rPr>
              <a:t>-HXMT</a:t>
            </a:r>
            <a:r>
              <a:rPr lang="en-US" altLang="zh-CN" sz="2000" dirty="0">
                <a:solidFill>
                  <a:srgbClr val="0000FF"/>
                </a:solidFill>
              </a:rPr>
              <a:t>, science outputs including indirect dark matter search, </a:t>
            </a:r>
            <a:r>
              <a:rPr lang="el-GR" altLang="zh-CN" sz="2000" dirty="0">
                <a:solidFill>
                  <a:srgbClr val="0000FF"/>
                </a:solidFill>
              </a:rPr>
              <a:t>γ</a:t>
            </a:r>
            <a:r>
              <a:rPr lang="en-US" altLang="zh-CN" sz="2000" dirty="0">
                <a:solidFill>
                  <a:srgbClr val="0000FF"/>
                </a:solidFill>
              </a:rPr>
              <a:t>-ray burst polarization (55 GRBs detected), extensive results from </a:t>
            </a:r>
            <a:r>
              <a:rPr lang="en-US" altLang="zh-CN" sz="2000" i="1" dirty="0">
                <a:solidFill>
                  <a:srgbClr val="0000FF"/>
                </a:solidFill>
              </a:rPr>
              <a:t>Insight-</a:t>
            </a:r>
            <a:r>
              <a:rPr lang="en-US" altLang="zh-CN" sz="2000" dirty="0">
                <a:solidFill>
                  <a:srgbClr val="0000FF"/>
                </a:solidFill>
              </a:rPr>
              <a:t>HXMT;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Fast and high quality delivery of </a:t>
            </a:r>
            <a:r>
              <a:rPr lang="en-US" altLang="zh-CN" sz="2000" b="1" dirty="0">
                <a:solidFill>
                  <a:srgbClr val="FF0000"/>
                </a:solidFill>
              </a:rPr>
              <a:t>GECAM</a:t>
            </a:r>
            <a:r>
              <a:rPr lang="en-US" altLang="zh-CN" sz="2000" dirty="0">
                <a:solidFill>
                  <a:srgbClr val="0000FF"/>
                </a:solidFill>
              </a:rPr>
              <a:t>, science outputs including 8 </a:t>
            </a:r>
            <a:r>
              <a:rPr lang="en-US" altLang="zh-CN" sz="2000" dirty="0" err="1">
                <a:solidFill>
                  <a:srgbClr val="0000FF"/>
                </a:solidFill>
              </a:rPr>
              <a:t>keV</a:t>
            </a:r>
            <a:r>
              <a:rPr lang="en-US" altLang="zh-CN" sz="2000" dirty="0">
                <a:solidFill>
                  <a:srgbClr val="0000FF"/>
                </a:solidFill>
              </a:rPr>
              <a:t> - 2 MeV true all-sky  &amp; all-time monitoring;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Participate in projects: </a:t>
            </a:r>
            <a:r>
              <a:rPr lang="en-US" altLang="zh-CN" sz="2000" b="1" dirty="0">
                <a:solidFill>
                  <a:srgbClr val="FF0000"/>
                </a:solidFill>
              </a:rPr>
              <a:t>SVOM/GRM, EP/FXT</a:t>
            </a:r>
            <a:r>
              <a:rPr lang="en-US" altLang="zh-CN" sz="2000" dirty="0">
                <a:solidFill>
                  <a:srgbClr val="0000FF"/>
                </a:solidFill>
              </a:rPr>
              <a:t>, science outputs including multiwavelength observations of various kinds of high energy transients and explosions, </a:t>
            </a:r>
            <a:r>
              <a:rPr lang="en-US" altLang="zh-CN" sz="2000" dirty="0" err="1">
                <a:solidFill>
                  <a:srgbClr val="0000FF"/>
                </a:solidFill>
              </a:rPr>
              <a:t>etc</a:t>
            </a:r>
            <a:r>
              <a:rPr lang="en-US" altLang="zh-CN" sz="2000" dirty="0">
                <a:solidFill>
                  <a:srgbClr val="0000FF"/>
                </a:solidFill>
              </a:rPr>
              <a:t>;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Balanced manpower and resources on future large international collaboration projects led by PAD: </a:t>
            </a:r>
            <a:r>
              <a:rPr lang="en-US" altLang="zh-CN" sz="2000" b="1" dirty="0">
                <a:solidFill>
                  <a:srgbClr val="FF0000"/>
                </a:solidFill>
              </a:rPr>
              <a:t>eXTP</a:t>
            </a:r>
            <a:r>
              <a:rPr lang="en-US" altLang="zh-CN" sz="2000" dirty="0">
                <a:solidFill>
                  <a:srgbClr val="0000FF"/>
                </a:solidFill>
              </a:rPr>
              <a:t> satellite and the </a:t>
            </a:r>
            <a:r>
              <a:rPr lang="en-US" altLang="zh-CN" sz="2000" b="1" dirty="0">
                <a:solidFill>
                  <a:srgbClr val="FF0000"/>
                </a:solidFill>
              </a:rPr>
              <a:t>HERD</a:t>
            </a:r>
            <a:r>
              <a:rPr lang="en-US" altLang="zh-CN" sz="2000" dirty="0">
                <a:solidFill>
                  <a:srgbClr val="0000FF"/>
                </a:solidFill>
              </a:rPr>
              <a:t> facility, science outputs including physics under extreme gravity, density and magnetism, indirect DM search, precise CR spectrum and composition measurements up to the knee energy, etc.</a:t>
            </a:r>
          </a:p>
        </p:txBody>
      </p:sp>
    </p:spTree>
    <p:extLst>
      <p:ext uri="{BB962C8B-B14F-4D97-AF65-F5344CB8AC3E}">
        <p14:creationId xmlns:p14="http://schemas.microsoft.com/office/powerpoint/2010/main" val="3765944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Strategic Planning (2)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9240" y="845262"/>
            <a:ext cx="8774723" cy="56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Cosmic ray research: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Data analysis and physics research with data from the </a:t>
            </a:r>
            <a:r>
              <a:rPr lang="en-US" altLang="zh-CN" sz="2000" b="1" dirty="0">
                <a:solidFill>
                  <a:srgbClr val="FF0000"/>
                </a:solidFill>
              </a:rPr>
              <a:t>Sino–Italian ARGO-YBJ</a:t>
            </a:r>
            <a:r>
              <a:rPr lang="en-US" altLang="zh-CN" sz="2000" dirty="0">
                <a:solidFill>
                  <a:srgbClr val="0000FF"/>
                </a:solidFill>
              </a:rPr>
              <a:t> experiment;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Data analysis and physics research with </a:t>
            </a:r>
            <a:r>
              <a:rPr lang="en-US" altLang="zh-CN" sz="2000" b="1" dirty="0" err="1">
                <a:solidFill>
                  <a:srgbClr val="FF0000"/>
                </a:solidFill>
              </a:rPr>
              <a:t>ASγ</a:t>
            </a:r>
            <a:r>
              <a:rPr lang="en-US" altLang="zh-CN" sz="2000" b="1" dirty="0">
                <a:solidFill>
                  <a:srgbClr val="FF0000"/>
                </a:solidFill>
              </a:rPr>
              <a:t> experiment</a:t>
            </a:r>
            <a:r>
              <a:rPr lang="en-US" altLang="zh-CN" sz="2000" dirty="0">
                <a:solidFill>
                  <a:srgbClr val="0000FF"/>
                </a:solidFill>
              </a:rPr>
              <a:t>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Focus on infrastructure at </a:t>
            </a:r>
            <a:r>
              <a:rPr lang="en-US" altLang="zh-CN" sz="2000" b="1" dirty="0">
                <a:solidFill>
                  <a:srgbClr val="FF0000"/>
                </a:solidFill>
              </a:rPr>
              <a:t>LHAASO</a:t>
            </a:r>
            <a:r>
              <a:rPr lang="en-US" altLang="zh-CN" sz="2000" dirty="0">
                <a:solidFill>
                  <a:srgbClr val="0000FF"/>
                </a:solidFill>
              </a:rPr>
              <a:t> to ensure that the </a:t>
            </a:r>
            <a:r>
              <a:rPr lang="en-US" altLang="zh-CN" sz="2000" b="1" dirty="0">
                <a:solidFill>
                  <a:srgbClr val="FF0000"/>
                </a:solidFill>
              </a:rPr>
              <a:t>1/4 array </a:t>
            </a:r>
            <a:r>
              <a:rPr lang="en-US" altLang="zh-CN" sz="2000" dirty="0">
                <a:solidFill>
                  <a:srgbClr val="0000FF"/>
                </a:solidFill>
              </a:rPr>
              <a:t>is completed and put into science operation on time, as well as coordinating the international collaboration and further developing the physics analysis software;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dirty="0">
                <a:solidFill>
                  <a:srgbClr val="0000FF"/>
                </a:solidFill>
              </a:rPr>
              <a:t>Moderate investment in developing new technologies for cosmic ray detection.</a:t>
            </a:r>
          </a:p>
        </p:txBody>
      </p:sp>
    </p:spTree>
    <p:extLst>
      <p:ext uri="{BB962C8B-B14F-4D97-AF65-F5344CB8AC3E}">
        <p14:creationId xmlns:p14="http://schemas.microsoft.com/office/powerpoint/2010/main" val="364803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Strategic Planning (3)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9240" y="845262"/>
            <a:ext cx="8774723" cy="56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Particle physics experiments: 	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Continue to participate in the </a:t>
            </a:r>
            <a:r>
              <a:rPr lang="en-US" altLang="zh-CN" sz="2000" b="1" kern="0" dirty="0" err="1">
                <a:solidFill>
                  <a:srgbClr val="FF0000"/>
                </a:solidFill>
                <a:ea typeface="黑体"/>
                <a:sym typeface="Arial" pitchFamily="34" charset="0"/>
              </a:rPr>
              <a:t>Daya</a:t>
            </a:r>
            <a:r>
              <a:rPr lang="en-US" altLang="zh-CN" sz="2000" b="1" kern="0" dirty="0">
                <a:solidFill>
                  <a:srgbClr val="FF0000"/>
                </a:solidFill>
                <a:ea typeface="黑体"/>
                <a:sym typeface="Arial" pitchFamily="34" charset="0"/>
              </a:rPr>
              <a:t> Bay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neutrino experiment operation and data analysis, science outputs including high precision measurement of sin</a:t>
            </a:r>
            <a:r>
              <a:rPr lang="en-US" altLang="zh-CN" sz="2000" kern="0" baseline="30000" dirty="0">
                <a:solidFill>
                  <a:srgbClr val="0000FF"/>
                </a:solidFill>
                <a:ea typeface="黑体"/>
                <a:sym typeface="Arial" pitchFamily="34" charset="0"/>
              </a:rPr>
              <a:t>2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2</a:t>
            </a:r>
            <a:r>
              <a:rPr lang="el-GR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θ</a:t>
            </a:r>
            <a:r>
              <a:rPr lang="el-GR" altLang="zh-CN" sz="2000" kern="0" baseline="-25000" dirty="0">
                <a:solidFill>
                  <a:srgbClr val="0000FF"/>
                </a:solidFill>
                <a:ea typeface="黑体"/>
                <a:sym typeface="Arial" pitchFamily="34" charset="0"/>
              </a:rPr>
              <a:t>13</a:t>
            </a:r>
            <a:r>
              <a:rPr lang="zh-CN" altLang="en-US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and </a:t>
            </a:r>
            <a:r>
              <a:rPr lang="el-GR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Δ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m</a:t>
            </a:r>
            <a:r>
              <a:rPr lang="en-US" altLang="zh-CN" sz="2000" kern="0" baseline="30000" dirty="0">
                <a:solidFill>
                  <a:srgbClr val="0000FF"/>
                </a:solidFill>
                <a:ea typeface="黑体"/>
                <a:sym typeface="Arial" pitchFamily="34" charset="0"/>
              </a:rPr>
              <a:t>2</a:t>
            </a:r>
            <a:r>
              <a:rPr lang="en-US" altLang="zh-CN" sz="2000" kern="0" baseline="-25000" dirty="0">
                <a:solidFill>
                  <a:srgbClr val="0000FF"/>
                </a:solidFill>
                <a:ea typeface="黑体"/>
                <a:sym typeface="Arial" pitchFamily="34" charset="0"/>
              </a:rPr>
              <a:t>ee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Participation in the </a:t>
            </a:r>
            <a:r>
              <a:rPr lang="en-US" altLang="zh-CN" sz="2000" b="1" kern="0" dirty="0">
                <a:solidFill>
                  <a:srgbClr val="FF0000"/>
                </a:solidFill>
                <a:ea typeface="黑体"/>
                <a:sym typeface="Arial" pitchFamily="34" charset="0"/>
              </a:rPr>
              <a:t>JUNO experiment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; science outputs including high precision measurement of </a:t>
            </a:r>
            <a:r>
              <a:rPr lang="el-GR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θ</a:t>
            </a:r>
            <a:r>
              <a:rPr lang="el-GR" altLang="zh-CN" sz="2000" kern="0" baseline="-25000" dirty="0">
                <a:solidFill>
                  <a:srgbClr val="0000FF"/>
                </a:solidFill>
                <a:ea typeface="黑体"/>
                <a:sym typeface="Arial" pitchFamily="34" charset="0"/>
              </a:rPr>
              <a:t>12</a:t>
            </a:r>
            <a:r>
              <a:rPr lang="zh-CN" altLang="en-US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及</a:t>
            </a:r>
            <a:r>
              <a:rPr lang="el-GR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Δ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m</a:t>
            </a:r>
            <a:r>
              <a:rPr lang="en-US" altLang="zh-CN" sz="2000" kern="0" baseline="30000" dirty="0">
                <a:solidFill>
                  <a:srgbClr val="0000FF"/>
                </a:solidFill>
                <a:ea typeface="黑体"/>
                <a:sym typeface="Arial" pitchFamily="34" charset="0"/>
              </a:rPr>
              <a:t>2</a:t>
            </a:r>
            <a:r>
              <a:rPr lang="en-US" altLang="zh-CN" sz="2000" kern="0" baseline="-25000" dirty="0">
                <a:solidFill>
                  <a:srgbClr val="0000FF"/>
                </a:solidFill>
                <a:ea typeface="黑体"/>
                <a:sym typeface="Arial" pitchFamily="34" charset="0"/>
              </a:rPr>
              <a:t>21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, probing the </a:t>
            </a:r>
            <a:r>
              <a:rPr lang="en-US" altLang="zh-CN" sz="2000" kern="0" dirty="0" err="1">
                <a:solidFill>
                  <a:srgbClr val="0000FF"/>
                </a:solidFill>
                <a:ea typeface="黑体"/>
                <a:sym typeface="Arial" pitchFamily="34" charset="0"/>
              </a:rPr>
              <a:t>unitarity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 of U</a:t>
            </a:r>
            <a:r>
              <a:rPr lang="en-US" altLang="zh-CN" sz="2000" kern="0" baseline="-25000" dirty="0">
                <a:solidFill>
                  <a:srgbClr val="0000FF"/>
                </a:solidFill>
                <a:ea typeface="黑体"/>
                <a:sym typeface="Arial" pitchFamily="34" charset="0"/>
              </a:rPr>
              <a:t>PMNS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 to ~1% level</a:t>
            </a:r>
            <a:endParaRPr lang="en-US" altLang="zh-CN" sz="2000" kern="0" baseline="-25000" dirty="0">
              <a:solidFill>
                <a:srgbClr val="0000FF"/>
              </a:solidFill>
              <a:ea typeface="黑体"/>
              <a:sym typeface="Arial" pitchFamily="34" charset="0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Strengthen R&amp;D on underground dark matter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searches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(</a:t>
            </a:r>
            <a:r>
              <a:rPr lang="en-US" altLang="zh-CN" sz="2000" kern="0" dirty="0" err="1">
                <a:solidFill>
                  <a:srgbClr val="0000FF"/>
                </a:solidFill>
                <a:ea typeface="黑体"/>
                <a:sym typeface="Arial" pitchFamily="34" charset="0"/>
              </a:rPr>
              <a:t>LAr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 techniques), possible JUNO near detector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Continue participation in data analysis for the </a:t>
            </a:r>
            <a:r>
              <a:rPr lang="en-US" altLang="zh-CN" sz="2000" b="1" kern="0" dirty="0">
                <a:solidFill>
                  <a:srgbClr val="FF0000"/>
                </a:solidFill>
                <a:ea typeface="黑体"/>
                <a:sym typeface="Arial" pitchFamily="34" charset="0"/>
              </a:rPr>
              <a:t>CMS experiment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,  science outputs including DM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searches,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Higgs studies, new physics and new particle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searches </a:t>
            </a:r>
            <a:endParaRPr lang="en-US" altLang="zh-CN" sz="2000" kern="0" dirty="0">
              <a:solidFill>
                <a:srgbClr val="0000FF"/>
              </a:solidFill>
              <a:ea typeface="黑体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31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Strategic Planning (4)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9240" y="845262"/>
            <a:ext cx="8774723" cy="56886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zh-CN" sz="2000" b="1" dirty="0">
                <a:solidFill>
                  <a:srgbClr val="FF0000"/>
                </a:solidFill>
              </a:rPr>
              <a:t>Cosmology</a:t>
            </a:r>
            <a:r>
              <a:rPr lang="zh-CN" altLang="en-US" sz="2000" b="1" dirty="0">
                <a:solidFill>
                  <a:srgbClr val="FF0000"/>
                </a:solidFill>
              </a:rPr>
              <a:t>：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Continue to strengthen research in particle cosmology and high energy astrophysics theory; 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Complete construction of the </a:t>
            </a:r>
            <a:r>
              <a:rPr lang="en-US" altLang="zh-CN" sz="2000" b="1" kern="0" dirty="0">
                <a:solidFill>
                  <a:srgbClr val="FF0000"/>
                </a:solidFill>
                <a:ea typeface="黑体"/>
                <a:sym typeface="Arial" pitchFamily="34" charset="0"/>
              </a:rPr>
              <a:t>Ali CMB Polarization Telescope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observation station and telescope mount, and sign an agreement with the US about development of the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receiver;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science outputs including Primordial Gravitational Waves (PGWs)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detection </a:t>
            </a:r>
            <a:r>
              <a:rPr lang="en-US" altLang="zh-CN" sz="2000" kern="0" dirty="0">
                <a:solidFill>
                  <a:srgbClr val="0000FF"/>
                </a:solidFill>
                <a:ea typeface="黑体"/>
                <a:sym typeface="Arial" pitchFamily="34" charset="0"/>
              </a:rPr>
              <a:t>in the northern hemisphere for the first </a:t>
            </a:r>
            <a:r>
              <a:rPr lang="en-US" altLang="zh-CN" sz="2000" kern="0" dirty="0" smtClean="0">
                <a:solidFill>
                  <a:srgbClr val="0000FF"/>
                </a:solidFill>
                <a:ea typeface="黑体"/>
                <a:sym typeface="Arial" pitchFamily="34" charset="0"/>
              </a:rPr>
              <a:t>time</a:t>
            </a:r>
            <a:endParaRPr lang="en-US" altLang="zh-CN" sz="2000" kern="0" dirty="0">
              <a:solidFill>
                <a:srgbClr val="0000FF"/>
              </a:solidFill>
              <a:ea typeface="黑体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5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Manpower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838538"/>
              </p:ext>
            </p:extLst>
          </p:nvPr>
        </p:nvGraphicFramePr>
        <p:xfrm>
          <a:off x="198247" y="3538107"/>
          <a:ext cx="6354953" cy="2796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49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89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89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7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89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Group  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Staff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 Black" panose="020B0A040201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 &amp; Postdocs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329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Senior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Mid.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Jun.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27000" algn="ctr" defTabSz="914400" rtl="0" eaLnBrk="1" fontAlgn="ctr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kern="12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Sup.</a:t>
                      </a:r>
                      <a:endParaRPr lang="zh-CN" altLang="en-US" sz="1200" b="1" u="none" strike="noStrike" kern="1200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301" marR="68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zh-CN" alt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05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altitude balloon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Cosmic ray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AMS/CMS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Secretariat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8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n-US" sz="1200" b="1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altLang="zh-CN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altLang="zh-CN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" name="图表 3"/>
          <p:cNvGraphicFramePr>
            <a:graphicFrameLocks/>
          </p:cNvGraphicFramePr>
          <p:nvPr>
            <p:extLst/>
          </p:nvPr>
        </p:nvGraphicFramePr>
        <p:xfrm>
          <a:off x="511513" y="971633"/>
          <a:ext cx="4500754" cy="215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/>
          <p:cNvSpPr txBox="1"/>
          <p:nvPr/>
        </p:nvSpPr>
        <p:spPr>
          <a:xfrm rot="10800000">
            <a:off x="39515" y="1187077"/>
            <a:ext cx="492443" cy="1270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1960" y="770866"/>
            <a:ext cx="4079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Staff: Keeping Stable! 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图表 7"/>
          <p:cNvGraphicFramePr>
            <a:graphicFrameLocks/>
          </p:cNvGraphicFramePr>
          <p:nvPr>
            <p:extLst/>
          </p:nvPr>
        </p:nvGraphicFramePr>
        <p:xfrm>
          <a:off x="5130800" y="842537"/>
          <a:ext cx="4741089" cy="341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矩形 8"/>
          <p:cNvSpPr/>
          <p:nvPr/>
        </p:nvSpPr>
        <p:spPr>
          <a:xfrm>
            <a:off x="6426370" y="3060164"/>
            <a:ext cx="2149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distribution</a:t>
            </a:r>
            <a:endParaRPr lang="zh-CN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38186" y="3815996"/>
            <a:ext cx="2505814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2013: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PhD/59%; MSc/26%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Avg. age: 36</a:t>
            </a:r>
          </a:p>
          <a:p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2017: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PhD/71%; MSc/21%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Avg. age: 38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2980" y="3108812"/>
            <a:ext cx="5323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~200 in 2020: LHAASO/</a:t>
            </a:r>
            <a:r>
              <a:rPr lang="en-US" altLang="zh-C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/HERD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8247" y="6340653"/>
            <a:ext cx="7392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groups are competent and adequately staffed!</a:t>
            </a:r>
            <a:endParaRPr lang="zh-CN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42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D6C8AC1-7D08-43D1-95B3-BE88FFE1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Manpower for </a:t>
            </a:r>
            <a:r>
              <a:rPr lang="en-US" altLang="zh-CN" dirty="0" smtClean="0"/>
              <a:t>All Projects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12802DFC-C47C-4DF7-B747-2D1CD5A700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068" y="759652"/>
          <a:ext cx="9115863" cy="4939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3840">
                  <a:extLst>
                    <a:ext uri="{9D8B030D-6E8A-4147-A177-3AD203B41FA5}">
                      <a16:colId xmlns="" xmlns:a16="http://schemas.microsoft.com/office/drawing/2014/main" val="1350278749"/>
                    </a:ext>
                  </a:extLst>
                </a:gridCol>
                <a:gridCol w="3088724">
                  <a:extLst>
                    <a:ext uri="{9D8B030D-6E8A-4147-A177-3AD203B41FA5}">
                      <a16:colId xmlns="" xmlns:a16="http://schemas.microsoft.com/office/drawing/2014/main" val="1841284340"/>
                    </a:ext>
                  </a:extLst>
                </a:gridCol>
                <a:gridCol w="896112">
                  <a:extLst>
                    <a:ext uri="{9D8B030D-6E8A-4147-A177-3AD203B41FA5}">
                      <a16:colId xmlns="" xmlns:a16="http://schemas.microsoft.com/office/drawing/2014/main" val="469041446"/>
                    </a:ext>
                  </a:extLst>
                </a:gridCol>
                <a:gridCol w="758952">
                  <a:extLst>
                    <a:ext uri="{9D8B030D-6E8A-4147-A177-3AD203B41FA5}">
                      <a16:colId xmlns="" xmlns:a16="http://schemas.microsoft.com/office/drawing/2014/main" val="166082668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3445838808"/>
                    </a:ext>
                  </a:extLst>
                </a:gridCol>
                <a:gridCol w="922862">
                  <a:extLst>
                    <a:ext uri="{9D8B030D-6E8A-4147-A177-3AD203B41FA5}">
                      <a16:colId xmlns="" xmlns:a16="http://schemas.microsoft.com/office/drawing/2014/main" val="130729732"/>
                    </a:ext>
                  </a:extLst>
                </a:gridCol>
                <a:gridCol w="763853">
                  <a:extLst>
                    <a:ext uri="{9D8B030D-6E8A-4147-A177-3AD203B41FA5}">
                      <a16:colId xmlns="" xmlns:a16="http://schemas.microsoft.com/office/drawing/2014/main" val="3007579749"/>
                    </a:ext>
                  </a:extLst>
                </a:gridCol>
              </a:tblGrid>
              <a:tr h="198266">
                <a:tc rowSpan="2"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Projects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 rowSpan="2"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Leaders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 gridSpan="4">
                  <a:txBody>
                    <a:bodyPr/>
                    <a:lstStyle/>
                    <a:p>
                      <a:pPr indent="26797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894715" algn="l"/>
                        </a:tabLst>
                      </a:pPr>
                      <a:r>
                        <a:rPr lang="en-US" sz="2000" kern="100" dirty="0">
                          <a:effectLst/>
                        </a:rPr>
                        <a:t>Staff (FTE)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Stu</a:t>
                      </a:r>
                      <a:r>
                        <a:rPr lang="en-US" sz="18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.&amp; PDs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499196273"/>
                  </a:ext>
                </a:extLst>
              </a:tr>
              <a:tr h="1146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Senior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Mid.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Jun.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2715214"/>
                  </a:ext>
                </a:extLst>
              </a:tr>
              <a:tr h="449179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Theory/Ali CPT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X. Bi, H. Li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7.8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574768549"/>
                  </a:ext>
                </a:extLst>
              </a:tr>
              <a:tr h="580725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LHAASO/</a:t>
                      </a:r>
                    </a:p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ARGO*/</a:t>
                      </a:r>
                      <a:r>
                        <a:rPr lang="en-US" altLang="zh-CN" sz="18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Asγ</a:t>
                      </a:r>
                      <a:r>
                        <a:rPr lang="en-US" altLang="zh-CN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Z. Cao, H. Hu, J. Huang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6.5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19.1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34.6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+?</a:t>
                      </a:r>
                      <a:endParaRPr lang="zh-CN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537509376"/>
                  </a:ext>
                </a:extLst>
              </a:tr>
              <a:tr h="333675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HXMT* 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T. Li, S. Zhang,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F.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Lu,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L.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33.5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19.2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58.9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130803150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POLAR*/</a:t>
                      </a:r>
                    </a:p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SVOM/EP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S. Zhang, Y. Dong, Y. Chen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8.3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14.7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2491093221"/>
                  </a:ext>
                </a:extLst>
              </a:tr>
              <a:tr h="79966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eXTP/GECAM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S. Zhang, F. Lu, S. </a:t>
                      </a:r>
                      <a:r>
                        <a:rPr lang="en-US" altLang="zh-CN" sz="1800" b="1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Xiong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5.4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10.1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+?</a:t>
                      </a:r>
                      <a:endParaRPr lang="zh-CN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2815206712"/>
                  </a:ext>
                </a:extLst>
              </a:tr>
              <a:tr h="266299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DAMPE*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H. Wang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7.3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10.3</a:t>
                      </a:r>
                      <a:endParaRPr lang="zh-CN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195798421"/>
                  </a:ext>
                </a:extLst>
              </a:tr>
              <a:tr h="344905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HERD/CSES*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S. Zhang, Y. Dong, H. Wang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3.6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6.3</a:t>
                      </a:r>
                      <a:r>
                        <a:rPr lang="en-US" altLang="zh-CN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+?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280976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AMS*/CMS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H. Chen, G. Chen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12.1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2667170021"/>
                  </a:ext>
                </a:extLst>
              </a:tr>
              <a:tr h="417095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Daya</a:t>
                      </a: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Bay*/</a:t>
                      </a:r>
                    </a:p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JUNO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C. Yang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6.1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10.1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1034859633"/>
                  </a:ext>
                </a:extLst>
              </a:tr>
              <a:tr h="323807">
                <a:tc>
                  <a:txBody>
                    <a:bodyPr/>
                    <a:lstStyle/>
                    <a:p>
                      <a:pPr marL="0" marR="0" lvl="0" indent="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zh-CN" altLang="en-US" sz="1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46</a:t>
                      </a:r>
                      <a:endParaRPr lang="zh-CN" altLang="en-US" sz="18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+25</a:t>
                      </a:r>
                      <a:endParaRPr lang="zh-CN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tc>
                  <a:txBody>
                    <a:bodyPr/>
                    <a:lstStyle/>
                    <a:p>
                      <a:pPr marL="0" indent="12700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122</a:t>
                      </a:r>
                      <a:endParaRPr lang="zh-CN" altLang="en-US" sz="18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01" marR="68301" marT="0" marB="0" anchor="ctr"/>
                </a:tc>
                <a:extLst>
                  <a:ext uri="{0D108BD9-81ED-4DB2-BD59-A6C34878D82A}">
                    <a16:rowId xmlns="" xmlns:a16="http://schemas.microsoft.com/office/drawing/2014/main" val="3097290447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="" xmlns:a16="http://schemas.microsoft.com/office/drawing/2014/main" id="{9DF27910-A39C-44FE-BD7C-B83B81D65D7B}"/>
              </a:ext>
            </a:extLst>
          </p:cNvPr>
          <p:cNvSpPr/>
          <p:nvPr/>
        </p:nvSpPr>
        <p:spPr>
          <a:xfrm>
            <a:off x="4924" y="2475869"/>
            <a:ext cx="9144000" cy="1172588"/>
          </a:xfrm>
          <a:prstGeom prst="rect">
            <a:avLst/>
          </a:prstGeom>
          <a:solidFill>
            <a:srgbClr val="C00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01B2CDF-592B-4A97-93E9-3D8E58B3E6D8}"/>
              </a:ext>
            </a:extLst>
          </p:cNvPr>
          <p:cNvSpPr/>
          <p:nvPr/>
        </p:nvSpPr>
        <p:spPr>
          <a:xfrm>
            <a:off x="13363" y="3635626"/>
            <a:ext cx="9144000" cy="921305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87B076E2-CE11-4B38-8DC7-3159E1514F83}"/>
              </a:ext>
            </a:extLst>
          </p:cNvPr>
          <p:cNvSpPr txBox="1"/>
          <p:nvPr/>
        </p:nvSpPr>
        <p:spPr>
          <a:xfrm flipH="1">
            <a:off x="139509" y="5687869"/>
            <a:ext cx="889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*ARGO/As</a:t>
            </a:r>
            <a:r>
              <a:rPr lang="el-GR" altLang="zh-CN" sz="2000" dirty="0">
                <a:solidFill>
                  <a:srgbClr val="FF0000"/>
                </a:solidFill>
              </a:rPr>
              <a:t>γ</a:t>
            </a:r>
            <a:r>
              <a:rPr lang="en-US" altLang="zh-CN" sz="2000" dirty="0">
                <a:solidFill>
                  <a:srgbClr val="FF0000"/>
                </a:solidFill>
              </a:rPr>
              <a:t>/HXMT/POLAR/DAMPE/CSES/AMS/</a:t>
            </a:r>
            <a:r>
              <a:rPr lang="en-US" altLang="zh-CN" sz="2000" dirty="0" err="1">
                <a:solidFill>
                  <a:srgbClr val="FF0000"/>
                </a:solidFill>
              </a:rPr>
              <a:t>Daya</a:t>
            </a:r>
            <a:r>
              <a:rPr lang="en-US" altLang="zh-CN" sz="2000" dirty="0">
                <a:solidFill>
                  <a:srgbClr val="FF0000"/>
                </a:solidFill>
              </a:rPr>
              <a:t> Bay: Finish(ed)</a:t>
            </a:r>
            <a:r>
              <a:rPr lang="en-US" altLang="zh-CN" sz="2000" dirty="0" err="1">
                <a:solidFill>
                  <a:srgbClr val="FF0000"/>
                </a:solidFill>
              </a:rPr>
              <a:t>ing</a:t>
            </a:r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en-US" altLang="zh-CN" sz="2000" dirty="0">
                <a:solidFill>
                  <a:srgbClr val="FF0000"/>
                </a:solidFill>
              </a:rPr>
              <a:t>Funding for space projects presented by Dr. S.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Xiong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8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International Cooperation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-2" y="764704"/>
          <a:ext cx="9144003" cy="4942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2">
                  <a:extLst>
                    <a:ext uri="{9D8B030D-6E8A-4147-A177-3AD203B41FA5}">
                      <a16:colId xmlns="" xmlns:a16="http://schemas.microsoft.com/office/drawing/2014/main" val="279763491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3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22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408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08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Research area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US" altLang="zh-CN" sz="2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Number of Countries 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(incl. China)</a:t>
                      </a:r>
                      <a:endParaRPr lang="zh-CN" altLang="en-US" sz="2000" dirty="0"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Number of Institutions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domestic +</a:t>
                      </a:r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overseas</a:t>
                      </a:r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Number of Researchers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domestic +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overseas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531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Astronomy &amp; </a:t>
                      </a:r>
                      <a:r>
                        <a:rPr lang="en-US" altLang="zh-C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Astropar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Physics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1+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5318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eXTP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--*</a:t>
                      </a:r>
                      <a:endParaRPr lang="zh-CN" altLang="en-US" sz="2000" b="1" baseline="30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5318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HERD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531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Altitude Cosmic Ray &amp; </a:t>
                      </a:r>
                      <a:r>
                        <a:rPr lang="en-US" altLang="zh-C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Astropar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Physics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LHAASO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5318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ASγ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5318">
                <a:tc v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48+</a:t>
                      </a:r>
                      <a:r>
                        <a:rPr lang="en-US" altLang="zh-CN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zh-CN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86871" y="5707252"/>
            <a:ext cx="90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 eXTP consortium has not been officially approved yet, the number of members in each institution is difficult to count accurately.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29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Academic Leaders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543579" y="1006798"/>
            <a:ext cx="7321020" cy="54403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Li </a:t>
            </a:r>
            <a:r>
              <a:rPr lang="en-US" altLang="zh-CN" sz="2000" dirty="0" err="1">
                <a:solidFill>
                  <a:srgbClr val="0000FF"/>
                </a:solidFill>
                <a:ea typeface="黑体" panose="02010609060101010101" pitchFamily="49" charset="-122"/>
              </a:rPr>
              <a:t>Tipei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, 78, BSc/THU. </a:t>
            </a:r>
            <a:r>
              <a:rPr lang="en-US" altLang="zh-CN" sz="2000" dirty="0" smtClean="0">
                <a:solidFill>
                  <a:srgbClr val="0000FF"/>
                </a:solidFill>
                <a:ea typeface="黑体" panose="02010609060101010101" pitchFamily="49" charset="-122"/>
              </a:rPr>
              <a:t>CAS Academician.</a:t>
            </a:r>
            <a:endParaRPr lang="en-US" altLang="zh-CN" sz="2000" dirty="0">
              <a:solidFill>
                <a:srgbClr val="0000FF"/>
              </a:solidFill>
              <a:ea typeface="黑体" panose="02010609060101010101" pitchFamily="49" charset="-122"/>
            </a:endParaRP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Adjunct Prof. of </a:t>
            </a:r>
            <a:r>
              <a:rPr lang="en-US" altLang="zh-CN" sz="2000" dirty="0" smtClean="0">
                <a:ea typeface="黑体" panose="02010609060101010101" pitchFamily="49" charset="-122"/>
              </a:rPr>
              <a:t>Tsinghua University</a:t>
            </a:r>
            <a:endParaRPr lang="en-US" altLang="zh-CN" sz="2000" dirty="0">
              <a:ea typeface="黑体" panose="02010609060101010101" pitchFamily="49" charset="-122"/>
            </a:endParaRP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Founder of China’s high energy astrophysics</a:t>
            </a:r>
            <a:r>
              <a:rPr lang="en-US" altLang="zh-CN" sz="2000" dirty="0" smtClean="0">
                <a:ea typeface="黑体" panose="02010609060101010101" pitchFamily="49" charset="-122"/>
              </a:rPr>
              <a:t>, </a:t>
            </a:r>
            <a:r>
              <a:rPr lang="en-US" altLang="zh-CN" sz="2000" dirty="0">
                <a:ea typeface="黑体" panose="02010609060101010101" pitchFamily="49" charset="-122"/>
              </a:rPr>
              <a:t>Li-Ma formula, Li-Wu direct demodulation method, WMAP systematic errors. Proposer and former PI of HXMT.</a:t>
            </a:r>
            <a:endParaRPr lang="zh-CN" altLang="en-US" sz="2000" dirty="0"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</a:pPr>
            <a:endParaRPr lang="en-US" altLang="zh-CN" sz="2000" dirty="0">
              <a:solidFill>
                <a:srgbClr val="0070C0"/>
              </a:solidFill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</a:pPr>
            <a:endParaRPr lang="en-US" altLang="zh-CN" sz="2000" dirty="0">
              <a:solidFill>
                <a:srgbClr val="0070C0"/>
              </a:solidFill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</a:pP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ZHANG </a:t>
            </a:r>
            <a:r>
              <a:rPr lang="en-US" altLang="zh-CN" sz="2000" dirty="0" err="1">
                <a:solidFill>
                  <a:srgbClr val="0000FF"/>
                </a:solidFill>
                <a:ea typeface="黑体" panose="02010609060101010101" pitchFamily="49" charset="-122"/>
              </a:rPr>
              <a:t>Shuangnan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, 55, BSc/THU, </a:t>
            </a:r>
            <a:r>
              <a:rPr lang="en-US" altLang="zh-CN" sz="2000" dirty="0" smtClean="0">
                <a:solidFill>
                  <a:srgbClr val="0000FF"/>
                </a:solidFill>
                <a:ea typeface="黑体" panose="02010609060101010101" pitchFamily="49" charset="-122"/>
              </a:rPr>
              <a:t>PhD/UK (</a:t>
            </a:r>
            <a:r>
              <a:rPr lang="en-US" altLang="zh-CN" sz="2000" dirty="0" err="1">
                <a:solidFill>
                  <a:srgbClr val="0000FF"/>
                </a:solidFill>
                <a:ea typeface="黑体" panose="02010609060101010101" pitchFamily="49" charset="-122"/>
              </a:rPr>
              <a:t>Soton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), </a:t>
            </a:r>
            <a:r>
              <a:rPr lang="en-US" altLang="zh-CN" sz="2000" dirty="0" smtClean="0">
                <a:solidFill>
                  <a:srgbClr val="0000FF"/>
                </a:solidFill>
                <a:ea typeface="黑体" panose="02010609060101010101" pitchFamily="49" charset="-122"/>
              </a:rPr>
              <a:t>postdoc/</a:t>
            </a:r>
            <a:r>
              <a:rPr lang="en-US" altLang="zh-CN" sz="2000" dirty="0" err="1" smtClean="0">
                <a:solidFill>
                  <a:srgbClr val="0000FF"/>
                </a:solidFill>
                <a:ea typeface="黑体" panose="02010609060101010101" pitchFamily="49" charset="-122"/>
              </a:rPr>
              <a:t>UPenn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, Prof./</a:t>
            </a:r>
            <a:r>
              <a:rPr lang="en-US" altLang="zh-CN" sz="2000" dirty="0" smtClean="0">
                <a:solidFill>
                  <a:srgbClr val="0000FF"/>
                </a:solidFill>
                <a:ea typeface="黑体" panose="02010609060101010101" pitchFamily="49" charset="-122"/>
              </a:rPr>
              <a:t>UAH (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Alabama), </a:t>
            </a:r>
            <a:r>
              <a:rPr lang="en-US" altLang="zh-CN" sz="2000" dirty="0" err="1">
                <a:solidFill>
                  <a:srgbClr val="0000FF"/>
                </a:solidFill>
                <a:ea typeface="黑体" panose="02010609060101010101" pitchFamily="49" charset="-122"/>
              </a:rPr>
              <a:t>dis.Prof</a:t>
            </a:r>
            <a:r>
              <a:rPr lang="en-US" altLang="zh-CN" sz="2000" dirty="0">
                <a:solidFill>
                  <a:srgbClr val="0000FF"/>
                </a:solidFill>
                <a:ea typeface="黑体" panose="02010609060101010101" pitchFamily="49" charset="-122"/>
              </a:rPr>
              <a:t>./THU. 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Chief scientist of Space Science Division/NAOC.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YZ </a:t>
            </a:r>
            <a:r>
              <a:rPr lang="en-US" altLang="zh-CN" sz="2000" dirty="0" err="1">
                <a:ea typeface="黑体" panose="02010609060101010101" pitchFamily="49" charset="-122"/>
              </a:rPr>
              <a:t>dis.prof</a:t>
            </a:r>
            <a:r>
              <a:rPr lang="en-US" altLang="zh-CN" sz="2000" dirty="0">
                <a:ea typeface="黑体" panose="02010609060101010101" pitchFamily="49" charset="-122"/>
              </a:rPr>
              <a:t>./</a:t>
            </a:r>
            <a:r>
              <a:rPr lang="en-US" altLang="zh-CN" sz="2000" dirty="0" err="1">
                <a:ea typeface="黑体" panose="02010609060101010101" pitchFamily="49" charset="-122"/>
              </a:rPr>
              <a:t>MoE</a:t>
            </a:r>
            <a:r>
              <a:rPr lang="en-US" altLang="zh-CN" sz="2000" dirty="0">
                <a:ea typeface="黑体" panose="02010609060101010101" pitchFamily="49" charset="-122"/>
              </a:rPr>
              <a:t>, </a:t>
            </a:r>
            <a:r>
              <a:rPr lang="en-US" altLang="zh-CN" sz="2000" dirty="0" err="1">
                <a:ea typeface="黑体" panose="02010609060101010101" pitchFamily="49" charset="-122"/>
              </a:rPr>
              <a:t>dis.invest</a:t>
            </a:r>
            <a:r>
              <a:rPr lang="en-US" altLang="zh-CN" sz="2000" dirty="0">
                <a:ea typeface="黑体" panose="02010609060101010101" pitchFamily="49" charset="-122"/>
              </a:rPr>
              <a:t>./NSFC, national dis. expert., Copernican dis. scientist/Ferrara(Italy).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Editor of several international and domestic journals.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&gt;250 refereed pub., &gt;7000 citations. 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IAU GA invited public discourse (only Chinese so far). </a:t>
            </a:r>
          </a:p>
          <a:p>
            <a:pPr lvl="1">
              <a:spcBef>
                <a:spcPct val="0"/>
              </a:spcBef>
            </a:pPr>
            <a:r>
              <a:rPr lang="en-US" altLang="zh-CN" sz="2000" dirty="0">
                <a:ea typeface="黑体" panose="02010609060101010101" pitchFamily="49" charset="-122"/>
              </a:rPr>
              <a:t>PI: POLAR, HXMT, eXTP and HERD;. Co-PI: SVOM.</a:t>
            </a:r>
          </a:p>
          <a:p>
            <a:pPr lvl="1"/>
            <a:endParaRPr lang="en-US" altLang="zh-CN" dirty="0">
              <a:ea typeface="黑体" panose="02010609060101010101" pitchFamily="49" charset="-122"/>
            </a:endParaRPr>
          </a:p>
          <a:p>
            <a:endParaRPr lang="zh-CN" altLang="en-US" dirty="0">
              <a:ea typeface="黑体" panose="02010609060101010101" pitchFamily="49" charset="-122"/>
            </a:endParaRPr>
          </a:p>
          <a:p>
            <a:endParaRPr lang="zh-CN" altLang="en-US" dirty="0">
              <a:ea typeface="黑体" panose="02010609060101010101" pitchFamily="49" charset="-122"/>
            </a:endParaRPr>
          </a:p>
          <a:p>
            <a:endParaRPr lang="zh-CN" altLang="en-US" dirty="0">
              <a:ea typeface="黑体" panose="02010609060101010101" pitchFamily="49" charset="-122"/>
            </a:endParaRPr>
          </a:p>
        </p:txBody>
      </p:sp>
      <p:pic>
        <p:nvPicPr>
          <p:cNvPr id="4" name="图片 6" descr="http://sourcedb.cas.cn/sourcedb_ihep_cas/zw/zjrc/yszj/200907/P02011072860938110738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006798"/>
            <a:ext cx="125888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框 1187" descr="2012-06-10-off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2928467"/>
            <a:ext cx="1258887" cy="164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00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ea typeface="黑体" panose="02010609060101010101" pitchFamily="49" charset="-122"/>
              </a:rPr>
              <a:t>Other Senior Project Leaders</a:t>
            </a:r>
            <a:endParaRPr lang="zh-CN" altLang="en-US" dirty="0"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634702"/>
              </p:ext>
            </p:extLst>
          </p:nvPr>
        </p:nvGraphicFramePr>
        <p:xfrm>
          <a:off x="152400" y="990600"/>
          <a:ext cx="8915398" cy="5353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0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0315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4299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519688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0" marR="0" marT="45718" marB="4571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80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/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0" marR="0" marT="45718" marB="4571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</a:t>
                      </a:r>
                      <a:r>
                        <a:rPr lang="en-US" altLang="zh-CN" sz="2000" b="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2000" b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Jianmin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 </a:t>
                      </a:r>
                      <a:r>
                        <a:rPr lang="en-US" altLang="zh-CN" sz="2000" b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Fangjun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</a:p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Liming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altLang="zh-CN" sz="2000" b="0" kern="12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Zhen 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</a:t>
                      </a:r>
                      <a:r>
                        <a:rPr lang="en-US" altLang="zh-CN" sz="2000" b="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Hongbo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YANG</a:t>
                      </a:r>
                      <a:r>
                        <a:rPr lang="en-US" altLang="zh-CN" sz="2000" b="0" kern="1200" baseline="30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altLang="zh-CN" sz="2000" b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Changgen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CHEN </a:t>
                      </a:r>
                      <a:r>
                        <a:rPr lang="en-US" altLang="zh-CN" sz="2000" b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Guoming</a:t>
                      </a:r>
                      <a:endParaRPr lang="zh-CN" altLang="en-US" sz="20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Field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</a:t>
                      </a:r>
                      <a:endParaRPr lang="en-US" altLang="zh-C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</a:t>
                      </a: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</a:t>
                      </a:r>
                      <a:endParaRPr lang="en-US" altLang="zh-C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Neutrino</a:t>
                      </a:r>
                    </a:p>
                    <a:p>
                      <a:pPr algn="ctr"/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Physics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9724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r>
                        <a:rPr lang="en-US" altLang="zh-CN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USTC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NJU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PKU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PhD/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IHEP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10593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SEAMBH</a:t>
                      </a:r>
                    </a:p>
                    <a:p>
                      <a:pPr algn="ctr"/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</a:t>
                      </a:r>
                    </a:p>
                    <a:p>
                      <a:pPr algn="ctr"/>
                      <a:endParaRPr lang="en-US" altLang="zh-CN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eXTP manager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 for all ground segments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PI: ARGO,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LHAASO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altLang="zh-CN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Formal 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</a:t>
                      </a:r>
                      <a:r>
                        <a:rPr lang="el-GR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γ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DYB</a:t>
                      </a:r>
                    </a:p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JUNO Deputy leader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CMS,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AMS 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</a:t>
                      </a:r>
                      <a:endParaRPr lang="zh-CN" alt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224079" y="6249540"/>
            <a:ext cx="8359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FF0000"/>
                </a:solidFill>
              </a:rPr>
              <a:t>1. National Distinguished Investigator; 2: </a:t>
            </a:r>
            <a:r>
              <a:rPr lang="en-US" altLang="zh-CN" sz="2000" dirty="0" smtClean="0">
                <a:solidFill>
                  <a:srgbClr val="FF0000"/>
                </a:solidFill>
              </a:rPr>
              <a:t>CAS Hundred Talents Program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99" y="990600"/>
            <a:ext cx="1209600" cy="1512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3" y="990600"/>
            <a:ext cx="1164381" cy="1512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53" y="990600"/>
            <a:ext cx="1209600" cy="1512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61" y="990600"/>
            <a:ext cx="1209600" cy="151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8" y="990600"/>
            <a:ext cx="1209600" cy="1512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45" y="990600"/>
            <a:ext cx="1209600" cy="1512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92" y="990600"/>
            <a:ext cx="12096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Improvement S</a:t>
            </a:r>
            <a:r>
              <a:rPr lang="en-US" altLang="zh-CN" dirty="0" smtClean="0"/>
              <a:t>ince </a:t>
            </a:r>
            <a:r>
              <a:rPr lang="en-US" altLang="zh-CN" dirty="0"/>
              <a:t>2013: A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408" y="764704"/>
            <a:ext cx="8787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-HXMT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(one of the Three 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Goals)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 in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Assessment:</a:t>
            </a:r>
            <a:endParaRPr lang="en-US" altLang="zh-CN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schedule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could potentially impact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and success of the HXMT</a:t>
            </a:r>
            <a:r>
              <a:rPr lang="en-US" altLang="zh-CN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144408" y="2267565"/>
            <a:ext cx="52657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&amp; Achievements: 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in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2017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 the instruments work </a:t>
            </a:r>
            <a:r>
              <a:rPr lang="en-US" altLang="zh-C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performance better than requirements.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in-orbit test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large amount of data covering all scientific goals.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software V1 with calibrated instrument responses released.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early results published &amp; more publications are in preparation.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Insight-HXMT 1</a:t>
            </a:r>
            <a:r>
              <a:rPr lang="en-US" altLang="zh-CN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year international science workshop to take place on June 18-22, 2018.</a:t>
            </a:r>
            <a:endParaRPr lang="zh-CN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46844"/>
          <a:stretch/>
        </p:blipFill>
        <p:spPr>
          <a:xfrm>
            <a:off x="5410200" y="2395920"/>
            <a:ext cx="3146011" cy="39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77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Challenges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="" xmlns:a16="http://schemas.microsoft.com/office/drawing/2014/main" id="{67B73209-B707-46EF-8C47-7142E3B7A550}"/>
              </a:ext>
            </a:extLst>
          </p:cNvPr>
          <p:cNvSpPr txBox="1">
            <a:spLocks/>
          </p:cNvSpPr>
          <p:nvPr/>
        </p:nvSpPr>
        <p:spPr bwMode="auto">
          <a:xfrm>
            <a:off x="245533" y="858838"/>
            <a:ext cx="8686800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5pPr>
            <a:lvl6pPr marL="25146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6pPr>
            <a:lvl7pPr marL="29718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7pPr>
            <a:lvl8pPr marL="3429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8pPr>
            <a:lvl9pPr marL="3886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sym typeface="Arial" pitchFamily="34" charset="0"/>
              </a:defRPr>
            </a:lvl9pPr>
          </a:lstStyle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China’s leading center in particle astrophysics: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Cosmic ray/space high energy astronomy/neutrino physics/cosmology; 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in-house 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detector/electronics/ mechanics/observation/interpretation/simulation/theory</a:t>
            </a:r>
          </a:p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Internationally unique: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With facilities from underground/sea 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level to 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high altitude 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mountains, satellites 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 space station.</a:t>
            </a:r>
          </a:p>
          <a:p>
            <a:r>
              <a:rPr lang="en-US" altLang="zh-CN" sz="2400" b="1" kern="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Many challenges ahead: 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Scientific productivity and 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impact 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from on-going projects;</a:t>
            </a: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Adoption of </a:t>
            </a:r>
            <a:r>
              <a:rPr lang="en-US" altLang="zh-CN" sz="2000" b="1" kern="0" dirty="0" err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eXTP</a:t>
            </a:r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and HERD, and 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international collaborations;</a:t>
            </a:r>
            <a:endParaRPr lang="en-US" altLang="zh-CN" sz="2000" b="1" kern="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lvl="1"/>
            <a:r>
              <a:rPr lang="en-US" altLang="zh-CN" sz="2000" b="1" kern="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Many large projects, but very young teams, though well staffed.</a:t>
            </a:r>
            <a:endParaRPr lang="zh-CN" altLang="en-US" sz="2000" b="1" kern="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="" xmlns:a16="http://schemas.microsoft.com/office/drawing/2014/main" id="{A66605C8-DEE4-4BAD-B9EB-C2900D376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026" y="5377738"/>
            <a:ext cx="5820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0000FF"/>
                </a:solidFill>
              </a:rPr>
              <a:t>Many thanks for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your </a:t>
            </a:r>
            <a:r>
              <a:rPr lang="en-US" altLang="zh-CN" sz="2800" b="1" dirty="0">
                <a:solidFill>
                  <a:srgbClr val="0000FF"/>
                </a:solidFill>
              </a:rPr>
              <a:t>evaluation!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1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Improvement </a:t>
            </a:r>
            <a:r>
              <a:rPr lang="en-US" altLang="zh-CN" dirty="0" smtClean="0"/>
              <a:t>Since </a:t>
            </a:r>
            <a:r>
              <a:rPr lang="en-US" altLang="zh-CN" dirty="0"/>
              <a:t>2013: B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44407" y="764704"/>
            <a:ext cx="8787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Astroparticle physics and astrophysics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(One of the Five 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Priorities)</a:t>
            </a:r>
            <a:endParaRPr lang="en-US" altLang="zh-CN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 in Assessment of 2013:</a:t>
            </a:r>
          </a:p>
          <a:p>
            <a:pPr marL="457200" indent="-457200" algn="just">
              <a:buAutoNum type="arabicPeriod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 experiments in planning: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well understand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capability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 compare it periodically to new results or competing experiments.</a:t>
            </a:r>
          </a:p>
          <a:p>
            <a:pPr marL="457200" indent="-457200" algn="just">
              <a:buAutoNum type="arabicPeriod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Closer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collaboration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is necessary 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space observatory (XTP) over the next decades.</a:t>
            </a:r>
          </a:p>
          <a:p>
            <a:pPr marL="457200" indent="-457200" algn="just">
              <a:buAutoNum type="arabicPeriod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Priorities should be reviewed periodically and the assignment of resources optimized.</a:t>
            </a:r>
          </a:p>
        </p:txBody>
      </p:sp>
      <p:sp>
        <p:nvSpPr>
          <p:cNvPr id="4" name="矩形 3"/>
          <p:cNvSpPr/>
          <p:nvPr/>
        </p:nvSpPr>
        <p:spPr>
          <a:xfrm>
            <a:off x="144408" y="3608351"/>
            <a:ext cx="87879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&amp; Achievements: 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China’s previous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XTP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Europe 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XTP (eXTP) 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issue on eXTP white papers to be published in 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China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consortiums on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eXTP, HERD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LHAASO 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formed, ensuring advanced scientific goals and international competitiveness.</a:t>
            </a:r>
          </a:p>
          <a:p>
            <a:pPr marL="457200" lvl="0" indent="-457200">
              <a:buFontTx/>
              <a:buAutoNum type="arabicPeriod"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 out those projects not closely related to the objectives and strategy of PAD.</a:t>
            </a:r>
          </a:p>
        </p:txBody>
      </p:sp>
    </p:spTree>
    <p:extLst>
      <p:ext uri="{BB962C8B-B14F-4D97-AF65-F5344CB8AC3E}">
        <p14:creationId xmlns:p14="http://schemas.microsoft.com/office/powerpoint/2010/main" val="2408715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Funding </a:t>
            </a:r>
            <a:r>
              <a:rPr lang="en-US" altLang="zh-CN" dirty="0"/>
              <a:t>and Publications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2980" y="954094"/>
            <a:ext cx="4893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recent 5 years (2013 – 2017):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CNY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previous 5 years (2008 – 2012):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389 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CNY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increase: ~56%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4478"/>
              </p:ext>
            </p:extLst>
          </p:nvPr>
        </p:nvGraphicFramePr>
        <p:xfrm>
          <a:off x="5046133" y="-88849"/>
          <a:ext cx="3640667" cy="329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 6"/>
          <p:cNvSpPr/>
          <p:nvPr/>
        </p:nvSpPr>
        <p:spPr>
          <a:xfrm>
            <a:off x="392980" y="3321562"/>
            <a:ext cx="82938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2013, the Division has published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1225 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papers, including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 in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Astronomy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Astrophysical Journal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Notices of the Royal Astronomical Society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Astronomy &amp; Astrophysics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papers in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D 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Review Letters</a:t>
            </a:r>
            <a:r>
              <a:rPr lang="en-US" altLang="zh-CN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increase: ~30%</a:t>
            </a:r>
          </a:p>
        </p:txBody>
      </p:sp>
    </p:spTree>
    <p:extLst>
      <p:ext uri="{BB962C8B-B14F-4D97-AF65-F5344CB8AC3E}">
        <p14:creationId xmlns:p14="http://schemas.microsoft.com/office/powerpoint/2010/main" val="414465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Space </a:t>
            </a:r>
            <a:r>
              <a:rPr lang="en-US" altLang="zh-CN" dirty="0" smtClean="0"/>
              <a:t>Projects Roadmap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269800" y="1946499"/>
            <a:ext cx="8671000" cy="3720464"/>
            <a:chOff x="-2" y="1"/>
            <a:chExt cx="7188205" cy="2919731"/>
          </a:xfrm>
        </p:grpSpPr>
        <p:sp>
          <p:nvSpPr>
            <p:cNvPr id="22" name="流程图: 资料带 21"/>
            <p:cNvSpPr/>
            <p:nvPr/>
          </p:nvSpPr>
          <p:spPr>
            <a:xfrm>
              <a:off x="15238" y="767081"/>
              <a:ext cx="866142" cy="797560"/>
            </a:xfrm>
            <a:prstGeom prst="flowChartPunchedTap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X-ray Astrnomy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流程图: 资料带 22"/>
            <p:cNvSpPr/>
            <p:nvPr/>
          </p:nvSpPr>
          <p:spPr>
            <a:xfrm>
              <a:off x="-2" y="1910082"/>
              <a:ext cx="881381" cy="762000"/>
            </a:xfrm>
            <a:prstGeom prst="flowChartPunchedTape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Space Particle</a:t>
              </a:r>
              <a:r>
                <a:rPr kumimoji="0" 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Detection</a:t>
              </a:r>
              <a:endParaRPr kumimoji="0" lang="zh-CN" altLang="en-US" sz="1400" b="1" i="0" u="none" strike="noStrike" kern="100" cap="none" spc="0" normalizeH="0" baseline="0" noProof="0" dirty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流程图: 过程 23"/>
            <p:cNvSpPr/>
            <p:nvPr/>
          </p:nvSpPr>
          <p:spPr>
            <a:xfrm>
              <a:off x="1041400" y="574041"/>
              <a:ext cx="787400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HXMT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SVOM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EP/FXT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流程图: 过程 24"/>
            <p:cNvSpPr/>
            <p:nvPr/>
          </p:nvSpPr>
          <p:spPr>
            <a:xfrm>
              <a:off x="2311401" y="584201"/>
              <a:ext cx="2171702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Enhanced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 X-ray Timing and Polarimetry mission (</a:t>
              </a:r>
              <a:r>
                <a:rPr kumimoji="0" lang="en-US" sz="1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kumimoji="0" lang="en-US" sz="14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XTP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) 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Gravitational wave high-energy </a:t>
              </a: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Electromagnetic Counterpart All-Sky Monitor (GECAM)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流程图: 过程 25"/>
            <p:cNvSpPr/>
            <p:nvPr/>
          </p:nvSpPr>
          <p:spPr>
            <a:xfrm>
              <a:off x="5064762" y="579121"/>
              <a:ext cx="1517651" cy="1085851"/>
            </a:xfrm>
            <a:prstGeom prst="flowChartProcess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Hot Universe Baryon Surveyor (HUBS)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流程图: 过程 26"/>
            <p:cNvSpPr/>
            <p:nvPr/>
          </p:nvSpPr>
          <p:spPr>
            <a:xfrm>
              <a:off x="1021079" y="1823722"/>
              <a:ext cx="787400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AMS02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DAMPE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CSES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流程图: 过程 27"/>
            <p:cNvSpPr/>
            <p:nvPr/>
          </p:nvSpPr>
          <p:spPr>
            <a:xfrm>
              <a:off x="2291081" y="1833881"/>
              <a:ext cx="2184401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High Energy cosmic-Radiation Detection (HERD)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 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流程图: 过程 28"/>
            <p:cNvSpPr/>
            <p:nvPr/>
          </p:nvSpPr>
          <p:spPr>
            <a:xfrm>
              <a:off x="5044443" y="1828802"/>
              <a:ext cx="1517651" cy="1085851"/>
            </a:xfrm>
            <a:prstGeom prst="flowChartProcess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>
                  <a:ln>
                    <a:noFill/>
                  </a:ln>
                  <a:solidFill>
                    <a:sysClr val="window" lastClr="C7EDCC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Wide-field MeV Gamma-Ray Observatory (WMEGRO)</a:t>
              </a:r>
              <a:endParaRPr kumimoji="0" lang="zh-CN" altLang="en-US" sz="1400" b="0" i="0" u="none" strike="noStrike" kern="10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文本框 2"/>
            <p:cNvSpPr txBox="1">
              <a:spLocks noChangeArrowheads="1"/>
            </p:cNvSpPr>
            <p:nvPr/>
          </p:nvSpPr>
          <p:spPr bwMode="auto">
            <a:xfrm>
              <a:off x="944880" y="1"/>
              <a:ext cx="1111250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Current Projects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文本框 2"/>
            <p:cNvSpPr txBox="1">
              <a:spLocks noChangeArrowheads="1"/>
            </p:cNvSpPr>
            <p:nvPr/>
          </p:nvSpPr>
          <p:spPr bwMode="auto">
            <a:xfrm>
              <a:off x="2453641" y="1"/>
              <a:ext cx="1660969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applying 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文本框 2"/>
            <p:cNvSpPr txBox="1">
              <a:spLocks noChangeArrowheads="1"/>
            </p:cNvSpPr>
            <p:nvPr/>
          </p:nvSpPr>
          <p:spPr bwMode="auto">
            <a:xfrm>
              <a:off x="4704082" y="1"/>
              <a:ext cx="2484121" cy="4106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Projects in planning and pre-research for mission adoption</a:t>
              </a:r>
              <a:endPara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燕尾形箭头 32"/>
            <p:cNvSpPr/>
            <p:nvPr/>
          </p:nvSpPr>
          <p:spPr>
            <a:xfrm>
              <a:off x="1915160" y="99060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燕尾形箭头 33"/>
            <p:cNvSpPr/>
            <p:nvPr/>
          </p:nvSpPr>
          <p:spPr>
            <a:xfrm>
              <a:off x="4643122" y="1010921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燕尾形箭头 34"/>
            <p:cNvSpPr/>
            <p:nvPr/>
          </p:nvSpPr>
          <p:spPr>
            <a:xfrm>
              <a:off x="1905002" y="2230122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燕尾形箭头 35"/>
            <p:cNvSpPr/>
            <p:nvPr/>
          </p:nvSpPr>
          <p:spPr>
            <a:xfrm>
              <a:off x="4592320" y="2245360"/>
              <a:ext cx="336550" cy="266700"/>
            </a:xfrm>
            <a:prstGeom prst="notchedRightArrow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C7EDCC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87797" y="937854"/>
            <a:ext cx="8300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for the development of space-based high energy astrophysics experiments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71341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Space </a:t>
            </a:r>
            <a:r>
              <a:rPr lang="en-US" altLang="zh-CN" dirty="0" smtClean="0"/>
              <a:t>Projects </a:t>
            </a:r>
            <a:r>
              <a:rPr lang="en-US" altLang="zh-CN" dirty="0"/>
              <a:t>L</a:t>
            </a:r>
            <a:r>
              <a:rPr lang="en-US" altLang="zh-CN" dirty="0" smtClean="0"/>
              <a:t>ed </a:t>
            </a:r>
            <a:r>
              <a:rPr lang="en-US" altLang="zh-CN" dirty="0"/>
              <a:t>(1)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25375" y="859475"/>
            <a:ext cx="7339687" cy="5259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POLAR</a:t>
            </a:r>
            <a:r>
              <a:rPr lang="en-US" altLang="zh-CN" sz="2000" dirty="0">
                <a:solidFill>
                  <a:srgbClr val="0000FF"/>
                </a:solidFill>
              </a:rPr>
              <a:t>: </a:t>
            </a:r>
            <a:r>
              <a:rPr lang="en-US" altLang="zh-CN" sz="2000" dirty="0"/>
              <a:t>Successful development of the China–Europe collaboration Gamma-ray Burst </a:t>
            </a:r>
            <a:r>
              <a:rPr lang="en-US" altLang="zh-CN" sz="2000" dirty="0" err="1"/>
              <a:t>Polarimeter</a:t>
            </a:r>
            <a:r>
              <a:rPr lang="en-US" altLang="zh-CN" sz="2000" dirty="0"/>
              <a:t> (POLAR), the only astronomical payload on board the Chinese space laboratory “Tiangong-2”, launched on September 15th, 2016.</a:t>
            </a:r>
          </a:p>
          <a:p>
            <a:pPr>
              <a:lnSpc>
                <a:spcPts val="3200"/>
              </a:lnSpc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Insight-HXMT: </a:t>
            </a:r>
            <a:r>
              <a:rPr lang="en-US" altLang="zh-CN" sz="2000" dirty="0"/>
              <a:t>Successful development of the Hard X-ray Modulation Telescope (</a:t>
            </a:r>
            <a:r>
              <a:rPr lang="en-US" altLang="zh-CN" sz="2000" i="1" dirty="0"/>
              <a:t>Insight</a:t>
            </a:r>
            <a:r>
              <a:rPr lang="en-US" altLang="zh-CN" sz="2000" dirty="0"/>
              <a:t>-HXMT),  China’s first X-ray astronomy satellite, launched on June 15th, 2017, and </a:t>
            </a:r>
            <a:r>
              <a:rPr lang="en-US" altLang="zh-CN" sz="2000" dirty="0" smtClean="0"/>
              <a:t>handed over </a:t>
            </a:r>
            <a:r>
              <a:rPr lang="en-US" altLang="zh-CN" sz="2000" dirty="0"/>
              <a:t>on January 30th, 2018, after which </a:t>
            </a:r>
            <a:r>
              <a:rPr lang="en-US" altLang="zh-CN" sz="2000" i="1" dirty="0"/>
              <a:t>Insight</a:t>
            </a:r>
            <a:r>
              <a:rPr lang="en-US" altLang="zh-CN" sz="2000" dirty="0"/>
              <a:t>-HXMT officially entered the science operation phase. </a:t>
            </a:r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54057761"/>
              </p:ext>
            </p:extLst>
          </p:nvPr>
        </p:nvGraphicFramePr>
        <p:xfrm>
          <a:off x="7376723" y="1065560"/>
          <a:ext cx="1440160" cy="166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r:id="rId3" imgW="3572374" imgH="3801006" progId="">
                  <p:embed/>
                </p:oleObj>
              </mc:Choice>
              <mc:Fallback>
                <p:oleObj r:id="rId3" imgW="3572374" imgH="3801006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6723" y="1065560"/>
                        <a:ext cx="1440160" cy="1662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30" y="3721142"/>
            <a:ext cx="159135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D39F5809-73B5-4315-B089-95E03878620D}"/>
              </a:ext>
            </a:extLst>
          </p:cNvPr>
          <p:cNvSpPr txBox="1"/>
          <p:nvPr/>
        </p:nvSpPr>
        <p:spPr>
          <a:xfrm>
            <a:off x="392980" y="5389240"/>
            <a:ext cx="8062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Please refer to </a:t>
            </a:r>
            <a:r>
              <a:rPr lang="en-US" altLang="zh-CN" sz="2400" dirty="0" smtClean="0">
                <a:solidFill>
                  <a:srgbClr val="FF0000"/>
                </a:solidFill>
              </a:rPr>
              <a:t>Dr</a:t>
            </a:r>
            <a:r>
              <a:rPr lang="en-US" altLang="zh-CN" sz="2400" dirty="0">
                <a:solidFill>
                  <a:srgbClr val="FF0000"/>
                </a:solidFill>
              </a:rPr>
              <a:t>. Shaolin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Xiong’s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talk for details: 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</a:rPr>
              <a:t>Highlights </a:t>
            </a:r>
            <a:r>
              <a:rPr lang="en-US" altLang="zh-CN" sz="3200" dirty="0">
                <a:solidFill>
                  <a:srgbClr val="FF0000"/>
                </a:solidFill>
              </a:rPr>
              <a:t>of scientific results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767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Space projects led (2)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201574" y="876408"/>
            <a:ext cx="7195672" cy="5259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GECAM: </a:t>
            </a:r>
            <a:r>
              <a:rPr lang="en-US" altLang="zh-CN" sz="2000" dirty="0"/>
              <a:t>Gravitational wave high-energy Electromagnetic Counterpart All-sky Monitor, fully funded for launch in 2020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eXTP: </a:t>
            </a:r>
            <a:r>
              <a:rPr lang="en-US" altLang="zh-CN" sz="2000" dirty="0"/>
              <a:t>enhanced X-ray Timing and Polarimetry mission, fully funded through Phase B (2020), planned launch in 2025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endParaRPr lang="en-US" altLang="zh-CN" sz="2000" b="1" dirty="0">
              <a:solidFill>
                <a:srgbClr val="0000FF"/>
              </a:solidFill>
            </a:endParaRP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HERD: </a:t>
            </a:r>
            <a:r>
              <a:rPr lang="en-US" altLang="zh-CN" sz="2000" dirty="0"/>
              <a:t>High Energy cosmic-Radiation Detection facility onboard China’s Space Station, partially funded for launch in around 2025</a:t>
            </a:r>
          </a:p>
        </p:txBody>
      </p:sp>
      <p:pic>
        <p:nvPicPr>
          <p:cNvPr id="5" name="图片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28" y="876408"/>
            <a:ext cx="1259632" cy="129614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40756"/>
            <a:ext cx="1763889" cy="9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5811" r="4618" b="4616"/>
          <a:stretch/>
        </p:blipFill>
        <p:spPr>
          <a:xfrm>
            <a:off x="7596336" y="3508094"/>
            <a:ext cx="1231421" cy="111273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D8C3667-D231-4FE0-B577-6105D73426C5}"/>
              </a:ext>
            </a:extLst>
          </p:cNvPr>
          <p:cNvSpPr txBox="1"/>
          <p:nvPr/>
        </p:nvSpPr>
        <p:spPr>
          <a:xfrm>
            <a:off x="889475" y="5261316"/>
            <a:ext cx="62697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Please refer to </a:t>
            </a:r>
            <a:r>
              <a:rPr lang="en-US" altLang="zh-CN" sz="2400" dirty="0" smtClean="0">
                <a:solidFill>
                  <a:srgbClr val="FF0000"/>
                </a:solidFill>
              </a:rPr>
              <a:t>Dr</a:t>
            </a:r>
            <a:r>
              <a:rPr lang="en-US" altLang="zh-CN" sz="2400" dirty="0">
                <a:solidFill>
                  <a:srgbClr val="FF0000"/>
                </a:solidFill>
              </a:rPr>
              <a:t>. Shaolin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Xiong’s</a:t>
            </a:r>
            <a:r>
              <a:rPr lang="en-US" altLang="zh-CN" sz="2400" dirty="0" smtClean="0">
                <a:solidFill>
                  <a:srgbClr val="FF0000"/>
                </a:solidFill>
              </a:rPr>
              <a:t> talk </a:t>
            </a:r>
            <a:r>
              <a:rPr lang="en-US" altLang="zh-CN" sz="2400" dirty="0">
                <a:solidFill>
                  <a:srgbClr val="FF0000"/>
                </a:solidFill>
              </a:rPr>
              <a:t>for details: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Current progress and future </a:t>
            </a:r>
            <a:r>
              <a:rPr lang="en-US" altLang="zh-CN" sz="2800" dirty="0" smtClean="0">
                <a:solidFill>
                  <a:srgbClr val="FF0000"/>
                </a:solidFill>
              </a:rPr>
              <a:t>plans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0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Space </a:t>
            </a:r>
            <a:r>
              <a:rPr lang="en-US" altLang="zh-CN" dirty="0" smtClean="0"/>
              <a:t>Projects Participated </a:t>
            </a:r>
            <a:r>
              <a:rPr lang="en-US" altLang="zh-CN" dirty="0"/>
              <a:t>I</a:t>
            </a:r>
            <a:r>
              <a:rPr lang="en-US" altLang="zh-CN" dirty="0" smtClean="0"/>
              <a:t>n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84640" y="977925"/>
            <a:ext cx="7130560" cy="52593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AMS-02: </a:t>
            </a:r>
            <a:r>
              <a:rPr lang="en-US" altLang="zh-CN" sz="2000" dirty="0"/>
              <a:t>Substantial participation in the Alpha Magnetic Spectrometer (AMS-02) project </a:t>
            </a:r>
            <a:r>
              <a:rPr lang="en-US" altLang="zh-CN" sz="2000" dirty="0" smtClean="0"/>
              <a:t>on board </a:t>
            </a:r>
            <a:r>
              <a:rPr lang="en-US" altLang="zh-CN" sz="2000" dirty="0"/>
              <a:t>the International Space Station. </a:t>
            </a:r>
          </a:p>
          <a:p>
            <a:pPr>
              <a:lnSpc>
                <a:spcPts val="27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DAMPE: </a:t>
            </a:r>
            <a:r>
              <a:rPr lang="en-US" altLang="zh-CN" sz="2000" dirty="0"/>
              <a:t>Leading the STK </a:t>
            </a:r>
            <a:r>
              <a:rPr lang="en-US" altLang="zh-CN" sz="2000" dirty="0" smtClean="0"/>
              <a:t>on board </a:t>
            </a:r>
            <a:r>
              <a:rPr lang="en-US" altLang="zh-CN" sz="2000" dirty="0"/>
              <a:t>the Dark Matter Particle Explorer (DAMPE) satellite, launched in 2016. </a:t>
            </a:r>
          </a:p>
          <a:p>
            <a:pPr>
              <a:lnSpc>
                <a:spcPts val="27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SVOM: </a:t>
            </a:r>
            <a:r>
              <a:rPr lang="en-US" altLang="zh-CN" sz="2000" dirty="0"/>
              <a:t>Responsible for the Gamma-ray Monitor (GRM), one of the four payloads </a:t>
            </a:r>
            <a:r>
              <a:rPr lang="en-US" altLang="zh-CN" sz="2000" dirty="0" smtClean="0"/>
              <a:t>on board </a:t>
            </a:r>
            <a:r>
              <a:rPr lang="en-US" altLang="zh-CN" sz="2000" dirty="0"/>
              <a:t>the </a:t>
            </a:r>
            <a:r>
              <a:rPr lang="en-US" altLang="zh-CN" sz="2000" dirty="0" smtClean="0"/>
              <a:t>Sino-French </a:t>
            </a:r>
            <a:r>
              <a:rPr lang="en-US" altLang="zh-CN" sz="2000" dirty="0"/>
              <a:t>mission SVOM (Space Variable Objects Monitor), to be launched in 2021.</a:t>
            </a:r>
          </a:p>
          <a:p>
            <a:pPr>
              <a:lnSpc>
                <a:spcPts val="2700"/>
              </a:lnSpc>
            </a:pPr>
            <a:r>
              <a:rPr lang="en-US" altLang="zh-CN" sz="2000" b="1" dirty="0">
                <a:solidFill>
                  <a:srgbClr val="0000FF"/>
                </a:solidFill>
              </a:rPr>
              <a:t>EP: </a:t>
            </a:r>
            <a:r>
              <a:rPr lang="en-US" altLang="zh-CN" sz="2000" dirty="0"/>
              <a:t>Responsible for the </a:t>
            </a:r>
            <a:r>
              <a:rPr lang="en-US" altLang="zh-CN" sz="2000" dirty="0" smtClean="0"/>
              <a:t>follow-up </a:t>
            </a:r>
            <a:r>
              <a:rPr lang="en-US" altLang="zh-CN" sz="2000" dirty="0"/>
              <a:t>X-ray telescope, one of the two payloads </a:t>
            </a:r>
            <a:r>
              <a:rPr lang="en-US" altLang="zh-CN" sz="2000" dirty="0" smtClean="0"/>
              <a:t>on board </a:t>
            </a:r>
            <a:r>
              <a:rPr lang="en-US" altLang="zh-CN" sz="2000" dirty="0"/>
              <a:t>the Einstein Probe (EP) mission, to be launched in 2022.</a:t>
            </a:r>
          </a:p>
          <a:p>
            <a:pPr>
              <a:lnSpc>
                <a:spcPts val="3200"/>
              </a:lnSpc>
            </a:pPr>
            <a:endParaRPr lang="en-US" altLang="zh-CN" sz="2400" dirty="0">
              <a:solidFill>
                <a:srgbClr val="0070C0"/>
              </a:solidFill>
            </a:endParaRPr>
          </a:p>
          <a:p>
            <a:pPr>
              <a:lnSpc>
                <a:spcPts val="3200"/>
              </a:lnSpc>
            </a:pPr>
            <a:endParaRPr lang="en-US" altLang="zh-CN" sz="2400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5780" y="3135240"/>
            <a:ext cx="1224136" cy="92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8832" y="4437862"/>
            <a:ext cx="1403648" cy="865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051784"/>
            <a:ext cx="1368152" cy="908627"/>
          </a:xfrm>
          <a:prstGeom prst="rect">
            <a:avLst/>
          </a:prstGeom>
          <a:noFill/>
          <a:ln w="28575" algn="ctr">
            <a:noFill/>
            <a:prstDash val="dash"/>
            <a:miter lim="800000"/>
            <a:headEnd/>
            <a:tailEnd/>
          </a:ln>
        </p:spPr>
      </p:pic>
      <p:pic>
        <p:nvPicPr>
          <p:cNvPr id="7" name="Picture 7" descr="s134e009291_5_26.jpg"/>
          <p:cNvPicPr>
            <a:picLocks noChangeAspect="1" noChangeArrowheads="1"/>
          </p:cNvPicPr>
          <p:nvPr/>
        </p:nvPicPr>
        <p:blipFill>
          <a:blip r:embed="rId5" cstate="print"/>
          <a:srcRect l="27950" t="27530" r="35802" b="38998"/>
          <a:stretch>
            <a:fillRect/>
          </a:stretch>
        </p:blipFill>
        <p:spPr bwMode="auto">
          <a:xfrm>
            <a:off x="7566303" y="943067"/>
            <a:ext cx="1326177" cy="891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4E71914-E4FC-4155-A364-D5025CD68C58}"/>
              </a:ext>
            </a:extLst>
          </p:cNvPr>
          <p:cNvSpPr txBox="1"/>
          <p:nvPr/>
        </p:nvSpPr>
        <p:spPr>
          <a:xfrm>
            <a:off x="893403" y="5571556"/>
            <a:ext cx="626979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Please refer to </a:t>
            </a:r>
            <a:r>
              <a:rPr lang="en-US" altLang="zh-CN" sz="2400" dirty="0" smtClean="0">
                <a:solidFill>
                  <a:srgbClr val="FF0000"/>
                </a:solidFill>
              </a:rPr>
              <a:t>Dr</a:t>
            </a:r>
            <a:r>
              <a:rPr lang="en-US" altLang="zh-CN" sz="2400" dirty="0">
                <a:solidFill>
                  <a:srgbClr val="FF0000"/>
                </a:solidFill>
              </a:rPr>
              <a:t>. Shaolin 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Xiong’s</a:t>
            </a:r>
            <a:r>
              <a:rPr lang="en-US" altLang="zh-CN" sz="2400" dirty="0" smtClean="0">
                <a:solidFill>
                  <a:srgbClr val="FF0000"/>
                </a:solidFill>
              </a:rPr>
              <a:t> talk </a:t>
            </a:r>
            <a:r>
              <a:rPr lang="en-US" altLang="zh-CN" sz="2400" dirty="0">
                <a:solidFill>
                  <a:srgbClr val="FF0000"/>
                </a:solidFill>
              </a:rPr>
              <a:t>for details: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Progress and IHEP contributions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3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15966</TotalTime>
  <Words>2778</Words>
  <Application>Microsoft Office PowerPoint</Application>
  <PresentationFormat>全屏显示(4:3)</PresentationFormat>
  <Paragraphs>507</Paragraphs>
  <Slides>30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Heiti SC Light</vt:lpstr>
      <vt:lpstr>黑体</vt:lpstr>
      <vt:lpstr>宋体</vt:lpstr>
      <vt:lpstr>微软雅黑</vt:lpstr>
      <vt:lpstr>Arial</vt:lpstr>
      <vt:lpstr>Arial Black</vt:lpstr>
      <vt:lpstr>Calibri</vt:lpstr>
      <vt:lpstr>Mangal</vt:lpstr>
      <vt:lpstr>Symbol</vt:lpstr>
      <vt:lpstr>Tahoma</vt:lpstr>
      <vt:lpstr>Times New Roman</vt:lpstr>
      <vt:lpstr>Wingdings</vt:lpstr>
      <vt:lpstr>Office 主题</vt:lpstr>
      <vt:lpstr> Particle Astrophysics Division (PAD) </vt:lpstr>
      <vt:lpstr>About PAD</vt:lpstr>
      <vt:lpstr>Improvement Since 2013: A</vt:lpstr>
      <vt:lpstr>Improvement Since 2013: B</vt:lpstr>
      <vt:lpstr>Funding and Publications</vt:lpstr>
      <vt:lpstr>Space Projects Roadmap</vt:lpstr>
      <vt:lpstr>Space Projects Led (1)</vt:lpstr>
      <vt:lpstr>Space projects led (2)</vt:lpstr>
      <vt:lpstr>Space Projects Participated In</vt:lpstr>
      <vt:lpstr>Highlight: AMS</vt:lpstr>
      <vt:lpstr>Highlight: AMS</vt:lpstr>
      <vt:lpstr>Highlight: AMS</vt:lpstr>
      <vt:lpstr>Cosmic ray (CR) research</vt:lpstr>
      <vt:lpstr>Particle physics experiments</vt:lpstr>
      <vt:lpstr>Highlight: CMS</vt:lpstr>
      <vt:lpstr>Cosmology: Ali</vt:lpstr>
      <vt:lpstr>Cosmology: Ali</vt:lpstr>
      <vt:lpstr>Highlight: Black Hole Cosmology</vt:lpstr>
      <vt:lpstr>Highlight: Black Hole Cosmology</vt:lpstr>
      <vt:lpstr>Highlight: Black Hole Cosmology</vt:lpstr>
      <vt:lpstr>Strategic Planning (1)</vt:lpstr>
      <vt:lpstr>Strategic Planning (2)</vt:lpstr>
      <vt:lpstr>Strategic Planning (3)</vt:lpstr>
      <vt:lpstr>Strategic Planning (4)</vt:lpstr>
      <vt:lpstr>Manpower</vt:lpstr>
      <vt:lpstr>Manpower for All Projects</vt:lpstr>
      <vt:lpstr>International Cooperation</vt:lpstr>
      <vt:lpstr>Academic Leaders</vt:lpstr>
      <vt:lpstr>PowerPoint 演示文稿</vt:lpstr>
      <vt:lpstr>Summary and Challenges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IHEP</dc:title>
  <dc:creator>王晨芳</dc:creator>
  <cp:lastModifiedBy>zhouxuan</cp:lastModifiedBy>
  <cp:revision>516</cp:revision>
  <dcterms:created xsi:type="dcterms:W3CDTF">2018-05-04T02:09:20Z</dcterms:created>
  <dcterms:modified xsi:type="dcterms:W3CDTF">2018-06-12T11:57:36Z</dcterms:modified>
</cp:coreProperties>
</file>