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activeX/activeX6.xml" ContentType="application/vnd.ms-office.activeX+xml"/>
  <Override PartName="/ppt/activeX/activeX6.bin" ContentType="application/vnd.ms-office.activeX"/>
  <Override PartName="/ppt/notesSlides/notesSlide5.xml" ContentType="application/vnd.openxmlformats-officedocument.presentationml.notesSlide+xml"/>
  <Override PartName="/ppt/activeX/activeX7.xml" ContentType="application/vnd.ms-office.activeX+xml"/>
  <Override PartName="/ppt/activeX/activeX7.bin" ContentType="application/vnd.ms-office.activeX"/>
  <Override PartName="/ppt/activeX/activeX8.xml" ContentType="application/vnd.ms-office.activeX+xml"/>
  <Override PartName="/ppt/activeX/activeX8.bin" ContentType="application/vnd.ms-office.activeX"/>
  <Override PartName="/ppt/activeX/activeX9.xml" ContentType="application/vnd.ms-office.activeX+xml"/>
  <Override PartName="/ppt/activeX/activeX9.bin" ContentType="application/vnd.ms-office.activeX"/>
  <Override PartName="/ppt/activeX/activeX10.xml" ContentType="application/vnd.ms-office.activeX+xml"/>
  <Override PartName="/ppt/activeX/activeX10.bin" ContentType="application/vnd.ms-office.activeX"/>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2">
  <p:sldMasterIdLst>
    <p:sldMasterId id="2147483648" r:id="rId1"/>
    <p:sldMasterId id="2147483688" r:id="rId2"/>
    <p:sldMasterId id="2147483702" r:id="rId3"/>
    <p:sldMasterId id="2147483714" r:id="rId4"/>
    <p:sldMasterId id="2147483727" r:id="rId5"/>
    <p:sldMasterId id="2147483740" r:id="rId6"/>
  </p:sldMasterIdLst>
  <p:notesMasterIdLst>
    <p:notesMasterId r:id="rId33"/>
  </p:notesMasterIdLst>
  <p:handoutMasterIdLst>
    <p:handoutMasterId r:id="rId34"/>
  </p:handoutMasterIdLst>
  <p:sldIdLst>
    <p:sldId id="273" r:id="rId7"/>
    <p:sldId id="1020" r:id="rId8"/>
    <p:sldId id="399" r:id="rId9"/>
    <p:sldId id="394" r:id="rId10"/>
    <p:sldId id="631" r:id="rId11"/>
    <p:sldId id="392" r:id="rId12"/>
    <p:sldId id="405" r:id="rId13"/>
    <p:sldId id="594" r:id="rId14"/>
    <p:sldId id="396" r:id="rId15"/>
    <p:sldId id="429" r:id="rId16"/>
    <p:sldId id="1024" r:id="rId17"/>
    <p:sldId id="1025" r:id="rId18"/>
    <p:sldId id="258" r:id="rId19"/>
    <p:sldId id="317" r:id="rId20"/>
    <p:sldId id="1022" r:id="rId21"/>
    <p:sldId id="1023" r:id="rId22"/>
    <p:sldId id="311" r:id="rId23"/>
    <p:sldId id="436" r:id="rId24"/>
    <p:sldId id="1018" r:id="rId25"/>
    <p:sldId id="1017" r:id="rId26"/>
    <p:sldId id="1019" r:id="rId27"/>
    <p:sldId id="1395" r:id="rId28"/>
    <p:sldId id="1396" r:id="rId29"/>
    <p:sldId id="1348" r:id="rId30"/>
    <p:sldId id="1026" r:id="rId31"/>
    <p:sldId id="262"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p15:clr>
            <a:srgbClr val="A4A3A4"/>
          </p15:clr>
        </p15:guide>
        <p15:guide id="2" orient="horz" pos="2252">
          <p15:clr>
            <a:srgbClr val="A4A3A4"/>
          </p15:clr>
        </p15:guide>
        <p15:guide id="3" pos="2880">
          <p15:clr>
            <a:srgbClr val="A4A3A4"/>
          </p15:clr>
        </p15:guide>
      </p15:sldGuideLst>
    </p:ext>
    <p:ext uri="{2D200454-40CA-4A62-9FC3-DE9A4176ACB9}">
      <p15:notesGuideLst xmlns:p15="http://schemas.microsoft.com/office/powerpoint/2012/main">
        <p15:guide id="1" orient="horz" pos="288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CCFFFF"/>
    <a:srgbClr val="A50021"/>
    <a:srgbClr val="008080"/>
    <a:srgbClr val="FFFFCC"/>
    <a:srgbClr val="00FF00"/>
    <a:srgbClr val="4F81BD"/>
    <a:srgbClr val="FF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5" autoAdjust="0"/>
    <p:restoredTop sz="97544" autoAdjust="0"/>
  </p:normalViewPr>
  <p:slideViewPr>
    <p:cSldViewPr>
      <p:cViewPr varScale="1">
        <p:scale>
          <a:sx n="70" d="100"/>
          <a:sy n="70" d="100"/>
        </p:scale>
        <p:origin x="1362" y="72"/>
      </p:cViewPr>
      <p:guideLst>
        <p:guide orient="horz" pos="2162"/>
        <p:guide orient="horz" pos="225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453" y="-82"/>
      </p:cViewPr>
      <p:guideLst>
        <p:guide orient="horz" pos="2882"/>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D2FA4-81D2-48A5-9E7B-F06F30882EFD}" type="datetimeFigureOut">
              <a:rPr lang="zh-CN" altLang="en-US" smtClean="0"/>
              <a:pPr/>
              <a:t>2018/6/12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47AF4F-7FEC-4591-8C82-52052EBF8AEC}" type="slidenum">
              <a:rPr lang="zh-CN" altLang="en-US" smtClean="0"/>
              <a:pPr/>
              <a:t>‹#›</a:t>
            </a:fld>
            <a:endParaRPr lang="zh-CN" altLang="en-US"/>
          </a:p>
        </p:txBody>
      </p:sp>
    </p:spTree>
    <p:extLst>
      <p:ext uri="{BB962C8B-B14F-4D97-AF65-F5344CB8AC3E}">
        <p14:creationId xmlns:p14="http://schemas.microsoft.com/office/powerpoint/2010/main" val="3100557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1FCE8-3730-48D8-9FC8-817D9FDF11D3}" type="datetimeFigureOut">
              <a:rPr lang="zh-CN" altLang="en-US" smtClean="0"/>
              <a:pPr/>
              <a:t>2018/6/12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AF616-C428-4D92-BEF6-46C7C94AC685}" type="slidenum">
              <a:rPr lang="zh-CN" altLang="en-US" smtClean="0"/>
              <a:pPr/>
              <a:t>‹#›</a:t>
            </a:fld>
            <a:endParaRPr lang="zh-CN" altLang="en-US"/>
          </a:p>
        </p:txBody>
      </p:sp>
    </p:spTree>
    <p:extLst>
      <p:ext uri="{BB962C8B-B14F-4D97-AF65-F5344CB8AC3E}">
        <p14:creationId xmlns:p14="http://schemas.microsoft.com/office/powerpoint/2010/main" val="39227449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67AF616-C428-4D92-BEF6-46C7C94AC685}" type="slidenum">
              <a:rPr lang="zh-CN" altLang="en-US" smtClean="0"/>
              <a:pPr/>
              <a:t>1</a:t>
            </a:fld>
            <a:endParaRPr lang="zh-CN" altLang="en-US"/>
          </a:p>
        </p:txBody>
      </p:sp>
    </p:spTree>
    <p:extLst>
      <p:ext uri="{BB962C8B-B14F-4D97-AF65-F5344CB8AC3E}">
        <p14:creationId xmlns:p14="http://schemas.microsoft.com/office/powerpoint/2010/main" val="277116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ltLang="zh-CN"/>
              <a:t>In this example, we constructed a new type of nanopore sensor based on single-walled carbon nanotubes. We cut the nanotubes with strong acids to very short length and separate them with HPLC. We then inserted the short nanotubes about 5 to 10 nm into lipid bilayer to form nanopores. We studied ion transport through SWCNT nanopores and also DNA translocation events. We found that CNT nanopores are sensitive to the small changes on DNA strand. Thus, we modified 5-hydroxymethylcytosine with a benzoimidazole group on a DNA strand with specific reactions and thread the modified DNA through CNT nanopores. We can see unique current events when the modified DNA pass through the pore. </a:t>
            </a:r>
          </a:p>
          <a:p>
            <a:r>
              <a:rPr lang="en-US" altLang="zh-CN"/>
              <a:t>Besides, when the DNA contains double 5hmC sites, we see a different current signature. Therefore, the new nanopores can clearly distinguish the modified 5hmC-DNA from normal DNA strands. We also quantified the 5hmC-DNA by counting the frequency of the signature events. </a:t>
            </a:r>
          </a:p>
        </p:txBody>
      </p:sp>
    </p:spTree>
    <p:extLst>
      <p:ext uri="{BB962C8B-B14F-4D97-AF65-F5344CB8AC3E}">
        <p14:creationId xmlns:p14="http://schemas.microsoft.com/office/powerpoint/2010/main" val="20460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我发展了过渡金属离子掺杂，多重核壳结构，质子插层合成新技术，</a:t>
            </a:r>
            <a:r>
              <a:rPr lang="zh-CN" altLang="en-US" sz="1200" b="0" i="0" u="none" strike="noStrike" kern="1200" baseline="0" dirty="0">
                <a:solidFill>
                  <a:schemeClr val="tx1"/>
                </a:solidFill>
                <a:latin typeface="+mn-lt"/>
                <a:ea typeface="+mn-ea"/>
                <a:cs typeface="+mn-cs"/>
              </a:rPr>
              <a:t>实现了尺寸、形貌、结构与功能的调控；系统评价了材料安全性，发展了可转化，可降解，可清楚新型纳米材料，改善了其生物安全性。在此基础上，利用其独特的光学性质构建了光控</a:t>
            </a:r>
            <a:r>
              <a:rPr lang="en-US" altLang="zh-CN" sz="1200" b="0" i="0" u="none" strike="noStrike" kern="1200" baseline="0" dirty="0">
                <a:solidFill>
                  <a:schemeClr val="tx1"/>
                </a:solidFill>
                <a:latin typeface="+mn-lt"/>
                <a:ea typeface="+mn-ea"/>
                <a:cs typeface="+mn-cs"/>
              </a:rPr>
              <a:t>NO</a:t>
            </a:r>
            <a:r>
              <a:rPr lang="zh-CN" altLang="en-US" sz="1200" b="0" i="0" u="none" strike="noStrike" kern="1200" baseline="0" dirty="0">
                <a:solidFill>
                  <a:schemeClr val="tx1"/>
                </a:solidFill>
                <a:latin typeface="+mn-lt"/>
                <a:ea typeface="+mn-ea"/>
                <a:cs typeface="+mn-cs"/>
              </a:rPr>
              <a:t>释放，光热药物控释，热疗</a:t>
            </a:r>
            <a:r>
              <a:rPr lang="en-US" altLang="zh-CN" sz="1200" b="0" i="0" u="none" strike="noStrike" kern="1200" baseline="0" dirty="0">
                <a:solidFill>
                  <a:schemeClr val="tx1"/>
                </a:solidFill>
                <a:latin typeface="+mn-lt"/>
                <a:ea typeface="+mn-ea"/>
                <a:cs typeface="+mn-cs"/>
              </a:rPr>
              <a:t>/</a:t>
            </a:r>
            <a:r>
              <a:rPr lang="zh-CN" altLang="en-US" sz="1200" b="0" i="0" u="none" strike="noStrike" kern="1200" baseline="0" dirty="0">
                <a:solidFill>
                  <a:schemeClr val="tx1"/>
                </a:solidFill>
                <a:latin typeface="+mn-lt"/>
                <a:ea typeface="+mn-ea"/>
                <a:cs typeface="+mn-cs"/>
              </a:rPr>
              <a:t>放疗协同治疗特色应用。</a:t>
            </a:r>
            <a:endParaRPr lang="zh-CN" altLang="en-US" dirty="0"/>
          </a:p>
        </p:txBody>
      </p:sp>
      <p:sp>
        <p:nvSpPr>
          <p:cNvPr id="4" name="灯片编号占位符 3"/>
          <p:cNvSpPr>
            <a:spLocks noGrp="1"/>
          </p:cNvSpPr>
          <p:nvPr>
            <p:ph type="sldNum" sz="quarter" idx="10"/>
          </p:nvPr>
        </p:nvSpPr>
        <p:spPr/>
        <p:txBody>
          <a:bodyPr/>
          <a:lstStyle/>
          <a:p>
            <a:pPr>
              <a:defRPr/>
            </a:pPr>
            <a:fld id="{0772FB25-45D9-4061-B3E3-45A936A7C038}"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3497522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接下来我们又开展</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荧光上转换材料</a:t>
            </a:r>
            <a:r>
              <a:rPr lang="zh-CN" altLang="en-US" sz="1200" b="1" dirty="0">
                <a:solidFill>
                  <a:srgbClr val="C00000"/>
                </a:solidFill>
                <a:latin typeface="微软雅黑" panose="020B0503020204020204" pitchFamily="34" charset="-122"/>
                <a:ea typeface="微软雅黑" panose="020B0503020204020204" pitchFamily="34" charset="-122"/>
              </a:rPr>
              <a:t>激发光谱</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调控。传统的上转换材料采用</a:t>
            </a:r>
            <a:r>
              <a:rPr kumimoji="0" lang="en-US" altLang="zh-CN" sz="12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Yb</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作为敏化剂，因此</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980nm </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激光作为激发光源。但是水对这个波段的光有强烈的吸收，光热效应明显，容易造成损伤，限制了其活体应用。我们通过</a:t>
            </a:r>
            <a:r>
              <a:rPr lang="zh-CN" altLang="en-US" b="1" dirty="0">
                <a:solidFill>
                  <a:srgbClr val="C00000"/>
                </a:solidFill>
                <a:latin typeface="微软雅黑" panose="020B0503020204020204" pitchFamily="34" charset="-122"/>
                <a:ea typeface="微软雅黑" panose="020B0503020204020204" pitchFamily="34" charset="-122"/>
              </a:rPr>
              <a:t>掺杂</a:t>
            </a:r>
            <a:r>
              <a:rPr lang="en-US" altLang="zh-CN" b="1" dirty="0" err="1">
                <a:solidFill>
                  <a:srgbClr val="C00000"/>
                </a:solidFill>
                <a:latin typeface="微软雅黑" panose="020B0503020204020204" pitchFamily="34" charset="-122"/>
                <a:ea typeface="微软雅黑" panose="020B0503020204020204" pitchFamily="34" charset="-122"/>
              </a:rPr>
              <a:t>Nd</a:t>
            </a:r>
            <a:r>
              <a:rPr lang="zh-CN" altLang="en-US" b="1" dirty="0">
                <a:solidFill>
                  <a:srgbClr val="C00000"/>
                </a:solidFill>
                <a:latin typeface="微软雅黑" panose="020B0503020204020204" pitchFamily="34" charset="-122"/>
                <a:ea typeface="微软雅黑" panose="020B0503020204020204" pitchFamily="34" charset="-122"/>
              </a:rPr>
              <a:t>调整激发波长至</a:t>
            </a:r>
            <a:r>
              <a:rPr lang="en-US" altLang="zh-CN" b="1" dirty="0">
                <a:solidFill>
                  <a:srgbClr val="C00000"/>
                </a:solidFill>
                <a:latin typeface="微软雅黑" panose="020B0503020204020204" pitchFamily="34" charset="-122"/>
                <a:ea typeface="微软雅黑" panose="020B0503020204020204" pitchFamily="34" charset="-122"/>
              </a:rPr>
              <a:t>800nm</a:t>
            </a:r>
            <a:r>
              <a:rPr lang="zh-CN" altLang="en-US" b="1" dirty="0">
                <a:solidFill>
                  <a:srgbClr val="C00000"/>
                </a:solidFill>
                <a:latin typeface="微软雅黑" panose="020B0503020204020204" pitchFamily="34" charset="-122"/>
                <a:ea typeface="微软雅黑" panose="020B0503020204020204" pitchFamily="34" charset="-122"/>
              </a:rPr>
              <a:t>处，构建多层核壳结构，将发光离子与敏化剂放置于不同壳层之内，避免</a:t>
            </a:r>
            <a:r>
              <a:rPr lang="en-US" altLang="zh-CN" b="1" dirty="0" err="1">
                <a:solidFill>
                  <a:srgbClr val="C00000"/>
                </a:solidFill>
                <a:latin typeface="微软雅黑" panose="020B0503020204020204" pitchFamily="34" charset="-122"/>
                <a:ea typeface="微软雅黑" panose="020B0503020204020204" pitchFamily="34" charset="-122"/>
              </a:rPr>
              <a:t>Nd</a:t>
            </a:r>
            <a:r>
              <a:rPr lang="zh-CN" altLang="en-US" b="1" dirty="0">
                <a:solidFill>
                  <a:srgbClr val="C00000"/>
                </a:solidFill>
                <a:latin typeface="微软雅黑" panose="020B0503020204020204" pitchFamily="34" charset="-122"/>
                <a:ea typeface="微软雅黑" panose="020B0503020204020204" pitchFamily="34" charset="-122"/>
              </a:rPr>
              <a:t>与</a:t>
            </a:r>
            <a:r>
              <a:rPr lang="en-US" altLang="zh-CN" b="1" dirty="0" err="1">
                <a:solidFill>
                  <a:srgbClr val="C00000"/>
                </a:solidFill>
                <a:latin typeface="微软雅黑" panose="020B0503020204020204" pitchFamily="34" charset="-122"/>
                <a:ea typeface="微软雅黑" panose="020B0503020204020204" pitchFamily="34" charset="-122"/>
              </a:rPr>
              <a:t>Er</a:t>
            </a:r>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淬灭作用，是</a:t>
            </a:r>
            <a:r>
              <a:rPr lang="en-US" altLang="zh-CN" b="1" dirty="0" err="1">
                <a:solidFill>
                  <a:srgbClr val="C00000"/>
                </a:solidFill>
                <a:latin typeface="微软雅黑" panose="020B0503020204020204" pitchFamily="34" charset="-122"/>
                <a:ea typeface="微软雅黑" panose="020B0503020204020204" pitchFamily="34" charset="-122"/>
              </a:rPr>
              <a:t>Nd</a:t>
            </a:r>
            <a:r>
              <a:rPr lang="zh-CN" altLang="en-US" b="1" dirty="0">
                <a:solidFill>
                  <a:srgbClr val="C00000"/>
                </a:solidFill>
                <a:latin typeface="微软雅黑" panose="020B0503020204020204" pitchFamily="34" charset="-122"/>
                <a:ea typeface="微软雅黑" panose="020B0503020204020204" pitchFamily="34" charset="-122"/>
              </a:rPr>
              <a:t>的掺杂浓度从</a:t>
            </a:r>
            <a:r>
              <a:rPr lang="en-US" altLang="zh-CN" b="1" dirty="0">
                <a:latin typeface="微软雅黑" panose="020B0503020204020204" pitchFamily="34" charset="-122"/>
                <a:ea typeface="微软雅黑" panose="020B0503020204020204" pitchFamily="34" charset="-122"/>
              </a:rPr>
              <a:t>&lt;</a:t>
            </a:r>
            <a:r>
              <a:rPr lang="en-US" altLang="zh-CN" b="1" dirty="0">
                <a:solidFill>
                  <a:srgbClr val="C00000"/>
                </a:solidFill>
                <a:latin typeface="微软雅黑" panose="020B0503020204020204" pitchFamily="34" charset="-122"/>
                <a:ea typeface="微软雅黑" panose="020B0503020204020204" pitchFamily="34" charset="-122"/>
              </a:rPr>
              <a:t>2</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，提高到</a:t>
            </a:r>
            <a:r>
              <a:rPr lang="en-US" altLang="zh-CN" dirty="0" err="1">
                <a:latin typeface="微软雅黑" panose="020B0503020204020204" pitchFamily="34" charset="-122"/>
                <a:ea typeface="微软雅黑" panose="020B0503020204020204" pitchFamily="34" charset="-122"/>
              </a:rPr>
              <a:t>Nd</a:t>
            </a:r>
            <a:r>
              <a:rPr lang="en-US" altLang="zh-CN" dirty="0">
                <a:latin typeface="微软雅黑" panose="020B0503020204020204" pitchFamily="34" charset="-122"/>
                <a:ea typeface="微软雅黑" panose="020B0503020204020204" pitchFamily="34" charset="-122"/>
              </a:rPr>
              <a:t>&gt;</a:t>
            </a:r>
            <a:r>
              <a:rPr lang="en-US" altLang="zh-CN" dirty="0">
                <a:solidFill>
                  <a:srgbClr val="C00000"/>
                </a:solidFill>
                <a:latin typeface="微软雅黑" panose="020B0503020204020204" pitchFamily="34" charset="-122"/>
                <a:ea typeface="微软雅黑" panose="020B0503020204020204" pitchFamily="34" charset="-122"/>
              </a:rPr>
              <a:t>90</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，提供了发光效率。</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C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F596F3A1-4D67-4BC1-9F61-F16A03D3AF29}"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63767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得益于</a:t>
            </a:r>
            <a:r>
              <a:rPr lang="en-US" altLang="zh-CN" sz="1200" b="1" kern="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Nd</a:t>
            </a: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浓度的提高和多层核壳结构，产物上转换荧光增强增强</a:t>
            </a:r>
            <a:r>
              <a:rPr lang="en-US" altLang="zh-CN"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125</a:t>
            </a: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倍，同时</a:t>
            </a:r>
            <a:r>
              <a:rPr lang="en-US" altLang="zh-CN"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800nm </a:t>
            </a: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激发具有更好的穿透深度，并且降低了光热损伤，特别适合活体中的应用。</a:t>
            </a:r>
            <a:endParaRPr kumimoji="0" lang="zh-CN" altLang="en-US" sz="1200" b="1" i="0" u="none" strike="noStrike" kern="0" cap="none" spc="0" normalizeH="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F596F3A1-4D67-4BC1-9F61-F16A03D3AF29}"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46238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rgbClr val="333333"/>
                </a:solidFill>
                <a:latin typeface="微软雅黑" panose="020B0503020204020204" pitchFamily="34" charset="-122"/>
                <a:ea typeface="微软雅黑" panose="020B0503020204020204" pitchFamily="34" charset="-122"/>
              </a:rPr>
              <a:t>我们首先通过经典毒理学评价方法，利用三种给药方式系统评估了对血液及重要脏器的影响，未发现明显的生物毒性，证实了其较好的生物安全性。</a:t>
            </a:r>
            <a:endParaRPr lang="zh-CN" altLang="en-US"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微软雅黑" panose="020B0503020204020204" pitchFamily="34" charset="-122"/>
                <a:ea typeface="微软雅黑" panose="020B0503020204020204" pitchFamily="34" charset="-122"/>
              </a:rPr>
              <a:t>纳米材料的体内转化对其安全性至关重要。我们首次</a:t>
            </a:r>
            <a:r>
              <a:rPr lang="zh-CN" altLang="en-US" dirty="0"/>
              <a:t>利用同步辐射技术揭示</a:t>
            </a:r>
            <a:r>
              <a:rPr kumimoji="0" lang="zh-CN" altLang="en-US" sz="1200" b="1" i="0" u="none" strike="noStrike" kern="0" cap="none" spc="0" normalizeH="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上转换材料体内转换过程，利用</a:t>
            </a:r>
            <a:r>
              <a:rPr lang="zh-CN" altLang="en-US" dirty="0">
                <a:solidFill>
                  <a:srgbClr val="333333"/>
                </a:solidFill>
                <a:latin typeface="微软雅黑" panose="020B0503020204020204" pitchFamily="34" charset="-122"/>
                <a:ea typeface="微软雅黑" panose="020B0503020204020204" pitchFamily="34" charset="-122"/>
              </a:rPr>
              <a:t>同步辐射</a:t>
            </a:r>
            <a:r>
              <a:rPr lang="en-US" altLang="zh-CN" dirty="0">
                <a:solidFill>
                  <a:srgbClr val="333333"/>
                </a:solidFill>
                <a:latin typeface="微软雅黑" panose="020B0503020204020204" pitchFamily="34" charset="-122"/>
                <a:ea typeface="微软雅黑" panose="020B0503020204020204" pitchFamily="34" charset="-122"/>
              </a:rPr>
              <a:t>X</a:t>
            </a:r>
            <a:r>
              <a:rPr lang="zh-CN" altLang="en-US" dirty="0">
                <a:solidFill>
                  <a:srgbClr val="333333"/>
                </a:solidFill>
                <a:latin typeface="微软雅黑" panose="020B0503020204020204" pitchFamily="34" charset="-122"/>
                <a:ea typeface="微软雅黑" panose="020B0503020204020204" pitchFamily="34" charset="-122"/>
              </a:rPr>
              <a:t>射线近边吸收谱证实上转换材料主要向磷酸盐转变，而磷酸盐的稳定性和生物相容性较好，降低了其生物安全性</a:t>
            </a:r>
            <a:r>
              <a:rPr lang="zh-CN" altLang="en-US" baseline="0" dirty="0">
                <a:solidFill>
                  <a:srgbClr val="333333"/>
                </a:solidFill>
                <a:latin typeface="微软雅黑" panose="020B0503020204020204" pitchFamily="34" charset="-122"/>
                <a:ea typeface="微软雅黑" panose="020B0503020204020204" pitchFamily="34" charset="-122"/>
              </a:rPr>
              <a:t>的担忧。</a:t>
            </a:r>
            <a:endParaRPr kumimoji="0" lang="zh-CN" altLang="en-US" sz="1200" b="1" i="0" u="none" strike="noStrike" kern="0" cap="none" spc="0" normalizeH="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F596F3A1-4D67-4BC1-9F61-F16A03D3AF29}"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4157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p:cNvSpPr>
          <p:nvPr>
            <p:ph type="sldNum" sz="quarter"/>
          </p:nvPr>
        </p:nvSpPr>
        <p:spPr>
          <a:xfrm>
            <a:off x="3848100" y="9421813"/>
            <a:ext cx="2944813" cy="495300"/>
          </a:xfrm>
          <a:prstGeom prst="rect">
            <a:avLst/>
          </a:prstGeom>
          <a:noFill/>
          <a:ln w="9525">
            <a:noFill/>
          </a:ln>
        </p:spPr>
        <p:txBody>
          <a:bodyPr anchor="b"/>
          <a:lstStyle/>
          <a:p>
            <a:pPr lvl="0" algn="r" eaLnBrk="1" hangingPunct="1"/>
            <a:fld id="{9A0DB2DC-4C9A-4742-B13C-FB6460FD3503}" type="slidenum">
              <a:rPr lang="en-US" altLang="zh-CN" sz="1200" dirty="0">
                <a:solidFill>
                  <a:srgbClr val="000000"/>
                </a:solidFill>
                <a:ea typeface="宋体" panose="02010600030101010101" pitchFamily="2" charset="-122"/>
              </a:rPr>
              <a:t>19</a:t>
            </a:fld>
            <a:endParaRPr lang="en-US" altLang="zh-CN" sz="1200" dirty="0">
              <a:solidFill>
                <a:srgbClr val="000000"/>
              </a:solidFill>
              <a:ea typeface="宋体" panose="02010600030101010101" pitchFamily="2" charset="-122"/>
            </a:endParaRPr>
          </a:p>
        </p:txBody>
      </p:sp>
      <p:sp>
        <p:nvSpPr>
          <p:cNvPr id="56323" name="Rectangle 7"/>
          <p:cNvSpPr txBox="1">
            <a:spLocks noGrp="1"/>
          </p:cNvSpPr>
          <p:nvPr/>
        </p:nvSpPr>
        <p:spPr>
          <a:xfrm>
            <a:off x="3848100" y="9421813"/>
            <a:ext cx="2944813" cy="495300"/>
          </a:xfrm>
          <a:prstGeom prst="rect">
            <a:avLst/>
          </a:prstGeom>
          <a:noFill/>
          <a:ln w="9525">
            <a:noFill/>
          </a:ln>
        </p:spPr>
        <p:txBody>
          <a:bodyPr anchor="b"/>
          <a:lstStyle/>
          <a:p>
            <a:pPr lvl="0" algn="r" eaLnBrk="1" hangingPunct="1"/>
            <a:fld id="{9A0DB2DC-4C9A-4742-B13C-FB6460FD3503}" type="slidenum">
              <a:rPr lang="en-US" altLang="zh-CN" sz="1200" b="1" dirty="0">
                <a:solidFill>
                  <a:srgbClr val="1F497D"/>
                </a:solidFill>
                <a:ea typeface="黑体" panose="02010609060101010101" pitchFamily="49" charset="-122"/>
              </a:rPr>
              <a:t>19</a:t>
            </a:fld>
            <a:endParaRPr lang="en-US" altLang="zh-CN" sz="1200" b="1" dirty="0">
              <a:solidFill>
                <a:srgbClr val="1F497D"/>
              </a:solidFill>
              <a:ea typeface="黑体" panose="02010609060101010101" pitchFamily="49" charset="-122"/>
            </a:endParaRPr>
          </a:p>
        </p:txBody>
      </p:sp>
      <p:sp>
        <p:nvSpPr>
          <p:cNvPr id="56324" name="Rectangle 2"/>
          <p:cNvSpPr>
            <a:spLocks noGrp="1" noRot="1" noChangeAspect="1" noTextEdit="1"/>
          </p:cNvSpPr>
          <p:nvPr>
            <p:ph type="sldImg"/>
          </p:nvPr>
        </p:nvSpPr>
        <p:spPr/>
      </p:sp>
      <p:sp>
        <p:nvSpPr>
          <p:cNvPr id="56325" name="Rectangle 3"/>
          <p:cNvSpPr>
            <a:spLocks noGrp="1"/>
          </p:cNvSpPr>
          <p:nvPr>
            <p:ph type="body" idx="1"/>
          </p:nvPr>
        </p:nvSpPr>
        <p:spPr/>
        <p:txBody>
          <a:bodyPr wrap="square" lIns="91440" tIns="45720" rIns="91440" bIns="45720" anchor="t"/>
          <a:lstStyle/>
          <a:p>
            <a:pPr lvl="0">
              <a:spcBef>
                <a:spcPct val="0"/>
              </a:spcBef>
            </a:pPr>
            <a:endParaRPr lang="en-US" altLang="zh-CN" b="1" dirty="0">
              <a:solidFill>
                <a:schemeClr val="bg1"/>
              </a:solidFill>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b="1" dirty="0">
                <a:latin typeface="微软雅黑" panose="020B0503020204020204" pitchFamily="34" charset="-122"/>
                <a:ea typeface="微软雅黑" panose="020B0503020204020204" pitchFamily="34" charset="-122"/>
              </a:rPr>
              <a:t>完成计算机控制的</a:t>
            </a:r>
            <a:r>
              <a:rPr lang="zh-CN" altLang="en-US" b="1" dirty="0">
                <a:latin typeface="微软雅黑" panose="020B0503020204020204" pitchFamily="34" charset="-122"/>
                <a:ea typeface="微软雅黑" panose="020B0503020204020204" pitchFamily="34" charset="-122"/>
              </a:rPr>
              <a:t>金属富勒烯</a:t>
            </a:r>
            <a:r>
              <a:rPr lang="en-US" altLang="zh-CN" b="1" dirty="0">
                <a:latin typeface="微软雅黑" panose="020B0503020204020204" pitchFamily="34" charset="-122"/>
                <a:ea typeface="微软雅黑" panose="020B0503020204020204" pitchFamily="34" charset="-122"/>
              </a:rPr>
              <a:t>Gd@C</a:t>
            </a:r>
            <a:r>
              <a:rPr lang="en-US" altLang="zh-CN" b="1" baseline="-16000" dirty="0">
                <a:latin typeface="微软雅黑" panose="020B0503020204020204" pitchFamily="34" charset="-122"/>
                <a:ea typeface="微软雅黑" panose="020B0503020204020204" pitchFamily="34" charset="-122"/>
              </a:rPr>
              <a:t>82</a:t>
            </a:r>
            <a:r>
              <a:rPr lang="zh-CN" altLang="en-US" b="1" baseline="-16000"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连续宏量制备中试设备，并投入生产。</a:t>
            </a:r>
            <a:endParaRPr lang="zh-CN" altLang="en-US" dirty="0">
              <a:latin typeface="微软雅黑" panose="020B0503020204020204" pitchFamily="34" charset="-122"/>
              <a:ea typeface="微软雅黑" panose="020B0503020204020204" pitchFamily="34" charset="-122"/>
            </a:endParaRPr>
          </a:p>
          <a:p>
            <a:pPr lvl="0"/>
            <a:endParaRPr lang="en-US" altLang="zh-CN" dirty="0">
              <a:ea typeface="宋体" panose="02010600030101010101" pitchFamily="2" charset="-122"/>
            </a:endParaRPr>
          </a:p>
        </p:txBody>
      </p:sp>
    </p:spTree>
    <p:extLst>
      <p:ext uri="{BB962C8B-B14F-4D97-AF65-F5344CB8AC3E}">
        <p14:creationId xmlns:p14="http://schemas.microsoft.com/office/powerpoint/2010/main" val="164259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纳米材料制备微流控平台</a:t>
            </a:r>
            <a:endParaRPr kumimoji="0" lang="en-US" altLang="zh-CN" sz="12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p>
            <a:r>
              <a:rPr lang="zh-CN" altLang="en-US" dirty="0"/>
              <a:t>成像分辨极限</a:t>
            </a:r>
          </a:p>
        </p:txBody>
      </p:sp>
      <p:sp>
        <p:nvSpPr>
          <p:cNvPr id="4" name="灯片编号占位符 3"/>
          <p:cNvSpPr>
            <a:spLocks noGrp="1"/>
          </p:cNvSpPr>
          <p:nvPr>
            <p:ph type="sldNum" sz="quarter" idx="10"/>
          </p:nvPr>
        </p:nvSpPr>
        <p:spPr/>
        <p:txBody>
          <a:bodyPr/>
          <a:lstStyle/>
          <a:p>
            <a:fld id="{467AF616-C428-4D92-BEF6-46C7C94AC685}" type="slidenum">
              <a:rPr lang="zh-CN" altLang="en-US" smtClean="0"/>
              <a:pPr/>
              <a:t>21</a:t>
            </a:fld>
            <a:endParaRPr lang="zh-CN" altLang="en-US"/>
          </a:p>
        </p:txBody>
      </p:sp>
    </p:spTree>
    <p:extLst>
      <p:ext uri="{BB962C8B-B14F-4D97-AF65-F5344CB8AC3E}">
        <p14:creationId xmlns:p14="http://schemas.microsoft.com/office/powerpoint/2010/main" val="2000549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b="1" kern="1200" dirty="0">
                <a:solidFill>
                  <a:schemeClr val="tx1"/>
                </a:solidFill>
                <a:effectLst/>
                <a:latin typeface="+mn-lt"/>
                <a:ea typeface="+mn-ea"/>
                <a:cs typeface="+mn-cs"/>
              </a:rPr>
              <a:t>德国明斯特大学</a:t>
            </a:r>
            <a:r>
              <a:rPr lang="en-US" altLang="zh-CN" sz="1200" b="1" kern="1200" dirty="0" err="1">
                <a:solidFill>
                  <a:schemeClr val="tx1"/>
                </a:solidFill>
                <a:effectLst/>
                <a:latin typeface="+mn-lt"/>
                <a:ea typeface="+mn-ea"/>
                <a:cs typeface="+mn-cs"/>
              </a:rPr>
              <a:t>Riehemann</a:t>
            </a:r>
            <a:r>
              <a:rPr lang="zh-CN" altLang="zh-CN" sz="1200" b="1" kern="1200" dirty="0">
                <a:solidFill>
                  <a:schemeClr val="tx1"/>
                </a:solidFill>
                <a:effectLst/>
                <a:latin typeface="+mn-lt"/>
                <a:ea typeface="+mn-ea"/>
                <a:cs typeface="+mn-cs"/>
              </a:rPr>
              <a:t>教授认为我们上述研究成果，为该领域提供了“新认知 ”，开拓了 “新方向”，是纳米科学研究的“新焦点” 。对“设计更</a:t>
            </a:r>
            <a:r>
              <a:rPr lang="zh-CN" altLang="en-US" sz="1200" b="1" kern="1200" dirty="0">
                <a:solidFill>
                  <a:schemeClr val="tx1"/>
                </a:solidFill>
                <a:effectLst/>
                <a:latin typeface="+mn-lt"/>
                <a:ea typeface="+mn-ea"/>
                <a:cs typeface="+mn-cs"/>
              </a:rPr>
              <a:t>高效</a:t>
            </a:r>
            <a:r>
              <a:rPr lang="zh-CN" altLang="zh-CN" sz="1200" b="1" kern="1200" dirty="0">
                <a:solidFill>
                  <a:schemeClr val="tx1"/>
                </a:solidFill>
                <a:effectLst/>
                <a:latin typeface="+mn-lt"/>
                <a:ea typeface="+mn-ea"/>
                <a:cs typeface="+mn-cs"/>
              </a:rPr>
              <a:t>的纳米材料，具有重要意义”。</a:t>
            </a:r>
            <a:r>
              <a:rPr lang="en-US" altLang="zh-CN" sz="1200" b="1" kern="1200" dirty="0">
                <a:solidFill>
                  <a:schemeClr val="tx1"/>
                </a:solidFill>
                <a:effectLst/>
                <a:latin typeface="+mn-lt"/>
                <a:ea typeface="+mn-ea"/>
                <a:cs typeface="+mn-cs"/>
              </a:rPr>
              <a:t>ACS Nano</a:t>
            </a:r>
            <a:r>
              <a:rPr lang="zh-CN" altLang="en-US" sz="1200" b="1" kern="1200" dirty="0">
                <a:solidFill>
                  <a:schemeClr val="tx1"/>
                </a:solidFill>
                <a:effectLst/>
                <a:latin typeface="+mn-lt"/>
                <a:ea typeface="+mn-ea"/>
                <a:cs typeface="+mn-cs"/>
              </a:rPr>
              <a:t>副主编，美国哈佛大学医学院</a:t>
            </a:r>
            <a:r>
              <a:rPr lang="en-US" altLang="zh-CN" sz="1200" b="1" kern="1200" dirty="0" err="1">
                <a:solidFill>
                  <a:schemeClr val="tx1"/>
                </a:solidFill>
                <a:effectLst/>
                <a:latin typeface="+mn-lt"/>
                <a:ea typeface="+mn-ea"/>
                <a:cs typeface="+mn-cs"/>
              </a:rPr>
              <a:t>Farokhzad</a:t>
            </a:r>
            <a:r>
              <a:rPr lang="zh-CN" altLang="en-US" sz="1200" b="1" kern="1200" dirty="0">
                <a:solidFill>
                  <a:schemeClr val="tx1"/>
                </a:solidFill>
                <a:effectLst/>
                <a:latin typeface="+mn-lt"/>
                <a:ea typeface="+mn-ea"/>
                <a:cs typeface="+mn-cs"/>
              </a:rPr>
              <a:t>教授认为</a:t>
            </a:r>
          </a:p>
          <a:p>
            <a:r>
              <a:rPr lang="zh-CN" altLang="en-US" sz="1200" b="1" kern="1200" dirty="0">
                <a:solidFill>
                  <a:schemeClr val="tx1"/>
                </a:solidFill>
                <a:effectLst/>
                <a:latin typeface="+mn-lt"/>
                <a:ea typeface="+mn-ea"/>
                <a:cs typeface="+mn-cs"/>
              </a:rPr>
              <a:t>该工作系统阐明了“纳米材料的性质对蛋白冠形成和细胞毒性的重要作用”</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a:defRPr/>
            </a:pPr>
            <a:fld id="{0772FB25-45D9-4061-B3E3-45A936A7C038}" type="slidenum">
              <a:rPr lang="zh-CN" altLang="en-US" smtClean="0">
                <a:solidFill>
                  <a:prstClr val="black"/>
                </a:solidFill>
              </a:rPr>
              <a:pPr>
                <a:defRPr/>
              </a:pPr>
              <a:t>22</a:t>
            </a:fld>
            <a:endParaRPr lang="zh-CN" altLang="en-US">
              <a:solidFill>
                <a:prstClr val="black"/>
              </a:solidFill>
            </a:endParaRPr>
          </a:p>
        </p:txBody>
      </p:sp>
    </p:spTree>
    <p:extLst>
      <p:ext uri="{BB962C8B-B14F-4D97-AF65-F5344CB8AC3E}">
        <p14:creationId xmlns:p14="http://schemas.microsoft.com/office/powerpoint/2010/main" val="124146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这一研究成果被新加坡国立大学副校长</a:t>
            </a:r>
            <a:r>
              <a:rPr lang="en-US" altLang="zh-CN" sz="1200" kern="1200" dirty="0" err="1">
                <a:solidFill>
                  <a:schemeClr val="tx1"/>
                </a:solidFill>
                <a:effectLst/>
                <a:latin typeface="+mn-lt"/>
                <a:ea typeface="+mn-ea"/>
                <a:cs typeface="+mn-cs"/>
              </a:rPr>
              <a:t>Halliwell</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教授认为是 “令人振奋的里程碑</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美国工程院院士，哥伦比亚大学</a:t>
            </a:r>
            <a:r>
              <a:rPr lang="en-US" altLang="zh-CN" sz="1200" kern="1200" dirty="0">
                <a:solidFill>
                  <a:schemeClr val="tx1"/>
                </a:solidFill>
                <a:effectLst/>
                <a:latin typeface="+mn-lt"/>
                <a:ea typeface="+mn-ea"/>
                <a:cs typeface="+mn-cs"/>
              </a:rPr>
              <a:t>Leong</a:t>
            </a:r>
            <a:r>
              <a:rPr lang="zh-CN" altLang="en-US" sz="1200" kern="1200" dirty="0">
                <a:solidFill>
                  <a:schemeClr val="tx1"/>
                </a:solidFill>
                <a:effectLst/>
                <a:latin typeface="+mn-lt"/>
                <a:ea typeface="+mn-ea"/>
                <a:cs typeface="+mn-cs"/>
              </a:rPr>
              <a:t>教授， 认为我们提出的新策略可以“有效解决纳米材料载药能力低的缺点”</a:t>
            </a:r>
          </a:p>
          <a:p>
            <a:endParaRPr lang="en-US" altLang="zh-CN" sz="1200" kern="1200" dirty="0">
              <a:solidFill>
                <a:schemeClr val="tx1"/>
              </a:solidFill>
              <a:effectLst/>
              <a:latin typeface="+mn-lt"/>
              <a:ea typeface="+mn-ea"/>
              <a:cs typeface="+mn-cs"/>
            </a:endParaRPr>
          </a:p>
          <a:p>
            <a:endParaRPr lang="en-US" altLang="zh-CN" dirty="0"/>
          </a:p>
        </p:txBody>
      </p:sp>
      <p:sp>
        <p:nvSpPr>
          <p:cNvPr id="4" name="灯片编号占位符 3"/>
          <p:cNvSpPr>
            <a:spLocks noGrp="1"/>
          </p:cNvSpPr>
          <p:nvPr>
            <p:ph type="sldNum" sz="quarter" idx="10"/>
          </p:nvPr>
        </p:nvSpPr>
        <p:spPr/>
        <p:txBody>
          <a:bodyPr/>
          <a:lstStyle/>
          <a:p>
            <a:pPr>
              <a:defRPr/>
            </a:pPr>
            <a:fld id="{0772FB25-45D9-4061-B3E3-45A936A7C038}" type="slidenum">
              <a:rPr lang="zh-CN" altLang="en-US" smtClean="0">
                <a:solidFill>
                  <a:prstClr val="black"/>
                </a:solidFill>
              </a:rPr>
              <a:pPr>
                <a:defRPr/>
              </a:pPr>
              <a:t>23</a:t>
            </a:fld>
            <a:endParaRPr lang="zh-CN" altLang="en-US">
              <a:solidFill>
                <a:prstClr val="black"/>
              </a:solidFill>
            </a:endParaRPr>
          </a:p>
        </p:txBody>
      </p:sp>
    </p:spTree>
    <p:extLst>
      <p:ext uri="{BB962C8B-B14F-4D97-AF65-F5344CB8AC3E}">
        <p14:creationId xmlns:p14="http://schemas.microsoft.com/office/powerpoint/2010/main" val="3540538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建立的纳米蛋白冠分析</a:t>
            </a:r>
            <a:r>
              <a:rPr lang="zh-CN" altLang="zh-CN" sz="1200" kern="1200" dirty="0">
                <a:solidFill>
                  <a:schemeClr val="tx1"/>
                </a:solidFill>
                <a:effectLst/>
                <a:latin typeface="+mn-lt"/>
                <a:ea typeface="+mn-ea"/>
                <a:cs typeface="+mn-cs"/>
              </a:rPr>
              <a:t>方法被收录到德国</a:t>
            </a:r>
            <a:r>
              <a:rPr lang="en-US" altLang="zh-CN" sz="1200" kern="1200" dirty="0">
                <a:solidFill>
                  <a:schemeClr val="tx1"/>
                </a:solidFill>
                <a:effectLst/>
                <a:latin typeface="+mn-lt"/>
                <a:ea typeface="+mn-ea"/>
                <a:cs typeface="+mn-cs"/>
              </a:rPr>
              <a:t>2016 </a:t>
            </a:r>
            <a:r>
              <a:rPr lang="zh-CN" altLang="zh-CN" sz="1200" kern="1200" dirty="0">
                <a:solidFill>
                  <a:schemeClr val="tx1"/>
                </a:solidFill>
                <a:effectLst/>
                <a:latin typeface="+mn-lt"/>
                <a:ea typeface="+mn-ea"/>
                <a:cs typeface="+mn-cs"/>
              </a:rPr>
              <a:t>年新版《分析化学百科全书》。成为该领域被国际认可的，由中国学者建立的唯一的分析方法。</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Prof. Miguel </a:t>
            </a:r>
            <a:r>
              <a:rPr kumimoji="0" lang="en-US" altLang="zh-CN" sz="1200" b="1"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Valcárcel</a:t>
            </a:r>
            <a:r>
              <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Cases  </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西班牙科尔多瓦大学教授、西班牙皇家科学院院士、欧洲化学公司联合会分析部主席</a:t>
            </a:r>
            <a:endPar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0772FB25-45D9-4061-B3E3-45A936A7C038}" type="slidenum">
              <a:rPr lang="zh-CN" altLang="en-US" smtClean="0"/>
              <a:pPr>
                <a:defRPr/>
              </a:pPr>
              <a:t>24</a:t>
            </a:fld>
            <a:endParaRPr lang="zh-CN" altLang="en-US"/>
          </a:p>
        </p:txBody>
      </p:sp>
    </p:spTree>
    <p:extLst>
      <p:ext uri="{BB962C8B-B14F-4D97-AF65-F5344CB8AC3E}">
        <p14:creationId xmlns:p14="http://schemas.microsoft.com/office/powerpoint/2010/main" val="315411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B4036964-5639-49B7-B64F-CA9E4916842D}" type="slidenum">
              <a:rPr lang="zh-CN" altLang="en-US" smtClean="0"/>
              <a:pPr/>
              <a:t>4</a:t>
            </a:fld>
            <a:endParaRPr lang="zh-CN" altLang="en-US"/>
          </a:p>
        </p:txBody>
      </p:sp>
    </p:spTree>
    <p:extLst>
      <p:ext uri="{BB962C8B-B14F-4D97-AF65-F5344CB8AC3E}">
        <p14:creationId xmlns:p14="http://schemas.microsoft.com/office/powerpoint/2010/main" val="2746012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xfrm>
            <a:off x="1143000" y="685800"/>
            <a:ext cx="4572000" cy="3429000"/>
          </a:xfrm>
          <a:ln/>
        </p:spPr>
      </p:sp>
      <p:sp>
        <p:nvSpPr>
          <p:cNvPr id="62467" name="备注占位符 2"/>
          <p:cNvSpPr>
            <a:spLocks noGrp="1"/>
          </p:cNvSpPr>
          <p:nvPr>
            <p:ph type="body" idx="1"/>
          </p:nvPr>
        </p:nvSpPr>
        <p:spPr>
          <a:noFill/>
          <a:ln/>
        </p:spPr>
        <p:txBody>
          <a:bodyPr/>
          <a:lstStyle/>
          <a:p>
            <a:endParaRPr lang="zh-CN" altLang="en-US">
              <a:latin typeface="Arial" charset="0"/>
            </a:endParaRPr>
          </a:p>
        </p:txBody>
      </p:sp>
      <p:sp>
        <p:nvSpPr>
          <p:cNvPr id="62468" name="灯片编号占位符 3"/>
          <p:cNvSpPr>
            <a:spLocks noGrp="1"/>
          </p:cNvSpPr>
          <p:nvPr>
            <p:ph type="sldNum" sz="quarter" idx="5"/>
          </p:nvPr>
        </p:nvSpPr>
        <p:spPr>
          <a:noFill/>
        </p:spPr>
        <p:txBody>
          <a:bodyPr/>
          <a:lstStyle/>
          <a:p>
            <a:fld id="{5C326C8C-22C6-4130-857A-38E11369A6AF}" type="slidenum">
              <a:rPr lang="en-US" altLang="zh-CN" smtClean="0">
                <a:solidFill>
                  <a:prstClr val="black"/>
                </a:solidFill>
                <a:latin typeface="Arial" charset="0"/>
              </a:rPr>
              <a:pPr/>
              <a:t>25</a:t>
            </a:fld>
            <a:endParaRPr lang="en-US" altLang="zh-CN">
              <a:solidFill>
                <a:prstClr val="black"/>
              </a:solidFill>
              <a:latin typeface="Arial" charset="0"/>
            </a:endParaRPr>
          </a:p>
        </p:txBody>
      </p:sp>
    </p:spTree>
    <p:extLst>
      <p:ext uri="{BB962C8B-B14F-4D97-AF65-F5344CB8AC3E}">
        <p14:creationId xmlns:p14="http://schemas.microsoft.com/office/powerpoint/2010/main" val="51110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reconstruct</a:t>
            </a:r>
            <a:r>
              <a:rPr lang="en-US" altLang="zh-CN" baseline="0" dirty="0"/>
              <a:t> the 2D imaging of bacteria via afore-mentioned XFEL diffraction. </a:t>
            </a:r>
          </a:p>
          <a:p>
            <a:r>
              <a:rPr lang="en-US" altLang="zh-CN" baseline="0" dirty="0"/>
              <a:t>We got the electron density of bacteria, e.g. real space 2D imaging of bacteria. </a:t>
            </a:r>
          </a:p>
          <a:p>
            <a:r>
              <a:rPr lang="en-US" altLang="zh-CN" baseline="0" dirty="0"/>
              <a:t>We compare our data to SEM imaging of the same bacteria, this is to very our data is correct.</a:t>
            </a:r>
          </a:p>
          <a:p>
            <a:r>
              <a:rPr lang="en-US" altLang="zh-CN" baseline="0" dirty="0"/>
              <a:t>Data analysis show the pixel resolution of bacteria is 6.5 nm, thus the resolution of this bacteria is 13 nm.</a:t>
            </a:r>
          </a:p>
          <a:p>
            <a:endParaRPr lang="en-US" altLang="zh-CN" baseline="0" dirty="0"/>
          </a:p>
          <a:p>
            <a:r>
              <a:rPr lang="en-US" altLang="zh-CN" baseline="0" dirty="0"/>
              <a:t>This is the first high resolution imaging of bacteria via X-ray free electron imaging,</a:t>
            </a:r>
          </a:p>
          <a:p>
            <a:r>
              <a:rPr lang="en-US" altLang="zh-CN" baseline="0" dirty="0"/>
              <a:t>its resolution is far higher than the optical fluorescent imaging, </a:t>
            </a:r>
          </a:p>
          <a:p>
            <a:r>
              <a:rPr lang="en-US" altLang="zh-CN" baseline="0" dirty="0"/>
              <a:t>this optical technique has been awarded Nobel prize.</a:t>
            </a:r>
            <a:endParaRPr lang="zh-CN" altLang="en-US" dirty="0"/>
          </a:p>
        </p:txBody>
      </p:sp>
      <p:sp>
        <p:nvSpPr>
          <p:cNvPr id="4" name="灯片编号占位符 3"/>
          <p:cNvSpPr>
            <a:spLocks noGrp="1"/>
          </p:cNvSpPr>
          <p:nvPr>
            <p:ph type="sldNum" sz="quarter" idx="10"/>
          </p:nvPr>
        </p:nvSpPr>
        <p:spPr/>
        <p:txBody>
          <a:bodyPr/>
          <a:lstStyle/>
          <a:p>
            <a:fld id="{D7CB52B5-2658-4771-B5D6-F7552CA9F17E}" type="slidenum">
              <a:rPr lang="zh-CN" altLang="en-US" smtClean="0"/>
              <a:t>26</a:t>
            </a:fld>
            <a:endParaRPr lang="zh-CN" altLang="en-US"/>
          </a:p>
        </p:txBody>
      </p:sp>
    </p:spTree>
    <p:extLst>
      <p:ext uri="{BB962C8B-B14F-4D97-AF65-F5344CB8AC3E}">
        <p14:creationId xmlns:p14="http://schemas.microsoft.com/office/powerpoint/2010/main" val="362605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b="1" kern="1200" dirty="0">
                <a:solidFill>
                  <a:srgbClr val="C00000"/>
                </a:solidFill>
                <a:latin typeface="Arial" charset="0"/>
                <a:ea typeface="微软雅黑" pitchFamily="34" charset="-122"/>
                <a:cs typeface="+mn-cs"/>
              </a:rPr>
              <a:t>—— </a:t>
            </a:r>
            <a:r>
              <a:rPr lang="zh-CN" altLang="zh-CN" sz="1200" b="1" kern="1200" dirty="0">
                <a:solidFill>
                  <a:srgbClr val="C00000"/>
                </a:solidFill>
                <a:latin typeface="Arial" charset="0"/>
                <a:ea typeface="微软雅黑" pitchFamily="34" charset="-122"/>
                <a:cs typeface="+mn-cs"/>
              </a:rPr>
              <a:t>纳米材料在</a:t>
            </a:r>
            <a:r>
              <a:rPr lang="zh-CN" altLang="en-US" sz="1200" b="1" kern="1200" dirty="0">
                <a:solidFill>
                  <a:srgbClr val="C00000"/>
                </a:solidFill>
                <a:latin typeface="Arial" charset="0"/>
                <a:ea typeface="微软雅黑" pitchFamily="34" charset="-122"/>
                <a:cs typeface="+mn-cs"/>
              </a:rPr>
              <a:t>活体、器官</a:t>
            </a:r>
            <a:r>
              <a:rPr lang="zh-CN" altLang="zh-CN" sz="1200" b="1" kern="1200" dirty="0">
                <a:solidFill>
                  <a:srgbClr val="C00000"/>
                </a:solidFill>
                <a:latin typeface="Arial" charset="0"/>
                <a:ea typeface="微软雅黑" pitchFamily="34" charset="-122"/>
                <a:cs typeface="+mn-cs"/>
              </a:rPr>
              <a:t>组织</a:t>
            </a:r>
            <a:r>
              <a:rPr lang="zh-CN" altLang="en-US" sz="1200" b="1" kern="1200" dirty="0">
                <a:solidFill>
                  <a:srgbClr val="C00000"/>
                </a:solidFill>
                <a:latin typeface="Arial" charset="0"/>
                <a:ea typeface="微软雅黑" pitchFamily="34" charset="-122"/>
                <a:cs typeface="+mn-cs"/>
              </a:rPr>
              <a:t>、</a:t>
            </a:r>
            <a:r>
              <a:rPr lang="zh-CN" altLang="zh-CN" sz="1200" b="1" kern="1200" dirty="0">
                <a:solidFill>
                  <a:srgbClr val="C00000"/>
                </a:solidFill>
                <a:latin typeface="Arial" charset="0"/>
                <a:ea typeface="微软雅黑" pitchFamily="34" charset="-122"/>
                <a:cs typeface="+mn-cs"/>
              </a:rPr>
              <a:t>及细胞内</a:t>
            </a:r>
            <a:r>
              <a:rPr lang="zh-CN" altLang="en-US" sz="1200" b="1" kern="1200" dirty="0">
                <a:solidFill>
                  <a:schemeClr val="tx1"/>
                </a:solidFill>
                <a:latin typeface="Arial" charset="0"/>
                <a:ea typeface="微软雅黑" pitchFamily="34" charset="-122"/>
                <a:cs typeface="+mn-cs"/>
              </a:rPr>
              <a:t>降解、</a:t>
            </a:r>
            <a:r>
              <a:rPr lang="zh-CN" altLang="zh-CN" sz="1200" b="1" kern="1200" dirty="0">
                <a:solidFill>
                  <a:schemeClr val="tx1"/>
                </a:solidFill>
                <a:latin typeface="Arial" charset="0"/>
                <a:ea typeface="微软雅黑" pitchFamily="34" charset="-122"/>
                <a:cs typeface="+mn-cs"/>
              </a:rPr>
              <a:t>价态变</a:t>
            </a:r>
            <a:r>
              <a:rPr lang="zh-CN" altLang="en-US" sz="1200" b="1" kern="1200" dirty="0">
                <a:solidFill>
                  <a:schemeClr val="tx1"/>
                </a:solidFill>
                <a:latin typeface="Arial" charset="0"/>
                <a:ea typeface="微软雅黑" pitchFamily="34" charset="-122"/>
                <a:cs typeface="+mn-cs"/>
              </a:rPr>
              <a:t>化</a:t>
            </a:r>
            <a:r>
              <a:rPr lang="zh-CN" altLang="zh-CN" sz="1200" b="1" kern="1200" dirty="0">
                <a:solidFill>
                  <a:schemeClr val="tx1"/>
                </a:solidFill>
                <a:latin typeface="Arial" charset="0"/>
                <a:ea typeface="微软雅黑" pitchFamily="34" charset="-122"/>
                <a:cs typeface="+mn-cs"/>
              </a:rPr>
              <a:t>、化学</a:t>
            </a:r>
            <a:r>
              <a:rPr lang="zh-CN" altLang="en-US" sz="1200" b="1" kern="1200" dirty="0">
                <a:solidFill>
                  <a:schemeClr val="tx1"/>
                </a:solidFill>
                <a:latin typeface="Arial" charset="0"/>
                <a:ea typeface="微软雅黑" pitchFamily="34" charset="-122"/>
                <a:cs typeface="+mn-cs"/>
              </a:rPr>
              <a:t>转化、</a:t>
            </a:r>
            <a:r>
              <a:rPr lang="zh-CN" altLang="zh-CN" sz="1200" b="1" kern="1200" dirty="0">
                <a:solidFill>
                  <a:schemeClr val="tx1"/>
                </a:solidFill>
                <a:latin typeface="Arial" charset="0"/>
                <a:ea typeface="微软雅黑" pitchFamily="34" charset="-122"/>
                <a:cs typeface="+mn-cs"/>
              </a:rPr>
              <a:t>转运过程</a:t>
            </a:r>
            <a:r>
              <a:rPr lang="zh-CN" altLang="en-US" sz="1200" b="1" kern="1200" dirty="0">
                <a:solidFill>
                  <a:schemeClr val="tx1"/>
                </a:solidFill>
                <a:latin typeface="Arial" charset="0"/>
                <a:ea typeface="微软雅黑" pitchFamily="34" charset="-122"/>
                <a:cs typeface="+mn-cs"/>
              </a:rPr>
              <a:t>；</a:t>
            </a:r>
            <a:r>
              <a:rPr lang="zh-CN" altLang="zh-CN" sz="1200" b="1" kern="1200" dirty="0">
                <a:solidFill>
                  <a:schemeClr val="tx1"/>
                </a:solidFill>
                <a:latin typeface="Arial" charset="0"/>
                <a:ea typeface="微软雅黑" pitchFamily="34" charset="-122"/>
                <a:cs typeface="+mn-cs"/>
              </a:rPr>
              <a:t>亚细胞</a:t>
            </a:r>
            <a:r>
              <a:rPr lang="zh-CN" altLang="en-US" sz="1200" b="1" kern="1200" dirty="0">
                <a:solidFill>
                  <a:schemeClr val="tx1"/>
                </a:solidFill>
                <a:latin typeface="Arial" charset="0"/>
                <a:ea typeface="微软雅黑" pitchFamily="34" charset="-122"/>
                <a:cs typeface="+mn-cs"/>
              </a:rPr>
              <a:t>分辨的</a:t>
            </a:r>
            <a:r>
              <a:rPr lang="zh-CN" altLang="zh-CN" sz="1200" b="1" kern="1200" dirty="0">
                <a:solidFill>
                  <a:schemeClr val="tx1"/>
                </a:solidFill>
                <a:latin typeface="Arial" charset="0"/>
                <a:ea typeface="微软雅黑" pitchFamily="34" charset="-122"/>
                <a:cs typeface="+mn-cs"/>
              </a:rPr>
              <a:t>元素化学态</a:t>
            </a:r>
            <a:r>
              <a:rPr lang="zh-CN" altLang="en-US" sz="1200" b="1" kern="1200" dirty="0">
                <a:solidFill>
                  <a:schemeClr val="tx1"/>
                </a:solidFill>
                <a:latin typeface="Arial" charset="0"/>
                <a:ea typeface="微软雅黑" pitchFamily="34" charset="-122"/>
                <a:cs typeface="+mn-cs"/>
              </a:rPr>
              <a:t>、</a:t>
            </a:r>
            <a:r>
              <a:rPr lang="zh-CN" altLang="zh-CN" sz="1200" b="1" kern="1200" dirty="0">
                <a:solidFill>
                  <a:schemeClr val="tx1"/>
                </a:solidFill>
                <a:latin typeface="Arial" charset="0"/>
                <a:ea typeface="微软雅黑" pitchFamily="34" charset="-122"/>
                <a:cs typeface="+mn-cs"/>
              </a:rPr>
              <a:t>分布</a:t>
            </a:r>
            <a:r>
              <a:rPr lang="zh-CN" altLang="en-US" sz="1200" b="1" kern="1200" dirty="0">
                <a:solidFill>
                  <a:schemeClr val="tx1"/>
                </a:solidFill>
                <a:latin typeface="Arial" charset="0"/>
                <a:ea typeface="微软雅黑" pitchFamily="34" charset="-122"/>
                <a:cs typeface="+mn-cs"/>
              </a:rPr>
              <a:t>、</a:t>
            </a:r>
            <a:r>
              <a:rPr lang="zh-CN" altLang="zh-CN" sz="1200" b="1" kern="1200" dirty="0">
                <a:solidFill>
                  <a:schemeClr val="tx1"/>
                </a:solidFill>
                <a:latin typeface="Arial" charset="0"/>
                <a:ea typeface="微软雅黑" pitchFamily="34" charset="-122"/>
                <a:cs typeface="+mn-cs"/>
              </a:rPr>
              <a:t>浓度信息</a:t>
            </a:r>
            <a:r>
              <a:rPr lang="zh-CN" altLang="en-US" sz="1200" b="1" kern="1200" dirty="0">
                <a:solidFill>
                  <a:schemeClr val="tx1"/>
                </a:solidFill>
                <a:latin typeface="Arial" charset="0"/>
                <a:ea typeface="微软雅黑" pitchFamily="34" charset="-122"/>
                <a:cs typeface="+mn-cs"/>
              </a:rPr>
              <a:t>；</a:t>
            </a:r>
            <a:endParaRPr lang="en-US" altLang="zh-CN" sz="1200" b="1" kern="1200" dirty="0">
              <a:solidFill>
                <a:schemeClr val="tx1"/>
              </a:solidFill>
              <a:latin typeface="Arial" charset="0"/>
              <a:ea typeface="微软雅黑" pitchFamily="34" charset="-122"/>
              <a:cs typeface="+mn-cs"/>
            </a:endParaRPr>
          </a:p>
          <a:p>
            <a:pPr marL="171450" indent="-171450" algn="l">
              <a:buFont typeface="Arial" pitchFamily="34" charset="0"/>
              <a:buChar char="•"/>
            </a:pPr>
            <a:r>
              <a:rPr lang="zh-CN" altLang="en-US" sz="1200" b="1" dirty="0">
                <a:ea typeface="微软雅黑" pitchFamily="34" charset="-122"/>
              </a:rPr>
              <a:t>纳米颗粒的团聚、</a:t>
            </a:r>
            <a:r>
              <a:rPr lang="zh-CN" altLang="zh-CN" sz="1200" b="1" dirty="0">
                <a:ea typeface="微软雅黑" pitchFamily="34" charset="-122"/>
              </a:rPr>
              <a:t>微结构</a:t>
            </a:r>
            <a:r>
              <a:rPr lang="zh-CN" altLang="en-US" sz="1200" b="1" dirty="0">
                <a:ea typeface="微软雅黑" pitchFamily="34" charset="-122"/>
              </a:rPr>
              <a:t>变化</a:t>
            </a:r>
            <a:r>
              <a:rPr lang="en-US" altLang="zh-CN" sz="1200" b="1" dirty="0">
                <a:ea typeface="微软雅黑" pitchFamily="34" charset="-122"/>
              </a:rPr>
              <a:t>……</a:t>
            </a:r>
          </a:p>
          <a:p>
            <a:pPr algn="l"/>
            <a:r>
              <a:rPr lang="en-US" altLang="zh-CN" sz="1200" b="1" dirty="0">
                <a:solidFill>
                  <a:srgbClr val="C00000"/>
                </a:solidFill>
                <a:ea typeface="微软雅黑" pitchFamily="34" charset="-122"/>
              </a:rPr>
              <a:t>—— </a:t>
            </a:r>
            <a:r>
              <a:rPr lang="zh-CN" altLang="en-US" sz="1200" b="1" dirty="0">
                <a:solidFill>
                  <a:srgbClr val="C00000"/>
                </a:solidFill>
                <a:ea typeface="微软雅黑" pitchFamily="34" charset="-122"/>
              </a:rPr>
              <a:t>实现</a:t>
            </a:r>
            <a:r>
              <a:rPr lang="zh-CN" altLang="zh-CN" sz="1200" b="1" dirty="0">
                <a:solidFill>
                  <a:srgbClr val="C00000"/>
                </a:solidFill>
                <a:ea typeface="微软雅黑" pitchFamily="34" charset="-122"/>
              </a:rPr>
              <a:t>单细胞</a:t>
            </a:r>
            <a:r>
              <a:rPr lang="zh-CN" altLang="en-US" sz="1200" b="1" dirty="0">
                <a:solidFill>
                  <a:srgbClr val="C00000"/>
                </a:solidFill>
                <a:ea typeface="微软雅黑" pitchFamily="34" charset="-122"/>
              </a:rPr>
              <a:t>内</a:t>
            </a:r>
            <a:r>
              <a:rPr lang="zh-CN" altLang="zh-CN" sz="1200" b="1" dirty="0">
                <a:solidFill>
                  <a:srgbClr val="C00000"/>
                </a:solidFill>
                <a:ea typeface="微软雅黑" pitchFamily="34" charset="-122"/>
              </a:rPr>
              <a:t>纳米材料成像</a:t>
            </a:r>
            <a:r>
              <a:rPr lang="zh-CN" altLang="en-US" sz="1200" b="1" dirty="0">
                <a:solidFill>
                  <a:srgbClr val="C00000"/>
                </a:solidFill>
                <a:ea typeface="微软雅黑" pitchFamily="34" charset="-122"/>
              </a:rPr>
              <a:t>：</a:t>
            </a:r>
            <a:endParaRPr lang="en-US" altLang="zh-CN" sz="1200" b="1" dirty="0">
              <a:solidFill>
                <a:srgbClr val="C00000"/>
              </a:solidFill>
              <a:ea typeface="微软雅黑" pitchFamily="34" charset="-122"/>
            </a:endParaRPr>
          </a:p>
          <a:p>
            <a:pPr marL="171450" indent="-171450" algn="l">
              <a:buFont typeface="Arial" pitchFamily="34" charset="0"/>
              <a:buChar char="•"/>
            </a:pPr>
            <a:r>
              <a:rPr lang="zh-CN" altLang="zh-CN" sz="1200" b="1" dirty="0">
                <a:ea typeface="微软雅黑" pitchFamily="34" charset="-122"/>
              </a:rPr>
              <a:t>细胞内纳米材料的精细定位</a:t>
            </a:r>
            <a:endParaRPr lang="en-US" altLang="zh-CN" sz="1200" b="1" dirty="0">
              <a:ea typeface="微软雅黑" pitchFamily="34" charset="-122"/>
            </a:endParaRPr>
          </a:p>
          <a:p>
            <a:pPr marL="171450" indent="-171450" algn="l">
              <a:buFont typeface="Arial" pitchFamily="34" charset="0"/>
              <a:buChar char="•"/>
            </a:pPr>
            <a:r>
              <a:rPr lang="en-US" altLang="zh-CN" sz="1200" b="1" dirty="0">
                <a:ea typeface="微软雅黑" pitchFamily="34" charset="-122"/>
              </a:rPr>
              <a:t>30 nm</a:t>
            </a:r>
            <a:r>
              <a:rPr lang="zh-CN" altLang="zh-CN" sz="1200" b="1" dirty="0">
                <a:ea typeface="微软雅黑" pitchFamily="34" charset="-122"/>
              </a:rPr>
              <a:t>分辨元素成像，</a:t>
            </a:r>
            <a:endParaRPr lang="en-US" altLang="zh-CN" sz="1200" b="1" dirty="0">
              <a:ea typeface="微软雅黑" pitchFamily="34" charset="-122"/>
            </a:endParaRPr>
          </a:p>
          <a:p>
            <a:pPr marL="171450" indent="-171450" algn="l">
              <a:buFont typeface="Arial" pitchFamily="34" charset="0"/>
              <a:buChar char="•"/>
            </a:pPr>
            <a:r>
              <a:rPr lang="zh-CN" altLang="zh-CN" sz="1200" b="1" dirty="0">
                <a:ea typeface="微软雅黑" pitchFamily="34" charset="-122"/>
              </a:rPr>
              <a:t>检测灵敏度</a:t>
            </a:r>
            <a:r>
              <a:rPr lang="en-US" altLang="zh-CN" sz="1200" b="1" dirty="0">
                <a:ea typeface="微软雅黑" pitchFamily="34" charset="-122"/>
              </a:rPr>
              <a:t>: </a:t>
            </a:r>
            <a:r>
              <a:rPr lang="en-US" altLang="zh-CN" sz="1200" b="1" dirty="0" err="1">
                <a:ea typeface="微软雅黑" pitchFamily="34" charset="-122"/>
              </a:rPr>
              <a:t>pg</a:t>
            </a:r>
            <a:r>
              <a:rPr lang="en-US" altLang="zh-CN" sz="1200" b="1" dirty="0">
                <a:ea typeface="微软雅黑" pitchFamily="34" charset="-122"/>
              </a:rPr>
              <a:t>/</a:t>
            </a:r>
            <a:r>
              <a:rPr lang="zh-CN" altLang="zh-CN" sz="1200" b="1" dirty="0">
                <a:ea typeface="微软雅黑" pitchFamily="34" charset="-122"/>
              </a:rPr>
              <a:t>单细胞</a:t>
            </a:r>
            <a:endParaRPr lang="zh-CN" altLang="en-US" sz="1200" b="1" dirty="0">
              <a:ea typeface="微软雅黑" pitchFamily="34" charset="-122"/>
            </a:endParaRPr>
          </a:p>
        </p:txBody>
      </p:sp>
      <p:sp>
        <p:nvSpPr>
          <p:cNvPr id="4" name="灯片编号占位符 3"/>
          <p:cNvSpPr>
            <a:spLocks noGrp="1"/>
          </p:cNvSpPr>
          <p:nvPr>
            <p:ph type="sldNum" sz="quarter" idx="10"/>
          </p:nvPr>
        </p:nvSpPr>
        <p:spPr/>
        <p:txBody>
          <a:bodyPr/>
          <a:lstStyle/>
          <a:p>
            <a:fld id="{8044805E-E5F7-4218-9BD9-5B12F612C7FA}" type="slidenum">
              <a:rPr lang="en-US" altLang="zh-CN" smtClean="0"/>
              <a:pPr/>
              <a:t>5</a:t>
            </a:fld>
            <a:endParaRPr lang="en-US" altLang="zh-CN"/>
          </a:p>
        </p:txBody>
      </p:sp>
    </p:spTree>
    <p:extLst>
      <p:ext uri="{BB962C8B-B14F-4D97-AF65-F5344CB8AC3E}">
        <p14:creationId xmlns:p14="http://schemas.microsoft.com/office/powerpoint/2010/main" val="189764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微软雅黑" pitchFamily="34" charset="-122"/>
                <a:ea typeface="微软雅黑" pitchFamily="34" charset="-122"/>
              </a:rPr>
              <a:t>发展</a:t>
            </a:r>
            <a:r>
              <a:rPr lang="en-US" altLang="zh-CN" sz="1200" b="1" dirty="0">
                <a:solidFill>
                  <a:srgbClr val="C00000"/>
                </a:solidFill>
                <a:latin typeface="微软雅黑" pitchFamily="34" charset="-122"/>
                <a:ea typeface="微软雅黑" pitchFamily="34" charset="-122"/>
              </a:rPr>
              <a:t>:  X</a:t>
            </a:r>
            <a:r>
              <a:rPr lang="zh-CN" altLang="en-US" sz="1200" b="1" dirty="0">
                <a:solidFill>
                  <a:srgbClr val="C00000"/>
                </a:solidFill>
                <a:latin typeface="微软雅黑" pitchFamily="34" charset="-122"/>
                <a:ea typeface="微软雅黑" pitchFamily="34" charset="-122"/>
              </a:rPr>
              <a:t>射线显微</a:t>
            </a:r>
            <a:r>
              <a:rPr lang="en-US" altLang="zh-CN" sz="1200" b="1" dirty="0">
                <a:solidFill>
                  <a:srgbClr val="C00000"/>
                </a:solidFill>
                <a:latin typeface="微软雅黑" pitchFamily="34" charset="-122"/>
                <a:ea typeface="微软雅黑" pitchFamily="34" charset="-122"/>
              </a:rPr>
              <a:t>3D</a:t>
            </a:r>
            <a:r>
              <a:rPr lang="zh-CN" altLang="en-US" sz="1200" b="1" dirty="0">
                <a:solidFill>
                  <a:srgbClr val="C00000"/>
                </a:solidFill>
                <a:latin typeface="微软雅黑" pitchFamily="34" charset="-122"/>
                <a:ea typeface="微软雅黑" pitchFamily="34" charset="-122"/>
              </a:rPr>
              <a:t>细胞精细成像</a:t>
            </a:r>
          </a:p>
          <a:p>
            <a:endParaRPr lang="zh-CN" altLang="en-US" dirty="0"/>
          </a:p>
        </p:txBody>
      </p:sp>
      <p:sp>
        <p:nvSpPr>
          <p:cNvPr id="4" name="灯片编号占位符 3"/>
          <p:cNvSpPr>
            <a:spLocks noGrp="1"/>
          </p:cNvSpPr>
          <p:nvPr>
            <p:ph type="sldNum" sz="quarter" idx="10"/>
          </p:nvPr>
        </p:nvSpPr>
        <p:spPr/>
        <p:txBody>
          <a:bodyPr/>
          <a:lstStyle/>
          <a:p>
            <a:fld id="{8044805E-E5F7-4218-9BD9-5B12F612C7FA}" type="slidenum">
              <a:rPr lang="en-US" altLang="zh-CN" smtClean="0"/>
              <a:pPr/>
              <a:t>6</a:t>
            </a:fld>
            <a:endParaRPr lang="en-US" altLang="zh-CN"/>
          </a:p>
        </p:txBody>
      </p:sp>
    </p:spTree>
    <p:extLst>
      <p:ext uri="{BB962C8B-B14F-4D97-AF65-F5344CB8AC3E}">
        <p14:creationId xmlns:p14="http://schemas.microsoft.com/office/powerpoint/2010/main" val="265164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036964-5639-49B7-B64F-CA9E4916842D}" type="slidenum">
              <a:rPr lang="zh-CN" altLang="en-US" smtClean="0"/>
              <a:pPr/>
              <a:t>7</a:t>
            </a:fld>
            <a:endParaRPr lang="zh-CN" altLang="en-US"/>
          </a:p>
        </p:txBody>
      </p:sp>
    </p:spTree>
    <p:extLst>
      <p:ext uri="{BB962C8B-B14F-4D97-AF65-F5344CB8AC3E}">
        <p14:creationId xmlns:p14="http://schemas.microsoft.com/office/powerpoint/2010/main" val="2178321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B4036964-5639-49B7-B64F-CA9E4916842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59707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sz="1200" kern="1200" dirty="0">
              <a:solidFill>
                <a:schemeClr val="tx1"/>
              </a:solidFill>
              <a:effectLst/>
              <a:latin typeface="Arial" charset="0"/>
              <a:ea typeface="宋体" pitchFamily="2" charset="-122"/>
              <a:cs typeface="+mn-cs"/>
            </a:endParaRPr>
          </a:p>
          <a:p>
            <a:endParaRPr lang="en-US" altLang="zh-CN" sz="1200" kern="1200" dirty="0">
              <a:solidFill>
                <a:schemeClr val="tx1"/>
              </a:solidFill>
              <a:effectLst/>
              <a:latin typeface="Arial" charset="0"/>
              <a:ea typeface="宋体" pitchFamily="2" charset="-122"/>
              <a:cs typeface="+mn-cs"/>
            </a:endParaRPr>
          </a:p>
          <a:p>
            <a:endParaRPr lang="en-US" altLang="zh-CN" sz="1200" kern="1200" dirty="0">
              <a:solidFill>
                <a:schemeClr val="tx1"/>
              </a:solidFill>
              <a:effectLst/>
              <a:latin typeface="Arial" charset="0"/>
              <a:ea typeface="宋体" pitchFamily="2" charset="-122"/>
              <a:cs typeface="+mn-cs"/>
            </a:endParaRPr>
          </a:p>
          <a:p>
            <a:endParaRPr lang="en-US" altLang="zh-CN" sz="1200" kern="1200" dirty="0">
              <a:solidFill>
                <a:schemeClr val="tx1"/>
              </a:solidFill>
              <a:effectLst/>
              <a:latin typeface="Arial" charset="0"/>
              <a:ea typeface="宋体" pitchFamily="2" charset="-122"/>
              <a:cs typeface="+mn-cs"/>
            </a:endParaRPr>
          </a:p>
          <a:p>
            <a:endParaRPr lang="en-US" altLang="zh-CN"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fld id="{9DD8EAEA-BD30-4915-A07A-ECF85409C59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50754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2C26487-95A7-4B14-A535-8937C584C452}" type="slidenum">
              <a:rPr lang="zh-CN" altLang="en-US" smtClean="0"/>
              <a:pPr>
                <a:defRPr/>
              </a:pPr>
              <a:t>10</a:t>
            </a:fld>
            <a:endParaRPr lang="zh-CN" altLang="en-US"/>
          </a:p>
        </p:txBody>
      </p:sp>
    </p:spTree>
    <p:extLst>
      <p:ext uri="{BB962C8B-B14F-4D97-AF65-F5344CB8AC3E}">
        <p14:creationId xmlns:p14="http://schemas.microsoft.com/office/powerpoint/2010/main" val="264791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ltLang="zh-CN"/>
              <a:t>In this example, we combined aptamer and host-guest interactions with nanopore sensing. We first form a duplex between an aptamer and a host-guest complex modified DNA probe. The DNA duplex itself cannot translocate through alpha-hemolysin nanopore. When an analyte comes, it competes for the aptamer and releases the DNA probe. When the DNA probe is translocated through alpha-hemolysin nanopore, we observed highly characteristic current events. From the statistical analysis of these events, we can figure out the concentration of the analyte. This strategy can be universally used for the sensing of many different analytes, including large protein molecules such as VEGF121, thrombin, and small organic molecules such as cocaine. Because we use aptamer as the recognition element, all the sensings show superb selectivity and excellent sensitivity. </a:t>
            </a:r>
          </a:p>
        </p:txBody>
      </p:sp>
    </p:spTree>
    <p:extLst>
      <p:ext uri="{BB962C8B-B14F-4D97-AF65-F5344CB8AC3E}">
        <p14:creationId xmlns:p14="http://schemas.microsoft.com/office/powerpoint/2010/main" val="120455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AF884F-20FC-40DA-BFBB-B2FA13C4076D}" type="datetime1">
              <a:rPr lang="zh-CN" altLang="en-US" smtClean="0"/>
              <a:pPr/>
              <a:t>2018/6/12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358702-6A1A-4055-B87B-B6FC01487A76}" type="datetime1">
              <a:rPr lang="zh-CN" altLang="en-US" smtClean="0"/>
              <a:pPr/>
              <a:t>2018/6/12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CE33D1-BFD7-475F-BE0A-0F64EDEF495E}" type="datetime1">
              <a:rPr lang="zh-CN" altLang="en-US" smtClean="0"/>
              <a:pPr/>
              <a:t>2018/6/12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15362" name="图片 6"/>
          <p:cNvPicPr>
            <a:picLocks noChangeAspect="1"/>
          </p:cNvPicPr>
          <p:nvPr userDrawn="1"/>
        </p:nvPicPr>
        <p:blipFill>
          <a:blip r:embed="rId2" cstate="print"/>
          <a:srcRect t="-5"/>
          <a:stretch>
            <a:fillRect/>
          </a:stretch>
        </p:blipFill>
        <p:spPr>
          <a:xfrm>
            <a:off x="0" y="-19050"/>
            <a:ext cx="9144000" cy="879475"/>
          </a:xfrm>
          <a:prstGeom prst="rect">
            <a:avLst/>
          </a:prstGeom>
          <a:noFill/>
          <a:ln w="9525">
            <a:noFill/>
          </a:ln>
        </p:spPr>
      </p:pic>
      <p:pic>
        <p:nvPicPr>
          <p:cNvPr id="15363" name="图片 3"/>
          <p:cNvPicPr>
            <a:picLocks noChangeAspect="1"/>
          </p:cNvPicPr>
          <p:nvPr userDrawn="1"/>
        </p:nvPicPr>
        <p:blipFill>
          <a:blip r:embed="rId3" cstate="print"/>
          <a:stretch>
            <a:fillRect/>
          </a:stretch>
        </p:blipFill>
        <p:spPr>
          <a:xfrm>
            <a:off x="8232775" y="-33337"/>
            <a:ext cx="877888" cy="900112"/>
          </a:xfrm>
          <a:prstGeom prst="rect">
            <a:avLst/>
          </a:prstGeom>
          <a:noFill/>
          <a:ln w="9525">
            <a:noFill/>
          </a:ln>
        </p:spPr>
      </p:pic>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9"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eaLnBrk="0" hangingPunct="0">
              <a:buFont typeface="Arial" panose="020B0604020202020204" pitchFamily="34" charset="0"/>
              <a:buNone/>
              <a:defRPr b="1"/>
            </a:lvl1pP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0"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eaLnBrk="0" hangingPunct="0">
              <a:buFont typeface="Arial" panose="020B0604020202020204" pitchFamily="34" charset="0"/>
              <a:buNone/>
              <a:defRPr b="1"/>
            </a:lvl1p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1"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defRPr b="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CB95BA6-1A26-47B1-B640-816279FAFF17}" type="slidenum">
              <a:rPr kumimoji="0" lang="zh-CN" altLang="en-US" sz="1200" b="1"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1200" b="1"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81CC2E10-DF9C-4A5B-ACF4-0479E32AE173}" type="datetimeFigureOut">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3EEBB16-5F11-4AE5-B227-207813161054}" type="slidenum">
              <a:rPr lang="zh-CN" altLang="en-US"/>
              <a:pPr>
                <a:defRPr/>
              </a:pPr>
              <a:t>‹#›</a:t>
            </a:fld>
            <a:endParaRPr lang="zh-CN" altLang="en-US"/>
          </a:p>
        </p:txBody>
      </p:sp>
    </p:spTree>
    <p:extLst>
      <p:ext uri="{BB962C8B-B14F-4D97-AF65-F5344CB8AC3E}">
        <p14:creationId xmlns:p14="http://schemas.microsoft.com/office/powerpoint/2010/main" val="130981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510C461-875D-41CC-8185-B16899F5B761}" type="datetimeFigureOut">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5737620-E2A4-478F-ABAF-2ABFA5F47C6D}" type="slidenum">
              <a:rPr lang="zh-CN" altLang="en-US"/>
              <a:pPr>
                <a:defRPr/>
              </a:pPr>
              <a:t>‹#›</a:t>
            </a:fld>
            <a:endParaRPr lang="zh-CN" altLang="en-US"/>
          </a:p>
        </p:txBody>
      </p:sp>
    </p:spTree>
    <p:extLst>
      <p:ext uri="{BB962C8B-B14F-4D97-AF65-F5344CB8AC3E}">
        <p14:creationId xmlns:p14="http://schemas.microsoft.com/office/powerpoint/2010/main" val="3976889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3AC41CE-298A-4C07-B2D3-E13CDD0512DB}" type="datetimeFigureOut">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CF30073-8A9F-4AC1-AF6F-C712BD0843E3}" type="slidenum">
              <a:rPr lang="zh-CN" altLang="en-US"/>
              <a:pPr>
                <a:defRPr/>
              </a:pPr>
              <a:t>‹#›</a:t>
            </a:fld>
            <a:endParaRPr lang="zh-CN" altLang="en-US"/>
          </a:p>
        </p:txBody>
      </p:sp>
    </p:spTree>
    <p:extLst>
      <p:ext uri="{BB962C8B-B14F-4D97-AF65-F5344CB8AC3E}">
        <p14:creationId xmlns:p14="http://schemas.microsoft.com/office/powerpoint/2010/main" val="3064386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2A71ABA0-2FAE-4859-97BA-3BE5D5090EF6}" type="datetimeFigureOut">
              <a:rPr lang="zh-CN" altLang="en-US"/>
              <a:pPr>
                <a:defRPr/>
              </a:pPr>
              <a:t>2018/6/12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A6DDDA1-8652-48C2-94F1-F56CF5F698C9}" type="slidenum">
              <a:rPr lang="zh-CN" altLang="en-US"/>
              <a:pPr>
                <a:defRPr/>
              </a:pPr>
              <a:t>‹#›</a:t>
            </a:fld>
            <a:endParaRPr lang="zh-CN" altLang="en-US"/>
          </a:p>
        </p:txBody>
      </p:sp>
    </p:spTree>
    <p:extLst>
      <p:ext uri="{BB962C8B-B14F-4D97-AF65-F5344CB8AC3E}">
        <p14:creationId xmlns:p14="http://schemas.microsoft.com/office/powerpoint/2010/main" val="224702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4465D6D-897F-4973-BB68-41F9F1600DD6}" type="datetimeFigureOut">
              <a:rPr lang="zh-CN" altLang="en-US"/>
              <a:pPr>
                <a:defRPr/>
              </a:pPr>
              <a:t>2018/6/12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EEEE54E-2BAA-40F3-8DE9-ADFB2B14A3AD}" type="slidenum">
              <a:rPr lang="zh-CN" altLang="en-US"/>
              <a:pPr>
                <a:defRPr/>
              </a:pPr>
              <a:t>‹#›</a:t>
            </a:fld>
            <a:endParaRPr lang="zh-CN" altLang="en-US"/>
          </a:p>
        </p:txBody>
      </p:sp>
    </p:spTree>
    <p:extLst>
      <p:ext uri="{BB962C8B-B14F-4D97-AF65-F5344CB8AC3E}">
        <p14:creationId xmlns:p14="http://schemas.microsoft.com/office/powerpoint/2010/main" val="3877495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E98D1EBC-938B-4A87-AB93-1D14CE172FC2}" type="datetimeFigureOut">
              <a:rPr lang="zh-CN" altLang="en-US"/>
              <a:pPr>
                <a:defRPr/>
              </a:pPr>
              <a:t>2018/6/12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3F896D6-C47F-4D38-A1E5-042E61DB6B29}" type="slidenum">
              <a:rPr lang="zh-CN" altLang="en-US"/>
              <a:pPr>
                <a:defRPr/>
              </a:pPr>
              <a:t>‹#›</a:t>
            </a:fld>
            <a:endParaRPr lang="zh-CN" altLang="en-US"/>
          </a:p>
        </p:txBody>
      </p:sp>
    </p:spTree>
    <p:extLst>
      <p:ext uri="{BB962C8B-B14F-4D97-AF65-F5344CB8AC3E}">
        <p14:creationId xmlns:p14="http://schemas.microsoft.com/office/powerpoint/2010/main" val="287432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8C24E944-A888-45C2-866B-10DDB4C113A2}" type="datetimeFigureOut">
              <a:rPr lang="zh-CN" altLang="en-US"/>
              <a:pPr>
                <a:defRPr/>
              </a:pPr>
              <a:t>2018/6/12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2A52-9D00-4E20-AD8C-AEB3D19D9B6D}" type="slidenum">
              <a:rPr lang="zh-CN" altLang="en-US"/>
              <a:pPr>
                <a:defRPr/>
              </a:pPr>
              <a:t>‹#›</a:t>
            </a:fld>
            <a:endParaRPr lang="zh-CN" altLang="en-US"/>
          </a:p>
        </p:txBody>
      </p:sp>
    </p:spTree>
    <p:extLst>
      <p:ext uri="{BB962C8B-B14F-4D97-AF65-F5344CB8AC3E}">
        <p14:creationId xmlns:p14="http://schemas.microsoft.com/office/powerpoint/2010/main" val="18039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014AE08-C4B7-4BC7-AB90-7E0D63CDBCAE}" type="datetime1">
              <a:rPr lang="zh-CN" altLang="en-US" smtClean="0"/>
              <a:pPr/>
              <a:t>2018/6/12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00BB33D-8C16-45AC-99B8-C28E6F3347F3}" type="datetimeFigureOut">
              <a:rPr lang="zh-CN" altLang="en-US"/>
              <a:pPr>
                <a:defRPr/>
              </a:pPr>
              <a:t>2018/6/12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D4034EC-5A7E-440E-804C-008F15AFA723}" type="slidenum">
              <a:rPr lang="zh-CN" altLang="en-US"/>
              <a:pPr>
                <a:defRPr/>
              </a:pPr>
              <a:t>‹#›</a:t>
            </a:fld>
            <a:endParaRPr lang="zh-CN" altLang="en-US"/>
          </a:p>
        </p:txBody>
      </p:sp>
    </p:spTree>
    <p:extLst>
      <p:ext uri="{BB962C8B-B14F-4D97-AF65-F5344CB8AC3E}">
        <p14:creationId xmlns:p14="http://schemas.microsoft.com/office/powerpoint/2010/main" val="377228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87579A1-5247-47D6-BF88-2C89607823C7}" type="datetimeFigureOut">
              <a:rPr lang="zh-CN" altLang="en-US"/>
              <a:pPr>
                <a:defRPr/>
              </a:pPr>
              <a:t>2018/6/12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E00C636-C652-4373-8032-A094B750124B}" type="slidenum">
              <a:rPr lang="zh-CN" altLang="en-US"/>
              <a:pPr>
                <a:defRPr/>
              </a:pPr>
              <a:t>‹#›</a:t>
            </a:fld>
            <a:endParaRPr lang="zh-CN" altLang="en-US"/>
          </a:p>
        </p:txBody>
      </p:sp>
    </p:spTree>
    <p:extLst>
      <p:ext uri="{BB962C8B-B14F-4D97-AF65-F5344CB8AC3E}">
        <p14:creationId xmlns:p14="http://schemas.microsoft.com/office/powerpoint/2010/main" val="1008172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E35207B-987B-4C2B-84EA-8871EBC07C72}" type="datetimeFigureOut">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F623EDA-AC79-4E11-B8CE-B0954871C062}" type="slidenum">
              <a:rPr lang="zh-CN" altLang="en-US"/>
              <a:pPr>
                <a:defRPr/>
              </a:pPr>
              <a:t>‹#›</a:t>
            </a:fld>
            <a:endParaRPr lang="zh-CN" altLang="en-US"/>
          </a:p>
        </p:txBody>
      </p:sp>
    </p:spTree>
    <p:extLst>
      <p:ext uri="{BB962C8B-B14F-4D97-AF65-F5344CB8AC3E}">
        <p14:creationId xmlns:p14="http://schemas.microsoft.com/office/powerpoint/2010/main" val="1667602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7D428FC-21CC-440D-A1D9-D013A530E697}" type="datetimeFigureOut">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BD7D882-EC83-41FE-9F9B-829F5D19B374}" type="slidenum">
              <a:rPr lang="zh-CN" altLang="en-US"/>
              <a:pPr>
                <a:defRPr/>
              </a:pPr>
              <a:t>‹#›</a:t>
            </a:fld>
            <a:endParaRPr lang="zh-CN" altLang="en-US"/>
          </a:p>
        </p:txBody>
      </p:sp>
    </p:spTree>
    <p:extLst>
      <p:ext uri="{BB962C8B-B14F-4D97-AF65-F5344CB8AC3E}">
        <p14:creationId xmlns:p14="http://schemas.microsoft.com/office/powerpoint/2010/main" val="3057207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a:xfrm>
            <a:off x="6732588" y="6356350"/>
            <a:ext cx="2057400" cy="365125"/>
          </a:xfrm>
        </p:spPr>
        <p:txBody>
          <a:bodyPr/>
          <a:lstStyle>
            <a:lvl1pPr>
              <a:defRPr/>
            </a:lvl1pPr>
          </a:lstStyle>
          <a:p>
            <a:pPr>
              <a:defRPr/>
            </a:pPr>
            <a:fld id="{AE2A9527-6EC2-40B8-9A2C-730226E750B9}" type="slidenum">
              <a:rPr lang="zh-CN" altLang="en-US"/>
              <a:pPr>
                <a:defRPr/>
              </a:pPr>
              <a:t>‹#›</a:t>
            </a:fld>
            <a:endParaRPr lang="zh-CN" altLang="en-US" dirty="0"/>
          </a:p>
        </p:txBody>
      </p:sp>
    </p:spTree>
    <p:extLst>
      <p:ext uri="{BB962C8B-B14F-4D97-AF65-F5344CB8AC3E}">
        <p14:creationId xmlns:p14="http://schemas.microsoft.com/office/powerpoint/2010/main" val="3080497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732240" y="6356350"/>
            <a:ext cx="2057400" cy="365125"/>
          </a:xfrm>
        </p:spPr>
        <p:txBody>
          <a:bodyPr/>
          <a:lstStyle/>
          <a:p>
            <a:fld id="{21183630-8868-43C0-B44B-70184EC1D825}" type="slidenum">
              <a:rPr lang="zh-CN" altLang="en-US" smtClean="0"/>
              <a:pPr/>
              <a:t>‹#›</a:t>
            </a:fld>
            <a:endParaRPr lang="zh-CN" altLang="en-US" dirty="0"/>
          </a:p>
        </p:txBody>
      </p:sp>
    </p:spTree>
    <p:extLst>
      <p:ext uri="{BB962C8B-B14F-4D97-AF65-F5344CB8AC3E}">
        <p14:creationId xmlns:p14="http://schemas.microsoft.com/office/powerpoint/2010/main" val="1372981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652E756-CFBE-4DB4-9769-AC8800052947}"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03A2-D78F-4469-96D9-FE4450EF57D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61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dirty="0"/>
              <a:t>单击此处编辑母版标题样式</a:t>
            </a:r>
            <a:endParaRPr lang="en-US" dirty="0"/>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3" name="矩形 12"/>
          <p:cNvSpPr/>
          <p:nvPr userDrawn="1"/>
        </p:nvSpPr>
        <p:spPr>
          <a:xfrm>
            <a:off x="8586688" y="6359856"/>
            <a:ext cx="367408" cy="276999"/>
          </a:xfrm>
          <a:prstGeom prst="rect">
            <a:avLst/>
          </a:prstGeom>
        </p:spPr>
        <p:txBody>
          <a:bodyPr wrap="none">
            <a:spAutoFit/>
          </a:bodyPr>
          <a:lstStyle/>
          <a:p>
            <a:pPr algn="r"/>
            <a:fld id="{AAE203A2-D78F-4469-96D9-FE4450EF57DC}" type="slidenum">
              <a:rPr lang="zh-CN" altLang="en-US" sz="1200" smtClean="0">
                <a:solidFill>
                  <a:prstClr val="black">
                    <a:tint val="75000"/>
                  </a:prstClr>
                </a:solidFill>
              </a:rPr>
              <a:pPr algn="r"/>
              <a:t>‹#›</a:t>
            </a:fld>
            <a:endParaRPr lang="zh-CN" altLang="en-US" sz="1200" dirty="0">
              <a:solidFill>
                <a:prstClr val="black">
                  <a:tint val="75000"/>
                </a:prstClr>
              </a:solidFill>
            </a:endParaRPr>
          </a:p>
        </p:txBody>
      </p:sp>
      <p:sp>
        <p:nvSpPr>
          <p:cNvPr id="14" name="TextBox 15"/>
          <p:cNvSpPr txBox="1"/>
          <p:nvPr userDrawn="1"/>
        </p:nvSpPr>
        <p:spPr>
          <a:xfrm>
            <a:off x="8352148" y="182086"/>
            <a:ext cx="791882" cy="307777"/>
          </a:xfrm>
          <a:prstGeom prst="rect">
            <a:avLst/>
          </a:prstGeom>
          <a:noFill/>
        </p:spPr>
        <p:txBody>
          <a:bodyPr wrap="square" rtlCol="0">
            <a:spAutoFit/>
          </a:bodyPr>
          <a:lstStyle/>
          <a:p>
            <a:pPr algn="ctr"/>
            <a:r>
              <a:rPr lang="en-US" altLang="zh-CN" sz="1400" dirty="0">
                <a:solidFill>
                  <a:srgbClr val="071F65"/>
                </a:solidFill>
                <a:latin typeface="Arial Black" panose="020B0A04020102020204" pitchFamily="34" charset="0"/>
                <a:cs typeface="Times New Roman" panose="02020603050405020304" pitchFamily="18" charset="0"/>
              </a:rPr>
              <a:t>Part I</a:t>
            </a:r>
            <a:endParaRPr lang="zh-CN" altLang="en-US" sz="1400" dirty="0">
              <a:solidFill>
                <a:prstClr val="white"/>
              </a:solidFill>
              <a:latin typeface="Arial Black" panose="020B0A04020102020204" pitchFamily="34"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629349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1" name="TextBox 15"/>
          <p:cNvSpPr txBox="1"/>
          <p:nvPr userDrawn="1"/>
        </p:nvSpPr>
        <p:spPr>
          <a:xfrm>
            <a:off x="8352148" y="182086"/>
            <a:ext cx="791882" cy="307777"/>
          </a:xfrm>
          <a:prstGeom prst="rect">
            <a:avLst/>
          </a:prstGeom>
          <a:noFill/>
        </p:spPr>
        <p:txBody>
          <a:bodyPr wrap="square" rtlCol="0">
            <a:spAutoFit/>
          </a:bodyPr>
          <a:lstStyle/>
          <a:p>
            <a:pPr algn="ctr"/>
            <a:r>
              <a:rPr lang="en-US" altLang="zh-CN" sz="1400" dirty="0">
                <a:solidFill>
                  <a:srgbClr val="071F65"/>
                </a:solidFill>
                <a:latin typeface="Arial Black" panose="020B0A04020102020204" pitchFamily="34" charset="0"/>
                <a:cs typeface="Times New Roman" panose="02020603050405020304" pitchFamily="18" charset="0"/>
              </a:rPr>
              <a:t>Part I</a:t>
            </a:r>
            <a:endParaRPr lang="zh-CN" altLang="en-US" sz="1400" dirty="0">
              <a:solidFill>
                <a:prstClr val="white"/>
              </a:solidFill>
              <a:latin typeface="Arial Black" panose="020B0A04020102020204" pitchFamily="34" charset="0"/>
              <a:ea typeface="微软雅黑" pitchFamily="34" charset="-122"/>
              <a:cs typeface="Times New Roman" panose="02020603050405020304" pitchFamily="18" charset="0"/>
            </a:endParaRPr>
          </a:p>
        </p:txBody>
      </p:sp>
      <p:sp>
        <p:nvSpPr>
          <p:cNvPr id="12" name="矩形 11"/>
          <p:cNvSpPr/>
          <p:nvPr userDrawn="1"/>
        </p:nvSpPr>
        <p:spPr>
          <a:xfrm>
            <a:off x="8586688" y="6359856"/>
            <a:ext cx="367408" cy="276999"/>
          </a:xfrm>
          <a:prstGeom prst="rect">
            <a:avLst/>
          </a:prstGeom>
        </p:spPr>
        <p:txBody>
          <a:bodyPr wrap="none">
            <a:spAutoFit/>
          </a:bodyPr>
          <a:lstStyle/>
          <a:p>
            <a:pPr algn="r"/>
            <a:fld id="{AAE203A2-D78F-4469-96D9-FE4450EF57DC}" type="slidenum">
              <a:rPr lang="zh-CN" altLang="en-US" sz="1200" smtClean="0">
                <a:solidFill>
                  <a:prstClr val="black">
                    <a:tint val="75000"/>
                  </a:prstClr>
                </a:solidFill>
              </a:rPr>
              <a:pPr algn="r"/>
              <a:t>‹#›</a:t>
            </a:fld>
            <a:endParaRPr lang="zh-CN" altLang="en-US" sz="1200" dirty="0">
              <a:solidFill>
                <a:prstClr val="black">
                  <a:tint val="75000"/>
                </a:prstClr>
              </a:solidFill>
            </a:endParaRPr>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2566221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3" name="矩形 12"/>
          <p:cNvSpPr/>
          <p:nvPr userDrawn="1"/>
        </p:nvSpPr>
        <p:spPr>
          <a:xfrm>
            <a:off x="8586688" y="6359856"/>
            <a:ext cx="367408" cy="276999"/>
          </a:xfrm>
          <a:prstGeom prst="rect">
            <a:avLst/>
          </a:prstGeom>
        </p:spPr>
        <p:txBody>
          <a:bodyPr wrap="none">
            <a:spAutoFit/>
          </a:bodyPr>
          <a:lstStyle/>
          <a:p>
            <a:pPr algn="r"/>
            <a:fld id="{AAE203A2-D78F-4469-96D9-FE4450EF57DC}" type="slidenum">
              <a:rPr lang="zh-CN" altLang="en-US" sz="1200" smtClean="0">
                <a:solidFill>
                  <a:prstClr val="black">
                    <a:tint val="75000"/>
                  </a:prstClr>
                </a:solidFill>
              </a:rPr>
              <a:pPr algn="r"/>
              <a:t>‹#›</a:t>
            </a:fld>
            <a:endParaRPr lang="zh-CN" altLang="en-US" sz="1200" dirty="0">
              <a:solidFill>
                <a:prstClr val="black">
                  <a:tint val="75000"/>
                </a:prstClr>
              </a:solidFill>
            </a:endParaRPr>
          </a:p>
        </p:txBody>
      </p:sp>
      <p:sp>
        <p:nvSpPr>
          <p:cNvPr id="14"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a:solidFill>
                  <a:srgbClr val="071F65"/>
                </a:solidFill>
                <a:latin typeface="Arial Black" panose="020B0A04020102020204" pitchFamily="34" charset="0"/>
                <a:cs typeface="Times New Roman" panose="02020603050405020304" pitchFamily="18" charset="0"/>
              </a:rPr>
              <a:t>Part II</a:t>
            </a:r>
            <a:endParaRPr lang="zh-CN" altLang="en-US" sz="1400" dirty="0">
              <a:solidFill>
                <a:prstClr val="white"/>
              </a:solidFill>
              <a:latin typeface="Arial Black" panose="020B0A04020102020204" pitchFamily="34" charset="0"/>
              <a:ea typeface="微软雅黑" pitchFamily="34" charset="-122"/>
              <a:cs typeface="Times New Roman" panose="02020603050405020304" pitchFamily="18" charset="0"/>
            </a:endParaRPr>
          </a:p>
        </p:txBody>
      </p:sp>
      <p:sp>
        <p:nvSpPr>
          <p:cNvPr id="15"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34237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D77B3-5697-45D4-AFF7-3D90EDE5E0F4}" type="datetime1">
              <a:rPr lang="zh-CN" altLang="en-US" smtClean="0"/>
              <a:pPr/>
              <a:t>2018/6/12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2" name="矩形 11"/>
          <p:cNvSpPr/>
          <p:nvPr userDrawn="1"/>
        </p:nvSpPr>
        <p:spPr>
          <a:xfrm>
            <a:off x="8586688" y="6359856"/>
            <a:ext cx="367408" cy="276999"/>
          </a:xfrm>
          <a:prstGeom prst="rect">
            <a:avLst/>
          </a:prstGeom>
        </p:spPr>
        <p:txBody>
          <a:bodyPr wrap="none">
            <a:spAutoFit/>
          </a:bodyPr>
          <a:lstStyle/>
          <a:p>
            <a:pPr algn="r"/>
            <a:fld id="{AAE203A2-D78F-4469-96D9-FE4450EF57DC}" type="slidenum">
              <a:rPr lang="zh-CN" altLang="en-US" sz="1200" smtClean="0">
                <a:solidFill>
                  <a:prstClr val="black">
                    <a:tint val="75000"/>
                  </a:prstClr>
                </a:solidFill>
              </a:rPr>
              <a:pPr algn="r"/>
              <a:t>‹#›</a:t>
            </a:fld>
            <a:endParaRPr lang="zh-CN" altLang="en-US" sz="1200" dirty="0">
              <a:solidFill>
                <a:prstClr val="black">
                  <a:tint val="75000"/>
                </a:prstClr>
              </a:solidFill>
            </a:endParaRPr>
          </a:p>
        </p:txBody>
      </p:sp>
      <p:sp>
        <p:nvSpPr>
          <p:cNvPr id="13"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a:solidFill>
                  <a:srgbClr val="071F65"/>
                </a:solidFill>
                <a:latin typeface="Arial Black" panose="020B0A04020102020204" pitchFamily="34" charset="0"/>
                <a:cs typeface="Times New Roman" panose="02020603050405020304" pitchFamily="18" charset="0"/>
              </a:rPr>
              <a:t>Part II</a:t>
            </a:r>
            <a:endParaRPr lang="zh-CN" altLang="en-US" sz="1400" dirty="0">
              <a:solidFill>
                <a:prstClr val="white"/>
              </a:solidFill>
              <a:latin typeface="Arial Black" panose="020B0A04020102020204" pitchFamily="34" charset="0"/>
              <a:ea typeface="微软雅黑" pitchFamily="34" charset="-122"/>
              <a:cs typeface="Times New Roman" panose="02020603050405020304" pitchFamily="18" charset="0"/>
            </a:endParaRPr>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1997182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矩形 6"/>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1" name="矩形 10"/>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3" name="矩形 12"/>
          <p:cNvSpPr/>
          <p:nvPr userDrawn="1"/>
        </p:nvSpPr>
        <p:spPr>
          <a:xfrm>
            <a:off x="8586688" y="6359856"/>
            <a:ext cx="367408" cy="276999"/>
          </a:xfrm>
          <a:prstGeom prst="rect">
            <a:avLst/>
          </a:prstGeom>
        </p:spPr>
        <p:txBody>
          <a:bodyPr wrap="none">
            <a:spAutoFit/>
          </a:bodyPr>
          <a:lstStyle/>
          <a:p>
            <a:pPr algn="r"/>
            <a:fld id="{AAE203A2-D78F-4469-96D9-FE4450EF57DC}" type="slidenum">
              <a:rPr lang="zh-CN" altLang="en-US" sz="1200" smtClean="0">
                <a:solidFill>
                  <a:prstClr val="black">
                    <a:tint val="75000"/>
                  </a:prstClr>
                </a:solidFill>
              </a:rPr>
              <a:pPr algn="r"/>
              <a:t>‹#›</a:t>
            </a:fld>
            <a:endParaRPr lang="zh-CN" altLang="en-US" sz="1200" dirty="0">
              <a:solidFill>
                <a:prstClr val="black">
                  <a:tint val="75000"/>
                </a:prstClr>
              </a:solidFill>
            </a:endParaRPr>
          </a:p>
        </p:txBody>
      </p:sp>
      <p:sp>
        <p:nvSpPr>
          <p:cNvPr id="14"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a:solidFill>
                  <a:srgbClr val="071F65"/>
                </a:solidFill>
                <a:latin typeface="Arial Black" panose="020B0A04020102020204" pitchFamily="34" charset="0"/>
                <a:cs typeface="Times New Roman" panose="02020603050405020304" pitchFamily="18" charset="0"/>
              </a:rPr>
              <a:t>Part III</a:t>
            </a:r>
            <a:endParaRPr lang="zh-CN" altLang="en-US" sz="1400" dirty="0">
              <a:solidFill>
                <a:prstClr val="white"/>
              </a:solidFill>
              <a:latin typeface="Arial Black" panose="020B0A04020102020204" pitchFamily="34" charset="0"/>
              <a:ea typeface="微软雅黑" pitchFamily="34" charset="-122"/>
              <a:cs typeface="Times New Roman" panose="02020603050405020304" pitchFamily="18" charset="0"/>
            </a:endParaRPr>
          </a:p>
        </p:txBody>
      </p:sp>
      <p:sp>
        <p:nvSpPr>
          <p:cNvPr id="15" name="Content Placeholder 2"/>
          <p:cNvSpPr>
            <a:spLocks noGrp="1"/>
          </p:cNvSpPr>
          <p:nvPr>
            <p:ph idx="1"/>
          </p:nvPr>
        </p:nvSpPr>
        <p:spPr>
          <a:xfrm>
            <a:off x="628650" y="1128118"/>
            <a:ext cx="7886700" cy="5190795"/>
          </a:xfrm>
        </p:spPr>
        <p:txBody>
          <a:bodyPr/>
          <a:lstStyle>
            <a:lvl1pPr marL="228600" indent="-228600">
              <a:lnSpc>
                <a:spcPct val="110000"/>
              </a:lnSpc>
              <a:buFont typeface="Wingdings" panose="05000000000000000000" pitchFamily="2" charset="2"/>
              <a:buChar char="n"/>
              <a:defRPr sz="2400" b="1">
                <a:solidFill>
                  <a:srgbClr val="071F65"/>
                </a:solidFill>
                <a:latin typeface="Times New Roman" panose="02020603050405020304" pitchFamily="18" charset="0"/>
                <a:cs typeface="Times New Roman" panose="02020603050405020304" pitchFamily="18" charset="0"/>
              </a:defRPr>
            </a:lvl1pPr>
            <a:lvl2pPr>
              <a:lnSpc>
                <a:spcPct val="100000"/>
              </a:lnSpc>
              <a:spcBef>
                <a:spcPts val="600"/>
              </a:spcBef>
              <a:defRPr sz="2000"/>
            </a:lvl2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16"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1259570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流程图: 离页连接符 7"/>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0" name="矩形 9"/>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2" name="矩形 11"/>
          <p:cNvSpPr/>
          <p:nvPr userDrawn="1"/>
        </p:nvSpPr>
        <p:spPr>
          <a:xfrm>
            <a:off x="8586688" y="6359856"/>
            <a:ext cx="367408" cy="276999"/>
          </a:xfrm>
          <a:prstGeom prst="rect">
            <a:avLst/>
          </a:prstGeom>
        </p:spPr>
        <p:txBody>
          <a:bodyPr wrap="none">
            <a:spAutoFit/>
          </a:bodyPr>
          <a:lstStyle/>
          <a:p>
            <a:pPr algn="r"/>
            <a:fld id="{AAE203A2-D78F-4469-96D9-FE4450EF57DC}" type="slidenum">
              <a:rPr lang="zh-CN" altLang="en-US" sz="1200" smtClean="0">
                <a:solidFill>
                  <a:prstClr val="black">
                    <a:tint val="75000"/>
                  </a:prstClr>
                </a:solidFill>
              </a:rPr>
              <a:pPr algn="r"/>
              <a:t>‹#›</a:t>
            </a:fld>
            <a:endParaRPr lang="zh-CN" altLang="en-US" sz="1200" dirty="0">
              <a:solidFill>
                <a:prstClr val="black">
                  <a:tint val="75000"/>
                </a:prstClr>
              </a:solidFill>
            </a:endParaRPr>
          </a:p>
        </p:txBody>
      </p:sp>
      <p:sp>
        <p:nvSpPr>
          <p:cNvPr id="13" name="TextBox 15"/>
          <p:cNvSpPr txBox="1"/>
          <p:nvPr userDrawn="1"/>
        </p:nvSpPr>
        <p:spPr>
          <a:xfrm>
            <a:off x="8285467" y="182086"/>
            <a:ext cx="926803" cy="307777"/>
          </a:xfrm>
          <a:prstGeom prst="rect">
            <a:avLst/>
          </a:prstGeom>
          <a:noFill/>
        </p:spPr>
        <p:txBody>
          <a:bodyPr wrap="square" rtlCol="0">
            <a:spAutoFit/>
          </a:bodyPr>
          <a:lstStyle/>
          <a:p>
            <a:pPr algn="ctr"/>
            <a:r>
              <a:rPr lang="en-US" altLang="zh-CN" sz="1400" dirty="0">
                <a:solidFill>
                  <a:srgbClr val="071F65"/>
                </a:solidFill>
                <a:latin typeface="Arial Black" panose="020B0A04020102020204" pitchFamily="34" charset="0"/>
                <a:cs typeface="Times New Roman" panose="02020603050405020304" pitchFamily="18" charset="0"/>
              </a:rPr>
              <a:t>Part III</a:t>
            </a:r>
            <a:endParaRPr lang="zh-CN" altLang="en-US" sz="1400" dirty="0">
              <a:solidFill>
                <a:prstClr val="white"/>
              </a:solidFill>
              <a:latin typeface="Arial Black" panose="020B0A04020102020204" pitchFamily="34" charset="0"/>
              <a:ea typeface="微软雅黑" pitchFamily="34" charset="-122"/>
              <a:cs typeface="Times New Roman" panose="02020603050405020304" pitchFamily="18" charset="0"/>
            </a:endParaRPr>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2555446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652E756-CFBE-4DB4-9769-AC8800052947}"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03A2-D78F-4469-96D9-FE4450EF57D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828107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652E756-CFBE-4DB4-9769-AC8800052947}"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203A2-D78F-4469-96D9-FE4450EF57D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Title 1"/>
          <p:cNvSpPr>
            <a:spLocks noGrp="1"/>
          </p:cNvSpPr>
          <p:nvPr>
            <p:ph type="title"/>
          </p:nvPr>
        </p:nvSpPr>
        <p:spPr>
          <a:xfrm>
            <a:off x="392980" y="1"/>
            <a:ext cx="7431267" cy="764704"/>
          </a:xfrm>
        </p:spPr>
        <p:txBody>
          <a:bodyPr>
            <a:normAutofit/>
          </a:bodyPr>
          <a:lstStyle>
            <a:lvl1pPr>
              <a:defRPr sz="2800">
                <a:solidFill>
                  <a:schemeClr val="bg1"/>
                </a:solidFill>
                <a:latin typeface="Arial Black" panose="020B0A04020102020204" pitchFamily="34" charset="0"/>
              </a:defRPr>
            </a:lvl1pPr>
          </a:lstStyle>
          <a:p>
            <a:r>
              <a:rPr lang="zh-CN" altLang="en-US" dirty="0"/>
              <a:t>单击此处编辑母版标题样式</a:t>
            </a:r>
            <a:endParaRPr lang="en-US" dirty="0"/>
          </a:p>
        </p:txBody>
      </p:sp>
      <p:sp>
        <p:nvSpPr>
          <p:cNvPr id="10" name="流程图: 离页连接符 9"/>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2" name="矩形 11"/>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3" name="TextBox 15"/>
          <p:cNvSpPr txBox="1"/>
          <p:nvPr userDrawn="1"/>
        </p:nvSpPr>
        <p:spPr>
          <a:xfrm>
            <a:off x="8352148" y="182086"/>
            <a:ext cx="791882" cy="307777"/>
          </a:xfrm>
          <a:prstGeom prst="rect">
            <a:avLst/>
          </a:prstGeom>
          <a:noFill/>
        </p:spPr>
        <p:txBody>
          <a:bodyPr wrap="square" rtlCol="0">
            <a:spAutoFit/>
          </a:bodyPr>
          <a:lstStyle/>
          <a:p>
            <a:pPr algn="ctr"/>
            <a:r>
              <a:rPr lang="en-US" altLang="zh-CN" sz="1400" dirty="0">
                <a:solidFill>
                  <a:srgbClr val="071F65"/>
                </a:solidFill>
                <a:latin typeface="Times New Roman" panose="02020603050405020304" pitchFamily="18" charset="0"/>
                <a:cs typeface="Times New Roman" panose="02020603050405020304" pitchFamily="18" charset="0"/>
              </a:rPr>
              <a:t>Page</a:t>
            </a:r>
            <a:fld id="{2EEF1883-7A0E-4F66-9932-E581691AD397}" type="slidenum">
              <a:rPr lang="zh-CN" altLang="en-US" sz="1400" smtClean="0">
                <a:solidFill>
                  <a:srgbClr val="071F65"/>
                </a:solidFill>
                <a:latin typeface="Times New Roman" panose="02020603050405020304" pitchFamily="18" charset="0"/>
                <a:cs typeface="Times New Roman" panose="02020603050405020304" pitchFamily="18" charset="0"/>
              </a:rPr>
              <a:pPr algn="ctr"/>
              <a:t>‹#›</a:t>
            </a:fld>
            <a:r>
              <a:rPr lang="zh-CN" altLang="en-US" sz="1400" dirty="0">
                <a:solidFill>
                  <a:prstClr val="white"/>
                </a:solidFill>
                <a:latin typeface="Times New Roman" panose="02020603050405020304" pitchFamily="18" charset="0"/>
                <a:cs typeface="Times New Roman" panose="02020603050405020304" pitchFamily="18" charset="0"/>
              </a:rPr>
              <a:t> </a:t>
            </a:r>
            <a:endParaRPr lang="zh-CN" altLang="en-US" sz="1400" dirty="0">
              <a:solidFill>
                <a:prstClr val="white"/>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411793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652E756-CFBE-4DB4-9769-AC8800052947}"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203A2-D78F-4469-96D9-FE4450EF57D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矩形 9"/>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Title 1"/>
          <p:cNvSpPr>
            <a:spLocks noGrp="1"/>
          </p:cNvSpPr>
          <p:nvPr>
            <p:ph type="title"/>
          </p:nvPr>
        </p:nvSpPr>
        <p:spPr>
          <a:xfrm>
            <a:off x="392980" y="1"/>
            <a:ext cx="7431267" cy="764704"/>
          </a:xfrm>
        </p:spPr>
        <p:txBody>
          <a:bodyPr>
            <a:normAutofit/>
          </a:bodyPr>
          <a:lstStyle>
            <a:lvl1pPr>
              <a:defRPr sz="2800">
                <a:solidFill>
                  <a:schemeClr val="bg1"/>
                </a:solidFill>
                <a:latin typeface="Arial Black" panose="020B0A04020102020204" pitchFamily="34" charset="0"/>
              </a:defRPr>
            </a:lvl1pPr>
          </a:lstStyle>
          <a:p>
            <a:r>
              <a:rPr lang="zh-CN" altLang="en-US" dirty="0"/>
              <a:t>单击此处编辑母版标题样式</a:t>
            </a:r>
            <a:endParaRPr lang="en-US" dirty="0"/>
          </a:p>
        </p:txBody>
      </p:sp>
      <p:sp>
        <p:nvSpPr>
          <p:cNvPr id="12" name="流程图: 离页连接符 11"/>
          <p:cNvSpPr/>
          <p:nvPr userDrawn="1"/>
        </p:nvSpPr>
        <p:spPr>
          <a:xfrm>
            <a:off x="8352148" y="627537"/>
            <a:ext cx="791852" cy="560241"/>
          </a:xfrm>
          <a:prstGeom prst="flowChartOffpageConnector">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panose="020B0503020204020204" charset="-122"/>
            </a:endParaRPr>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6496" y="698083"/>
            <a:ext cx="547792" cy="359489"/>
          </a:xfrm>
          <a:prstGeom prst="rect">
            <a:avLst/>
          </a:prstGeom>
        </p:spPr>
      </p:pic>
      <p:sp>
        <p:nvSpPr>
          <p:cNvPr id="14" name="矩形 13"/>
          <p:cNvSpPr/>
          <p:nvPr userDrawn="1"/>
        </p:nvSpPr>
        <p:spPr>
          <a:xfrm>
            <a:off x="8352148" y="-28281"/>
            <a:ext cx="791852" cy="62753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endParaRPr lang="zh-CN" altLang="en-US" kern="0">
              <a:solidFill>
                <a:prstClr val="white"/>
              </a:solidFill>
              <a:latin typeface="Arial" panose="020B0604020202020204"/>
              <a:ea typeface="微软雅黑" panose="020B0503020204020204" charset="-122"/>
            </a:endParaRPr>
          </a:p>
        </p:txBody>
      </p:sp>
      <p:sp>
        <p:nvSpPr>
          <p:cNvPr id="15" name="TextBox 15"/>
          <p:cNvSpPr txBox="1"/>
          <p:nvPr userDrawn="1"/>
        </p:nvSpPr>
        <p:spPr>
          <a:xfrm>
            <a:off x="8352148" y="182086"/>
            <a:ext cx="791882" cy="307777"/>
          </a:xfrm>
          <a:prstGeom prst="rect">
            <a:avLst/>
          </a:prstGeom>
          <a:noFill/>
        </p:spPr>
        <p:txBody>
          <a:bodyPr wrap="square" rtlCol="0">
            <a:spAutoFit/>
          </a:bodyPr>
          <a:lstStyle/>
          <a:p>
            <a:pPr algn="ctr"/>
            <a:r>
              <a:rPr lang="en-US" altLang="zh-CN" sz="1400" dirty="0">
                <a:solidFill>
                  <a:srgbClr val="071F65"/>
                </a:solidFill>
                <a:latin typeface="Times New Roman" panose="02020603050405020304" pitchFamily="18" charset="0"/>
                <a:cs typeface="Times New Roman" panose="02020603050405020304" pitchFamily="18" charset="0"/>
              </a:rPr>
              <a:t>Page</a:t>
            </a:r>
            <a:fld id="{2EEF1883-7A0E-4F66-9932-E581691AD397}" type="slidenum">
              <a:rPr lang="zh-CN" altLang="en-US" sz="1400" smtClean="0">
                <a:solidFill>
                  <a:srgbClr val="071F65"/>
                </a:solidFill>
                <a:latin typeface="Times New Roman" panose="02020603050405020304" pitchFamily="18" charset="0"/>
                <a:cs typeface="Times New Roman" panose="02020603050405020304" pitchFamily="18" charset="0"/>
              </a:rPr>
              <a:pPr algn="ctr"/>
              <a:t>‹#›</a:t>
            </a:fld>
            <a:r>
              <a:rPr lang="zh-CN" altLang="en-US" sz="1400" dirty="0">
                <a:solidFill>
                  <a:prstClr val="white"/>
                </a:solidFill>
                <a:latin typeface="Times New Roman" panose="02020603050405020304" pitchFamily="18" charset="0"/>
                <a:cs typeface="Times New Roman" panose="02020603050405020304" pitchFamily="18" charset="0"/>
              </a:rPr>
              <a:t> </a:t>
            </a:r>
            <a:endParaRPr lang="zh-CN" altLang="en-US" sz="1400" dirty="0">
              <a:solidFill>
                <a:prstClr val="white"/>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64259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2E756-CFBE-4DB4-9769-AC8800052947}"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203A2-D78F-4469-96D9-FE4450EF57D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6121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AF884F-20FC-40DA-BFBB-B2FA13C4076D}"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8408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014AE08-C4B7-4BC7-AB90-7E0D63CDBCAE}"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0064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D77B3-5697-45D4-AFF7-3D90EDE5E0F4}"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532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C30B6AB-B0A7-4302-B2E8-FA101E0F0EB1}" type="datetime1">
              <a:rPr lang="zh-CN" altLang="en-US" smtClean="0"/>
              <a:pPr/>
              <a:t>2018/6/12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C30B6AB-B0A7-4302-B2E8-FA101E0F0EB1}"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8412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5FEAAB7-D3F4-460F-976D-F9F40B39C10E}"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1436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16FD11-4A90-4A30-8BD0-1AEB90C32649}"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066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5EB829-A550-4831-85D6-4665D47F124D}"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1005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0F75292-FD67-4E75-93B0-F5C412EF1E85}"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518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293355-A77D-4BB0-B250-B5C23A5C21A3}"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3759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358702-6A1A-4055-B87B-B6FC01487A76}"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0887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CE33D1-BFD7-475F-BE0A-0F64EDEF495E}"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8304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15362" name="图片 6"/>
          <p:cNvPicPr>
            <a:picLocks noChangeAspect="1"/>
          </p:cNvPicPr>
          <p:nvPr userDrawn="1"/>
        </p:nvPicPr>
        <p:blipFill>
          <a:blip r:embed="rId2" cstate="print"/>
          <a:srcRect t="-5"/>
          <a:stretch>
            <a:fillRect/>
          </a:stretch>
        </p:blipFill>
        <p:spPr>
          <a:xfrm>
            <a:off x="0" y="-19050"/>
            <a:ext cx="9144000" cy="879475"/>
          </a:xfrm>
          <a:prstGeom prst="rect">
            <a:avLst/>
          </a:prstGeom>
          <a:noFill/>
          <a:ln w="9525">
            <a:noFill/>
          </a:ln>
        </p:spPr>
      </p:pic>
      <p:pic>
        <p:nvPicPr>
          <p:cNvPr id="15363" name="图片 3"/>
          <p:cNvPicPr>
            <a:picLocks noChangeAspect="1"/>
          </p:cNvPicPr>
          <p:nvPr userDrawn="1"/>
        </p:nvPicPr>
        <p:blipFill>
          <a:blip r:embed="rId3" cstate="print"/>
          <a:stretch>
            <a:fillRect/>
          </a:stretch>
        </p:blipFill>
        <p:spPr>
          <a:xfrm>
            <a:off x="8232775" y="-33337"/>
            <a:ext cx="877888" cy="900112"/>
          </a:xfrm>
          <a:prstGeom prst="rect">
            <a:avLst/>
          </a:prstGeom>
          <a:noFill/>
          <a:ln w="9525">
            <a:noFill/>
          </a:ln>
        </p:spPr>
      </p:pic>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9"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eaLnBrk="0" hangingPunct="0">
              <a:buFont typeface="Arial" panose="020B0604020202020204" pitchFamily="34" charset="0"/>
              <a:buNone/>
              <a:defRPr b="1"/>
            </a:lvl1pPr>
          </a:lstStyle>
          <a:p>
            <a:pPr>
              <a:defRPr/>
            </a:pPr>
            <a:endParaRPr lang="zh-CN" altLang="en-US">
              <a:solidFill>
                <a:prstClr val="black">
                  <a:tint val="75000"/>
                </a:prstClr>
              </a:solidFill>
            </a:endParaRPr>
          </a:p>
        </p:txBody>
      </p:sp>
      <p:sp>
        <p:nvSpPr>
          <p:cNvPr id="10"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eaLnBrk="0" hangingPunct="0">
              <a:buFont typeface="Arial" panose="020B0604020202020204" pitchFamily="34" charset="0"/>
              <a:buNone/>
              <a:defRPr b="1"/>
            </a:lvl1pPr>
          </a:lstStyle>
          <a:p>
            <a:pPr>
              <a:defRPr/>
            </a:pPr>
            <a:endParaRPr lang="zh-CN" altLang="en-US">
              <a:solidFill>
                <a:prstClr val="black">
                  <a:tint val="75000"/>
                </a:prstClr>
              </a:solidFill>
            </a:endParaRPr>
          </a:p>
        </p:txBody>
      </p:sp>
      <p:sp>
        <p:nvSpPr>
          <p:cNvPr id="11"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defRPr b="1"/>
            </a:lvl1pPr>
          </a:lstStyle>
          <a:p>
            <a:pPr fontAlgn="base">
              <a:spcBef>
                <a:spcPct val="0"/>
              </a:spcBef>
              <a:spcAft>
                <a:spcPct val="0"/>
              </a:spcAft>
              <a:buFont typeface="Arial" panose="020B0604020202020204" pitchFamily="34" charset="0"/>
              <a:buNone/>
              <a:defRPr/>
            </a:pPr>
            <a:fld id="{5CB95BA6-1A26-47B1-B640-816279FAFF17}" type="slidenum">
              <a:rPr lang="zh-CN" altLang="en-US">
                <a:solidFill>
                  <a:srgbClr val="898989"/>
                </a:solidFill>
              </a:rPr>
              <a:pPr fontAlgn="base">
                <a:spcBef>
                  <a:spcPct val="0"/>
                </a:spcBef>
                <a:spcAft>
                  <a:spcPct val="0"/>
                </a:spcAft>
                <a:buFont typeface="Arial" panose="020B0604020202020204" pitchFamily="34" charset="0"/>
                <a:buNone/>
                <a:defRPr/>
              </a:pPr>
              <a:t>‹#›</a:t>
            </a:fld>
            <a:endParaRPr lang="zh-CN" altLang="en-US">
              <a:solidFill>
                <a:srgbClr val="898989"/>
              </a:solidFill>
            </a:endParaRPr>
          </a:p>
        </p:txBody>
      </p:sp>
    </p:spTree>
    <p:extLst>
      <p:ext uri="{BB962C8B-B14F-4D97-AF65-F5344CB8AC3E}">
        <p14:creationId xmlns:p14="http://schemas.microsoft.com/office/powerpoint/2010/main" val="194961096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9FAD5A08-FF5A-4A91-AF08-67E81046B54A}" type="datetime1">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B37948-C712-4AB5-ABE9-605ACAF7B851}" type="slidenum">
              <a:rPr lang="zh-CN" altLang="en-US"/>
              <a:pPr>
                <a:defRPr/>
              </a:pPr>
              <a:t>‹#›</a:t>
            </a:fld>
            <a:endParaRPr lang="zh-CN" altLang="en-US"/>
          </a:p>
        </p:txBody>
      </p:sp>
    </p:spTree>
    <p:extLst>
      <p:ext uri="{BB962C8B-B14F-4D97-AF65-F5344CB8AC3E}">
        <p14:creationId xmlns:p14="http://schemas.microsoft.com/office/powerpoint/2010/main" val="203553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5FEAAB7-D3F4-460F-976D-F9F40B39C10E}" type="datetime1">
              <a:rPr lang="zh-CN" altLang="en-US" smtClean="0"/>
              <a:pPr/>
              <a:t>2018/6/12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E35DA35-7591-4F51-B6AC-9FCA53C1F917}" type="datetime1">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A1187C-79A2-485D-BAD2-7873120546EF}" type="slidenum">
              <a:rPr lang="zh-CN" altLang="en-US"/>
              <a:pPr>
                <a:defRPr/>
              </a:pPr>
              <a:t>‹#›</a:t>
            </a:fld>
            <a:endParaRPr lang="zh-CN" altLang="en-US"/>
          </a:p>
        </p:txBody>
      </p:sp>
    </p:spTree>
    <p:extLst>
      <p:ext uri="{BB962C8B-B14F-4D97-AF65-F5344CB8AC3E}">
        <p14:creationId xmlns:p14="http://schemas.microsoft.com/office/powerpoint/2010/main" val="3600606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66451EA-FBDF-4E39-98AD-DC8286238AD7}" type="datetime1">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322E47E-AC9F-43A0-AC11-6E4EB4510FCF}" type="slidenum">
              <a:rPr lang="zh-CN" altLang="en-US"/>
              <a:pPr>
                <a:defRPr/>
              </a:pPr>
              <a:t>‹#›</a:t>
            </a:fld>
            <a:endParaRPr lang="zh-CN" altLang="en-US"/>
          </a:p>
        </p:txBody>
      </p:sp>
    </p:spTree>
    <p:extLst>
      <p:ext uri="{BB962C8B-B14F-4D97-AF65-F5344CB8AC3E}">
        <p14:creationId xmlns:p14="http://schemas.microsoft.com/office/powerpoint/2010/main" val="1180625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7A1A0EE2-E904-4C3F-8A9D-8B245B83966C}" type="datetime1">
              <a:rPr lang="zh-CN" altLang="en-US"/>
              <a:pPr>
                <a:defRPr/>
              </a:pPr>
              <a:t>2018/6/12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824BC35-A4DD-439F-A1C4-1AD5C3186BC1}" type="slidenum">
              <a:rPr lang="zh-CN" altLang="en-US"/>
              <a:pPr>
                <a:defRPr/>
              </a:pPr>
              <a:t>‹#›</a:t>
            </a:fld>
            <a:endParaRPr lang="zh-CN" altLang="en-US"/>
          </a:p>
        </p:txBody>
      </p:sp>
    </p:spTree>
    <p:extLst>
      <p:ext uri="{BB962C8B-B14F-4D97-AF65-F5344CB8AC3E}">
        <p14:creationId xmlns:p14="http://schemas.microsoft.com/office/powerpoint/2010/main" val="2216098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8CFFE8AC-12B0-4119-911F-FC6893B17ED7}" type="datetime1">
              <a:rPr lang="zh-CN" altLang="en-US"/>
              <a:pPr>
                <a:defRPr/>
              </a:pPr>
              <a:t>2018/6/12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4642E68-D29A-4AF6-AA45-8D9BFCE8D1F1}" type="slidenum">
              <a:rPr lang="zh-CN" altLang="en-US"/>
              <a:pPr>
                <a:defRPr/>
              </a:pPr>
              <a:t>‹#›</a:t>
            </a:fld>
            <a:endParaRPr lang="zh-CN" altLang="en-US"/>
          </a:p>
        </p:txBody>
      </p:sp>
    </p:spTree>
    <p:extLst>
      <p:ext uri="{BB962C8B-B14F-4D97-AF65-F5344CB8AC3E}">
        <p14:creationId xmlns:p14="http://schemas.microsoft.com/office/powerpoint/2010/main" val="1434411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31024BCD-C8CB-48F9-ACCF-001052C226C6}" type="datetime1">
              <a:rPr lang="zh-CN" altLang="en-US"/>
              <a:pPr>
                <a:defRPr/>
              </a:pPr>
              <a:t>2018/6/12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87A594A-EAF3-4563-AC7D-C340986C36BA}" type="slidenum">
              <a:rPr lang="zh-CN" altLang="en-US"/>
              <a:pPr>
                <a:defRPr/>
              </a:pPr>
              <a:t>‹#›</a:t>
            </a:fld>
            <a:endParaRPr lang="zh-CN" altLang="en-US"/>
          </a:p>
        </p:txBody>
      </p:sp>
    </p:spTree>
    <p:extLst>
      <p:ext uri="{BB962C8B-B14F-4D97-AF65-F5344CB8AC3E}">
        <p14:creationId xmlns:p14="http://schemas.microsoft.com/office/powerpoint/2010/main" val="1196422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228BA96-A0DA-4D6E-B90E-F2857FF4C72F}" type="datetime1">
              <a:rPr lang="zh-CN" altLang="en-US"/>
              <a:pPr>
                <a:defRPr/>
              </a:pPr>
              <a:t>2018/6/12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5DF561C-8147-42A2-A8C2-F78D0E19D30B}" type="slidenum">
              <a:rPr lang="zh-CN" altLang="en-US"/>
              <a:pPr>
                <a:defRPr/>
              </a:pPr>
              <a:t>‹#›</a:t>
            </a:fld>
            <a:endParaRPr lang="zh-CN" altLang="en-US"/>
          </a:p>
        </p:txBody>
      </p:sp>
    </p:spTree>
    <p:extLst>
      <p:ext uri="{BB962C8B-B14F-4D97-AF65-F5344CB8AC3E}">
        <p14:creationId xmlns:p14="http://schemas.microsoft.com/office/powerpoint/2010/main" val="2659533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B96B0D6-E939-4274-A317-37A859058232}" type="datetime1">
              <a:rPr lang="zh-CN" altLang="en-US"/>
              <a:pPr>
                <a:defRPr/>
              </a:pPr>
              <a:t>2018/6/12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886CB3E-445F-46E7-9C9B-CE0162B69BF5}" type="slidenum">
              <a:rPr lang="zh-CN" altLang="en-US"/>
              <a:pPr>
                <a:defRPr/>
              </a:pPr>
              <a:t>‹#›</a:t>
            </a:fld>
            <a:endParaRPr lang="zh-CN" altLang="en-US"/>
          </a:p>
        </p:txBody>
      </p:sp>
    </p:spTree>
    <p:extLst>
      <p:ext uri="{BB962C8B-B14F-4D97-AF65-F5344CB8AC3E}">
        <p14:creationId xmlns:p14="http://schemas.microsoft.com/office/powerpoint/2010/main" val="3094542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DCCB090-242B-4BEA-956A-53BB5CFBE5B7}" type="datetime1">
              <a:rPr lang="zh-CN" altLang="en-US"/>
              <a:pPr>
                <a:defRPr/>
              </a:pPr>
              <a:t>2018/6/12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9F3C1C7-05B9-4A31-B51D-0741A3D473D0}" type="slidenum">
              <a:rPr lang="zh-CN" altLang="en-US"/>
              <a:pPr>
                <a:defRPr/>
              </a:pPr>
              <a:t>‹#›</a:t>
            </a:fld>
            <a:endParaRPr lang="zh-CN" altLang="en-US"/>
          </a:p>
        </p:txBody>
      </p:sp>
    </p:spTree>
    <p:extLst>
      <p:ext uri="{BB962C8B-B14F-4D97-AF65-F5344CB8AC3E}">
        <p14:creationId xmlns:p14="http://schemas.microsoft.com/office/powerpoint/2010/main" val="347664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0C4B2E0-C5F3-46D8-8301-DCD3BD6D4939}" type="datetime1">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A6E7AB4-F545-4DA1-A486-F0985B79EC68}" type="slidenum">
              <a:rPr lang="zh-CN" altLang="en-US"/>
              <a:pPr>
                <a:defRPr/>
              </a:pPr>
              <a:t>‹#›</a:t>
            </a:fld>
            <a:endParaRPr lang="zh-CN" altLang="en-US"/>
          </a:p>
        </p:txBody>
      </p:sp>
    </p:spTree>
    <p:extLst>
      <p:ext uri="{BB962C8B-B14F-4D97-AF65-F5344CB8AC3E}">
        <p14:creationId xmlns:p14="http://schemas.microsoft.com/office/powerpoint/2010/main" val="2625519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9B593DE-AD42-40B9-ABEF-785B74D4FCFC}" type="datetime1">
              <a:rPr lang="zh-CN" altLang="en-US"/>
              <a:pPr>
                <a:defRPr/>
              </a:pPr>
              <a:t>2018/6/12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EC0F752-F8BD-4C82-9443-6CA5A253C0CE}" type="slidenum">
              <a:rPr lang="zh-CN" altLang="en-US"/>
              <a:pPr>
                <a:defRPr/>
              </a:pPr>
              <a:t>‹#›</a:t>
            </a:fld>
            <a:endParaRPr lang="zh-CN" altLang="en-US"/>
          </a:p>
        </p:txBody>
      </p:sp>
    </p:spTree>
    <p:extLst>
      <p:ext uri="{BB962C8B-B14F-4D97-AF65-F5344CB8AC3E}">
        <p14:creationId xmlns:p14="http://schemas.microsoft.com/office/powerpoint/2010/main" val="326284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16FD11-4A90-4A30-8BD0-1AEB90C32649}" type="datetime1">
              <a:rPr lang="zh-CN" altLang="en-US" smtClean="0"/>
              <a:pPr/>
              <a:t>2018/6/12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a:srcRect t="-5"/>
          <a:stretch>
            <a:fillRect/>
          </a:stretch>
        </p:blipFill>
        <p:spPr bwMode="auto">
          <a:xfrm>
            <a:off x="0" y="-19050"/>
            <a:ext cx="9144000" cy="879475"/>
          </a:xfrm>
          <a:prstGeom prst="rect">
            <a:avLst/>
          </a:prstGeom>
          <a:noFill/>
          <a:ln w="9525">
            <a:noFill/>
            <a:miter lim="800000"/>
            <a:headEnd/>
            <a:tailEnd/>
          </a:ln>
        </p:spPr>
      </p:pic>
      <p:pic>
        <p:nvPicPr>
          <p:cNvPr id="5" name="图片 3"/>
          <p:cNvPicPr>
            <a:picLocks noChangeAspect="1"/>
          </p:cNvPicPr>
          <p:nvPr userDrawn="1"/>
        </p:nvPicPr>
        <p:blipFill>
          <a:blip r:embed="rId3"/>
          <a:srcRect/>
          <a:stretch>
            <a:fillRect/>
          </a:stretch>
        </p:blipFill>
        <p:spPr bwMode="auto">
          <a:xfrm>
            <a:off x="8232775" y="-33338"/>
            <a:ext cx="877888" cy="900113"/>
          </a:xfrm>
          <a:prstGeom prst="rect">
            <a:avLst/>
          </a:prstGeom>
          <a:noFill/>
          <a:ln w="9525">
            <a:noFill/>
            <a:miter lim="800000"/>
            <a:headEnd/>
            <a:tailEnd/>
          </a:ln>
        </p:spPr>
      </p:pic>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6" name="日期占位符 3"/>
          <p:cNvSpPr>
            <a:spLocks noGrp="1"/>
          </p:cNvSpPr>
          <p:nvPr>
            <p:ph type="dt" sz="half" idx="10"/>
          </p:nvPr>
        </p:nvSpPr>
        <p:spPr/>
        <p:txBody>
          <a:bodyPr/>
          <a:lstStyle>
            <a:lvl1pPr eaLnBrk="0" hangingPunct="0">
              <a:buFont typeface="Arial" panose="020B0604020202020204" pitchFamily="34" charset="0"/>
              <a:buNone/>
              <a:defRPr b="1"/>
            </a:lvl1pPr>
          </a:lstStyle>
          <a:p>
            <a:pPr>
              <a:defRPr/>
            </a:pPr>
            <a:endParaRPr lang="zh-CN" altLang="en-US"/>
          </a:p>
        </p:txBody>
      </p:sp>
      <p:sp>
        <p:nvSpPr>
          <p:cNvPr id="7" name="页脚占位符 4"/>
          <p:cNvSpPr>
            <a:spLocks noGrp="1"/>
          </p:cNvSpPr>
          <p:nvPr>
            <p:ph type="ftr" sz="quarter" idx="11"/>
          </p:nvPr>
        </p:nvSpPr>
        <p:spPr/>
        <p:txBody>
          <a:bodyPr/>
          <a:lstStyle>
            <a:lvl1pPr eaLnBrk="0" hangingPunct="0">
              <a:buFont typeface="Arial" panose="020B0604020202020204" pitchFamily="34" charset="0"/>
              <a:buNone/>
              <a:defRPr b="1"/>
            </a:lvl1pPr>
          </a:lstStyle>
          <a:p>
            <a:pPr>
              <a:defRPr/>
            </a:pPr>
            <a:endParaRPr lang="zh-CN" altLang="en-US"/>
          </a:p>
        </p:txBody>
      </p:sp>
      <p:sp>
        <p:nvSpPr>
          <p:cNvPr id="8" name="灯片编号占位符 5"/>
          <p:cNvSpPr>
            <a:spLocks noGrp="1"/>
          </p:cNvSpPr>
          <p:nvPr>
            <p:ph type="sldNum" sz="quarter" idx="12"/>
          </p:nvPr>
        </p:nvSpPr>
        <p:spPr/>
        <p:txBody>
          <a:bodyPr wrap="square" numCol="1" anchorCtr="0" compatLnSpc="1"/>
          <a:lstStyle>
            <a:lvl1pPr fontAlgn="base">
              <a:spcBef>
                <a:spcPct val="0"/>
              </a:spcBef>
              <a:spcAft>
                <a:spcPct val="0"/>
              </a:spcAft>
              <a:buFont typeface="Arial" panose="020B0604020202020204" pitchFamily="34" charset="0"/>
              <a:buNone/>
              <a:defRPr b="1">
                <a:solidFill>
                  <a:srgbClr val="898989"/>
                </a:solidFill>
              </a:defRPr>
            </a:lvl1pPr>
          </a:lstStyle>
          <a:p>
            <a:pPr>
              <a:defRPr/>
            </a:pPr>
            <a:fld id="{147D67C5-C1A2-4243-BE8B-F4AD95352864}" type="slidenum">
              <a:rPr lang="zh-CN" altLang="en-US"/>
              <a:pPr>
                <a:defRPr/>
              </a:pPr>
              <a:t>‹#›</a:t>
            </a:fld>
            <a:endParaRPr lang="zh-CN" altLang="en-US"/>
          </a:p>
        </p:txBody>
      </p:sp>
    </p:spTree>
    <p:extLst>
      <p:ext uri="{BB962C8B-B14F-4D97-AF65-F5344CB8AC3E}">
        <p14:creationId xmlns:p14="http://schemas.microsoft.com/office/powerpoint/2010/main" val="421467283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2523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4615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8809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2666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4999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428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1905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51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47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5EB829-A550-4831-85D6-4665D47F124D}" type="datetime1">
              <a:rPr lang="zh-CN" altLang="en-US" smtClean="0"/>
              <a:pPr/>
              <a:t>2018/6/12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27241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137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0F75292-FD67-4E75-93B0-F5C412EF1E85}" type="datetime1">
              <a:rPr lang="zh-CN" altLang="en-US" smtClean="0"/>
              <a:pPr/>
              <a:t>2018/6/12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293355-A77D-4BB0-B250-B5C23A5C21A3}" type="datetime1">
              <a:rPr lang="zh-CN" altLang="en-US" smtClean="0"/>
              <a:pPr/>
              <a:t>2018/6/12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FB9D02-70D1-4E13-91C2-DF05DCD6814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BAB7B-1A3A-4274-9D44-D95D94A9574F}" type="datetime1">
              <a:rPr lang="zh-CN" altLang="en-US" smtClean="0"/>
              <a:pPr/>
              <a:t>2018/6/12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B9D02-70D1-4E13-91C2-DF05DCD6814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5123"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47632C6B-A2A5-4963-B822-B59B0B05F758}" type="datetimeFigureOut">
              <a:rPr lang="zh-CN" altLang="en-US"/>
              <a:pPr>
                <a:defRPr/>
              </a:pPr>
              <a:t>2018/6/12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2758723-2B2E-4BD4-B561-D3C02A49CCE4}" type="slidenum">
              <a:rPr lang="zh-CN" altLang="en-US"/>
              <a:pPr>
                <a:defRPr/>
              </a:pPr>
              <a:t>‹#›</a:t>
            </a:fld>
            <a:endParaRPr lang="zh-CN" altLang="en-US"/>
          </a:p>
        </p:txBody>
      </p:sp>
    </p:spTree>
    <p:extLst>
      <p:ext uri="{BB962C8B-B14F-4D97-AF65-F5344CB8AC3E}">
        <p14:creationId xmlns:p14="http://schemas.microsoft.com/office/powerpoint/2010/main" val="41667798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2E756-CFBE-4DB4-9769-AC8800052947}"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203A2-D78F-4469-96D9-FE4450EF57D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21015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BAB7B-1A3A-4274-9D44-D95D94A9574F}" type="datetime1">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B9D02-70D1-4E13-91C2-DF05DCD681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82115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741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DF07AB43-EE57-4568-AF95-05B891F1A430}" type="datetime1">
              <a:rPr lang="zh-CN" altLang="en-US"/>
              <a:pPr>
                <a:defRPr/>
              </a:pPr>
              <a:t>2018/6/12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defRPr>
            </a:lvl1pPr>
          </a:lstStyle>
          <a:p>
            <a:pPr>
              <a:defRPr/>
            </a:pPr>
            <a:fld id="{E86616F7-79FC-41D7-A853-5013847F3596}" type="slidenum">
              <a:rPr lang="zh-CN" altLang="en-US"/>
              <a:pPr>
                <a:defRPr/>
              </a:pPr>
              <a:t>‹#›</a:t>
            </a:fld>
            <a:endParaRPr lang="zh-CN" altLang="en-US"/>
          </a:p>
        </p:txBody>
      </p:sp>
    </p:spTree>
    <p:extLst>
      <p:ext uri="{BB962C8B-B14F-4D97-AF65-F5344CB8AC3E}">
        <p14:creationId xmlns:p14="http://schemas.microsoft.com/office/powerpoint/2010/main" val="19649769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2018/6/12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56962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vmlDrawing" Target="../drawings/vmlDrawing4.vml"/><Relationship Id="rId6" Type="http://schemas.openxmlformats.org/officeDocument/2006/relationships/oleObject" Target="../embeddings/oleObject3.bin"/><Relationship Id="rId11" Type="http://schemas.openxmlformats.org/officeDocument/2006/relationships/image" Target="../media/image63.png"/><Relationship Id="rId5" Type="http://schemas.openxmlformats.org/officeDocument/2006/relationships/image" Target="../media/image61.jpeg"/><Relationship Id="rId10"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69.emf"/><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73.tiff"/><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tiff"/><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oleObject" Target="../embeddings/oleObject2.bin"/><Relationship Id="rId18"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image" Target="../media/image15.jpeg"/><Relationship Id="rId2" Type="http://schemas.openxmlformats.org/officeDocument/2006/relationships/slideLayout" Target="../slideLayouts/slideLayout27.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13.jpeg"/><Relationship Id="rId10" Type="http://schemas.openxmlformats.org/officeDocument/2006/relationships/oleObject" Target="../embeddings/oleObject1.bin"/><Relationship Id="rId19" Type="http://schemas.openxmlformats.org/officeDocument/2006/relationships/image" Target="../media/image17.png"/><Relationship Id="rId4" Type="http://schemas.openxmlformats.org/officeDocument/2006/relationships/image" Target="../media/image7.jpeg"/><Relationship Id="rId9" Type="http://schemas.openxmlformats.org/officeDocument/2006/relationships/slide" Target="slide2.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png"/><Relationship Id="rId3" Type="http://schemas.openxmlformats.org/officeDocument/2006/relationships/image" Target="../media/image111.png"/><Relationship Id="rId7" Type="http://schemas.openxmlformats.org/officeDocument/2006/relationships/image" Target="../media/image114.gif"/><Relationship Id="rId12"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118.png"/><Relationship Id="rId5" Type="http://schemas.openxmlformats.org/officeDocument/2006/relationships/image" Target="../media/image113.jpe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s>
</file>

<file path=ppt/slides/_rels/slide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125.png"/><Relationship Id="rId5" Type="http://schemas.openxmlformats.org/officeDocument/2006/relationships/image" Target="../media/image124.jp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g"/></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3.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32.wmf"/><Relationship Id="rId2" Type="http://schemas.openxmlformats.org/officeDocument/2006/relationships/control" Target="../activeX/activeX1.xml"/><Relationship Id="rId16" Type="http://schemas.openxmlformats.org/officeDocument/2006/relationships/image" Target="../media/image36.wmf"/><Relationship Id="rId1" Type="http://schemas.openxmlformats.org/officeDocument/2006/relationships/vmlDrawing" Target="../drawings/vmlDrawing2.vml"/><Relationship Id="rId6" Type="http://schemas.openxmlformats.org/officeDocument/2006/relationships/control" Target="../activeX/activeX5.xml"/><Relationship Id="rId11" Type="http://schemas.openxmlformats.org/officeDocument/2006/relationships/image" Target="../media/image31.wmf"/><Relationship Id="rId5" Type="http://schemas.openxmlformats.org/officeDocument/2006/relationships/control" Target="../activeX/activeX4.xml"/><Relationship Id="rId15" Type="http://schemas.openxmlformats.org/officeDocument/2006/relationships/image" Target="../media/image35.wmf"/><Relationship Id="rId10" Type="http://schemas.openxmlformats.org/officeDocument/2006/relationships/image" Target="../media/image37.png"/><Relationship Id="rId4" Type="http://schemas.openxmlformats.org/officeDocument/2006/relationships/control" Target="../activeX/activeX3.xml"/><Relationship Id="rId9" Type="http://schemas.openxmlformats.org/officeDocument/2006/relationships/notesSlide" Target="../notesSlides/notesSlide5.xml"/><Relationship Id="rId14" Type="http://schemas.openxmlformats.org/officeDocument/2006/relationships/image" Target="../media/image34.wmf"/></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wmf"/><Relationship Id="rId3" Type="http://schemas.openxmlformats.org/officeDocument/2006/relationships/control" Target="../activeX/activeX8.xml"/><Relationship Id="rId7" Type="http://schemas.openxmlformats.org/officeDocument/2006/relationships/notesSlide" Target="../notesSlides/notesSlide6.xml"/><Relationship Id="rId12" Type="http://schemas.openxmlformats.org/officeDocument/2006/relationships/image" Target="../media/image42.png"/><Relationship Id="rId2" Type="http://schemas.openxmlformats.org/officeDocument/2006/relationships/control" Target="../activeX/activeX7.xml"/><Relationship Id="rId16" Type="http://schemas.openxmlformats.org/officeDocument/2006/relationships/image" Target="../media/image36.wmf"/><Relationship Id="rId1" Type="http://schemas.openxmlformats.org/officeDocument/2006/relationships/vmlDrawing" Target="../drawings/vmlDrawing3.vml"/><Relationship Id="rId6" Type="http://schemas.openxmlformats.org/officeDocument/2006/relationships/slideLayout" Target="../slideLayouts/slideLayout2.xml"/><Relationship Id="rId11" Type="http://schemas.openxmlformats.org/officeDocument/2006/relationships/image" Target="../media/image41.png"/><Relationship Id="rId5" Type="http://schemas.openxmlformats.org/officeDocument/2006/relationships/control" Target="../activeX/activeX10.xml"/><Relationship Id="rId15" Type="http://schemas.openxmlformats.org/officeDocument/2006/relationships/image" Target="../media/image35.wmf"/><Relationship Id="rId10" Type="http://schemas.openxmlformats.org/officeDocument/2006/relationships/image" Target="../media/image40.png"/><Relationship Id="rId4" Type="http://schemas.openxmlformats.org/officeDocument/2006/relationships/control" Target="../activeX/activeX9.xml"/><Relationship Id="rId9" Type="http://schemas.openxmlformats.org/officeDocument/2006/relationships/image" Target="../media/image39.png"/><Relationship Id="rId14" Type="http://schemas.openxmlformats.org/officeDocument/2006/relationships/image" Target="../media/image34.wmf"/></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12" y="3582258"/>
            <a:ext cx="9144000" cy="521425"/>
          </a:xfrm>
          <a:prstGeom prst="rect">
            <a:avLst/>
          </a:prstGeom>
          <a:noFill/>
        </p:spPr>
        <p:txBody>
          <a:bodyPr wrap="square" rtlCol="0">
            <a:spAutoFit/>
          </a:bodyPr>
          <a:lstStyle/>
          <a:p>
            <a:pPr algn="ctr">
              <a:lnSpc>
                <a:spcPts val="3700"/>
              </a:lnSpc>
              <a:spcBef>
                <a:spcPts val="600"/>
              </a:spcBef>
            </a:pPr>
            <a:r>
              <a:rPr lang="en-US" altLang="zh-CN" sz="2400" b="1" dirty="0" err="1">
                <a:latin typeface="微软雅黑" panose="020B0503020204020204" pitchFamily="34" charset="-122"/>
                <a:ea typeface="微软雅黑" panose="020B0503020204020204" pitchFamily="34" charset="-122"/>
                <a:cs typeface="Arial" panose="020B0604020202020204" pitchFamily="34" charset="0"/>
              </a:rPr>
              <a:t>Yuliang</a:t>
            </a:r>
            <a:r>
              <a:rPr lang="en-US" altLang="zh-CN" sz="2400" b="1" dirty="0">
                <a:latin typeface="微软雅黑" panose="020B0503020204020204" pitchFamily="34" charset="-122"/>
                <a:ea typeface="微软雅黑" panose="020B0503020204020204" pitchFamily="34" charset="-122"/>
                <a:cs typeface="Arial" panose="020B0604020202020204" pitchFamily="34" charset="0"/>
              </a:rPr>
              <a:t> Zhao</a:t>
            </a:r>
          </a:p>
        </p:txBody>
      </p:sp>
      <p:sp>
        <p:nvSpPr>
          <p:cNvPr id="7" name="TextBox 6"/>
          <p:cNvSpPr txBox="1"/>
          <p:nvPr/>
        </p:nvSpPr>
        <p:spPr>
          <a:xfrm>
            <a:off x="1612" y="6165304"/>
            <a:ext cx="9144000" cy="461665"/>
          </a:xfrm>
          <a:prstGeom prst="rect">
            <a:avLst/>
          </a:prstGeom>
          <a:noFill/>
        </p:spPr>
        <p:txBody>
          <a:bodyPr wrap="square" rtlCol="0">
            <a:spAutoFit/>
          </a:bodyPr>
          <a:lstStyle/>
          <a:p>
            <a:pPr algn="ctr"/>
            <a:r>
              <a:rPr lang="en-US" altLang="zh-CN" sz="2400" dirty="0">
                <a:latin typeface="Arial" panose="020B0604020202020204" pitchFamily="34" charset="0"/>
                <a:ea typeface="黑体" panose="02010609060101010101" pitchFamily="49" charset="-122"/>
                <a:cs typeface="Arial" panose="020B0604020202020204" pitchFamily="34" charset="0"/>
              </a:rPr>
              <a:t>June 14, 2018</a:t>
            </a:r>
            <a:endParaRPr lang="zh-CN" altLang="en-US" sz="2400" dirty="0">
              <a:latin typeface="Arial" panose="020B0604020202020204" pitchFamily="34" charset="0"/>
              <a:ea typeface="黑体" panose="02010609060101010101" pitchFamily="49" charset="-122"/>
              <a:cs typeface="Arial" panose="020B0604020202020204" pitchFamily="34" charset="0"/>
            </a:endParaRPr>
          </a:p>
        </p:txBody>
      </p:sp>
      <p:sp>
        <p:nvSpPr>
          <p:cNvPr id="3" name="矩形 2"/>
          <p:cNvSpPr/>
          <p:nvPr/>
        </p:nvSpPr>
        <p:spPr>
          <a:xfrm>
            <a:off x="806" y="313492"/>
            <a:ext cx="9143194" cy="584775"/>
          </a:xfrm>
          <a:prstGeom prst="rect">
            <a:avLst/>
          </a:prstGeom>
        </p:spPr>
        <p:txBody>
          <a:bodyPr wrap="square">
            <a:spAutoFit/>
          </a:bodyPr>
          <a:lstStyle/>
          <a:p>
            <a:pPr algn="ctr"/>
            <a:r>
              <a:rPr lang="en-GB" altLang="zh-CN" sz="3200" b="1" dirty="0" smtClean="0"/>
              <a:t>IHEP International </a:t>
            </a:r>
            <a:r>
              <a:rPr lang="zh-CN" altLang="en-US" sz="3200" b="1" dirty="0" smtClean="0"/>
              <a:t>Assessment</a:t>
            </a:r>
            <a:endParaRPr lang="zh-CN" altLang="en-US" sz="3200" b="1" dirty="0"/>
          </a:p>
        </p:txBody>
      </p:sp>
      <p:sp>
        <p:nvSpPr>
          <p:cNvPr id="8" name="Rectangle 7"/>
          <p:cNvSpPr>
            <a:spLocks noChangeArrowheads="1"/>
          </p:cNvSpPr>
          <p:nvPr/>
        </p:nvSpPr>
        <p:spPr bwMode="auto">
          <a:xfrm flipH="1">
            <a:off x="1" y="937518"/>
            <a:ext cx="9144000" cy="11521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sp>
        <p:nvSpPr>
          <p:cNvPr id="4" name="矩形 3"/>
          <p:cNvSpPr/>
          <p:nvPr/>
        </p:nvSpPr>
        <p:spPr>
          <a:xfrm>
            <a:off x="-15933" y="1916832"/>
            <a:ext cx="9144000" cy="861774"/>
          </a:xfrm>
          <a:prstGeom prst="rect">
            <a:avLst/>
          </a:prstGeom>
        </p:spPr>
        <p:txBody>
          <a:bodyPr wrap="square">
            <a:spAutoFit/>
          </a:bodyPr>
          <a:lstStyle/>
          <a:p>
            <a:pPr algn="ctr">
              <a:lnSpc>
                <a:spcPts val="3000"/>
              </a:lnSpc>
              <a:spcAft>
                <a:spcPts val="0"/>
              </a:spcAft>
            </a:pPr>
            <a:r>
              <a:rPr lang="en-US" altLang="zh-CN" sz="2800" b="1" kern="100" dirty="0">
                <a:solidFill>
                  <a:srgbClr val="C00000"/>
                </a:solidFill>
                <a:latin typeface="Arial" panose="020B0604020202020204" pitchFamily="34" charset="0"/>
                <a:cs typeface="Arial" panose="020B0604020202020204" pitchFamily="34" charset="0"/>
              </a:rPr>
              <a:t>Biomedical Effects of Nanomaterials </a:t>
            </a:r>
          </a:p>
          <a:p>
            <a:pPr algn="ctr">
              <a:lnSpc>
                <a:spcPts val="3000"/>
              </a:lnSpc>
              <a:spcAft>
                <a:spcPts val="0"/>
              </a:spcAft>
            </a:pPr>
            <a:r>
              <a:rPr lang="en-US" altLang="zh-CN" sz="2800" b="1" kern="100" dirty="0">
                <a:solidFill>
                  <a:srgbClr val="C00000"/>
                </a:solidFill>
                <a:latin typeface="Arial" panose="020B0604020202020204" pitchFamily="34" charset="0"/>
                <a:cs typeface="Arial" panose="020B0604020202020204" pitchFamily="34" charset="0"/>
              </a:rPr>
              <a:t>and </a:t>
            </a:r>
            <a:r>
              <a:rPr lang="en-US" altLang="zh-CN" sz="2800" b="1" kern="100" dirty="0" err="1">
                <a:solidFill>
                  <a:srgbClr val="C00000"/>
                </a:solidFill>
                <a:latin typeface="Arial" panose="020B0604020202020204" pitchFamily="34" charset="0"/>
                <a:cs typeface="Arial" panose="020B0604020202020204" pitchFamily="34" charset="0"/>
              </a:rPr>
              <a:t>Nanosafety</a:t>
            </a:r>
            <a:endParaRPr lang="zh-CN" altLang="zh-CN" sz="2800" kern="100" dirty="0">
              <a:solidFill>
                <a:srgbClr val="C00000"/>
              </a:solidFill>
              <a:latin typeface="Arial" panose="020B0604020202020204" pitchFamily="34" charset="0"/>
              <a:cs typeface="Arial" panose="020B0604020202020204" pitchFamily="34" charset="0"/>
            </a:endParaRPr>
          </a:p>
        </p:txBody>
      </p:sp>
      <p:cxnSp>
        <p:nvCxnSpPr>
          <p:cNvPr id="9" name="直接连接符 8">
            <a:extLst>
              <a:ext uri="{FF2B5EF4-FFF2-40B4-BE49-F238E27FC236}">
                <a16:creationId xmlns:a16="http://schemas.microsoft.com/office/drawing/2014/main" xmlns="" id="{3A9E2014-1056-43FF-918A-93F9973E6338}"/>
              </a:ext>
            </a:extLst>
          </p:cNvPr>
          <p:cNvCxnSpPr>
            <a:cxnSpLocks/>
          </p:cNvCxnSpPr>
          <p:nvPr/>
        </p:nvCxnSpPr>
        <p:spPr>
          <a:xfrm>
            <a:off x="0" y="6086152"/>
            <a:ext cx="9144000" cy="0"/>
          </a:xfrm>
          <a:prstGeom prst="line">
            <a:avLst/>
          </a:prstGeom>
          <a:noFill/>
          <a:ln w="57150" cap="flat" cmpd="sng" algn="ctr">
            <a:solidFill>
              <a:srgbClr val="C00000"/>
            </a:solidFill>
            <a:prstDash val="solid"/>
          </a:ln>
          <a:effec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3127648" y="1967836"/>
            <a:ext cx="3028528" cy="1980000"/>
            <a:chOff x="152512" y="1517650"/>
            <a:chExt cx="4198250" cy="2754116"/>
          </a:xfrm>
        </p:grpSpPr>
        <p:grpSp>
          <p:nvGrpSpPr>
            <p:cNvPr id="3" name="组合 21"/>
            <p:cNvGrpSpPr/>
            <p:nvPr/>
          </p:nvGrpSpPr>
          <p:grpSpPr>
            <a:xfrm>
              <a:off x="152512" y="1545802"/>
              <a:ext cx="2202283" cy="2725964"/>
              <a:chOff x="152512" y="1818852"/>
              <a:chExt cx="2202283" cy="3340042"/>
            </a:xfrm>
          </p:grpSpPr>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62182"/>
              <a:stretch>
                <a:fillRect/>
              </a:stretch>
            </p:blipFill>
            <p:spPr bwMode="auto">
              <a:xfrm>
                <a:off x="152512" y="1818852"/>
                <a:ext cx="1882652" cy="334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3"/>
              <p:cNvSpPr/>
              <p:nvPr/>
            </p:nvSpPr>
            <p:spPr>
              <a:xfrm>
                <a:off x="551608" y="2106081"/>
                <a:ext cx="1803185" cy="769336"/>
              </a:xfrm>
              <a:prstGeom prst="rect">
                <a:avLst/>
              </a:prstGeom>
            </p:spPr>
            <p:txBody>
              <a:bodyPr wrap="square">
                <a:spAutoFit/>
              </a:bodyPr>
              <a:lstStyle/>
              <a:p>
                <a:pPr>
                  <a:lnSpc>
                    <a:spcPts val="2800"/>
                  </a:lnSpc>
                </a:pPr>
                <a:r>
                  <a:rPr lang="en-US" altLang="zh-CN" sz="1100" b="1" dirty="0">
                    <a:solidFill>
                      <a:srgbClr val="FF0000"/>
                    </a:solidFill>
                    <a:latin typeface="Arial" pitchFamily="34" charset="0"/>
                    <a:ea typeface="微软雅黑" pitchFamily="34" charset="-122"/>
                    <a:cs typeface="Times New Roman" pitchFamily="18" charset="0"/>
                  </a:rPr>
                  <a:t>M + e</a:t>
                </a:r>
                <a:r>
                  <a:rPr lang="en-US" altLang="zh-CN" sz="1100" b="1" baseline="30000" dirty="0">
                    <a:solidFill>
                      <a:srgbClr val="FF0000"/>
                    </a:solidFill>
                    <a:latin typeface="Arial" pitchFamily="34" charset="0"/>
                    <a:ea typeface="微软雅黑" pitchFamily="34" charset="-122"/>
                    <a:cs typeface="Times New Roman" pitchFamily="18" charset="0"/>
                  </a:rPr>
                  <a:t>─</a:t>
                </a:r>
                <a:r>
                  <a:rPr lang="en-US" altLang="zh-CN" sz="1100" b="1" dirty="0">
                    <a:solidFill>
                      <a:srgbClr val="FF0000"/>
                    </a:solidFill>
                    <a:latin typeface="Arial" pitchFamily="34" charset="0"/>
                    <a:ea typeface="微软雅黑" pitchFamily="34" charset="-122"/>
                    <a:cs typeface="Times New Roman" pitchFamily="18" charset="0"/>
                  </a:rPr>
                  <a:t> → M</a:t>
                </a:r>
                <a:r>
                  <a:rPr lang="en-US" altLang="zh-CN" sz="1100" b="1" baseline="30000" dirty="0">
                    <a:solidFill>
                      <a:srgbClr val="FF0000"/>
                    </a:solidFill>
                    <a:latin typeface="Arial" pitchFamily="34" charset="0"/>
                    <a:ea typeface="微软雅黑" pitchFamily="34" charset="-122"/>
                    <a:cs typeface="Times New Roman" pitchFamily="18" charset="0"/>
                  </a:rPr>
                  <a:t>─</a:t>
                </a:r>
                <a:r>
                  <a:rPr lang="en-US" altLang="zh-CN" sz="1100" b="1" dirty="0">
                    <a:solidFill>
                      <a:srgbClr val="FF0000"/>
                    </a:solidFill>
                    <a:latin typeface="Arial" pitchFamily="34" charset="0"/>
                    <a:ea typeface="微软雅黑" pitchFamily="34" charset="-122"/>
                    <a:cs typeface="Times New Roman" pitchFamily="18" charset="0"/>
                  </a:rPr>
                  <a:t> </a:t>
                </a:r>
              </a:p>
            </p:txBody>
          </p:sp>
          <p:sp>
            <p:nvSpPr>
              <p:cNvPr id="25" name="矩形 24"/>
              <p:cNvSpPr/>
              <p:nvPr/>
            </p:nvSpPr>
            <p:spPr>
              <a:xfrm>
                <a:off x="551609" y="2435081"/>
                <a:ext cx="1803186" cy="769336"/>
              </a:xfrm>
              <a:prstGeom prst="rect">
                <a:avLst/>
              </a:prstGeom>
            </p:spPr>
            <p:txBody>
              <a:bodyPr wrap="square">
                <a:spAutoFit/>
              </a:bodyPr>
              <a:lstStyle/>
              <a:p>
                <a:pPr>
                  <a:lnSpc>
                    <a:spcPts val="2800"/>
                  </a:lnSpc>
                </a:pPr>
                <a:r>
                  <a:rPr lang="en-US" altLang="zh-CN" sz="1100" b="1" dirty="0">
                    <a:solidFill>
                      <a:srgbClr val="FF0000"/>
                    </a:solidFill>
                    <a:latin typeface="Arial" pitchFamily="34" charset="0"/>
                    <a:ea typeface="微软雅黑" pitchFamily="34" charset="-122"/>
                    <a:cs typeface="Times New Roman" pitchFamily="18" charset="0"/>
                  </a:rPr>
                  <a:t>M + h</a:t>
                </a:r>
                <a:r>
                  <a:rPr lang="en-US" altLang="zh-CN" sz="1100" b="1" baseline="30000" dirty="0">
                    <a:solidFill>
                      <a:srgbClr val="FF0000"/>
                    </a:solidFill>
                    <a:latin typeface="Arial" pitchFamily="34" charset="0"/>
                    <a:ea typeface="微软雅黑" pitchFamily="34" charset="-122"/>
                    <a:cs typeface="Times New Roman" pitchFamily="18" charset="0"/>
                  </a:rPr>
                  <a:t>+</a:t>
                </a:r>
                <a:r>
                  <a:rPr lang="en-US" altLang="zh-CN" sz="1100" b="1" dirty="0">
                    <a:solidFill>
                      <a:srgbClr val="FF0000"/>
                    </a:solidFill>
                    <a:latin typeface="Arial" pitchFamily="34" charset="0"/>
                    <a:ea typeface="微软雅黑" pitchFamily="34" charset="-122"/>
                    <a:cs typeface="Times New Roman" pitchFamily="18" charset="0"/>
                  </a:rPr>
                  <a:t> → M</a:t>
                </a:r>
                <a:r>
                  <a:rPr lang="en-US" altLang="zh-CN" sz="1100" b="1" baseline="30000" dirty="0">
                    <a:solidFill>
                      <a:srgbClr val="FF0000"/>
                    </a:solidFill>
                    <a:latin typeface="Arial" pitchFamily="34" charset="0"/>
                    <a:ea typeface="微软雅黑" pitchFamily="34" charset="-122"/>
                    <a:cs typeface="Times New Roman" pitchFamily="18" charset="0"/>
                  </a:rPr>
                  <a:t>+</a:t>
                </a:r>
                <a:r>
                  <a:rPr lang="en-US" altLang="zh-CN" sz="1100" b="1" dirty="0">
                    <a:solidFill>
                      <a:srgbClr val="FF0000"/>
                    </a:solidFill>
                    <a:latin typeface="Arial" pitchFamily="34" charset="0"/>
                    <a:ea typeface="微软雅黑" pitchFamily="34" charset="-122"/>
                    <a:cs typeface="Times New Roman" pitchFamily="18" charset="0"/>
                  </a:rPr>
                  <a:t> </a:t>
                </a:r>
              </a:p>
            </p:txBody>
          </p:sp>
        </p:grpSp>
        <p:grpSp>
          <p:nvGrpSpPr>
            <p:cNvPr id="5" name="组合 23"/>
            <p:cNvGrpSpPr/>
            <p:nvPr/>
          </p:nvGrpSpPr>
          <p:grpSpPr>
            <a:xfrm>
              <a:off x="2145472" y="1517650"/>
              <a:ext cx="2205290" cy="2711450"/>
              <a:chOff x="2145472" y="1790700"/>
              <a:chExt cx="2205290" cy="2711450"/>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0003" r="5352"/>
              <a:stretch>
                <a:fillRect/>
              </a:stretch>
            </p:blipFill>
            <p:spPr bwMode="auto">
              <a:xfrm>
                <a:off x="2145472" y="1790700"/>
                <a:ext cx="1804228" cy="27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矩形 20"/>
              <p:cNvSpPr/>
              <p:nvPr/>
            </p:nvSpPr>
            <p:spPr>
              <a:xfrm>
                <a:off x="2438378" y="2030780"/>
                <a:ext cx="1712744" cy="627891"/>
              </a:xfrm>
              <a:prstGeom prst="rect">
                <a:avLst/>
              </a:prstGeom>
            </p:spPr>
            <p:txBody>
              <a:bodyPr wrap="square">
                <a:spAutoFit/>
              </a:bodyPr>
              <a:lstStyle/>
              <a:p>
                <a:pPr>
                  <a:lnSpc>
                    <a:spcPts val="2800"/>
                  </a:lnSpc>
                </a:pPr>
                <a:r>
                  <a:rPr lang="en-US" altLang="zh-CN" sz="1100" b="1" dirty="0">
                    <a:solidFill>
                      <a:srgbClr val="FF0000"/>
                    </a:solidFill>
                    <a:latin typeface="Arial" pitchFamily="34" charset="0"/>
                    <a:ea typeface="微软雅黑" pitchFamily="34" charset="-122"/>
                    <a:cs typeface="Times New Roman" pitchFamily="18" charset="0"/>
                  </a:rPr>
                  <a:t>M</a:t>
                </a:r>
                <a:r>
                  <a:rPr lang="en-US" altLang="zh-CN" sz="1100" b="1" baseline="30000" dirty="0">
                    <a:solidFill>
                      <a:srgbClr val="FF0000"/>
                    </a:solidFill>
                    <a:latin typeface="Arial" pitchFamily="34" charset="0"/>
                    <a:ea typeface="微软雅黑" pitchFamily="34" charset="-122"/>
                    <a:cs typeface="Times New Roman" pitchFamily="18" charset="0"/>
                  </a:rPr>
                  <a:t> ─</a:t>
                </a:r>
                <a:r>
                  <a:rPr lang="en-US" altLang="zh-CN" sz="1100" b="1" dirty="0">
                    <a:solidFill>
                      <a:srgbClr val="FF0000"/>
                    </a:solidFill>
                    <a:latin typeface="Arial" pitchFamily="34" charset="0"/>
                    <a:ea typeface="微软雅黑" pitchFamily="34" charset="-122"/>
                    <a:cs typeface="Times New Roman" pitchFamily="18" charset="0"/>
                  </a:rPr>
                  <a:t> + h</a:t>
                </a:r>
                <a:r>
                  <a:rPr lang="en-US" altLang="zh-CN" sz="1100" b="1" baseline="30000" dirty="0">
                    <a:solidFill>
                      <a:srgbClr val="FF0000"/>
                    </a:solidFill>
                    <a:latin typeface="Arial" pitchFamily="34" charset="0"/>
                    <a:ea typeface="微软雅黑" pitchFamily="34" charset="-122"/>
                    <a:cs typeface="Times New Roman" pitchFamily="18" charset="0"/>
                  </a:rPr>
                  <a:t>+</a:t>
                </a:r>
                <a:r>
                  <a:rPr lang="en-US" altLang="zh-CN" sz="1100" b="1" dirty="0">
                    <a:solidFill>
                      <a:srgbClr val="FF0000"/>
                    </a:solidFill>
                    <a:latin typeface="Arial" pitchFamily="34" charset="0"/>
                    <a:ea typeface="微软雅黑" pitchFamily="34" charset="-122"/>
                    <a:cs typeface="Times New Roman" pitchFamily="18" charset="0"/>
                  </a:rPr>
                  <a:t> → M </a:t>
                </a:r>
              </a:p>
            </p:txBody>
          </p:sp>
          <p:sp>
            <p:nvSpPr>
              <p:cNvPr id="22" name="矩形 21"/>
              <p:cNvSpPr/>
              <p:nvPr/>
            </p:nvSpPr>
            <p:spPr>
              <a:xfrm>
                <a:off x="2494229" y="2312256"/>
                <a:ext cx="1856533" cy="627891"/>
              </a:xfrm>
              <a:prstGeom prst="rect">
                <a:avLst/>
              </a:prstGeom>
            </p:spPr>
            <p:txBody>
              <a:bodyPr wrap="square">
                <a:spAutoFit/>
              </a:bodyPr>
              <a:lstStyle/>
              <a:p>
                <a:pPr>
                  <a:lnSpc>
                    <a:spcPts val="2800"/>
                  </a:lnSpc>
                </a:pPr>
                <a:r>
                  <a:rPr lang="en-US" altLang="zh-CN" sz="1100" b="1" dirty="0">
                    <a:solidFill>
                      <a:srgbClr val="FF0000"/>
                    </a:solidFill>
                    <a:latin typeface="Arial" pitchFamily="34" charset="0"/>
                    <a:ea typeface="微软雅黑" pitchFamily="34" charset="-122"/>
                    <a:cs typeface="Times New Roman" pitchFamily="18" charset="0"/>
                  </a:rPr>
                  <a:t>M</a:t>
                </a:r>
                <a:r>
                  <a:rPr lang="en-US" altLang="zh-CN" sz="1100" b="1" baseline="30000" dirty="0">
                    <a:solidFill>
                      <a:srgbClr val="FF0000"/>
                    </a:solidFill>
                    <a:latin typeface="Arial" pitchFamily="34" charset="0"/>
                    <a:ea typeface="微软雅黑" pitchFamily="34" charset="-122"/>
                    <a:cs typeface="Times New Roman" pitchFamily="18" charset="0"/>
                  </a:rPr>
                  <a:t>+</a:t>
                </a:r>
                <a:r>
                  <a:rPr lang="en-US" altLang="zh-CN" sz="1100" b="1" dirty="0">
                    <a:solidFill>
                      <a:srgbClr val="FF0000"/>
                    </a:solidFill>
                    <a:latin typeface="Arial" pitchFamily="34" charset="0"/>
                    <a:ea typeface="微软雅黑" pitchFamily="34" charset="-122"/>
                    <a:cs typeface="Times New Roman" pitchFamily="18" charset="0"/>
                  </a:rPr>
                  <a:t> + e</a:t>
                </a:r>
                <a:r>
                  <a:rPr lang="en-US" altLang="zh-CN" sz="1100" b="1" baseline="30000" dirty="0">
                    <a:solidFill>
                      <a:srgbClr val="FF0000"/>
                    </a:solidFill>
                    <a:latin typeface="Arial" pitchFamily="34" charset="0"/>
                    <a:ea typeface="微软雅黑" pitchFamily="34" charset="-122"/>
                    <a:cs typeface="Times New Roman" pitchFamily="18" charset="0"/>
                  </a:rPr>
                  <a:t> ─</a:t>
                </a:r>
                <a:r>
                  <a:rPr lang="en-US" altLang="zh-CN" sz="1100" b="1" dirty="0">
                    <a:solidFill>
                      <a:srgbClr val="FF0000"/>
                    </a:solidFill>
                    <a:latin typeface="Arial" pitchFamily="34" charset="0"/>
                    <a:ea typeface="微软雅黑" pitchFamily="34" charset="-122"/>
                    <a:cs typeface="Times New Roman" pitchFamily="18" charset="0"/>
                  </a:rPr>
                  <a:t> → M </a:t>
                </a:r>
              </a:p>
            </p:txBody>
          </p:sp>
        </p:grpSp>
      </p:grpSp>
      <p:sp>
        <p:nvSpPr>
          <p:cNvPr id="31" name="Rectangle 12"/>
          <p:cNvSpPr>
            <a:spLocks noChangeArrowheads="1"/>
          </p:cNvSpPr>
          <p:nvPr/>
        </p:nvSpPr>
        <p:spPr bwMode="gray">
          <a:xfrm>
            <a:off x="0" y="5933956"/>
            <a:ext cx="9144000" cy="879420"/>
          </a:xfrm>
          <a:prstGeom prst="rect">
            <a:avLst/>
          </a:prstGeom>
          <a:gradFill flip="none" rotWithShape="1">
            <a:gsLst>
              <a:gs pos="0">
                <a:schemeClr val="accent5">
                  <a:lumMod val="40000"/>
                  <a:lumOff val="60000"/>
                </a:schemeClr>
              </a:gs>
              <a:gs pos="100000">
                <a:schemeClr val="bg1"/>
              </a:gs>
            </a:gsLst>
            <a:lin ang="5400000" scaled="1"/>
            <a:tileRect/>
          </a:gradFill>
          <a:ln w="38100">
            <a:solidFill>
              <a:srgbClr val="FFFFFF"/>
            </a:solidFill>
            <a:miter lim="800000"/>
            <a:headEnd/>
            <a:tailEnd/>
          </a:ln>
          <a:effectLst/>
        </p:spPr>
        <p:txBody>
          <a:bodyPr wrap="none" anchor="ctr"/>
          <a:lstStyle/>
          <a:p>
            <a:pPr algn="ctr" eaLnBrk="0" hangingPunct="0">
              <a:defRPr/>
            </a:pPr>
            <a:endParaRPr lang="zh-CN" altLang="en-US" sz="1600" i="1" u="sng" dirty="0">
              <a:solidFill>
                <a:srgbClr val="CC3300"/>
              </a:solidFill>
              <a:latin typeface="Arial" pitchFamily="34" charset="0"/>
              <a:ea typeface="微软雅黑" pitchFamily="34" charset="-122"/>
            </a:endParaRPr>
          </a:p>
        </p:txBody>
      </p:sp>
      <p:pic>
        <p:nvPicPr>
          <p:cNvPr id="4" name="内容占位符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2097128"/>
            <a:ext cx="3095335" cy="2484000"/>
          </a:xfrm>
          <a:prstGeom prst="rect">
            <a:avLst/>
          </a:prstGeom>
        </p:spPr>
      </p:pic>
      <p:pic>
        <p:nvPicPr>
          <p:cNvPr id="14338" name="Picture 2" descr="http://m2.sustcmedia.net/upload/images/20150407/14283926219459.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6" y="1954854"/>
            <a:ext cx="2832786" cy="2592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42910" y="95140"/>
            <a:ext cx="8572559" cy="652486"/>
          </a:xfrm>
          <a:prstGeom prst="rect">
            <a:avLst/>
          </a:prstGeom>
          <a:noFill/>
        </p:spPr>
        <p:txBody>
          <a:bodyPr wrap="square" rtlCol="0">
            <a:spAutoFit/>
          </a:bodyPr>
          <a:lstStyle/>
          <a:p>
            <a:pPr algn="ctr">
              <a:lnSpc>
                <a:spcPct val="130000"/>
              </a:lnSpc>
            </a:pPr>
            <a:r>
              <a:rPr lang="en-US" altLang="zh-CN" sz="2800" b="1" dirty="0">
                <a:solidFill>
                  <a:srgbClr val="000099"/>
                </a:solidFill>
                <a:latin typeface="Arial" pitchFamily="34" charset="0"/>
                <a:ea typeface="微软雅黑" pitchFamily="34" charset="-122"/>
              </a:rPr>
              <a:t>Electron </a:t>
            </a:r>
            <a:r>
              <a:rPr lang="en-US" altLang="zh-CN" sz="2800" b="1" dirty="0">
                <a:solidFill>
                  <a:srgbClr val="000099"/>
                </a:solidFill>
                <a:latin typeface="Arial" pitchFamily="34" charset="0"/>
                <a:ea typeface="微软雅黑" pitchFamily="34" charset="-122"/>
              </a:rPr>
              <a:t>F</a:t>
            </a:r>
            <a:r>
              <a:rPr lang="en-US" altLang="zh-CN" sz="2800" b="1" dirty="0" smtClean="0">
                <a:solidFill>
                  <a:srgbClr val="000099"/>
                </a:solidFill>
                <a:latin typeface="Arial" pitchFamily="34" charset="0"/>
                <a:ea typeface="微软雅黑" pitchFamily="34" charset="-122"/>
              </a:rPr>
              <a:t>eatures </a:t>
            </a:r>
            <a:r>
              <a:rPr lang="en-US" altLang="zh-CN" sz="2800" b="1" dirty="0">
                <a:solidFill>
                  <a:srgbClr val="000099"/>
                </a:solidFill>
                <a:latin typeface="Arial" pitchFamily="34" charset="0"/>
                <a:ea typeface="微软雅黑" pitchFamily="34" charset="-122"/>
              </a:rPr>
              <a:t>of </a:t>
            </a:r>
            <a:r>
              <a:rPr lang="en-US" altLang="zh-CN" sz="2800" b="1" dirty="0" err="1" smtClean="0">
                <a:solidFill>
                  <a:srgbClr val="000099"/>
                </a:solidFill>
                <a:latin typeface="Arial" pitchFamily="34" charset="0"/>
                <a:ea typeface="微软雅黑" pitchFamily="34" charset="-122"/>
              </a:rPr>
              <a:t>Nanosurfaces</a:t>
            </a:r>
            <a:endParaRPr lang="zh-CN" altLang="en-US" sz="2800" b="1" dirty="0">
              <a:solidFill>
                <a:srgbClr val="C00000"/>
              </a:solidFill>
              <a:latin typeface="Arial" pitchFamily="34" charset="0"/>
              <a:ea typeface="微软雅黑" pitchFamily="34" charset="-122"/>
            </a:endParaRPr>
          </a:p>
        </p:txBody>
      </p:sp>
      <p:sp>
        <p:nvSpPr>
          <p:cNvPr id="13" name="矩形 12"/>
          <p:cNvSpPr/>
          <p:nvPr/>
        </p:nvSpPr>
        <p:spPr>
          <a:xfrm>
            <a:off x="-108520" y="6162280"/>
            <a:ext cx="9252520" cy="338554"/>
          </a:xfrm>
          <a:prstGeom prst="rect">
            <a:avLst/>
          </a:prstGeom>
        </p:spPr>
        <p:txBody>
          <a:bodyPr wrap="square">
            <a:spAutoFit/>
          </a:bodyPr>
          <a:lstStyle/>
          <a:p>
            <a:pPr algn="ctr"/>
            <a:r>
              <a:rPr lang="en-US" altLang="zh-CN" sz="1600" b="1" i="1" dirty="0" err="1">
                <a:latin typeface="Arial" pitchFamily="34" charset="0"/>
                <a:ea typeface="微软雅黑" pitchFamily="34" charset="-122"/>
              </a:rPr>
              <a:t>Angew</a:t>
            </a:r>
            <a:r>
              <a:rPr lang="en-US" altLang="zh-CN" sz="1600" b="1" i="1" dirty="0">
                <a:latin typeface="Arial" pitchFamily="34" charset="0"/>
                <a:ea typeface="微软雅黑" pitchFamily="34" charset="-122"/>
              </a:rPr>
              <a:t>. Chem. Int. Ed.</a:t>
            </a:r>
            <a:r>
              <a:rPr lang="en-US" altLang="zh-CN" sz="1600" dirty="0">
                <a:latin typeface="Arial" pitchFamily="34" charset="0"/>
                <a:ea typeface="微软雅黑" pitchFamily="34" charset="-122"/>
              </a:rPr>
              <a:t>, 54, 1832 (2015)</a:t>
            </a:r>
          </a:p>
        </p:txBody>
      </p:sp>
      <p:sp>
        <p:nvSpPr>
          <p:cNvPr id="6" name="文本框 5"/>
          <p:cNvSpPr txBox="1"/>
          <p:nvPr/>
        </p:nvSpPr>
        <p:spPr>
          <a:xfrm>
            <a:off x="-8031" y="1066667"/>
            <a:ext cx="9051541" cy="461665"/>
          </a:xfrm>
          <a:prstGeom prst="rect">
            <a:avLst/>
          </a:prstGeom>
          <a:noFill/>
        </p:spPr>
        <p:txBody>
          <a:bodyPr wrap="square" rtlCol="0">
            <a:spAutoFit/>
          </a:bodyPr>
          <a:lstStyle/>
          <a:p>
            <a:pPr algn="ctr"/>
            <a:r>
              <a:rPr lang="en-US" altLang="zh-CN" sz="2400" dirty="0">
                <a:latin typeface="Arial" pitchFamily="34" charset="0"/>
                <a:ea typeface="微软雅黑" pitchFamily="34" charset="-122"/>
                <a:cs typeface="Arial" pitchFamily="34" charset="0"/>
              </a:rPr>
              <a:t>Electron transfer between CeO</a:t>
            </a:r>
            <a:r>
              <a:rPr lang="en-US" altLang="zh-CN" sz="2400" baseline="-25000" dirty="0">
                <a:latin typeface="Arial" pitchFamily="34" charset="0"/>
                <a:ea typeface="微软雅黑" pitchFamily="34" charset="-122"/>
                <a:cs typeface="Arial" pitchFamily="34" charset="0"/>
              </a:rPr>
              <a:t>2  </a:t>
            </a:r>
            <a:r>
              <a:rPr lang="en-US" altLang="zh-CN" sz="2400" dirty="0">
                <a:latin typeface="Arial" pitchFamily="34" charset="0"/>
                <a:ea typeface="微软雅黑" pitchFamily="34" charset="-122"/>
                <a:cs typeface="Arial" pitchFamily="34" charset="0"/>
              </a:rPr>
              <a:t>NPs surface and bio-interface</a:t>
            </a:r>
            <a:endParaRPr lang="zh-CN" altLang="en-US" sz="2200" dirty="0">
              <a:solidFill>
                <a:srgbClr val="A50021"/>
              </a:solidFill>
              <a:latin typeface="Arial" pitchFamily="34" charset="0"/>
              <a:ea typeface="微软雅黑" pitchFamily="34" charset="-122"/>
            </a:endParaRPr>
          </a:p>
        </p:txBody>
      </p:sp>
      <p:sp>
        <p:nvSpPr>
          <p:cNvPr id="16" name="矩形 15"/>
          <p:cNvSpPr/>
          <p:nvPr/>
        </p:nvSpPr>
        <p:spPr>
          <a:xfrm>
            <a:off x="35496" y="4941168"/>
            <a:ext cx="9040107" cy="338554"/>
          </a:xfrm>
          <a:prstGeom prst="rect">
            <a:avLst/>
          </a:prstGeom>
        </p:spPr>
        <p:txBody>
          <a:bodyPr wrap="square">
            <a:spAutoFit/>
          </a:bodyPr>
          <a:lstStyle/>
          <a:p>
            <a:pPr algn="ctr" eaLnBrk="1" fontAlgn="auto" hangingPunct="1">
              <a:spcBef>
                <a:spcPts val="0"/>
              </a:spcBef>
              <a:spcAft>
                <a:spcPts val="0"/>
              </a:spcAft>
              <a:defRPr/>
            </a:pPr>
            <a:r>
              <a:rPr lang="en-US" altLang="zh-CN" sz="1600" dirty="0">
                <a:latin typeface="Arial" pitchFamily="34" charset="0"/>
                <a:ea typeface="微软雅黑" pitchFamily="34" charset="-122"/>
                <a:cs typeface="Arial" pitchFamily="34" charset="0"/>
              </a:rPr>
              <a:t>CeO</a:t>
            </a:r>
            <a:r>
              <a:rPr lang="en-US" altLang="zh-CN" sz="1600" baseline="-25000" dirty="0">
                <a:latin typeface="Arial" pitchFamily="34" charset="0"/>
                <a:ea typeface="微软雅黑" pitchFamily="34" charset="-122"/>
                <a:cs typeface="Arial" pitchFamily="34" charset="0"/>
              </a:rPr>
              <a:t>2  </a:t>
            </a:r>
            <a:r>
              <a:rPr lang="en-US" altLang="zh-CN" sz="1600" dirty="0">
                <a:latin typeface="Arial" pitchFamily="34" charset="0"/>
                <a:ea typeface="微软雅黑" pitchFamily="34" charset="-122"/>
                <a:cs typeface="Arial" pitchFamily="34" charset="0"/>
              </a:rPr>
              <a:t>NPs</a:t>
            </a:r>
            <a:r>
              <a:rPr lang="en-US" altLang="zh-CN" sz="1600" baseline="-25000" dirty="0">
                <a:latin typeface="Arial" pitchFamily="34" charset="0"/>
                <a:ea typeface="微软雅黑" pitchFamily="34" charset="-122"/>
                <a:cs typeface="Arial" pitchFamily="34" charset="0"/>
              </a:rPr>
              <a:t> </a:t>
            </a:r>
            <a:r>
              <a:rPr lang="en-US" altLang="zh-CN" sz="1600" dirty="0">
                <a:latin typeface="Arial" pitchFamily="34" charset="0"/>
                <a:ea typeface="微软雅黑" pitchFamily="34" charset="-122"/>
                <a:cs typeface="Arial" pitchFamily="34" charset="0"/>
              </a:rPr>
              <a:t>interact with SOD protein,</a:t>
            </a:r>
            <a:r>
              <a:rPr lang="zh-CN" altLang="en-US" sz="1600" dirty="0">
                <a:latin typeface="Arial" pitchFamily="34" charset="0"/>
                <a:ea typeface="微软雅黑" pitchFamily="34" charset="-122"/>
                <a:cs typeface="Arial" pitchFamily="34" charset="0"/>
              </a:rPr>
              <a:t> </a:t>
            </a:r>
            <a:r>
              <a:rPr lang="en-US" altLang="zh-CN" sz="1600" dirty="0">
                <a:latin typeface="Arial" pitchFamily="34" charset="0"/>
                <a:ea typeface="微软雅黑" pitchFamily="34" charset="-122"/>
                <a:cs typeface="Arial" pitchFamily="34" charset="0"/>
              </a:rPr>
              <a:t>electron transfer</a:t>
            </a:r>
            <a:r>
              <a:rPr lang="en-US" altLang="zh-CN" sz="1600" dirty="0">
                <a:latin typeface="Arial" pitchFamily="34" charset="0"/>
                <a:ea typeface="微软雅黑" pitchFamily="34" charset="-122"/>
                <a:cs typeface="Arial" pitchFamily="34" charset="0"/>
                <a:sym typeface="Wingdings" pitchFamily="2" charset="2"/>
              </a:rPr>
              <a:t></a:t>
            </a:r>
            <a:r>
              <a:rPr lang="zh-CN" altLang="en-US" sz="1600" dirty="0">
                <a:latin typeface="Arial" pitchFamily="34" charset="0"/>
                <a:ea typeface="微软雅黑" pitchFamily="34" charset="-122"/>
                <a:cs typeface="Arial" pitchFamily="34" charset="0"/>
              </a:rPr>
              <a:t> </a:t>
            </a:r>
            <a:r>
              <a:rPr lang="en-US" altLang="zh-CN" sz="1600" dirty="0">
                <a:latin typeface="Arial" pitchFamily="34" charset="0"/>
                <a:ea typeface="微软雅黑" pitchFamily="34" charset="-122"/>
                <a:cs typeface="Arial" pitchFamily="34" charset="0"/>
              </a:rPr>
              <a:t>O hole produced</a:t>
            </a:r>
            <a:r>
              <a:rPr lang="zh-CN" altLang="en-US" sz="1600" dirty="0">
                <a:latin typeface="Arial" pitchFamily="34" charset="0"/>
                <a:ea typeface="微软雅黑" pitchFamily="34" charset="-122"/>
                <a:cs typeface="Arial" pitchFamily="34" charset="0"/>
              </a:rPr>
              <a:t>，</a:t>
            </a:r>
            <a:r>
              <a:rPr lang="en-US" altLang="zh-CN" sz="1600" baseline="30000" dirty="0">
                <a:latin typeface="Arial" pitchFamily="34" charset="0"/>
                <a:ea typeface="微软雅黑" pitchFamily="34" charset="-122"/>
                <a:cs typeface="Arial" pitchFamily="34" charset="0"/>
              </a:rPr>
              <a:t>4+</a:t>
            </a:r>
            <a:r>
              <a:rPr lang="en-US" altLang="zh-CN" sz="1600" dirty="0">
                <a:latin typeface="Arial" pitchFamily="34" charset="0"/>
                <a:ea typeface="微软雅黑" pitchFamily="34" charset="-122"/>
                <a:cs typeface="Arial" pitchFamily="34" charset="0"/>
              </a:rPr>
              <a:t>Ce</a:t>
            </a:r>
            <a:r>
              <a:rPr lang="en-US" altLang="zh-CN" sz="1600" dirty="0">
                <a:latin typeface="Arial" pitchFamily="34" charset="0"/>
                <a:ea typeface="微软雅黑" pitchFamily="34" charset="-122"/>
                <a:cs typeface="Arial" pitchFamily="34" charset="0"/>
                <a:sym typeface="Wingdings" pitchFamily="2" charset="2"/>
              </a:rPr>
              <a:t> </a:t>
            </a:r>
            <a:r>
              <a:rPr lang="en-US" altLang="zh-CN" sz="1600" baseline="30000" dirty="0">
                <a:latin typeface="Arial" pitchFamily="34" charset="0"/>
                <a:ea typeface="微软雅黑" pitchFamily="34" charset="-122"/>
                <a:cs typeface="Arial" pitchFamily="34" charset="0"/>
                <a:sym typeface="Wingdings" pitchFamily="2" charset="2"/>
              </a:rPr>
              <a:t>3+</a:t>
            </a:r>
            <a:r>
              <a:rPr lang="en-US" altLang="zh-CN" sz="1600" dirty="0">
                <a:latin typeface="Arial" pitchFamily="34" charset="0"/>
                <a:ea typeface="微软雅黑" pitchFamily="34" charset="-122"/>
                <a:cs typeface="Arial" pitchFamily="34" charset="0"/>
              </a:rPr>
              <a:t>Ce</a:t>
            </a:r>
          </a:p>
        </p:txBody>
      </p:sp>
      <p:sp>
        <p:nvSpPr>
          <p:cNvPr id="26" name="矩形 1"/>
          <p:cNvSpPr>
            <a:spLocks noChangeArrowheads="1"/>
          </p:cNvSpPr>
          <p:nvPr/>
        </p:nvSpPr>
        <p:spPr bwMode="auto">
          <a:xfrm>
            <a:off x="3323048" y="4143902"/>
            <a:ext cx="289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400" dirty="0">
                <a:latin typeface="Arial" pitchFamily="34" charset="0"/>
                <a:ea typeface="微软雅黑" pitchFamily="34" charset="-122"/>
                <a:cs typeface="Times New Roman" pitchFamily="18" charset="0"/>
              </a:rPr>
              <a:t>Electron energy levels of </a:t>
            </a:r>
          </a:p>
          <a:p>
            <a:pPr algn="ctr"/>
            <a:r>
              <a:rPr lang="en-US" altLang="zh-CN" sz="1400" dirty="0">
                <a:latin typeface="Arial" pitchFamily="34" charset="0"/>
                <a:ea typeface="微软雅黑" pitchFamily="34" charset="-122"/>
                <a:cs typeface="Times New Roman" pitchFamily="18" charset="0"/>
              </a:rPr>
              <a:t>the </a:t>
            </a:r>
            <a:r>
              <a:rPr lang="en-US" altLang="zh-CN" sz="1400" dirty="0" err="1">
                <a:latin typeface="Arial" pitchFamily="34" charset="0"/>
                <a:ea typeface="微软雅黑" pitchFamily="34" charset="-122"/>
                <a:cs typeface="Times New Roman" pitchFamily="18" charset="0"/>
              </a:rPr>
              <a:t>redox</a:t>
            </a:r>
            <a:r>
              <a:rPr lang="en-US" altLang="zh-CN" sz="1400" dirty="0">
                <a:latin typeface="Arial" pitchFamily="34" charset="0"/>
                <a:ea typeface="微软雅黑" pitchFamily="34" charset="-122"/>
                <a:cs typeface="Times New Roman" pitchFamily="18" charset="0"/>
              </a:rPr>
              <a:t> system</a:t>
            </a:r>
            <a:endParaRPr lang="zh-CN" altLang="en-US" sz="1400" dirty="0">
              <a:latin typeface="Arial" pitchFamily="34" charset="0"/>
              <a:ea typeface="微软雅黑" pitchFamily="34" charset="-122"/>
              <a:cs typeface="Times New Roman" pitchFamily="18" charset="0"/>
            </a:endParaRPr>
          </a:p>
        </p:txBody>
      </p:sp>
      <p:sp>
        <p:nvSpPr>
          <p:cNvPr id="27" name="Rectangle 7"/>
          <p:cNvSpPr>
            <a:spLocks noChangeArrowheads="1"/>
          </p:cNvSpPr>
          <p:nvPr/>
        </p:nvSpPr>
        <p:spPr bwMode="auto">
          <a:xfrm flipH="1">
            <a:off x="0" y="814603"/>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eaLnBrk="1" hangingPunct="1"/>
            <a:endParaRPr lang="zh-CN" altLang="zh-CN">
              <a:latin typeface="Arial" pitchFamily="34" charset="0"/>
              <a:ea typeface="微软雅黑" pitchFamily="34" charset="-122"/>
            </a:endParaRPr>
          </a:p>
        </p:txBody>
      </p:sp>
      <p:grpSp>
        <p:nvGrpSpPr>
          <p:cNvPr id="28" name="组合 25">
            <a:extLst>
              <a:ext uri="{FF2B5EF4-FFF2-40B4-BE49-F238E27FC236}">
                <a16:creationId xmlns:a16="http://schemas.microsoft.com/office/drawing/2014/main" xmlns="" id="{DD2F1877-A851-4B97-9880-1F75310DABE0}"/>
              </a:ext>
            </a:extLst>
          </p:cNvPr>
          <p:cNvGrpSpPr/>
          <p:nvPr/>
        </p:nvGrpSpPr>
        <p:grpSpPr>
          <a:xfrm>
            <a:off x="96411" y="160065"/>
            <a:ext cx="1307237" cy="748655"/>
            <a:chOff x="213419" y="294555"/>
            <a:chExt cx="1307237" cy="748655"/>
          </a:xfrm>
        </p:grpSpPr>
        <p:sp>
          <p:nvSpPr>
            <p:cNvPr id="32" name="椭圆 19">
              <a:extLst>
                <a:ext uri="{FF2B5EF4-FFF2-40B4-BE49-F238E27FC236}">
                  <a16:creationId xmlns:a16="http://schemas.microsoft.com/office/drawing/2014/main" xmlns="" id="{04F5988F-4075-42AD-B555-DC0BA0FD4F67}"/>
                </a:ext>
              </a:extLst>
            </p:cNvPr>
            <p:cNvSpPr/>
            <p:nvPr/>
          </p:nvSpPr>
          <p:spPr>
            <a:xfrm>
              <a:off x="213419" y="294555"/>
              <a:ext cx="1307237" cy="74865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3" name="矩形 20">
              <a:extLst>
                <a:ext uri="{FF2B5EF4-FFF2-40B4-BE49-F238E27FC236}">
                  <a16:creationId xmlns:a16="http://schemas.microsoft.com/office/drawing/2014/main" xmlns="" id="{C6162388-07CC-4CE9-B59D-7E76D2B124DE}"/>
                </a:ext>
              </a:extLst>
            </p:cNvPr>
            <p:cNvSpPr/>
            <p:nvPr/>
          </p:nvSpPr>
          <p:spPr>
            <a:xfrm>
              <a:off x="244345" y="467146"/>
              <a:ext cx="1276311" cy="400110"/>
            </a:xfrm>
            <a:prstGeom prst="rect">
              <a:avLst/>
            </a:prstGeom>
          </p:spPr>
          <p:txBody>
            <a:bodyPr wrap="none">
              <a:spAutoFit/>
            </a:bodyPr>
            <a:lstStyle/>
            <a:p>
              <a:r>
                <a:rPr lang="en-US" altLang="zh-CN" sz="2000" b="1" dirty="0">
                  <a:solidFill>
                    <a:prstClr val="white"/>
                  </a:solidFill>
                  <a:latin typeface="微软雅黑" pitchFamily="34" charset="-122"/>
                  <a:ea typeface="微软雅黑" pitchFamily="34" charset="-122"/>
                </a:rPr>
                <a:t>Example</a:t>
              </a:r>
              <a:endParaRPr lang="zh-CN" altLang="en-US" sz="2000" b="1"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12614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内容占位符 193537" descr="Figure 1"/>
          <p:cNvPicPr>
            <a:picLocks noGrp="1" noChangeAspect="1" noChangeArrowheads="1"/>
          </p:cNvPicPr>
          <p:nvPr>
            <p:ph idx="1"/>
          </p:nvPr>
        </p:nvPicPr>
        <p:blipFill>
          <a:blip r:embed="rId3"/>
          <a:srcRect/>
          <a:stretch>
            <a:fillRect/>
          </a:stretch>
        </p:blipFill>
        <p:spPr>
          <a:xfrm>
            <a:off x="35496" y="1428181"/>
            <a:ext cx="4633566" cy="1928811"/>
          </a:xfrm>
        </p:spPr>
      </p:pic>
      <p:sp>
        <p:nvSpPr>
          <p:cNvPr id="15362" name="TextBox 2"/>
          <p:cNvSpPr>
            <a:spLocks noChangeArrowheads="1"/>
          </p:cNvSpPr>
          <p:nvPr/>
        </p:nvSpPr>
        <p:spPr bwMode="auto">
          <a:xfrm>
            <a:off x="0" y="71438"/>
            <a:ext cx="9144000" cy="1054100"/>
          </a:xfrm>
          <a:prstGeom prst="rect">
            <a:avLst/>
          </a:prstGeom>
          <a:noFill/>
          <a:ln w="9525">
            <a:noFill/>
            <a:miter lim="800000"/>
            <a:headEnd/>
            <a:tailEnd/>
          </a:ln>
        </p:spPr>
        <p:txBody>
          <a:bodyPr anchor="ctr"/>
          <a:lstStyle/>
          <a:p>
            <a:pPr algn="ctr" fontAlgn="base">
              <a:spcBef>
                <a:spcPct val="0"/>
              </a:spcBef>
              <a:spcAft>
                <a:spcPct val="0"/>
              </a:spcAft>
              <a:buFont typeface="Arial" charset="0"/>
              <a:buNone/>
            </a:pPr>
            <a:r>
              <a:rPr lang="en-US" altLang="zh-CN" sz="2800" b="1" dirty="0">
                <a:solidFill>
                  <a:srgbClr val="FF0000"/>
                </a:solidFill>
                <a:latin typeface="微软雅黑" pitchFamily="34" charset="-122"/>
                <a:ea typeface="微软雅黑" pitchFamily="34" charset="-122"/>
                <a:sym typeface="微软雅黑" pitchFamily="34" charset="-122"/>
              </a:rPr>
              <a:t>Aptamer</a:t>
            </a:r>
            <a:r>
              <a:rPr lang="zh-CN" altLang="en-US" sz="2800" b="1" dirty="0">
                <a:solidFill>
                  <a:srgbClr val="FF0000"/>
                </a:solidFill>
                <a:latin typeface="微软雅黑" pitchFamily="34" charset="-122"/>
                <a:ea typeface="微软雅黑" pitchFamily="34" charset="-122"/>
                <a:sym typeface="微软雅黑" pitchFamily="34" charset="-122"/>
              </a:rPr>
              <a:t> </a:t>
            </a:r>
            <a:r>
              <a:rPr lang="en-US" altLang="zh-CN" sz="2800" b="1" dirty="0">
                <a:solidFill>
                  <a:srgbClr val="FF0000"/>
                </a:solidFill>
                <a:latin typeface="微软雅黑" pitchFamily="34" charset="-122"/>
                <a:ea typeface="微软雅黑" pitchFamily="34" charset="-122"/>
                <a:sym typeface="微软雅黑" pitchFamily="34" charset="-122"/>
              </a:rPr>
              <a:t>and Host-Guest Interactions for Nanopore Sensing</a:t>
            </a:r>
          </a:p>
        </p:txBody>
      </p:sp>
      <p:sp>
        <p:nvSpPr>
          <p:cNvPr id="15363" name="灯片编号占位符 1"/>
          <p:cNvSpPr>
            <a:spLocks noGrp="1" noChangeArrowheads="1"/>
          </p:cNvSpPr>
          <p:nvPr>
            <p:ph type="sldNum" sz="quarter" idx="12"/>
          </p:nvPr>
        </p:nvSpPr>
        <p:spPr bwMode="auto">
          <a:xfrm>
            <a:off x="6193160" y="6284342"/>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83AE1D0E-72A1-4331-8AB3-139D0D84843D}" type="slidenum">
              <a:rPr lang="en-US" altLang="en-US">
                <a:solidFill>
                  <a:srgbClr val="898989"/>
                </a:solidFill>
                <a:latin typeface="Arial" charset="0"/>
                <a:ea typeface="宋体" pitchFamily="2" charset="-122"/>
              </a:rPr>
              <a:pPr fontAlgn="base">
                <a:spcBef>
                  <a:spcPct val="0"/>
                </a:spcBef>
                <a:spcAft>
                  <a:spcPct val="0"/>
                </a:spcAft>
              </a:pPr>
              <a:t>11</a:t>
            </a:fld>
            <a:endParaRPr lang="zh-CN" altLang="en-US">
              <a:solidFill>
                <a:srgbClr val="898989"/>
              </a:solidFill>
              <a:latin typeface="Arial" charset="0"/>
            </a:endParaRPr>
          </a:p>
        </p:txBody>
      </p:sp>
      <p:pic>
        <p:nvPicPr>
          <p:cNvPr id="15364" name="图片 3"/>
          <p:cNvPicPr>
            <a:picLocks noChangeArrowheads="1"/>
          </p:cNvPicPr>
          <p:nvPr/>
        </p:nvPicPr>
        <p:blipFill>
          <a:blip r:embed="rId4"/>
          <a:srcRect/>
          <a:stretch>
            <a:fillRect/>
          </a:stretch>
        </p:blipFill>
        <p:spPr bwMode="auto">
          <a:xfrm>
            <a:off x="252413" y="1125538"/>
            <a:ext cx="8639175" cy="53975"/>
          </a:xfrm>
          <a:prstGeom prst="rect">
            <a:avLst/>
          </a:prstGeom>
          <a:noFill/>
          <a:ln w="9525">
            <a:noFill/>
            <a:miter lim="800000"/>
            <a:headEnd/>
            <a:tailEnd/>
          </a:ln>
        </p:spPr>
      </p:pic>
      <p:pic>
        <p:nvPicPr>
          <p:cNvPr id="15365" name="内容占位符 195585" descr="Figure 4"/>
          <p:cNvPicPr>
            <a:picLocks noChangeAspect="1" noChangeArrowheads="1"/>
          </p:cNvPicPr>
          <p:nvPr/>
        </p:nvPicPr>
        <p:blipFill>
          <a:blip r:embed="rId5"/>
          <a:srcRect/>
          <a:stretch>
            <a:fillRect/>
          </a:stretch>
        </p:blipFill>
        <p:spPr bwMode="auto">
          <a:xfrm>
            <a:off x="395610" y="3501455"/>
            <a:ext cx="4176713" cy="1665287"/>
          </a:xfrm>
          <a:prstGeom prst="rect">
            <a:avLst/>
          </a:prstGeom>
          <a:noFill/>
          <a:ln w="9525">
            <a:noFill/>
            <a:miter lim="800000"/>
            <a:headEnd/>
            <a:tailEnd/>
          </a:ln>
        </p:spPr>
      </p:pic>
      <p:sp>
        <p:nvSpPr>
          <p:cNvPr id="15366" name="TextBox 5"/>
          <p:cNvSpPr>
            <a:spLocks noChangeArrowheads="1"/>
          </p:cNvSpPr>
          <p:nvPr/>
        </p:nvSpPr>
        <p:spPr bwMode="auto">
          <a:xfrm>
            <a:off x="3275856" y="4149080"/>
            <a:ext cx="1202803" cy="307777"/>
          </a:xfrm>
          <a:prstGeom prst="rect">
            <a:avLst/>
          </a:prstGeom>
          <a:solidFill>
            <a:srgbClr val="00B050"/>
          </a:solidFill>
          <a:ln w="9525">
            <a:noFill/>
            <a:miter lim="800000"/>
            <a:headEnd/>
            <a:tailEnd/>
          </a:ln>
        </p:spPr>
        <p:txBody>
          <a:bodyPr wrap="square">
            <a:spAutoFit/>
          </a:bodyPr>
          <a:lstStyle/>
          <a:p>
            <a:pPr algn="ctr" fontAlgn="base">
              <a:spcBef>
                <a:spcPct val="0"/>
              </a:spcBef>
              <a:spcAft>
                <a:spcPct val="0"/>
              </a:spcAft>
              <a:buFont typeface="Arial" charset="0"/>
              <a:buNone/>
            </a:pPr>
            <a:r>
              <a:rPr lang="en-US" altLang="zh-CN" sz="1400" b="1">
                <a:solidFill>
                  <a:srgbClr val="FFFFFF"/>
                </a:solidFill>
                <a:latin typeface="Arial" charset="0"/>
                <a:ea typeface="黑体" pitchFamily="49" charset="-122"/>
                <a:sym typeface="Times New Roman" pitchFamily="18" charset="0"/>
              </a:rPr>
              <a:t>Selectivity</a:t>
            </a:r>
            <a:endParaRPr lang="en-US" altLang="zh-CN" sz="1400" b="1">
              <a:solidFill>
                <a:srgbClr val="FFFFFF"/>
              </a:solidFill>
              <a:latin typeface="黑体" pitchFamily="49" charset="-122"/>
              <a:ea typeface="黑体" pitchFamily="49" charset="-122"/>
              <a:sym typeface="Times New Roman" pitchFamily="18" charset="0"/>
            </a:endParaRPr>
          </a:p>
        </p:txBody>
      </p:sp>
      <p:sp>
        <p:nvSpPr>
          <p:cNvPr id="15367" name="TextBox 5"/>
          <p:cNvSpPr>
            <a:spLocks noChangeArrowheads="1"/>
          </p:cNvSpPr>
          <p:nvPr/>
        </p:nvSpPr>
        <p:spPr bwMode="auto">
          <a:xfrm>
            <a:off x="1259632" y="4478114"/>
            <a:ext cx="1121753" cy="319038"/>
          </a:xfrm>
          <a:prstGeom prst="rect">
            <a:avLst/>
          </a:prstGeom>
          <a:solidFill>
            <a:srgbClr val="00B050"/>
          </a:solidFill>
          <a:ln w="9525">
            <a:noFill/>
            <a:miter lim="800000"/>
            <a:headEnd/>
            <a:tailEnd/>
          </a:ln>
        </p:spPr>
        <p:txBody>
          <a:bodyPr wrap="square">
            <a:spAutoFit/>
          </a:bodyPr>
          <a:lstStyle/>
          <a:p>
            <a:pPr algn="ctr" fontAlgn="base">
              <a:spcBef>
                <a:spcPct val="0"/>
              </a:spcBef>
              <a:spcAft>
                <a:spcPct val="0"/>
              </a:spcAft>
              <a:buFont typeface="Arial" charset="0"/>
              <a:buNone/>
            </a:pPr>
            <a:r>
              <a:rPr lang="en-US" altLang="zh-CN" sz="1400" b="1">
                <a:solidFill>
                  <a:srgbClr val="FFFFFF"/>
                </a:solidFill>
                <a:latin typeface="Arial" charset="0"/>
                <a:ea typeface="黑体" pitchFamily="49" charset="-122"/>
                <a:sym typeface="Times New Roman" pitchFamily="18" charset="0"/>
              </a:rPr>
              <a:t>LOD: 5 pM</a:t>
            </a:r>
            <a:endParaRPr lang="en-US" altLang="zh-CN" sz="1400" b="1">
              <a:solidFill>
                <a:srgbClr val="FFFFFF"/>
              </a:solidFill>
              <a:latin typeface="黑体" pitchFamily="49" charset="-122"/>
              <a:ea typeface="黑体" pitchFamily="49" charset="-122"/>
              <a:sym typeface="Times New Roman" pitchFamily="18" charset="0"/>
            </a:endParaRPr>
          </a:p>
        </p:txBody>
      </p:sp>
      <p:pic>
        <p:nvPicPr>
          <p:cNvPr id="15368" name="Picture 7"/>
          <p:cNvPicPr>
            <a:picLocks noChangeAspect="1" noChangeArrowheads="1"/>
          </p:cNvPicPr>
          <p:nvPr/>
        </p:nvPicPr>
        <p:blipFill>
          <a:blip r:embed="rId6"/>
          <a:srcRect/>
          <a:stretch>
            <a:fillRect/>
          </a:stretch>
        </p:blipFill>
        <p:spPr bwMode="auto">
          <a:xfrm>
            <a:off x="681361" y="5301208"/>
            <a:ext cx="1514475" cy="720725"/>
          </a:xfrm>
          <a:prstGeom prst="rect">
            <a:avLst/>
          </a:prstGeom>
          <a:noFill/>
          <a:ln w="9525">
            <a:noFill/>
            <a:miter lim="800000"/>
            <a:headEnd/>
            <a:tailEnd/>
          </a:ln>
        </p:spPr>
      </p:pic>
      <p:pic>
        <p:nvPicPr>
          <p:cNvPr id="15369" name="Picture 8"/>
          <p:cNvPicPr>
            <a:picLocks noChangeAspect="1" noChangeArrowheads="1"/>
          </p:cNvPicPr>
          <p:nvPr/>
        </p:nvPicPr>
        <p:blipFill>
          <a:blip r:embed="rId7"/>
          <a:srcRect/>
          <a:stretch>
            <a:fillRect/>
          </a:stretch>
        </p:blipFill>
        <p:spPr bwMode="auto">
          <a:xfrm>
            <a:off x="2843808" y="5306988"/>
            <a:ext cx="1512887" cy="728662"/>
          </a:xfrm>
          <a:prstGeom prst="rect">
            <a:avLst/>
          </a:prstGeom>
          <a:noFill/>
          <a:ln w="9525">
            <a:noFill/>
            <a:miter lim="800000"/>
            <a:headEnd/>
            <a:tailEnd/>
          </a:ln>
        </p:spPr>
      </p:pic>
      <p:sp>
        <p:nvSpPr>
          <p:cNvPr id="15371" name="TextBox 5"/>
          <p:cNvSpPr>
            <a:spLocks noChangeArrowheads="1"/>
          </p:cNvSpPr>
          <p:nvPr/>
        </p:nvSpPr>
        <p:spPr bwMode="auto">
          <a:xfrm>
            <a:off x="251519" y="6021288"/>
            <a:ext cx="8639175" cy="646331"/>
          </a:xfrm>
          <a:prstGeom prst="rect">
            <a:avLst/>
          </a:prstGeom>
          <a:noFill/>
          <a:ln w="9525">
            <a:noFill/>
            <a:miter lim="800000"/>
            <a:headEnd/>
            <a:tailEnd/>
          </a:ln>
        </p:spPr>
        <p:txBody>
          <a:bodyPr wrap="square">
            <a:spAutoFit/>
          </a:bodyPr>
          <a:lstStyle/>
          <a:p>
            <a:pPr fontAlgn="base">
              <a:spcBef>
                <a:spcPct val="0"/>
              </a:spcBef>
              <a:spcAft>
                <a:spcPct val="0"/>
              </a:spcAft>
              <a:buFont typeface="Arial" charset="0"/>
              <a:buNone/>
            </a:pPr>
            <a:r>
              <a:rPr lang="en-US" altLang="zh-CN" b="1" dirty="0">
                <a:solidFill>
                  <a:srgbClr val="000000"/>
                </a:solidFill>
                <a:latin typeface="Arial" charset="0"/>
                <a:ea typeface="黑体" pitchFamily="49" charset="-122"/>
                <a:sym typeface="Times New Roman" pitchFamily="18" charset="0"/>
              </a:rPr>
              <a:t>Analytes include proteins such as </a:t>
            </a:r>
            <a:r>
              <a:rPr lang="en-US" altLang="zh-CN" b="1" dirty="0">
                <a:solidFill>
                  <a:srgbClr val="FF0000"/>
                </a:solidFill>
                <a:latin typeface="Arial" charset="0"/>
                <a:ea typeface="黑体" pitchFamily="49" charset="-122"/>
                <a:sym typeface="Times New Roman" pitchFamily="18" charset="0"/>
              </a:rPr>
              <a:t>VEGF</a:t>
            </a:r>
            <a:r>
              <a:rPr lang="en-US" altLang="zh-CN" b="1" baseline="-25000" dirty="0">
                <a:solidFill>
                  <a:srgbClr val="FF0000"/>
                </a:solidFill>
                <a:latin typeface="Arial" charset="0"/>
                <a:ea typeface="黑体" pitchFamily="49" charset="-122"/>
                <a:sym typeface="Times New Roman" pitchFamily="18" charset="0"/>
              </a:rPr>
              <a:t>121</a:t>
            </a:r>
            <a:r>
              <a:rPr lang="en-US" altLang="zh-CN" b="1" dirty="0">
                <a:solidFill>
                  <a:srgbClr val="000000"/>
                </a:solidFill>
                <a:latin typeface="Arial" charset="0"/>
                <a:ea typeface="黑体" pitchFamily="49" charset="-122"/>
                <a:sym typeface="Times New Roman" pitchFamily="18" charset="0"/>
              </a:rPr>
              <a:t> and </a:t>
            </a:r>
            <a:r>
              <a:rPr lang="en-US" altLang="zh-CN" b="1" dirty="0">
                <a:solidFill>
                  <a:srgbClr val="FF0000"/>
                </a:solidFill>
                <a:latin typeface="Arial" charset="0"/>
                <a:ea typeface="黑体" pitchFamily="49" charset="-122"/>
                <a:sym typeface="Times New Roman" pitchFamily="18" charset="0"/>
              </a:rPr>
              <a:t>thrombin</a:t>
            </a:r>
            <a:r>
              <a:rPr lang="en-US" altLang="zh-CN" b="1" dirty="0">
                <a:solidFill>
                  <a:srgbClr val="000000"/>
                </a:solidFill>
                <a:latin typeface="Arial" charset="0"/>
                <a:ea typeface="黑体" pitchFamily="49" charset="-122"/>
                <a:sym typeface="Times New Roman" pitchFamily="18" charset="0"/>
              </a:rPr>
              <a:t>, and small molecules such as </a:t>
            </a:r>
            <a:r>
              <a:rPr lang="en-US" altLang="zh-CN" b="1" dirty="0">
                <a:solidFill>
                  <a:srgbClr val="FF0000"/>
                </a:solidFill>
                <a:latin typeface="Arial" charset="0"/>
                <a:ea typeface="黑体" pitchFamily="49" charset="-122"/>
                <a:sym typeface="Times New Roman" pitchFamily="18" charset="0"/>
              </a:rPr>
              <a:t>cocaine</a:t>
            </a:r>
          </a:p>
        </p:txBody>
      </p:sp>
      <p:sp>
        <p:nvSpPr>
          <p:cNvPr id="20" name="Rectangle 12">
            <a:extLst>
              <a:ext uri="{FF2B5EF4-FFF2-40B4-BE49-F238E27FC236}">
                <a16:creationId xmlns:a16="http://schemas.microsoft.com/office/drawing/2014/main" xmlns="" id="{8CFD4488-A12D-43CF-A221-166625B664EB}"/>
              </a:ext>
            </a:extLst>
          </p:cNvPr>
          <p:cNvSpPr>
            <a:spLocks noChangeArrowheads="1"/>
          </p:cNvSpPr>
          <p:nvPr/>
        </p:nvSpPr>
        <p:spPr bwMode="gray">
          <a:xfrm>
            <a:off x="4788024" y="1196752"/>
            <a:ext cx="4536505" cy="4536504"/>
          </a:xfrm>
          <a:prstGeom prst="rect">
            <a:avLst/>
          </a:prstGeom>
          <a:gradFill flip="none" rotWithShape="1">
            <a:gsLst>
              <a:gs pos="0">
                <a:schemeClr val="accent5">
                  <a:lumMod val="40000"/>
                  <a:lumOff val="60000"/>
                </a:schemeClr>
              </a:gs>
              <a:gs pos="100000">
                <a:schemeClr val="bg1"/>
              </a:gs>
            </a:gsLst>
            <a:lin ang="5400000" scaled="1"/>
            <a:tileRect/>
          </a:gradFill>
          <a:ln w="38100">
            <a:solidFill>
              <a:srgbClr val="FFFFFF"/>
            </a:solidFill>
            <a:miter lim="800000"/>
            <a:headEnd/>
            <a:tailEnd/>
          </a:ln>
          <a:effectLst/>
        </p:spPr>
        <p:txBody>
          <a:bodyPr wrap="none" anchor="ctr"/>
          <a:lstStyle/>
          <a:p>
            <a:pPr algn="ctr" eaLnBrk="0" hangingPunct="0">
              <a:defRPr/>
            </a:pPr>
            <a:endParaRPr lang="zh-CN" altLang="en-US" sz="1600" i="1" u="sng" dirty="0">
              <a:solidFill>
                <a:srgbClr val="CC3300"/>
              </a:solidFill>
              <a:latin typeface="Arial" pitchFamily="34" charset="0"/>
              <a:ea typeface="微软雅黑" pitchFamily="34" charset="-122"/>
            </a:endParaRPr>
          </a:p>
        </p:txBody>
      </p:sp>
      <p:sp>
        <p:nvSpPr>
          <p:cNvPr id="19" name="内容占位符 2">
            <a:extLst>
              <a:ext uri="{FF2B5EF4-FFF2-40B4-BE49-F238E27FC236}">
                <a16:creationId xmlns:a16="http://schemas.microsoft.com/office/drawing/2014/main" xmlns="" id="{675C1460-B063-4B91-8725-C2A7CACFBC68}"/>
              </a:ext>
            </a:extLst>
          </p:cNvPr>
          <p:cNvSpPr txBox="1">
            <a:spLocks/>
          </p:cNvSpPr>
          <p:nvPr/>
        </p:nvSpPr>
        <p:spPr bwMode="auto">
          <a:xfrm>
            <a:off x="4788025" y="1268760"/>
            <a:ext cx="4968552"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200"/>
              </a:lnSpc>
              <a:buNone/>
            </a:pPr>
            <a:r>
              <a:rPr lang="en-US" altLang="zh-CN" sz="1600" b="1" i="1" dirty="0">
                <a:latin typeface="Arial" panose="020B0604020202020204" pitchFamily="34" charset="0"/>
                <a:cs typeface="Arial" panose="020B0604020202020204" pitchFamily="34" charset="0"/>
              </a:rPr>
              <a:t>Nature Protocols</a:t>
            </a:r>
            <a:r>
              <a:rPr lang="en-US" altLang="zh-CN" sz="1600" dirty="0">
                <a:latin typeface="Arial" panose="020B0604020202020204" pitchFamily="34" charset="0"/>
                <a:cs typeface="Arial" panose="020B0604020202020204" pitchFamily="34" charset="0"/>
              </a:rPr>
              <a:t>, 2015, </a:t>
            </a:r>
            <a:r>
              <a:rPr lang="en-US" altLang="zh-CN" sz="1600" b="1" dirty="0">
                <a:latin typeface="Arial" panose="020B0604020202020204" pitchFamily="34" charset="0"/>
                <a:cs typeface="Arial" panose="020B0604020202020204" pitchFamily="34" charset="0"/>
              </a:rPr>
              <a:t>10</a:t>
            </a:r>
            <a:r>
              <a:rPr lang="en-US" altLang="zh-CN" sz="1600" dirty="0">
                <a:latin typeface="Arial" panose="020B0604020202020204" pitchFamily="34" charset="0"/>
                <a:cs typeface="Arial" panose="020B0604020202020204" pitchFamily="34" charset="0"/>
              </a:rPr>
              <a:t>, 1670-1678. </a:t>
            </a:r>
            <a:endParaRPr lang="zh-CN" altLang="zh-CN" sz="1600" dirty="0">
              <a:latin typeface="Arial" panose="020B0604020202020204" pitchFamily="34" charset="0"/>
              <a:cs typeface="Arial" panose="020B0604020202020204" pitchFamily="34" charset="0"/>
            </a:endParaRPr>
          </a:p>
          <a:p>
            <a:pPr marL="0" indent="0">
              <a:lnSpc>
                <a:spcPts val="2200"/>
              </a:lnSpc>
              <a:buNone/>
            </a:pPr>
            <a:r>
              <a:rPr lang="en-US" altLang="zh-CN" sz="1600" b="1" i="1" dirty="0">
                <a:latin typeface="Arial" panose="020B0604020202020204" pitchFamily="34" charset="0"/>
                <a:cs typeface="Arial" panose="020B0604020202020204" pitchFamily="34" charset="0"/>
              </a:rPr>
              <a:t>Nature </a:t>
            </a:r>
            <a:r>
              <a:rPr lang="en-US" altLang="zh-CN" sz="1600" b="1" i="1" dirty="0" err="1">
                <a:latin typeface="Arial" panose="020B0604020202020204" pitchFamily="34" charset="0"/>
                <a:cs typeface="Arial" panose="020B0604020202020204" pitchFamily="34" charset="0"/>
              </a:rPr>
              <a:t>Commun</a:t>
            </a:r>
            <a:r>
              <a:rPr lang="en-US" altLang="zh-CN" sz="1600" b="1" i="1"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2013</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4,</a:t>
            </a:r>
            <a:r>
              <a:rPr lang="zh-CN" altLang="en-US" sz="1600" b="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2989. </a:t>
            </a:r>
          </a:p>
          <a:p>
            <a:pPr marL="0" indent="0">
              <a:lnSpc>
                <a:spcPts val="1200"/>
              </a:lnSpc>
              <a:buNone/>
            </a:pPr>
            <a:endParaRPr lang="en-GB" altLang="zh-CN" sz="1600" b="1" i="1" dirty="0">
              <a:latin typeface="Arial" panose="020B0604020202020204" pitchFamily="34" charset="0"/>
              <a:cs typeface="Arial" panose="020B0604020202020204" pitchFamily="34" charset="0"/>
            </a:endParaRPr>
          </a:p>
          <a:p>
            <a:pPr marL="0" indent="0">
              <a:lnSpc>
                <a:spcPts val="2200"/>
              </a:lnSpc>
              <a:buNone/>
            </a:pPr>
            <a:r>
              <a:rPr lang="en-GB" altLang="zh-CN" sz="1600" b="1" i="1" dirty="0" err="1">
                <a:latin typeface="Arial" panose="020B0604020202020204" pitchFamily="34" charset="0"/>
                <a:cs typeface="Arial" panose="020B0604020202020204" pitchFamily="34" charset="0"/>
              </a:rPr>
              <a:t>Angew</a:t>
            </a:r>
            <a:r>
              <a:rPr lang="en-GB" altLang="zh-CN" sz="1600" b="1" i="1" dirty="0">
                <a:latin typeface="Arial" panose="020B0604020202020204" pitchFamily="34" charset="0"/>
                <a:cs typeface="Arial" panose="020B0604020202020204" pitchFamily="34" charset="0"/>
              </a:rPr>
              <a:t>. Chem. Int. Ed.</a:t>
            </a:r>
            <a:r>
              <a:rPr lang="en-GB" altLang="zh-CN" sz="1600" dirty="0">
                <a:latin typeface="Arial" panose="020B0604020202020204" pitchFamily="34" charset="0"/>
                <a:cs typeface="Arial" panose="020B0604020202020204" pitchFamily="34" charset="0"/>
              </a:rPr>
              <a:t>, 2015, </a:t>
            </a:r>
            <a:r>
              <a:rPr lang="en-GB" altLang="zh-CN" sz="1600" b="1" dirty="0">
                <a:latin typeface="Arial" panose="020B0604020202020204" pitchFamily="34" charset="0"/>
                <a:cs typeface="Arial" panose="020B0604020202020204" pitchFamily="34" charset="0"/>
              </a:rPr>
              <a:t>54</a:t>
            </a:r>
            <a:r>
              <a:rPr lang="en-GB" altLang="zh-CN" sz="1600" dirty="0">
                <a:latin typeface="Arial" panose="020B0604020202020204" pitchFamily="34" charset="0"/>
                <a:cs typeface="Arial" panose="020B0604020202020204" pitchFamily="34" charset="0"/>
              </a:rPr>
              <a:t>, 7568-7571. </a:t>
            </a:r>
            <a:endParaRPr lang="en-US" altLang="zh-CN" sz="1600" dirty="0">
              <a:latin typeface="Arial" panose="020B0604020202020204" pitchFamily="34" charset="0"/>
              <a:cs typeface="Arial" panose="020B0604020202020204" pitchFamily="34" charset="0"/>
            </a:endParaRPr>
          </a:p>
          <a:p>
            <a:pPr marL="0" indent="0">
              <a:lnSpc>
                <a:spcPts val="2200"/>
              </a:lnSpc>
              <a:buNone/>
            </a:pPr>
            <a:r>
              <a:rPr lang="en-US" altLang="zh-CN" sz="1600" b="1" i="1" dirty="0" err="1">
                <a:latin typeface="Arial" panose="020B0604020202020204" pitchFamily="34" charset="0"/>
                <a:cs typeface="Arial" panose="020B0604020202020204" pitchFamily="34" charset="0"/>
              </a:rPr>
              <a:t>Angew</a:t>
            </a:r>
            <a:r>
              <a:rPr lang="en-US" altLang="zh-CN" sz="1600" b="1" i="1" dirty="0">
                <a:latin typeface="Arial" panose="020B0604020202020204" pitchFamily="34" charset="0"/>
                <a:cs typeface="Arial" panose="020B0604020202020204" pitchFamily="34" charset="0"/>
              </a:rPr>
              <a:t>. Chem. Int. Ed.</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2016</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55</a:t>
            </a:r>
            <a:r>
              <a:rPr lang="en-US" altLang="zh-CN" sz="1600" dirty="0">
                <a:latin typeface="Arial" panose="020B0604020202020204" pitchFamily="34" charset="0"/>
                <a:cs typeface="Arial" panose="020B0604020202020204" pitchFamily="34" charset="0"/>
              </a:rPr>
              <a:t>, 15216-15222.</a:t>
            </a:r>
          </a:p>
          <a:p>
            <a:pPr marL="0" indent="0">
              <a:lnSpc>
                <a:spcPts val="1200"/>
              </a:lnSpc>
              <a:buNone/>
            </a:pPr>
            <a:endParaRPr lang="en-US" altLang="zh-CN" sz="1600" b="1" i="1" dirty="0">
              <a:latin typeface="Arial" panose="020B0604020202020204" pitchFamily="34" charset="0"/>
              <a:cs typeface="Arial" panose="020B0604020202020204" pitchFamily="34" charset="0"/>
            </a:endParaRPr>
          </a:p>
          <a:p>
            <a:pPr marL="0" indent="0">
              <a:lnSpc>
                <a:spcPts val="2200"/>
              </a:lnSpc>
              <a:buNone/>
            </a:pPr>
            <a:r>
              <a:rPr lang="en-US" altLang="zh-CN" sz="1600" b="1" i="1" dirty="0">
                <a:latin typeface="Arial" panose="020B0604020202020204" pitchFamily="34" charset="0"/>
                <a:cs typeface="Arial" panose="020B0604020202020204" pitchFamily="34" charset="0"/>
              </a:rPr>
              <a:t>Anal. Chem.</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2016</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88</a:t>
            </a:r>
            <a:r>
              <a:rPr lang="en-US" altLang="zh-CN" sz="1600" dirty="0">
                <a:latin typeface="Arial" panose="020B0604020202020204" pitchFamily="34" charset="0"/>
                <a:cs typeface="Arial" panose="020B0604020202020204" pitchFamily="34" charset="0"/>
              </a:rPr>
              <a:t>, 10605-10610. </a:t>
            </a:r>
            <a:endParaRPr lang="zh-CN" altLang="zh-CN" sz="1600" dirty="0">
              <a:latin typeface="Arial" panose="020B0604020202020204" pitchFamily="34" charset="0"/>
              <a:cs typeface="Arial" panose="020B0604020202020204" pitchFamily="34" charset="0"/>
            </a:endParaRPr>
          </a:p>
          <a:p>
            <a:pPr marL="0" indent="0">
              <a:lnSpc>
                <a:spcPts val="2200"/>
              </a:lnSpc>
              <a:buNone/>
            </a:pPr>
            <a:r>
              <a:rPr lang="en-US" altLang="zh-CN" sz="1600" b="1" i="1" dirty="0">
                <a:latin typeface="Arial" panose="020B0604020202020204" pitchFamily="34" charset="0"/>
                <a:cs typeface="Arial" panose="020B0604020202020204" pitchFamily="34" charset="0"/>
              </a:rPr>
              <a:t>Anal. Chem.</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2016</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88</a:t>
            </a:r>
            <a:r>
              <a:rPr lang="en-US" altLang="zh-CN" sz="1600" dirty="0">
                <a:latin typeface="Arial" panose="020B0604020202020204" pitchFamily="34" charset="0"/>
                <a:cs typeface="Arial" panose="020B0604020202020204" pitchFamily="34" charset="0"/>
              </a:rPr>
              <a:t>, 1073-1077. </a:t>
            </a:r>
          </a:p>
          <a:p>
            <a:pPr marL="0" indent="0">
              <a:lnSpc>
                <a:spcPts val="2200"/>
              </a:lnSpc>
              <a:buNone/>
            </a:pPr>
            <a:r>
              <a:rPr lang="en-US" altLang="zh-CN" sz="1600" b="1" i="1" dirty="0">
                <a:latin typeface="Arial" panose="020B0604020202020204" pitchFamily="34" charset="0"/>
                <a:cs typeface="Arial" panose="020B0604020202020204" pitchFamily="34" charset="0"/>
              </a:rPr>
              <a:t>Anal. Chem.</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2013</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85</a:t>
            </a:r>
            <a:r>
              <a:rPr lang="en-US" altLang="zh-CN" sz="1600" dirty="0">
                <a:latin typeface="Arial" panose="020B0604020202020204" pitchFamily="34" charset="0"/>
                <a:cs typeface="Arial" panose="020B0604020202020204" pitchFamily="34" charset="0"/>
              </a:rPr>
              <a:t>, 7302-7307. </a:t>
            </a:r>
            <a:endParaRPr lang="zh-CN" altLang="zh-CN" sz="1600" dirty="0">
              <a:latin typeface="Arial" panose="020B0604020202020204" pitchFamily="34" charset="0"/>
              <a:cs typeface="Arial" panose="020B0604020202020204" pitchFamily="34" charset="0"/>
            </a:endParaRPr>
          </a:p>
          <a:p>
            <a:pPr marL="0" indent="0">
              <a:lnSpc>
                <a:spcPts val="2200"/>
              </a:lnSpc>
              <a:buNone/>
            </a:pPr>
            <a:r>
              <a:rPr lang="en-US" altLang="zh-CN" sz="1600" b="1" i="1" dirty="0">
                <a:latin typeface="Arial" panose="020B0604020202020204" pitchFamily="34" charset="0"/>
                <a:cs typeface="Arial" panose="020B0604020202020204" pitchFamily="34" charset="0"/>
              </a:rPr>
              <a:t>Anal. Chem.</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2013</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85</a:t>
            </a:r>
            <a:r>
              <a:rPr lang="en-US" altLang="zh-CN" sz="1600" dirty="0">
                <a:latin typeface="Arial" panose="020B0604020202020204" pitchFamily="34" charset="0"/>
                <a:cs typeface="Arial" panose="020B0604020202020204" pitchFamily="34" charset="0"/>
              </a:rPr>
              <a:t>, 5650-5653. </a:t>
            </a:r>
          </a:p>
          <a:p>
            <a:pPr marL="0" indent="0">
              <a:lnSpc>
                <a:spcPts val="1200"/>
              </a:lnSpc>
              <a:buNone/>
            </a:pPr>
            <a:endParaRPr lang="en-US" altLang="zh-CN" sz="1600" dirty="0">
              <a:latin typeface="Arial" panose="020B0604020202020204" pitchFamily="34" charset="0"/>
              <a:cs typeface="Arial" panose="020B0604020202020204" pitchFamily="34" charset="0"/>
            </a:endParaRPr>
          </a:p>
          <a:p>
            <a:pPr marL="0" indent="0">
              <a:lnSpc>
                <a:spcPts val="2200"/>
              </a:lnSpc>
              <a:buNone/>
            </a:pPr>
            <a:r>
              <a:rPr lang="en-US" altLang="zh-CN" sz="1600" b="1" i="1" dirty="0">
                <a:latin typeface="Arial" panose="020B0604020202020204" pitchFamily="34" charset="0"/>
                <a:cs typeface="Arial" panose="020B0604020202020204" pitchFamily="34" charset="0"/>
              </a:rPr>
              <a:t>Chem. Sci.</a:t>
            </a:r>
            <a:r>
              <a:rPr lang="en-US" altLang="zh-CN"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2014</a:t>
            </a:r>
            <a:r>
              <a:rPr lang="en-US" altLang="zh-CN" sz="1600" b="1"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5</a:t>
            </a:r>
            <a:r>
              <a:rPr lang="en-US" altLang="zh-CN" sz="1600" dirty="0">
                <a:latin typeface="Arial" panose="020B0604020202020204" pitchFamily="34" charset="0"/>
                <a:cs typeface="Arial" panose="020B0604020202020204" pitchFamily="34" charset="0"/>
              </a:rPr>
              <a:t>, 1934-1939. </a:t>
            </a:r>
            <a:endParaRPr lang="zh-CN" altLang="zh-CN" sz="1600" dirty="0">
              <a:latin typeface="Arial" panose="020B0604020202020204" pitchFamily="34" charset="0"/>
              <a:cs typeface="Arial" panose="020B0604020202020204" pitchFamily="34" charset="0"/>
            </a:endParaRPr>
          </a:p>
          <a:p>
            <a:pPr marL="0" indent="0">
              <a:lnSpc>
                <a:spcPts val="2200"/>
              </a:lnSpc>
              <a:buNone/>
            </a:pPr>
            <a:r>
              <a:rPr lang="en-GB" altLang="zh-CN" sz="1600" b="1" i="1" dirty="0">
                <a:latin typeface="Arial" panose="020B0604020202020204" pitchFamily="34" charset="0"/>
                <a:cs typeface="Arial" panose="020B0604020202020204" pitchFamily="34" charset="0"/>
              </a:rPr>
              <a:t>Chem. Sci.</a:t>
            </a:r>
            <a:r>
              <a:rPr lang="en-GB" altLang="zh-CN" sz="1600" dirty="0">
                <a:latin typeface="Arial" panose="020B0604020202020204" pitchFamily="34" charset="0"/>
                <a:cs typeface="Arial" panose="020B0604020202020204" pitchFamily="34" charset="0"/>
              </a:rPr>
              <a:t>, 2015, </a:t>
            </a:r>
            <a:r>
              <a:rPr lang="en-US" altLang="zh-CN" sz="1600" b="1" dirty="0">
                <a:latin typeface="Arial" panose="020B0604020202020204" pitchFamily="34" charset="0"/>
                <a:cs typeface="Arial" panose="020B0604020202020204" pitchFamily="34" charset="0"/>
              </a:rPr>
              <a:t>6</a:t>
            </a:r>
            <a:r>
              <a:rPr lang="en-US" altLang="zh-CN" sz="1600" dirty="0">
                <a:latin typeface="Arial" panose="020B0604020202020204" pitchFamily="34" charset="0"/>
                <a:cs typeface="Arial" panose="020B0604020202020204" pitchFamily="34" charset="0"/>
              </a:rPr>
              <a:t>, 5628-5634</a:t>
            </a:r>
            <a:r>
              <a:rPr lang="en-GB" altLang="zh-CN" sz="1600" dirty="0">
                <a:latin typeface="Arial" panose="020B0604020202020204" pitchFamily="34" charset="0"/>
                <a:cs typeface="Arial" panose="020B0604020202020204" pitchFamily="34" charset="0"/>
              </a:rPr>
              <a:t>. </a:t>
            </a:r>
            <a:endParaRPr lang="zh-CN" altLang="zh-CN" sz="1600" dirty="0">
              <a:latin typeface="Arial" panose="020B0604020202020204" pitchFamily="34" charset="0"/>
              <a:cs typeface="Arial" panose="020B0604020202020204" pitchFamily="34" charset="0"/>
            </a:endParaRPr>
          </a:p>
          <a:p>
            <a:pPr marL="0" indent="0">
              <a:lnSpc>
                <a:spcPts val="2200"/>
              </a:lnSpc>
              <a:buNone/>
            </a:pPr>
            <a:r>
              <a:rPr lang="en-GB" altLang="zh-CN" sz="1600" b="1" i="1" dirty="0">
                <a:latin typeface="Arial" panose="020B0604020202020204" pitchFamily="34" charset="0"/>
                <a:cs typeface="Arial" panose="020B0604020202020204" pitchFamily="34" charset="0"/>
              </a:rPr>
              <a:t>Chem. Sci.</a:t>
            </a:r>
            <a:r>
              <a:rPr lang="en-GB" altLang="zh-CN" sz="1600" dirty="0">
                <a:latin typeface="Arial" panose="020B0604020202020204" pitchFamily="34" charset="0"/>
                <a:cs typeface="Arial" panose="020B0604020202020204" pitchFamily="34" charset="0"/>
              </a:rPr>
              <a:t>, 2016, </a:t>
            </a:r>
            <a:r>
              <a:rPr lang="en-US" altLang="zh-CN" sz="1600" b="1" dirty="0">
                <a:latin typeface="Arial" panose="020B0604020202020204" pitchFamily="34" charset="0"/>
                <a:cs typeface="Arial" panose="020B0604020202020204" pitchFamily="34" charset="0"/>
              </a:rPr>
              <a:t>7</a:t>
            </a:r>
            <a:r>
              <a:rPr lang="en-US" altLang="zh-CN" sz="1600" dirty="0">
                <a:latin typeface="Arial" panose="020B0604020202020204" pitchFamily="34" charset="0"/>
                <a:cs typeface="Arial" panose="020B0604020202020204" pitchFamily="34" charset="0"/>
              </a:rPr>
              <a:t>, 5287-5293. </a:t>
            </a:r>
            <a:endParaRPr lang="zh-CN" altLang="zh-C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31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矩形 14"/>
          <p:cNvSpPr>
            <a:spLocks noChangeArrowheads="1"/>
          </p:cNvSpPr>
          <p:nvPr/>
        </p:nvSpPr>
        <p:spPr bwMode="auto">
          <a:xfrm>
            <a:off x="2771775" y="5949950"/>
            <a:ext cx="5688013" cy="796925"/>
          </a:xfrm>
          <a:prstGeom prst="rect">
            <a:avLst/>
          </a:prstGeom>
          <a:noFill/>
          <a:ln w="9525">
            <a:noFill/>
            <a:miter lim="800000"/>
            <a:headEnd/>
            <a:tailEnd/>
          </a:ln>
        </p:spPr>
        <p:txBody>
          <a:bodyPr>
            <a:spAutoFit/>
          </a:bodyPr>
          <a:lstStyle/>
          <a:p>
            <a:pPr fontAlgn="base">
              <a:lnSpc>
                <a:spcPct val="120000"/>
              </a:lnSpc>
              <a:spcBef>
                <a:spcPct val="0"/>
              </a:spcBef>
              <a:spcAft>
                <a:spcPct val="0"/>
              </a:spcAft>
            </a:pPr>
            <a:r>
              <a:rPr lang="pt-BR" altLang="zh-CN" sz="2000" b="1" i="1" dirty="0">
                <a:solidFill>
                  <a:srgbClr val="000000"/>
                </a:solidFill>
                <a:latin typeface="Arial" charset="0"/>
                <a:ea typeface="黑体" pitchFamily="49" charset="-122"/>
              </a:rPr>
              <a:t>Nature Protocols,</a:t>
            </a:r>
            <a:r>
              <a:rPr lang="pt-BR" altLang="zh-CN" sz="2000" b="1" dirty="0">
                <a:solidFill>
                  <a:srgbClr val="000000"/>
                </a:solidFill>
                <a:latin typeface="Arial" charset="0"/>
                <a:ea typeface="黑体" pitchFamily="49" charset="-122"/>
              </a:rPr>
              <a:t> </a:t>
            </a:r>
            <a:r>
              <a:rPr lang="pt-BR" altLang="zh-CN" sz="2000" dirty="0">
                <a:solidFill>
                  <a:srgbClr val="000000"/>
                </a:solidFill>
                <a:latin typeface="Arial" charset="0"/>
                <a:ea typeface="黑体" pitchFamily="49" charset="-122"/>
              </a:rPr>
              <a:t>2015, </a:t>
            </a:r>
            <a:r>
              <a:rPr lang="pt-BR" altLang="zh-CN" sz="2000" i="1" dirty="0">
                <a:solidFill>
                  <a:srgbClr val="000000"/>
                </a:solidFill>
                <a:latin typeface="Arial" charset="0"/>
                <a:ea typeface="黑体" pitchFamily="49" charset="-122"/>
              </a:rPr>
              <a:t>10</a:t>
            </a:r>
            <a:r>
              <a:rPr lang="pt-BR" altLang="zh-CN" sz="2000" dirty="0">
                <a:solidFill>
                  <a:srgbClr val="000000"/>
                </a:solidFill>
                <a:latin typeface="Arial" charset="0"/>
                <a:ea typeface="黑体" pitchFamily="49" charset="-122"/>
              </a:rPr>
              <a:t>, 1670-1678</a:t>
            </a:r>
            <a:endParaRPr lang="zh-CN" altLang="en-US" sz="2000" dirty="0">
              <a:solidFill>
                <a:srgbClr val="000000"/>
              </a:solidFill>
              <a:latin typeface="Arial" charset="0"/>
              <a:ea typeface="黑体" pitchFamily="49" charset="-122"/>
            </a:endParaRPr>
          </a:p>
          <a:p>
            <a:pPr fontAlgn="base">
              <a:lnSpc>
                <a:spcPct val="120000"/>
              </a:lnSpc>
              <a:spcBef>
                <a:spcPct val="0"/>
              </a:spcBef>
              <a:spcAft>
                <a:spcPct val="0"/>
              </a:spcAft>
            </a:pPr>
            <a:r>
              <a:rPr lang="en-US" altLang="zh-CN" sz="2000" b="1" i="1" dirty="0">
                <a:solidFill>
                  <a:srgbClr val="000000"/>
                </a:solidFill>
                <a:latin typeface="Arial" charset="0"/>
              </a:rPr>
              <a:t>Nature Communication, </a:t>
            </a:r>
            <a:r>
              <a:rPr lang="en-US" altLang="zh-CN" sz="2000" b="1" dirty="0">
                <a:solidFill>
                  <a:srgbClr val="000000"/>
                </a:solidFill>
                <a:latin typeface="Arial" charset="0"/>
              </a:rPr>
              <a:t> </a:t>
            </a:r>
            <a:r>
              <a:rPr lang="en-US" altLang="zh-CN" sz="2000" dirty="0">
                <a:solidFill>
                  <a:srgbClr val="000000"/>
                </a:solidFill>
                <a:latin typeface="Arial" charset="0"/>
              </a:rPr>
              <a:t>2013, </a:t>
            </a:r>
            <a:r>
              <a:rPr lang="en-US" altLang="zh-CN" sz="2000" i="1" dirty="0">
                <a:solidFill>
                  <a:srgbClr val="000000"/>
                </a:solidFill>
                <a:latin typeface="Arial" charset="0"/>
              </a:rPr>
              <a:t>4,</a:t>
            </a:r>
            <a:r>
              <a:rPr lang="en-US" altLang="zh-CN" sz="2000" dirty="0">
                <a:solidFill>
                  <a:srgbClr val="000000"/>
                </a:solidFill>
                <a:latin typeface="Arial" charset="0"/>
              </a:rPr>
              <a:t> 2989</a:t>
            </a:r>
          </a:p>
        </p:txBody>
      </p:sp>
      <p:sp>
        <p:nvSpPr>
          <p:cNvPr id="1031" name="TextBox 2"/>
          <p:cNvSpPr>
            <a:spLocks noChangeArrowheads="1"/>
          </p:cNvSpPr>
          <p:nvPr/>
        </p:nvSpPr>
        <p:spPr bwMode="auto">
          <a:xfrm>
            <a:off x="0" y="115888"/>
            <a:ext cx="9144000" cy="836612"/>
          </a:xfrm>
          <a:prstGeom prst="rect">
            <a:avLst/>
          </a:prstGeom>
          <a:noFill/>
          <a:ln w="9525">
            <a:noFill/>
            <a:miter lim="800000"/>
            <a:headEnd/>
            <a:tailEnd/>
          </a:ln>
        </p:spPr>
        <p:txBody>
          <a:bodyPr anchor="ctr"/>
          <a:lstStyle/>
          <a:p>
            <a:pPr algn="ctr" fontAlgn="base">
              <a:spcBef>
                <a:spcPct val="0"/>
              </a:spcBef>
              <a:spcAft>
                <a:spcPct val="0"/>
              </a:spcAft>
            </a:pPr>
            <a:r>
              <a:rPr lang="en-US" altLang="zh-CN" sz="3600" b="1">
                <a:solidFill>
                  <a:srgbClr val="006600"/>
                </a:solidFill>
                <a:latin typeface="微软雅黑" pitchFamily="34" charset="-122"/>
                <a:ea typeface="微软雅黑" pitchFamily="34" charset="-122"/>
                <a:sym typeface="微软雅黑" pitchFamily="34" charset="-122"/>
              </a:rPr>
              <a:t>SWCNT Nanopore</a:t>
            </a:r>
          </a:p>
        </p:txBody>
      </p:sp>
      <p:pic>
        <p:nvPicPr>
          <p:cNvPr id="1032" name="图片 3"/>
          <p:cNvPicPr>
            <a:picLocks noChangeArrowheads="1"/>
          </p:cNvPicPr>
          <p:nvPr/>
        </p:nvPicPr>
        <p:blipFill>
          <a:blip r:embed="rId4"/>
          <a:srcRect/>
          <a:stretch>
            <a:fillRect/>
          </a:stretch>
        </p:blipFill>
        <p:spPr bwMode="auto">
          <a:xfrm>
            <a:off x="252413" y="908050"/>
            <a:ext cx="8639175" cy="53975"/>
          </a:xfrm>
          <a:prstGeom prst="rect">
            <a:avLst/>
          </a:prstGeom>
          <a:noFill/>
          <a:ln w="9525">
            <a:noFill/>
            <a:miter lim="800000"/>
            <a:headEnd/>
            <a:tailEnd/>
          </a:ln>
        </p:spPr>
      </p:pic>
      <p:pic>
        <p:nvPicPr>
          <p:cNvPr id="1033" name="Picture 2" descr="DNA-SWCNT 3"/>
          <p:cNvPicPr>
            <a:picLocks noChangeAspect="1" noChangeArrowheads="1"/>
          </p:cNvPicPr>
          <p:nvPr/>
        </p:nvPicPr>
        <p:blipFill>
          <a:blip r:embed="rId5"/>
          <a:srcRect/>
          <a:stretch>
            <a:fillRect/>
          </a:stretch>
        </p:blipFill>
        <p:spPr bwMode="auto">
          <a:xfrm>
            <a:off x="684213" y="1052513"/>
            <a:ext cx="4032250" cy="2795587"/>
          </a:xfrm>
          <a:prstGeom prst="rect">
            <a:avLst/>
          </a:prstGeom>
          <a:noFill/>
          <a:ln w="9525">
            <a:noFill/>
            <a:miter lim="800000"/>
            <a:headEnd/>
            <a:tailEnd/>
          </a:ln>
        </p:spPr>
      </p:pic>
      <p:graphicFrame>
        <p:nvGraphicFramePr>
          <p:cNvPr id="1028" name="Object 4"/>
          <p:cNvGraphicFramePr>
            <a:graphicFrameLocks noChangeAspect="1"/>
          </p:cNvGraphicFramePr>
          <p:nvPr/>
        </p:nvGraphicFramePr>
        <p:xfrm>
          <a:off x="1755775" y="4221163"/>
          <a:ext cx="2627313" cy="1244600"/>
        </p:xfrm>
        <a:graphic>
          <a:graphicData uri="http://schemas.openxmlformats.org/presentationml/2006/ole">
            <mc:AlternateContent xmlns:mc="http://schemas.openxmlformats.org/markup-compatibility/2006">
              <mc:Choice xmlns:v="urn:schemas-microsoft-com:vml" Requires="v">
                <p:oleObj spid="_x0000_s267334" name="Image" r:id="rId6" imgW="2862078" imgH="1648832" progId="Photoshop.Image.9">
                  <p:embed/>
                </p:oleObj>
              </mc:Choice>
              <mc:Fallback>
                <p:oleObj name="Image" r:id="rId6" imgW="2862078" imgH="1648832" progId="Photoshop.Image.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7871"/>
                      <a:stretch>
                        <a:fillRect/>
                      </a:stretch>
                    </p:blipFill>
                    <p:spPr bwMode="auto">
                      <a:xfrm>
                        <a:off x="1755775" y="4221163"/>
                        <a:ext cx="262731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1087438" y="3860800"/>
          <a:ext cx="641350" cy="1800225"/>
        </p:xfrm>
        <a:graphic>
          <a:graphicData uri="http://schemas.openxmlformats.org/presentationml/2006/ole">
            <mc:AlternateContent xmlns:mc="http://schemas.openxmlformats.org/markup-compatibility/2006">
              <mc:Choice xmlns:v="urn:schemas-microsoft-com:vml" Requires="v">
                <p:oleObj spid="_x0000_s267335" name="Image" r:id="rId8" imgW="7009524" imgH="23542857" progId="Photoshop.Image.9">
                  <p:embed/>
                </p:oleObj>
              </mc:Choice>
              <mc:Fallback>
                <p:oleObj name="Image" r:id="rId8" imgW="7009524" imgH="23542857" progId="Photoshop.Image.9">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b="16438"/>
                      <a:stretch>
                        <a:fillRect/>
                      </a:stretch>
                    </p:blipFill>
                    <p:spPr bwMode="auto">
                      <a:xfrm>
                        <a:off x="1087438" y="3860800"/>
                        <a:ext cx="6413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TextBox 2"/>
          <p:cNvSpPr>
            <a:spLocks noChangeArrowheads="1"/>
          </p:cNvSpPr>
          <p:nvPr/>
        </p:nvSpPr>
        <p:spPr bwMode="auto">
          <a:xfrm>
            <a:off x="5651500" y="3140075"/>
            <a:ext cx="2665413" cy="287338"/>
          </a:xfrm>
          <a:prstGeom prst="rect">
            <a:avLst/>
          </a:prstGeom>
          <a:solidFill>
            <a:srgbClr val="00B050"/>
          </a:solidFill>
          <a:ln w="9525">
            <a:noFill/>
            <a:miter lim="800000"/>
            <a:headEnd/>
            <a:tailEnd/>
          </a:ln>
        </p:spPr>
        <p:txBody>
          <a:bodyPr>
            <a:spAutoFit/>
          </a:bodyPr>
          <a:lstStyle/>
          <a:p>
            <a:pPr algn="ctr" fontAlgn="base">
              <a:spcBef>
                <a:spcPct val="0"/>
              </a:spcBef>
              <a:spcAft>
                <a:spcPct val="0"/>
              </a:spcAft>
            </a:pPr>
            <a:r>
              <a:rPr lang="en-US" altLang="zh-CN" sz="1200" b="1" dirty="0" smtClean="0">
                <a:solidFill>
                  <a:srgbClr val="FFFFFF"/>
                </a:solidFill>
                <a:latin typeface="Arial" charset="0"/>
                <a:ea typeface="黑体" pitchFamily="49" charset="-122"/>
                <a:sym typeface="Times New Roman" pitchFamily="18" charset="0"/>
              </a:rPr>
              <a:t>Quantitation </a:t>
            </a:r>
            <a:r>
              <a:rPr lang="en-US" altLang="zh-CN" sz="1200" b="1" dirty="0">
                <a:solidFill>
                  <a:srgbClr val="FFFFFF"/>
                </a:solidFill>
                <a:latin typeface="Arial" charset="0"/>
                <a:ea typeface="黑体" pitchFamily="49" charset="-122"/>
                <a:sym typeface="Times New Roman" pitchFamily="18" charset="0"/>
              </a:rPr>
              <a:t>of single-5hmC DNA</a:t>
            </a:r>
            <a:endParaRPr lang="zh-CN" altLang="en-US" sz="1200" b="1" dirty="0">
              <a:solidFill>
                <a:srgbClr val="FFFFFF"/>
              </a:solidFill>
              <a:latin typeface="Arial" charset="0"/>
              <a:ea typeface="黑体" pitchFamily="49" charset="-122"/>
              <a:sym typeface="Times New Roman" pitchFamily="18" charset="0"/>
            </a:endParaRPr>
          </a:p>
        </p:txBody>
      </p:sp>
      <p:sp>
        <p:nvSpPr>
          <p:cNvPr id="1035" name="TextBox 2"/>
          <p:cNvSpPr>
            <a:spLocks noChangeArrowheads="1"/>
          </p:cNvSpPr>
          <p:nvPr/>
        </p:nvSpPr>
        <p:spPr bwMode="auto">
          <a:xfrm>
            <a:off x="5651500" y="5516563"/>
            <a:ext cx="2665413" cy="277812"/>
          </a:xfrm>
          <a:prstGeom prst="rect">
            <a:avLst/>
          </a:prstGeom>
          <a:solidFill>
            <a:srgbClr val="00B050"/>
          </a:solidFill>
          <a:ln w="9525">
            <a:noFill/>
            <a:miter lim="800000"/>
            <a:headEnd/>
            <a:tailEnd/>
          </a:ln>
        </p:spPr>
        <p:txBody>
          <a:bodyPr>
            <a:spAutoFit/>
          </a:bodyPr>
          <a:lstStyle/>
          <a:p>
            <a:pPr algn="ctr" fontAlgn="base">
              <a:spcBef>
                <a:spcPct val="0"/>
              </a:spcBef>
              <a:spcAft>
                <a:spcPct val="0"/>
              </a:spcAft>
            </a:pPr>
            <a:r>
              <a:rPr lang="en-US" altLang="zh-CN" sz="1200" b="1">
                <a:solidFill>
                  <a:srgbClr val="FFFFFF"/>
                </a:solidFill>
                <a:latin typeface="Arial" charset="0"/>
                <a:sym typeface="Times New Roman" pitchFamily="18" charset="0"/>
              </a:rPr>
              <a:t>Quantitation of double-5hmC DNA</a:t>
            </a:r>
            <a:endParaRPr lang="zh-CN" altLang="en-US" sz="1200" b="1">
              <a:solidFill>
                <a:srgbClr val="FFFFFF"/>
              </a:solidFill>
              <a:latin typeface="黑体" pitchFamily="49" charset="-122"/>
              <a:ea typeface="黑体" pitchFamily="49" charset="-122"/>
              <a:sym typeface="Times New Roman" pitchFamily="18" charset="0"/>
            </a:endParaRPr>
          </a:p>
        </p:txBody>
      </p:sp>
      <p:sp>
        <p:nvSpPr>
          <p:cNvPr id="1036" name="TextBox 2"/>
          <p:cNvSpPr>
            <a:spLocks noChangeArrowheads="1"/>
          </p:cNvSpPr>
          <p:nvPr/>
        </p:nvSpPr>
        <p:spPr bwMode="auto">
          <a:xfrm>
            <a:off x="4067175" y="1476375"/>
            <a:ext cx="1512888" cy="584200"/>
          </a:xfrm>
          <a:prstGeom prst="rect">
            <a:avLst/>
          </a:prstGeom>
          <a:noFill/>
          <a:ln w="9525">
            <a:noFill/>
            <a:miter lim="800000"/>
            <a:headEnd/>
            <a:tailEnd/>
          </a:ln>
        </p:spPr>
        <p:txBody>
          <a:bodyPr>
            <a:spAutoFit/>
          </a:bodyPr>
          <a:lstStyle/>
          <a:p>
            <a:pPr algn="ctr" fontAlgn="base">
              <a:spcBef>
                <a:spcPct val="0"/>
              </a:spcBef>
              <a:spcAft>
                <a:spcPct val="0"/>
              </a:spcAft>
            </a:pPr>
            <a:r>
              <a:rPr lang="en-US" altLang="zh-CN" sz="1600" b="1">
                <a:solidFill>
                  <a:srgbClr val="C0504D"/>
                </a:solidFill>
                <a:latin typeface="Arial" charset="0"/>
                <a:ea typeface="黑体" pitchFamily="49" charset="-122"/>
                <a:sym typeface="Times New Roman" pitchFamily="18" charset="0"/>
              </a:rPr>
              <a:t>5hmC</a:t>
            </a:r>
            <a:r>
              <a:rPr lang="zh-CN" altLang="en-US" sz="1600" b="1">
                <a:solidFill>
                  <a:srgbClr val="C0504D"/>
                </a:solidFill>
                <a:latin typeface="Arial" charset="0"/>
                <a:ea typeface="黑体" pitchFamily="49" charset="-122"/>
                <a:sym typeface="Times New Roman" pitchFamily="18" charset="0"/>
              </a:rPr>
              <a:t> </a:t>
            </a:r>
            <a:r>
              <a:rPr lang="en-US" altLang="zh-CN" sz="1600" b="1">
                <a:solidFill>
                  <a:srgbClr val="C0504D"/>
                </a:solidFill>
                <a:latin typeface="Arial" charset="0"/>
                <a:ea typeface="黑体" pitchFamily="49" charset="-122"/>
                <a:sym typeface="Times New Roman" pitchFamily="18" charset="0"/>
              </a:rPr>
              <a:t>modification</a:t>
            </a:r>
            <a:endParaRPr lang="en-US" altLang="zh-CN" sz="1600" b="1">
              <a:solidFill>
                <a:srgbClr val="C0504D"/>
              </a:solidFill>
              <a:latin typeface="黑体" pitchFamily="49" charset="-122"/>
              <a:ea typeface="黑体" pitchFamily="49" charset="-122"/>
              <a:sym typeface="Times New Roman" pitchFamily="18" charset="0"/>
            </a:endParaRPr>
          </a:p>
        </p:txBody>
      </p:sp>
      <p:sp>
        <p:nvSpPr>
          <p:cNvPr id="18" name="Text Box 7">
            <a:extLst/>
          </p:cNvPr>
          <p:cNvSpPr txBox="1">
            <a:spLocks noChangeArrowheads="1"/>
          </p:cNvSpPr>
          <p:nvPr/>
        </p:nvSpPr>
        <p:spPr bwMode="auto">
          <a:xfrm>
            <a:off x="1093788" y="5465763"/>
            <a:ext cx="2879725" cy="307975"/>
          </a:xfrm>
          <a:prstGeom prst="rect">
            <a:avLst/>
          </a:prstGeom>
          <a:noFill/>
          <a:ln w="25400" algn="ctr">
            <a:solidFill>
              <a:srgbClr val="996600"/>
            </a:solidFill>
            <a:miter lim="800000"/>
            <a:headEnd/>
            <a:tailEnd/>
          </a:ln>
          <a:effectLst/>
        </p:spPr>
        <p:txBody>
          <a:bodyPr>
            <a:spAutoFit/>
          </a:bodyPr>
          <a:lstStyle/>
          <a:p>
            <a:pPr algn="ctr">
              <a:spcBef>
                <a:spcPct val="50000"/>
              </a:spcBef>
              <a:defRPr/>
            </a:pPr>
            <a:r>
              <a:rPr lang="en-US" altLang="zh-CN" sz="1400" b="1" kern="0" dirty="0">
                <a:solidFill>
                  <a:srgbClr val="0000FF"/>
                </a:solidFill>
                <a:latin typeface="Arial" charset="0"/>
                <a:ea typeface="黑体" pitchFamily="49" charset="-122"/>
              </a:rPr>
              <a:t>Detection of double 5hmC sites</a:t>
            </a:r>
          </a:p>
        </p:txBody>
      </p:sp>
      <p:sp>
        <p:nvSpPr>
          <p:cNvPr id="22" name="Text Box 7">
            <a:extLst/>
          </p:cNvPr>
          <p:cNvSpPr txBox="1">
            <a:spLocks noChangeArrowheads="1"/>
          </p:cNvSpPr>
          <p:nvPr/>
        </p:nvSpPr>
        <p:spPr bwMode="auto">
          <a:xfrm>
            <a:off x="1187450" y="3644900"/>
            <a:ext cx="2736850" cy="307975"/>
          </a:xfrm>
          <a:prstGeom prst="rect">
            <a:avLst/>
          </a:prstGeom>
          <a:noFill/>
          <a:ln w="25400" algn="ctr">
            <a:solidFill>
              <a:srgbClr val="996600"/>
            </a:solidFill>
            <a:miter lim="800000"/>
            <a:headEnd/>
            <a:tailEnd/>
          </a:ln>
          <a:effectLst/>
        </p:spPr>
        <p:txBody>
          <a:bodyPr>
            <a:spAutoFit/>
          </a:bodyPr>
          <a:lstStyle/>
          <a:p>
            <a:pPr algn="ctr">
              <a:spcBef>
                <a:spcPct val="50000"/>
              </a:spcBef>
              <a:defRPr/>
            </a:pPr>
            <a:r>
              <a:rPr lang="en-US" altLang="zh-CN" sz="1400" b="1" kern="0" dirty="0">
                <a:solidFill>
                  <a:srgbClr val="0000FF"/>
                </a:solidFill>
                <a:latin typeface="Arial" charset="0"/>
                <a:ea typeface="黑体" pitchFamily="49" charset="-122"/>
              </a:rPr>
              <a:t>Detection of single 5hmC site</a:t>
            </a:r>
          </a:p>
        </p:txBody>
      </p:sp>
      <p:pic>
        <p:nvPicPr>
          <p:cNvPr id="1039" name="Picture 4"/>
          <p:cNvPicPr>
            <a:picLocks noChangeAspect="1" noChangeArrowheads="1"/>
          </p:cNvPicPr>
          <p:nvPr/>
        </p:nvPicPr>
        <p:blipFill>
          <a:blip r:embed="rId10"/>
          <a:srcRect/>
          <a:stretch>
            <a:fillRect/>
          </a:stretch>
        </p:blipFill>
        <p:spPr bwMode="auto">
          <a:xfrm>
            <a:off x="5724525" y="1044575"/>
            <a:ext cx="2303463" cy="2024063"/>
          </a:xfrm>
          <a:prstGeom prst="rect">
            <a:avLst/>
          </a:prstGeom>
          <a:noFill/>
          <a:ln w="9525">
            <a:noFill/>
            <a:miter lim="800000"/>
            <a:headEnd/>
            <a:tailEnd/>
          </a:ln>
        </p:spPr>
      </p:pic>
      <p:pic>
        <p:nvPicPr>
          <p:cNvPr id="1040" name="Picture 5"/>
          <p:cNvPicPr>
            <a:picLocks noChangeAspect="1" noChangeArrowheads="1"/>
          </p:cNvPicPr>
          <p:nvPr/>
        </p:nvPicPr>
        <p:blipFill>
          <a:blip r:embed="rId11"/>
          <a:srcRect/>
          <a:stretch>
            <a:fillRect/>
          </a:stretch>
        </p:blipFill>
        <p:spPr bwMode="auto">
          <a:xfrm>
            <a:off x="5699125" y="3500438"/>
            <a:ext cx="2401888" cy="2027237"/>
          </a:xfrm>
          <a:prstGeom prst="rect">
            <a:avLst/>
          </a:prstGeom>
          <a:noFill/>
          <a:ln w="9525">
            <a:noFill/>
            <a:miter lim="800000"/>
            <a:headEnd/>
            <a:tailEnd/>
          </a:ln>
        </p:spPr>
      </p:pic>
      <p:grpSp>
        <p:nvGrpSpPr>
          <p:cNvPr id="19" name="组合 25">
            <a:extLst>
              <a:ext uri="{FF2B5EF4-FFF2-40B4-BE49-F238E27FC236}">
                <a16:creationId xmlns:a16="http://schemas.microsoft.com/office/drawing/2014/main" xmlns="" id="{DD2F1877-A851-4B97-9880-1F75310DABE0}"/>
              </a:ext>
            </a:extLst>
          </p:cNvPr>
          <p:cNvGrpSpPr/>
          <p:nvPr/>
        </p:nvGrpSpPr>
        <p:grpSpPr>
          <a:xfrm>
            <a:off x="96411" y="160065"/>
            <a:ext cx="1307237" cy="748655"/>
            <a:chOff x="213419" y="294555"/>
            <a:chExt cx="1307237" cy="748655"/>
          </a:xfrm>
        </p:grpSpPr>
        <p:sp>
          <p:nvSpPr>
            <p:cNvPr id="20" name="椭圆 19">
              <a:extLst>
                <a:ext uri="{FF2B5EF4-FFF2-40B4-BE49-F238E27FC236}">
                  <a16:creationId xmlns:a16="http://schemas.microsoft.com/office/drawing/2014/main" xmlns="" id="{04F5988F-4075-42AD-B555-DC0BA0FD4F67}"/>
                </a:ext>
              </a:extLst>
            </p:cNvPr>
            <p:cNvSpPr/>
            <p:nvPr/>
          </p:nvSpPr>
          <p:spPr>
            <a:xfrm>
              <a:off x="213419" y="294555"/>
              <a:ext cx="1307237" cy="74865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a:extLst>
                <a:ext uri="{FF2B5EF4-FFF2-40B4-BE49-F238E27FC236}">
                  <a16:creationId xmlns:a16="http://schemas.microsoft.com/office/drawing/2014/main" xmlns="" id="{C6162388-07CC-4CE9-B59D-7E76D2B124DE}"/>
                </a:ext>
              </a:extLst>
            </p:cNvPr>
            <p:cNvSpPr/>
            <p:nvPr/>
          </p:nvSpPr>
          <p:spPr>
            <a:xfrm>
              <a:off x="244345" y="467146"/>
              <a:ext cx="1276311" cy="400110"/>
            </a:xfrm>
            <a:prstGeom prst="rect">
              <a:avLst/>
            </a:prstGeom>
          </p:spPr>
          <p:txBody>
            <a:bodyPr wrap="none">
              <a:spAutoFit/>
            </a:bodyPr>
            <a:lstStyle/>
            <a:p>
              <a:r>
                <a:rPr lang="en-US" altLang="zh-CN" sz="2000" b="1" dirty="0">
                  <a:solidFill>
                    <a:prstClr val="white"/>
                  </a:solidFill>
                  <a:latin typeface="微软雅黑" pitchFamily="34" charset="-122"/>
                  <a:ea typeface="微软雅黑" pitchFamily="34" charset="-122"/>
                </a:rPr>
                <a:t>Example</a:t>
              </a:r>
              <a:endParaRPr lang="zh-CN" altLang="en-US" sz="2000" b="1"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58551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内容占位符 18"/>
          <p:cNvSpPr>
            <a:spLocks noGrp="1"/>
          </p:cNvSpPr>
          <p:nvPr>
            <p:ph idx="1"/>
          </p:nvPr>
        </p:nvSpPr>
        <p:spPr>
          <a:xfrm>
            <a:off x="395536" y="980728"/>
            <a:ext cx="4824536" cy="5483154"/>
          </a:xfrm>
        </p:spPr>
        <p:txBody>
          <a:bodyPr>
            <a:normAutofit fontScale="85000" lnSpcReduction="10000"/>
          </a:bodyPr>
          <a:lstStyle/>
          <a:p>
            <a:r>
              <a:rPr lang="en-US" altLang="zh-CN" dirty="0">
                <a:solidFill>
                  <a:srgbClr val="FF0000"/>
                </a:solidFill>
                <a:latin typeface="Arial" panose="020B0604020202020204" pitchFamily="34" charset="0"/>
                <a:cs typeface="Arial" panose="020B0604020202020204" pitchFamily="34" charset="0"/>
              </a:rPr>
              <a:t>A completely new mechanism </a:t>
            </a:r>
            <a:r>
              <a:rPr lang="en-US" altLang="zh-CN" dirty="0" smtClean="0">
                <a:solidFill>
                  <a:srgbClr val="FF0000"/>
                </a:solidFill>
                <a:latin typeface="Arial" panose="020B0604020202020204" pitchFamily="34" charset="0"/>
                <a:cs typeface="Arial" panose="020B0604020202020204" pitchFamily="34" charset="0"/>
              </a:rPr>
              <a:t>for tumor </a:t>
            </a:r>
            <a:r>
              <a:rPr lang="en-US" altLang="zh-CN" dirty="0">
                <a:solidFill>
                  <a:srgbClr val="FF0000"/>
                </a:solidFill>
                <a:latin typeface="Arial" panose="020B0604020202020204" pitchFamily="34" charset="0"/>
                <a:cs typeface="Arial" panose="020B0604020202020204" pitchFamily="34" charset="0"/>
              </a:rPr>
              <a:t>suppression</a:t>
            </a:r>
          </a:p>
          <a:p>
            <a:pPr lvl="1"/>
            <a:r>
              <a:rPr lang="en-US" altLang="zh-CN" dirty="0"/>
              <a:t>60+ high quality fundamental research papers: Nature Communications</a:t>
            </a:r>
            <a:r>
              <a:rPr lang="zh-CN" altLang="en-US" dirty="0"/>
              <a:t>，</a:t>
            </a:r>
            <a:r>
              <a:rPr lang="en-US" altLang="zh-CN" dirty="0"/>
              <a:t> Nature Biotechnology</a:t>
            </a:r>
            <a:r>
              <a:rPr lang="zh-CN" altLang="en-US" dirty="0"/>
              <a:t>， </a:t>
            </a:r>
            <a:r>
              <a:rPr lang="en-US" altLang="zh-CN" dirty="0"/>
              <a:t>PNAS</a:t>
            </a:r>
            <a:r>
              <a:rPr lang="zh-CN" altLang="en-US" dirty="0"/>
              <a:t>， </a:t>
            </a:r>
            <a:r>
              <a:rPr lang="en-US" altLang="zh-CN" dirty="0"/>
              <a:t>Acc. Chem. Res., </a:t>
            </a:r>
            <a:r>
              <a:rPr lang="en-US" altLang="zh-CN" dirty="0" err="1"/>
              <a:t>etc</a:t>
            </a:r>
            <a:endParaRPr lang="en-US" altLang="zh-CN" dirty="0"/>
          </a:p>
          <a:p>
            <a:pPr lvl="1"/>
            <a:r>
              <a:rPr lang="en-US" altLang="zh-CN" dirty="0" smtClean="0"/>
              <a:t>Patents granted: </a:t>
            </a:r>
            <a:r>
              <a:rPr lang="en-US" altLang="zh-CN" dirty="0"/>
              <a:t>China, the United States, Germany, Britain, France, other European Union countries, Japan</a:t>
            </a:r>
          </a:p>
          <a:p>
            <a:pPr marL="457200" lvl="1" indent="0">
              <a:buNone/>
            </a:pPr>
            <a:endParaRPr lang="en-US" altLang="zh-CN" dirty="0"/>
          </a:p>
          <a:p>
            <a:r>
              <a:rPr lang="en-US" altLang="zh-CN" dirty="0">
                <a:solidFill>
                  <a:srgbClr val="FF0000"/>
                </a:solidFill>
                <a:latin typeface="Arial" panose="020B0604020202020204" pitchFamily="34" charset="0"/>
                <a:cs typeface="Arial" panose="020B0604020202020204" pitchFamily="34" charset="0"/>
              </a:rPr>
              <a:t>2017, a transfer contract named “Tumor Growth-Inhibiting </a:t>
            </a:r>
            <a:r>
              <a:rPr lang="en-US" altLang="zh-CN" dirty="0" err="1">
                <a:solidFill>
                  <a:srgbClr val="FF0000"/>
                </a:solidFill>
                <a:latin typeface="Arial" panose="020B0604020202020204" pitchFamily="34" charset="0"/>
                <a:cs typeface="Arial" panose="020B0604020202020204" pitchFamily="34" charset="0"/>
              </a:rPr>
              <a:t>Metallofullerenol</a:t>
            </a:r>
            <a:r>
              <a:rPr lang="en-US" altLang="zh-CN" dirty="0">
                <a:solidFill>
                  <a:srgbClr val="FF0000"/>
                </a:solidFill>
                <a:latin typeface="Arial" panose="020B0604020202020204" pitchFamily="34" charset="0"/>
                <a:cs typeface="Arial" panose="020B0604020202020204" pitchFamily="34" charset="0"/>
              </a:rPr>
              <a:t> Nanomaterials and Related Technologies”</a:t>
            </a:r>
          </a:p>
          <a:p>
            <a:pPr lvl="1"/>
            <a:r>
              <a:rPr lang="en-US" altLang="zh-CN" dirty="0"/>
              <a:t>Using this equipment, the production cost is reduced by more than 50%, allowing the industrial-scale synthesis of </a:t>
            </a:r>
            <a:r>
              <a:rPr lang="en-US" altLang="zh-CN" dirty="0" err="1"/>
              <a:t>metallofullerenol</a:t>
            </a:r>
            <a:r>
              <a:rPr lang="en-US" altLang="zh-CN" dirty="0"/>
              <a:t> </a:t>
            </a:r>
            <a:r>
              <a:rPr lang="en-US" altLang="zh-CN" dirty="0" err="1"/>
              <a:t>nanomaterials</a:t>
            </a:r>
            <a:endParaRPr lang="zh-CN" altLang="en-US" dirty="0"/>
          </a:p>
        </p:txBody>
      </p:sp>
      <p:sp>
        <p:nvSpPr>
          <p:cNvPr id="2" name="标题 1"/>
          <p:cNvSpPr>
            <a:spLocks noGrp="1"/>
          </p:cNvSpPr>
          <p:nvPr>
            <p:ph type="title"/>
          </p:nvPr>
        </p:nvSpPr>
        <p:spPr>
          <a:xfrm>
            <a:off x="467544" y="260648"/>
            <a:ext cx="7859456" cy="582619"/>
          </a:xfrm>
        </p:spPr>
        <p:txBody>
          <a:bodyPr/>
          <a:lstStyle/>
          <a:p>
            <a:r>
              <a:rPr lang="en-US" altLang="zh-CN" dirty="0"/>
              <a:t>2. Nanomedicine</a:t>
            </a:r>
            <a:endParaRPr lang="zh-CN" altLang="en-US" dirty="0"/>
          </a:p>
        </p:txBody>
      </p:sp>
      <p:grpSp>
        <p:nvGrpSpPr>
          <p:cNvPr id="5" name="组合 4"/>
          <p:cNvGrpSpPr/>
          <p:nvPr/>
        </p:nvGrpSpPr>
        <p:grpSpPr>
          <a:xfrm>
            <a:off x="5596764" y="4265283"/>
            <a:ext cx="3546966" cy="1760547"/>
            <a:chOff x="7794239" y="4636395"/>
            <a:chExt cx="3546966" cy="1755705"/>
          </a:xfrm>
        </p:grpSpPr>
        <p:sp>
          <p:nvSpPr>
            <p:cNvPr id="6" name="矩形 5"/>
            <p:cNvSpPr/>
            <p:nvPr/>
          </p:nvSpPr>
          <p:spPr>
            <a:xfrm>
              <a:off x="7794239" y="4636395"/>
              <a:ext cx="3546966" cy="1685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6"/>
            <p:cNvSpPr txBox="1"/>
            <p:nvPr/>
          </p:nvSpPr>
          <p:spPr>
            <a:xfrm>
              <a:off x="8882099" y="6053546"/>
              <a:ext cx="14278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942" y="2554998"/>
            <a:ext cx="3317931" cy="1385153"/>
          </a:xfrm>
          <a:prstGeom prst="rect">
            <a:avLst/>
          </a:prstGeom>
        </p:spPr>
      </p:pic>
      <p:sp>
        <p:nvSpPr>
          <p:cNvPr id="14" name="文本框 5"/>
          <p:cNvSpPr txBox="1"/>
          <p:nvPr/>
        </p:nvSpPr>
        <p:spPr>
          <a:xfrm>
            <a:off x="5872835" y="2398740"/>
            <a:ext cx="2090969" cy="308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Imprison the tumors</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5390514" y="6003747"/>
            <a:ext cx="3449017" cy="338554"/>
          </a:xfrm>
          <a:prstGeom prst="rect">
            <a:avLst/>
          </a:prstGeom>
          <a:solidFill>
            <a:srgbClr val="D9D9D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 </a:t>
            </a:r>
            <a:r>
              <a:rPr kumimoji="0" lang="en-US" altLang="zh-CN" sz="1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宋体" panose="02010600030101010101" pitchFamily="2" charset="-122"/>
                <a:cs typeface="+mn-cs"/>
              </a:rPr>
              <a:t>nano</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mn-cs"/>
              </a:rPr>
              <a:t>-drug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production line</a:t>
            </a:r>
          </a:p>
        </p:txBody>
      </p:sp>
      <p:pic>
        <p:nvPicPr>
          <p:cNvPr id="20" name="Picture 6"/>
          <p:cNvPicPr>
            <a:picLocks noChangeAspect="1" noChangeArrowheads="1"/>
          </p:cNvPicPr>
          <p:nvPr/>
        </p:nvPicPr>
        <p:blipFill>
          <a:blip r:embed="rId3" cstate="print"/>
          <a:srcRect/>
          <a:stretch>
            <a:fillRect/>
          </a:stretch>
        </p:blipFill>
        <p:spPr bwMode="auto">
          <a:xfrm>
            <a:off x="6012160" y="356780"/>
            <a:ext cx="1635400" cy="1920141"/>
          </a:xfrm>
          <a:prstGeom prst="rect">
            <a:avLst/>
          </a:prstGeom>
          <a:noFill/>
          <a:ln w="9525">
            <a:noFill/>
            <a:miter lim="800000"/>
            <a:headEnd/>
            <a:tailEnd/>
          </a:ln>
        </p:spPr>
      </p:pic>
      <p:pic>
        <p:nvPicPr>
          <p:cNvPr id="13" name="图片 1">
            <a:extLst>
              <a:ext uri="{FF2B5EF4-FFF2-40B4-BE49-F238E27FC236}">
                <a16:creationId xmlns:a16="http://schemas.microsoft.com/office/drawing/2014/main" xmlns="" id="{0A8E0214-531C-40C6-B049-91BD500CBB68}"/>
              </a:ext>
            </a:extLst>
          </p:cNvPr>
          <p:cNvPicPr>
            <a:picLocks noChangeAspect="1"/>
          </p:cNvPicPr>
          <p:nvPr/>
        </p:nvPicPr>
        <p:blipFill rotWithShape="1">
          <a:blip r:embed="rId4" cstate="print"/>
          <a:srcRect t="7713" r="-670" b="4912"/>
          <a:stretch/>
        </p:blipFill>
        <p:spPr bwMode="auto">
          <a:xfrm>
            <a:off x="5715361" y="4021942"/>
            <a:ext cx="2910796" cy="1907741"/>
          </a:xfrm>
          <a:prstGeom prst="rect">
            <a:avLst/>
          </a:prstGeom>
          <a:noFill/>
          <a:ln w="57150">
            <a:solidFill>
              <a:srgbClr val="C00000"/>
            </a:solidFill>
            <a:miter lim="800000"/>
            <a:headEnd/>
            <a:tailEnd/>
          </a:ln>
        </p:spPr>
      </p:pic>
    </p:spTree>
    <p:extLst>
      <p:ext uri="{BB962C8B-B14F-4D97-AF65-F5344CB8AC3E}">
        <p14:creationId xmlns:p14="http://schemas.microsoft.com/office/powerpoint/2010/main" val="3380814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3DFA8D82-F742-40DE-919B-F6E8B840101A}"/>
              </a:ext>
            </a:extLst>
          </p:cNvPr>
          <p:cNvSpPr>
            <a:spLocks noChangeArrowheads="1"/>
          </p:cNvSpPr>
          <p:nvPr/>
        </p:nvSpPr>
        <p:spPr bwMode="auto">
          <a:xfrm>
            <a:off x="36512" y="44624"/>
            <a:ext cx="91440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9pPr>
          </a:lstStyle>
          <a:p>
            <a:pPr algn="ctr">
              <a:lnSpc>
                <a:spcPct val="90000"/>
              </a:lnSpc>
              <a:spcBef>
                <a:spcPct val="0"/>
              </a:spcBef>
              <a:buNone/>
              <a:defRPr/>
            </a:pPr>
            <a:r>
              <a:rPr lang="en-US" altLang="zh-CN" sz="44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黑体" panose="02010609060101010101" pitchFamily="49" charset="-122"/>
              </a:rPr>
              <a:t>Nanomedicine: </a:t>
            </a:r>
            <a:r>
              <a:rPr lang="en-US" altLang="zh-CN" sz="4400" b="1" dirty="0">
                <a:latin typeface="Arial" panose="020B0604020202020204" pitchFamily="34" charset="0"/>
                <a:ea typeface="微软雅黑" panose="020B0503020204020204" pitchFamily="34" charset="-122"/>
                <a:cs typeface="Arial" panose="020B0604020202020204" pitchFamily="34" charset="0"/>
                <a:sym typeface="黑体" panose="02010609060101010101" pitchFamily="49" charset="-122"/>
              </a:rPr>
              <a:t>UCNPs-based</a:t>
            </a:r>
            <a:endParaRPr lang="en-US" altLang="zh-CN" sz="4400" b="1" dirty="0">
              <a:latin typeface="微软雅黑" panose="020B0503020204020204" pitchFamily="34" charset="-122"/>
              <a:ea typeface="微软雅黑" panose="020B0503020204020204" pitchFamily="34" charset="-122"/>
            </a:endParaRPr>
          </a:p>
        </p:txBody>
      </p:sp>
      <p:sp>
        <p:nvSpPr>
          <p:cNvPr id="3" name="Rectangle 7"/>
          <p:cNvSpPr>
            <a:spLocks noChangeArrowheads="1"/>
          </p:cNvSpPr>
          <p:nvPr/>
        </p:nvSpPr>
        <p:spPr bwMode="auto">
          <a:xfrm flipH="1">
            <a:off x="1" y="709079"/>
            <a:ext cx="9144000" cy="76382"/>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grpSp>
        <p:nvGrpSpPr>
          <p:cNvPr id="8" name="组合 7">
            <a:extLst>
              <a:ext uri="{FF2B5EF4-FFF2-40B4-BE49-F238E27FC236}">
                <a16:creationId xmlns:a16="http://schemas.microsoft.com/office/drawing/2014/main" xmlns="" id="{368C51CC-4F6B-4400-A0A8-CABF25379443}"/>
              </a:ext>
            </a:extLst>
          </p:cNvPr>
          <p:cNvGrpSpPr/>
          <p:nvPr/>
        </p:nvGrpSpPr>
        <p:grpSpPr>
          <a:xfrm>
            <a:off x="-18255" y="1148295"/>
            <a:ext cx="9180512" cy="5490665"/>
            <a:chOff x="-36512" y="1045425"/>
            <a:chExt cx="9180512" cy="5490665"/>
          </a:xfrm>
        </p:grpSpPr>
        <p:cxnSp>
          <p:nvCxnSpPr>
            <p:cNvPr id="12" name="直接箭头连接符 11"/>
            <p:cNvCxnSpPr>
              <a:cxnSpLocks/>
            </p:cNvCxnSpPr>
            <p:nvPr/>
          </p:nvCxnSpPr>
          <p:spPr>
            <a:xfrm flipV="1">
              <a:off x="-36512" y="1863486"/>
              <a:ext cx="9180512" cy="32723"/>
            </a:xfrm>
            <a:prstGeom prst="straightConnector1">
              <a:avLst/>
            </a:prstGeom>
            <a:noFill/>
            <a:ln w="127000" cap="flat" cmpd="sng" algn="ctr">
              <a:solidFill>
                <a:srgbClr val="002060"/>
              </a:solidFill>
              <a:prstDash val="solid"/>
              <a:tailEnd type="triangle"/>
            </a:ln>
            <a:effectLst/>
          </p:spPr>
        </p:cxnSp>
        <p:grpSp>
          <p:nvGrpSpPr>
            <p:cNvPr id="13" name="组合 12"/>
            <p:cNvGrpSpPr>
              <a:grpSpLocks noChangeAspect="1"/>
            </p:cNvGrpSpPr>
            <p:nvPr/>
          </p:nvGrpSpPr>
          <p:grpSpPr>
            <a:xfrm>
              <a:off x="305536" y="1045425"/>
              <a:ext cx="1781209" cy="1570570"/>
              <a:chOff x="923" y="3425"/>
              <a:chExt cx="2807" cy="2496"/>
            </a:xfrm>
          </p:grpSpPr>
          <p:sp>
            <p:nvSpPr>
              <p:cNvPr id="14" name="椭圆 13"/>
              <p:cNvSpPr/>
              <p:nvPr/>
            </p:nvSpPr>
            <p:spPr>
              <a:xfrm>
                <a:off x="923" y="3425"/>
                <a:ext cx="2807" cy="2496"/>
              </a:xfrm>
              <a:prstGeom prst="ellipse">
                <a:avLst/>
              </a:prstGeom>
              <a:ln/>
            </p:spPr>
            <p:style>
              <a:lnRef idx="2">
                <a:schemeClr val="accent2"/>
              </a:lnRef>
              <a:fillRef idx="1">
                <a:schemeClr val="lt1"/>
              </a:fillRef>
              <a:effectRef idx="0">
                <a:schemeClr val="accent2"/>
              </a:effectRef>
              <a:fontRef idx="minor">
                <a:schemeClr val="dk1"/>
              </a:fontRef>
            </p:style>
            <p:txBody>
              <a:bodyPr lIns="0" rIns="0" anchor="ctr"/>
              <a:lstStyle/>
              <a:p>
                <a:pPr algn="ctr">
                  <a:spcBef>
                    <a:spcPct val="20000"/>
                  </a:spcBef>
                  <a:buFont typeface="Arial" panose="020B0604020202020204" pitchFamily="34" charset="0"/>
                  <a:buNone/>
                  <a:defRPr/>
                </a:pPr>
                <a:endParaRPr lang="zh-CN" altLang="en-US" sz="2800" b="1" kern="0" noProof="1">
                  <a:ln w="0" cmpd="sng">
                    <a:noFill/>
                    <a:prstDash val="solid"/>
                  </a:ln>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endParaRPr>
              </a:p>
            </p:txBody>
          </p:sp>
          <p:sp>
            <p:nvSpPr>
              <p:cNvPr id="15" name="椭圆 23"/>
              <p:cNvSpPr>
                <a:spLocks noChangeArrowheads="1"/>
              </p:cNvSpPr>
              <p:nvPr/>
            </p:nvSpPr>
            <p:spPr bwMode="auto">
              <a:xfrm>
                <a:off x="967" y="3700"/>
                <a:ext cx="2696" cy="1946"/>
              </a:xfrm>
              <a:prstGeom prst="ellipse">
                <a:avLst/>
              </a:prstGeom>
              <a:solidFill>
                <a:srgbClr val="D7F5F4"/>
              </a:solidFill>
              <a:ln w="19050">
                <a:solidFill>
                  <a:srgbClr val="81EBD7"/>
                </a:solidFill>
                <a:miter lim="800000"/>
              </a:ln>
              <a:effectLst>
                <a:outerShdw blurRad="381000" dist="203200" dir="2700000" algn="tl" rotWithShape="0">
                  <a:prstClr val="black">
                    <a:alpha val="58000"/>
                  </a:prstClr>
                </a:outerShdw>
              </a:effectLst>
            </p:spPr>
            <p:txBody>
              <a:bodyPr lIns="0" rIns="0" anchor="ctr"/>
              <a:lstStyle/>
              <a:p>
                <a:pPr algn="ctr">
                  <a:spcBef>
                    <a:spcPct val="20000"/>
                  </a:spcBef>
                  <a:buFont typeface="Arial" panose="020B0604020202020204" pitchFamily="34" charset="0"/>
                  <a:buNone/>
                  <a:defRPr/>
                </a:pPr>
                <a:r>
                  <a:rPr lang="en-US" altLang="zh-CN"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rPr>
                  <a:t>Novel Methods</a:t>
                </a:r>
                <a:endParaRPr lang="zh-CN" altLang="en-US"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6" name="组合 15"/>
            <p:cNvGrpSpPr>
              <a:grpSpLocks noChangeAspect="1"/>
            </p:cNvGrpSpPr>
            <p:nvPr/>
          </p:nvGrpSpPr>
          <p:grpSpPr>
            <a:xfrm>
              <a:off x="2567176" y="1045425"/>
              <a:ext cx="1770421" cy="1570570"/>
              <a:chOff x="1407" y="3425"/>
              <a:chExt cx="2790" cy="2496"/>
            </a:xfrm>
          </p:grpSpPr>
          <p:sp>
            <p:nvSpPr>
              <p:cNvPr id="17" name="椭圆 16"/>
              <p:cNvSpPr/>
              <p:nvPr/>
            </p:nvSpPr>
            <p:spPr>
              <a:xfrm>
                <a:off x="1407" y="3425"/>
                <a:ext cx="2790" cy="2496"/>
              </a:xfrm>
              <a:prstGeom prst="ellipse">
                <a:avLst/>
              </a:prstGeom>
              <a:ln/>
            </p:spPr>
            <p:style>
              <a:lnRef idx="2">
                <a:schemeClr val="accent2"/>
              </a:lnRef>
              <a:fillRef idx="1">
                <a:schemeClr val="lt1"/>
              </a:fillRef>
              <a:effectRef idx="0">
                <a:schemeClr val="accent2"/>
              </a:effectRef>
              <a:fontRef idx="minor">
                <a:schemeClr val="dk1"/>
              </a:fontRef>
            </p:style>
            <p:txBody>
              <a:bodyPr lIns="0" rIns="0" anchor="ctr"/>
              <a:lstStyle/>
              <a:p>
                <a:pPr algn="ctr">
                  <a:spcBef>
                    <a:spcPct val="20000"/>
                  </a:spcBef>
                  <a:buFont typeface="Arial" panose="020B0604020202020204" pitchFamily="34" charset="0"/>
                  <a:buNone/>
                  <a:defRPr/>
                </a:pPr>
                <a:endParaRPr lang="zh-CN" altLang="en-US" sz="2800" b="1" kern="0" noProof="1">
                  <a:ln w="0" cmpd="sng">
                    <a:noFill/>
                    <a:prstDash val="solid"/>
                  </a:ln>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endParaRPr>
              </a:p>
            </p:txBody>
          </p:sp>
          <p:sp>
            <p:nvSpPr>
              <p:cNvPr id="18" name="椭圆 23"/>
              <p:cNvSpPr>
                <a:spLocks noChangeArrowheads="1"/>
              </p:cNvSpPr>
              <p:nvPr/>
            </p:nvSpPr>
            <p:spPr bwMode="auto">
              <a:xfrm>
                <a:off x="1441" y="3661"/>
                <a:ext cx="2677" cy="2033"/>
              </a:xfrm>
              <a:prstGeom prst="ellipse">
                <a:avLst/>
              </a:prstGeom>
              <a:solidFill>
                <a:srgbClr val="D7F5F4"/>
              </a:solidFill>
              <a:ln w="19050">
                <a:solidFill>
                  <a:srgbClr val="81EBD7"/>
                </a:solidFill>
                <a:miter lim="800000"/>
              </a:ln>
              <a:effectLst>
                <a:outerShdw blurRad="381000" dist="203200" dir="2700000" algn="tl" rotWithShape="0">
                  <a:prstClr val="black">
                    <a:alpha val="58000"/>
                  </a:prstClr>
                </a:outerShdw>
              </a:effectLst>
            </p:spPr>
            <p:txBody>
              <a:bodyPr lIns="0" rIns="0" anchor="ctr"/>
              <a:lstStyle/>
              <a:p>
                <a:pPr algn="ctr">
                  <a:spcBef>
                    <a:spcPct val="20000"/>
                  </a:spcBef>
                  <a:defRPr/>
                </a:pPr>
                <a:r>
                  <a:rPr lang="en-US" altLang="zh-CN"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rPr>
                  <a:t>Regulation</a:t>
                </a:r>
                <a:endParaRPr lang="zh-CN" altLang="en-US"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9" name="组合 18"/>
            <p:cNvGrpSpPr>
              <a:grpSpLocks noChangeAspect="1"/>
            </p:cNvGrpSpPr>
            <p:nvPr/>
          </p:nvGrpSpPr>
          <p:grpSpPr>
            <a:xfrm>
              <a:off x="4775512" y="1045425"/>
              <a:ext cx="1722195" cy="1570570"/>
              <a:chOff x="1657" y="3425"/>
              <a:chExt cx="2714" cy="2496"/>
            </a:xfrm>
          </p:grpSpPr>
          <p:sp>
            <p:nvSpPr>
              <p:cNvPr id="20" name="椭圆 19"/>
              <p:cNvSpPr/>
              <p:nvPr/>
            </p:nvSpPr>
            <p:spPr>
              <a:xfrm>
                <a:off x="1657" y="3425"/>
                <a:ext cx="2714" cy="2496"/>
              </a:xfrm>
              <a:prstGeom prst="ellipse">
                <a:avLst/>
              </a:prstGeom>
              <a:ln/>
            </p:spPr>
            <p:style>
              <a:lnRef idx="2">
                <a:schemeClr val="accent2"/>
              </a:lnRef>
              <a:fillRef idx="1">
                <a:schemeClr val="lt1"/>
              </a:fillRef>
              <a:effectRef idx="0">
                <a:schemeClr val="accent2"/>
              </a:effectRef>
              <a:fontRef idx="minor">
                <a:schemeClr val="dk1"/>
              </a:fontRef>
            </p:style>
            <p:txBody>
              <a:bodyPr lIns="0" rIns="0" anchor="ctr"/>
              <a:lstStyle/>
              <a:p>
                <a:pPr algn="ctr">
                  <a:spcBef>
                    <a:spcPct val="20000"/>
                  </a:spcBef>
                  <a:buFont typeface="Arial" panose="020B0604020202020204" pitchFamily="34" charset="0"/>
                  <a:buNone/>
                  <a:defRPr/>
                </a:pPr>
                <a:endParaRPr lang="zh-CN" altLang="en-US" sz="2800" b="1" kern="0" noProof="1">
                  <a:ln w="0" cmpd="sng">
                    <a:noFill/>
                    <a:prstDash val="solid"/>
                  </a:ln>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endParaRPr>
              </a:p>
            </p:txBody>
          </p:sp>
          <p:sp>
            <p:nvSpPr>
              <p:cNvPr id="21" name="椭圆 23"/>
              <p:cNvSpPr>
                <a:spLocks noChangeArrowheads="1"/>
              </p:cNvSpPr>
              <p:nvPr/>
            </p:nvSpPr>
            <p:spPr bwMode="auto">
              <a:xfrm>
                <a:off x="1768" y="3661"/>
                <a:ext cx="2492" cy="2033"/>
              </a:xfrm>
              <a:prstGeom prst="ellipse">
                <a:avLst/>
              </a:prstGeom>
              <a:solidFill>
                <a:srgbClr val="D7F5F4"/>
              </a:solidFill>
              <a:ln w="19050">
                <a:solidFill>
                  <a:srgbClr val="81EBD7"/>
                </a:solidFill>
                <a:miter lim="800000"/>
              </a:ln>
              <a:effectLst>
                <a:outerShdw blurRad="381000" dist="203200" dir="2700000" algn="tl" rotWithShape="0">
                  <a:prstClr val="black">
                    <a:alpha val="58000"/>
                  </a:prstClr>
                </a:outerShdw>
              </a:effectLst>
            </p:spPr>
            <p:txBody>
              <a:bodyPr lIns="0" rIns="0" anchor="ctr"/>
              <a:lstStyle/>
              <a:p>
                <a:pPr algn="ctr">
                  <a:spcBef>
                    <a:spcPct val="20000"/>
                  </a:spcBef>
                  <a:defRPr/>
                </a:pPr>
                <a:r>
                  <a:rPr lang="en-US" altLang="zh-CN"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rPr>
                  <a:t>Evaluation</a:t>
                </a:r>
                <a:endParaRPr lang="zh-CN" altLang="en-US"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2" name="组合 21"/>
            <p:cNvGrpSpPr>
              <a:grpSpLocks noChangeAspect="1"/>
            </p:cNvGrpSpPr>
            <p:nvPr/>
          </p:nvGrpSpPr>
          <p:grpSpPr>
            <a:xfrm>
              <a:off x="6839806" y="1045425"/>
              <a:ext cx="1746308" cy="1570570"/>
              <a:chOff x="2053" y="3425"/>
              <a:chExt cx="2752" cy="2496"/>
            </a:xfrm>
          </p:grpSpPr>
          <p:sp>
            <p:nvSpPr>
              <p:cNvPr id="23" name="椭圆 22"/>
              <p:cNvSpPr/>
              <p:nvPr/>
            </p:nvSpPr>
            <p:spPr>
              <a:xfrm>
                <a:off x="2053" y="3425"/>
                <a:ext cx="2752" cy="2496"/>
              </a:xfrm>
              <a:prstGeom prst="ellipse">
                <a:avLst/>
              </a:prstGeom>
              <a:ln/>
            </p:spPr>
            <p:style>
              <a:lnRef idx="2">
                <a:schemeClr val="accent2"/>
              </a:lnRef>
              <a:fillRef idx="1">
                <a:schemeClr val="lt1"/>
              </a:fillRef>
              <a:effectRef idx="0">
                <a:schemeClr val="accent2"/>
              </a:effectRef>
              <a:fontRef idx="minor">
                <a:schemeClr val="dk1"/>
              </a:fontRef>
            </p:style>
            <p:txBody>
              <a:bodyPr lIns="0" rIns="0" anchor="ctr"/>
              <a:lstStyle/>
              <a:p>
                <a:pPr algn="ctr">
                  <a:spcBef>
                    <a:spcPct val="20000"/>
                  </a:spcBef>
                  <a:buFont typeface="Arial" panose="020B0604020202020204" pitchFamily="34" charset="0"/>
                  <a:buNone/>
                  <a:defRPr/>
                </a:pPr>
                <a:endParaRPr lang="zh-CN" altLang="en-US" sz="2800" b="1" kern="0" noProof="1">
                  <a:ln w="0" cmpd="sng">
                    <a:noFill/>
                    <a:prstDash val="solid"/>
                  </a:ln>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endParaRPr>
              </a:p>
            </p:txBody>
          </p:sp>
          <p:sp>
            <p:nvSpPr>
              <p:cNvPr id="24" name="椭圆 23"/>
              <p:cNvSpPr>
                <a:spLocks noChangeArrowheads="1"/>
              </p:cNvSpPr>
              <p:nvPr/>
            </p:nvSpPr>
            <p:spPr bwMode="auto">
              <a:xfrm>
                <a:off x="2053" y="3661"/>
                <a:ext cx="2752" cy="2033"/>
              </a:xfrm>
              <a:prstGeom prst="ellipse">
                <a:avLst/>
              </a:prstGeom>
              <a:solidFill>
                <a:srgbClr val="D7F5F4"/>
              </a:solidFill>
              <a:ln w="19050">
                <a:solidFill>
                  <a:srgbClr val="81EBD7"/>
                </a:solidFill>
                <a:miter lim="800000"/>
              </a:ln>
              <a:effectLst>
                <a:outerShdw blurRad="381000" dist="203200" dir="2700000" algn="tl" rotWithShape="0">
                  <a:prstClr val="black">
                    <a:alpha val="58000"/>
                  </a:prstClr>
                </a:outerShdw>
              </a:effectLst>
            </p:spPr>
            <p:txBody>
              <a:bodyPr lIns="0" rIns="0" anchor="ctr"/>
              <a:lstStyle/>
              <a:p>
                <a:pPr algn="ctr">
                  <a:spcBef>
                    <a:spcPct val="20000"/>
                  </a:spcBef>
                  <a:defRPr/>
                </a:pPr>
                <a:r>
                  <a:rPr lang="en-US" altLang="zh-CN"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rPr>
                  <a:t>Applcations</a:t>
                </a:r>
                <a:endParaRPr lang="zh-CN" altLang="en-US" sz="1600" b="1" kern="0" noProof="1">
                  <a:ln w="0" cmpd="sng">
                    <a:noFill/>
                    <a:prstDash val="solid"/>
                  </a:ln>
                  <a:solidFill>
                    <a:srgbClr val="C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7" name="组合 6">
              <a:extLst>
                <a:ext uri="{FF2B5EF4-FFF2-40B4-BE49-F238E27FC236}">
                  <a16:creationId xmlns:a16="http://schemas.microsoft.com/office/drawing/2014/main" xmlns="" id="{0E004C9B-50A3-407D-9ABD-4406BFBFDC5E}"/>
                </a:ext>
              </a:extLst>
            </p:cNvPr>
            <p:cNvGrpSpPr/>
            <p:nvPr/>
          </p:nvGrpSpPr>
          <p:grpSpPr>
            <a:xfrm>
              <a:off x="305271" y="2785787"/>
              <a:ext cx="1873859" cy="1317947"/>
              <a:chOff x="-27078" y="2607065"/>
              <a:chExt cx="1989936" cy="1433712"/>
            </a:xfrm>
          </p:grpSpPr>
          <p:sp>
            <p:nvSpPr>
              <p:cNvPr id="25" name="矩形: 圆角 24">
                <a:extLst>
                  <a:ext uri="{FF2B5EF4-FFF2-40B4-BE49-F238E27FC236}">
                    <a16:creationId xmlns:a16="http://schemas.microsoft.com/office/drawing/2014/main" xmlns="" id="{2D44DC13-2EFD-400D-BEDC-5A179D80AD65}"/>
                  </a:ext>
                </a:extLst>
              </p:cNvPr>
              <p:cNvSpPr>
                <a:spLocks noChangeAspect="1"/>
              </p:cNvSpPr>
              <p:nvPr/>
            </p:nvSpPr>
            <p:spPr>
              <a:xfrm>
                <a:off x="-27078" y="2607065"/>
                <a:ext cx="1817044" cy="1292800"/>
              </a:xfrm>
              <a:prstGeom prst="roundRect">
                <a:avLst>
                  <a:gd name="adj" fmla="val 10000"/>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solidFill>
                    <a:srgbClr val="FFFFFF"/>
                  </a:solidFill>
                </a:endParaRPr>
              </a:p>
            </p:txBody>
          </p:sp>
          <p:sp>
            <p:nvSpPr>
              <p:cNvPr id="26" name="矩形: 圆角 25">
                <a:extLst>
                  <a:ext uri="{FF2B5EF4-FFF2-40B4-BE49-F238E27FC236}">
                    <a16:creationId xmlns:a16="http://schemas.microsoft.com/office/drawing/2014/main" xmlns="" id="{4F227803-A46E-442E-B336-F94EE5973386}"/>
                  </a:ext>
                </a:extLst>
              </p:cNvPr>
              <p:cNvSpPr/>
              <p:nvPr/>
            </p:nvSpPr>
            <p:spPr>
              <a:xfrm>
                <a:off x="147049" y="2806036"/>
                <a:ext cx="1815809" cy="1234741"/>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just">
                  <a:defRPr/>
                </a:pPr>
                <a:r>
                  <a:rPr lang="en-US" altLang="zh-CN" b="1" dirty="0" smtClean="0">
                    <a:solidFill>
                      <a:srgbClr val="000000">
                        <a:hueOff val="0"/>
                        <a:satOff val="0"/>
                        <a:lumOff val="0"/>
                        <a:alphaOff val="0"/>
                      </a:srgbClr>
                    </a:solidFill>
                    <a:latin typeface="微软雅黑" panose="020B0503020204020204" pitchFamily="34" charset="-122"/>
                    <a:ea typeface="微软雅黑" panose="020B0503020204020204" pitchFamily="34" charset="-122"/>
                  </a:rPr>
                  <a:t>Methods:</a:t>
                </a:r>
                <a:endParaRPr lang="en-US"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endParaRPr>
              </a:p>
              <a:p>
                <a:pPr algn="just">
                  <a:defRPr/>
                </a:pPr>
                <a:r>
                  <a:rPr lang="en-US" altLang="zh-CN" sz="1400" b="1" dirty="0">
                    <a:solidFill>
                      <a:srgbClr val="C00000"/>
                    </a:solidFill>
                    <a:latin typeface="微软雅黑" panose="020B0503020204020204" pitchFamily="34" charset="-122"/>
                    <a:ea typeface="微软雅黑" panose="020B0503020204020204" pitchFamily="34" charset="-122"/>
                  </a:rPr>
                  <a:t>Metal doping</a:t>
                </a:r>
              </a:p>
              <a:p>
                <a:pPr algn="just">
                  <a:defRPr/>
                </a:pPr>
                <a:r>
                  <a:rPr lang="en-US" altLang="zh-CN" sz="1400" b="1" dirty="0">
                    <a:solidFill>
                      <a:srgbClr val="C00000"/>
                    </a:solidFill>
                    <a:latin typeface="微软雅黑" panose="020B0503020204020204" pitchFamily="34" charset="-122"/>
                    <a:ea typeface="微软雅黑" panose="020B0503020204020204" pitchFamily="34" charset="-122"/>
                  </a:rPr>
                  <a:t>Multilayer core-shell structure</a:t>
                </a:r>
              </a:p>
            </p:txBody>
          </p:sp>
        </p:grpSp>
        <p:grpSp>
          <p:nvGrpSpPr>
            <p:cNvPr id="28" name="组合 27">
              <a:extLst>
                <a:ext uri="{FF2B5EF4-FFF2-40B4-BE49-F238E27FC236}">
                  <a16:creationId xmlns:a16="http://schemas.microsoft.com/office/drawing/2014/main" xmlns="" id="{7F35E86E-D779-44CC-BC6E-5A2CA1F4B412}"/>
                </a:ext>
              </a:extLst>
            </p:cNvPr>
            <p:cNvGrpSpPr/>
            <p:nvPr/>
          </p:nvGrpSpPr>
          <p:grpSpPr>
            <a:xfrm>
              <a:off x="2321495" y="2785785"/>
              <a:ext cx="2232248" cy="1302547"/>
              <a:chOff x="-84815" y="2607066"/>
              <a:chExt cx="2370525" cy="1416961"/>
            </a:xfrm>
          </p:grpSpPr>
          <p:sp>
            <p:nvSpPr>
              <p:cNvPr id="29" name="矩形: 圆角 28">
                <a:extLst>
                  <a:ext uri="{FF2B5EF4-FFF2-40B4-BE49-F238E27FC236}">
                    <a16:creationId xmlns:a16="http://schemas.microsoft.com/office/drawing/2014/main" xmlns="" id="{B4609A98-9A8D-4B68-B707-F06A31C825AB}"/>
                  </a:ext>
                </a:extLst>
              </p:cNvPr>
              <p:cNvSpPr>
                <a:spLocks noChangeAspect="1"/>
              </p:cNvSpPr>
              <p:nvPr/>
            </p:nvSpPr>
            <p:spPr>
              <a:xfrm>
                <a:off x="-84815" y="2607066"/>
                <a:ext cx="2168043" cy="1292806"/>
              </a:xfrm>
              <a:prstGeom prst="roundRect">
                <a:avLst>
                  <a:gd name="adj" fmla="val 10000"/>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矩形: 圆角 29">
                <a:extLst>
                  <a:ext uri="{FF2B5EF4-FFF2-40B4-BE49-F238E27FC236}">
                    <a16:creationId xmlns:a16="http://schemas.microsoft.com/office/drawing/2014/main" xmlns="" id="{380EB042-F8AF-4360-957F-7AAEC5320C06}"/>
                  </a:ext>
                </a:extLst>
              </p:cNvPr>
              <p:cNvSpPr/>
              <p:nvPr/>
            </p:nvSpPr>
            <p:spPr>
              <a:xfrm>
                <a:off x="98578" y="2850582"/>
                <a:ext cx="2187132" cy="117344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just">
                  <a:defRPr/>
                </a:pPr>
                <a:r>
                  <a:rPr lang="en-US" altLang="zh-CN" b="1" dirty="0" smtClean="0">
                    <a:solidFill>
                      <a:srgbClr val="000000">
                        <a:hueOff val="0"/>
                        <a:satOff val="0"/>
                        <a:lumOff val="0"/>
                        <a:alphaOff val="0"/>
                      </a:srgbClr>
                    </a:solidFill>
                    <a:latin typeface="微软雅黑" panose="020B0503020204020204" pitchFamily="34" charset="-122"/>
                    <a:ea typeface="微软雅黑" panose="020B0503020204020204" pitchFamily="34" charset="-122"/>
                  </a:rPr>
                  <a:t>Properties</a:t>
                </a:r>
                <a:r>
                  <a:rPr lang="en-GB"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rPr>
                  <a:t>:</a:t>
                </a:r>
                <a:endParaRPr lang="en-US"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endParaRPr>
              </a:p>
              <a:p>
                <a:pPr>
                  <a:defRPr/>
                </a:pPr>
                <a:r>
                  <a:rPr lang="en-US" altLang="zh-CN" sz="1400" b="1" dirty="0">
                    <a:solidFill>
                      <a:srgbClr val="C00000"/>
                    </a:solidFill>
                    <a:latin typeface="微软雅黑" panose="020B0503020204020204" pitchFamily="34" charset="-122"/>
                    <a:ea typeface="微软雅黑" panose="020B0503020204020204" pitchFamily="34" charset="-122"/>
                  </a:rPr>
                  <a:t>Excitation &amp; Emission-Spectrum Regulation</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36" name="组合 35">
              <a:extLst>
                <a:ext uri="{FF2B5EF4-FFF2-40B4-BE49-F238E27FC236}">
                  <a16:creationId xmlns:a16="http://schemas.microsoft.com/office/drawing/2014/main" xmlns="" id="{752D4FC4-88BF-4DB7-A02B-9E59686B60F8}"/>
                </a:ext>
              </a:extLst>
            </p:cNvPr>
            <p:cNvGrpSpPr/>
            <p:nvPr/>
          </p:nvGrpSpPr>
          <p:grpSpPr>
            <a:xfrm>
              <a:off x="4633738" y="2785788"/>
              <a:ext cx="2008238" cy="1302545"/>
              <a:chOff x="178497" y="2607065"/>
              <a:chExt cx="2132638" cy="1416957"/>
            </a:xfrm>
          </p:grpSpPr>
          <p:sp>
            <p:nvSpPr>
              <p:cNvPr id="37" name="矩形: 圆角 36">
                <a:extLst>
                  <a:ext uri="{FF2B5EF4-FFF2-40B4-BE49-F238E27FC236}">
                    <a16:creationId xmlns:a16="http://schemas.microsoft.com/office/drawing/2014/main" xmlns="" id="{4DABB3CE-D809-4BD0-880F-857E33139882}"/>
                  </a:ext>
                </a:extLst>
              </p:cNvPr>
              <p:cNvSpPr>
                <a:spLocks noChangeAspect="1"/>
              </p:cNvSpPr>
              <p:nvPr/>
            </p:nvSpPr>
            <p:spPr>
              <a:xfrm>
                <a:off x="178497" y="2607065"/>
                <a:ext cx="1979700" cy="1292800"/>
              </a:xfrm>
              <a:prstGeom prst="roundRect">
                <a:avLst>
                  <a:gd name="adj" fmla="val 10000"/>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矩形: 圆角 37">
                <a:extLst>
                  <a:ext uri="{FF2B5EF4-FFF2-40B4-BE49-F238E27FC236}">
                    <a16:creationId xmlns:a16="http://schemas.microsoft.com/office/drawing/2014/main" xmlns="" id="{54F448D7-CF03-4C59-8B47-0C1D826E648C}"/>
                  </a:ext>
                </a:extLst>
              </p:cNvPr>
              <p:cNvSpPr/>
              <p:nvPr/>
            </p:nvSpPr>
            <p:spPr>
              <a:xfrm>
                <a:off x="328135" y="2789283"/>
                <a:ext cx="1983000" cy="123473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just">
                  <a:defRPr/>
                </a:pPr>
                <a:endParaRPr lang="en-US"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endParaRPr>
              </a:p>
              <a:p>
                <a:pPr algn="just">
                  <a:defRPr/>
                </a:pPr>
                <a:endParaRPr lang="en-US"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endParaRPr>
              </a:p>
              <a:p>
                <a:pPr algn="just">
                  <a:defRPr/>
                </a:pPr>
                <a:r>
                  <a:rPr lang="en-US" altLang="zh-CN" b="1" dirty="0" smtClean="0">
                    <a:solidFill>
                      <a:srgbClr val="000000">
                        <a:hueOff val="0"/>
                        <a:satOff val="0"/>
                        <a:lumOff val="0"/>
                        <a:alphaOff val="0"/>
                      </a:srgbClr>
                    </a:solidFill>
                    <a:latin typeface="微软雅黑" panose="020B0503020204020204" pitchFamily="34" charset="-122"/>
                    <a:ea typeface="微软雅黑" panose="020B0503020204020204" pitchFamily="34" charset="-122"/>
                  </a:rPr>
                  <a:t>Biosafety</a:t>
                </a:r>
                <a:r>
                  <a:rPr lang="en-GB"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rPr>
                  <a:t>:</a:t>
                </a:r>
                <a:endParaRPr lang="en-US"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endParaRPr>
              </a:p>
              <a:p>
                <a:pPr algn="just">
                  <a:defRPr/>
                </a:pPr>
                <a:r>
                  <a:rPr lang="en-US" altLang="zh-CN" sz="1400" b="1" dirty="0">
                    <a:solidFill>
                      <a:srgbClr val="C00000"/>
                    </a:solidFill>
                    <a:latin typeface="微软雅黑" panose="020B0503020204020204" pitchFamily="34" charset="-122"/>
                    <a:ea typeface="微软雅黑" panose="020B0503020204020204" pitchFamily="34" charset="-122"/>
                  </a:rPr>
                  <a:t>Fate</a:t>
                </a:r>
              </a:p>
              <a:p>
                <a:pPr>
                  <a:defRPr/>
                </a:pPr>
                <a:r>
                  <a:rPr lang="en-US" altLang="zh-CN" sz="1400" b="1" dirty="0" err="1">
                    <a:solidFill>
                      <a:srgbClr val="C00000"/>
                    </a:solidFill>
                    <a:latin typeface="微软雅黑" panose="020B0503020204020204" pitchFamily="34" charset="-122"/>
                    <a:ea typeface="微软雅黑" panose="020B0503020204020204" pitchFamily="34" charset="-122"/>
                  </a:rPr>
                  <a:t>Biokinetics</a:t>
                </a:r>
                <a:r>
                  <a:rPr lang="en-US" altLang="zh-CN" sz="1400" b="1" dirty="0">
                    <a:solidFill>
                      <a:srgbClr val="C00000"/>
                    </a:solidFill>
                    <a:latin typeface="微软雅黑" panose="020B0503020204020204" pitchFamily="34" charset="-122"/>
                    <a:ea typeface="微软雅黑" panose="020B0503020204020204" pitchFamily="34" charset="-122"/>
                  </a:rPr>
                  <a:t> &amp; Transformation</a:t>
                </a:r>
              </a:p>
              <a:p>
                <a:pPr indent="180000" algn="just">
                  <a:defRPr/>
                </a:pPr>
                <a:endParaRPr lang="en-US" altLang="zh-CN" sz="1600" dirty="0">
                  <a:solidFill>
                    <a:srgbClr val="C00000"/>
                  </a:solidFill>
                  <a:latin typeface="微软雅黑" panose="020B0503020204020204" pitchFamily="34" charset="-122"/>
                  <a:ea typeface="微软雅黑" panose="020B0503020204020204" pitchFamily="34" charset="-122"/>
                </a:endParaRPr>
              </a:p>
              <a:p>
                <a:pPr indent="180000" algn="just">
                  <a:defRPr/>
                </a:pPr>
                <a:endParaRPr lang="zh-CN" altLang="en-US" sz="1600" dirty="0">
                  <a:solidFill>
                    <a:srgbClr val="C00000"/>
                  </a:solidFill>
                  <a:latin typeface="微软雅黑" panose="020B0503020204020204" pitchFamily="34" charset="-122"/>
                  <a:ea typeface="微软雅黑" panose="020B0503020204020204" pitchFamily="34" charset="-122"/>
                </a:endParaRPr>
              </a:p>
            </p:txBody>
          </p:sp>
        </p:grpSp>
        <p:grpSp>
          <p:nvGrpSpPr>
            <p:cNvPr id="39" name="组合 38">
              <a:extLst>
                <a:ext uri="{FF2B5EF4-FFF2-40B4-BE49-F238E27FC236}">
                  <a16:creationId xmlns:a16="http://schemas.microsoft.com/office/drawing/2014/main" xmlns="" id="{D26F71ED-31F6-4361-8910-8BF152A87194}"/>
                </a:ext>
              </a:extLst>
            </p:cNvPr>
            <p:cNvGrpSpPr/>
            <p:nvPr/>
          </p:nvGrpSpPr>
          <p:grpSpPr>
            <a:xfrm>
              <a:off x="6758052" y="2785787"/>
              <a:ext cx="2155092" cy="1302546"/>
              <a:chOff x="274991" y="2607066"/>
              <a:chExt cx="2208091" cy="1416959"/>
            </a:xfrm>
          </p:grpSpPr>
          <p:sp>
            <p:nvSpPr>
              <p:cNvPr id="40" name="矩形: 圆角 39">
                <a:extLst>
                  <a:ext uri="{FF2B5EF4-FFF2-40B4-BE49-F238E27FC236}">
                    <a16:creationId xmlns:a16="http://schemas.microsoft.com/office/drawing/2014/main" xmlns="" id="{F482E27B-E903-4086-B5B4-C7CE905BFC05}"/>
                  </a:ext>
                </a:extLst>
              </p:cNvPr>
              <p:cNvSpPr>
                <a:spLocks noChangeAspect="1"/>
              </p:cNvSpPr>
              <p:nvPr/>
            </p:nvSpPr>
            <p:spPr>
              <a:xfrm>
                <a:off x="274991" y="2607066"/>
                <a:ext cx="2094434" cy="1292802"/>
              </a:xfrm>
              <a:prstGeom prst="roundRect">
                <a:avLst>
                  <a:gd name="adj" fmla="val 10000"/>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solidFill>
                    <a:srgbClr val="FFFFFF"/>
                  </a:solidFill>
                </a:endParaRPr>
              </a:p>
            </p:txBody>
          </p:sp>
          <p:sp>
            <p:nvSpPr>
              <p:cNvPr id="41" name="矩形: 圆角 40">
                <a:extLst>
                  <a:ext uri="{FF2B5EF4-FFF2-40B4-BE49-F238E27FC236}">
                    <a16:creationId xmlns:a16="http://schemas.microsoft.com/office/drawing/2014/main" xmlns="" id="{F46AFC09-C86D-408B-BC9A-E1F54F36D158}"/>
                  </a:ext>
                </a:extLst>
              </p:cNvPr>
              <p:cNvSpPr/>
              <p:nvPr/>
            </p:nvSpPr>
            <p:spPr>
              <a:xfrm>
                <a:off x="394732" y="2789284"/>
                <a:ext cx="2088350" cy="1234741"/>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just">
                  <a:defRPr/>
                </a:pPr>
                <a:r>
                  <a:rPr lang="en-US" altLang="zh-CN" b="1" dirty="0" err="1" smtClean="0">
                    <a:solidFill>
                      <a:srgbClr val="000000">
                        <a:hueOff val="0"/>
                        <a:satOff val="0"/>
                        <a:lumOff val="0"/>
                        <a:alphaOff val="0"/>
                      </a:srgbClr>
                    </a:solidFill>
                    <a:latin typeface="微软雅黑" panose="020B0503020204020204" pitchFamily="34" charset="-122"/>
                    <a:ea typeface="微软雅黑" panose="020B0503020204020204" pitchFamily="34" charset="-122"/>
                  </a:rPr>
                  <a:t>Biofunctions</a:t>
                </a:r>
                <a:r>
                  <a:rPr lang="en-GB"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rPr>
                  <a:t>:</a:t>
                </a:r>
                <a:endParaRPr lang="en-US" altLang="zh-CN" b="1" dirty="0">
                  <a:solidFill>
                    <a:srgbClr val="000000">
                      <a:hueOff val="0"/>
                      <a:satOff val="0"/>
                      <a:lumOff val="0"/>
                      <a:alphaOff val="0"/>
                    </a:srgbClr>
                  </a:solidFill>
                  <a:latin typeface="微软雅黑" panose="020B0503020204020204" pitchFamily="34" charset="-122"/>
                  <a:ea typeface="微软雅黑" panose="020B0503020204020204" pitchFamily="34" charset="-122"/>
                </a:endParaRPr>
              </a:p>
              <a:p>
                <a:pPr algn="just">
                  <a:defRPr/>
                </a:pPr>
                <a:r>
                  <a:rPr lang="en-US" altLang="zh-CN" sz="1200" b="1" dirty="0">
                    <a:solidFill>
                      <a:srgbClr val="C00000"/>
                    </a:solidFill>
                    <a:latin typeface="微软雅黑" panose="020B0503020204020204" pitchFamily="34" charset="-122"/>
                    <a:ea typeface="微软雅黑" panose="020B0503020204020204" pitchFamily="34" charset="-122"/>
                  </a:rPr>
                  <a:t>Photodynamic therapy</a:t>
                </a:r>
              </a:p>
              <a:p>
                <a:pPr>
                  <a:defRPr/>
                </a:pPr>
                <a:r>
                  <a:rPr lang="en-US" altLang="zh-CN" sz="1200" b="1" dirty="0">
                    <a:solidFill>
                      <a:srgbClr val="C00000"/>
                    </a:solidFill>
                    <a:latin typeface="微软雅黑" panose="020B0503020204020204" pitchFamily="34" charset="-122"/>
                    <a:ea typeface="微软雅黑" panose="020B0503020204020204" pitchFamily="34" charset="-122"/>
                  </a:rPr>
                  <a:t>Smart- &amp; Light-controlled carrier</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grpSp>
        <p:sp>
          <p:nvSpPr>
            <p:cNvPr id="6" name="矩形 5">
              <a:extLst>
                <a:ext uri="{FF2B5EF4-FFF2-40B4-BE49-F238E27FC236}">
                  <a16:creationId xmlns:a16="http://schemas.microsoft.com/office/drawing/2014/main" xmlns="" id="{4859CACC-9303-44B8-9CEC-B9FCDFB05D76}"/>
                </a:ext>
              </a:extLst>
            </p:cNvPr>
            <p:cNvSpPr/>
            <p:nvPr/>
          </p:nvSpPr>
          <p:spPr>
            <a:xfrm>
              <a:off x="498854" y="4275281"/>
              <a:ext cx="3978473" cy="2185214"/>
            </a:xfrm>
            <a:prstGeom prst="rect">
              <a:avLst/>
            </a:prstGeom>
          </p:spPr>
          <p:txBody>
            <a:bodyPr wrap="square">
              <a:spAutoFit/>
            </a:bodyPr>
            <a:lstStyle/>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2017, 29 (34), 1701268.</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2015, 27 (47), 7692-7712.</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2013, 25 (28), 3758-3779.</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ACS Nano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2016, 10 (12), 11000-11011.</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ACS Nano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2015, 9 (1), 696-707.</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gn="just"/>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ACS Nano.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2017,11(3), 7164-7175.</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xmlns="" id="{3EDFF612-5D34-4761-BC67-E692C167F761}"/>
                </a:ext>
              </a:extLst>
            </p:cNvPr>
            <p:cNvSpPr/>
            <p:nvPr/>
          </p:nvSpPr>
          <p:spPr>
            <a:xfrm>
              <a:off x="4473242" y="4271239"/>
              <a:ext cx="4548829" cy="2264851"/>
            </a:xfrm>
            <a:prstGeom prst="rect">
              <a:avLst/>
            </a:prstGeom>
          </p:spPr>
          <p:txBody>
            <a:bodyPr wrap="square">
              <a:spAutoFit/>
            </a:bodyPr>
            <a:lstStyle/>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2017, 29 (44), 1704136.</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2014, 26 (18), 2831-2837.</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2012, 24 (9), 1226-1231.</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ACS Nano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2015, 9 (12), 12451-12463.</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ACS Nano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2014, 8 (7), 6922-6933.</a:t>
              </a:r>
            </a:p>
            <a:p>
              <a:pPr algn="just">
                <a:lnSpc>
                  <a:spcPct val="15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ACS Nano. </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2017,11, 9582-9591.</a:t>
              </a:r>
              <a:endParaRPr lang="zh-CN"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4424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741526"/>
            <a:ext cx="9144000" cy="0"/>
          </a:xfrm>
          <a:prstGeom prst="line">
            <a:avLst/>
          </a:prstGeom>
          <a:ln w="57150">
            <a:solidFill>
              <a:srgbClr val="0070C0"/>
            </a:solidFill>
          </a:ln>
        </p:spPr>
        <p:style>
          <a:lnRef idx="3">
            <a:schemeClr val="accent2"/>
          </a:lnRef>
          <a:fillRef idx="0">
            <a:schemeClr val="accent2"/>
          </a:fillRef>
          <a:effectRef idx="2">
            <a:schemeClr val="accent2"/>
          </a:effectRef>
          <a:fontRef idx="minor">
            <a:schemeClr val="tx1"/>
          </a:fontRef>
        </p:style>
      </p:cxnSp>
      <p:grpSp>
        <p:nvGrpSpPr>
          <p:cNvPr id="2" name="组合 1">
            <a:extLst>
              <a:ext uri="{FF2B5EF4-FFF2-40B4-BE49-F238E27FC236}">
                <a16:creationId xmlns:a16="http://schemas.microsoft.com/office/drawing/2014/main" xmlns="" id="{C447AE36-3DA1-414F-BF01-134254D39EE5}"/>
              </a:ext>
            </a:extLst>
          </p:cNvPr>
          <p:cNvGrpSpPr/>
          <p:nvPr/>
        </p:nvGrpSpPr>
        <p:grpSpPr>
          <a:xfrm>
            <a:off x="35496" y="878515"/>
            <a:ext cx="10209560" cy="5581295"/>
            <a:chOff x="-4427" y="921296"/>
            <a:chExt cx="10209560" cy="5581295"/>
          </a:xfrm>
        </p:grpSpPr>
        <p:sp>
          <p:nvSpPr>
            <p:cNvPr id="29" name="圆角矩形 4">
              <a:extLst>
                <a:ext uri="{FF2B5EF4-FFF2-40B4-BE49-F238E27FC236}">
                  <a16:creationId xmlns:a16="http://schemas.microsoft.com/office/drawing/2014/main" xmlns="" id="{D63FB0E6-D953-4437-A97E-626877E92733}"/>
                </a:ext>
              </a:extLst>
            </p:cNvPr>
            <p:cNvSpPr/>
            <p:nvPr/>
          </p:nvSpPr>
          <p:spPr>
            <a:xfrm>
              <a:off x="1088664" y="1895025"/>
              <a:ext cx="7834028" cy="642237"/>
            </a:xfrm>
            <a:prstGeom prst="roundRect">
              <a:avLst/>
            </a:prstGeom>
            <a:noFill/>
            <a:ln w="12700">
              <a:solidFill>
                <a:srgbClr val="0066CC"/>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0" name="Rectangle 59">
              <a:extLst>
                <a:ext uri="{FF2B5EF4-FFF2-40B4-BE49-F238E27FC236}">
                  <a16:creationId xmlns:a16="http://schemas.microsoft.com/office/drawing/2014/main" xmlns="" id="{63C4F73F-8784-4F82-825D-46F1627C35D7}"/>
                </a:ext>
              </a:extLst>
            </p:cNvPr>
            <p:cNvSpPr>
              <a:spLocks noChangeArrowheads="1"/>
            </p:cNvSpPr>
            <p:nvPr/>
          </p:nvSpPr>
          <p:spPr bwMode="auto">
            <a:xfrm>
              <a:off x="24823" y="972987"/>
              <a:ext cx="979503" cy="351651"/>
            </a:xfrm>
            <a:prstGeom prst="roundRect">
              <a:avLst>
                <a:gd name="adj" fmla="val 7284"/>
              </a:avLst>
            </a:prstGeom>
            <a:solidFill>
              <a:schemeClr val="tx2">
                <a:lumMod val="75000"/>
              </a:schemeClr>
            </a:solidFill>
            <a:ln w="28575">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altLang="zh-CN" sz="1600" b="1" dirty="0">
                  <a:solidFill>
                    <a:srgbClr val="FFFFFF"/>
                  </a:solidFill>
                  <a:ea typeface="微软雅黑" panose="020B0503020204020204" pitchFamily="34" charset="-122"/>
                </a:rPr>
                <a:t>Problem</a:t>
              </a:r>
            </a:p>
          </p:txBody>
        </p:sp>
        <p:sp>
          <p:nvSpPr>
            <p:cNvPr id="31" name="圆角矩形 6">
              <a:extLst>
                <a:ext uri="{FF2B5EF4-FFF2-40B4-BE49-F238E27FC236}">
                  <a16:creationId xmlns:a16="http://schemas.microsoft.com/office/drawing/2014/main" xmlns="" id="{EA240172-1F5F-466C-8E1B-6D079D6AF17F}"/>
                </a:ext>
              </a:extLst>
            </p:cNvPr>
            <p:cNvSpPr/>
            <p:nvPr/>
          </p:nvSpPr>
          <p:spPr>
            <a:xfrm>
              <a:off x="1181829" y="921296"/>
              <a:ext cx="7817270" cy="462253"/>
            </a:xfrm>
            <a:prstGeom prst="roundRect">
              <a:avLst/>
            </a:prstGeom>
            <a:noFill/>
            <a:ln w="12700">
              <a:solidFill>
                <a:srgbClr val="0066CC"/>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2" name="Rectangle 59">
              <a:extLst>
                <a:ext uri="{FF2B5EF4-FFF2-40B4-BE49-F238E27FC236}">
                  <a16:creationId xmlns:a16="http://schemas.microsoft.com/office/drawing/2014/main" xmlns="" id="{2673A6A3-534F-4D6D-A0A0-CE32127D9302}"/>
                </a:ext>
              </a:extLst>
            </p:cNvPr>
            <p:cNvSpPr>
              <a:spLocks noChangeArrowheads="1"/>
            </p:cNvSpPr>
            <p:nvPr/>
          </p:nvSpPr>
          <p:spPr bwMode="auto">
            <a:xfrm>
              <a:off x="-4427" y="2019962"/>
              <a:ext cx="1038002" cy="351651"/>
            </a:xfrm>
            <a:prstGeom prst="roundRect">
              <a:avLst>
                <a:gd name="adj" fmla="val 7284"/>
              </a:avLst>
            </a:prstGeom>
            <a:solidFill>
              <a:schemeClr val="tx2">
                <a:lumMod val="75000"/>
              </a:schemeClr>
            </a:solidFill>
            <a:ln w="28575">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altLang="zh-CN" sz="1600" b="1" dirty="0">
                  <a:solidFill>
                    <a:srgbClr val="FFFFFF"/>
                  </a:solidFill>
                  <a:ea typeface="微软雅黑" panose="020B0503020204020204" pitchFamily="34" charset="-122"/>
                </a:rPr>
                <a:t>Solutions</a:t>
              </a:r>
            </a:p>
          </p:txBody>
        </p:sp>
        <p:sp>
          <p:nvSpPr>
            <p:cNvPr id="33" name="下箭头 8">
              <a:extLst>
                <a:ext uri="{FF2B5EF4-FFF2-40B4-BE49-F238E27FC236}">
                  <a16:creationId xmlns:a16="http://schemas.microsoft.com/office/drawing/2014/main" xmlns="" id="{E752E159-39C7-4BA6-8C51-8210E206881C}"/>
                </a:ext>
              </a:extLst>
            </p:cNvPr>
            <p:cNvSpPr/>
            <p:nvPr/>
          </p:nvSpPr>
          <p:spPr>
            <a:xfrm>
              <a:off x="4382530" y="1444596"/>
              <a:ext cx="716313" cy="443009"/>
            </a:xfrm>
            <a:prstGeom prst="downArrow">
              <a:avLst/>
            </a:prstGeom>
            <a:solidFill>
              <a:srgbClr val="0033CC"/>
            </a:solidFill>
            <a:ln w="28575">
              <a:solidFill>
                <a:srgbClr val="0066CC"/>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xmlns="" id="{9C28D5A6-6E43-4E2D-8E76-4186FE93448B}"/>
                </a:ext>
              </a:extLst>
            </p:cNvPr>
            <p:cNvSpPr txBox="1"/>
            <p:nvPr/>
          </p:nvSpPr>
          <p:spPr>
            <a:xfrm>
              <a:off x="1088664" y="1872003"/>
              <a:ext cx="7986736" cy="646331"/>
            </a:xfrm>
            <a:prstGeom prst="rect">
              <a:avLst/>
            </a:prstGeom>
            <a:noFill/>
          </p:spPr>
          <p:txBody>
            <a:bodyPr wrap="square" rtlCol="0">
              <a:spAutoFit/>
            </a:bodyPr>
            <a:lstStyle/>
            <a:p>
              <a:r>
                <a:rPr lang="en-US" altLang="zh-CN" b="1" dirty="0">
                  <a:solidFill>
                    <a:srgbClr val="C00000"/>
                  </a:solidFill>
                  <a:ea typeface="微软雅黑" panose="020B0503020204020204" pitchFamily="34" charset="-122"/>
                </a:rPr>
                <a:t>Doping </a:t>
              </a:r>
              <a:r>
                <a:rPr lang="en-US" altLang="zh-CN" b="1" dirty="0" err="1">
                  <a:solidFill>
                    <a:srgbClr val="C00000"/>
                  </a:solidFill>
                  <a:ea typeface="微软雅黑" panose="020B0503020204020204" pitchFamily="34" charset="-122"/>
                </a:rPr>
                <a:t>Nd</a:t>
              </a:r>
              <a:r>
                <a:rPr lang="en-US" altLang="zh-CN" b="1" dirty="0">
                  <a:solidFill>
                    <a:srgbClr val="C00000"/>
                  </a:solidFill>
                  <a:ea typeface="微软雅黑" panose="020B0503020204020204" pitchFamily="34" charset="-122"/>
                </a:rPr>
                <a:t> to adjust the excitation wavelength to </a:t>
              </a:r>
              <a:r>
                <a:rPr lang="en-US" altLang="zh-CN" b="1" dirty="0" smtClean="0">
                  <a:solidFill>
                    <a:srgbClr val="C00000"/>
                  </a:solidFill>
                  <a:ea typeface="微软雅黑" panose="020B0503020204020204" pitchFamily="34" charset="-122"/>
                </a:rPr>
                <a:t>800 nm</a:t>
              </a:r>
              <a:r>
                <a:rPr lang="en-US" altLang="zh-CN" b="1" dirty="0">
                  <a:solidFill>
                    <a:srgbClr val="C00000"/>
                  </a:solidFill>
                  <a:ea typeface="微软雅黑" panose="020B0503020204020204" pitchFamily="34" charset="-122"/>
                </a:rPr>
                <a:t>, constructing multi-layer core-shell structure to avoid quenching effect of </a:t>
              </a:r>
              <a:r>
                <a:rPr lang="en-US" altLang="zh-CN" b="1" dirty="0" err="1">
                  <a:solidFill>
                    <a:srgbClr val="C00000"/>
                  </a:solidFill>
                  <a:ea typeface="微软雅黑" panose="020B0503020204020204" pitchFamily="34" charset="-122"/>
                </a:rPr>
                <a:t>Nd</a:t>
              </a:r>
              <a:r>
                <a:rPr lang="en-US" altLang="zh-CN" b="1" dirty="0">
                  <a:solidFill>
                    <a:srgbClr val="C00000"/>
                  </a:solidFill>
                  <a:ea typeface="微软雅黑" panose="020B0503020204020204" pitchFamily="34" charset="-122"/>
                </a:rPr>
                <a:t> and </a:t>
              </a:r>
              <a:r>
                <a:rPr lang="en-US" altLang="zh-CN" b="1" dirty="0" err="1">
                  <a:solidFill>
                    <a:srgbClr val="C00000"/>
                  </a:solidFill>
                  <a:ea typeface="微软雅黑" panose="020B0503020204020204" pitchFamily="34" charset="-122"/>
                </a:rPr>
                <a:t>Er</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38" name="圆角矩形 12">
              <a:extLst>
                <a:ext uri="{FF2B5EF4-FFF2-40B4-BE49-F238E27FC236}">
                  <a16:creationId xmlns:a16="http://schemas.microsoft.com/office/drawing/2014/main" xmlns="" id="{30174635-912D-4E74-B71F-300689931D4F}"/>
                </a:ext>
              </a:extLst>
            </p:cNvPr>
            <p:cNvSpPr/>
            <p:nvPr/>
          </p:nvSpPr>
          <p:spPr>
            <a:xfrm>
              <a:off x="121928" y="3026906"/>
              <a:ext cx="8831912" cy="3092977"/>
            </a:xfrm>
            <a:prstGeom prst="roundRect">
              <a:avLst>
                <a:gd name="adj" fmla="val 3681"/>
              </a:avLst>
            </a:prstGeom>
            <a:noFill/>
            <a:ln w="28575">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xmlns="" id="{1FD198D8-4347-4DEE-98D0-09EA6F712C73}"/>
                </a:ext>
              </a:extLst>
            </p:cNvPr>
            <p:cNvSpPr/>
            <p:nvPr/>
          </p:nvSpPr>
          <p:spPr>
            <a:xfrm>
              <a:off x="877353" y="5617354"/>
              <a:ext cx="1803760" cy="461665"/>
            </a:xfrm>
            <a:prstGeom prst="rect">
              <a:avLst/>
            </a:prstGeom>
          </p:spPr>
          <p:txBody>
            <a:bodyPr wrap="square" anchor="ctr">
              <a:spAutoFit/>
            </a:bodyPr>
            <a:lstStyle/>
            <a:p>
              <a:pPr algn="ctr"/>
              <a:r>
                <a:rPr lang="en-US" altLang="zh-CN" sz="24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Design</a:t>
              </a:r>
            </a:p>
          </p:txBody>
        </p:sp>
        <p:sp>
          <p:nvSpPr>
            <p:cNvPr id="40" name="矩形 20">
              <a:extLst>
                <a:ext uri="{FF2B5EF4-FFF2-40B4-BE49-F238E27FC236}">
                  <a16:creationId xmlns:a16="http://schemas.microsoft.com/office/drawing/2014/main" xmlns="" id="{0047337A-620A-4BC6-9028-49208B94AD74}"/>
                </a:ext>
              </a:extLst>
            </p:cNvPr>
            <p:cNvSpPr>
              <a:spLocks noChangeArrowheads="1"/>
            </p:cNvSpPr>
            <p:nvPr/>
          </p:nvSpPr>
          <p:spPr bwMode="auto">
            <a:xfrm>
              <a:off x="344033" y="6164037"/>
              <a:ext cx="9861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buFontTx/>
                <a:buNone/>
              </a:pPr>
              <a:endParaRPr lang="en-US" altLang="zh-CN" sz="1600" b="1" kern="0" dirty="0">
                <a:solidFill>
                  <a:srgbClr val="000000"/>
                </a:solidFill>
                <a:latin typeface="微软雅黑" panose="020B0503020204020204" pitchFamily="34" charset="-122"/>
                <a:ea typeface="微软雅黑" panose="020B0503020204020204" pitchFamily="34" charset="-122"/>
              </a:endParaRPr>
            </a:p>
          </p:txBody>
        </p:sp>
        <p:sp>
          <p:nvSpPr>
            <p:cNvPr id="41" name="下箭头 18">
              <a:extLst>
                <a:ext uri="{FF2B5EF4-FFF2-40B4-BE49-F238E27FC236}">
                  <a16:creationId xmlns:a16="http://schemas.microsoft.com/office/drawing/2014/main" xmlns="" id="{48E46320-D1D3-4AA7-95C3-448F9CC6CDB2}"/>
                </a:ext>
              </a:extLst>
            </p:cNvPr>
            <p:cNvSpPr/>
            <p:nvPr/>
          </p:nvSpPr>
          <p:spPr>
            <a:xfrm>
              <a:off x="4382529" y="2483843"/>
              <a:ext cx="716313" cy="443009"/>
            </a:xfrm>
            <a:prstGeom prst="downArrow">
              <a:avLst/>
            </a:prstGeom>
            <a:solidFill>
              <a:srgbClr val="0033CC"/>
            </a:solidFill>
            <a:ln w="28575">
              <a:solidFill>
                <a:srgbClr val="0066CC"/>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pic>
          <p:nvPicPr>
            <p:cNvPr id="42" name="Picture 4">
              <a:extLst>
                <a:ext uri="{FF2B5EF4-FFF2-40B4-BE49-F238E27FC236}">
                  <a16:creationId xmlns:a16="http://schemas.microsoft.com/office/drawing/2014/main" xmlns="" id="{8A5D5958-2566-4BD5-8120-188E6C8D8C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829" y="3887411"/>
              <a:ext cx="2046808" cy="16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图片 42">
              <a:extLst>
                <a:ext uri="{FF2B5EF4-FFF2-40B4-BE49-F238E27FC236}">
                  <a16:creationId xmlns:a16="http://schemas.microsoft.com/office/drawing/2014/main" xmlns="" id="{412F3C1D-174B-48EE-90F3-75B699007EB4}"/>
                </a:ext>
              </a:extLst>
            </p:cNvPr>
            <p:cNvPicPr>
              <a:picLocks noChangeAspect="1"/>
            </p:cNvPicPr>
            <p:nvPr/>
          </p:nvPicPr>
          <p:blipFill rotWithShape="1">
            <a:blip r:embed="rId4">
              <a:extLst>
                <a:ext uri="{28A0092B-C50C-407E-A947-70E740481C1C}">
                  <a14:useLocalDpi xmlns:a14="http://schemas.microsoft.com/office/drawing/2010/main" val="0"/>
                </a:ext>
              </a:extLst>
            </a:blip>
            <a:srcRect l="59587"/>
            <a:stretch/>
          </p:blipFill>
          <p:spPr>
            <a:xfrm>
              <a:off x="3820829" y="3880658"/>
              <a:ext cx="1611235" cy="1661045"/>
            </a:xfrm>
            <a:prstGeom prst="rect">
              <a:avLst/>
            </a:prstGeom>
          </p:spPr>
        </p:pic>
        <p:pic>
          <p:nvPicPr>
            <p:cNvPr id="47" name="图片 46">
              <a:extLst>
                <a:ext uri="{FF2B5EF4-FFF2-40B4-BE49-F238E27FC236}">
                  <a16:creationId xmlns:a16="http://schemas.microsoft.com/office/drawing/2014/main" xmlns="" id="{EF908FB6-4F44-420D-91B6-496A12BBBD5B}"/>
                </a:ext>
              </a:extLst>
            </p:cNvPr>
            <p:cNvPicPr>
              <a:picLocks noChangeAspect="1"/>
            </p:cNvPicPr>
            <p:nvPr/>
          </p:nvPicPr>
          <p:blipFill rotWithShape="1">
            <a:blip r:embed="rId5"/>
            <a:srcRect l="45452" t="53461" b="1"/>
            <a:stretch/>
          </p:blipFill>
          <p:spPr>
            <a:xfrm>
              <a:off x="6400530" y="3887411"/>
              <a:ext cx="2267501" cy="1800000"/>
            </a:xfrm>
            <a:prstGeom prst="rect">
              <a:avLst/>
            </a:prstGeom>
          </p:spPr>
        </p:pic>
        <p:sp>
          <p:nvSpPr>
            <p:cNvPr id="60" name="右箭头 22">
              <a:extLst>
                <a:ext uri="{FF2B5EF4-FFF2-40B4-BE49-F238E27FC236}">
                  <a16:creationId xmlns:a16="http://schemas.microsoft.com/office/drawing/2014/main" xmlns="" id="{AB511584-4918-4303-ADB6-3FEF03FE000F}"/>
                </a:ext>
              </a:extLst>
            </p:cNvPr>
            <p:cNvSpPr/>
            <p:nvPr/>
          </p:nvSpPr>
          <p:spPr bwMode="auto">
            <a:xfrm>
              <a:off x="5536143" y="4466201"/>
              <a:ext cx="623087" cy="406265"/>
            </a:xfrm>
            <a:prstGeom prst="rightArrow">
              <a:avLst/>
            </a:prstGeom>
            <a:solidFill>
              <a:srgbClr val="CCFFFF"/>
            </a:solidFill>
            <a:ln w="952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66" name="文本框 65">
              <a:extLst>
                <a:ext uri="{FF2B5EF4-FFF2-40B4-BE49-F238E27FC236}">
                  <a16:creationId xmlns:a16="http://schemas.microsoft.com/office/drawing/2014/main" xmlns="" id="{D08B7398-5573-4610-87CB-8C09DCF948DB}"/>
                </a:ext>
              </a:extLst>
            </p:cNvPr>
            <p:cNvSpPr txBox="1"/>
            <p:nvPr/>
          </p:nvSpPr>
          <p:spPr>
            <a:xfrm>
              <a:off x="6755026" y="5637883"/>
              <a:ext cx="399468" cy="369332"/>
            </a:xfrm>
            <a:prstGeom prst="rect">
              <a:avLst/>
            </a:prstGeom>
            <a:noFill/>
          </p:spPr>
          <p:txBody>
            <a:bodyPr wrap="none" rtlCol="0">
              <a:spAutoFit/>
            </a:bodyPr>
            <a:lstStyle/>
            <a:p>
              <a:r>
                <a:rPr lang="en-US" altLang="zh-CN" dirty="0" err="1">
                  <a:solidFill>
                    <a:srgbClr val="000000"/>
                  </a:solidFill>
                  <a:latin typeface="微软雅黑" panose="020B0503020204020204" pitchFamily="34" charset="-122"/>
                  <a:ea typeface="微软雅黑" panose="020B0503020204020204" pitchFamily="34" charset="-122"/>
                </a:rPr>
                <a:t>Er</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a16="http://schemas.microsoft.com/office/drawing/2014/main" xmlns="" id="{A3F7BD3F-FB47-4CAA-8F8E-093E9072FC9E}"/>
                </a:ext>
              </a:extLst>
            </p:cNvPr>
            <p:cNvSpPr txBox="1"/>
            <p:nvPr/>
          </p:nvSpPr>
          <p:spPr>
            <a:xfrm>
              <a:off x="7358698" y="5637883"/>
              <a:ext cx="471604" cy="369332"/>
            </a:xfrm>
            <a:prstGeom prst="rect">
              <a:avLst/>
            </a:prstGeom>
            <a:noFill/>
          </p:spPr>
          <p:txBody>
            <a:bodyPr wrap="none" rtlCol="0">
              <a:spAutoFit/>
            </a:bodyPr>
            <a:lstStyle/>
            <a:p>
              <a:r>
                <a:rPr lang="en-US" altLang="zh-CN" dirty="0" err="1">
                  <a:solidFill>
                    <a:srgbClr val="000000"/>
                  </a:solidFill>
                  <a:latin typeface="微软雅黑" panose="020B0503020204020204" pitchFamily="34" charset="-122"/>
                  <a:ea typeface="微软雅黑" panose="020B0503020204020204" pitchFamily="34" charset="-122"/>
                </a:rPr>
                <a:t>Yb</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68" name="文本框 67">
              <a:extLst>
                <a:ext uri="{FF2B5EF4-FFF2-40B4-BE49-F238E27FC236}">
                  <a16:creationId xmlns:a16="http://schemas.microsoft.com/office/drawing/2014/main" xmlns="" id="{7E3117BA-8598-4B4C-9E33-59DF9A22739F}"/>
                </a:ext>
              </a:extLst>
            </p:cNvPr>
            <p:cNvSpPr txBox="1"/>
            <p:nvPr/>
          </p:nvSpPr>
          <p:spPr>
            <a:xfrm>
              <a:off x="7833395" y="5637883"/>
              <a:ext cx="1165704" cy="369332"/>
            </a:xfrm>
            <a:prstGeom prst="rect">
              <a:avLst/>
            </a:prstGeom>
            <a:noFill/>
          </p:spPr>
          <p:txBody>
            <a:bodyPr wrap="none" rtlCol="0">
              <a:spAutoFit/>
            </a:bodyPr>
            <a:lstStyle/>
            <a:p>
              <a:r>
                <a:rPr lang="en-US" altLang="zh-CN" dirty="0" err="1">
                  <a:solidFill>
                    <a:srgbClr val="000000"/>
                  </a:solidFill>
                  <a:latin typeface="微软雅黑" panose="020B0503020204020204" pitchFamily="34" charset="-122"/>
                  <a:ea typeface="微软雅黑" panose="020B0503020204020204" pitchFamily="34" charset="-122"/>
                </a:rPr>
                <a:t>Nd</a:t>
              </a:r>
              <a:r>
                <a:rPr lang="en-US" altLang="zh-CN" dirty="0">
                  <a:solidFill>
                    <a:srgbClr val="000000"/>
                  </a:solidFill>
                  <a:latin typeface="微软雅黑" panose="020B0503020204020204" pitchFamily="34" charset="-122"/>
                  <a:ea typeface="微软雅黑" panose="020B0503020204020204" pitchFamily="34" charset="-122"/>
                </a:rPr>
                <a:t>&gt;</a:t>
              </a:r>
              <a:r>
                <a:rPr lang="en-US" altLang="zh-CN" dirty="0">
                  <a:solidFill>
                    <a:srgbClr val="C00000"/>
                  </a:solidFill>
                  <a:latin typeface="微软雅黑" panose="020B0503020204020204" pitchFamily="34" charset="-122"/>
                  <a:ea typeface="微软雅黑" panose="020B0503020204020204" pitchFamily="34" charset="-122"/>
                </a:rPr>
                <a:t>90</a:t>
              </a:r>
              <a:r>
                <a:rPr lang="en-US" altLang="zh-CN" dirty="0">
                  <a:solidFill>
                    <a:srgbClr val="000000"/>
                  </a:solidFill>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xmlns="" id="{17E87291-7A90-46EF-8270-695B050D4C55}"/>
                </a:ext>
              </a:extLst>
            </p:cNvPr>
            <p:cNvSpPr/>
            <p:nvPr/>
          </p:nvSpPr>
          <p:spPr>
            <a:xfrm>
              <a:off x="5864279" y="3116009"/>
              <a:ext cx="3123677" cy="738664"/>
            </a:xfrm>
            <a:prstGeom prst="rect">
              <a:avLst/>
            </a:prstGeom>
          </p:spPr>
          <p:txBody>
            <a:bodyPr wrap="square">
              <a:spAutoFit/>
            </a:bodyPr>
            <a:lstStyle/>
            <a:p>
              <a:pPr marL="285750" indent="-285750">
                <a:buClr>
                  <a:srgbClr val="0000CC"/>
                </a:buClr>
                <a:buFont typeface="Wingdings" panose="05000000000000000000" pitchFamily="2" charset="2"/>
                <a:buChar char="u"/>
              </a:pPr>
              <a:r>
                <a:rPr lang="en-US" altLang="zh-CN" sz="1400" b="1" dirty="0">
                  <a:solidFill>
                    <a:srgbClr val="000000"/>
                  </a:solidFill>
                  <a:ea typeface="微软雅黑" panose="020B0503020204020204" pitchFamily="34" charset="-122"/>
                </a:rPr>
                <a:t>Transition layer (NaYF</a:t>
              </a:r>
              <a:r>
                <a:rPr lang="en-US" altLang="zh-CN" sz="1400" b="1" baseline="-25000" dirty="0">
                  <a:solidFill>
                    <a:srgbClr val="000000"/>
                  </a:solidFill>
                  <a:ea typeface="微软雅黑" panose="020B0503020204020204" pitchFamily="34" charset="-122"/>
                </a:rPr>
                <a:t>4</a:t>
              </a:r>
              <a:r>
                <a:rPr lang="en-US" altLang="zh-CN" sz="1400" b="1" dirty="0">
                  <a:solidFill>
                    <a:srgbClr val="000000"/>
                  </a:solidFill>
                  <a:ea typeface="微软雅黑" panose="020B0503020204020204" pitchFamily="34" charset="-122"/>
                </a:rPr>
                <a:t>:Yb) in core-shell-shell nanostructures avoids quenching</a:t>
              </a:r>
              <a:endParaRPr lang="zh-CN" altLang="en-US" sz="1400" b="1" dirty="0">
                <a:solidFill>
                  <a:srgbClr val="000000"/>
                </a:solidFill>
                <a:ea typeface="微软雅黑" panose="020B0503020204020204" pitchFamily="34" charset="-122"/>
              </a:endParaRPr>
            </a:p>
          </p:txBody>
        </p:sp>
        <p:sp>
          <p:nvSpPr>
            <p:cNvPr id="70" name="矩形 69">
              <a:extLst>
                <a:ext uri="{FF2B5EF4-FFF2-40B4-BE49-F238E27FC236}">
                  <a16:creationId xmlns:a16="http://schemas.microsoft.com/office/drawing/2014/main" xmlns="" id="{FB0B12B7-DDE1-4A5D-BE9C-06C4BC931E4E}"/>
                </a:ext>
              </a:extLst>
            </p:cNvPr>
            <p:cNvSpPr/>
            <p:nvPr/>
          </p:nvSpPr>
          <p:spPr>
            <a:xfrm>
              <a:off x="3133314" y="3191636"/>
              <a:ext cx="3025916" cy="523220"/>
            </a:xfrm>
            <a:prstGeom prst="rect">
              <a:avLst/>
            </a:prstGeom>
          </p:spPr>
          <p:txBody>
            <a:bodyPr wrap="square">
              <a:spAutoFit/>
            </a:bodyPr>
            <a:lstStyle/>
            <a:p>
              <a:pPr marL="285750" indent="-285750">
                <a:buClr>
                  <a:srgbClr val="0000CC"/>
                </a:buClr>
                <a:buFont typeface="Wingdings" panose="05000000000000000000" pitchFamily="2" charset="2"/>
                <a:buChar char="u"/>
              </a:pPr>
              <a:r>
                <a:rPr lang="en-US" altLang="zh-CN" sz="1400" b="1" dirty="0">
                  <a:solidFill>
                    <a:srgbClr val="000000"/>
                  </a:solidFill>
                  <a:ea typeface="微软雅黑" panose="020B0503020204020204" pitchFamily="34" charset="-122"/>
                </a:rPr>
                <a:t>S</a:t>
              </a:r>
              <a:r>
                <a:rPr lang="en-US" altLang="zh-CN" sz="1400" b="1" dirty="0" smtClean="0">
                  <a:solidFill>
                    <a:srgbClr val="000000"/>
                  </a:solidFill>
                  <a:ea typeface="微软雅黑" panose="020B0503020204020204" pitchFamily="34" charset="-122"/>
                </a:rPr>
                <a:t>trong </a:t>
              </a:r>
              <a:r>
                <a:rPr lang="en-US" altLang="zh-CN" sz="1400" b="1" dirty="0">
                  <a:solidFill>
                    <a:srgbClr val="000000"/>
                  </a:solidFill>
                  <a:ea typeface="微软雅黑" panose="020B0503020204020204" pitchFamily="34" charset="-122"/>
                </a:rPr>
                <a:t>absorption at 800 nm </a:t>
              </a:r>
            </a:p>
            <a:p>
              <a:pPr marL="285750" indent="-285750">
                <a:buClr>
                  <a:srgbClr val="0000CC"/>
                </a:buClr>
                <a:buFont typeface="Wingdings" panose="05000000000000000000" pitchFamily="2" charset="2"/>
                <a:buChar char="u"/>
              </a:pPr>
              <a:r>
                <a:rPr lang="en-US" altLang="zh-CN" sz="1400" b="1" dirty="0">
                  <a:solidFill>
                    <a:srgbClr val="000000"/>
                  </a:solidFill>
                  <a:ea typeface="微软雅黑" panose="020B0503020204020204" pitchFamily="34" charset="-122"/>
                </a:rPr>
                <a:t>Efficient </a:t>
              </a:r>
              <a:r>
                <a:rPr lang="en-US" altLang="zh-CN" sz="1400" b="1" dirty="0" err="1">
                  <a:solidFill>
                    <a:srgbClr val="000000"/>
                  </a:solidFill>
                  <a:ea typeface="微软雅黑" panose="020B0503020204020204" pitchFamily="34" charset="-122"/>
                </a:rPr>
                <a:t>Nd→Yb</a:t>
              </a:r>
              <a:r>
                <a:rPr lang="en-US" altLang="zh-CN" sz="1400" b="1" dirty="0">
                  <a:solidFill>
                    <a:srgbClr val="000000"/>
                  </a:solidFill>
                  <a:ea typeface="微软雅黑" panose="020B0503020204020204" pitchFamily="34" charset="-122"/>
                </a:rPr>
                <a:t> energy transfer</a:t>
              </a:r>
              <a:endParaRPr lang="zh-CN" altLang="en-US" sz="1400" dirty="0">
                <a:solidFill>
                  <a:srgbClr val="000000"/>
                </a:solidFill>
                <a:ea typeface="微软雅黑" panose="020B0503020204020204" pitchFamily="34" charset="-122"/>
              </a:endParaRPr>
            </a:p>
          </p:txBody>
        </p:sp>
        <p:sp>
          <p:nvSpPr>
            <p:cNvPr id="72" name="文本框 71">
              <a:extLst>
                <a:ext uri="{FF2B5EF4-FFF2-40B4-BE49-F238E27FC236}">
                  <a16:creationId xmlns:a16="http://schemas.microsoft.com/office/drawing/2014/main" xmlns="" id="{0711151E-F256-4BF2-8A76-4942F36B7E2A}"/>
                </a:ext>
              </a:extLst>
            </p:cNvPr>
            <p:cNvSpPr txBox="1"/>
            <p:nvPr/>
          </p:nvSpPr>
          <p:spPr>
            <a:xfrm>
              <a:off x="3943387" y="5622729"/>
              <a:ext cx="1326004" cy="369332"/>
            </a:xfrm>
            <a:prstGeom prst="rect">
              <a:avLst/>
            </a:prstGeom>
            <a:noFill/>
          </p:spPr>
          <p:txBody>
            <a:bodyPr wrap="none" rtlCol="0">
              <a:spAutoFit/>
            </a:bodyPr>
            <a:lstStyle/>
            <a:p>
              <a:r>
                <a:rPr lang="en-US" altLang="zh-CN" b="1" dirty="0">
                  <a:solidFill>
                    <a:srgbClr val="000000"/>
                  </a:solidFill>
                  <a:latin typeface="微软雅黑" panose="020B0503020204020204" pitchFamily="34" charset="-122"/>
                  <a:ea typeface="微软雅黑" panose="020B0503020204020204" pitchFamily="34" charset="-122"/>
                </a:rPr>
                <a:t>Nd</a:t>
              </a:r>
              <a:r>
                <a:rPr lang="en-US" altLang="zh-CN" b="1" baseline="30000" dirty="0">
                  <a:solidFill>
                    <a:srgbClr val="000000"/>
                  </a:solidFill>
                  <a:latin typeface="微软雅黑" panose="020B0503020204020204" pitchFamily="34" charset="-122"/>
                  <a:ea typeface="微软雅黑" panose="020B0503020204020204" pitchFamily="34" charset="-122"/>
                </a:rPr>
                <a:t>3+ </a:t>
              </a:r>
              <a:r>
                <a:rPr lang="en-US" altLang="zh-CN" b="1" dirty="0">
                  <a:solidFill>
                    <a:srgbClr val="000000"/>
                  </a:solidFill>
                  <a:latin typeface="微软雅黑" panose="020B0503020204020204" pitchFamily="34" charset="-122"/>
                  <a:ea typeface="微软雅黑" panose="020B0503020204020204" pitchFamily="34" charset="-122"/>
                </a:rPr>
                <a:t>&lt;</a:t>
              </a:r>
              <a:r>
                <a:rPr lang="en-US" altLang="zh-CN" b="1" dirty="0">
                  <a:solidFill>
                    <a:srgbClr val="C00000"/>
                  </a:solidFill>
                  <a:latin typeface="微软雅黑" panose="020B0503020204020204" pitchFamily="34" charset="-122"/>
                  <a:ea typeface="微软雅黑" panose="020B0503020204020204" pitchFamily="34" charset="-122"/>
                </a:rPr>
                <a:t>2</a:t>
              </a:r>
              <a:r>
                <a:rPr lang="en-US" altLang="zh-CN" b="1" dirty="0">
                  <a:solidFill>
                    <a:srgbClr val="000000"/>
                  </a:solidFill>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73" name="右箭头 26">
              <a:extLst>
                <a:ext uri="{FF2B5EF4-FFF2-40B4-BE49-F238E27FC236}">
                  <a16:creationId xmlns:a16="http://schemas.microsoft.com/office/drawing/2014/main" xmlns="" id="{46701F34-D299-4D70-9A15-EA3BF153A42B}"/>
                </a:ext>
              </a:extLst>
            </p:cNvPr>
            <p:cNvSpPr/>
            <p:nvPr/>
          </p:nvSpPr>
          <p:spPr bwMode="auto">
            <a:xfrm>
              <a:off x="2896078" y="4472830"/>
              <a:ext cx="623087" cy="406265"/>
            </a:xfrm>
            <a:prstGeom prst="rightArrow">
              <a:avLst/>
            </a:prstGeom>
            <a:solidFill>
              <a:srgbClr val="CCFFFF"/>
            </a:solidFill>
            <a:ln w="952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zh-CN" altLang="en-US" dirty="0">
                <a:solidFill>
                  <a:srgbClr val="000000"/>
                </a:solidFill>
                <a:latin typeface="微软雅黑" panose="020B0503020204020204" pitchFamily="34" charset="-122"/>
                <a:ea typeface="微软雅黑" panose="020B0503020204020204" pitchFamily="34" charset="-122"/>
              </a:endParaRPr>
            </a:p>
          </p:txBody>
        </p:sp>
      </p:grpSp>
      <p:sp>
        <p:nvSpPr>
          <p:cNvPr id="4" name="矩形 3"/>
          <p:cNvSpPr/>
          <p:nvPr/>
        </p:nvSpPr>
        <p:spPr>
          <a:xfrm>
            <a:off x="3214269" y="6177156"/>
            <a:ext cx="3558988" cy="584775"/>
          </a:xfrm>
          <a:prstGeom prst="rect">
            <a:avLst/>
          </a:prstGeom>
        </p:spPr>
        <p:txBody>
          <a:bodyPr wrap="none">
            <a:spAutoFit/>
          </a:bodyPr>
          <a:lstStyle/>
          <a:p>
            <a:pPr algn="just"/>
            <a:r>
              <a:rPr lang="en-US" altLang="zh-CN" sz="1600" b="1" i="1" kern="0" dirty="0">
                <a:solidFill>
                  <a:srgbClr val="000000"/>
                </a:solidFill>
                <a:latin typeface="微软雅黑" panose="020B0503020204020204" pitchFamily="34" charset="-122"/>
                <a:ea typeface="微软雅黑" panose="020B0503020204020204" pitchFamily="34" charset="-122"/>
              </a:rPr>
              <a:t>Adv. Mater.</a:t>
            </a:r>
            <a:r>
              <a:rPr lang="en-US" altLang="zh-CN" sz="1600" i="1" kern="0" dirty="0">
                <a:solidFill>
                  <a:srgbClr val="000000"/>
                </a:solidFill>
                <a:latin typeface="微软雅黑" panose="020B0503020204020204" pitchFamily="34" charset="-122"/>
                <a:ea typeface="微软雅黑" panose="020B0503020204020204" pitchFamily="34" charset="-122"/>
              </a:rPr>
              <a:t> </a:t>
            </a:r>
            <a:r>
              <a:rPr lang="en-US" altLang="zh-CN" sz="1600" kern="0" dirty="0">
                <a:solidFill>
                  <a:srgbClr val="000000"/>
                </a:solidFill>
                <a:latin typeface="微软雅黑" panose="020B0503020204020204" pitchFamily="34" charset="-122"/>
                <a:ea typeface="微软雅黑" panose="020B0503020204020204" pitchFamily="34" charset="-122"/>
              </a:rPr>
              <a:t>2014, 26, 2831-2840. </a:t>
            </a:r>
            <a:endParaRPr lang="en-US" altLang="zh-CN" sz="1600" b="1" kern="0" dirty="0">
              <a:solidFill>
                <a:srgbClr val="000000"/>
              </a:solidFill>
              <a:latin typeface="微软雅黑" panose="020B0503020204020204" pitchFamily="34" charset="-122"/>
              <a:ea typeface="微软雅黑" panose="020B0503020204020204" pitchFamily="34" charset="-122"/>
            </a:endParaRPr>
          </a:p>
          <a:p>
            <a:pPr algn="just"/>
            <a:r>
              <a:rPr lang="en-US" altLang="zh-CN" sz="1600" b="1" i="1" kern="0" dirty="0">
                <a:solidFill>
                  <a:srgbClr val="000000"/>
                </a:solidFill>
                <a:latin typeface="微软雅黑" panose="020B0503020204020204" pitchFamily="34" charset="-122"/>
                <a:ea typeface="微软雅黑" panose="020B0503020204020204" pitchFamily="34" charset="-122"/>
              </a:rPr>
              <a:t>Adv. Mater. </a:t>
            </a:r>
            <a:r>
              <a:rPr lang="en-US" altLang="zh-CN" sz="1600" kern="0" dirty="0">
                <a:solidFill>
                  <a:srgbClr val="000000"/>
                </a:solidFill>
                <a:latin typeface="微软雅黑" panose="020B0503020204020204" pitchFamily="34" charset="-122"/>
                <a:ea typeface="微软雅黑" panose="020B0503020204020204" pitchFamily="34" charset="-122"/>
              </a:rPr>
              <a:t>2015, 27, 7692-7712.</a:t>
            </a:r>
            <a:endParaRPr lang="zh-CN" altLang="zh-CN" sz="1600" kern="0" dirty="0">
              <a:solidFill>
                <a:srgbClr val="000000"/>
              </a:solidFill>
              <a:latin typeface="微软雅黑" panose="020B0503020204020204" pitchFamily="34" charset="-122"/>
              <a:ea typeface="微软雅黑" panose="020B0503020204020204" pitchFamily="34" charset="-122"/>
            </a:endParaRPr>
          </a:p>
        </p:txBody>
      </p:sp>
      <p:grpSp>
        <p:nvGrpSpPr>
          <p:cNvPr id="35" name="组合 25">
            <a:extLst>
              <a:ext uri="{FF2B5EF4-FFF2-40B4-BE49-F238E27FC236}">
                <a16:creationId xmlns:a16="http://schemas.microsoft.com/office/drawing/2014/main" xmlns="" id="{DD2F1877-A851-4B97-9880-1F75310DABE0}"/>
              </a:ext>
            </a:extLst>
          </p:cNvPr>
          <p:cNvGrpSpPr/>
          <p:nvPr/>
        </p:nvGrpSpPr>
        <p:grpSpPr>
          <a:xfrm>
            <a:off x="-55586" y="-24391"/>
            <a:ext cx="1307237" cy="748655"/>
            <a:chOff x="213419" y="294555"/>
            <a:chExt cx="1307237" cy="748655"/>
          </a:xfrm>
        </p:grpSpPr>
        <p:sp>
          <p:nvSpPr>
            <p:cNvPr id="36" name="椭圆 35">
              <a:extLst>
                <a:ext uri="{FF2B5EF4-FFF2-40B4-BE49-F238E27FC236}">
                  <a16:creationId xmlns:a16="http://schemas.microsoft.com/office/drawing/2014/main" xmlns="" id="{04F5988F-4075-42AD-B555-DC0BA0FD4F67}"/>
                </a:ext>
              </a:extLst>
            </p:cNvPr>
            <p:cNvSpPr/>
            <p:nvPr/>
          </p:nvSpPr>
          <p:spPr>
            <a:xfrm>
              <a:off x="213419" y="294555"/>
              <a:ext cx="1307237" cy="74865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a:extLst>
                <a:ext uri="{FF2B5EF4-FFF2-40B4-BE49-F238E27FC236}">
                  <a16:creationId xmlns:a16="http://schemas.microsoft.com/office/drawing/2014/main" xmlns="" id="{C6162388-07CC-4CE9-B59D-7E76D2B124DE}"/>
                </a:ext>
              </a:extLst>
            </p:cNvPr>
            <p:cNvSpPr/>
            <p:nvPr/>
          </p:nvSpPr>
          <p:spPr>
            <a:xfrm>
              <a:off x="244345" y="467146"/>
              <a:ext cx="1276311" cy="400110"/>
            </a:xfrm>
            <a:prstGeom prst="rect">
              <a:avLst/>
            </a:prstGeom>
          </p:spPr>
          <p:txBody>
            <a:bodyPr wrap="none">
              <a:spAutoFit/>
            </a:bodyPr>
            <a:lstStyle/>
            <a:p>
              <a:r>
                <a:rPr lang="en-US" altLang="zh-CN" sz="2000" b="1" dirty="0">
                  <a:solidFill>
                    <a:prstClr val="white"/>
                  </a:solidFill>
                  <a:latin typeface="微软雅黑" pitchFamily="34" charset="-122"/>
                  <a:ea typeface="微软雅黑" pitchFamily="34" charset="-122"/>
                </a:rPr>
                <a:t>Example</a:t>
              </a:r>
              <a:endParaRPr lang="zh-CN" altLang="en-US" sz="2000" b="1" dirty="0">
                <a:solidFill>
                  <a:prstClr val="white"/>
                </a:solidFill>
                <a:latin typeface="微软雅黑" pitchFamily="34" charset="-122"/>
                <a:ea typeface="微软雅黑" pitchFamily="34" charset="-122"/>
              </a:endParaRPr>
            </a:p>
          </p:txBody>
        </p:sp>
      </p:grpSp>
      <p:sp>
        <p:nvSpPr>
          <p:cNvPr id="45" name="Rectangle 2">
            <a:extLst>
              <a:ext uri="{FF2B5EF4-FFF2-40B4-BE49-F238E27FC236}">
                <a16:creationId xmlns:a16="http://schemas.microsoft.com/office/drawing/2014/main" xmlns="" id="{AE547549-1E68-4875-997D-B6FB4BEEF884}"/>
              </a:ext>
            </a:extLst>
          </p:cNvPr>
          <p:cNvSpPr txBox="1">
            <a:spLocks noChangeArrowheads="1"/>
          </p:cNvSpPr>
          <p:nvPr/>
        </p:nvSpPr>
        <p:spPr>
          <a:xfrm>
            <a:off x="971600" y="129133"/>
            <a:ext cx="8280000" cy="563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ts val="2500"/>
              </a:lnSpc>
              <a:spcBef>
                <a:spcPts val="600"/>
              </a:spcBef>
              <a:defRPr/>
            </a:pPr>
            <a:r>
              <a:rPr lang="en-US" sz="2800" b="1" dirty="0">
                <a:solidFill>
                  <a:prstClr val="black"/>
                </a:solidFill>
              </a:rPr>
              <a:t>Excitation Spectrum Regulation of Fluorescent </a:t>
            </a:r>
            <a:r>
              <a:rPr lang="en-US" sz="2800" b="1" dirty="0" err="1">
                <a:solidFill>
                  <a:prstClr val="black"/>
                </a:solidFill>
              </a:rPr>
              <a:t>Upconversion</a:t>
            </a:r>
            <a:r>
              <a:rPr lang="en-US" sz="2800" b="1" dirty="0">
                <a:solidFill>
                  <a:prstClr val="black"/>
                </a:solidFill>
              </a:rPr>
              <a:t> Materials </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xmlns="" id="{7018E51D-1B0B-48D4-A284-F2BEE0977BA9}"/>
              </a:ext>
            </a:extLst>
          </p:cNvPr>
          <p:cNvSpPr txBox="1"/>
          <p:nvPr/>
        </p:nvSpPr>
        <p:spPr>
          <a:xfrm>
            <a:off x="1259632" y="930206"/>
            <a:ext cx="7884368" cy="369332"/>
          </a:xfrm>
          <a:prstGeom prst="rect">
            <a:avLst/>
          </a:prstGeom>
          <a:noFill/>
        </p:spPr>
        <p:txBody>
          <a:bodyPr wrap="square" rtlCol="0">
            <a:spAutoFit/>
          </a:bodyPr>
          <a:lstStyle/>
          <a:p>
            <a:r>
              <a:rPr lang="en-US" altLang="zh-CN" b="1" dirty="0">
                <a:solidFill>
                  <a:srgbClr val="C00000"/>
                </a:solidFill>
                <a:ea typeface="微软雅黑" panose="020B0503020204020204" pitchFamily="34" charset="-122"/>
              </a:rPr>
              <a:t>980 nm light -- </a:t>
            </a:r>
            <a:r>
              <a:rPr lang="en-US" altLang="zh-CN" b="1" dirty="0" smtClean="0">
                <a:solidFill>
                  <a:srgbClr val="C00000"/>
                </a:solidFill>
                <a:ea typeface="微软雅黑" panose="020B0503020204020204" pitchFamily="34" charset="-122"/>
              </a:rPr>
              <a:t>strong </a:t>
            </a:r>
            <a:r>
              <a:rPr lang="en-US" altLang="zh-CN" b="1" dirty="0">
                <a:solidFill>
                  <a:srgbClr val="C00000"/>
                </a:solidFill>
                <a:ea typeface="微软雅黑" panose="020B0503020204020204" pitchFamily="34" charset="-122"/>
              </a:rPr>
              <a:t>photothermal effect, poor penetration and severe damage</a:t>
            </a:r>
            <a:endParaRPr lang="zh-CN" altLang="en-US" b="1" dirty="0">
              <a:solidFill>
                <a:srgbClr val="C00000"/>
              </a:solidFill>
              <a:ea typeface="微软雅黑" panose="020B0503020204020204" pitchFamily="34" charset="-122"/>
            </a:endParaRPr>
          </a:p>
        </p:txBody>
      </p:sp>
      <p:sp>
        <p:nvSpPr>
          <p:cNvPr id="48" name="矩形 47">
            <a:extLst>
              <a:ext uri="{FF2B5EF4-FFF2-40B4-BE49-F238E27FC236}">
                <a16:creationId xmlns:a16="http://schemas.microsoft.com/office/drawing/2014/main" xmlns="" id="{76DEBD63-1BFD-476D-848B-E48DDA3CEE07}"/>
              </a:ext>
            </a:extLst>
          </p:cNvPr>
          <p:cNvSpPr/>
          <p:nvPr/>
        </p:nvSpPr>
        <p:spPr>
          <a:xfrm>
            <a:off x="746374" y="3184464"/>
            <a:ext cx="2573718" cy="369332"/>
          </a:xfrm>
          <a:prstGeom prst="rect">
            <a:avLst/>
          </a:prstGeom>
        </p:spPr>
        <p:txBody>
          <a:bodyPr wrap="none">
            <a:spAutoFit/>
          </a:bodyPr>
          <a:lstStyle/>
          <a:p>
            <a:pPr marR="7760"/>
            <a:r>
              <a:rPr lang="zh-CN" altLang="en-US" b="1" dirty="0">
                <a:solidFill>
                  <a:srgbClr val="000000"/>
                </a:solidFill>
                <a:latin typeface="微软雅黑" panose="020B0503020204020204" pitchFamily="34" charset="-122"/>
                <a:ea typeface="微软雅黑" panose="020B0503020204020204" pitchFamily="34" charset="-122"/>
              </a:rPr>
              <a:t> </a:t>
            </a:r>
            <a:r>
              <a:rPr lang="en-US" altLang="zh-CN" b="1" dirty="0">
                <a:solidFill>
                  <a:srgbClr val="000000"/>
                </a:solidFill>
                <a:ea typeface="微软雅黑" panose="020B0503020204020204" pitchFamily="34" charset="-122"/>
              </a:rPr>
              <a:t>Using Nd</a:t>
            </a:r>
            <a:r>
              <a:rPr lang="en-US" altLang="zh-CN" b="1" baseline="30000" dirty="0">
                <a:solidFill>
                  <a:srgbClr val="000000"/>
                </a:solidFill>
                <a:ea typeface="微软雅黑" panose="020B0503020204020204" pitchFamily="34" charset="-122"/>
              </a:rPr>
              <a:t>3+</a:t>
            </a:r>
            <a:r>
              <a:rPr lang="zh-CN" altLang="en-US" b="1" dirty="0">
                <a:solidFill>
                  <a:srgbClr val="000000"/>
                </a:solidFill>
                <a:ea typeface="微软雅黑" panose="020B0503020204020204" pitchFamily="34" charset="-122"/>
              </a:rPr>
              <a:t> </a:t>
            </a:r>
            <a:r>
              <a:rPr lang="en-US" altLang="zh-CN" b="1" dirty="0">
                <a:solidFill>
                  <a:srgbClr val="000000"/>
                </a:solidFill>
                <a:ea typeface="微软雅黑" panose="020B0503020204020204" pitchFamily="34" charset="-122"/>
              </a:rPr>
              <a:t>as sensitizers</a:t>
            </a:r>
            <a:endParaRPr lang="zh-CN" altLang="en-US" b="1" dirty="0">
              <a:solidFill>
                <a:srgbClr val="000000"/>
              </a:solidFill>
              <a:ea typeface="微软雅黑" panose="020B0503020204020204" pitchFamily="34" charset="-122"/>
            </a:endParaRPr>
          </a:p>
        </p:txBody>
      </p:sp>
    </p:spTree>
    <p:extLst>
      <p:ext uri="{BB962C8B-B14F-4D97-AF65-F5344CB8AC3E}">
        <p14:creationId xmlns:p14="http://schemas.microsoft.com/office/powerpoint/2010/main" val="80974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4478" y="752543"/>
            <a:ext cx="9144000" cy="0"/>
          </a:xfrm>
          <a:prstGeom prst="line">
            <a:avLst/>
          </a:prstGeom>
          <a:ln w="57150">
            <a:solidFill>
              <a:srgbClr val="0070C0"/>
            </a:solidFill>
          </a:ln>
        </p:spPr>
        <p:style>
          <a:lnRef idx="3">
            <a:schemeClr val="accent2"/>
          </a:lnRef>
          <a:fillRef idx="0">
            <a:schemeClr val="accent2"/>
          </a:fillRef>
          <a:effectRef idx="2">
            <a:schemeClr val="accent2"/>
          </a:effectRef>
          <a:fontRef idx="minor">
            <a:schemeClr val="tx1"/>
          </a:fontRef>
        </p:style>
      </p:cxnSp>
      <p:grpSp>
        <p:nvGrpSpPr>
          <p:cNvPr id="6" name="组合 5">
            <a:extLst>
              <a:ext uri="{FF2B5EF4-FFF2-40B4-BE49-F238E27FC236}">
                <a16:creationId xmlns:a16="http://schemas.microsoft.com/office/drawing/2014/main" xmlns="" id="{EA7520AA-F6E4-4015-9F56-B25023B8540E}"/>
              </a:ext>
            </a:extLst>
          </p:cNvPr>
          <p:cNvGrpSpPr/>
          <p:nvPr/>
        </p:nvGrpSpPr>
        <p:grpSpPr>
          <a:xfrm>
            <a:off x="1246715" y="1303032"/>
            <a:ext cx="6925685" cy="4646248"/>
            <a:chOff x="1262358" y="1248861"/>
            <a:chExt cx="6925685" cy="4646248"/>
          </a:xfrm>
        </p:grpSpPr>
        <p:grpSp>
          <p:nvGrpSpPr>
            <p:cNvPr id="4" name="组合 3">
              <a:extLst>
                <a:ext uri="{FF2B5EF4-FFF2-40B4-BE49-F238E27FC236}">
                  <a16:creationId xmlns:a16="http://schemas.microsoft.com/office/drawing/2014/main" xmlns="" id="{1B9A50B1-7B28-48FD-B929-76E083C27ADB}"/>
                </a:ext>
              </a:extLst>
            </p:cNvPr>
            <p:cNvGrpSpPr/>
            <p:nvPr/>
          </p:nvGrpSpPr>
          <p:grpSpPr>
            <a:xfrm>
              <a:off x="1262358" y="3268563"/>
              <a:ext cx="6925685" cy="2626546"/>
              <a:chOff x="1354598" y="3268563"/>
              <a:chExt cx="6925685" cy="2626546"/>
            </a:xfrm>
          </p:grpSpPr>
          <p:grpSp>
            <p:nvGrpSpPr>
              <p:cNvPr id="46" name="组合 45">
                <a:extLst>
                  <a:ext uri="{FF2B5EF4-FFF2-40B4-BE49-F238E27FC236}">
                    <a16:creationId xmlns:a16="http://schemas.microsoft.com/office/drawing/2014/main" xmlns="" id="{B4EF21D7-F4E7-4BA8-9B37-8AC7527A52FD}"/>
                  </a:ext>
                </a:extLst>
              </p:cNvPr>
              <p:cNvGrpSpPr/>
              <p:nvPr/>
            </p:nvGrpSpPr>
            <p:grpSpPr>
              <a:xfrm>
                <a:off x="1354598" y="3268563"/>
                <a:ext cx="6925685" cy="2626546"/>
                <a:chOff x="1019596" y="3171962"/>
                <a:chExt cx="6925685" cy="2626546"/>
              </a:xfrm>
            </p:grpSpPr>
            <p:sp>
              <p:nvSpPr>
                <p:cNvPr id="48" name="圆角矩形 30">
                  <a:extLst>
                    <a:ext uri="{FF2B5EF4-FFF2-40B4-BE49-F238E27FC236}">
                      <a16:creationId xmlns:a16="http://schemas.microsoft.com/office/drawing/2014/main" xmlns="" id="{6149B966-A1B7-487D-ADA1-DCBC3DC16681}"/>
                    </a:ext>
                  </a:extLst>
                </p:cNvPr>
                <p:cNvSpPr/>
                <p:nvPr/>
              </p:nvSpPr>
              <p:spPr>
                <a:xfrm>
                  <a:off x="1019596" y="3537436"/>
                  <a:ext cx="6925685" cy="2261072"/>
                </a:xfrm>
                <a:prstGeom prst="roundRect">
                  <a:avLst/>
                </a:prstGeom>
                <a:noFill/>
                <a:ln w="57150">
                  <a:solidFill>
                    <a:srgbClr val="0C0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9" name="Text Box 84">
                  <a:extLst>
                    <a:ext uri="{FF2B5EF4-FFF2-40B4-BE49-F238E27FC236}">
                      <a16:creationId xmlns:a16="http://schemas.microsoft.com/office/drawing/2014/main" xmlns="" id="{98DBBB7C-1329-46CD-A5ED-2C7C124FC17B}"/>
                    </a:ext>
                  </a:extLst>
                </p:cNvPr>
                <p:cNvSpPr txBox="1">
                  <a:spLocks noChangeArrowheads="1"/>
                </p:cNvSpPr>
                <p:nvPr/>
              </p:nvSpPr>
              <p:spPr bwMode="gray">
                <a:xfrm>
                  <a:off x="1060624" y="3171962"/>
                  <a:ext cx="6494316" cy="733534"/>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500"/>
                    </a:lnSpc>
                    <a:spcBef>
                      <a:spcPct val="0"/>
                    </a:spcBef>
                    <a:buClr>
                      <a:srgbClr val="FF0000"/>
                    </a:buClr>
                    <a:buSzPct val="110000"/>
                    <a:buFontTx/>
                    <a:buNone/>
                    <a:defRPr/>
                  </a:pP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800 nm </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excitation</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promote </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deep tissue imaging</a:t>
                  </a:r>
                  <a:r>
                    <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and </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reduce </a:t>
                  </a:r>
                  <a:r>
                    <a:rPr lang="en-US" altLang="zh-CN" sz="2000" b="1" kern="0" dirty="0" err="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photothermal</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damage</a:t>
                  </a:r>
                  <a:endPar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52" name="图片 51">
                <a:extLst>
                  <a:ext uri="{FF2B5EF4-FFF2-40B4-BE49-F238E27FC236}">
                    <a16:creationId xmlns:a16="http://schemas.microsoft.com/office/drawing/2014/main" xmlns="" id="{394E67E0-9A33-4C1C-8EE3-3CCCB2289940}"/>
                  </a:ext>
                </a:extLst>
              </p:cNvPr>
              <p:cNvPicPr>
                <a:picLocks noChangeAspect="1"/>
              </p:cNvPicPr>
              <p:nvPr/>
            </p:nvPicPr>
            <p:blipFill>
              <a:blip r:embed="rId3"/>
              <a:stretch>
                <a:fillRect/>
              </a:stretch>
            </p:blipFill>
            <p:spPr>
              <a:xfrm>
                <a:off x="1479568" y="4048727"/>
                <a:ext cx="2139019" cy="1626042"/>
              </a:xfrm>
              <a:prstGeom prst="rect">
                <a:avLst/>
              </a:prstGeom>
            </p:spPr>
          </p:pic>
          <p:pic>
            <p:nvPicPr>
              <p:cNvPr id="53" name="Picture 9" descr="Fig">
                <a:extLst>
                  <a:ext uri="{FF2B5EF4-FFF2-40B4-BE49-F238E27FC236}">
                    <a16:creationId xmlns:a16="http://schemas.microsoft.com/office/drawing/2014/main" xmlns="" id="{FF22967C-C993-4A08-9D41-C92784D987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32299" y="4048727"/>
                <a:ext cx="3966788" cy="15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53">
                <a:extLst>
                  <a:ext uri="{FF2B5EF4-FFF2-40B4-BE49-F238E27FC236}">
                    <a16:creationId xmlns:a16="http://schemas.microsoft.com/office/drawing/2014/main" xmlns="" id="{1ED4EFF6-6BDD-4472-8523-2CD2B8DE5249}"/>
                  </a:ext>
                </a:extLst>
              </p:cNvPr>
              <p:cNvSpPr txBox="1"/>
              <p:nvPr/>
            </p:nvSpPr>
            <p:spPr>
              <a:xfrm>
                <a:off x="4050257" y="4934201"/>
                <a:ext cx="1499449" cy="276999"/>
              </a:xfrm>
              <a:prstGeom prst="rect">
                <a:avLst/>
              </a:prstGeom>
              <a:solidFill>
                <a:schemeClr val="tx1"/>
              </a:solidFill>
            </p:spPr>
            <p:txBody>
              <a:bodyPr wrap="none" rtlCol="0">
                <a:spAutoFit/>
              </a:bodyPr>
              <a:lstStyle/>
              <a:p>
                <a:r>
                  <a:rPr lang="en-US" altLang="zh-CN" sz="1200" dirty="0">
                    <a:solidFill>
                      <a:srgbClr val="FFFFFF"/>
                    </a:solidFill>
                    <a:latin typeface="微软雅黑" panose="020B0503020204020204" pitchFamily="34" charset="-122"/>
                    <a:ea typeface="微软雅黑" panose="020B0503020204020204" pitchFamily="34" charset="-122"/>
                  </a:rPr>
                  <a:t>800 nm excitation</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55" name="文本框 54">
                <a:extLst>
                  <a:ext uri="{FF2B5EF4-FFF2-40B4-BE49-F238E27FC236}">
                    <a16:creationId xmlns:a16="http://schemas.microsoft.com/office/drawing/2014/main" xmlns="" id="{DFA5C1A6-AECD-441E-BC76-4F15E311D021}"/>
                  </a:ext>
                </a:extLst>
              </p:cNvPr>
              <p:cNvSpPr txBox="1"/>
              <p:nvPr/>
            </p:nvSpPr>
            <p:spPr>
              <a:xfrm>
                <a:off x="5915693" y="4941319"/>
                <a:ext cx="1499449" cy="276999"/>
              </a:xfrm>
              <a:prstGeom prst="rect">
                <a:avLst/>
              </a:prstGeom>
              <a:solidFill>
                <a:schemeClr val="tx1"/>
              </a:solidFill>
            </p:spPr>
            <p:txBody>
              <a:bodyPr wrap="none" rtlCol="0">
                <a:spAutoFit/>
              </a:bodyPr>
              <a:lstStyle/>
              <a:p>
                <a:r>
                  <a:rPr lang="en-US" altLang="zh-CN" sz="1200" dirty="0">
                    <a:solidFill>
                      <a:srgbClr val="FFFFFF"/>
                    </a:solidFill>
                    <a:latin typeface="微软雅黑" panose="020B0503020204020204" pitchFamily="34" charset="-122"/>
                    <a:ea typeface="微软雅黑" panose="020B0503020204020204" pitchFamily="34" charset="-122"/>
                  </a:rPr>
                  <a:t>980 nm excitation</a:t>
                </a:r>
                <a:endParaRPr lang="zh-CN" altLang="en-US" sz="1200" dirty="0">
                  <a:solidFill>
                    <a:srgbClr val="FFFFFF"/>
                  </a:solidFill>
                  <a:latin typeface="微软雅黑" panose="020B0503020204020204" pitchFamily="34" charset="-122"/>
                  <a:ea typeface="微软雅黑" panose="020B0503020204020204" pitchFamily="34" charset="-122"/>
                </a:endParaRPr>
              </a:p>
            </p:txBody>
          </p:sp>
        </p:grpSp>
        <p:grpSp>
          <p:nvGrpSpPr>
            <p:cNvPr id="5" name="组合 4">
              <a:extLst>
                <a:ext uri="{FF2B5EF4-FFF2-40B4-BE49-F238E27FC236}">
                  <a16:creationId xmlns:a16="http://schemas.microsoft.com/office/drawing/2014/main" xmlns="" id="{93886718-F439-4C8D-B6BB-A8E0E3B65615}"/>
                </a:ext>
              </a:extLst>
            </p:cNvPr>
            <p:cNvGrpSpPr/>
            <p:nvPr/>
          </p:nvGrpSpPr>
          <p:grpSpPr>
            <a:xfrm>
              <a:off x="1655006" y="1248861"/>
              <a:ext cx="5833989" cy="1919391"/>
              <a:chOff x="1743220" y="1248861"/>
              <a:chExt cx="5833989" cy="1919391"/>
            </a:xfrm>
          </p:grpSpPr>
          <p:sp>
            <p:nvSpPr>
              <p:cNvPr id="36" name="圆角矩形 31">
                <a:extLst>
                  <a:ext uri="{FF2B5EF4-FFF2-40B4-BE49-F238E27FC236}">
                    <a16:creationId xmlns:a16="http://schemas.microsoft.com/office/drawing/2014/main" xmlns="" id="{65D7132B-7076-4CBF-B615-1E048E045BF6}"/>
                  </a:ext>
                </a:extLst>
              </p:cNvPr>
              <p:cNvSpPr/>
              <p:nvPr/>
            </p:nvSpPr>
            <p:spPr>
              <a:xfrm>
                <a:off x="1743220" y="1248861"/>
                <a:ext cx="5833989" cy="1919391"/>
              </a:xfrm>
              <a:prstGeom prst="roundRect">
                <a:avLst/>
              </a:prstGeom>
              <a:noFill/>
              <a:ln w="57150">
                <a:solidFill>
                  <a:srgbClr val="0C0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5" name="右箭头 39">
                <a:extLst>
                  <a:ext uri="{FF2B5EF4-FFF2-40B4-BE49-F238E27FC236}">
                    <a16:creationId xmlns:a16="http://schemas.microsoft.com/office/drawing/2014/main" xmlns="" id="{1FAFA0FA-99CA-40CE-9404-6873622F67C4}"/>
                  </a:ext>
                </a:extLst>
              </p:cNvPr>
              <p:cNvSpPr/>
              <p:nvPr/>
            </p:nvSpPr>
            <p:spPr bwMode="auto">
              <a:xfrm>
                <a:off x="3891130" y="2017864"/>
                <a:ext cx="623087" cy="406265"/>
              </a:xfrm>
              <a:prstGeom prst="rightArrow">
                <a:avLst/>
              </a:prstGeom>
              <a:noFill/>
              <a:ln w="952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pic>
            <p:nvPicPr>
              <p:cNvPr id="51" name="Picture 12" descr="Fig">
                <a:extLst>
                  <a:ext uri="{FF2B5EF4-FFF2-40B4-BE49-F238E27FC236}">
                    <a16:creationId xmlns:a16="http://schemas.microsoft.com/office/drawing/2014/main" xmlns="" id="{88BFE7A9-CA4A-4A2C-B382-A0DC480D29B9}"/>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18268" y="1474930"/>
                <a:ext cx="2187659" cy="160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55">
                <a:extLst>
                  <a:ext uri="{FF2B5EF4-FFF2-40B4-BE49-F238E27FC236}">
                    <a16:creationId xmlns:a16="http://schemas.microsoft.com/office/drawing/2014/main" xmlns="" id="{907B7E5D-EDF9-4B91-8E78-E1EC6403E55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6641" y="1547975"/>
                <a:ext cx="1376391" cy="1386548"/>
              </a:xfrm>
              <a:prstGeom prst="rect">
                <a:avLst/>
              </a:prstGeom>
            </p:spPr>
          </p:pic>
          <p:sp>
            <p:nvSpPr>
              <p:cNvPr id="57" name="文本框 56">
                <a:extLst>
                  <a:ext uri="{FF2B5EF4-FFF2-40B4-BE49-F238E27FC236}">
                    <a16:creationId xmlns:a16="http://schemas.microsoft.com/office/drawing/2014/main" xmlns="" id="{74770E87-666D-4E5D-B363-EF905D0EC3A3}"/>
                  </a:ext>
                </a:extLst>
              </p:cNvPr>
              <p:cNvSpPr txBox="1"/>
              <p:nvPr/>
            </p:nvSpPr>
            <p:spPr>
              <a:xfrm>
                <a:off x="3300234" y="2545618"/>
                <a:ext cx="1718034" cy="338554"/>
              </a:xfrm>
              <a:prstGeom prst="rect">
                <a:avLst/>
              </a:prstGeom>
              <a:noFill/>
            </p:spPr>
            <p:txBody>
              <a:bodyPr wrap="none" rtlCol="0">
                <a:spAutoFit/>
              </a:bodyPr>
              <a:lstStyle/>
              <a:p>
                <a:r>
                  <a:rPr lang="en-US" altLang="zh-CN" sz="1600" dirty="0">
                    <a:solidFill>
                      <a:srgbClr val="000000"/>
                    </a:solidFill>
                    <a:ea typeface="微软雅黑" panose="020B0503020204020204" pitchFamily="34" charset="-122"/>
                  </a:rPr>
                  <a:t>Solvent quenching</a:t>
                </a:r>
                <a:endParaRPr lang="zh-CN" altLang="en-US" sz="1600" dirty="0">
                  <a:solidFill>
                    <a:srgbClr val="000000"/>
                  </a:solidFill>
                  <a:ea typeface="微软雅黑" panose="020B0503020204020204" pitchFamily="34" charset="-122"/>
                </a:endParaRPr>
              </a:p>
            </p:txBody>
          </p:sp>
          <p:sp>
            <p:nvSpPr>
              <p:cNvPr id="58" name="文本框 57">
                <a:extLst>
                  <a:ext uri="{FF2B5EF4-FFF2-40B4-BE49-F238E27FC236}">
                    <a16:creationId xmlns:a16="http://schemas.microsoft.com/office/drawing/2014/main" xmlns="" id="{E07A1BF6-0F68-4C50-A80A-E91F294EAD42}"/>
                  </a:ext>
                </a:extLst>
              </p:cNvPr>
              <p:cNvSpPr txBox="1"/>
              <p:nvPr/>
            </p:nvSpPr>
            <p:spPr>
              <a:xfrm>
                <a:off x="3235697" y="1573678"/>
                <a:ext cx="1919115" cy="338554"/>
              </a:xfrm>
              <a:prstGeom prst="rect">
                <a:avLst/>
              </a:prstGeom>
              <a:noFill/>
            </p:spPr>
            <p:txBody>
              <a:bodyPr wrap="none" rtlCol="0">
                <a:spAutoFit/>
              </a:bodyPr>
              <a:lstStyle/>
              <a:p>
                <a:r>
                  <a:rPr lang="en-US" altLang="zh-CN" sz="1600" dirty="0" err="1">
                    <a:solidFill>
                      <a:srgbClr val="000000"/>
                    </a:solidFill>
                    <a:ea typeface="微软雅黑" panose="020B0503020204020204" pitchFamily="34" charset="-122"/>
                  </a:rPr>
                  <a:t>Nd</a:t>
                </a:r>
                <a:r>
                  <a:rPr lang="en-US" altLang="zh-CN" sz="1600" dirty="0">
                    <a:solidFill>
                      <a:srgbClr val="000000"/>
                    </a:solidFill>
                    <a:ea typeface="微软雅黑" panose="020B0503020204020204" pitchFamily="34" charset="-122"/>
                  </a:rPr>
                  <a:t> and </a:t>
                </a:r>
                <a:r>
                  <a:rPr lang="en-US" altLang="zh-CN" sz="1600" dirty="0" err="1">
                    <a:solidFill>
                      <a:srgbClr val="000000"/>
                    </a:solidFill>
                    <a:ea typeface="微软雅黑" panose="020B0503020204020204" pitchFamily="34" charset="-122"/>
                  </a:rPr>
                  <a:t>Er</a:t>
                </a:r>
                <a:r>
                  <a:rPr lang="en-US" altLang="zh-CN" sz="1600" dirty="0">
                    <a:solidFill>
                      <a:srgbClr val="000000"/>
                    </a:solidFill>
                    <a:ea typeface="微软雅黑" panose="020B0503020204020204" pitchFamily="34" charset="-122"/>
                  </a:rPr>
                  <a:t> quenching</a:t>
                </a:r>
                <a:endParaRPr lang="zh-CN" altLang="en-US" sz="1600" dirty="0">
                  <a:solidFill>
                    <a:srgbClr val="000000"/>
                  </a:solidFill>
                  <a:ea typeface="微软雅黑" panose="020B0503020204020204" pitchFamily="34" charset="-122"/>
                </a:endParaRPr>
              </a:p>
            </p:txBody>
          </p:sp>
        </p:grpSp>
      </p:grpSp>
      <p:sp>
        <p:nvSpPr>
          <p:cNvPr id="25" name="矩形 24"/>
          <p:cNvSpPr/>
          <p:nvPr/>
        </p:nvSpPr>
        <p:spPr>
          <a:xfrm>
            <a:off x="2898166" y="6147339"/>
            <a:ext cx="5202226" cy="584775"/>
          </a:xfrm>
          <a:prstGeom prst="rect">
            <a:avLst/>
          </a:prstGeom>
        </p:spPr>
        <p:txBody>
          <a:bodyPr wrap="square">
            <a:spAutoFit/>
          </a:bodyPr>
          <a:lstStyle/>
          <a:p>
            <a:r>
              <a:rPr lang="en-US" altLang="zh-CN" sz="1600" b="1" i="1" kern="0" dirty="0">
                <a:solidFill>
                  <a:srgbClr val="000000"/>
                </a:solidFill>
                <a:latin typeface="微软雅黑" panose="020B0503020204020204" pitchFamily="34" charset="-122"/>
                <a:ea typeface="微软雅黑" panose="020B0503020204020204" pitchFamily="34" charset="-122"/>
              </a:rPr>
              <a:t>Adv. Mater.</a:t>
            </a:r>
            <a:r>
              <a:rPr lang="en-US" altLang="zh-CN" sz="1600" i="1" kern="0" dirty="0">
                <a:solidFill>
                  <a:srgbClr val="000000"/>
                </a:solidFill>
                <a:latin typeface="微软雅黑" panose="020B0503020204020204" pitchFamily="34" charset="-122"/>
                <a:ea typeface="微软雅黑" panose="020B0503020204020204" pitchFamily="34" charset="-122"/>
              </a:rPr>
              <a:t> </a:t>
            </a:r>
            <a:r>
              <a:rPr lang="en-US" altLang="zh-CN" sz="1600" kern="0" dirty="0">
                <a:solidFill>
                  <a:srgbClr val="000000"/>
                </a:solidFill>
                <a:latin typeface="微软雅黑" panose="020B0503020204020204" pitchFamily="34" charset="-122"/>
                <a:ea typeface="微软雅黑" panose="020B0503020204020204" pitchFamily="34" charset="-122"/>
              </a:rPr>
              <a:t>2014, 26, 2831-2840</a:t>
            </a:r>
            <a:br>
              <a:rPr lang="en-US" altLang="zh-CN" sz="1600" kern="0" dirty="0">
                <a:solidFill>
                  <a:srgbClr val="000000"/>
                </a:solidFill>
                <a:latin typeface="微软雅黑" panose="020B0503020204020204" pitchFamily="34" charset="-122"/>
                <a:ea typeface="微软雅黑" panose="020B0503020204020204" pitchFamily="34" charset="-122"/>
              </a:rPr>
            </a:br>
            <a:r>
              <a:rPr lang="en-US" altLang="zh-CN" sz="1600" b="1" i="1" kern="0" dirty="0">
                <a:solidFill>
                  <a:srgbClr val="000000"/>
                </a:solidFill>
                <a:latin typeface="微软雅黑" panose="020B0503020204020204" pitchFamily="34" charset="-122"/>
                <a:ea typeface="微软雅黑" panose="020B0503020204020204" pitchFamily="34" charset="-122"/>
              </a:rPr>
              <a:t>Adv. Mater. </a:t>
            </a:r>
            <a:r>
              <a:rPr lang="en-US" altLang="zh-CN" sz="1600" kern="0" dirty="0">
                <a:solidFill>
                  <a:srgbClr val="000000"/>
                </a:solidFill>
                <a:latin typeface="微软雅黑" panose="020B0503020204020204" pitchFamily="34" charset="-122"/>
                <a:ea typeface="微软雅黑" panose="020B0503020204020204" pitchFamily="34" charset="-122"/>
              </a:rPr>
              <a:t>2015, 27, 7692-7712</a:t>
            </a:r>
            <a:endParaRPr lang="zh-CN" altLang="zh-CN" sz="1600" kern="0" dirty="0">
              <a:solidFill>
                <a:srgbClr val="000000"/>
              </a:solidFill>
              <a:latin typeface="微软雅黑" panose="020B0503020204020204" pitchFamily="34" charset="-122"/>
              <a:ea typeface="微软雅黑" panose="020B0503020204020204" pitchFamily="34" charset="-122"/>
            </a:endParaRPr>
          </a:p>
        </p:txBody>
      </p:sp>
      <p:grpSp>
        <p:nvGrpSpPr>
          <p:cNvPr id="28" name="组合 25">
            <a:extLst>
              <a:ext uri="{FF2B5EF4-FFF2-40B4-BE49-F238E27FC236}">
                <a16:creationId xmlns:a16="http://schemas.microsoft.com/office/drawing/2014/main" xmlns="" id="{DD2F1877-A851-4B97-9880-1F75310DABE0}"/>
              </a:ext>
            </a:extLst>
          </p:cNvPr>
          <p:cNvGrpSpPr/>
          <p:nvPr/>
        </p:nvGrpSpPr>
        <p:grpSpPr>
          <a:xfrm>
            <a:off x="107504" y="880145"/>
            <a:ext cx="1307237" cy="748655"/>
            <a:chOff x="213419" y="294555"/>
            <a:chExt cx="1307237" cy="748655"/>
          </a:xfrm>
        </p:grpSpPr>
        <p:sp>
          <p:nvSpPr>
            <p:cNvPr id="29" name="椭圆 28">
              <a:extLst>
                <a:ext uri="{FF2B5EF4-FFF2-40B4-BE49-F238E27FC236}">
                  <a16:creationId xmlns:a16="http://schemas.microsoft.com/office/drawing/2014/main" xmlns="" id="{04F5988F-4075-42AD-B555-DC0BA0FD4F67}"/>
                </a:ext>
              </a:extLst>
            </p:cNvPr>
            <p:cNvSpPr/>
            <p:nvPr/>
          </p:nvSpPr>
          <p:spPr>
            <a:xfrm>
              <a:off x="213419" y="294555"/>
              <a:ext cx="1307237" cy="74865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0" name="矩形 29">
              <a:extLst>
                <a:ext uri="{FF2B5EF4-FFF2-40B4-BE49-F238E27FC236}">
                  <a16:creationId xmlns:a16="http://schemas.microsoft.com/office/drawing/2014/main" xmlns="" id="{C6162388-07CC-4CE9-B59D-7E76D2B124DE}"/>
                </a:ext>
              </a:extLst>
            </p:cNvPr>
            <p:cNvSpPr/>
            <p:nvPr/>
          </p:nvSpPr>
          <p:spPr>
            <a:xfrm>
              <a:off x="244345" y="467146"/>
              <a:ext cx="1276311" cy="400110"/>
            </a:xfrm>
            <a:prstGeom prst="rect">
              <a:avLst/>
            </a:prstGeom>
          </p:spPr>
          <p:txBody>
            <a:bodyPr wrap="none">
              <a:spAutoFit/>
            </a:bodyPr>
            <a:lstStyle/>
            <a:p>
              <a:r>
                <a:rPr lang="en-US" altLang="zh-CN" sz="2000" b="1" dirty="0">
                  <a:solidFill>
                    <a:prstClr val="white"/>
                  </a:solidFill>
                  <a:latin typeface="微软雅黑" pitchFamily="34" charset="-122"/>
                  <a:ea typeface="微软雅黑" pitchFamily="34" charset="-122"/>
                </a:rPr>
                <a:t>Example</a:t>
              </a:r>
              <a:endParaRPr lang="zh-CN" altLang="en-US" sz="2000" b="1" dirty="0">
                <a:solidFill>
                  <a:prstClr val="white"/>
                </a:solidFill>
                <a:latin typeface="微软雅黑" pitchFamily="34" charset="-122"/>
                <a:ea typeface="微软雅黑" pitchFamily="34" charset="-122"/>
              </a:endParaRPr>
            </a:p>
          </p:txBody>
        </p:sp>
      </p:grpSp>
      <p:sp>
        <p:nvSpPr>
          <p:cNvPr id="27" name="Rectangle 2">
            <a:extLst>
              <a:ext uri="{FF2B5EF4-FFF2-40B4-BE49-F238E27FC236}">
                <a16:creationId xmlns:a16="http://schemas.microsoft.com/office/drawing/2014/main" xmlns="" id="{AE547549-1E68-4875-997D-B6FB4BEEF884}"/>
              </a:ext>
            </a:extLst>
          </p:cNvPr>
          <p:cNvSpPr txBox="1">
            <a:spLocks noChangeArrowheads="1"/>
          </p:cNvSpPr>
          <p:nvPr/>
        </p:nvSpPr>
        <p:spPr>
          <a:xfrm>
            <a:off x="1548254" y="135475"/>
            <a:ext cx="8352338" cy="563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altLang="zh-CN" sz="2400" b="1" dirty="0">
                <a:solidFill>
                  <a:srgbClr val="000000"/>
                </a:solidFill>
                <a:ea typeface="微软雅黑" panose="020B0503020204020204" pitchFamily="34" charset="-122"/>
              </a:rPr>
              <a:t>Using multiple core-shell structure to </a:t>
            </a:r>
          </a:p>
          <a:p>
            <a:pPr defTabSz="457200">
              <a:lnSpc>
                <a:spcPct val="100000"/>
              </a:lnSpc>
              <a:spcBef>
                <a:spcPts val="0"/>
              </a:spcBef>
              <a:defRPr/>
            </a:pPr>
            <a:r>
              <a:rPr lang="en-US" altLang="zh-CN" sz="2400" b="1" dirty="0">
                <a:solidFill>
                  <a:srgbClr val="000000"/>
                </a:solidFill>
                <a:ea typeface="微软雅黑" panose="020B0503020204020204" pitchFamily="34" charset="-122"/>
              </a:rPr>
              <a:t>reduce quenching and improve luminous efficiency</a:t>
            </a:r>
            <a:endParaRPr lang="zh-CN" altLang="en-US" sz="2400" b="1" dirty="0">
              <a:solidFill>
                <a:srgbClr val="000000"/>
              </a:solidFill>
              <a:ea typeface="微软雅黑" panose="020B0503020204020204" pitchFamily="34" charset="-122"/>
            </a:endParaRPr>
          </a:p>
        </p:txBody>
      </p:sp>
      <p:sp>
        <p:nvSpPr>
          <p:cNvPr id="31" name="Text Box 84">
            <a:extLst>
              <a:ext uri="{FF2B5EF4-FFF2-40B4-BE49-F238E27FC236}">
                <a16:creationId xmlns:a16="http://schemas.microsoft.com/office/drawing/2014/main" xmlns="" id="{C4DD59D7-EED8-46FE-85C9-BCCAF5714BAF}"/>
              </a:ext>
            </a:extLst>
          </p:cNvPr>
          <p:cNvSpPr txBox="1">
            <a:spLocks noChangeArrowheads="1"/>
          </p:cNvSpPr>
          <p:nvPr/>
        </p:nvSpPr>
        <p:spPr bwMode="gray">
          <a:xfrm>
            <a:off x="1876187" y="864293"/>
            <a:ext cx="5360340" cy="70788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FF0000"/>
              </a:buClr>
              <a:buSzPct val="110000"/>
              <a:buFontTx/>
              <a:buNone/>
              <a:defRPr/>
            </a:pPr>
            <a:r>
              <a:rPr lang="en-US" altLang="zh-CN" sz="2000" b="1" kern="0" dirty="0">
                <a:solidFill>
                  <a:srgbClr val="C00000"/>
                </a:solidFill>
                <a:latin typeface="Calibri"/>
                <a:ea typeface="微软雅黑" panose="020B0503020204020204" pitchFamily="34" charset="-122"/>
                <a:cs typeface="Times New Roman" panose="02020603050405020304" pitchFamily="18" charset="0"/>
              </a:rPr>
              <a:t>Multilayer core-shell structure avoids quenching effect and increase fluorescence up to 125 times</a:t>
            </a:r>
            <a:endParaRPr lang="zh-CN" altLang="en-US" sz="2000" b="1" kern="0" dirty="0">
              <a:solidFill>
                <a:srgbClr val="C00000"/>
              </a:solidFill>
              <a:latin typeface="Calibri"/>
              <a:ea typeface="微软雅黑" panose="020B0503020204020204" pitchFamily="34" charset="-122"/>
              <a:cs typeface="Times New Roman" panose="02020603050405020304" pitchFamily="18" charset="0"/>
            </a:endParaRPr>
          </a:p>
        </p:txBody>
      </p:sp>
      <p:sp>
        <p:nvSpPr>
          <p:cNvPr id="2" name="文本框 1"/>
          <p:cNvSpPr txBox="1"/>
          <p:nvPr/>
        </p:nvSpPr>
        <p:spPr>
          <a:xfrm>
            <a:off x="-1692696" y="2938343"/>
            <a:ext cx="1240891" cy="646331"/>
          </a:xfrm>
          <a:prstGeom prst="rect">
            <a:avLst/>
          </a:prstGeom>
          <a:noFill/>
        </p:spPr>
        <p:txBody>
          <a:bodyPr wrap="square" rtlCol="0">
            <a:spAutoFit/>
          </a:bodyPr>
          <a:lstStyle/>
          <a:p>
            <a:r>
              <a:rPr lang="en-US" b="1" dirty="0">
                <a:solidFill>
                  <a:srgbClr val="C00000"/>
                </a:solidFill>
              </a:rPr>
              <a:t>Materials</a:t>
            </a:r>
          </a:p>
          <a:p>
            <a:r>
              <a:rPr lang="en-US" b="1" dirty="0">
                <a:solidFill>
                  <a:srgbClr val="C00000"/>
                </a:solidFill>
              </a:rPr>
              <a:t>properties</a:t>
            </a:r>
          </a:p>
        </p:txBody>
      </p:sp>
    </p:spTree>
    <p:extLst>
      <p:ext uri="{BB962C8B-B14F-4D97-AF65-F5344CB8AC3E}">
        <p14:creationId xmlns:p14="http://schemas.microsoft.com/office/powerpoint/2010/main" val="237670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692696"/>
            <a:ext cx="9144000" cy="0"/>
          </a:xfrm>
          <a:prstGeom prst="line">
            <a:avLst/>
          </a:prstGeom>
          <a:ln w="57150">
            <a:solidFill>
              <a:srgbClr val="0070C0"/>
            </a:solidFill>
          </a:ln>
        </p:spPr>
        <p:style>
          <a:lnRef idx="3">
            <a:schemeClr val="accent2"/>
          </a:lnRef>
          <a:fillRef idx="0">
            <a:schemeClr val="accent2"/>
          </a:fillRef>
          <a:effectRef idx="2">
            <a:schemeClr val="accent2"/>
          </a:effectRef>
          <a:fontRef idx="minor">
            <a:schemeClr val="tx1"/>
          </a:fontRef>
        </p:style>
      </p:cxnSp>
      <p:sp>
        <p:nvSpPr>
          <p:cNvPr id="16" name="Rectangle 2">
            <a:extLst>
              <a:ext uri="{FF2B5EF4-FFF2-40B4-BE49-F238E27FC236}">
                <a16:creationId xmlns:a16="http://schemas.microsoft.com/office/drawing/2014/main" xmlns="" id="{AE547549-1E68-4875-997D-B6FB4BEEF884}"/>
              </a:ext>
            </a:extLst>
          </p:cNvPr>
          <p:cNvSpPr txBox="1">
            <a:spLocks noChangeArrowheads="1"/>
          </p:cNvSpPr>
          <p:nvPr/>
        </p:nvSpPr>
        <p:spPr>
          <a:xfrm>
            <a:off x="1683675" y="118302"/>
            <a:ext cx="7640853" cy="563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ts val="3700"/>
              </a:lnSpc>
              <a:spcBef>
                <a:spcPts val="600"/>
              </a:spcBef>
              <a:defRPr/>
            </a:pPr>
            <a:r>
              <a:rPr lang="en-US" altLang="zh-CN" sz="3200" b="1" dirty="0">
                <a:solidFill>
                  <a:srgbClr val="000000"/>
                </a:solidFill>
                <a:latin typeface="微软雅黑" panose="020B0503020204020204" pitchFamily="34" charset="-122"/>
                <a:ea typeface="微软雅黑" panose="020B0503020204020204" pitchFamily="34" charset="-122"/>
              </a:rPr>
              <a:t>Biosafety Evaluation of </a:t>
            </a:r>
            <a:r>
              <a:rPr lang="en-US" altLang="zh-CN" sz="3200" b="1" dirty="0" err="1">
                <a:solidFill>
                  <a:srgbClr val="000000"/>
                </a:solidFill>
                <a:latin typeface="微软雅黑" panose="020B0503020204020204" pitchFamily="34" charset="-122"/>
                <a:ea typeface="微软雅黑" panose="020B0503020204020204" pitchFamily="34" charset="-122"/>
              </a:rPr>
              <a:t>Upconversion</a:t>
            </a:r>
            <a:r>
              <a:rPr lang="en-US" altLang="zh-CN" sz="3200" b="1" dirty="0">
                <a:solidFill>
                  <a:srgbClr val="000000"/>
                </a:solidFill>
                <a:latin typeface="微软雅黑" panose="020B0503020204020204" pitchFamily="34" charset="-122"/>
                <a:ea typeface="微软雅黑" panose="020B0503020204020204" pitchFamily="34" charset="-122"/>
              </a:rPr>
              <a:t> Nanoparticles</a:t>
            </a:r>
            <a:endParaRPr lang="zh-CN" altLang="en-US" sz="3200" b="1" dirty="0">
              <a:solidFill>
                <a:srgbClr val="00000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xmlns="" id="{F6D42869-DF17-4655-8BE9-4B8A7873933B}"/>
              </a:ext>
            </a:extLst>
          </p:cNvPr>
          <p:cNvPicPr>
            <a:picLocks noChangeAspect="1"/>
          </p:cNvPicPr>
          <p:nvPr/>
        </p:nvPicPr>
        <p:blipFill>
          <a:blip r:embed="rId3"/>
          <a:stretch>
            <a:fillRect/>
          </a:stretch>
        </p:blipFill>
        <p:spPr>
          <a:xfrm>
            <a:off x="1579899" y="3948474"/>
            <a:ext cx="2013224" cy="1512168"/>
          </a:xfrm>
          <a:prstGeom prst="rect">
            <a:avLst/>
          </a:prstGeom>
        </p:spPr>
      </p:pic>
      <p:pic>
        <p:nvPicPr>
          <p:cNvPr id="6" name="Picture 5">
            <a:extLst>
              <a:ext uri="{FF2B5EF4-FFF2-40B4-BE49-F238E27FC236}">
                <a16:creationId xmlns:a16="http://schemas.microsoft.com/office/drawing/2014/main" xmlns="" id="{0931B379-2829-474F-94FC-06E200827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94"/>
          <a:stretch>
            <a:fillRect/>
          </a:stretch>
        </p:blipFill>
        <p:spPr bwMode="auto">
          <a:xfrm>
            <a:off x="3712703" y="3989716"/>
            <a:ext cx="2512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23">
            <a:extLst>
              <a:ext uri="{FF2B5EF4-FFF2-40B4-BE49-F238E27FC236}">
                <a16:creationId xmlns:a16="http://schemas.microsoft.com/office/drawing/2014/main" xmlns="" id="{630A1117-57A2-4D8E-BC43-F1AA0E0969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000" t="23378" r="22685" b="57539"/>
          <a:stretch/>
        </p:blipFill>
        <p:spPr bwMode="auto">
          <a:xfrm>
            <a:off x="6414355" y="3997201"/>
            <a:ext cx="1862159" cy="144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圆角矩形 8">
            <a:extLst>
              <a:ext uri="{FF2B5EF4-FFF2-40B4-BE49-F238E27FC236}">
                <a16:creationId xmlns:a16="http://schemas.microsoft.com/office/drawing/2014/main" xmlns="" id="{EF087439-00A4-4042-8BE5-B9FB60E33774}"/>
              </a:ext>
            </a:extLst>
          </p:cNvPr>
          <p:cNvSpPr/>
          <p:nvPr/>
        </p:nvSpPr>
        <p:spPr>
          <a:xfrm>
            <a:off x="1203103" y="3680733"/>
            <a:ext cx="7440302" cy="2261072"/>
          </a:xfrm>
          <a:prstGeom prst="roundRect">
            <a:avLst/>
          </a:prstGeom>
          <a:noFill/>
          <a:ln w="57150">
            <a:solidFill>
              <a:srgbClr val="0C0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Text Box 84">
            <a:extLst>
              <a:ext uri="{FF2B5EF4-FFF2-40B4-BE49-F238E27FC236}">
                <a16:creationId xmlns:a16="http://schemas.microsoft.com/office/drawing/2014/main" xmlns="" id="{557C1878-E6DB-4656-B499-C67D0E00B143}"/>
              </a:ext>
            </a:extLst>
          </p:cNvPr>
          <p:cNvSpPr txBox="1">
            <a:spLocks noChangeArrowheads="1"/>
          </p:cNvSpPr>
          <p:nvPr/>
        </p:nvSpPr>
        <p:spPr bwMode="gray">
          <a:xfrm>
            <a:off x="1948037" y="3335733"/>
            <a:ext cx="6177816" cy="682238"/>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300"/>
              </a:lnSpc>
              <a:spcBef>
                <a:spcPct val="0"/>
              </a:spcBef>
              <a:buClr>
                <a:srgbClr val="FF0000"/>
              </a:buClr>
              <a:buSzPct val="110000"/>
              <a:buFontTx/>
              <a:buNone/>
              <a:defRPr/>
            </a:pP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Three administration pathways: </a:t>
            </a:r>
            <a:b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b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No obvious effects on blood and major tissues</a:t>
            </a:r>
            <a:endPar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xmlns="" id="{08A9A370-1873-4D6B-9F06-665AEB052431}"/>
              </a:ext>
            </a:extLst>
          </p:cNvPr>
          <p:cNvSpPr txBox="1"/>
          <p:nvPr/>
        </p:nvSpPr>
        <p:spPr>
          <a:xfrm>
            <a:off x="1529171" y="5472226"/>
            <a:ext cx="2114681" cy="477054"/>
          </a:xfrm>
          <a:prstGeom prst="rect">
            <a:avLst/>
          </a:prstGeom>
          <a:noFill/>
        </p:spPr>
        <p:txBody>
          <a:bodyPr wrap="none" rtlCol="0">
            <a:spAutoFit/>
          </a:bodyPr>
          <a:lstStyle/>
          <a:p>
            <a:pPr algn="ctr">
              <a:lnSpc>
                <a:spcPts val="1500"/>
              </a:lnSpc>
            </a:pPr>
            <a:r>
              <a:rPr lang="en-US" altLang="zh-CN" sz="1400" dirty="0">
                <a:solidFill>
                  <a:srgbClr val="000000"/>
                </a:solidFill>
                <a:latin typeface="Arial" pitchFamily="34" charset="0"/>
                <a:ea typeface="微软雅黑" panose="020B0503020204020204" pitchFamily="34" charset="-122"/>
                <a:cs typeface="Arial" pitchFamily="34" charset="0"/>
              </a:rPr>
              <a:t>Oral,</a:t>
            </a:r>
            <a:r>
              <a:rPr lang="en-US" altLang="zh-CN" sz="1400" dirty="0">
                <a:solidFill>
                  <a:srgbClr val="000000"/>
                </a:solidFill>
                <a:latin typeface="Arial" pitchFamily="34" charset="0"/>
                <a:cs typeface="Arial" pitchFamily="34" charset="0"/>
              </a:rPr>
              <a:t> intravenous, </a:t>
            </a:r>
          </a:p>
          <a:p>
            <a:pPr>
              <a:lnSpc>
                <a:spcPts val="1500"/>
              </a:lnSpc>
            </a:pPr>
            <a:r>
              <a:rPr lang="en-US" altLang="zh-CN" sz="1400" dirty="0" err="1">
                <a:solidFill>
                  <a:srgbClr val="000000"/>
                </a:solidFill>
                <a:latin typeface="Arial" pitchFamily="34" charset="0"/>
                <a:cs typeface="Arial" pitchFamily="34" charset="0"/>
              </a:rPr>
              <a:t>intraperitoneal</a:t>
            </a:r>
            <a:r>
              <a:rPr lang="en-US" altLang="zh-CN" sz="1400" dirty="0">
                <a:solidFill>
                  <a:srgbClr val="000000"/>
                </a:solidFill>
                <a:latin typeface="Arial" pitchFamily="34" charset="0"/>
                <a:cs typeface="Arial" pitchFamily="34" charset="0"/>
              </a:rPr>
              <a:t> injections</a:t>
            </a:r>
            <a:endParaRPr lang="zh-CN" altLang="en-US" sz="1400" dirty="0">
              <a:solidFill>
                <a:srgbClr val="000000"/>
              </a:solidFill>
              <a:latin typeface="Arial" pitchFamily="34" charset="0"/>
              <a:ea typeface="微软雅黑" panose="020B0503020204020204" pitchFamily="34" charset="-122"/>
              <a:cs typeface="Arial" pitchFamily="34" charset="0"/>
            </a:endParaRPr>
          </a:p>
        </p:txBody>
      </p:sp>
      <p:sp>
        <p:nvSpPr>
          <p:cNvPr id="10" name="文本框 9">
            <a:extLst>
              <a:ext uri="{FF2B5EF4-FFF2-40B4-BE49-F238E27FC236}">
                <a16:creationId xmlns:a16="http://schemas.microsoft.com/office/drawing/2014/main" xmlns="" id="{0B02CB7B-E8B6-4968-BED2-5CD0CCC14F62}"/>
              </a:ext>
            </a:extLst>
          </p:cNvPr>
          <p:cNvSpPr txBox="1"/>
          <p:nvPr/>
        </p:nvSpPr>
        <p:spPr>
          <a:xfrm>
            <a:off x="4635312" y="4897903"/>
            <a:ext cx="1448856" cy="646331"/>
          </a:xfrm>
          <a:prstGeom prst="rect">
            <a:avLst/>
          </a:prstGeom>
          <a:noFill/>
        </p:spPr>
        <p:txBody>
          <a:bodyPr wrap="square" rtlCol="0">
            <a:spAutoFit/>
          </a:bodyPr>
          <a:lstStyle/>
          <a:p>
            <a:r>
              <a:rPr lang="en-US" altLang="zh-CN" sz="1200" b="1" dirty="0">
                <a:solidFill>
                  <a:srgbClr val="000000"/>
                </a:solidFill>
                <a:latin typeface="微软雅黑" panose="020B0503020204020204" pitchFamily="34" charset="-122"/>
                <a:ea typeface="微软雅黑" panose="020B0503020204020204" pitchFamily="34" charset="-122"/>
              </a:rPr>
              <a:t>Blood biocompatibility</a:t>
            </a:r>
          </a:p>
          <a:p>
            <a:endParaRPr lang="zh-CN" altLang="en-US" sz="1200" b="1" dirty="0">
              <a:solidFill>
                <a:srgbClr val="00000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xmlns="" id="{D427626D-210A-40C7-8666-147941819DAA}"/>
              </a:ext>
            </a:extLst>
          </p:cNvPr>
          <p:cNvSpPr txBox="1"/>
          <p:nvPr/>
        </p:nvSpPr>
        <p:spPr>
          <a:xfrm>
            <a:off x="6372200" y="5472226"/>
            <a:ext cx="1948129" cy="477054"/>
          </a:xfrm>
          <a:prstGeom prst="rect">
            <a:avLst/>
          </a:prstGeom>
          <a:noFill/>
        </p:spPr>
        <p:txBody>
          <a:bodyPr wrap="square" rtlCol="0">
            <a:spAutoFit/>
          </a:bodyPr>
          <a:lstStyle/>
          <a:p>
            <a:pPr algn="ctr">
              <a:lnSpc>
                <a:spcPts val="1500"/>
              </a:lnSpc>
            </a:pPr>
            <a:r>
              <a:rPr lang="en-US" altLang="zh-CN" sz="1400" dirty="0" err="1">
                <a:solidFill>
                  <a:srgbClr val="000000"/>
                </a:solidFill>
                <a:latin typeface="微软雅黑" panose="020B0503020204020204" pitchFamily="34" charset="-122"/>
                <a:ea typeface="微软雅黑" panose="020B0503020204020204" pitchFamily="34" charset="-122"/>
              </a:rPr>
              <a:t>Histopathological</a:t>
            </a:r>
            <a:r>
              <a:rPr lang="en-US" altLang="zh-CN" sz="1400" dirty="0">
                <a:solidFill>
                  <a:srgbClr val="000000"/>
                </a:solidFill>
                <a:latin typeface="微软雅黑" panose="020B0503020204020204" pitchFamily="34" charset="-122"/>
                <a:ea typeface="微软雅黑" panose="020B0503020204020204" pitchFamily="34" charset="-122"/>
              </a:rPr>
              <a:t> examination</a:t>
            </a:r>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15" name="Picture 2">
            <a:extLst>
              <a:ext uri="{FF2B5EF4-FFF2-40B4-BE49-F238E27FC236}">
                <a16:creationId xmlns:a16="http://schemas.microsoft.com/office/drawing/2014/main" xmlns="" id="{91B04810-4767-44FF-9964-41E7FCAB6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1" r="4735"/>
          <a:stretch>
            <a:fillRect/>
          </a:stretch>
        </p:blipFill>
        <p:spPr bwMode="auto">
          <a:xfrm>
            <a:off x="5475273" y="1457437"/>
            <a:ext cx="2406741" cy="189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圆角矩形 10">
            <a:extLst>
              <a:ext uri="{FF2B5EF4-FFF2-40B4-BE49-F238E27FC236}">
                <a16:creationId xmlns:a16="http://schemas.microsoft.com/office/drawing/2014/main" xmlns="" id="{6D158C4A-5950-44F7-96C6-CB5BDDA1DB19}"/>
              </a:ext>
            </a:extLst>
          </p:cNvPr>
          <p:cNvSpPr/>
          <p:nvPr/>
        </p:nvSpPr>
        <p:spPr>
          <a:xfrm>
            <a:off x="1252375" y="1289106"/>
            <a:ext cx="7351289" cy="2017599"/>
          </a:xfrm>
          <a:prstGeom prst="roundRect">
            <a:avLst/>
          </a:prstGeom>
          <a:noFill/>
          <a:ln w="57150">
            <a:solidFill>
              <a:srgbClr val="0C0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18" name="Picture 6" descr="波带片1">
            <a:extLst>
              <a:ext uri="{FF2B5EF4-FFF2-40B4-BE49-F238E27FC236}">
                <a16:creationId xmlns:a16="http://schemas.microsoft.com/office/drawing/2014/main" xmlns="" id="{AAF91096-D919-41BC-8510-3DE6087D3E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3675" y="1782594"/>
            <a:ext cx="3687762" cy="1290638"/>
          </a:xfrm>
          <a:prstGeom prst="rect">
            <a:avLst/>
          </a:prstGeom>
          <a:solidFill>
            <a:schemeClr val="bg1"/>
          </a:solidFill>
          <a:ln w="9525">
            <a:solidFill>
              <a:srgbClr val="FFFF00"/>
            </a:solidFill>
            <a:miter lim="800000"/>
            <a:headEnd/>
            <a:tailEnd/>
          </a:ln>
        </p:spPr>
      </p:pic>
      <p:sp>
        <p:nvSpPr>
          <p:cNvPr id="19" name="Text Box 84">
            <a:extLst>
              <a:ext uri="{FF2B5EF4-FFF2-40B4-BE49-F238E27FC236}">
                <a16:creationId xmlns:a16="http://schemas.microsoft.com/office/drawing/2014/main" xmlns="" id="{351EE180-D80A-4593-B964-1A8170501A16}"/>
              </a:ext>
            </a:extLst>
          </p:cNvPr>
          <p:cNvSpPr txBox="1">
            <a:spLocks noChangeArrowheads="1"/>
          </p:cNvSpPr>
          <p:nvPr/>
        </p:nvSpPr>
        <p:spPr bwMode="gray">
          <a:xfrm>
            <a:off x="1860404" y="764704"/>
            <a:ext cx="6135231" cy="682238"/>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2300"/>
              </a:lnSpc>
              <a:spcBef>
                <a:spcPct val="0"/>
              </a:spcBef>
              <a:buClr>
                <a:srgbClr val="FF0000"/>
              </a:buClr>
              <a:buSzPct val="110000"/>
              <a:buFontTx/>
              <a:buNone/>
              <a:defRPr/>
            </a:pP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In vivo biotransformation of </a:t>
            </a:r>
            <a:r>
              <a:rPr lang="en-US" altLang="zh-CN" sz="2000" b="1" kern="0" dirty="0" err="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u</a:t>
            </a:r>
            <a:r>
              <a:rPr lang="en-US" altLang="zh-CN" sz="2000" b="1" kern="0" dirty="0" err="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pconversion</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n</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anoparticles </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by </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synchrotron </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
            </a:r>
            <a:r>
              <a:rPr lang="en-US" altLang="zh-CN" sz="2000" b="1" kern="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adiation</a:t>
            </a:r>
            <a:endPar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xmlns="" id="{13919790-1975-4681-9712-63C4696A1C40}"/>
              </a:ext>
            </a:extLst>
          </p:cNvPr>
          <p:cNvSpPr txBox="1"/>
          <p:nvPr/>
        </p:nvSpPr>
        <p:spPr>
          <a:xfrm>
            <a:off x="7696088" y="1562988"/>
            <a:ext cx="859531" cy="369332"/>
          </a:xfrm>
          <a:prstGeom prst="rect">
            <a:avLst/>
          </a:prstGeom>
          <a:noFill/>
        </p:spPr>
        <p:txBody>
          <a:bodyPr wrap="none" rtlCol="0">
            <a:spAutoFit/>
          </a:bodyPr>
          <a:lstStyle/>
          <a:p>
            <a:r>
              <a:rPr lang="en-US" altLang="zh-CN" dirty="0">
                <a:solidFill>
                  <a:srgbClr val="000000"/>
                </a:solidFill>
                <a:latin typeface="微软雅黑" panose="020B0503020204020204" pitchFamily="34" charset="-122"/>
                <a:ea typeface="微软雅黑" panose="020B0503020204020204" pitchFamily="34" charset="-122"/>
              </a:rPr>
              <a:t>NaYF</a:t>
            </a:r>
            <a:r>
              <a:rPr lang="en-US" altLang="zh-CN" baseline="-25000" dirty="0">
                <a:solidFill>
                  <a:srgbClr val="000000"/>
                </a:solidFill>
                <a:latin typeface="微软雅黑" panose="020B0503020204020204" pitchFamily="34" charset="-122"/>
                <a:ea typeface="微软雅黑" panose="020B0503020204020204" pitchFamily="34" charset="-122"/>
              </a:rPr>
              <a:t>4</a:t>
            </a:r>
            <a:endParaRPr lang="zh-CN" altLang="en-US" baseline="-25000" dirty="0">
              <a:solidFill>
                <a:srgbClr val="000000"/>
              </a:solidFill>
              <a:latin typeface="微软雅黑" panose="020B0503020204020204" pitchFamily="34" charset="-122"/>
              <a:ea typeface="微软雅黑" panose="020B0503020204020204" pitchFamily="34" charset="-122"/>
            </a:endParaRPr>
          </a:p>
        </p:txBody>
      </p:sp>
      <p:sp>
        <p:nvSpPr>
          <p:cNvPr id="21" name="下箭头 17">
            <a:extLst>
              <a:ext uri="{FF2B5EF4-FFF2-40B4-BE49-F238E27FC236}">
                <a16:creationId xmlns:a16="http://schemas.microsoft.com/office/drawing/2014/main" xmlns="" id="{7335C369-248F-4F88-A85B-FE1806B10FF0}"/>
              </a:ext>
            </a:extLst>
          </p:cNvPr>
          <p:cNvSpPr/>
          <p:nvPr/>
        </p:nvSpPr>
        <p:spPr bwMode="auto">
          <a:xfrm>
            <a:off x="7985850" y="1981689"/>
            <a:ext cx="280006" cy="39685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xmlns="" id="{519691B5-C783-4515-A076-9CD8B7FCB603}"/>
              </a:ext>
            </a:extLst>
          </p:cNvPr>
          <p:cNvSpPr txBox="1"/>
          <p:nvPr/>
        </p:nvSpPr>
        <p:spPr>
          <a:xfrm>
            <a:off x="7747384" y="2427913"/>
            <a:ext cx="756938" cy="369332"/>
          </a:xfrm>
          <a:prstGeom prst="rect">
            <a:avLst/>
          </a:prstGeom>
          <a:noFill/>
        </p:spPr>
        <p:txBody>
          <a:bodyPr wrap="none" rtlCol="0">
            <a:spAutoFit/>
          </a:bodyPr>
          <a:lstStyle/>
          <a:p>
            <a:r>
              <a:rPr lang="en-US" altLang="zh-CN" dirty="0">
                <a:solidFill>
                  <a:srgbClr val="000000"/>
                </a:solidFill>
                <a:latin typeface="微软雅黑" panose="020B0503020204020204" pitchFamily="34" charset="-122"/>
                <a:ea typeface="微软雅黑" panose="020B0503020204020204" pitchFamily="34" charset="-122"/>
              </a:rPr>
              <a:t>YPO</a:t>
            </a:r>
            <a:r>
              <a:rPr lang="en-US" altLang="zh-CN" baseline="-25000" dirty="0">
                <a:solidFill>
                  <a:srgbClr val="000000"/>
                </a:solidFill>
                <a:latin typeface="微软雅黑" panose="020B0503020204020204" pitchFamily="34" charset="-122"/>
                <a:ea typeface="微软雅黑" panose="020B0503020204020204" pitchFamily="34" charset="-122"/>
              </a:rPr>
              <a:t>4</a:t>
            </a:r>
            <a:endParaRPr lang="zh-CN" altLang="en-US" baseline="-25000" dirty="0">
              <a:solidFill>
                <a:srgbClr val="000000"/>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xmlns="" id="{4D604F20-E5A7-4842-9FA4-9ABFD1D75E4D}"/>
              </a:ext>
            </a:extLst>
          </p:cNvPr>
          <p:cNvSpPr txBox="1"/>
          <p:nvPr/>
        </p:nvSpPr>
        <p:spPr>
          <a:xfrm>
            <a:off x="2771799" y="5998720"/>
            <a:ext cx="3888433" cy="683264"/>
          </a:xfrm>
          <a:prstGeom prst="rect">
            <a:avLst/>
          </a:prstGeom>
          <a:noFill/>
        </p:spPr>
        <p:txBody>
          <a:bodyPr wrap="square" rtlCol="0">
            <a:spAutoFit/>
          </a:bodyPr>
          <a:lstStyle/>
          <a:p>
            <a:pPr>
              <a:lnSpc>
                <a:spcPct val="120000"/>
              </a:lnSpc>
            </a:pPr>
            <a:r>
              <a:rPr lang="en-US" altLang="zh-CN" sz="1600" b="1"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Adv. Mater</a:t>
            </a:r>
            <a:r>
              <a:rPr lang="en-US" altLang="zh-CN" sz="1600" i="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2013, 25, 3758.</a:t>
            </a:r>
            <a:r>
              <a:rPr lang="en-US" altLang="zh-CN" sz="1600" b="1" kern="0" dirty="0">
                <a:solidFill>
                  <a:srgbClr val="000000"/>
                </a:solidFill>
                <a:latin typeface="微软雅黑" panose="020B0503020204020204" pitchFamily="34" charset="-122"/>
                <a:ea typeface="微软雅黑" panose="020B0503020204020204" pitchFamily="34" charset="-122"/>
              </a:rPr>
              <a:t> </a:t>
            </a:r>
          </a:p>
          <a:p>
            <a:pPr>
              <a:lnSpc>
                <a:spcPct val="120000"/>
              </a:lnSpc>
            </a:pPr>
            <a:r>
              <a:rPr lang="en-US" altLang="zh-CN" sz="1600" b="1" i="1" dirty="0">
                <a:solidFill>
                  <a:srgbClr val="000000"/>
                </a:solidFill>
                <a:latin typeface="微软雅黑" panose="020B0503020204020204" pitchFamily="34" charset="-122"/>
                <a:ea typeface="微软雅黑" panose="020B0503020204020204" pitchFamily="34" charset="-122"/>
              </a:rPr>
              <a:t>Small</a:t>
            </a:r>
            <a:r>
              <a:rPr lang="en-US" altLang="zh-CN" sz="1600" dirty="0">
                <a:solidFill>
                  <a:srgbClr val="000000"/>
                </a:solidFill>
                <a:latin typeface="微软雅黑" panose="020B0503020204020204" pitchFamily="34" charset="-122"/>
                <a:ea typeface="微软雅黑" panose="020B0503020204020204" pitchFamily="34" charset="-122"/>
              </a:rPr>
              <a:t> 2015,</a:t>
            </a:r>
            <a:r>
              <a:rPr lang="zh-CN" altLang="en-US" sz="1600" dirty="0">
                <a:solidFill>
                  <a:srgbClr val="000000"/>
                </a:solidFill>
                <a:latin typeface="微软雅黑" panose="020B0503020204020204" pitchFamily="34" charset="-122"/>
                <a:ea typeface="微软雅黑" panose="020B0503020204020204" pitchFamily="34" charset="-122"/>
              </a:rPr>
              <a:t> </a:t>
            </a:r>
            <a:r>
              <a:rPr lang="en-US" altLang="zh-CN" sz="1600" dirty="0">
                <a:solidFill>
                  <a:srgbClr val="000000"/>
                </a:solidFill>
                <a:latin typeface="微软雅黑" panose="020B0503020204020204" pitchFamily="34" charset="-122"/>
                <a:ea typeface="微软雅黑" panose="020B0503020204020204" pitchFamily="34" charset="-122"/>
              </a:rPr>
              <a:t>11, 4774.</a:t>
            </a:r>
            <a:r>
              <a:rPr lang="en-US" altLang="zh-CN" sz="1600" b="1" dirty="0">
                <a:solidFill>
                  <a:srgbClr val="000000"/>
                </a:solidFill>
                <a:latin typeface="微软雅黑" panose="020B0503020204020204" pitchFamily="34" charset="-122"/>
                <a:ea typeface="微软雅黑" panose="020B0503020204020204" pitchFamily="34" charset="-122"/>
              </a:rPr>
              <a:t> </a:t>
            </a:r>
            <a:endParaRPr lang="zh-CN" altLang="zh-CN" sz="1600" dirty="0">
              <a:solidFill>
                <a:srgbClr val="000000"/>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F4CC01A8-DF70-4488-88CB-E2BA143012CD}"/>
              </a:ext>
            </a:extLst>
          </p:cNvPr>
          <p:cNvSpPr/>
          <p:nvPr/>
        </p:nvSpPr>
        <p:spPr>
          <a:xfrm>
            <a:off x="1579899" y="1413262"/>
            <a:ext cx="5266122" cy="369332"/>
          </a:xfrm>
          <a:prstGeom prst="rect">
            <a:avLst/>
          </a:prstGeom>
        </p:spPr>
        <p:txBody>
          <a:bodyPr wrap="none">
            <a:spAutoFit/>
          </a:bodyPr>
          <a:lstStyle/>
          <a:p>
            <a:r>
              <a:rPr lang="en-US" altLang="zh-CN" dirty="0">
                <a:solidFill>
                  <a:srgbClr val="333333"/>
                </a:solidFill>
                <a:latin typeface="微软雅黑" panose="020B0503020204020204" pitchFamily="34" charset="-122"/>
                <a:ea typeface="微软雅黑" panose="020B0503020204020204" pitchFamily="34" charset="-122"/>
              </a:rPr>
              <a:t>X-ray absorption near edge structure (XANES)</a:t>
            </a:r>
            <a:endParaRPr lang="zh-CN" altLang="en-US" dirty="0">
              <a:solidFill>
                <a:srgbClr val="000000"/>
              </a:solidFill>
              <a:latin typeface="微软雅黑" panose="020B0503020204020204" pitchFamily="34" charset="-122"/>
              <a:ea typeface="微软雅黑" panose="020B0503020204020204" pitchFamily="34" charset="-122"/>
            </a:endParaRPr>
          </a:p>
        </p:txBody>
      </p:sp>
      <p:grpSp>
        <p:nvGrpSpPr>
          <p:cNvPr id="29" name="组合 25">
            <a:extLst>
              <a:ext uri="{FF2B5EF4-FFF2-40B4-BE49-F238E27FC236}">
                <a16:creationId xmlns:a16="http://schemas.microsoft.com/office/drawing/2014/main" xmlns="" id="{DD2F1877-A851-4B97-9880-1F75310DABE0}"/>
              </a:ext>
            </a:extLst>
          </p:cNvPr>
          <p:cNvGrpSpPr/>
          <p:nvPr/>
        </p:nvGrpSpPr>
        <p:grpSpPr>
          <a:xfrm>
            <a:off x="107504" y="16658"/>
            <a:ext cx="1307237" cy="748655"/>
            <a:chOff x="213419" y="294555"/>
            <a:chExt cx="1307237" cy="748655"/>
          </a:xfrm>
        </p:grpSpPr>
        <p:sp>
          <p:nvSpPr>
            <p:cNvPr id="30" name="椭圆 29">
              <a:extLst>
                <a:ext uri="{FF2B5EF4-FFF2-40B4-BE49-F238E27FC236}">
                  <a16:creationId xmlns:a16="http://schemas.microsoft.com/office/drawing/2014/main" xmlns="" id="{04F5988F-4075-42AD-B555-DC0BA0FD4F67}"/>
                </a:ext>
              </a:extLst>
            </p:cNvPr>
            <p:cNvSpPr/>
            <p:nvPr/>
          </p:nvSpPr>
          <p:spPr>
            <a:xfrm>
              <a:off x="213419" y="294555"/>
              <a:ext cx="1307237" cy="74865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1" name="矩形 30">
              <a:extLst>
                <a:ext uri="{FF2B5EF4-FFF2-40B4-BE49-F238E27FC236}">
                  <a16:creationId xmlns:a16="http://schemas.microsoft.com/office/drawing/2014/main" xmlns="" id="{C6162388-07CC-4CE9-B59D-7E76D2B124DE}"/>
                </a:ext>
              </a:extLst>
            </p:cNvPr>
            <p:cNvSpPr/>
            <p:nvPr/>
          </p:nvSpPr>
          <p:spPr>
            <a:xfrm>
              <a:off x="244345" y="467146"/>
              <a:ext cx="1276311" cy="400110"/>
            </a:xfrm>
            <a:prstGeom prst="rect">
              <a:avLst/>
            </a:prstGeom>
          </p:spPr>
          <p:txBody>
            <a:bodyPr wrap="none">
              <a:spAutoFit/>
            </a:bodyPr>
            <a:lstStyle/>
            <a:p>
              <a:r>
                <a:rPr lang="en-US" altLang="zh-CN" sz="2000" b="1" dirty="0">
                  <a:solidFill>
                    <a:prstClr val="white"/>
                  </a:solidFill>
                  <a:latin typeface="微软雅黑" pitchFamily="34" charset="-122"/>
                  <a:ea typeface="微软雅黑" pitchFamily="34" charset="-122"/>
                </a:rPr>
                <a:t>Example</a:t>
              </a:r>
              <a:endParaRPr lang="zh-CN" altLang="en-US" sz="2000" b="1"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91470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1472" y="4653467"/>
            <a:ext cx="4429156" cy="647741"/>
          </a:xfrm>
          <a:prstGeom prst="rect">
            <a:avLst/>
          </a:prstGeom>
        </p:spPr>
        <p:txBody>
          <a:bodyPr wrap="square">
            <a:spAutoFit/>
          </a:bodyPr>
          <a:lstStyle/>
          <a:p>
            <a:pPr marL="361950" indent="-361950">
              <a:lnSpc>
                <a:spcPts val="1000"/>
              </a:lnSpc>
              <a:spcBef>
                <a:spcPts val="600"/>
              </a:spcBef>
            </a:pPr>
            <a:r>
              <a:rPr lang="en-US" altLang="zh-CN" sz="1400" dirty="0">
                <a:latin typeface="微软雅黑" pitchFamily="34" charset="-122"/>
                <a:ea typeface="微软雅黑" pitchFamily="34" charset="-122"/>
                <a:cs typeface="Arial" pitchFamily="34" charset="0"/>
              </a:rPr>
              <a:t>Gd@C82(OH)22</a:t>
            </a:r>
            <a:r>
              <a:rPr lang="zh-CN" altLang="en-US" sz="1400" dirty="0">
                <a:latin typeface="微软雅黑" pitchFamily="34" charset="-122"/>
                <a:ea typeface="微软雅黑" pitchFamily="34" charset="-122"/>
                <a:cs typeface="Arial" pitchFamily="34" charset="0"/>
              </a:rPr>
              <a:t> </a:t>
            </a:r>
            <a:r>
              <a:rPr lang="en-US" altLang="zh-CN" sz="1400" dirty="0">
                <a:latin typeface="微软雅黑" pitchFamily="34" charset="-122"/>
                <a:ea typeface="微软雅黑" pitchFamily="34" charset="-122"/>
                <a:cs typeface="Arial" pitchFamily="34" charset="0"/>
              </a:rPr>
              <a:t>use a non-specific way of</a:t>
            </a:r>
          </a:p>
          <a:p>
            <a:pPr marL="361950" indent="-361950">
              <a:lnSpc>
                <a:spcPts val="1000"/>
              </a:lnSpc>
              <a:spcBef>
                <a:spcPts val="600"/>
              </a:spcBef>
            </a:pPr>
            <a:r>
              <a:rPr lang="zh-CN" altLang="en-US" sz="1400" dirty="0">
                <a:latin typeface="微软雅黑" pitchFamily="34" charset="-122"/>
                <a:ea typeface="微软雅黑" pitchFamily="34" charset="-122"/>
                <a:cs typeface="Arial" pitchFamily="34" charset="0"/>
              </a:rPr>
              <a:t>“</a:t>
            </a:r>
            <a:r>
              <a:rPr lang="en-US" altLang="zh-CN" sz="1400" dirty="0">
                <a:latin typeface="微软雅黑" pitchFamily="34" charset="-122"/>
                <a:ea typeface="微软雅黑" pitchFamily="34" charset="-122"/>
                <a:cs typeface="Arial" pitchFamily="34" charset="0"/>
              </a:rPr>
              <a:t>bridge-</a:t>
            </a:r>
            <a:r>
              <a:rPr lang="en-US" altLang="zh-CN" sz="1400" dirty="0" err="1">
                <a:latin typeface="微软雅黑" pitchFamily="34" charset="-122"/>
                <a:ea typeface="微软雅黑" pitchFamily="34" charset="-122"/>
                <a:cs typeface="Arial" pitchFamily="34" charset="0"/>
              </a:rPr>
              <a:t>like”interface</a:t>
            </a:r>
            <a:r>
              <a:rPr lang="en-US" altLang="zh-CN" sz="1400" dirty="0">
                <a:latin typeface="微软雅黑" pitchFamily="34" charset="-122"/>
                <a:ea typeface="微软雅黑" pitchFamily="34" charset="-122"/>
                <a:cs typeface="Arial" pitchFamily="34" charset="0"/>
              </a:rPr>
              <a:t> interaction to </a:t>
            </a:r>
          </a:p>
          <a:p>
            <a:pPr marL="361950" indent="-361950">
              <a:lnSpc>
                <a:spcPts val="1000"/>
              </a:lnSpc>
              <a:spcBef>
                <a:spcPts val="600"/>
              </a:spcBef>
            </a:pPr>
            <a:r>
              <a:rPr lang="en-US" altLang="zh-CN" sz="1400" dirty="0">
                <a:latin typeface="微软雅黑" pitchFamily="34" charset="-122"/>
                <a:ea typeface="微软雅黑" pitchFamily="34" charset="-122"/>
                <a:cs typeface="Arial" pitchFamily="34" charset="0"/>
              </a:rPr>
              <a:t>bind with target protein TNF</a:t>
            </a:r>
            <a:r>
              <a:rPr lang="el-GR" altLang="zh-CN" sz="1400" dirty="0">
                <a:latin typeface="微软雅黑" pitchFamily="34" charset="-122"/>
                <a:ea typeface="微软雅黑" pitchFamily="34" charset="-122"/>
                <a:cs typeface="Arial" pitchFamily="34" charset="0"/>
              </a:rPr>
              <a:t>α-</a:t>
            </a:r>
            <a:r>
              <a:rPr lang="en-US" altLang="zh-CN" sz="1400" dirty="0">
                <a:latin typeface="微软雅黑" pitchFamily="34" charset="-122"/>
                <a:ea typeface="微软雅黑" pitchFamily="34" charset="-122"/>
                <a:cs typeface="Arial" pitchFamily="34" charset="0"/>
              </a:rPr>
              <a:t>TNFR2 </a:t>
            </a:r>
          </a:p>
        </p:txBody>
      </p:sp>
      <p:pic>
        <p:nvPicPr>
          <p:cNvPr id="4" name="Picture 269" descr="fig3"/>
          <p:cNvPicPr/>
          <p:nvPr/>
        </p:nvPicPr>
        <p:blipFill rotWithShape="1">
          <a:blip r:embed="rId3" cstate="print">
            <a:extLst>
              <a:ext uri="{28A0092B-C50C-407E-A947-70E740481C1C}">
                <a14:useLocalDpi xmlns:a14="http://schemas.microsoft.com/office/drawing/2010/main" val="0"/>
              </a:ext>
            </a:extLst>
          </a:blip>
          <a:srcRect l="52680" t="59299" r="3742"/>
          <a:stretch/>
        </p:blipFill>
        <p:spPr bwMode="auto">
          <a:xfrm>
            <a:off x="3500430" y="1857364"/>
            <a:ext cx="2292045" cy="2324017"/>
          </a:xfrm>
          <a:prstGeom prst="rect">
            <a:avLst/>
          </a:prstGeom>
          <a:noFill/>
          <a:ln>
            <a:noFill/>
          </a:ln>
        </p:spPr>
      </p:pic>
      <p:sp>
        <p:nvSpPr>
          <p:cNvPr id="5" name="标题 1"/>
          <p:cNvSpPr txBox="1">
            <a:spLocks/>
          </p:cNvSpPr>
          <p:nvPr/>
        </p:nvSpPr>
        <p:spPr>
          <a:xfrm>
            <a:off x="0" y="142852"/>
            <a:ext cx="9144000" cy="1143000"/>
          </a:xfrm>
          <a:prstGeom prst="rect">
            <a:avLst/>
          </a:prstGeom>
        </p:spPr>
        <p:txBody>
          <a:bodyPr>
            <a:normAutofit lnSpcReduction="10000"/>
          </a:bodyPr>
          <a:lstStyle/>
          <a:p>
            <a:pPr algn="ctr">
              <a:spcBef>
                <a:spcPct val="0"/>
              </a:spcBef>
            </a:pPr>
            <a:r>
              <a:rPr lang="en-US" altLang="zh-CN" sz="2400" b="1" dirty="0">
                <a:solidFill>
                  <a:srgbClr val="C00000"/>
                </a:solidFill>
                <a:latin typeface="微软雅黑" pitchFamily="34" charset="-122"/>
                <a:ea typeface="微软雅黑" pitchFamily="34" charset="-122"/>
                <a:cs typeface="Times New Roman" pitchFamily="18" charset="0"/>
              </a:rPr>
              <a:t> Nanomedicine:</a:t>
            </a:r>
          </a:p>
          <a:p>
            <a:pPr algn="ctr">
              <a:spcBef>
                <a:spcPct val="0"/>
              </a:spcBef>
            </a:pPr>
            <a:r>
              <a:rPr lang="en-US" altLang="zh-CN" sz="2400" b="1" dirty="0">
                <a:latin typeface="微软雅黑" pitchFamily="34" charset="-122"/>
                <a:ea typeface="微软雅黑" pitchFamily="34" charset="-122"/>
                <a:cs typeface="Times New Roman" pitchFamily="18" charset="0"/>
              </a:rPr>
              <a:t>De novo design of cancer </a:t>
            </a:r>
            <a:r>
              <a:rPr lang="en-US" altLang="zh-CN" sz="2400" b="1" dirty="0" err="1">
                <a:latin typeface="微软雅黑" pitchFamily="34" charset="-122"/>
                <a:ea typeface="微软雅黑" pitchFamily="34" charset="-122"/>
                <a:cs typeface="Times New Roman" pitchFamily="18" charset="0"/>
              </a:rPr>
              <a:t>nanomedicine</a:t>
            </a:r>
            <a:endParaRPr lang="en-US" altLang="zh-CN" sz="2400" b="1" dirty="0">
              <a:latin typeface="微软雅黑" pitchFamily="34" charset="-122"/>
              <a:ea typeface="微软雅黑" pitchFamily="34" charset="-122"/>
              <a:cs typeface="Times New Roman" pitchFamily="18" charset="0"/>
            </a:endParaRPr>
          </a:p>
          <a:p>
            <a:pPr algn="ctr">
              <a:spcBef>
                <a:spcPct val="0"/>
              </a:spcBef>
            </a:pPr>
            <a:r>
              <a:rPr lang="en-US" altLang="zh-CN" sz="2400" b="1" dirty="0">
                <a:latin typeface="微软雅黑" pitchFamily="34" charset="-122"/>
                <a:ea typeface="微软雅黑" pitchFamily="34" charset="-122"/>
                <a:cs typeface="Times New Roman" pitchFamily="18" charset="0"/>
              </a:rPr>
              <a:t>Gd@C</a:t>
            </a:r>
            <a:r>
              <a:rPr lang="en-US" altLang="zh-CN" sz="2400" b="1" baseline="-25000" dirty="0">
                <a:latin typeface="微软雅黑" pitchFamily="34" charset="-122"/>
                <a:ea typeface="微软雅黑" pitchFamily="34" charset="-122"/>
                <a:cs typeface="Times New Roman" pitchFamily="18" charset="0"/>
              </a:rPr>
              <a:t>82</a:t>
            </a:r>
            <a:r>
              <a:rPr lang="en-US" altLang="zh-CN" sz="2400" b="1" dirty="0">
                <a:latin typeface="微软雅黑" pitchFamily="34" charset="-122"/>
                <a:ea typeface="微软雅黑" pitchFamily="34" charset="-122"/>
                <a:cs typeface="Times New Roman" pitchFamily="18" charset="0"/>
              </a:rPr>
              <a:t>(OH)</a:t>
            </a:r>
            <a:r>
              <a:rPr lang="en-US" altLang="zh-CN" sz="2400" b="1" baseline="-25000" dirty="0">
                <a:latin typeface="微软雅黑" pitchFamily="34" charset="-122"/>
                <a:ea typeface="微软雅黑" pitchFamily="34" charset="-122"/>
                <a:cs typeface="Times New Roman" pitchFamily="18" charset="0"/>
              </a:rPr>
              <a:t>22</a:t>
            </a:r>
            <a:r>
              <a:rPr lang="en-US" altLang="zh-CN" sz="2400" b="1" dirty="0">
                <a:latin typeface="微软雅黑" pitchFamily="34" charset="-122"/>
                <a:ea typeface="微软雅黑" pitchFamily="34" charset="-122"/>
                <a:cs typeface="Times New Roman" pitchFamily="18" charset="0"/>
              </a:rPr>
              <a:t> </a:t>
            </a:r>
            <a:r>
              <a:rPr lang="en-US" altLang="zh-CN" sz="2800" b="1" dirty="0">
                <a:latin typeface="微软雅黑" pitchFamily="34" charset="-122"/>
                <a:ea typeface="微软雅黑" pitchFamily="34" charset="-122"/>
                <a:cs typeface="Times New Roman" pitchFamily="18" charset="0"/>
              </a:rPr>
              <a:t>prison</a:t>
            </a:r>
            <a:r>
              <a:rPr lang="en-US" altLang="zh-CN" sz="2400" b="1" dirty="0">
                <a:latin typeface="微软雅黑" pitchFamily="34" charset="-122"/>
                <a:ea typeface="微软雅黑" pitchFamily="34" charset="-122"/>
                <a:cs typeface="Times New Roman" pitchFamily="18" charset="0"/>
              </a:rPr>
              <a:t> cancer cells</a:t>
            </a:r>
          </a:p>
        </p:txBody>
      </p:sp>
      <p:pic>
        <p:nvPicPr>
          <p:cNvPr id="9" name="mov_tnfr1_r2.mpg">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714348" y="2055395"/>
            <a:ext cx="2237701" cy="2237701"/>
          </a:xfrm>
          <a:prstGeom prst="rect">
            <a:avLst/>
          </a:prstGeom>
        </p:spPr>
      </p:pic>
      <p:sp>
        <p:nvSpPr>
          <p:cNvPr id="11" name="矩形 10"/>
          <p:cNvSpPr/>
          <p:nvPr/>
        </p:nvSpPr>
        <p:spPr>
          <a:xfrm>
            <a:off x="1036677" y="1500174"/>
            <a:ext cx="2035125" cy="400110"/>
          </a:xfrm>
          <a:prstGeom prst="rect">
            <a:avLst/>
          </a:prstGeom>
        </p:spPr>
        <p:txBody>
          <a:bodyPr wrap="square">
            <a:spAutoFit/>
          </a:bodyPr>
          <a:lstStyle/>
          <a:p>
            <a:r>
              <a:rPr lang="en-US" altLang="zh-CN" sz="2000" b="1" dirty="0">
                <a:solidFill>
                  <a:srgbClr val="FF0000"/>
                </a:solidFill>
                <a:latin typeface="微软雅黑" pitchFamily="34" charset="-122"/>
                <a:ea typeface="微软雅黑" pitchFamily="34" charset="-122"/>
                <a:cs typeface="Times New Roman" pitchFamily="18" charset="0"/>
              </a:rPr>
              <a:t>TNFR1</a:t>
            </a:r>
            <a:endParaRPr lang="zh-CN" altLang="en-US" sz="2000" dirty="0">
              <a:solidFill>
                <a:prstClr val="black"/>
              </a:solidFill>
              <a:latin typeface="微软雅黑" pitchFamily="34" charset="-122"/>
              <a:ea typeface="微软雅黑" pitchFamily="34" charset="-122"/>
            </a:endParaRPr>
          </a:p>
        </p:txBody>
      </p:sp>
      <p:sp>
        <p:nvSpPr>
          <p:cNvPr id="13" name="Rectangle 3"/>
          <p:cNvSpPr>
            <a:spLocks noChangeArrowheads="1"/>
          </p:cNvSpPr>
          <p:nvPr/>
        </p:nvSpPr>
        <p:spPr bwMode="auto">
          <a:xfrm>
            <a:off x="-1" y="1285860"/>
            <a:ext cx="9144001" cy="82550"/>
          </a:xfrm>
          <a:prstGeom prst="rect">
            <a:avLst/>
          </a:prstGeom>
          <a:gradFill rotWithShape="1">
            <a:gsLst>
              <a:gs pos="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zh-CN" altLang="en-US" sz="1800">
              <a:solidFill>
                <a:srgbClr val="000000"/>
              </a:solidFill>
              <a:latin typeface="Arial" panose="020B0604020202020204" pitchFamily="34" charset="0"/>
            </a:endParaRPr>
          </a:p>
        </p:txBody>
      </p:sp>
      <p:sp>
        <p:nvSpPr>
          <p:cNvPr id="14" name="矩形 13"/>
          <p:cNvSpPr/>
          <p:nvPr/>
        </p:nvSpPr>
        <p:spPr>
          <a:xfrm>
            <a:off x="539552" y="5517232"/>
            <a:ext cx="6088760" cy="1134734"/>
          </a:xfrm>
          <a:prstGeom prst="rect">
            <a:avLst/>
          </a:prstGeom>
        </p:spPr>
        <p:txBody>
          <a:bodyPr wrap="square">
            <a:spAutoFit/>
          </a:bodyPr>
          <a:lstStyle/>
          <a:p>
            <a:pPr>
              <a:lnSpc>
                <a:spcPts val="2800"/>
              </a:lnSpc>
              <a:spcBef>
                <a:spcPct val="0"/>
              </a:spcBef>
              <a:buFontTx/>
              <a:buNone/>
              <a:defRPr/>
            </a:pPr>
            <a:r>
              <a:rPr lang="en-US" altLang="zh-CN" b="1" i="1" kern="0" dirty="0">
                <a:solidFill>
                  <a:prstClr val="black"/>
                </a:solidFill>
                <a:latin typeface="微软雅黑" pitchFamily="34" charset="-122"/>
                <a:ea typeface="微软雅黑" pitchFamily="34" charset="-122"/>
                <a:cs typeface="Arial" pitchFamily="34" charset="0"/>
              </a:rPr>
              <a:t>Nature </a:t>
            </a:r>
            <a:r>
              <a:rPr lang="en-US" altLang="zh-CN" b="1" i="1" kern="0" dirty="0" err="1">
                <a:solidFill>
                  <a:prstClr val="black"/>
                </a:solidFill>
                <a:latin typeface="微软雅黑" pitchFamily="34" charset="-122"/>
                <a:ea typeface="微软雅黑" pitchFamily="34" charset="-122"/>
                <a:cs typeface="Arial" pitchFamily="34" charset="0"/>
              </a:rPr>
              <a:t>Commun</a:t>
            </a:r>
            <a:r>
              <a:rPr lang="en-US" altLang="zh-CN" b="1" i="1" kern="0" dirty="0">
                <a:solidFill>
                  <a:prstClr val="black"/>
                </a:solidFill>
                <a:latin typeface="微软雅黑" pitchFamily="34" charset="-122"/>
                <a:ea typeface="微软雅黑" pitchFamily="34" charset="-122"/>
                <a:cs typeface="Arial" pitchFamily="34" charset="0"/>
              </a:rPr>
              <a:t>.</a:t>
            </a:r>
            <a:r>
              <a:rPr lang="en-US" altLang="zh-CN" kern="0" dirty="0">
                <a:solidFill>
                  <a:prstClr val="black"/>
                </a:solidFill>
                <a:latin typeface="微软雅黑" pitchFamily="34" charset="-122"/>
                <a:ea typeface="微软雅黑" pitchFamily="34" charset="-122"/>
                <a:cs typeface="Arial" pitchFamily="34" charset="0"/>
              </a:rPr>
              <a:t>, </a:t>
            </a:r>
            <a:r>
              <a:rPr lang="en-US" altLang="zh-CN" dirty="0">
                <a:latin typeface="微软雅黑" pitchFamily="34" charset="-122"/>
                <a:ea typeface="微软雅黑" pitchFamily="34" charset="-122"/>
                <a:cs typeface="Arial" pitchFamily="34" charset="0"/>
              </a:rPr>
              <a:t>2015, 6,</a:t>
            </a:r>
            <a:r>
              <a:rPr lang="zh-CN" altLang="en-US" dirty="0">
                <a:latin typeface="微软雅黑" pitchFamily="34" charset="-122"/>
                <a:ea typeface="微软雅黑" pitchFamily="34" charset="-122"/>
                <a:cs typeface="Arial" pitchFamily="34" charset="0"/>
              </a:rPr>
              <a:t> </a:t>
            </a:r>
            <a:r>
              <a:rPr lang="en-US" altLang="zh-CN" dirty="0">
                <a:latin typeface="微软雅黑" pitchFamily="34" charset="-122"/>
                <a:ea typeface="微软雅黑" pitchFamily="34" charset="-122"/>
                <a:cs typeface="Arial" pitchFamily="34" charset="0"/>
              </a:rPr>
              <a:t>5988</a:t>
            </a:r>
            <a:endParaRPr lang="en-US" altLang="zh-CN" kern="0" dirty="0">
              <a:solidFill>
                <a:prstClr val="black"/>
              </a:solidFill>
              <a:latin typeface="微软雅黑" pitchFamily="34" charset="-122"/>
              <a:ea typeface="微软雅黑" pitchFamily="34" charset="-122"/>
              <a:cs typeface="Arial" pitchFamily="34" charset="0"/>
            </a:endParaRPr>
          </a:p>
          <a:p>
            <a:pPr>
              <a:lnSpc>
                <a:spcPts val="2800"/>
              </a:lnSpc>
              <a:spcBef>
                <a:spcPct val="0"/>
              </a:spcBef>
              <a:defRPr/>
            </a:pPr>
            <a:r>
              <a:rPr lang="en-US" altLang="zh-CN" b="1" i="1" kern="0" dirty="0">
                <a:solidFill>
                  <a:prstClr val="black"/>
                </a:solidFill>
                <a:latin typeface="微软雅黑" pitchFamily="34" charset="-122"/>
                <a:ea typeface="微软雅黑" pitchFamily="34" charset="-122"/>
                <a:cs typeface="Arial" pitchFamily="34" charset="0"/>
              </a:rPr>
              <a:t>Nanomedicine</a:t>
            </a:r>
            <a:r>
              <a:rPr lang="en-US" altLang="zh-CN" kern="0" dirty="0">
                <a:solidFill>
                  <a:prstClr val="black"/>
                </a:solidFill>
                <a:latin typeface="微软雅黑" pitchFamily="34" charset="-122"/>
                <a:ea typeface="微软雅黑" pitchFamily="34" charset="-122"/>
                <a:cs typeface="Arial" pitchFamily="34" charset="0"/>
              </a:rPr>
              <a:t>, 2017, 13(6), 1879</a:t>
            </a:r>
            <a:endParaRPr lang="zh-CN" altLang="en-US" kern="0" dirty="0">
              <a:solidFill>
                <a:prstClr val="black"/>
              </a:solidFill>
              <a:latin typeface="微软雅黑" pitchFamily="34" charset="-122"/>
              <a:ea typeface="微软雅黑" pitchFamily="34" charset="-122"/>
              <a:cs typeface="Arial" pitchFamily="34" charset="0"/>
            </a:endParaRPr>
          </a:p>
          <a:p>
            <a:pPr>
              <a:lnSpc>
                <a:spcPts val="2800"/>
              </a:lnSpc>
              <a:spcBef>
                <a:spcPct val="0"/>
              </a:spcBef>
              <a:defRPr/>
            </a:pPr>
            <a:r>
              <a:rPr lang="pt-BR" altLang="zh-CN" b="1" i="1" kern="0" dirty="0">
                <a:solidFill>
                  <a:prstClr val="black"/>
                </a:solidFill>
                <a:latin typeface="微软雅黑" pitchFamily="34" charset="-122"/>
                <a:ea typeface="微软雅黑" pitchFamily="34" charset="-122"/>
                <a:cs typeface="Arial" pitchFamily="34" charset="0"/>
              </a:rPr>
              <a:t>Angew Chem Intl Ed.</a:t>
            </a:r>
            <a:r>
              <a:rPr lang="en-US" altLang="zh-CN" b="1" i="1" kern="0" dirty="0">
                <a:solidFill>
                  <a:prstClr val="black"/>
                </a:solidFill>
                <a:latin typeface="微软雅黑" pitchFamily="34" charset="-122"/>
                <a:ea typeface="微软雅黑" pitchFamily="34" charset="-122"/>
                <a:cs typeface="Arial" pitchFamily="34" charset="0"/>
              </a:rPr>
              <a:t>, </a:t>
            </a:r>
            <a:r>
              <a:rPr lang="en-US" altLang="zh-CN" dirty="0">
                <a:latin typeface="微软雅黑" pitchFamily="34" charset="-122"/>
                <a:ea typeface="微软雅黑" pitchFamily="34" charset="-122"/>
              </a:rPr>
              <a:t>2016, 55(3), 1050 </a:t>
            </a:r>
            <a:endParaRPr lang="en-US" altLang="zh-CN" dirty="0">
              <a:solidFill>
                <a:prstClr val="black"/>
              </a:solidFill>
              <a:latin typeface="微软雅黑" pitchFamily="34" charset="-122"/>
              <a:ea typeface="微软雅黑" pitchFamily="34" charset="-122"/>
              <a:cs typeface="Arial" pitchFamily="34" charset="0"/>
            </a:endParaRPr>
          </a:p>
        </p:txBody>
      </p:sp>
      <p:grpSp>
        <p:nvGrpSpPr>
          <p:cNvPr id="15" name="组合 15"/>
          <p:cNvGrpSpPr/>
          <p:nvPr/>
        </p:nvGrpSpPr>
        <p:grpSpPr>
          <a:xfrm>
            <a:off x="6072198" y="1714488"/>
            <a:ext cx="2500298" cy="2500306"/>
            <a:chOff x="5995988" y="1368889"/>
            <a:chExt cx="2847975" cy="2924207"/>
          </a:xfrm>
        </p:grpSpPr>
        <p:pic>
          <p:nvPicPr>
            <p:cNvPr id="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988" y="1368889"/>
              <a:ext cx="284797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137" y="2826246"/>
              <a:ext cx="27336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图片 19" descr="Figure S20.tif"/>
          <p:cNvPicPr/>
          <p:nvPr/>
        </p:nvPicPr>
        <p:blipFill>
          <a:blip r:embed="rId7" cstate="print"/>
          <a:stretch>
            <a:fillRect/>
          </a:stretch>
        </p:blipFill>
        <p:spPr>
          <a:xfrm>
            <a:off x="6143636" y="4357694"/>
            <a:ext cx="2714644" cy="2285992"/>
          </a:xfrm>
          <a:prstGeom prst="rect">
            <a:avLst/>
          </a:prstGeom>
        </p:spPr>
      </p:pic>
    </p:spTree>
    <p:extLst>
      <p:ext uri="{BB962C8B-B14F-4D97-AF65-F5344CB8AC3E}">
        <p14:creationId xmlns:p14="http://schemas.microsoft.com/office/powerpoint/2010/main" val="2409901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p:nvPr/>
        </p:nvSpPr>
        <p:spPr>
          <a:xfrm>
            <a:off x="0" y="107921"/>
            <a:ext cx="9144000" cy="646331"/>
          </a:xfrm>
          <a:prstGeom prst="rect">
            <a:avLst/>
          </a:prstGeom>
          <a:noFill/>
          <a:ln w="9525">
            <a:noFill/>
          </a:ln>
        </p:spPr>
        <p:txBody>
          <a:bodyPr wrap="square">
            <a:spAutoFit/>
          </a:bodyPr>
          <a:lstStyle/>
          <a:p>
            <a:pPr algn="ctr"/>
            <a:r>
              <a:rPr lang="en-US" altLang="zh-CN" sz="3600" b="1" dirty="0">
                <a:solidFill>
                  <a:srgbClr val="FF0000"/>
                </a:solidFill>
                <a:latin typeface="Arial" panose="020B0604020202020204" pitchFamily="34" charset="0"/>
                <a:cs typeface="Arial" panose="020B0604020202020204" pitchFamily="34" charset="0"/>
              </a:rPr>
              <a:t>Construction</a:t>
            </a: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Production Workshop </a:t>
            </a:r>
            <a:r>
              <a:rPr lang="en-US" altLang="zh-CN" sz="2400" b="1" dirty="0" smtClean="0">
                <a:latin typeface="Arial" panose="020B0604020202020204" pitchFamily="34" charset="0"/>
                <a:cs typeface="Arial" panose="020B0604020202020204" pitchFamily="34" charset="0"/>
              </a:rPr>
              <a:t>for </a:t>
            </a:r>
            <a:r>
              <a:rPr lang="en-US" altLang="zh-CN" sz="2400" b="1" dirty="0" smtClean="0">
                <a:latin typeface="Arial" panose="020B0604020202020204" pitchFamily="34" charset="0"/>
                <a:ea typeface="微软雅黑" panose="020B0503020204020204" pitchFamily="34" charset="-122"/>
                <a:cs typeface="Arial" panose="020B0604020202020204" pitchFamily="34" charset="0"/>
                <a:sym typeface="+mn-ea"/>
              </a:rPr>
              <a:t>Nanomedicine</a:t>
            </a:r>
            <a:endParaRPr lang="zh-CN" altLang="en-US" sz="2400" b="1" dirty="0">
              <a:latin typeface="Arial" panose="020B0604020202020204" pitchFamily="34" charset="0"/>
              <a:ea typeface="黑体" panose="02010609060101010101" pitchFamily="49" charset="-122"/>
              <a:cs typeface="Arial" panose="020B0604020202020204" pitchFamily="34" charset="0"/>
            </a:endParaRPr>
          </a:p>
        </p:txBody>
      </p:sp>
      <p:grpSp>
        <p:nvGrpSpPr>
          <p:cNvPr id="30723" name="组合 2"/>
          <p:cNvGrpSpPr/>
          <p:nvPr/>
        </p:nvGrpSpPr>
        <p:grpSpPr>
          <a:xfrm>
            <a:off x="483474" y="1102120"/>
            <a:ext cx="7815783" cy="4753199"/>
            <a:chOff x="-36512" y="953044"/>
            <a:chExt cx="9180512" cy="5939766"/>
          </a:xfrm>
        </p:grpSpPr>
        <p:pic>
          <p:nvPicPr>
            <p:cNvPr id="30725" name="内容占位符 6" descr="化学处理设备一层.JPG"/>
            <p:cNvPicPr>
              <a:picLocks noChangeAspect="1"/>
            </p:cNvPicPr>
            <p:nvPr/>
          </p:nvPicPr>
          <p:blipFill>
            <a:blip r:embed="rId3" cstate="print"/>
            <a:srcRect l="4546" r="6233" b="18095"/>
            <a:stretch>
              <a:fillRect/>
            </a:stretch>
          </p:blipFill>
          <p:spPr>
            <a:xfrm>
              <a:off x="3628192" y="2966226"/>
              <a:ext cx="3176056" cy="2046950"/>
            </a:xfrm>
            <a:prstGeom prst="rect">
              <a:avLst/>
            </a:prstGeom>
            <a:noFill/>
            <a:ln w="9525">
              <a:noFill/>
            </a:ln>
          </p:spPr>
        </p:pic>
        <p:pic>
          <p:nvPicPr>
            <p:cNvPr id="5" name="图片 4" descr="试剂蒸馏设备-a.jpg"/>
            <p:cNvPicPr>
              <a:picLocks noChangeAspect="1"/>
            </p:cNvPicPr>
            <p:nvPr/>
          </p:nvPicPr>
          <p:blipFill rotWithShape="1">
            <a:blip r:embed="rId4" cstate="print"/>
            <a:srcRect l="7237" t="5062" r="5494" b="20003"/>
            <a:stretch>
              <a:fillRect/>
            </a:stretch>
          </p:blipFill>
          <p:spPr>
            <a:xfrm>
              <a:off x="6949141" y="1056057"/>
              <a:ext cx="2178302" cy="2229481"/>
            </a:xfrm>
            <a:prstGeom prst="rect">
              <a:avLst/>
            </a:prstGeom>
            <a:ln>
              <a:solidFill>
                <a:srgbClr val="FF0000"/>
              </a:solidFill>
            </a:ln>
            <a:effectLst>
              <a:outerShdw blurRad="50800" dist="38100" dir="5400000" algn="t" rotWithShape="0">
                <a:prstClr val="black">
                  <a:alpha val="40000"/>
                </a:prstClr>
              </a:outerShdw>
            </a:effectLst>
          </p:spPr>
        </p:pic>
        <p:pic>
          <p:nvPicPr>
            <p:cNvPr id="30727" name="Picture 3" descr="IMG_6224"/>
            <p:cNvPicPr>
              <a:picLocks noChangeAspect="1"/>
            </p:cNvPicPr>
            <p:nvPr/>
          </p:nvPicPr>
          <p:blipFill>
            <a:blip r:embed="rId5" cstate="print"/>
            <a:srcRect b="16556"/>
            <a:stretch>
              <a:fillRect/>
            </a:stretch>
          </p:blipFill>
          <p:spPr>
            <a:xfrm>
              <a:off x="-36512" y="4077072"/>
              <a:ext cx="3524347" cy="2815738"/>
            </a:xfrm>
            <a:prstGeom prst="rect">
              <a:avLst/>
            </a:prstGeom>
            <a:noFill/>
            <a:ln w="9525">
              <a:noFill/>
            </a:ln>
          </p:spPr>
        </p:pic>
        <p:pic>
          <p:nvPicPr>
            <p:cNvPr id="30728" name="图片 2"/>
            <p:cNvPicPr>
              <a:picLocks noChangeAspect="1"/>
            </p:cNvPicPr>
            <p:nvPr/>
          </p:nvPicPr>
          <p:blipFill>
            <a:blip r:embed="rId6" cstate="print"/>
            <a:srcRect r="19089"/>
            <a:stretch>
              <a:fillRect/>
            </a:stretch>
          </p:blipFill>
          <p:spPr>
            <a:xfrm>
              <a:off x="130882" y="961009"/>
              <a:ext cx="3356953" cy="3002472"/>
            </a:xfrm>
            <a:prstGeom prst="rect">
              <a:avLst/>
            </a:prstGeom>
            <a:noFill/>
            <a:ln w="9525">
              <a:noFill/>
            </a:ln>
          </p:spPr>
        </p:pic>
        <p:grpSp>
          <p:nvGrpSpPr>
            <p:cNvPr id="30729" name="组合 10"/>
            <p:cNvGrpSpPr/>
            <p:nvPr/>
          </p:nvGrpSpPr>
          <p:grpSpPr>
            <a:xfrm>
              <a:off x="3632709" y="1055878"/>
              <a:ext cx="3171539" cy="1869066"/>
              <a:chOff x="4434166" y="111291"/>
              <a:chExt cx="4709833" cy="2192594"/>
            </a:xfrm>
          </p:grpSpPr>
          <p:pic>
            <p:nvPicPr>
              <p:cNvPr id="30736" name="Picture 4" descr="IMG_6227"/>
              <p:cNvPicPr>
                <a:picLocks noChangeAspect="1"/>
              </p:cNvPicPr>
              <p:nvPr/>
            </p:nvPicPr>
            <p:blipFill>
              <a:blip r:embed="rId7" cstate="print"/>
              <a:srcRect b="18024"/>
              <a:stretch>
                <a:fillRect/>
              </a:stretch>
            </p:blipFill>
            <p:spPr>
              <a:xfrm>
                <a:off x="4434166" y="111291"/>
                <a:ext cx="4709833" cy="2192594"/>
              </a:xfrm>
              <a:prstGeom prst="rect">
                <a:avLst/>
              </a:prstGeom>
              <a:noFill/>
              <a:ln w="9525">
                <a:noFill/>
              </a:ln>
            </p:spPr>
          </p:pic>
          <p:pic>
            <p:nvPicPr>
              <p:cNvPr id="30737" name="Picture 7" descr="IMG_6229"/>
              <p:cNvPicPr>
                <a:picLocks noChangeAspect="1"/>
              </p:cNvPicPr>
              <p:nvPr/>
            </p:nvPicPr>
            <p:blipFill>
              <a:blip r:embed="rId8" cstate="print"/>
              <a:srcRect r="16289" b="9280"/>
              <a:stretch>
                <a:fillRect/>
              </a:stretch>
            </p:blipFill>
            <p:spPr>
              <a:xfrm>
                <a:off x="6002099" y="1125912"/>
                <a:ext cx="2024337" cy="1040186"/>
              </a:xfrm>
              <a:prstGeom prst="rect">
                <a:avLst/>
              </a:prstGeom>
              <a:noFill/>
              <a:ln w="9525">
                <a:noFill/>
              </a:ln>
            </p:spPr>
          </p:pic>
        </p:grpSp>
        <p:pic>
          <p:nvPicPr>
            <p:cNvPr id="30730" name="内容占位符 4" descr="合成设备真空管路.JPG"/>
            <p:cNvPicPr>
              <a:picLocks noChangeAspect="1"/>
            </p:cNvPicPr>
            <p:nvPr/>
          </p:nvPicPr>
          <p:blipFill>
            <a:blip r:embed="rId9" cstate="print"/>
            <a:stretch>
              <a:fillRect/>
            </a:stretch>
          </p:blipFill>
          <p:spPr>
            <a:xfrm>
              <a:off x="-36512" y="953044"/>
              <a:ext cx="2104863" cy="3010436"/>
            </a:xfrm>
            <a:prstGeom prst="rect">
              <a:avLst/>
            </a:prstGeom>
            <a:noFill/>
            <a:ln w="9525">
              <a:noFill/>
            </a:ln>
          </p:spPr>
        </p:pic>
        <p:grpSp>
          <p:nvGrpSpPr>
            <p:cNvPr id="30731" name="组合 9"/>
            <p:cNvGrpSpPr/>
            <p:nvPr/>
          </p:nvGrpSpPr>
          <p:grpSpPr>
            <a:xfrm>
              <a:off x="6863755" y="3410847"/>
              <a:ext cx="2267744" cy="1718961"/>
              <a:chOff x="239945" y="-73196"/>
              <a:chExt cx="9144000" cy="6931196"/>
            </a:xfrm>
          </p:grpSpPr>
          <p:sp>
            <p:nvSpPr>
              <p:cNvPr id="30734" name="AutoShape 15" descr="控2"/>
              <p:cNvSpPr/>
              <p:nvPr/>
            </p:nvSpPr>
            <p:spPr>
              <a:xfrm flipH="1">
                <a:off x="239945" y="-73196"/>
                <a:ext cx="9144000" cy="6858000"/>
              </a:xfrm>
              <a:prstGeom prst="roundRect">
                <a:avLst>
                  <a:gd name="adj" fmla="val 16667"/>
                </a:avLst>
              </a:prstGeom>
              <a:blipFill rotWithShape="0">
                <a:blip r:embed="rId10" cstate="print"/>
                <a:stretch>
                  <a:fillRect/>
                </a:stretch>
              </a:blipFill>
              <a:ln w="114300">
                <a:noFill/>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30735" name="AutoShape 16" descr="控1"/>
              <p:cNvSpPr/>
              <p:nvPr/>
            </p:nvSpPr>
            <p:spPr>
              <a:xfrm flipH="1">
                <a:off x="4883150" y="3784600"/>
                <a:ext cx="4260850" cy="3073400"/>
              </a:xfrm>
              <a:prstGeom prst="roundRect">
                <a:avLst>
                  <a:gd name="adj" fmla="val 16667"/>
                </a:avLst>
              </a:prstGeom>
              <a:blipFill rotWithShape="0">
                <a:blip r:embed="rId11" cstate="print"/>
                <a:stretch>
                  <a:fillRect/>
                </a:stretch>
              </a:blipFill>
              <a:ln w="114300" cap="flat" cmpd="sng">
                <a:solidFill>
                  <a:srgbClr val="FFFFFF"/>
                </a:solidFill>
                <a:prstDash val="solid"/>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grpSp>
        <p:pic>
          <p:nvPicPr>
            <p:cNvPr id="30732" name="内容占位符 4" descr="制氮机、空压机辅助设备.JPG"/>
            <p:cNvPicPr>
              <a:picLocks noChangeAspect="1"/>
            </p:cNvPicPr>
            <p:nvPr/>
          </p:nvPicPr>
          <p:blipFill>
            <a:blip r:embed="rId12" cstate="print"/>
            <a:srcRect l="8182" t="5540" b="26753"/>
            <a:stretch>
              <a:fillRect/>
            </a:stretch>
          </p:blipFill>
          <p:spPr>
            <a:xfrm>
              <a:off x="6215450" y="5193172"/>
              <a:ext cx="2928550" cy="1619608"/>
            </a:xfrm>
            <a:prstGeom prst="rect">
              <a:avLst/>
            </a:prstGeom>
            <a:noFill/>
            <a:ln w="9525">
              <a:noFill/>
            </a:ln>
          </p:spPr>
        </p:pic>
        <p:pic>
          <p:nvPicPr>
            <p:cNvPr id="30733" name="Picture 4" descr="E:\DJQ-nano\药物工程\水溶化\20141015连续设备第六次水溶化（28，29，30，31，32，32.5，33，S-3共八批）\20141017_084807.jpg"/>
            <p:cNvPicPr>
              <a:picLocks noChangeAspect="1"/>
            </p:cNvPicPr>
            <p:nvPr/>
          </p:nvPicPr>
          <p:blipFill>
            <a:blip r:embed="rId13" cstate="print"/>
            <a:stretch>
              <a:fillRect/>
            </a:stretch>
          </p:blipFill>
          <p:spPr>
            <a:xfrm>
              <a:off x="3635896" y="5048962"/>
              <a:ext cx="2415605" cy="1811318"/>
            </a:xfrm>
            <a:prstGeom prst="rect">
              <a:avLst/>
            </a:prstGeom>
            <a:noFill/>
            <a:ln w="9525">
              <a:noFill/>
            </a:ln>
          </p:spPr>
        </p:pic>
      </p:grpSp>
      <p:sp>
        <p:nvSpPr>
          <p:cNvPr id="142" name="Rectangle 7"/>
          <p:cNvSpPr>
            <a:spLocks noChangeArrowheads="1"/>
          </p:cNvSpPr>
          <p:nvPr/>
        </p:nvSpPr>
        <p:spPr bwMode="auto">
          <a:xfrm flipH="1">
            <a:off x="0" y="721870"/>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ln>
        </p:spPr>
        <p:txBody>
          <a:bodyPr wrap="none" anchor="ctr"/>
          <a:lstStyle/>
          <a:p>
            <a:pPr eaLnBrk="1" hangingPunct="1"/>
            <a:endParaRPr lang="zh-CN" altLang="zh-CN">
              <a:latin typeface="Arial" panose="020B0604020202020204" pitchFamily="34" charset="0"/>
              <a:ea typeface="微软雅黑" panose="020B0503020204020204" pitchFamily="34" charset="-122"/>
            </a:endParaRPr>
          </a:p>
        </p:txBody>
      </p:sp>
      <p:sp>
        <p:nvSpPr>
          <p:cNvPr id="19" name="灯片编号占位符 20"/>
          <p:cNvSpPr>
            <a:spLocks noGrp="1"/>
          </p:cNvSpPr>
          <p:nvPr>
            <p:ph type="sldNum" sz="quarter" idx="12"/>
          </p:nvPr>
        </p:nvSpPr>
        <p:spPr>
          <a:xfrm>
            <a:off x="7010400" y="6449442"/>
            <a:ext cx="2133600" cy="365125"/>
          </a:xfrm>
        </p:spPr>
        <p:txBody>
          <a:bodyPr vert="horz" lIns="91440" tIns="45720" rIns="91440" bIns="45720" rtlCol="0" anchor="ctr"/>
          <a:lstStyle/>
          <a:p>
            <a:fld id="{16FB9D02-70D1-4E13-91C2-DF05DCD68149}" type="slidenum">
              <a:rPr lang="zh-CN" altLang="en-US" sz="1600" b="1">
                <a:solidFill>
                  <a:schemeClr val="tx1"/>
                </a:solidFill>
                <a:latin typeface="微软雅黑" panose="020B0503020204020204" pitchFamily="34" charset="-122"/>
                <a:ea typeface="微软雅黑" panose="020B0503020204020204" pitchFamily="34" charset="-122"/>
              </a:rPr>
              <a:t>19</a:t>
            </a:fld>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394265" y="5926738"/>
            <a:ext cx="8355470" cy="830997"/>
          </a:xfrm>
          <a:prstGeom prst="rect">
            <a:avLst/>
          </a:prstGeom>
        </p:spPr>
        <p:txBody>
          <a:bodyPr wrap="square">
            <a:spAutoFit/>
          </a:bodyPr>
          <a:lstStyle/>
          <a:p>
            <a:pPr algn="ctr"/>
            <a:r>
              <a:rPr lang="en-US" altLang="zh-CN" sz="2400" dirty="0"/>
              <a:t>Computer-controlled production line for continuous large-scale preparation of</a:t>
            </a:r>
            <a:r>
              <a:rPr lang="en-US" altLang="zh-CN" sz="2400" b="1" dirty="0">
                <a:latin typeface="微软雅黑" panose="020B0503020204020204" pitchFamily="34" charset="-122"/>
                <a:ea typeface="微软雅黑" panose="020B0503020204020204" pitchFamily="34" charset="-122"/>
              </a:rPr>
              <a:t> Gd@C</a:t>
            </a:r>
            <a:r>
              <a:rPr lang="en-US" altLang="zh-CN" sz="2400" b="1" baseline="-16000" dirty="0">
                <a:latin typeface="微软雅黑" panose="020B0503020204020204" pitchFamily="34" charset="-122"/>
                <a:ea typeface="微软雅黑" panose="020B0503020204020204" pitchFamily="34" charset="-122"/>
              </a:rPr>
              <a:t>82</a:t>
            </a:r>
            <a:r>
              <a:rPr lang="en-US" altLang="zh-CN" sz="2400" dirty="0"/>
              <a:t> </a:t>
            </a:r>
            <a:r>
              <a:rPr lang="en-US" altLang="zh-CN" sz="2400" dirty="0" smtClean="0"/>
              <a:t>completed </a:t>
            </a:r>
            <a:endParaRPr lang="zh-CN" altLang="en-US" sz="2400" dirty="0"/>
          </a:p>
        </p:txBody>
      </p:sp>
    </p:spTree>
    <p:extLst>
      <p:ext uri="{BB962C8B-B14F-4D97-AF65-F5344CB8AC3E}">
        <p14:creationId xmlns:p14="http://schemas.microsoft.com/office/powerpoint/2010/main" val="40054433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008" y="116632"/>
            <a:ext cx="8604448" cy="582619"/>
          </a:xfrm>
        </p:spPr>
        <p:txBody>
          <a:bodyPr>
            <a:noAutofit/>
          </a:bodyPr>
          <a:lstStyle/>
          <a:p>
            <a:r>
              <a:rPr lang="en-US" altLang="zh-CN" sz="2600" dirty="0"/>
              <a:t>1. Analytical Methods for </a:t>
            </a:r>
            <a:r>
              <a:rPr lang="en-US" altLang="zh-CN" sz="2600" dirty="0" smtClean="0"/>
              <a:t>Nano/Bio </a:t>
            </a:r>
            <a:r>
              <a:rPr lang="en-US" altLang="zh-CN" sz="2600" dirty="0"/>
              <a:t>S</a:t>
            </a:r>
            <a:r>
              <a:rPr lang="en-US" altLang="zh-CN" sz="2600" dirty="0" smtClean="0"/>
              <a:t>ystems</a:t>
            </a:r>
            <a:endParaRPr lang="zh-CN" altLang="en-US" sz="2600" dirty="0"/>
          </a:p>
        </p:txBody>
      </p:sp>
      <p:grpSp>
        <p:nvGrpSpPr>
          <p:cNvPr id="61" name="组合 58">
            <a:extLst>
              <a:ext uri="{FF2B5EF4-FFF2-40B4-BE49-F238E27FC236}">
                <a16:creationId xmlns:a16="http://schemas.microsoft.com/office/drawing/2014/main" xmlns="" id="{5D3C6F1E-5B91-492A-B357-50703492B82D}"/>
              </a:ext>
            </a:extLst>
          </p:cNvPr>
          <p:cNvGrpSpPr/>
          <p:nvPr/>
        </p:nvGrpSpPr>
        <p:grpSpPr>
          <a:xfrm>
            <a:off x="834816" y="1772816"/>
            <a:ext cx="7108553" cy="1162861"/>
            <a:chOff x="546785" y="1840111"/>
            <a:chExt cx="7824504" cy="1279980"/>
          </a:xfrm>
        </p:grpSpPr>
        <p:pic>
          <p:nvPicPr>
            <p:cNvPr id="62" name="Picture 1036" descr="zyl24">
              <a:extLst>
                <a:ext uri="{FF2B5EF4-FFF2-40B4-BE49-F238E27FC236}">
                  <a16:creationId xmlns:a16="http://schemas.microsoft.com/office/drawing/2014/main" xmlns="" id="{8AAAEA80-1E41-4137-B50F-A2138C8709D6}"/>
                </a:ext>
              </a:extLst>
            </p:cNvPr>
            <p:cNvPicPr>
              <a:picLocks noChangeAspect="1" noChangeArrowheads="1"/>
            </p:cNvPicPr>
            <p:nvPr/>
          </p:nvPicPr>
          <p:blipFill>
            <a:blip r:embed="rId3" cstate="print"/>
            <a:srcRect/>
            <a:stretch>
              <a:fillRect/>
            </a:stretch>
          </p:blipFill>
          <p:spPr bwMode="auto">
            <a:xfrm>
              <a:off x="4980806" y="1962168"/>
              <a:ext cx="785813" cy="771525"/>
            </a:xfrm>
            <a:prstGeom prst="rect">
              <a:avLst/>
            </a:prstGeom>
            <a:noFill/>
            <a:ln w="9525">
              <a:noFill/>
              <a:miter lim="800000"/>
              <a:headEnd/>
              <a:tailEnd/>
            </a:ln>
          </p:spPr>
        </p:pic>
        <p:pic>
          <p:nvPicPr>
            <p:cNvPr id="63" name="Picture 1040" descr="C60-01">
              <a:extLst>
                <a:ext uri="{FF2B5EF4-FFF2-40B4-BE49-F238E27FC236}">
                  <a16:creationId xmlns:a16="http://schemas.microsoft.com/office/drawing/2014/main" xmlns="" id="{2BC239D0-896E-400D-89CF-C1F2925F7072}"/>
                </a:ext>
              </a:extLst>
            </p:cNvPr>
            <p:cNvPicPr>
              <a:picLocks noChangeAspect="1" noChangeArrowheads="1"/>
            </p:cNvPicPr>
            <p:nvPr/>
          </p:nvPicPr>
          <p:blipFill>
            <a:blip r:embed="rId4" cstate="print"/>
            <a:srcRect/>
            <a:stretch>
              <a:fillRect/>
            </a:stretch>
          </p:blipFill>
          <p:spPr bwMode="auto">
            <a:xfrm>
              <a:off x="5974060" y="2007890"/>
              <a:ext cx="685800" cy="682625"/>
            </a:xfrm>
            <a:prstGeom prst="rect">
              <a:avLst/>
            </a:prstGeom>
            <a:noFill/>
            <a:ln w="9525">
              <a:noFill/>
              <a:miter lim="800000"/>
              <a:headEnd/>
              <a:tailEnd/>
            </a:ln>
          </p:spPr>
        </p:pic>
        <p:sp>
          <p:nvSpPr>
            <p:cNvPr id="64" name="Rectangle 1047">
              <a:extLst>
                <a:ext uri="{FF2B5EF4-FFF2-40B4-BE49-F238E27FC236}">
                  <a16:creationId xmlns:a16="http://schemas.microsoft.com/office/drawing/2014/main" xmlns="" id="{2EFD38BA-2CFE-4041-82E3-9C382C8ABB9D}"/>
                </a:ext>
              </a:extLst>
            </p:cNvPr>
            <p:cNvSpPr>
              <a:spLocks noChangeArrowheads="1"/>
            </p:cNvSpPr>
            <p:nvPr/>
          </p:nvSpPr>
          <p:spPr bwMode="auto">
            <a:xfrm>
              <a:off x="611560" y="2774541"/>
              <a:ext cx="7704855" cy="345550"/>
            </a:xfrm>
            <a:prstGeom prst="rect">
              <a:avLst/>
            </a:prstGeom>
            <a:noFill/>
            <a:ln w="9525">
              <a:noFill/>
              <a:miter lim="800000"/>
              <a:headEnd/>
              <a:tailEnd/>
            </a:ln>
          </p:spPr>
          <p:txBody>
            <a:bodyPr wrap="square">
              <a:spAutoFit/>
            </a:bodyPr>
            <a:lstStyle/>
            <a:p>
              <a:pPr algn="ctr">
                <a:lnSpc>
                  <a:spcPct val="90000"/>
                </a:lnSpc>
                <a:spcBef>
                  <a:spcPct val="20000"/>
                </a:spcBef>
              </a:pPr>
              <a:r>
                <a:rPr lang="en-US" altLang="zh-CN" sz="1600" b="1" dirty="0">
                  <a:latin typeface="Arial" pitchFamily="34" charset="0"/>
                  <a:ea typeface="微软雅黑" pitchFamily="34" charset="-122"/>
                </a:rPr>
                <a:t>Carbon-based Nanomaterials</a:t>
              </a:r>
            </a:p>
          </p:txBody>
        </p:sp>
        <p:pic>
          <p:nvPicPr>
            <p:cNvPr id="65" name="Picture 1055">
              <a:extLst>
                <a:ext uri="{FF2B5EF4-FFF2-40B4-BE49-F238E27FC236}">
                  <a16:creationId xmlns:a16="http://schemas.microsoft.com/office/drawing/2014/main" xmlns="" id="{26D31310-3CEF-4740-9E74-7879FF98C342}"/>
                </a:ext>
              </a:extLst>
            </p:cNvPr>
            <p:cNvPicPr>
              <a:picLocks noChangeAspect="1" noChangeArrowheads="1"/>
            </p:cNvPicPr>
            <p:nvPr/>
          </p:nvPicPr>
          <p:blipFill>
            <a:blip r:embed="rId5" cstate="print"/>
            <a:srcRect/>
            <a:stretch>
              <a:fillRect/>
            </a:stretch>
          </p:blipFill>
          <p:spPr bwMode="auto">
            <a:xfrm>
              <a:off x="3567266" y="2024080"/>
              <a:ext cx="1285875" cy="661988"/>
            </a:xfrm>
            <a:prstGeom prst="rect">
              <a:avLst/>
            </a:prstGeom>
            <a:noFill/>
            <a:ln w="9525">
              <a:noFill/>
              <a:miter lim="800000"/>
              <a:headEnd/>
              <a:tailEnd/>
            </a:ln>
          </p:spPr>
        </p:pic>
        <p:pic>
          <p:nvPicPr>
            <p:cNvPr id="66" name="Picture 74">
              <a:extLst>
                <a:ext uri="{FF2B5EF4-FFF2-40B4-BE49-F238E27FC236}">
                  <a16:creationId xmlns:a16="http://schemas.microsoft.com/office/drawing/2014/main" xmlns="" id="{E331D0C6-E059-48F1-9530-DDFE19B1CDAD}"/>
                </a:ext>
              </a:extLst>
            </p:cNvPr>
            <p:cNvPicPr>
              <a:picLocks noChangeAspect="1" noChangeArrowheads="1"/>
            </p:cNvPicPr>
            <p:nvPr/>
          </p:nvPicPr>
          <p:blipFill>
            <a:blip r:embed="rId6" cstate="print"/>
            <a:srcRect b="16318"/>
            <a:stretch>
              <a:fillRect/>
            </a:stretch>
          </p:blipFill>
          <p:spPr bwMode="auto">
            <a:xfrm>
              <a:off x="546785" y="1848958"/>
              <a:ext cx="1649200" cy="1080000"/>
            </a:xfrm>
            <a:prstGeom prst="rect">
              <a:avLst/>
            </a:prstGeom>
            <a:noFill/>
            <a:ln w="9525">
              <a:noFill/>
              <a:miter lim="800000"/>
              <a:headEnd/>
              <a:tailEnd/>
            </a:ln>
            <a:effectLst/>
          </p:spPr>
        </p:pic>
        <p:pic>
          <p:nvPicPr>
            <p:cNvPr id="67" name="图片 4" descr="5-CNTs-m-LLicorice.bmp">
              <a:extLst>
                <a:ext uri="{FF2B5EF4-FFF2-40B4-BE49-F238E27FC236}">
                  <a16:creationId xmlns:a16="http://schemas.microsoft.com/office/drawing/2014/main" xmlns="" id="{84F423CC-D013-4090-905F-B79C1645BA37}"/>
                </a:ext>
              </a:extLst>
            </p:cNvPr>
            <p:cNvPicPr>
              <a:picLocks noChangeAspect="1" noChangeArrowheads="1"/>
            </p:cNvPicPr>
            <p:nvPr/>
          </p:nvPicPr>
          <p:blipFill>
            <a:blip r:embed="rId7" cstate="print"/>
            <a:srcRect/>
            <a:stretch>
              <a:fillRect/>
            </a:stretch>
          </p:blipFill>
          <p:spPr bwMode="auto">
            <a:xfrm>
              <a:off x="6929735" y="1840111"/>
              <a:ext cx="1441554" cy="1080000"/>
            </a:xfrm>
            <a:prstGeom prst="rect">
              <a:avLst/>
            </a:prstGeom>
            <a:noFill/>
            <a:ln w="9525">
              <a:noFill/>
              <a:miter lim="800000"/>
              <a:headEnd/>
              <a:tailEnd/>
            </a:ln>
          </p:spPr>
        </p:pic>
        <p:pic>
          <p:nvPicPr>
            <p:cNvPr id="68" name="Picture 3" descr="peapod01">
              <a:extLst>
                <a:ext uri="{FF2B5EF4-FFF2-40B4-BE49-F238E27FC236}">
                  <a16:creationId xmlns:a16="http://schemas.microsoft.com/office/drawing/2014/main" xmlns="" id="{9C197BAB-BBB7-4A17-9BE5-BFFFCDA44169}"/>
                </a:ext>
              </a:extLst>
            </p:cNvPr>
            <p:cNvPicPr>
              <a:picLocks noChangeAspect="1" noChangeArrowheads="1"/>
            </p:cNvPicPr>
            <p:nvPr/>
          </p:nvPicPr>
          <p:blipFill>
            <a:blip r:embed="rId8" cstate="print"/>
            <a:srcRect l="11719" t="9140" r="31640" b="26878"/>
            <a:stretch>
              <a:fillRect/>
            </a:stretch>
          </p:blipFill>
          <p:spPr bwMode="auto">
            <a:xfrm rot="10800000">
              <a:off x="2317830" y="1971953"/>
              <a:ext cx="1103421" cy="755389"/>
            </a:xfrm>
            <a:prstGeom prst="rect">
              <a:avLst/>
            </a:prstGeom>
            <a:noFill/>
          </p:spPr>
        </p:pic>
      </p:grpSp>
      <p:grpSp>
        <p:nvGrpSpPr>
          <p:cNvPr id="69" name="组合 59">
            <a:extLst>
              <a:ext uri="{FF2B5EF4-FFF2-40B4-BE49-F238E27FC236}">
                <a16:creationId xmlns:a16="http://schemas.microsoft.com/office/drawing/2014/main" xmlns="" id="{9A399DDB-6E5F-41A0-A13D-06453AA556B4}"/>
              </a:ext>
            </a:extLst>
          </p:cNvPr>
          <p:cNvGrpSpPr/>
          <p:nvPr/>
        </p:nvGrpSpPr>
        <p:grpSpPr>
          <a:xfrm>
            <a:off x="832594" y="3452345"/>
            <a:ext cx="7267797" cy="1215374"/>
            <a:chOff x="544563" y="3308330"/>
            <a:chExt cx="7999787" cy="1337784"/>
          </a:xfrm>
        </p:grpSpPr>
        <p:grpSp>
          <p:nvGrpSpPr>
            <p:cNvPr id="70" name="组合 54">
              <a:extLst>
                <a:ext uri="{FF2B5EF4-FFF2-40B4-BE49-F238E27FC236}">
                  <a16:creationId xmlns:a16="http://schemas.microsoft.com/office/drawing/2014/main" xmlns="" id="{4F25A10D-4041-42C5-AD69-9D07D047DAB6}"/>
                </a:ext>
              </a:extLst>
            </p:cNvPr>
            <p:cNvGrpSpPr/>
            <p:nvPr/>
          </p:nvGrpSpPr>
          <p:grpSpPr>
            <a:xfrm>
              <a:off x="4644008" y="3309963"/>
              <a:ext cx="1872208" cy="1022447"/>
              <a:chOff x="4965750" y="3161755"/>
              <a:chExt cx="1872208" cy="1022447"/>
            </a:xfrm>
          </p:grpSpPr>
          <p:graphicFrame>
            <p:nvGraphicFramePr>
              <p:cNvPr id="82" name="Object 2">
                <a:hlinkClick r:id="rId9" action="ppaction://hlinksldjump"/>
                <a:extLst>
                  <a:ext uri="{FF2B5EF4-FFF2-40B4-BE49-F238E27FC236}">
                    <a16:creationId xmlns:a16="http://schemas.microsoft.com/office/drawing/2014/main" xmlns="" id="{1E5F6CB3-AFBC-4EE5-BDA3-07E8B950858D}"/>
                  </a:ext>
                </a:extLst>
              </p:cNvPr>
              <p:cNvGraphicFramePr>
                <a:graphicFrameLocks noChangeAspect="1"/>
              </p:cNvGraphicFramePr>
              <p:nvPr>
                <p:extLst/>
              </p:nvPr>
            </p:nvGraphicFramePr>
            <p:xfrm>
              <a:off x="5095925" y="3161755"/>
              <a:ext cx="1571625" cy="709613"/>
            </p:xfrm>
            <a:graphic>
              <a:graphicData uri="http://schemas.openxmlformats.org/presentationml/2006/ole">
                <mc:AlternateContent xmlns:mc="http://schemas.openxmlformats.org/markup-compatibility/2006">
                  <mc:Choice xmlns:v="urn:schemas-microsoft-com:vml" Requires="v">
                    <p:oleObj spid="_x0000_s266348" name="Photo Editor 照片" r:id="rId10" imgW="8678486" imgH="3914286" progId="">
                      <p:embed/>
                    </p:oleObj>
                  </mc:Choice>
                  <mc:Fallback>
                    <p:oleObj name="Photo Editor 照片" r:id="rId10" imgW="8678486" imgH="3914286" progId="">
                      <p:embed/>
                      <p:pic>
                        <p:nvPicPr>
                          <p:cNvPr id="14" name="Object 2">
                            <a:hlinkClick r:id="" action="ppaction://noaction"/>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5925" y="3161755"/>
                            <a:ext cx="1571625"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 name="Text Box 1038">
                <a:extLst>
                  <a:ext uri="{FF2B5EF4-FFF2-40B4-BE49-F238E27FC236}">
                    <a16:creationId xmlns:a16="http://schemas.microsoft.com/office/drawing/2014/main" xmlns="" id="{C026959B-3AB5-4196-AD0F-D2272707F76A}"/>
                  </a:ext>
                </a:extLst>
              </p:cNvPr>
              <p:cNvSpPr txBox="1">
                <a:spLocks noChangeArrowheads="1"/>
              </p:cNvSpPr>
              <p:nvPr/>
            </p:nvSpPr>
            <p:spPr bwMode="auto">
              <a:xfrm>
                <a:off x="4965750" y="3879305"/>
                <a:ext cx="1872208" cy="304897"/>
              </a:xfrm>
              <a:prstGeom prst="rect">
                <a:avLst/>
              </a:prstGeom>
              <a:noFill/>
              <a:ln w="9525">
                <a:noFill/>
                <a:miter lim="800000"/>
                <a:headEnd/>
                <a:tailEnd/>
              </a:ln>
            </p:spPr>
            <p:txBody>
              <a:bodyPr wrap="square">
                <a:spAutoFit/>
              </a:bodyPr>
              <a:lstStyle/>
              <a:p>
                <a:r>
                  <a:rPr lang="en-US" altLang="zh-CN" sz="1200" b="1" dirty="0">
                    <a:latin typeface="Arial" pitchFamily="34" charset="0"/>
                    <a:ea typeface="微软雅黑" pitchFamily="34" charset="-122"/>
                  </a:rPr>
                  <a:t>2.5 nm           4.0 nm</a:t>
                </a:r>
              </a:p>
            </p:txBody>
          </p:sp>
        </p:grpSp>
        <p:sp>
          <p:nvSpPr>
            <p:cNvPr id="71" name="Text Box 1039">
              <a:extLst>
                <a:ext uri="{FF2B5EF4-FFF2-40B4-BE49-F238E27FC236}">
                  <a16:creationId xmlns:a16="http://schemas.microsoft.com/office/drawing/2014/main" xmlns="" id="{82201D80-0BB5-4039-969B-C8F7073E86F1}"/>
                </a:ext>
              </a:extLst>
            </p:cNvPr>
            <p:cNvSpPr txBox="1">
              <a:spLocks noChangeArrowheads="1"/>
            </p:cNvSpPr>
            <p:nvPr/>
          </p:nvSpPr>
          <p:spPr bwMode="auto">
            <a:xfrm>
              <a:off x="4534122" y="4299963"/>
              <a:ext cx="1851375" cy="345550"/>
            </a:xfrm>
            <a:prstGeom prst="rect">
              <a:avLst/>
            </a:prstGeom>
            <a:noFill/>
            <a:ln w="9525">
              <a:noFill/>
              <a:miter lim="800000"/>
              <a:headEnd/>
              <a:tailEnd/>
            </a:ln>
          </p:spPr>
          <p:txBody>
            <a:bodyPr wrap="square">
              <a:spAutoFit/>
            </a:bodyPr>
            <a:lstStyle/>
            <a:p>
              <a:pPr algn="ctr">
                <a:lnSpc>
                  <a:spcPct val="90000"/>
                </a:lnSpc>
                <a:spcBef>
                  <a:spcPct val="20000"/>
                </a:spcBef>
              </a:pPr>
              <a:r>
                <a:rPr lang="en-US" altLang="zh-CN" sz="1600" b="1" dirty="0">
                  <a:latin typeface="Arial" pitchFamily="34" charset="0"/>
                  <a:ea typeface="微软雅黑" pitchFamily="34" charset="-122"/>
                </a:rPr>
                <a:t>Quantum Dots</a:t>
              </a:r>
            </a:p>
          </p:txBody>
        </p:sp>
        <p:sp>
          <p:nvSpPr>
            <p:cNvPr id="72" name="Rectangle 1046">
              <a:extLst>
                <a:ext uri="{FF2B5EF4-FFF2-40B4-BE49-F238E27FC236}">
                  <a16:creationId xmlns:a16="http://schemas.microsoft.com/office/drawing/2014/main" xmlns="" id="{087DB8A2-FB08-43A8-AB5D-D923D1BE7A04}"/>
                </a:ext>
              </a:extLst>
            </p:cNvPr>
            <p:cNvSpPr>
              <a:spLocks noChangeArrowheads="1"/>
            </p:cNvSpPr>
            <p:nvPr/>
          </p:nvSpPr>
          <p:spPr bwMode="auto">
            <a:xfrm>
              <a:off x="544563" y="4300563"/>
              <a:ext cx="3739405" cy="345551"/>
            </a:xfrm>
            <a:prstGeom prst="rect">
              <a:avLst/>
            </a:prstGeom>
            <a:noFill/>
            <a:ln w="9525">
              <a:noFill/>
              <a:miter lim="800000"/>
              <a:headEnd/>
              <a:tailEnd/>
            </a:ln>
          </p:spPr>
          <p:txBody>
            <a:bodyPr wrap="square">
              <a:spAutoFit/>
            </a:bodyPr>
            <a:lstStyle/>
            <a:p>
              <a:pPr algn="ctr">
                <a:lnSpc>
                  <a:spcPct val="90000"/>
                </a:lnSpc>
                <a:spcBef>
                  <a:spcPct val="20000"/>
                </a:spcBef>
              </a:pPr>
              <a:r>
                <a:rPr lang="en-US" altLang="zh-CN" sz="1600" b="1" dirty="0">
                  <a:latin typeface="Arial" pitchFamily="34" charset="0"/>
                  <a:ea typeface="微软雅黑" pitchFamily="34" charset="-122"/>
                </a:rPr>
                <a:t>Metal Oxide Nanoparticles</a:t>
              </a:r>
            </a:p>
          </p:txBody>
        </p:sp>
        <p:grpSp>
          <p:nvGrpSpPr>
            <p:cNvPr id="73" name="组合 53">
              <a:extLst>
                <a:ext uri="{FF2B5EF4-FFF2-40B4-BE49-F238E27FC236}">
                  <a16:creationId xmlns:a16="http://schemas.microsoft.com/office/drawing/2014/main" xmlns="" id="{6985789F-DEA7-4C7E-A020-8A2E66AF2B02}"/>
                </a:ext>
              </a:extLst>
            </p:cNvPr>
            <p:cNvGrpSpPr/>
            <p:nvPr/>
          </p:nvGrpSpPr>
          <p:grpSpPr>
            <a:xfrm>
              <a:off x="613528" y="3311543"/>
              <a:ext cx="3647508" cy="936000"/>
              <a:chOff x="604003" y="3191910"/>
              <a:chExt cx="3647508" cy="936000"/>
            </a:xfrm>
          </p:grpSpPr>
          <p:pic>
            <p:nvPicPr>
              <p:cNvPr id="80" name="Picture 2">
                <a:extLst>
                  <a:ext uri="{FF2B5EF4-FFF2-40B4-BE49-F238E27FC236}">
                    <a16:creationId xmlns:a16="http://schemas.microsoft.com/office/drawing/2014/main" xmlns="" id="{040F134E-90DB-4644-81C4-6D62B7878A66}"/>
                  </a:ext>
                </a:extLst>
              </p:cNvPr>
              <p:cNvPicPr>
                <a:picLocks noChangeAspect="1" noChangeArrowheads="1"/>
              </p:cNvPicPr>
              <p:nvPr/>
            </p:nvPicPr>
            <p:blipFill>
              <a:blip r:embed="rId12" cstate="print"/>
              <a:srcRect l="33076"/>
              <a:stretch>
                <a:fillRect/>
              </a:stretch>
            </p:blipFill>
            <p:spPr bwMode="auto">
              <a:xfrm>
                <a:off x="1875849" y="3191910"/>
                <a:ext cx="2375662" cy="936000"/>
              </a:xfrm>
              <a:prstGeom prst="rect">
                <a:avLst/>
              </a:prstGeom>
              <a:noFill/>
              <a:ln w="9525">
                <a:noFill/>
                <a:miter lim="800000"/>
                <a:headEnd/>
                <a:tailEnd/>
              </a:ln>
            </p:spPr>
          </p:pic>
          <p:graphicFrame>
            <p:nvGraphicFramePr>
              <p:cNvPr id="81" name="Object 12">
                <a:extLst>
                  <a:ext uri="{FF2B5EF4-FFF2-40B4-BE49-F238E27FC236}">
                    <a16:creationId xmlns:a16="http://schemas.microsoft.com/office/drawing/2014/main" xmlns="" id="{9A2C96A6-0754-4E20-9032-058269EC3336}"/>
                  </a:ext>
                </a:extLst>
              </p:cNvPr>
              <p:cNvGraphicFramePr>
                <a:graphicFrameLocks/>
              </p:cNvGraphicFramePr>
              <p:nvPr>
                <p:extLst/>
              </p:nvPr>
            </p:nvGraphicFramePr>
            <p:xfrm>
              <a:off x="604003" y="3191910"/>
              <a:ext cx="1238259" cy="928694"/>
            </p:xfrm>
            <a:graphic>
              <a:graphicData uri="http://schemas.openxmlformats.org/presentationml/2006/ole">
                <mc:AlternateContent xmlns:mc="http://schemas.openxmlformats.org/markup-compatibility/2006">
                  <mc:Choice xmlns:v="urn:schemas-microsoft-com:vml" Requires="v">
                    <p:oleObj spid="_x0000_s266349" name="位图图像" r:id="rId13" imgW="4695238" imgH="3333333" progId="PBrush">
                      <p:embed/>
                    </p:oleObj>
                  </mc:Choice>
                  <mc:Fallback>
                    <p:oleObj name="位图图像" r:id="rId13" imgW="4695238" imgH="3333333" progId="PBrush">
                      <p:embed/>
                      <p:pic>
                        <p:nvPicPr>
                          <p:cNvPr id="38" name="Object 1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003" y="3191910"/>
                            <a:ext cx="1238259" cy="9286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4" name="组合 73">
              <a:extLst>
                <a:ext uri="{FF2B5EF4-FFF2-40B4-BE49-F238E27FC236}">
                  <a16:creationId xmlns:a16="http://schemas.microsoft.com/office/drawing/2014/main" xmlns="" id="{3ADEB207-908E-4F89-A2C0-B5814D684C56}"/>
                </a:ext>
              </a:extLst>
            </p:cNvPr>
            <p:cNvGrpSpPr/>
            <p:nvPr/>
          </p:nvGrpSpPr>
          <p:grpSpPr>
            <a:xfrm>
              <a:off x="6982172" y="3308330"/>
              <a:ext cx="1435100" cy="936000"/>
              <a:chOff x="7105650" y="2873672"/>
              <a:chExt cx="1657350" cy="1133116"/>
            </a:xfrm>
          </p:grpSpPr>
          <p:pic>
            <p:nvPicPr>
              <p:cNvPr id="76" name="图片 75" descr="IMG_0944.jpg">
                <a:extLst>
                  <a:ext uri="{FF2B5EF4-FFF2-40B4-BE49-F238E27FC236}">
                    <a16:creationId xmlns:a16="http://schemas.microsoft.com/office/drawing/2014/main" xmlns="" id="{6CF21701-FE83-45BA-8AC3-66F38D74602F}"/>
                  </a:ext>
                </a:extLst>
              </p:cNvPr>
              <p:cNvPicPr>
                <a:picLocks noChangeAspect="1"/>
              </p:cNvPicPr>
              <p:nvPr/>
            </p:nvPicPr>
            <p:blipFill>
              <a:blip r:embed="rId15" cstate="print"/>
              <a:srcRect r="46564" b="49685"/>
              <a:stretch>
                <a:fillRect/>
              </a:stretch>
            </p:blipFill>
            <p:spPr>
              <a:xfrm>
                <a:off x="7105650" y="2873672"/>
                <a:ext cx="1611153" cy="1133116"/>
              </a:xfrm>
              <a:prstGeom prst="rect">
                <a:avLst/>
              </a:prstGeom>
            </p:spPr>
          </p:pic>
          <p:grpSp>
            <p:nvGrpSpPr>
              <p:cNvPr id="77" name="组合 47">
                <a:extLst>
                  <a:ext uri="{FF2B5EF4-FFF2-40B4-BE49-F238E27FC236}">
                    <a16:creationId xmlns:a16="http://schemas.microsoft.com/office/drawing/2014/main" xmlns="" id="{E202B9AE-1F75-4B0B-9F5F-1C3DB4670C5F}"/>
                  </a:ext>
                </a:extLst>
              </p:cNvPr>
              <p:cNvGrpSpPr/>
              <p:nvPr/>
            </p:nvGrpSpPr>
            <p:grpSpPr>
              <a:xfrm>
                <a:off x="7905744" y="3486734"/>
                <a:ext cx="857256" cy="372592"/>
                <a:chOff x="7287626" y="5563766"/>
                <a:chExt cx="857256" cy="372592"/>
              </a:xfrm>
            </p:grpSpPr>
            <p:cxnSp>
              <p:nvCxnSpPr>
                <p:cNvPr id="78" name="直接连接符 77">
                  <a:extLst>
                    <a:ext uri="{FF2B5EF4-FFF2-40B4-BE49-F238E27FC236}">
                      <a16:creationId xmlns:a16="http://schemas.microsoft.com/office/drawing/2014/main" xmlns="" id="{6A329956-2112-4DA1-9BB4-B59AD17BE3B3}"/>
                    </a:ext>
                  </a:extLst>
                </p:cNvPr>
                <p:cNvCxnSpPr/>
                <p:nvPr/>
              </p:nvCxnSpPr>
              <p:spPr>
                <a:xfrm>
                  <a:off x="7500958" y="5929330"/>
                  <a:ext cx="500066"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矩形 78">
                  <a:extLst>
                    <a:ext uri="{FF2B5EF4-FFF2-40B4-BE49-F238E27FC236}">
                      <a16:creationId xmlns:a16="http://schemas.microsoft.com/office/drawing/2014/main" xmlns="" id="{ABB49642-D359-4571-B76A-36D693052441}"/>
                    </a:ext>
                  </a:extLst>
                </p:cNvPr>
                <p:cNvSpPr/>
                <p:nvPr/>
              </p:nvSpPr>
              <p:spPr>
                <a:xfrm>
                  <a:off x="7287626" y="5563766"/>
                  <a:ext cx="857256" cy="372592"/>
                </a:xfrm>
                <a:prstGeom prst="rect">
                  <a:avLst/>
                </a:prstGeom>
              </p:spPr>
              <p:txBody>
                <a:bodyPr wrap="square">
                  <a:spAutoFit/>
                </a:bodyPr>
                <a:lstStyle/>
                <a:p>
                  <a:r>
                    <a:rPr lang="en-US" altLang="zh-CN" sz="1400" b="1" dirty="0">
                      <a:solidFill>
                        <a:schemeClr val="bg1"/>
                      </a:solidFill>
                      <a:latin typeface="Arial" pitchFamily="34" charset="0"/>
                      <a:ea typeface="微软雅黑" pitchFamily="34" charset="-122"/>
                    </a:rPr>
                    <a:t>8 nm</a:t>
                  </a:r>
                  <a:endParaRPr lang="zh-CN" altLang="en-US" sz="1400" b="1" dirty="0">
                    <a:solidFill>
                      <a:schemeClr val="bg1"/>
                    </a:solidFill>
                    <a:latin typeface="Arial" pitchFamily="34" charset="0"/>
                    <a:ea typeface="微软雅黑" pitchFamily="34" charset="-122"/>
                  </a:endParaRPr>
                </a:p>
              </p:txBody>
            </p:sp>
          </p:grpSp>
        </p:grpSp>
        <p:sp>
          <p:nvSpPr>
            <p:cNvPr id="75" name="Text Box 1039">
              <a:extLst>
                <a:ext uri="{FF2B5EF4-FFF2-40B4-BE49-F238E27FC236}">
                  <a16:creationId xmlns:a16="http://schemas.microsoft.com/office/drawing/2014/main" xmlns="" id="{B4C9142D-86EA-448C-B95C-AD1CCD286B68}"/>
                </a:ext>
              </a:extLst>
            </p:cNvPr>
            <p:cNvSpPr txBox="1">
              <a:spLocks noChangeArrowheads="1"/>
            </p:cNvSpPr>
            <p:nvPr/>
          </p:nvSpPr>
          <p:spPr bwMode="auto">
            <a:xfrm>
              <a:off x="6929958" y="4247543"/>
              <a:ext cx="1614392" cy="345550"/>
            </a:xfrm>
            <a:prstGeom prst="rect">
              <a:avLst/>
            </a:prstGeom>
            <a:noFill/>
            <a:ln w="9525">
              <a:noFill/>
              <a:miter lim="800000"/>
              <a:headEnd/>
              <a:tailEnd/>
            </a:ln>
          </p:spPr>
          <p:txBody>
            <a:bodyPr wrap="square">
              <a:spAutoFit/>
            </a:bodyPr>
            <a:lstStyle/>
            <a:p>
              <a:pPr algn="ctr">
                <a:lnSpc>
                  <a:spcPct val="90000"/>
                </a:lnSpc>
                <a:spcBef>
                  <a:spcPct val="20000"/>
                </a:spcBef>
              </a:pPr>
              <a:r>
                <a:rPr lang="en-US" altLang="zh-CN" sz="1600" b="1" dirty="0" smtClean="0">
                  <a:latin typeface="Arial" pitchFamily="34" charset="0"/>
                  <a:ea typeface="微软雅黑" pitchFamily="34" charset="-122"/>
                </a:rPr>
                <a:t>Nanocrystals</a:t>
              </a:r>
              <a:endParaRPr lang="en-US" altLang="zh-CN" sz="1600" b="1" dirty="0">
                <a:latin typeface="Arial" pitchFamily="34" charset="0"/>
                <a:ea typeface="微软雅黑" pitchFamily="34" charset="-122"/>
              </a:endParaRPr>
            </a:p>
          </p:txBody>
        </p:sp>
      </p:grpSp>
      <p:grpSp>
        <p:nvGrpSpPr>
          <p:cNvPr id="84" name="组合 60">
            <a:extLst>
              <a:ext uri="{FF2B5EF4-FFF2-40B4-BE49-F238E27FC236}">
                <a16:creationId xmlns:a16="http://schemas.microsoft.com/office/drawing/2014/main" xmlns="" id="{0D8BD161-03F7-4A5A-9C2D-BC319E2D98FE}"/>
              </a:ext>
            </a:extLst>
          </p:cNvPr>
          <p:cNvGrpSpPr/>
          <p:nvPr/>
        </p:nvGrpSpPr>
        <p:grpSpPr>
          <a:xfrm>
            <a:off x="539552" y="5175494"/>
            <a:ext cx="7632848" cy="1626761"/>
            <a:chOff x="215425" y="4808795"/>
            <a:chExt cx="8401604" cy="1790602"/>
          </a:xfrm>
        </p:grpSpPr>
        <p:pic>
          <p:nvPicPr>
            <p:cNvPr id="85" name="Picture 1041" descr="fulnano1">
              <a:extLst>
                <a:ext uri="{FF2B5EF4-FFF2-40B4-BE49-F238E27FC236}">
                  <a16:creationId xmlns:a16="http://schemas.microsoft.com/office/drawing/2014/main" xmlns="" id="{923AA9C0-2887-435A-92AE-9D485191BD56}"/>
                </a:ext>
              </a:extLst>
            </p:cNvPr>
            <p:cNvPicPr>
              <a:picLocks noChangeAspect="1" noChangeArrowheads="1"/>
            </p:cNvPicPr>
            <p:nvPr/>
          </p:nvPicPr>
          <p:blipFill>
            <a:blip r:embed="rId16" cstate="print"/>
            <a:srcRect/>
            <a:stretch>
              <a:fillRect/>
            </a:stretch>
          </p:blipFill>
          <p:spPr bwMode="auto">
            <a:xfrm>
              <a:off x="2331051" y="4813896"/>
              <a:ext cx="1175965" cy="1080000"/>
            </a:xfrm>
            <a:prstGeom prst="rect">
              <a:avLst/>
            </a:prstGeom>
            <a:noFill/>
            <a:ln w="9525">
              <a:noFill/>
              <a:miter lim="800000"/>
              <a:headEnd/>
              <a:tailEnd/>
            </a:ln>
          </p:spPr>
        </p:pic>
        <p:sp>
          <p:nvSpPr>
            <p:cNvPr id="86" name="Rectangle 1043">
              <a:extLst>
                <a:ext uri="{FF2B5EF4-FFF2-40B4-BE49-F238E27FC236}">
                  <a16:creationId xmlns:a16="http://schemas.microsoft.com/office/drawing/2014/main" xmlns="" id="{C544D2E1-4CDB-46AD-B4C0-3C7C5618268C}"/>
                </a:ext>
              </a:extLst>
            </p:cNvPr>
            <p:cNvSpPr>
              <a:spLocks noChangeArrowheads="1"/>
            </p:cNvSpPr>
            <p:nvPr/>
          </p:nvSpPr>
          <p:spPr bwMode="auto">
            <a:xfrm>
              <a:off x="2014579" y="5949289"/>
              <a:ext cx="1784350" cy="643671"/>
            </a:xfrm>
            <a:prstGeom prst="rect">
              <a:avLst/>
            </a:prstGeom>
            <a:noFill/>
            <a:ln w="9525">
              <a:noFill/>
              <a:miter lim="800000"/>
              <a:headEnd/>
              <a:tailEnd/>
            </a:ln>
          </p:spPr>
          <p:txBody>
            <a:bodyPr wrap="square">
              <a:spAutoFit/>
            </a:bodyPr>
            <a:lstStyle/>
            <a:p>
              <a:pPr algn="ctr"/>
              <a:r>
                <a:rPr lang="en-US" altLang="zh-CN" sz="1600" b="1" dirty="0">
                  <a:latin typeface="Arial" pitchFamily="34" charset="0"/>
                  <a:ea typeface="微软雅黑" pitchFamily="34" charset="-122"/>
                </a:rPr>
                <a:t>Medical</a:t>
              </a:r>
            </a:p>
            <a:p>
              <a:pPr algn="ctr"/>
              <a:r>
                <a:rPr lang="en-US" altLang="zh-CN" sz="1600" b="1" dirty="0" err="1">
                  <a:latin typeface="Arial" pitchFamily="34" charset="0"/>
                  <a:ea typeface="微软雅黑" pitchFamily="34" charset="-122"/>
                </a:rPr>
                <a:t>Nanodevices</a:t>
              </a:r>
              <a:endParaRPr lang="en-US" altLang="zh-CN" sz="1600" b="1" dirty="0">
                <a:latin typeface="Arial" pitchFamily="34" charset="0"/>
                <a:ea typeface="微软雅黑" pitchFamily="34" charset="-122"/>
              </a:endParaRPr>
            </a:p>
          </p:txBody>
        </p:sp>
        <p:pic>
          <p:nvPicPr>
            <p:cNvPr id="87" name="Picture 1044" descr="Anfang_por">
              <a:extLst>
                <a:ext uri="{FF2B5EF4-FFF2-40B4-BE49-F238E27FC236}">
                  <a16:creationId xmlns:a16="http://schemas.microsoft.com/office/drawing/2014/main" xmlns="" id="{EE01C19D-2E4C-47BC-9217-57959194A2A8}"/>
                </a:ext>
              </a:extLst>
            </p:cNvPr>
            <p:cNvPicPr>
              <a:picLocks noChangeAspect="1" noChangeArrowheads="1"/>
            </p:cNvPicPr>
            <p:nvPr/>
          </p:nvPicPr>
          <p:blipFill>
            <a:blip r:embed="rId17" cstate="print"/>
            <a:srcRect/>
            <a:stretch>
              <a:fillRect/>
            </a:stretch>
          </p:blipFill>
          <p:spPr bwMode="auto">
            <a:xfrm>
              <a:off x="609902" y="4813896"/>
              <a:ext cx="1439863" cy="1081088"/>
            </a:xfrm>
            <a:prstGeom prst="rect">
              <a:avLst/>
            </a:prstGeom>
            <a:noFill/>
            <a:ln w="9525">
              <a:noFill/>
              <a:miter lim="800000"/>
              <a:headEnd/>
              <a:tailEnd/>
            </a:ln>
          </p:spPr>
        </p:pic>
        <p:sp>
          <p:nvSpPr>
            <p:cNvPr id="88" name="Rectangle 1045">
              <a:extLst>
                <a:ext uri="{FF2B5EF4-FFF2-40B4-BE49-F238E27FC236}">
                  <a16:creationId xmlns:a16="http://schemas.microsoft.com/office/drawing/2014/main" xmlns="" id="{D73C71B0-491C-491E-AD25-0DF65F5F7BE2}"/>
                </a:ext>
              </a:extLst>
            </p:cNvPr>
            <p:cNvSpPr>
              <a:spLocks noChangeArrowheads="1"/>
            </p:cNvSpPr>
            <p:nvPr/>
          </p:nvSpPr>
          <p:spPr bwMode="auto">
            <a:xfrm>
              <a:off x="215425" y="5988337"/>
              <a:ext cx="1974202" cy="345550"/>
            </a:xfrm>
            <a:prstGeom prst="rect">
              <a:avLst/>
            </a:prstGeom>
            <a:noFill/>
            <a:ln w="9525">
              <a:noFill/>
              <a:miter lim="800000"/>
              <a:headEnd/>
              <a:tailEnd/>
            </a:ln>
          </p:spPr>
          <p:txBody>
            <a:bodyPr wrap="square">
              <a:spAutoFit/>
            </a:bodyPr>
            <a:lstStyle/>
            <a:p>
              <a:pPr algn="ctr">
                <a:lnSpc>
                  <a:spcPct val="90000"/>
                </a:lnSpc>
                <a:spcBef>
                  <a:spcPct val="20000"/>
                </a:spcBef>
              </a:pPr>
              <a:r>
                <a:rPr lang="en-US" altLang="zh-CN" sz="1600" b="1" dirty="0" smtClean="0">
                  <a:latin typeface="Arial" pitchFamily="34" charset="0"/>
                  <a:ea typeface="微软雅黑" pitchFamily="34" charset="-122"/>
                </a:rPr>
                <a:t>Nanomedicine</a:t>
              </a:r>
              <a:endParaRPr lang="en-US" altLang="zh-CN" sz="1600" b="1" dirty="0">
                <a:latin typeface="Arial" pitchFamily="34" charset="0"/>
                <a:ea typeface="微软雅黑" pitchFamily="34" charset="-122"/>
              </a:endParaRPr>
            </a:p>
          </p:txBody>
        </p:sp>
        <p:pic>
          <p:nvPicPr>
            <p:cNvPr id="89" name="Picture 1050" descr="cnt_polymer_composite">
              <a:extLst>
                <a:ext uri="{FF2B5EF4-FFF2-40B4-BE49-F238E27FC236}">
                  <a16:creationId xmlns:a16="http://schemas.microsoft.com/office/drawing/2014/main" xmlns="" id="{9EE68801-6E49-4D61-88C8-9C839299A7D7}"/>
                </a:ext>
              </a:extLst>
            </p:cNvPr>
            <p:cNvPicPr>
              <a:picLocks noChangeAspect="1" noChangeArrowheads="1"/>
            </p:cNvPicPr>
            <p:nvPr/>
          </p:nvPicPr>
          <p:blipFill>
            <a:blip r:embed="rId18" cstate="print"/>
            <a:srcRect/>
            <a:stretch>
              <a:fillRect/>
            </a:stretch>
          </p:blipFill>
          <p:spPr bwMode="auto">
            <a:xfrm>
              <a:off x="3804548" y="4813896"/>
              <a:ext cx="1171396" cy="1080000"/>
            </a:xfrm>
            <a:prstGeom prst="rect">
              <a:avLst/>
            </a:prstGeom>
            <a:noFill/>
            <a:ln w="9525">
              <a:noFill/>
              <a:miter lim="800000"/>
              <a:headEnd/>
              <a:tailEnd/>
            </a:ln>
          </p:spPr>
        </p:pic>
        <p:sp>
          <p:nvSpPr>
            <p:cNvPr id="90" name="Rectangle 1051">
              <a:extLst>
                <a:ext uri="{FF2B5EF4-FFF2-40B4-BE49-F238E27FC236}">
                  <a16:creationId xmlns:a16="http://schemas.microsoft.com/office/drawing/2014/main" xmlns="" id="{75D7D916-6024-41D6-B7DA-46C63EB05661}"/>
                </a:ext>
              </a:extLst>
            </p:cNvPr>
            <p:cNvSpPr>
              <a:spLocks noChangeArrowheads="1"/>
            </p:cNvSpPr>
            <p:nvPr/>
          </p:nvSpPr>
          <p:spPr bwMode="auto">
            <a:xfrm>
              <a:off x="3517632" y="5950568"/>
              <a:ext cx="1797050" cy="643671"/>
            </a:xfrm>
            <a:prstGeom prst="rect">
              <a:avLst/>
            </a:prstGeom>
            <a:noFill/>
            <a:ln w="9525">
              <a:noFill/>
              <a:miter lim="800000"/>
              <a:headEnd/>
              <a:tailEnd/>
            </a:ln>
          </p:spPr>
          <p:txBody>
            <a:bodyPr wrap="square">
              <a:spAutoFit/>
            </a:bodyPr>
            <a:lstStyle/>
            <a:p>
              <a:pPr algn="ctr"/>
              <a:r>
                <a:rPr lang="en-US" altLang="zh-CN" sz="1600" b="1" dirty="0">
                  <a:latin typeface="Arial" pitchFamily="34" charset="0"/>
                  <a:ea typeface="微软雅黑" pitchFamily="34" charset="-122"/>
                </a:rPr>
                <a:t>Composite Nanomaterials</a:t>
              </a:r>
            </a:p>
          </p:txBody>
        </p:sp>
        <p:pic>
          <p:nvPicPr>
            <p:cNvPr id="91" name="Picture 2" descr="C:\Zhengwei Pan\Zhengwei Pan-10-10-09\Research Summary and Plans\Li Xufan\ZnO ORNL\1um-Zn-layer-long-2\HT-1_017.tif">
              <a:extLst>
                <a:ext uri="{FF2B5EF4-FFF2-40B4-BE49-F238E27FC236}">
                  <a16:creationId xmlns:a16="http://schemas.microsoft.com/office/drawing/2014/main" xmlns="" id="{D0905862-0B0A-4506-B2D9-D4C1AE8DEF71}"/>
                </a:ext>
              </a:extLst>
            </p:cNvPr>
            <p:cNvPicPr>
              <a:picLocks noChangeAspect="1" noChangeArrowheads="1"/>
            </p:cNvPicPr>
            <p:nvPr/>
          </p:nvPicPr>
          <p:blipFill>
            <a:blip r:embed="rId19" cstate="print">
              <a:lum bright="-8000" contrast="4000"/>
            </a:blip>
            <a:srcRect b="18558"/>
            <a:stretch>
              <a:fillRect/>
            </a:stretch>
          </p:blipFill>
          <p:spPr bwMode="auto">
            <a:xfrm>
              <a:off x="6962537" y="4820514"/>
              <a:ext cx="1440000" cy="1080000"/>
            </a:xfrm>
            <a:prstGeom prst="rect">
              <a:avLst/>
            </a:prstGeom>
            <a:noFill/>
            <a:ln w="9525">
              <a:noFill/>
              <a:miter lim="800000"/>
              <a:headEnd/>
              <a:tailEnd/>
            </a:ln>
          </p:spPr>
        </p:pic>
        <p:pic>
          <p:nvPicPr>
            <p:cNvPr id="92" name="Picture 3" descr="G:\科技开放日\科普活动\45degree\3_q019_conew1.jpg">
              <a:extLst>
                <a:ext uri="{FF2B5EF4-FFF2-40B4-BE49-F238E27FC236}">
                  <a16:creationId xmlns:a16="http://schemas.microsoft.com/office/drawing/2014/main" xmlns="" id="{616972DF-EFE9-4481-9F16-B754CA86CDBD}"/>
                </a:ext>
              </a:extLst>
            </p:cNvPr>
            <p:cNvPicPr>
              <a:picLocks noChangeAspect="1" noChangeArrowheads="1"/>
            </p:cNvPicPr>
            <p:nvPr/>
          </p:nvPicPr>
          <p:blipFill>
            <a:blip r:embed="rId20" cstate="print"/>
            <a:srcRect/>
            <a:stretch>
              <a:fillRect/>
            </a:stretch>
          </p:blipFill>
          <p:spPr bwMode="auto">
            <a:xfrm>
              <a:off x="5238370" y="4808795"/>
              <a:ext cx="1440000" cy="1080000"/>
            </a:xfrm>
            <a:prstGeom prst="rect">
              <a:avLst/>
            </a:prstGeom>
            <a:noFill/>
            <a:ln w="9525">
              <a:noFill/>
              <a:miter lim="800000"/>
              <a:headEnd/>
              <a:tailEnd/>
            </a:ln>
          </p:spPr>
        </p:pic>
        <p:sp>
          <p:nvSpPr>
            <p:cNvPr id="93" name="Rectangle 1051">
              <a:extLst>
                <a:ext uri="{FF2B5EF4-FFF2-40B4-BE49-F238E27FC236}">
                  <a16:creationId xmlns:a16="http://schemas.microsoft.com/office/drawing/2014/main" xmlns="" id="{0A5A40C6-985F-48F9-89E7-5998BABECFA3}"/>
                </a:ext>
              </a:extLst>
            </p:cNvPr>
            <p:cNvSpPr>
              <a:spLocks noChangeArrowheads="1"/>
            </p:cNvSpPr>
            <p:nvPr/>
          </p:nvSpPr>
          <p:spPr bwMode="auto">
            <a:xfrm>
              <a:off x="6819979" y="5955726"/>
              <a:ext cx="1797050" cy="643671"/>
            </a:xfrm>
            <a:prstGeom prst="rect">
              <a:avLst/>
            </a:prstGeom>
            <a:noFill/>
            <a:ln w="9525">
              <a:noFill/>
              <a:miter lim="800000"/>
              <a:headEnd/>
              <a:tailEnd/>
            </a:ln>
          </p:spPr>
          <p:txBody>
            <a:bodyPr wrap="square">
              <a:spAutoFit/>
            </a:bodyPr>
            <a:lstStyle/>
            <a:p>
              <a:pPr algn="ctr"/>
              <a:r>
                <a:rPr lang="en-US" altLang="zh-CN" sz="1600" b="1" dirty="0">
                  <a:latin typeface="Arial" pitchFamily="34" charset="0"/>
                  <a:ea typeface="微软雅黑" pitchFamily="34" charset="-122"/>
                </a:rPr>
                <a:t>Nanostructure</a:t>
              </a:r>
            </a:p>
            <a:p>
              <a:pPr algn="ctr"/>
              <a:r>
                <a:rPr lang="en-US" altLang="zh-CN" sz="1600" b="1" dirty="0">
                  <a:latin typeface="Arial" pitchFamily="34" charset="0"/>
                  <a:ea typeface="微软雅黑" pitchFamily="34" charset="-122"/>
                </a:rPr>
                <a:t>Materials</a:t>
              </a:r>
            </a:p>
          </p:txBody>
        </p:sp>
        <p:sp>
          <p:nvSpPr>
            <p:cNvPr id="94" name="Rectangle 1051">
              <a:extLst>
                <a:ext uri="{FF2B5EF4-FFF2-40B4-BE49-F238E27FC236}">
                  <a16:creationId xmlns:a16="http://schemas.microsoft.com/office/drawing/2014/main" xmlns="" id="{55471BA0-CB46-4B2A-A815-17F1B1CED792}"/>
                </a:ext>
              </a:extLst>
            </p:cNvPr>
            <p:cNvSpPr>
              <a:spLocks noChangeArrowheads="1"/>
            </p:cNvSpPr>
            <p:nvPr/>
          </p:nvSpPr>
          <p:spPr bwMode="auto">
            <a:xfrm>
              <a:off x="5069681" y="5949505"/>
              <a:ext cx="1853695" cy="372652"/>
            </a:xfrm>
            <a:prstGeom prst="rect">
              <a:avLst/>
            </a:prstGeom>
            <a:noFill/>
            <a:ln w="9525">
              <a:noFill/>
              <a:miter lim="800000"/>
              <a:headEnd/>
              <a:tailEnd/>
            </a:ln>
          </p:spPr>
          <p:txBody>
            <a:bodyPr wrap="square">
              <a:spAutoFit/>
            </a:bodyPr>
            <a:lstStyle/>
            <a:p>
              <a:pPr algn="ctr"/>
              <a:r>
                <a:rPr lang="en-US" altLang="zh-CN" sz="1600" b="1" dirty="0" smtClean="0">
                  <a:latin typeface="Arial" pitchFamily="34" charset="0"/>
                  <a:ea typeface="微软雅黑" pitchFamily="34" charset="-122"/>
                </a:rPr>
                <a:t>Nanostructures</a:t>
              </a:r>
              <a:endParaRPr lang="en-US" altLang="zh-CN" sz="1600" b="1" dirty="0">
                <a:latin typeface="Arial" pitchFamily="34" charset="0"/>
                <a:ea typeface="微软雅黑" pitchFamily="34" charset="-122"/>
              </a:endParaRPr>
            </a:p>
          </p:txBody>
        </p:sp>
      </p:grpSp>
      <p:sp>
        <p:nvSpPr>
          <p:cNvPr id="95" name="Line 1048">
            <a:extLst>
              <a:ext uri="{FF2B5EF4-FFF2-40B4-BE49-F238E27FC236}">
                <a16:creationId xmlns:a16="http://schemas.microsoft.com/office/drawing/2014/main" xmlns="" id="{5295324B-112F-4CEA-BA2D-A98755EFD9C1}"/>
              </a:ext>
            </a:extLst>
          </p:cNvPr>
          <p:cNvSpPr>
            <a:spLocks noChangeShapeType="1"/>
          </p:cNvSpPr>
          <p:nvPr/>
        </p:nvSpPr>
        <p:spPr bwMode="auto">
          <a:xfrm flipV="1">
            <a:off x="753620" y="3140967"/>
            <a:ext cx="7403054" cy="41537"/>
          </a:xfrm>
          <a:prstGeom prst="line">
            <a:avLst/>
          </a:prstGeom>
          <a:noFill/>
          <a:ln w="38100" cap="rnd">
            <a:solidFill>
              <a:srgbClr val="996633"/>
            </a:solidFill>
            <a:prstDash val="sysDot"/>
            <a:round/>
            <a:headEnd/>
            <a:tailEnd/>
          </a:ln>
        </p:spPr>
        <p:txBody>
          <a:bodyPr/>
          <a:lstStyle/>
          <a:p>
            <a:endParaRPr lang="zh-CN" altLang="en-US" b="1">
              <a:latin typeface="Arial" pitchFamily="34" charset="0"/>
              <a:ea typeface="微软雅黑" pitchFamily="34" charset="-122"/>
            </a:endParaRPr>
          </a:p>
        </p:txBody>
      </p:sp>
      <p:sp>
        <p:nvSpPr>
          <p:cNvPr id="96" name="Line 1048">
            <a:extLst>
              <a:ext uri="{FF2B5EF4-FFF2-40B4-BE49-F238E27FC236}">
                <a16:creationId xmlns:a16="http://schemas.microsoft.com/office/drawing/2014/main" xmlns="" id="{A63AD773-BC05-4635-AA48-6836C6ED3CBD}"/>
              </a:ext>
            </a:extLst>
          </p:cNvPr>
          <p:cNvSpPr>
            <a:spLocks noChangeShapeType="1"/>
          </p:cNvSpPr>
          <p:nvPr/>
        </p:nvSpPr>
        <p:spPr bwMode="auto">
          <a:xfrm flipV="1">
            <a:off x="736525" y="4895446"/>
            <a:ext cx="7403054" cy="41537"/>
          </a:xfrm>
          <a:prstGeom prst="line">
            <a:avLst/>
          </a:prstGeom>
          <a:noFill/>
          <a:ln w="38100" cap="rnd">
            <a:solidFill>
              <a:srgbClr val="996633"/>
            </a:solidFill>
            <a:prstDash val="sysDot"/>
            <a:round/>
            <a:headEnd/>
            <a:tailEnd/>
          </a:ln>
        </p:spPr>
        <p:txBody>
          <a:bodyPr/>
          <a:lstStyle/>
          <a:p>
            <a:endParaRPr lang="zh-CN" altLang="en-US" b="1">
              <a:latin typeface="Arial" pitchFamily="34" charset="0"/>
              <a:ea typeface="微软雅黑" pitchFamily="34" charset="-122"/>
            </a:endParaRPr>
          </a:p>
        </p:txBody>
      </p:sp>
      <p:sp>
        <p:nvSpPr>
          <p:cNvPr id="97" name="矩形 96">
            <a:extLst>
              <a:ext uri="{FF2B5EF4-FFF2-40B4-BE49-F238E27FC236}">
                <a16:creationId xmlns:a16="http://schemas.microsoft.com/office/drawing/2014/main" xmlns="" id="{8C3E78E3-B232-48B3-8B74-CCA5382071C3}"/>
              </a:ext>
            </a:extLst>
          </p:cNvPr>
          <p:cNvSpPr/>
          <p:nvPr/>
        </p:nvSpPr>
        <p:spPr>
          <a:xfrm>
            <a:off x="0" y="1033572"/>
            <a:ext cx="9144000" cy="523220"/>
          </a:xfrm>
          <a:prstGeom prst="rect">
            <a:avLst/>
          </a:prstGeom>
        </p:spPr>
        <p:txBody>
          <a:bodyPr wrap="square">
            <a:spAutoFit/>
          </a:bodyPr>
          <a:lstStyle/>
          <a:p>
            <a:pPr algn="ctr"/>
            <a:r>
              <a:rPr lang="en-US" altLang="zh-CN" sz="2800" b="1" dirty="0">
                <a:solidFill>
                  <a:srgbClr val="C00000"/>
                </a:solidFill>
                <a:latin typeface="微软雅黑" pitchFamily="34" charset="-122"/>
                <a:ea typeface="微软雅黑" pitchFamily="34" charset="-122"/>
              </a:rPr>
              <a:t>The </a:t>
            </a:r>
            <a:r>
              <a:rPr lang="en-US" altLang="zh-CN" sz="2800" b="1" dirty="0" smtClean="0">
                <a:solidFill>
                  <a:srgbClr val="C00000"/>
                </a:solidFill>
                <a:latin typeface="微软雅黑" pitchFamily="34" charset="-122"/>
                <a:ea typeface="微软雅黑" pitchFamily="34" charset="-122"/>
              </a:rPr>
              <a:t>basis </a:t>
            </a:r>
            <a:r>
              <a:rPr lang="en-US" altLang="zh-CN" sz="2800" b="1" dirty="0">
                <a:solidFill>
                  <a:srgbClr val="C00000"/>
                </a:solidFill>
                <a:latin typeface="微软雅黑" pitchFamily="34" charset="-122"/>
                <a:ea typeface="微软雅黑" pitchFamily="34" charset="-122"/>
              </a:rPr>
              <a:t>of nanotechnology: </a:t>
            </a:r>
            <a:r>
              <a:rPr lang="en-US" altLang="zh-CN" sz="2800" b="1" dirty="0" smtClean="0">
                <a:solidFill>
                  <a:srgbClr val="C00000"/>
                </a:solidFill>
                <a:latin typeface="微软雅黑" pitchFamily="34" charset="-122"/>
                <a:ea typeface="微软雅黑" pitchFamily="34" charset="-122"/>
              </a:rPr>
              <a:t>n</a:t>
            </a:r>
            <a:r>
              <a:rPr lang="en-US" altLang="zh-CN" sz="2800" b="1" dirty="0" smtClean="0">
                <a:solidFill>
                  <a:srgbClr val="C00000"/>
                </a:solidFill>
                <a:latin typeface="微软雅黑" pitchFamily="34" charset="-122"/>
                <a:ea typeface="微软雅黑" pitchFamily="34" charset="-122"/>
              </a:rPr>
              <a:t>anomaterials</a:t>
            </a:r>
            <a:endParaRPr lang="zh-CN" altLang="en-US" sz="2800" b="1" dirty="0">
              <a:solidFill>
                <a:srgbClr val="C00000"/>
              </a:solidFill>
              <a:latin typeface="微软雅黑" pitchFamily="34" charset="-122"/>
              <a:ea typeface="微软雅黑" pitchFamily="34" charset="-122"/>
            </a:endParaRPr>
          </a:p>
        </p:txBody>
      </p:sp>
      <p:sp>
        <p:nvSpPr>
          <p:cNvPr id="98" name="Line 1048">
            <a:extLst>
              <a:ext uri="{FF2B5EF4-FFF2-40B4-BE49-F238E27FC236}">
                <a16:creationId xmlns:a16="http://schemas.microsoft.com/office/drawing/2014/main" xmlns="" id="{9EC52A36-7686-4805-AB25-61F3F433CFE7}"/>
              </a:ext>
            </a:extLst>
          </p:cNvPr>
          <p:cNvSpPr>
            <a:spLocks noChangeShapeType="1"/>
          </p:cNvSpPr>
          <p:nvPr/>
        </p:nvSpPr>
        <p:spPr bwMode="auto">
          <a:xfrm flipV="1">
            <a:off x="755576" y="1628800"/>
            <a:ext cx="7403054" cy="41537"/>
          </a:xfrm>
          <a:prstGeom prst="line">
            <a:avLst/>
          </a:prstGeom>
          <a:noFill/>
          <a:ln w="38100" cap="rnd">
            <a:solidFill>
              <a:srgbClr val="996633"/>
            </a:solidFill>
            <a:prstDash val="sysDot"/>
            <a:round/>
            <a:headEnd/>
            <a:tailEnd/>
          </a:ln>
        </p:spPr>
        <p:txBody>
          <a:bodyPr/>
          <a:lstStyle/>
          <a:p>
            <a:endParaRPr lang="zh-CN" altLang="en-US" b="1">
              <a:latin typeface="Arial" pitchFamily="34" charset="0"/>
              <a:ea typeface="微软雅黑" pitchFamily="34" charset="-122"/>
            </a:endParaRPr>
          </a:p>
        </p:txBody>
      </p:sp>
    </p:spTree>
    <p:extLst>
      <p:ext uri="{BB962C8B-B14F-4D97-AF65-F5344CB8AC3E}">
        <p14:creationId xmlns:p14="http://schemas.microsoft.com/office/powerpoint/2010/main" val="1196003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1382" b="11826"/>
          <a:stretch/>
        </p:blipFill>
        <p:spPr>
          <a:xfrm>
            <a:off x="0" y="-40083"/>
            <a:ext cx="9144000" cy="345638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900" b="24401"/>
          <a:stretch/>
        </p:blipFill>
        <p:spPr>
          <a:xfrm>
            <a:off x="0" y="3441700"/>
            <a:ext cx="9144000" cy="3456384"/>
          </a:xfrm>
          <a:prstGeom prst="rect">
            <a:avLst/>
          </a:prstGeom>
        </p:spPr>
      </p:pic>
      <p:sp>
        <p:nvSpPr>
          <p:cNvPr id="4" name="灯片编号占位符 20"/>
          <p:cNvSpPr>
            <a:spLocks noGrp="1"/>
          </p:cNvSpPr>
          <p:nvPr>
            <p:ph type="sldNum" sz="quarter" idx="12"/>
          </p:nvPr>
        </p:nvSpPr>
        <p:spPr>
          <a:xfrm>
            <a:off x="7010400" y="6449442"/>
            <a:ext cx="2133600" cy="365125"/>
          </a:xfrm>
        </p:spPr>
        <p:txBody>
          <a:bodyPr vert="horz" lIns="91440" tIns="45720" rIns="91440" bIns="45720" rtlCol="0" anchor="ctr"/>
          <a:lstStyle/>
          <a:p>
            <a:fld id="{16FB9D02-70D1-4E13-91C2-DF05DCD68149}" type="slidenum">
              <a:rPr lang="zh-CN" altLang="en-US" sz="1600" b="1">
                <a:solidFill>
                  <a:schemeClr val="tx1"/>
                </a:solidFill>
                <a:latin typeface="微软雅黑" panose="020B0503020204020204" pitchFamily="34" charset="-122"/>
                <a:ea typeface="微软雅黑" panose="020B0503020204020204" pitchFamily="34" charset="-122"/>
              </a:rPr>
              <a:t>20</a:t>
            </a:fld>
            <a:endParaRPr lang="zh-CN" altLang="en-US" sz="1600"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8057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 Future </a:t>
            </a:r>
            <a:r>
              <a:rPr lang="en-US" altLang="zh-CN" dirty="0" smtClean="0"/>
              <a:t>Plans</a:t>
            </a:r>
            <a:endParaRPr lang="zh-CN" altLang="en-US" dirty="0"/>
          </a:p>
        </p:txBody>
      </p:sp>
      <p:grpSp>
        <p:nvGrpSpPr>
          <p:cNvPr id="15" name="组合 47">
            <a:extLst>
              <a:ext uri="{FF2B5EF4-FFF2-40B4-BE49-F238E27FC236}">
                <a16:creationId xmlns:a16="http://schemas.microsoft.com/office/drawing/2014/main" xmlns="" id="{19E45FF1-C048-4BC6-907F-FC80DFC4C704}"/>
              </a:ext>
            </a:extLst>
          </p:cNvPr>
          <p:cNvGrpSpPr/>
          <p:nvPr/>
        </p:nvGrpSpPr>
        <p:grpSpPr>
          <a:xfrm>
            <a:off x="17772" y="897661"/>
            <a:ext cx="3238247" cy="3371170"/>
            <a:chOff x="198548" y="950599"/>
            <a:chExt cx="3238247" cy="3802303"/>
          </a:xfrm>
        </p:grpSpPr>
        <p:grpSp>
          <p:nvGrpSpPr>
            <p:cNvPr id="16" name="组合 45">
              <a:extLst>
                <a:ext uri="{FF2B5EF4-FFF2-40B4-BE49-F238E27FC236}">
                  <a16:creationId xmlns:a16="http://schemas.microsoft.com/office/drawing/2014/main" xmlns="" id="{A6E80333-F057-4CE4-A191-577EA5146302}"/>
                </a:ext>
              </a:extLst>
            </p:cNvPr>
            <p:cNvGrpSpPr/>
            <p:nvPr/>
          </p:nvGrpSpPr>
          <p:grpSpPr>
            <a:xfrm>
              <a:off x="198548" y="950599"/>
              <a:ext cx="3238247" cy="3802303"/>
              <a:chOff x="198548" y="1413351"/>
              <a:chExt cx="3238247" cy="3802303"/>
            </a:xfrm>
          </p:grpSpPr>
          <p:sp>
            <p:nvSpPr>
              <p:cNvPr id="32" name="圆角矩形 49">
                <a:extLst>
                  <a:ext uri="{FF2B5EF4-FFF2-40B4-BE49-F238E27FC236}">
                    <a16:creationId xmlns:a16="http://schemas.microsoft.com/office/drawing/2014/main" xmlns="" id="{198CFB1C-65C8-49A9-B560-0591D98FA851}"/>
                  </a:ext>
                </a:extLst>
              </p:cNvPr>
              <p:cNvSpPr/>
              <p:nvPr/>
            </p:nvSpPr>
            <p:spPr>
              <a:xfrm>
                <a:off x="198548" y="1413351"/>
                <a:ext cx="3123527" cy="3802303"/>
              </a:xfrm>
              <a:prstGeom prst="roundRect">
                <a:avLst>
                  <a:gd name="adj" fmla="val 6646"/>
                </a:avLst>
              </a:prstGeom>
              <a:solidFill>
                <a:schemeClr val="bg1">
                  <a:lumMod val="9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黑体" pitchFamily="49" charset="-122"/>
                  <a:ea typeface="黑体" pitchFamily="49" charset="-122"/>
                  <a:cs typeface="+mn-cs"/>
                </a:endParaRPr>
              </a:p>
            </p:txBody>
          </p:sp>
          <p:sp>
            <p:nvSpPr>
              <p:cNvPr id="33" name="矩形 32">
                <a:extLst>
                  <a:ext uri="{FF2B5EF4-FFF2-40B4-BE49-F238E27FC236}">
                    <a16:creationId xmlns:a16="http://schemas.microsoft.com/office/drawing/2014/main" xmlns="" id="{6664DE03-2C36-4865-8182-C9B3A2A981C9}"/>
                  </a:ext>
                </a:extLst>
              </p:cNvPr>
              <p:cNvSpPr/>
              <p:nvPr/>
            </p:nvSpPr>
            <p:spPr>
              <a:xfrm>
                <a:off x="341170" y="1530162"/>
                <a:ext cx="3095625" cy="419603"/>
              </a:xfrm>
              <a:prstGeom prst="rect">
                <a:avLst/>
              </a:prstGeom>
            </p:spPr>
            <p:txBody>
              <a:bodyPr>
                <a:spAutoFit/>
              </a:bodyPr>
              <a:lstStyle/>
              <a:p>
                <a:pPr lvl="0" algn="ctr">
                  <a:lnSpc>
                    <a:spcPct val="125000"/>
                  </a:lnSpc>
                  <a:spcBef>
                    <a:spcPts val="600"/>
                  </a:spcBef>
                  <a:defRPr/>
                </a:pPr>
                <a:r>
                  <a:rPr lang="en-US" altLang="zh-CN" sz="1600" b="1" kern="0" dirty="0">
                    <a:solidFill>
                      <a:srgbClr val="000066"/>
                    </a:solidFill>
                    <a:latin typeface="微软雅黑" pitchFamily="34" charset="-122"/>
                    <a:ea typeface="微软雅黑" pitchFamily="34" charset="-122"/>
                    <a:cs typeface="Times New Roman" panose="02020603050405020304" pitchFamily="18" charset="0"/>
                  </a:rPr>
                  <a:t>Synchrotron Radiation</a:t>
                </a:r>
                <a:endParaRPr kumimoji="0" lang="zh-CN" altLang="en-US" sz="1600" b="1" i="0" u="none" strike="noStrike" kern="0" cap="none" spc="0" normalizeH="0" baseline="0" noProof="0" dirty="0">
                  <a:ln>
                    <a:noFill/>
                  </a:ln>
                  <a:solidFill>
                    <a:srgbClr val="000066"/>
                  </a:solidFill>
                  <a:effectLst/>
                  <a:uLnTx/>
                  <a:uFillTx/>
                  <a:latin typeface="微软雅黑" pitchFamily="34" charset="-122"/>
                  <a:ea typeface="微软雅黑" pitchFamily="34" charset="-122"/>
                  <a:cs typeface="Times New Roman" panose="02020603050405020304" pitchFamily="18" charset="0"/>
                </a:endParaRPr>
              </a:p>
            </p:txBody>
          </p:sp>
        </p:grpSp>
        <p:grpSp>
          <p:nvGrpSpPr>
            <p:cNvPr id="18" name="组合 46">
              <a:extLst>
                <a:ext uri="{FF2B5EF4-FFF2-40B4-BE49-F238E27FC236}">
                  <a16:creationId xmlns:a16="http://schemas.microsoft.com/office/drawing/2014/main" xmlns="" id="{A6E2F43A-C1D2-4FB0-887D-03D90B9FABD3}"/>
                </a:ext>
              </a:extLst>
            </p:cNvPr>
            <p:cNvGrpSpPr/>
            <p:nvPr/>
          </p:nvGrpSpPr>
          <p:grpSpPr>
            <a:xfrm>
              <a:off x="250343" y="3564627"/>
              <a:ext cx="2897760" cy="1146144"/>
              <a:chOff x="-2300218" y="3834153"/>
              <a:chExt cx="2897760" cy="1146144"/>
            </a:xfrm>
          </p:grpSpPr>
          <p:pic>
            <p:nvPicPr>
              <p:cNvPr id="30" name="图片 2">
                <a:extLst>
                  <a:ext uri="{FF2B5EF4-FFF2-40B4-BE49-F238E27FC236}">
                    <a16:creationId xmlns:a16="http://schemas.microsoft.com/office/drawing/2014/main" xmlns="" id="{29694F50-818B-4820-8DB0-EBB5A62CA821}"/>
                  </a:ext>
                </a:extLst>
              </p:cNvPr>
              <p:cNvPicPr>
                <a:picLocks noChangeAspect="1"/>
              </p:cNvPicPr>
              <p:nvPr/>
            </p:nvPicPr>
            <p:blipFill>
              <a:blip r:embed="rId3" cstate="print"/>
              <a:srcRect/>
              <a:stretch>
                <a:fillRect/>
              </a:stretch>
            </p:blipFill>
            <p:spPr bwMode="auto">
              <a:xfrm>
                <a:off x="-1053876" y="3834153"/>
                <a:ext cx="1625902" cy="1080000"/>
              </a:xfrm>
              <a:prstGeom prst="rect">
                <a:avLst/>
              </a:prstGeom>
              <a:noFill/>
              <a:ln w="9525">
                <a:noFill/>
                <a:miter lim="800000"/>
                <a:headEnd/>
                <a:tailEnd/>
              </a:ln>
            </p:spPr>
          </p:pic>
          <p:sp>
            <p:nvSpPr>
              <p:cNvPr id="31" name="TextBox 11">
                <a:extLst>
                  <a:ext uri="{FF2B5EF4-FFF2-40B4-BE49-F238E27FC236}">
                    <a16:creationId xmlns:a16="http://schemas.microsoft.com/office/drawing/2014/main" xmlns="" id="{2E99C223-448B-4D59-A530-CB843ED689FA}"/>
                  </a:ext>
                </a:extLst>
              </p:cNvPr>
              <p:cNvSpPr txBox="1">
                <a:spLocks noChangeArrowheads="1"/>
              </p:cNvSpPr>
              <p:nvPr/>
            </p:nvSpPr>
            <p:spPr bwMode="auto">
              <a:xfrm>
                <a:off x="-2300218" y="4620586"/>
                <a:ext cx="2897760" cy="359711"/>
              </a:xfrm>
              <a:prstGeom prst="rect">
                <a:avLst/>
              </a:prstGeom>
              <a:solidFill>
                <a:schemeClr val="accent1">
                  <a:lumMod val="75000"/>
                  <a:alpha val="85000"/>
                </a:schemeClr>
              </a:solidFill>
              <a:ln w="9525">
                <a:noFill/>
                <a:miter lim="800000"/>
                <a:headEnd/>
                <a:tailEnd/>
              </a:ln>
            </p:spPr>
            <p:txBody>
              <a:bodyPr wrap="square" lIns="36000" tIns="36000" rIns="36000" bIns="36000" anchor="ctr" anchorCtr="1">
                <a:spAutoFit/>
              </a:bodyPr>
              <a:lstStyle/>
              <a:p>
                <a:pPr lvl="0" algn="ctr" fontAlgn="base">
                  <a:spcBef>
                    <a:spcPct val="0"/>
                  </a:spcBef>
                  <a:spcAft>
                    <a:spcPct val="0"/>
                  </a:spcAft>
                  <a:defRPr/>
                </a:pPr>
                <a:r>
                  <a:rPr lang="en-US" altLang="zh-CN" sz="1600" b="1" kern="0" dirty="0">
                    <a:solidFill>
                      <a:schemeClr val="bg1"/>
                    </a:solidFill>
                    <a:latin typeface="微软雅黑" pitchFamily="34" charset="-122"/>
                    <a:ea typeface="微软雅黑" pitchFamily="34" charset="-122"/>
                    <a:cs typeface="Times New Roman" panose="02020603050405020304" pitchFamily="18" charset="0"/>
                  </a:rPr>
                  <a:t>Spallation </a:t>
                </a:r>
                <a:r>
                  <a:rPr lang="en-US" altLang="zh-CN" sz="1600" b="1" kern="0" dirty="0" smtClean="0">
                    <a:solidFill>
                      <a:schemeClr val="bg1"/>
                    </a:solidFill>
                    <a:latin typeface="微软雅黑" pitchFamily="34" charset="-122"/>
                    <a:ea typeface="微软雅黑" pitchFamily="34" charset="-122"/>
                    <a:cs typeface="Times New Roman" panose="02020603050405020304" pitchFamily="18" charset="0"/>
                  </a:rPr>
                  <a:t>Neutron Source</a:t>
                </a:r>
                <a:endParaRPr lang="zh-CN" altLang="en-US" sz="1600" b="1" kern="0" dirty="0">
                  <a:solidFill>
                    <a:schemeClr val="bg1"/>
                  </a:solidFill>
                  <a:latin typeface="微软雅黑" pitchFamily="34" charset="-122"/>
                  <a:ea typeface="微软雅黑" pitchFamily="34" charset="-122"/>
                  <a:cs typeface="Times New Roman" panose="02020603050405020304" pitchFamily="18" charset="0"/>
                </a:endParaRPr>
              </a:p>
            </p:txBody>
          </p:sp>
        </p:grpSp>
        <p:grpSp>
          <p:nvGrpSpPr>
            <p:cNvPr id="21" name="组合 13">
              <a:extLst>
                <a:ext uri="{FF2B5EF4-FFF2-40B4-BE49-F238E27FC236}">
                  <a16:creationId xmlns:a16="http://schemas.microsoft.com/office/drawing/2014/main" xmlns="" id="{F80C0CD1-1EA1-4CF9-9224-A47DDCA892AA}"/>
                </a:ext>
              </a:extLst>
            </p:cNvPr>
            <p:cNvGrpSpPr>
              <a:grpSpLocks noChangeAspect="1"/>
            </p:cNvGrpSpPr>
            <p:nvPr/>
          </p:nvGrpSpPr>
          <p:grpSpPr bwMode="auto">
            <a:xfrm>
              <a:off x="890339" y="2844547"/>
              <a:ext cx="1800200" cy="1080001"/>
              <a:chOff x="538582" y="2452073"/>
              <a:chExt cx="1795826" cy="1077024"/>
            </a:xfrm>
          </p:grpSpPr>
          <p:pic>
            <p:nvPicPr>
              <p:cNvPr id="28" name="Picture 5" descr="E:\Application\课题组-聂\聂广军\2016\2016 创新团队\2016-6 答辩\pic\NSRL.jpg">
                <a:extLst>
                  <a:ext uri="{FF2B5EF4-FFF2-40B4-BE49-F238E27FC236}">
                    <a16:creationId xmlns:a16="http://schemas.microsoft.com/office/drawing/2014/main" xmlns="" id="{10D1B4AF-20D4-4A85-AF1B-92F30F312E28}"/>
                  </a:ext>
                </a:extLst>
              </p:cNvPr>
              <p:cNvPicPr>
                <a:picLocks noChangeAspect="1" noChangeArrowheads="1"/>
              </p:cNvPicPr>
              <p:nvPr/>
            </p:nvPicPr>
            <p:blipFill>
              <a:blip r:embed="rId4" cstate="print"/>
              <a:srcRect l="9490" t="21919" b="5704"/>
              <a:stretch>
                <a:fillRect/>
              </a:stretch>
            </p:blipFill>
            <p:spPr bwMode="auto">
              <a:xfrm>
                <a:off x="538582" y="2452073"/>
                <a:ext cx="1795826" cy="1077024"/>
              </a:xfrm>
              <a:prstGeom prst="rect">
                <a:avLst/>
              </a:prstGeom>
              <a:noFill/>
              <a:ln w="9525">
                <a:noFill/>
                <a:miter lim="800000"/>
                <a:headEnd/>
                <a:tailEnd/>
              </a:ln>
            </p:spPr>
          </p:pic>
          <p:sp>
            <p:nvSpPr>
              <p:cNvPr id="29" name="TextBox 9">
                <a:extLst>
                  <a:ext uri="{FF2B5EF4-FFF2-40B4-BE49-F238E27FC236}">
                    <a16:creationId xmlns:a16="http://schemas.microsoft.com/office/drawing/2014/main" xmlns="" id="{51E9616B-DEE7-4587-BCFC-B510C726DBD9}"/>
                  </a:ext>
                </a:extLst>
              </p:cNvPr>
              <p:cNvSpPr txBox="1">
                <a:spLocks noChangeArrowheads="1"/>
              </p:cNvSpPr>
              <p:nvPr/>
            </p:nvSpPr>
            <p:spPr bwMode="auto">
              <a:xfrm>
                <a:off x="563233" y="3178821"/>
                <a:ext cx="489894" cy="324102"/>
              </a:xfrm>
              <a:prstGeom prst="rect">
                <a:avLst/>
              </a:prstGeom>
              <a:solidFill>
                <a:schemeClr val="accent1">
                  <a:lumMod val="75000"/>
                </a:schemeClr>
              </a:solidFill>
              <a:ln w="9525">
                <a:noFill/>
                <a:miter lim="800000"/>
                <a:headEnd/>
                <a:tailEnd/>
              </a:ln>
            </p:spPr>
            <p:txBody>
              <a:bodyPr wrap="none" lIns="36000" tIns="36000" rIns="36000" bIns="36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charset="0"/>
                    <a:ea typeface="微软雅黑" pitchFamily="34" charset="-122"/>
                    <a:cs typeface="+mn-cs"/>
                  </a:rPr>
                  <a:t>Hefei</a:t>
                </a:r>
                <a:endParaRPr kumimoji="0" lang="zh-CN" altLang="en-US" sz="14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grpSp>
        <p:grpSp>
          <p:nvGrpSpPr>
            <p:cNvPr id="22" name="组合 15">
              <a:extLst>
                <a:ext uri="{FF2B5EF4-FFF2-40B4-BE49-F238E27FC236}">
                  <a16:creationId xmlns:a16="http://schemas.microsoft.com/office/drawing/2014/main" xmlns="" id="{79E9EB35-EC30-4571-BBFD-B41319AE5A76}"/>
                </a:ext>
              </a:extLst>
            </p:cNvPr>
            <p:cNvGrpSpPr>
              <a:grpSpLocks/>
            </p:cNvGrpSpPr>
            <p:nvPr/>
          </p:nvGrpSpPr>
          <p:grpSpPr bwMode="auto">
            <a:xfrm>
              <a:off x="285022" y="2052459"/>
              <a:ext cx="1950506" cy="1080000"/>
              <a:chOff x="1229730" y="3579237"/>
              <a:chExt cx="1951162" cy="1080011"/>
            </a:xfrm>
          </p:grpSpPr>
          <p:pic>
            <p:nvPicPr>
              <p:cNvPr id="26" name="Picture 3" descr="E:\Application\课题组-聂\聂广军\2016\2016 创新团队\2016-6 答辩\pic\上海光源.jpg">
                <a:extLst>
                  <a:ext uri="{FF2B5EF4-FFF2-40B4-BE49-F238E27FC236}">
                    <a16:creationId xmlns:a16="http://schemas.microsoft.com/office/drawing/2014/main" xmlns="" id="{7DBD5379-E4FF-421A-80C6-8B94D9D01B49}"/>
                  </a:ext>
                </a:extLst>
              </p:cNvPr>
              <p:cNvPicPr>
                <a:picLocks noChangeAspect="1" noChangeArrowheads="1"/>
              </p:cNvPicPr>
              <p:nvPr/>
            </p:nvPicPr>
            <p:blipFill>
              <a:blip r:embed="rId5" cstate="print"/>
              <a:srcRect t="14655"/>
              <a:stretch>
                <a:fillRect/>
              </a:stretch>
            </p:blipFill>
            <p:spPr bwMode="auto">
              <a:xfrm>
                <a:off x="1394377" y="3579237"/>
                <a:ext cx="1786515" cy="1080011"/>
              </a:xfrm>
              <a:prstGeom prst="rect">
                <a:avLst/>
              </a:prstGeom>
              <a:noFill/>
              <a:ln w="9525">
                <a:noFill/>
                <a:miter lim="800000"/>
                <a:headEnd/>
                <a:tailEnd/>
              </a:ln>
            </p:spPr>
          </p:pic>
          <p:sp>
            <p:nvSpPr>
              <p:cNvPr id="27" name="TextBox 11">
                <a:extLst>
                  <a:ext uri="{FF2B5EF4-FFF2-40B4-BE49-F238E27FC236}">
                    <a16:creationId xmlns:a16="http://schemas.microsoft.com/office/drawing/2014/main" xmlns="" id="{08FD2830-BD80-4934-96B7-6C4F9382E211}"/>
                  </a:ext>
                </a:extLst>
              </p:cNvPr>
              <p:cNvSpPr txBox="1">
                <a:spLocks noChangeArrowheads="1"/>
              </p:cNvSpPr>
              <p:nvPr/>
            </p:nvSpPr>
            <p:spPr bwMode="auto">
              <a:xfrm>
                <a:off x="1229730" y="3606708"/>
                <a:ext cx="829600" cy="325001"/>
              </a:xfrm>
              <a:prstGeom prst="rect">
                <a:avLst/>
              </a:prstGeom>
              <a:solidFill>
                <a:schemeClr val="accent1">
                  <a:lumMod val="75000"/>
                </a:schemeClr>
              </a:solidFill>
              <a:ln w="9525">
                <a:noFill/>
                <a:miter lim="800000"/>
                <a:headEnd/>
                <a:tailEnd/>
              </a:ln>
            </p:spPr>
            <p:txBody>
              <a:bodyPr wrap="none" lIns="36000" tIns="36000" rIns="36000" bIns="36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charset="0"/>
                    <a:ea typeface="微软雅黑" pitchFamily="34" charset="-122"/>
                    <a:cs typeface="+mn-cs"/>
                  </a:rPr>
                  <a:t>Shanghai</a:t>
                </a:r>
                <a:endParaRPr kumimoji="0" lang="zh-CN" altLang="en-US" sz="14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grpSp>
        <p:grpSp>
          <p:nvGrpSpPr>
            <p:cNvPr id="23" name="组合 12">
              <a:extLst>
                <a:ext uri="{FF2B5EF4-FFF2-40B4-BE49-F238E27FC236}">
                  <a16:creationId xmlns:a16="http://schemas.microsoft.com/office/drawing/2014/main" xmlns="" id="{CCBDDF1C-16CD-4272-B103-B890E746CDDE}"/>
                </a:ext>
              </a:extLst>
            </p:cNvPr>
            <p:cNvGrpSpPr>
              <a:grpSpLocks/>
            </p:cNvGrpSpPr>
            <p:nvPr/>
          </p:nvGrpSpPr>
          <p:grpSpPr bwMode="auto">
            <a:xfrm>
              <a:off x="1421002" y="1620531"/>
              <a:ext cx="1907946" cy="1080000"/>
              <a:chOff x="1609832" y="1097849"/>
              <a:chExt cx="1908587" cy="1080011"/>
            </a:xfrm>
          </p:grpSpPr>
          <p:pic>
            <p:nvPicPr>
              <p:cNvPr id="24" name="Picture 4" descr="E:\Application\课题组-聂\聂广军\2016\2016 创新团队\2016-6 答辩\pic\北京正负电子对撞机.jpg">
                <a:extLst>
                  <a:ext uri="{FF2B5EF4-FFF2-40B4-BE49-F238E27FC236}">
                    <a16:creationId xmlns:a16="http://schemas.microsoft.com/office/drawing/2014/main" xmlns="" id="{F92F3EC6-2D15-4A89-B4EF-98C11CF17081}"/>
                  </a:ext>
                </a:extLst>
              </p:cNvPr>
              <p:cNvPicPr>
                <a:picLocks noChangeAspect="1" noChangeArrowheads="1"/>
              </p:cNvPicPr>
              <p:nvPr/>
            </p:nvPicPr>
            <p:blipFill>
              <a:blip r:embed="rId6" cstate="print"/>
              <a:srcRect l="11957" r="10135"/>
              <a:stretch>
                <a:fillRect/>
              </a:stretch>
            </p:blipFill>
            <p:spPr bwMode="auto">
              <a:xfrm>
                <a:off x="1609832" y="1097849"/>
                <a:ext cx="1872837" cy="1080011"/>
              </a:xfrm>
              <a:prstGeom prst="rect">
                <a:avLst/>
              </a:prstGeom>
              <a:noFill/>
              <a:ln w="9525">
                <a:noFill/>
                <a:miter lim="800000"/>
                <a:headEnd/>
                <a:tailEnd/>
              </a:ln>
            </p:spPr>
          </p:pic>
          <p:sp>
            <p:nvSpPr>
              <p:cNvPr id="25" name="TextBox 7">
                <a:extLst>
                  <a:ext uri="{FF2B5EF4-FFF2-40B4-BE49-F238E27FC236}">
                    <a16:creationId xmlns:a16="http://schemas.microsoft.com/office/drawing/2014/main" xmlns="" id="{4669F102-4F23-4938-BC3D-F320888D6842}"/>
                  </a:ext>
                </a:extLst>
              </p:cNvPr>
              <p:cNvSpPr txBox="1">
                <a:spLocks noChangeArrowheads="1"/>
              </p:cNvSpPr>
              <p:nvPr/>
            </p:nvSpPr>
            <p:spPr bwMode="auto">
              <a:xfrm>
                <a:off x="2906901" y="1132876"/>
                <a:ext cx="611518" cy="325001"/>
              </a:xfrm>
              <a:prstGeom prst="rect">
                <a:avLst/>
              </a:prstGeom>
              <a:solidFill>
                <a:schemeClr val="accent1">
                  <a:lumMod val="75000"/>
                </a:schemeClr>
              </a:solidFill>
              <a:ln w="9525">
                <a:noFill/>
                <a:miter lim="800000"/>
                <a:headEnd/>
                <a:tailEnd/>
              </a:ln>
            </p:spPr>
            <p:txBody>
              <a:bodyPr wrap="none" lIns="36000" tIns="36000" rIns="36000" bIns="36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charset="0"/>
                    <a:ea typeface="微软雅黑" pitchFamily="34" charset="-122"/>
                    <a:cs typeface="+mn-cs"/>
                  </a:rPr>
                  <a:t>Beijing</a:t>
                </a:r>
                <a:endParaRPr kumimoji="0" lang="zh-CN" altLang="en-US" sz="14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grpSp>
      </p:grpSp>
      <p:pic>
        <p:nvPicPr>
          <p:cNvPr id="34" name="图片 41">
            <a:extLst>
              <a:ext uri="{FF2B5EF4-FFF2-40B4-BE49-F238E27FC236}">
                <a16:creationId xmlns:a16="http://schemas.microsoft.com/office/drawing/2014/main" xmlns="" id="{ABEA224D-4549-4EC0-A628-C872BF9034BF}"/>
              </a:ext>
            </a:extLst>
          </p:cNvPr>
          <p:cNvPicPr>
            <a:picLocks noChangeAspect="1"/>
          </p:cNvPicPr>
          <p:nvPr/>
        </p:nvPicPr>
        <p:blipFill>
          <a:blip r:embed="rId7" cstate="print"/>
          <a:srcRect b="5356"/>
          <a:stretch>
            <a:fillRect/>
          </a:stretch>
        </p:blipFill>
        <p:spPr bwMode="auto">
          <a:xfrm>
            <a:off x="1532155" y="2051285"/>
            <a:ext cx="7038975" cy="4746327"/>
          </a:xfrm>
          <a:prstGeom prst="rect">
            <a:avLst/>
          </a:prstGeom>
          <a:noFill/>
          <a:ln w="9525">
            <a:noFill/>
            <a:miter lim="800000"/>
            <a:headEnd/>
            <a:tailEnd/>
          </a:ln>
        </p:spPr>
      </p:pic>
      <p:grpSp>
        <p:nvGrpSpPr>
          <p:cNvPr id="35" name="组合 37">
            <a:extLst>
              <a:ext uri="{FF2B5EF4-FFF2-40B4-BE49-F238E27FC236}">
                <a16:creationId xmlns:a16="http://schemas.microsoft.com/office/drawing/2014/main" xmlns="" id="{3EA7B695-51A4-45F5-B283-FE6036F9F080}"/>
              </a:ext>
            </a:extLst>
          </p:cNvPr>
          <p:cNvGrpSpPr>
            <a:grpSpLocks/>
          </p:cNvGrpSpPr>
          <p:nvPr/>
        </p:nvGrpSpPr>
        <p:grpSpPr bwMode="auto">
          <a:xfrm>
            <a:off x="4180936" y="2467339"/>
            <a:ext cx="3098883" cy="899714"/>
            <a:chOff x="4654612" y="5281975"/>
            <a:chExt cx="3098401" cy="899916"/>
          </a:xfrm>
        </p:grpSpPr>
        <p:grpSp>
          <p:nvGrpSpPr>
            <p:cNvPr id="36" name="组合 27">
              <a:extLst>
                <a:ext uri="{FF2B5EF4-FFF2-40B4-BE49-F238E27FC236}">
                  <a16:creationId xmlns:a16="http://schemas.microsoft.com/office/drawing/2014/main" xmlns="" id="{A983B4EA-31A2-42C8-A749-12E2354298F5}"/>
                </a:ext>
              </a:extLst>
            </p:cNvPr>
            <p:cNvGrpSpPr>
              <a:grpSpLocks/>
            </p:cNvGrpSpPr>
            <p:nvPr/>
          </p:nvGrpSpPr>
          <p:grpSpPr bwMode="auto">
            <a:xfrm>
              <a:off x="4654612" y="5302220"/>
              <a:ext cx="3098401" cy="879671"/>
              <a:chOff x="2369150" y="1973264"/>
              <a:chExt cx="1801599" cy="482599"/>
            </a:xfrm>
          </p:grpSpPr>
          <p:sp>
            <p:nvSpPr>
              <p:cNvPr id="38" name="Freeform 4">
                <a:extLst>
                  <a:ext uri="{FF2B5EF4-FFF2-40B4-BE49-F238E27FC236}">
                    <a16:creationId xmlns:a16="http://schemas.microsoft.com/office/drawing/2014/main" xmlns="" id="{6D7586AA-1BE4-4E0E-AC7D-F9057A22B3FE}"/>
                  </a:ext>
                </a:extLst>
              </p:cNvPr>
              <p:cNvSpPr>
                <a:spLocks/>
              </p:cNvSpPr>
              <p:nvPr/>
            </p:nvSpPr>
            <p:spPr bwMode="gray">
              <a:xfrm>
                <a:off x="2548324" y="2251075"/>
                <a:ext cx="1520825" cy="204788"/>
              </a:xfrm>
              <a:custGeom>
                <a:avLst/>
                <a:gdLst>
                  <a:gd name="T0" fmla="*/ 2065096815 w 1120"/>
                  <a:gd name="T1" fmla="*/ 166421141 h 252"/>
                  <a:gd name="T2" fmla="*/ 2057720817 w 1120"/>
                  <a:gd name="T3" fmla="*/ 165100584 h 252"/>
                  <a:gd name="T4" fmla="*/ 2028219540 w 1120"/>
                  <a:gd name="T5" fmla="*/ 162458657 h 252"/>
                  <a:gd name="T6" fmla="*/ 1980280985 w 1120"/>
                  <a:gd name="T7" fmla="*/ 158496173 h 252"/>
                  <a:gd name="T8" fmla="*/ 1913902434 w 1120"/>
                  <a:gd name="T9" fmla="*/ 153213131 h 252"/>
                  <a:gd name="T10" fmla="*/ 1829085246 w 1120"/>
                  <a:gd name="T11" fmla="*/ 146608720 h 252"/>
                  <a:gd name="T12" fmla="*/ 1729518778 w 1120"/>
                  <a:gd name="T13" fmla="*/ 140005121 h 252"/>
                  <a:gd name="T14" fmla="*/ 1615200313 w 1120"/>
                  <a:gd name="T15" fmla="*/ 134722079 h 252"/>
                  <a:gd name="T16" fmla="*/ 1486132569 w 1120"/>
                  <a:gd name="T17" fmla="*/ 129439038 h 252"/>
                  <a:gd name="T18" fmla="*/ 1346000487 w 1120"/>
                  <a:gd name="T19" fmla="*/ 125476554 h 252"/>
                  <a:gd name="T20" fmla="*/ 1191118107 w 1120"/>
                  <a:gd name="T21" fmla="*/ 121514069 h 252"/>
                  <a:gd name="T22" fmla="*/ 1025173088 w 1120"/>
                  <a:gd name="T23" fmla="*/ 121514069 h 252"/>
                  <a:gd name="T24" fmla="*/ 859228069 w 1120"/>
                  <a:gd name="T25" fmla="*/ 121514069 h 252"/>
                  <a:gd name="T26" fmla="*/ 708033519 w 1120"/>
                  <a:gd name="T27" fmla="*/ 125476554 h 252"/>
                  <a:gd name="T28" fmla="*/ 567901777 w 1120"/>
                  <a:gd name="T29" fmla="*/ 129439038 h 252"/>
                  <a:gd name="T30" fmla="*/ 438832674 w 1120"/>
                  <a:gd name="T31" fmla="*/ 134722079 h 252"/>
                  <a:gd name="T32" fmla="*/ 328203482 w 1120"/>
                  <a:gd name="T33" fmla="*/ 140005121 h 252"/>
                  <a:gd name="T34" fmla="*/ 232323655 w 1120"/>
                  <a:gd name="T35" fmla="*/ 146608720 h 252"/>
                  <a:gd name="T36" fmla="*/ 151194423 w 1120"/>
                  <a:gd name="T37" fmla="*/ 153213131 h 252"/>
                  <a:gd name="T38" fmla="*/ 84815851 w 1120"/>
                  <a:gd name="T39" fmla="*/ 158496173 h 252"/>
                  <a:gd name="T40" fmla="*/ 36877285 w 1120"/>
                  <a:gd name="T41" fmla="*/ 162458657 h 252"/>
                  <a:gd name="T42" fmla="*/ 11062642 w 1120"/>
                  <a:gd name="T43" fmla="*/ 165100584 h 252"/>
                  <a:gd name="T44" fmla="*/ 0 w 1120"/>
                  <a:gd name="T45" fmla="*/ 166421141 h 252"/>
                  <a:gd name="T46" fmla="*/ 0 w 1120"/>
                  <a:gd name="T47" fmla="*/ 40944600 h 252"/>
                  <a:gd name="T48" fmla="*/ 1032549086 w 1120"/>
                  <a:gd name="T49" fmla="*/ 0 h 252"/>
                  <a:gd name="T50" fmla="*/ 2065096815 w 1120"/>
                  <a:gd name="T51" fmla="*/ 40944600 h 252"/>
                  <a:gd name="T52" fmla="*/ 2065096815 w 1120"/>
                  <a:gd name="T53" fmla="*/ 166421141 h 252"/>
                  <a:gd name="T54" fmla="*/ 2065096815 w 1120"/>
                  <a:gd name="T55" fmla="*/ 16642114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39" name="Rectangle 5">
                <a:extLst>
                  <a:ext uri="{FF2B5EF4-FFF2-40B4-BE49-F238E27FC236}">
                    <a16:creationId xmlns:a16="http://schemas.microsoft.com/office/drawing/2014/main" xmlns="" id="{591DC43E-D077-4852-B07B-29F29ED0F1EE}"/>
                  </a:ext>
                </a:extLst>
              </p:cNvPr>
              <p:cNvSpPr>
                <a:spLocks noChangeArrowheads="1"/>
              </p:cNvSpPr>
              <p:nvPr/>
            </p:nvSpPr>
            <p:spPr bwMode="gray">
              <a:xfrm>
                <a:off x="2369150" y="1973264"/>
                <a:ext cx="1801599" cy="343559"/>
              </a:xfrm>
              <a:prstGeom prst="rect">
                <a:avLst/>
              </a:prstGeom>
              <a:solidFill>
                <a:schemeClr val="accent2">
                  <a:lumMod val="60000"/>
                  <a:lumOff val="40000"/>
                </a:schemeClr>
              </a:soli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grpSp>
        <p:sp>
          <p:nvSpPr>
            <p:cNvPr id="37" name="Text Box 26">
              <a:extLst>
                <a:ext uri="{FF2B5EF4-FFF2-40B4-BE49-F238E27FC236}">
                  <a16:creationId xmlns:a16="http://schemas.microsoft.com/office/drawing/2014/main" xmlns="" id="{DFC527AB-B948-4B31-93EC-81F169032729}"/>
                </a:ext>
              </a:extLst>
            </p:cNvPr>
            <p:cNvSpPr txBox="1">
              <a:spLocks noChangeArrowheads="1"/>
            </p:cNvSpPr>
            <p:nvPr/>
          </p:nvSpPr>
          <p:spPr bwMode="auto">
            <a:xfrm>
              <a:off x="4654612" y="5281975"/>
              <a:ext cx="3098399" cy="646476"/>
            </a:xfrm>
            <a:prstGeom prst="rect">
              <a:avLst/>
            </a:prstGeom>
            <a:noFill/>
            <a:ln w="9525">
              <a:noFill/>
              <a:miter lim="800000"/>
              <a:headEnd/>
              <a:tailEnd/>
            </a:ln>
          </p:spPr>
          <p:txBody>
            <a:bodyPr wrap="square">
              <a:spAutoFit/>
            </a:bodyPr>
            <a:lstStyle/>
            <a:p>
              <a:pPr lvl="0" algn="ctr" fontAlgn="base">
                <a:spcBef>
                  <a:spcPct val="0"/>
                </a:spcBef>
                <a:spcAft>
                  <a:spcPct val="0"/>
                </a:spcAft>
                <a:defRPr/>
              </a:pPr>
              <a:r>
                <a:rPr lang="en-US" altLang="zh-CN" b="1" dirty="0">
                  <a:solidFill>
                    <a:prstClr val="black"/>
                  </a:solidFill>
                  <a:latin typeface="微软雅黑" pitchFamily="34" charset="-122"/>
                  <a:ea typeface="微软雅黑" pitchFamily="34" charset="-122"/>
                </a:rPr>
                <a:t>Development of </a:t>
              </a:r>
              <a:r>
                <a:rPr kumimoji="0" lang="en-US" altLang="zh-CN" b="1" i="0" u="none" strike="noStrike" kern="1200" cap="none" spc="0" normalizeH="0" baseline="0" noProof="0" dirty="0">
                  <a:ln>
                    <a:noFill/>
                  </a:ln>
                  <a:solidFill>
                    <a:prstClr val="black"/>
                  </a:solidFill>
                  <a:effectLst/>
                  <a:uLnTx/>
                  <a:uFillTx/>
                  <a:latin typeface="微软雅黑" pitchFamily="34" charset="-122"/>
                  <a:ea typeface="微软雅黑" pitchFamily="34" charset="-122"/>
                </a:rPr>
                <a:t>Nuclear Analysis and Imaging</a:t>
              </a:r>
            </a:p>
          </p:txBody>
        </p:sp>
      </p:grpSp>
      <p:grpSp>
        <p:nvGrpSpPr>
          <p:cNvPr id="40" name="组合 40">
            <a:extLst>
              <a:ext uri="{FF2B5EF4-FFF2-40B4-BE49-F238E27FC236}">
                <a16:creationId xmlns:a16="http://schemas.microsoft.com/office/drawing/2014/main" xmlns="" id="{50E5BAF0-9575-48F8-922E-89C95B68EC9D}"/>
              </a:ext>
            </a:extLst>
          </p:cNvPr>
          <p:cNvGrpSpPr>
            <a:grpSpLocks/>
          </p:cNvGrpSpPr>
          <p:nvPr/>
        </p:nvGrpSpPr>
        <p:grpSpPr bwMode="auto">
          <a:xfrm>
            <a:off x="2873254" y="3476673"/>
            <a:ext cx="2778866" cy="960438"/>
            <a:chOff x="4788023" y="4124892"/>
            <a:chExt cx="2964989" cy="960809"/>
          </a:xfrm>
        </p:grpSpPr>
        <p:grpSp>
          <p:nvGrpSpPr>
            <p:cNvPr id="41" name="Group 6">
              <a:extLst>
                <a:ext uri="{FF2B5EF4-FFF2-40B4-BE49-F238E27FC236}">
                  <a16:creationId xmlns:a16="http://schemas.microsoft.com/office/drawing/2014/main" xmlns="" id="{7428E009-6DEF-442C-99D4-62E5B45A38A5}"/>
                </a:ext>
              </a:extLst>
            </p:cNvPr>
            <p:cNvGrpSpPr>
              <a:grpSpLocks/>
            </p:cNvGrpSpPr>
            <p:nvPr/>
          </p:nvGrpSpPr>
          <p:grpSpPr bwMode="auto">
            <a:xfrm>
              <a:off x="4788023" y="4124892"/>
              <a:ext cx="2964989" cy="960809"/>
              <a:chOff x="816" y="2304"/>
              <a:chExt cx="1440" cy="448"/>
            </a:xfrm>
          </p:grpSpPr>
          <p:sp>
            <p:nvSpPr>
              <p:cNvPr id="43" name="Freeform 7">
                <a:extLst>
                  <a:ext uri="{FF2B5EF4-FFF2-40B4-BE49-F238E27FC236}">
                    <a16:creationId xmlns:a16="http://schemas.microsoft.com/office/drawing/2014/main" xmlns="" id="{304CF082-163A-499E-941A-AA5DF3A6DDC3}"/>
                  </a:ext>
                </a:extLst>
              </p:cNvPr>
              <p:cNvSpPr>
                <a:spLocks/>
              </p:cNvSpPr>
              <p:nvPr/>
            </p:nvSpPr>
            <p:spPr bwMode="ltGray">
              <a:xfrm>
                <a:off x="901" y="2562"/>
                <a:ext cx="1270" cy="190"/>
              </a:xfrm>
              <a:custGeom>
                <a:avLst/>
                <a:gdLst>
                  <a:gd name="T0" fmla="*/ 1440 w 1120"/>
                  <a:gd name="T1" fmla="*/ 143 h 252"/>
                  <a:gd name="T2" fmla="*/ 1434 w 1120"/>
                  <a:gd name="T3" fmla="*/ 142 h 252"/>
                  <a:gd name="T4" fmla="*/ 1414 w 1120"/>
                  <a:gd name="T5" fmla="*/ 139 h 252"/>
                  <a:gd name="T6" fmla="*/ 1381 w 1120"/>
                  <a:gd name="T7" fmla="*/ 136 h 252"/>
                  <a:gd name="T8" fmla="*/ 1335 w 1120"/>
                  <a:gd name="T9" fmla="*/ 132 h 252"/>
                  <a:gd name="T10" fmla="*/ 1276 w 1120"/>
                  <a:gd name="T11" fmla="*/ 126 h 252"/>
                  <a:gd name="T12" fmla="*/ 1207 w 1120"/>
                  <a:gd name="T13" fmla="*/ 121 h 252"/>
                  <a:gd name="T14" fmla="*/ 1126 w 1120"/>
                  <a:gd name="T15" fmla="*/ 116 h 252"/>
                  <a:gd name="T16" fmla="*/ 1036 w 1120"/>
                  <a:gd name="T17" fmla="*/ 112 h 252"/>
                  <a:gd name="T18" fmla="*/ 939 w 1120"/>
                  <a:gd name="T19" fmla="*/ 108 h 252"/>
                  <a:gd name="T20" fmla="*/ 831 w 1120"/>
                  <a:gd name="T21" fmla="*/ 105 h 252"/>
                  <a:gd name="T22" fmla="*/ 714 w 1120"/>
                  <a:gd name="T23" fmla="*/ 105 h 252"/>
                  <a:gd name="T24" fmla="*/ 599 w 1120"/>
                  <a:gd name="T25" fmla="*/ 105 h 252"/>
                  <a:gd name="T26" fmla="*/ 493 w 1120"/>
                  <a:gd name="T27" fmla="*/ 108 h 252"/>
                  <a:gd name="T28" fmla="*/ 396 w 1120"/>
                  <a:gd name="T29" fmla="*/ 112 h 252"/>
                  <a:gd name="T30" fmla="*/ 306 w 1120"/>
                  <a:gd name="T31" fmla="*/ 116 h 252"/>
                  <a:gd name="T32" fmla="*/ 229 w 1120"/>
                  <a:gd name="T33" fmla="*/ 121 h 252"/>
                  <a:gd name="T34" fmla="*/ 162 w 1120"/>
                  <a:gd name="T35" fmla="*/ 126 h 252"/>
                  <a:gd name="T36" fmla="*/ 105 w 1120"/>
                  <a:gd name="T37" fmla="*/ 132 h 252"/>
                  <a:gd name="T38" fmla="*/ 59 w 1120"/>
                  <a:gd name="T39" fmla="*/ 136 h 252"/>
                  <a:gd name="T40" fmla="*/ 26 w 1120"/>
                  <a:gd name="T41" fmla="*/ 139 h 252"/>
                  <a:gd name="T42" fmla="*/ 8 w 1120"/>
                  <a:gd name="T43" fmla="*/ 142 h 252"/>
                  <a:gd name="T44" fmla="*/ 0 w 1120"/>
                  <a:gd name="T45" fmla="*/ 143 h 252"/>
                  <a:gd name="T46" fmla="*/ 0 w 1120"/>
                  <a:gd name="T47" fmla="*/ 35 h 252"/>
                  <a:gd name="T48" fmla="*/ 720 w 1120"/>
                  <a:gd name="T49" fmla="*/ 0 h 252"/>
                  <a:gd name="T50" fmla="*/ 1440 w 1120"/>
                  <a:gd name="T51" fmla="*/ 35 h 252"/>
                  <a:gd name="T52" fmla="*/ 1440 w 1120"/>
                  <a:gd name="T53" fmla="*/ 143 h 252"/>
                  <a:gd name="T54" fmla="*/ 1440 w 1120"/>
                  <a:gd name="T55" fmla="*/ 143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4" name="Rectangle 8">
                <a:extLst>
                  <a:ext uri="{FF2B5EF4-FFF2-40B4-BE49-F238E27FC236}">
                    <a16:creationId xmlns:a16="http://schemas.microsoft.com/office/drawing/2014/main" xmlns="" id="{305F68DA-2080-48F6-86D5-D336B03B74C2}"/>
                  </a:ext>
                </a:extLst>
              </p:cNvPr>
              <p:cNvSpPr>
                <a:spLocks noChangeArrowheads="1"/>
              </p:cNvSpPr>
              <p:nvPr/>
            </p:nvSpPr>
            <p:spPr bwMode="ltGray">
              <a:xfrm>
                <a:off x="816" y="2304"/>
                <a:ext cx="1440" cy="393"/>
              </a:xfrm>
              <a:prstGeom prst="rect">
                <a:avLst/>
              </a:prstGeom>
              <a:solidFill>
                <a:schemeClr val="accent3">
                  <a:lumMod val="60000"/>
                  <a:lumOff val="40000"/>
                </a:schemeClr>
              </a:soli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grpSp>
        <p:sp>
          <p:nvSpPr>
            <p:cNvPr id="42" name="Text Box 27">
              <a:extLst>
                <a:ext uri="{FF2B5EF4-FFF2-40B4-BE49-F238E27FC236}">
                  <a16:creationId xmlns:a16="http://schemas.microsoft.com/office/drawing/2014/main" xmlns="" id="{BA593896-25AE-4F95-809B-45D11CBC5764}"/>
                </a:ext>
              </a:extLst>
            </p:cNvPr>
            <p:cNvSpPr txBox="1">
              <a:spLocks noChangeArrowheads="1"/>
            </p:cNvSpPr>
            <p:nvPr/>
          </p:nvSpPr>
          <p:spPr bwMode="auto">
            <a:xfrm>
              <a:off x="4898309" y="4192375"/>
              <a:ext cx="2854703" cy="83131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Preparation of High Selective and Sensitive </a:t>
              </a:r>
              <a:r>
                <a:rPr kumimoji="0" lang="en-US" altLang="zh-CN" sz="1600" b="1" i="0" u="none" strike="noStrike" kern="1200" cap="none" spc="0" normalizeH="0" baseline="0" noProof="0" dirty="0" err="1">
                  <a:ln>
                    <a:noFill/>
                  </a:ln>
                  <a:solidFill>
                    <a:prstClr val="black"/>
                  </a:solidFill>
                  <a:effectLst/>
                  <a:uLnTx/>
                  <a:uFillTx/>
                  <a:latin typeface="微软雅黑" pitchFamily="34" charset="-122"/>
                  <a:ea typeface="微软雅黑" pitchFamily="34" charset="-122"/>
                  <a:cs typeface="+mn-cs"/>
                </a:rPr>
                <a:t>Nanoprobes</a:t>
              </a:r>
              <a:endParaRPr kumimoji="0" lang="en-US" altLang="zh-CN" sz="160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grpSp>
        <p:nvGrpSpPr>
          <p:cNvPr id="45" name="组合 39">
            <a:extLst>
              <a:ext uri="{FF2B5EF4-FFF2-40B4-BE49-F238E27FC236}">
                <a16:creationId xmlns:a16="http://schemas.microsoft.com/office/drawing/2014/main" xmlns="" id="{764AED81-CC3E-44E7-890B-8DF7D29849AA}"/>
              </a:ext>
            </a:extLst>
          </p:cNvPr>
          <p:cNvGrpSpPr>
            <a:grpSpLocks/>
          </p:cNvGrpSpPr>
          <p:nvPr/>
        </p:nvGrpSpPr>
        <p:grpSpPr bwMode="auto">
          <a:xfrm>
            <a:off x="1259632" y="4630532"/>
            <a:ext cx="3312369" cy="910514"/>
            <a:chOff x="4657147" y="3121761"/>
            <a:chExt cx="3311854" cy="779675"/>
          </a:xfrm>
        </p:grpSpPr>
        <p:grpSp>
          <p:nvGrpSpPr>
            <p:cNvPr id="46" name="Group 9">
              <a:extLst>
                <a:ext uri="{FF2B5EF4-FFF2-40B4-BE49-F238E27FC236}">
                  <a16:creationId xmlns:a16="http://schemas.microsoft.com/office/drawing/2014/main" xmlns="" id="{6AA5C5C8-B0AB-4C61-A619-FA15A7E9F6DB}"/>
                </a:ext>
              </a:extLst>
            </p:cNvPr>
            <p:cNvGrpSpPr>
              <a:grpSpLocks/>
            </p:cNvGrpSpPr>
            <p:nvPr/>
          </p:nvGrpSpPr>
          <p:grpSpPr bwMode="auto">
            <a:xfrm>
              <a:off x="4788024" y="3121761"/>
              <a:ext cx="3131770" cy="779675"/>
              <a:chOff x="816" y="2304"/>
              <a:chExt cx="1521" cy="389"/>
            </a:xfrm>
          </p:grpSpPr>
          <p:sp>
            <p:nvSpPr>
              <p:cNvPr id="48" name="Freeform 10">
                <a:extLst>
                  <a:ext uri="{FF2B5EF4-FFF2-40B4-BE49-F238E27FC236}">
                    <a16:creationId xmlns:a16="http://schemas.microsoft.com/office/drawing/2014/main" xmlns="" id="{BA20FBAB-CB26-40B1-95FD-6698C9F400FD}"/>
                  </a:ext>
                </a:extLst>
              </p:cNvPr>
              <p:cNvSpPr>
                <a:spLocks/>
              </p:cNvSpPr>
              <p:nvPr/>
            </p:nvSpPr>
            <p:spPr bwMode="gray">
              <a:xfrm>
                <a:off x="901" y="2562"/>
                <a:ext cx="1270" cy="131"/>
              </a:xfrm>
              <a:custGeom>
                <a:avLst/>
                <a:gdLst>
                  <a:gd name="T0" fmla="*/ 1440 w 1120"/>
                  <a:gd name="T1" fmla="*/ 143 h 252"/>
                  <a:gd name="T2" fmla="*/ 1434 w 1120"/>
                  <a:gd name="T3" fmla="*/ 142 h 252"/>
                  <a:gd name="T4" fmla="*/ 1414 w 1120"/>
                  <a:gd name="T5" fmla="*/ 139 h 252"/>
                  <a:gd name="T6" fmla="*/ 1381 w 1120"/>
                  <a:gd name="T7" fmla="*/ 136 h 252"/>
                  <a:gd name="T8" fmla="*/ 1335 w 1120"/>
                  <a:gd name="T9" fmla="*/ 132 h 252"/>
                  <a:gd name="T10" fmla="*/ 1276 w 1120"/>
                  <a:gd name="T11" fmla="*/ 126 h 252"/>
                  <a:gd name="T12" fmla="*/ 1207 w 1120"/>
                  <a:gd name="T13" fmla="*/ 121 h 252"/>
                  <a:gd name="T14" fmla="*/ 1126 w 1120"/>
                  <a:gd name="T15" fmla="*/ 116 h 252"/>
                  <a:gd name="T16" fmla="*/ 1036 w 1120"/>
                  <a:gd name="T17" fmla="*/ 112 h 252"/>
                  <a:gd name="T18" fmla="*/ 939 w 1120"/>
                  <a:gd name="T19" fmla="*/ 108 h 252"/>
                  <a:gd name="T20" fmla="*/ 831 w 1120"/>
                  <a:gd name="T21" fmla="*/ 105 h 252"/>
                  <a:gd name="T22" fmla="*/ 714 w 1120"/>
                  <a:gd name="T23" fmla="*/ 105 h 252"/>
                  <a:gd name="T24" fmla="*/ 599 w 1120"/>
                  <a:gd name="T25" fmla="*/ 105 h 252"/>
                  <a:gd name="T26" fmla="*/ 493 w 1120"/>
                  <a:gd name="T27" fmla="*/ 108 h 252"/>
                  <a:gd name="T28" fmla="*/ 396 w 1120"/>
                  <a:gd name="T29" fmla="*/ 112 h 252"/>
                  <a:gd name="T30" fmla="*/ 306 w 1120"/>
                  <a:gd name="T31" fmla="*/ 116 h 252"/>
                  <a:gd name="T32" fmla="*/ 229 w 1120"/>
                  <a:gd name="T33" fmla="*/ 121 h 252"/>
                  <a:gd name="T34" fmla="*/ 162 w 1120"/>
                  <a:gd name="T35" fmla="*/ 126 h 252"/>
                  <a:gd name="T36" fmla="*/ 105 w 1120"/>
                  <a:gd name="T37" fmla="*/ 132 h 252"/>
                  <a:gd name="T38" fmla="*/ 59 w 1120"/>
                  <a:gd name="T39" fmla="*/ 136 h 252"/>
                  <a:gd name="T40" fmla="*/ 26 w 1120"/>
                  <a:gd name="T41" fmla="*/ 139 h 252"/>
                  <a:gd name="T42" fmla="*/ 8 w 1120"/>
                  <a:gd name="T43" fmla="*/ 142 h 252"/>
                  <a:gd name="T44" fmla="*/ 0 w 1120"/>
                  <a:gd name="T45" fmla="*/ 143 h 252"/>
                  <a:gd name="T46" fmla="*/ 0 w 1120"/>
                  <a:gd name="T47" fmla="*/ 35 h 252"/>
                  <a:gd name="T48" fmla="*/ 720 w 1120"/>
                  <a:gd name="T49" fmla="*/ 0 h 252"/>
                  <a:gd name="T50" fmla="*/ 1440 w 1120"/>
                  <a:gd name="T51" fmla="*/ 35 h 252"/>
                  <a:gd name="T52" fmla="*/ 1440 w 1120"/>
                  <a:gd name="T53" fmla="*/ 143 h 252"/>
                  <a:gd name="T54" fmla="*/ 1440 w 1120"/>
                  <a:gd name="T55" fmla="*/ 143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9" name="Rectangle 11">
                <a:extLst>
                  <a:ext uri="{FF2B5EF4-FFF2-40B4-BE49-F238E27FC236}">
                    <a16:creationId xmlns:a16="http://schemas.microsoft.com/office/drawing/2014/main" xmlns="" id="{9E2390C4-92D2-4725-A761-7529BE0A5B5D}"/>
                  </a:ext>
                </a:extLst>
              </p:cNvPr>
              <p:cNvSpPr>
                <a:spLocks noChangeArrowheads="1"/>
              </p:cNvSpPr>
              <p:nvPr/>
            </p:nvSpPr>
            <p:spPr bwMode="gray">
              <a:xfrm>
                <a:off x="816" y="2304"/>
                <a:ext cx="1521" cy="335"/>
              </a:xfrm>
              <a:prstGeom prst="rect">
                <a:avLst/>
              </a:prstGeom>
              <a:solidFill>
                <a:schemeClr val="accent5">
                  <a:lumMod val="60000"/>
                  <a:lumOff val="40000"/>
                </a:schemeClr>
              </a:soli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grpSp>
        <p:sp>
          <p:nvSpPr>
            <p:cNvPr id="47" name="Text Box 28">
              <a:extLst>
                <a:ext uri="{FF2B5EF4-FFF2-40B4-BE49-F238E27FC236}">
                  <a16:creationId xmlns:a16="http://schemas.microsoft.com/office/drawing/2014/main" xmlns="" id="{70352A61-DD86-4C10-B9F1-4EB2614C79D0}"/>
                </a:ext>
              </a:extLst>
            </p:cNvPr>
            <p:cNvSpPr txBox="1">
              <a:spLocks noChangeArrowheads="1"/>
            </p:cNvSpPr>
            <p:nvPr/>
          </p:nvSpPr>
          <p:spPr bwMode="auto">
            <a:xfrm>
              <a:off x="4657147" y="3180754"/>
              <a:ext cx="3311854" cy="553455"/>
            </a:xfrm>
            <a:prstGeom prst="rect">
              <a:avLst/>
            </a:prstGeom>
            <a:noFill/>
            <a:ln w="9525">
              <a:noFill/>
              <a:miter lim="800000"/>
              <a:headEnd/>
              <a:tailEnd/>
            </a:ln>
          </p:spPr>
          <p:txBody>
            <a:bodyPr wrap="square">
              <a:spAutoFit/>
            </a:bodyPr>
            <a:lstStyle/>
            <a:p>
              <a:pPr algn="ctr" fontAlgn="base">
                <a:spcBef>
                  <a:spcPct val="0"/>
                </a:spcBef>
                <a:spcAft>
                  <a:spcPct val="0"/>
                </a:spcAft>
                <a:defRPr/>
              </a:pPr>
              <a:r>
                <a:rPr kumimoji="0" lang="en-US" altLang="zh-CN" b="1" i="0" u="none" strike="noStrike" kern="1200" cap="none" spc="0" normalizeH="0" baseline="0" noProof="0" dirty="0">
                  <a:ln>
                    <a:noFill/>
                  </a:ln>
                  <a:solidFill>
                    <a:prstClr val="black"/>
                  </a:solidFill>
                  <a:effectLst/>
                  <a:uLnTx/>
                  <a:uFillTx/>
                  <a:latin typeface="微软雅黑" pitchFamily="34" charset="-122"/>
                  <a:ea typeface="微软雅黑" pitchFamily="34" charset="-122"/>
                </a:rPr>
                <a:t>Construction </a:t>
              </a:r>
              <a:r>
                <a:rPr lang="en-US" altLang="zh-CN" b="1" dirty="0">
                  <a:solidFill>
                    <a:prstClr val="black"/>
                  </a:solidFill>
                  <a:latin typeface="微软雅黑" pitchFamily="34" charset="-122"/>
                  <a:ea typeface="微软雅黑" pitchFamily="34" charset="-122"/>
                </a:rPr>
                <a:t>of Library with 10</a:t>
              </a:r>
              <a:r>
                <a:rPr lang="en-US" altLang="zh-CN" b="1" baseline="30000" dirty="0">
                  <a:solidFill>
                    <a:prstClr val="black"/>
                  </a:solidFill>
                  <a:latin typeface="微软雅黑" pitchFamily="34" charset="-122"/>
                  <a:ea typeface="微软雅黑" pitchFamily="34" charset="-122"/>
                </a:rPr>
                <a:t>4</a:t>
              </a:r>
              <a:r>
                <a:rPr lang="en-US" altLang="zh-CN" b="1" dirty="0">
                  <a:solidFill>
                    <a:prstClr val="black"/>
                  </a:solidFill>
                  <a:latin typeface="微软雅黑" pitchFamily="34" charset="-122"/>
                  <a:ea typeface="微软雅黑" pitchFamily="34" charset="-122"/>
                </a:rPr>
                <a:t>-10</a:t>
              </a:r>
              <a:r>
                <a:rPr lang="en-US" altLang="zh-CN" b="1" baseline="30000" dirty="0">
                  <a:solidFill>
                    <a:prstClr val="black"/>
                  </a:solidFill>
                  <a:latin typeface="微软雅黑" pitchFamily="34" charset="-122"/>
                  <a:ea typeface="微软雅黑" pitchFamily="34" charset="-122"/>
                </a:rPr>
                <a:t>6 </a:t>
              </a:r>
              <a:r>
                <a:rPr kumimoji="0" lang="en-US" altLang="zh-CN" b="1" i="0" u="none" strike="noStrike" kern="1200" cap="none" spc="0" normalizeH="0" baseline="0" noProof="0" dirty="0">
                  <a:ln>
                    <a:noFill/>
                  </a:ln>
                  <a:solidFill>
                    <a:prstClr val="black"/>
                  </a:solidFill>
                  <a:effectLst/>
                  <a:uLnTx/>
                  <a:uFillTx/>
                  <a:latin typeface="微软雅黑" pitchFamily="34" charset="-122"/>
                  <a:ea typeface="微软雅黑" pitchFamily="34" charset="-122"/>
                </a:rPr>
                <a:t>Nanomaterial</a:t>
              </a:r>
            </a:p>
          </p:txBody>
        </p:sp>
      </p:grpSp>
      <p:grpSp>
        <p:nvGrpSpPr>
          <p:cNvPr id="50" name="组合 38">
            <a:extLst>
              <a:ext uri="{FF2B5EF4-FFF2-40B4-BE49-F238E27FC236}">
                <a16:creationId xmlns:a16="http://schemas.microsoft.com/office/drawing/2014/main" xmlns="" id="{FD9408B8-134F-4A87-A0D7-7AAF4561C8CC}"/>
              </a:ext>
            </a:extLst>
          </p:cNvPr>
          <p:cNvGrpSpPr>
            <a:grpSpLocks/>
          </p:cNvGrpSpPr>
          <p:nvPr/>
        </p:nvGrpSpPr>
        <p:grpSpPr bwMode="auto">
          <a:xfrm>
            <a:off x="398171" y="5628571"/>
            <a:ext cx="2963863" cy="1008112"/>
            <a:chOff x="4788892" y="2076433"/>
            <a:chExt cx="2964121" cy="1007678"/>
          </a:xfrm>
        </p:grpSpPr>
        <p:grpSp>
          <p:nvGrpSpPr>
            <p:cNvPr id="51" name="组合 24">
              <a:extLst>
                <a:ext uri="{FF2B5EF4-FFF2-40B4-BE49-F238E27FC236}">
                  <a16:creationId xmlns:a16="http://schemas.microsoft.com/office/drawing/2014/main" xmlns="" id="{170CE2D2-C59F-48FA-881D-0A6827546A20}"/>
                </a:ext>
              </a:extLst>
            </p:cNvPr>
            <p:cNvGrpSpPr>
              <a:grpSpLocks/>
            </p:cNvGrpSpPr>
            <p:nvPr/>
          </p:nvGrpSpPr>
          <p:grpSpPr bwMode="auto">
            <a:xfrm>
              <a:off x="4788892" y="2105046"/>
              <a:ext cx="2964121" cy="979065"/>
              <a:chOff x="1150168" y="5402263"/>
              <a:chExt cx="1724025" cy="482600"/>
            </a:xfrm>
          </p:grpSpPr>
          <p:sp>
            <p:nvSpPr>
              <p:cNvPr id="53" name="Freeform 13">
                <a:extLst>
                  <a:ext uri="{FF2B5EF4-FFF2-40B4-BE49-F238E27FC236}">
                    <a16:creationId xmlns:a16="http://schemas.microsoft.com/office/drawing/2014/main" xmlns="" id="{0A009754-D09C-49F9-B998-33EC2BC4F97D}"/>
                  </a:ext>
                </a:extLst>
              </p:cNvPr>
              <p:cNvSpPr>
                <a:spLocks/>
              </p:cNvSpPr>
              <p:nvPr/>
            </p:nvSpPr>
            <p:spPr bwMode="gray">
              <a:xfrm>
                <a:off x="1251768" y="5680075"/>
                <a:ext cx="1520825" cy="204788"/>
              </a:xfrm>
              <a:custGeom>
                <a:avLst/>
                <a:gdLst>
                  <a:gd name="T0" fmla="*/ 2065096815 w 1120"/>
                  <a:gd name="T1" fmla="*/ 166421141 h 252"/>
                  <a:gd name="T2" fmla="*/ 2057720817 w 1120"/>
                  <a:gd name="T3" fmla="*/ 165100584 h 252"/>
                  <a:gd name="T4" fmla="*/ 2028219540 w 1120"/>
                  <a:gd name="T5" fmla="*/ 162458657 h 252"/>
                  <a:gd name="T6" fmla="*/ 1980280985 w 1120"/>
                  <a:gd name="T7" fmla="*/ 158496173 h 252"/>
                  <a:gd name="T8" fmla="*/ 1913902434 w 1120"/>
                  <a:gd name="T9" fmla="*/ 153213131 h 252"/>
                  <a:gd name="T10" fmla="*/ 1829085246 w 1120"/>
                  <a:gd name="T11" fmla="*/ 146608720 h 252"/>
                  <a:gd name="T12" fmla="*/ 1729518778 w 1120"/>
                  <a:gd name="T13" fmla="*/ 140005121 h 252"/>
                  <a:gd name="T14" fmla="*/ 1615200313 w 1120"/>
                  <a:gd name="T15" fmla="*/ 134722079 h 252"/>
                  <a:gd name="T16" fmla="*/ 1486132569 w 1120"/>
                  <a:gd name="T17" fmla="*/ 129439038 h 252"/>
                  <a:gd name="T18" fmla="*/ 1346000487 w 1120"/>
                  <a:gd name="T19" fmla="*/ 125476554 h 252"/>
                  <a:gd name="T20" fmla="*/ 1191118107 w 1120"/>
                  <a:gd name="T21" fmla="*/ 121514069 h 252"/>
                  <a:gd name="T22" fmla="*/ 1025173088 w 1120"/>
                  <a:gd name="T23" fmla="*/ 121514069 h 252"/>
                  <a:gd name="T24" fmla="*/ 859228069 w 1120"/>
                  <a:gd name="T25" fmla="*/ 121514069 h 252"/>
                  <a:gd name="T26" fmla="*/ 708033519 w 1120"/>
                  <a:gd name="T27" fmla="*/ 125476554 h 252"/>
                  <a:gd name="T28" fmla="*/ 567901777 w 1120"/>
                  <a:gd name="T29" fmla="*/ 129439038 h 252"/>
                  <a:gd name="T30" fmla="*/ 438832674 w 1120"/>
                  <a:gd name="T31" fmla="*/ 134722079 h 252"/>
                  <a:gd name="T32" fmla="*/ 328203482 w 1120"/>
                  <a:gd name="T33" fmla="*/ 140005121 h 252"/>
                  <a:gd name="T34" fmla="*/ 232323655 w 1120"/>
                  <a:gd name="T35" fmla="*/ 146608720 h 252"/>
                  <a:gd name="T36" fmla="*/ 151194423 w 1120"/>
                  <a:gd name="T37" fmla="*/ 153213131 h 252"/>
                  <a:gd name="T38" fmla="*/ 84815851 w 1120"/>
                  <a:gd name="T39" fmla="*/ 158496173 h 252"/>
                  <a:gd name="T40" fmla="*/ 36877285 w 1120"/>
                  <a:gd name="T41" fmla="*/ 162458657 h 252"/>
                  <a:gd name="T42" fmla="*/ 11062642 w 1120"/>
                  <a:gd name="T43" fmla="*/ 165100584 h 252"/>
                  <a:gd name="T44" fmla="*/ 0 w 1120"/>
                  <a:gd name="T45" fmla="*/ 166421141 h 252"/>
                  <a:gd name="T46" fmla="*/ 0 w 1120"/>
                  <a:gd name="T47" fmla="*/ 40944600 h 252"/>
                  <a:gd name="T48" fmla="*/ 1032549086 w 1120"/>
                  <a:gd name="T49" fmla="*/ 0 h 252"/>
                  <a:gd name="T50" fmla="*/ 2065096815 w 1120"/>
                  <a:gd name="T51" fmla="*/ 40944600 h 252"/>
                  <a:gd name="T52" fmla="*/ 2065096815 w 1120"/>
                  <a:gd name="T53" fmla="*/ 166421141 h 252"/>
                  <a:gd name="T54" fmla="*/ 2065096815 w 1120"/>
                  <a:gd name="T55" fmla="*/ 16642114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54" name="Rectangle 14">
                <a:extLst>
                  <a:ext uri="{FF2B5EF4-FFF2-40B4-BE49-F238E27FC236}">
                    <a16:creationId xmlns:a16="http://schemas.microsoft.com/office/drawing/2014/main" xmlns="" id="{CD213169-8967-41AC-A554-292C152885D7}"/>
                  </a:ext>
                </a:extLst>
              </p:cNvPr>
              <p:cNvSpPr>
                <a:spLocks noChangeArrowheads="1"/>
              </p:cNvSpPr>
              <p:nvPr/>
            </p:nvSpPr>
            <p:spPr bwMode="gray">
              <a:xfrm>
                <a:off x="1150168" y="5402263"/>
                <a:ext cx="1724025" cy="423937"/>
              </a:xfrm>
              <a:prstGeom prst="rect">
                <a:avLst/>
              </a:prstGeom>
              <a:solidFill>
                <a:schemeClr val="accent4">
                  <a:lumMod val="60000"/>
                  <a:lumOff val="40000"/>
                </a:schemeClr>
              </a:solidFill>
              <a:ln>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grpSp>
        <p:sp>
          <p:nvSpPr>
            <p:cNvPr id="52" name="Text Box 29">
              <a:extLst>
                <a:ext uri="{FF2B5EF4-FFF2-40B4-BE49-F238E27FC236}">
                  <a16:creationId xmlns:a16="http://schemas.microsoft.com/office/drawing/2014/main" xmlns="" id="{E9F774E5-6C4D-4BA9-A04F-0E8ED7C27AE8}"/>
                </a:ext>
              </a:extLst>
            </p:cNvPr>
            <p:cNvSpPr txBox="1">
              <a:spLocks noChangeArrowheads="1"/>
            </p:cNvSpPr>
            <p:nvPr/>
          </p:nvSpPr>
          <p:spPr bwMode="auto">
            <a:xfrm>
              <a:off x="4941534" y="2076433"/>
              <a:ext cx="2631118" cy="922932"/>
            </a:xfrm>
            <a:prstGeom prst="rect">
              <a:avLst/>
            </a:prstGeom>
            <a:noFill/>
            <a:ln w="9525">
              <a:noFill/>
              <a:miter lim="800000"/>
              <a:headEnd/>
              <a:tailEnd/>
            </a:ln>
          </p:spPr>
          <p:txBody>
            <a:bodyPr wrap="square">
              <a:spAutoFit/>
            </a:bodyPr>
            <a:lstStyle/>
            <a:p>
              <a:pPr lvl="0" algn="ctr" fontAlgn="base">
                <a:spcBef>
                  <a:spcPct val="0"/>
                </a:spcBef>
                <a:spcAft>
                  <a:spcPct val="0"/>
                </a:spcAft>
                <a:defRPr/>
              </a:pPr>
              <a:r>
                <a:rPr kumimoji="0" lang="en-US" altLang="zh-CN" b="1"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rPr>
                <a:t>High-</a:t>
              </a:r>
              <a:r>
                <a:rPr kumimoji="0" lang="en-US" altLang="zh-CN" b="1" i="0" u="none" strike="noStrike" kern="1200" cap="none" spc="0" normalizeH="0" baseline="0" noProof="0" dirty="0" err="1" smtClean="0">
                  <a:ln>
                    <a:noFill/>
                  </a:ln>
                  <a:solidFill>
                    <a:prstClr val="black"/>
                  </a:solidFill>
                  <a:effectLst/>
                  <a:uLnTx/>
                  <a:uFillTx/>
                  <a:latin typeface="微软雅黑" pitchFamily="34" charset="-122"/>
                  <a:ea typeface="微软雅黑" pitchFamily="34" charset="-122"/>
                </a:rPr>
                <a:t>Rhrough</a:t>
              </a:r>
              <a:r>
                <a:rPr lang="en-US" altLang="zh-CN" b="1" dirty="0" smtClean="0">
                  <a:solidFill>
                    <a:prstClr val="black"/>
                  </a:solidFill>
                  <a:latin typeface="微软雅黑" pitchFamily="34" charset="-122"/>
                  <a:ea typeface="微软雅黑" pitchFamily="34" charset="-122"/>
                </a:rPr>
                <a:t>put </a:t>
              </a:r>
              <a:r>
                <a:rPr lang="en-US" altLang="zh-CN" b="1" dirty="0" err="1">
                  <a:solidFill>
                    <a:prstClr val="black"/>
                  </a:solidFill>
                  <a:latin typeface="微软雅黑" pitchFamily="34" charset="-122"/>
                  <a:ea typeface="微软雅黑" pitchFamily="34" charset="-122"/>
                </a:rPr>
                <a:t>Microfluid</a:t>
              </a:r>
              <a:r>
                <a:rPr lang="en-US" altLang="zh-CN" b="1" dirty="0">
                  <a:solidFill>
                    <a:prstClr val="black"/>
                  </a:solidFill>
                  <a:latin typeface="微软雅黑" pitchFamily="34" charset="-122"/>
                  <a:ea typeface="微软雅黑" pitchFamily="34" charset="-122"/>
                </a:rPr>
                <a:t> Platforms for Nanomaterials</a:t>
              </a:r>
              <a:endParaRPr kumimoji="0" lang="en-US" altLang="zh-CN" b="1" i="0" u="none" strike="noStrike" kern="1200" cap="none" spc="0" normalizeH="0" baseline="0" noProof="0" dirty="0">
                <a:ln>
                  <a:noFill/>
                </a:ln>
                <a:solidFill>
                  <a:prstClr val="black"/>
                </a:solidFill>
                <a:effectLst/>
                <a:uLnTx/>
                <a:uFillTx/>
                <a:latin typeface="微软雅黑" pitchFamily="34" charset="-122"/>
                <a:ea typeface="微软雅黑" pitchFamily="34" charset="-122"/>
              </a:endParaRPr>
            </a:p>
          </p:txBody>
        </p:sp>
      </p:grpSp>
      <p:grpSp>
        <p:nvGrpSpPr>
          <p:cNvPr id="55" name="组合 43">
            <a:extLst>
              <a:ext uri="{FF2B5EF4-FFF2-40B4-BE49-F238E27FC236}">
                <a16:creationId xmlns:a16="http://schemas.microsoft.com/office/drawing/2014/main" xmlns="" id="{3E044E1B-B2DA-4FF5-A492-D5EEDB5ECE8C}"/>
              </a:ext>
            </a:extLst>
          </p:cNvPr>
          <p:cNvGrpSpPr>
            <a:grpSpLocks/>
          </p:cNvGrpSpPr>
          <p:nvPr/>
        </p:nvGrpSpPr>
        <p:grpSpPr bwMode="auto">
          <a:xfrm>
            <a:off x="4523299" y="1058987"/>
            <a:ext cx="4469037" cy="1289893"/>
            <a:chOff x="4776229" y="721478"/>
            <a:chExt cx="4468090" cy="1289331"/>
          </a:xfrm>
        </p:grpSpPr>
        <p:grpSp>
          <p:nvGrpSpPr>
            <p:cNvPr id="56" name="组合 32">
              <a:extLst>
                <a:ext uri="{FF2B5EF4-FFF2-40B4-BE49-F238E27FC236}">
                  <a16:creationId xmlns:a16="http://schemas.microsoft.com/office/drawing/2014/main" xmlns="" id="{D622CB53-EB27-45A7-8D30-95CE4A4070B9}"/>
                </a:ext>
              </a:extLst>
            </p:cNvPr>
            <p:cNvGrpSpPr>
              <a:grpSpLocks/>
            </p:cNvGrpSpPr>
            <p:nvPr/>
          </p:nvGrpSpPr>
          <p:grpSpPr bwMode="auto">
            <a:xfrm>
              <a:off x="4776229" y="721478"/>
              <a:ext cx="4443547" cy="1289331"/>
              <a:chOff x="2548324" y="1973263"/>
              <a:chExt cx="1622425" cy="482600"/>
            </a:xfrm>
          </p:grpSpPr>
          <p:sp>
            <p:nvSpPr>
              <p:cNvPr id="58" name="Freeform 4">
                <a:extLst>
                  <a:ext uri="{FF2B5EF4-FFF2-40B4-BE49-F238E27FC236}">
                    <a16:creationId xmlns:a16="http://schemas.microsoft.com/office/drawing/2014/main" xmlns="" id="{0CD349F5-98D6-4B35-B3DB-7A1B433304B9}"/>
                  </a:ext>
                </a:extLst>
              </p:cNvPr>
              <p:cNvSpPr>
                <a:spLocks/>
              </p:cNvSpPr>
              <p:nvPr/>
            </p:nvSpPr>
            <p:spPr bwMode="gray">
              <a:xfrm>
                <a:off x="2548324" y="2251075"/>
                <a:ext cx="1520825" cy="204788"/>
              </a:xfrm>
              <a:custGeom>
                <a:avLst/>
                <a:gdLst>
                  <a:gd name="T0" fmla="*/ 2065096815 w 1120"/>
                  <a:gd name="T1" fmla="*/ 166421141 h 252"/>
                  <a:gd name="T2" fmla="*/ 2057720817 w 1120"/>
                  <a:gd name="T3" fmla="*/ 165100584 h 252"/>
                  <a:gd name="T4" fmla="*/ 2028219540 w 1120"/>
                  <a:gd name="T5" fmla="*/ 162458657 h 252"/>
                  <a:gd name="T6" fmla="*/ 1980280985 w 1120"/>
                  <a:gd name="T7" fmla="*/ 158496173 h 252"/>
                  <a:gd name="T8" fmla="*/ 1913902434 w 1120"/>
                  <a:gd name="T9" fmla="*/ 153213131 h 252"/>
                  <a:gd name="T10" fmla="*/ 1829085246 w 1120"/>
                  <a:gd name="T11" fmla="*/ 146608720 h 252"/>
                  <a:gd name="T12" fmla="*/ 1729518778 w 1120"/>
                  <a:gd name="T13" fmla="*/ 140005121 h 252"/>
                  <a:gd name="T14" fmla="*/ 1615200313 w 1120"/>
                  <a:gd name="T15" fmla="*/ 134722079 h 252"/>
                  <a:gd name="T16" fmla="*/ 1486132569 w 1120"/>
                  <a:gd name="T17" fmla="*/ 129439038 h 252"/>
                  <a:gd name="T18" fmla="*/ 1346000487 w 1120"/>
                  <a:gd name="T19" fmla="*/ 125476554 h 252"/>
                  <a:gd name="T20" fmla="*/ 1191118107 w 1120"/>
                  <a:gd name="T21" fmla="*/ 121514069 h 252"/>
                  <a:gd name="T22" fmla="*/ 1025173088 w 1120"/>
                  <a:gd name="T23" fmla="*/ 121514069 h 252"/>
                  <a:gd name="T24" fmla="*/ 859228069 w 1120"/>
                  <a:gd name="T25" fmla="*/ 121514069 h 252"/>
                  <a:gd name="T26" fmla="*/ 708033519 w 1120"/>
                  <a:gd name="T27" fmla="*/ 125476554 h 252"/>
                  <a:gd name="T28" fmla="*/ 567901777 w 1120"/>
                  <a:gd name="T29" fmla="*/ 129439038 h 252"/>
                  <a:gd name="T30" fmla="*/ 438832674 w 1120"/>
                  <a:gd name="T31" fmla="*/ 134722079 h 252"/>
                  <a:gd name="T32" fmla="*/ 328203482 w 1120"/>
                  <a:gd name="T33" fmla="*/ 140005121 h 252"/>
                  <a:gd name="T34" fmla="*/ 232323655 w 1120"/>
                  <a:gd name="T35" fmla="*/ 146608720 h 252"/>
                  <a:gd name="T36" fmla="*/ 151194423 w 1120"/>
                  <a:gd name="T37" fmla="*/ 153213131 h 252"/>
                  <a:gd name="T38" fmla="*/ 84815851 w 1120"/>
                  <a:gd name="T39" fmla="*/ 158496173 h 252"/>
                  <a:gd name="T40" fmla="*/ 36877285 w 1120"/>
                  <a:gd name="T41" fmla="*/ 162458657 h 252"/>
                  <a:gd name="T42" fmla="*/ 11062642 w 1120"/>
                  <a:gd name="T43" fmla="*/ 165100584 h 252"/>
                  <a:gd name="T44" fmla="*/ 0 w 1120"/>
                  <a:gd name="T45" fmla="*/ 166421141 h 252"/>
                  <a:gd name="T46" fmla="*/ 0 w 1120"/>
                  <a:gd name="T47" fmla="*/ 40944600 h 252"/>
                  <a:gd name="T48" fmla="*/ 1032549086 w 1120"/>
                  <a:gd name="T49" fmla="*/ 0 h 252"/>
                  <a:gd name="T50" fmla="*/ 2065096815 w 1120"/>
                  <a:gd name="T51" fmla="*/ 40944600 h 252"/>
                  <a:gd name="T52" fmla="*/ 2065096815 w 1120"/>
                  <a:gd name="T53" fmla="*/ 166421141 h 252"/>
                  <a:gd name="T54" fmla="*/ 2065096815 w 1120"/>
                  <a:gd name="T55" fmla="*/ 16642114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59" name="Rectangle 5">
                <a:extLst>
                  <a:ext uri="{FF2B5EF4-FFF2-40B4-BE49-F238E27FC236}">
                    <a16:creationId xmlns:a16="http://schemas.microsoft.com/office/drawing/2014/main" xmlns="" id="{A76A2C98-702E-4E6A-ABB2-C5EA55FFF0EE}"/>
                  </a:ext>
                </a:extLst>
              </p:cNvPr>
              <p:cNvSpPr>
                <a:spLocks noChangeArrowheads="1"/>
              </p:cNvSpPr>
              <p:nvPr/>
            </p:nvSpPr>
            <p:spPr bwMode="gray">
              <a:xfrm>
                <a:off x="2618674" y="1973263"/>
                <a:ext cx="1552075" cy="424078"/>
              </a:xfrm>
              <a:prstGeom prst="rect">
                <a:avLst/>
              </a:prstGeom>
              <a:gradFill rotWithShape="1">
                <a:gsLst>
                  <a:gs pos="0">
                    <a:schemeClr val="bg1"/>
                  </a:gs>
                  <a:gs pos="100000">
                    <a:schemeClr val="tx2">
                      <a:lumMod val="40000"/>
                      <a:lumOff val="60000"/>
                    </a:schemeClr>
                  </a:gs>
                </a:gsLst>
                <a:lin ang="2700000" scaled="1"/>
              </a:gra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grpSp>
        <p:sp>
          <p:nvSpPr>
            <p:cNvPr id="57" name="Text Box 26">
              <a:extLst>
                <a:ext uri="{FF2B5EF4-FFF2-40B4-BE49-F238E27FC236}">
                  <a16:creationId xmlns:a16="http://schemas.microsoft.com/office/drawing/2014/main" xmlns="" id="{EA9A7D58-3929-41E3-997F-0914EF01B5FE}"/>
                </a:ext>
              </a:extLst>
            </p:cNvPr>
            <p:cNvSpPr txBox="1">
              <a:spLocks noChangeArrowheads="1"/>
            </p:cNvSpPr>
            <p:nvPr/>
          </p:nvSpPr>
          <p:spPr bwMode="auto">
            <a:xfrm>
              <a:off x="4979182" y="823323"/>
              <a:ext cx="4265137" cy="922928"/>
            </a:xfrm>
            <a:prstGeom prst="rect">
              <a:avLst/>
            </a:prstGeom>
            <a:noFill/>
            <a:ln w="9525">
              <a:noFill/>
              <a:miter lim="800000"/>
              <a:headEnd/>
              <a:tailEnd/>
            </a:ln>
          </p:spPr>
          <p:txBody>
            <a:bodyPr wrap="square">
              <a:spAutoFit/>
            </a:bodyPr>
            <a:lstStyle/>
            <a:p>
              <a:pPr lvl="0" algn="ctr" fontAlgn="base">
                <a:spcBef>
                  <a:spcPct val="0"/>
                </a:spcBef>
                <a:spcAft>
                  <a:spcPct val="0"/>
                </a:spcAft>
                <a:defRPr/>
              </a:pPr>
              <a:r>
                <a:rPr lang="en-US" altLang="zh-CN" b="1" dirty="0">
                  <a:solidFill>
                    <a:prstClr val="black"/>
                  </a:solidFill>
                  <a:latin typeface="微软雅黑" pitchFamily="34" charset="-122"/>
                  <a:ea typeface="微软雅黑" pitchFamily="34" charset="-122"/>
                </a:rPr>
                <a:t>Exploration of </a:t>
              </a:r>
              <a:r>
                <a:rPr lang="en-US" altLang="zh-CN" b="1" dirty="0">
                  <a:solidFill>
                    <a:srgbClr val="FF0000"/>
                  </a:solidFill>
                  <a:latin typeface="微软雅黑" pitchFamily="34" charset="-122"/>
                  <a:ea typeface="微软雅黑" pitchFamily="34" charset="-122"/>
                </a:rPr>
                <a:t>Imaging Resolution Limit of Synchrotron Radiation </a:t>
              </a:r>
              <a:r>
                <a:rPr lang="en-US" altLang="zh-CN" b="1" dirty="0" smtClean="0">
                  <a:solidFill>
                    <a:prstClr val="black"/>
                  </a:solidFill>
                  <a:latin typeface="微软雅黑" pitchFamily="34" charset="-122"/>
                  <a:ea typeface="微软雅黑" pitchFamily="34" charset="-122"/>
                </a:rPr>
                <a:t>Using </a:t>
              </a:r>
              <a:r>
                <a:rPr lang="en-US" altLang="zh-CN" b="1" dirty="0" err="1">
                  <a:solidFill>
                    <a:prstClr val="black"/>
                  </a:solidFill>
                  <a:latin typeface="微软雅黑" pitchFamily="34" charset="-122"/>
                  <a:ea typeface="微软雅黑" pitchFamily="34" charset="-122"/>
                </a:rPr>
                <a:t>Nanoprobes</a:t>
              </a:r>
              <a:endParaRPr lang="en-US" altLang="zh-CN" b="1" dirty="0">
                <a:solidFill>
                  <a:prstClr val="black"/>
                </a:solidFill>
                <a:latin typeface="微软雅黑" pitchFamily="34" charset="-122"/>
                <a:ea typeface="微软雅黑" pitchFamily="34" charset="-122"/>
              </a:endParaRPr>
            </a:p>
          </p:txBody>
        </p:sp>
      </p:grpSp>
      <p:pic>
        <p:nvPicPr>
          <p:cNvPr id="60" name="图片 47">
            <a:extLst>
              <a:ext uri="{FF2B5EF4-FFF2-40B4-BE49-F238E27FC236}">
                <a16:creationId xmlns:a16="http://schemas.microsoft.com/office/drawing/2014/main" xmlns="" id="{C09ACB4D-F811-4D25-BCEC-4F06FE4A5B1A}"/>
              </a:ext>
            </a:extLst>
          </p:cNvPr>
          <p:cNvPicPr>
            <a:picLocks noChangeAspect="1"/>
          </p:cNvPicPr>
          <p:nvPr/>
        </p:nvPicPr>
        <p:blipFill>
          <a:blip r:embed="rId8" cstate="print"/>
          <a:srcRect t="10864"/>
          <a:stretch>
            <a:fillRect/>
          </a:stretch>
        </p:blipFill>
        <p:spPr bwMode="auto">
          <a:xfrm>
            <a:off x="6163510" y="4567133"/>
            <a:ext cx="2536986" cy="1949450"/>
          </a:xfrm>
          <a:prstGeom prst="rect">
            <a:avLst/>
          </a:prstGeom>
          <a:noFill/>
          <a:ln w="9525">
            <a:noFill/>
            <a:miter lim="800000"/>
            <a:headEnd/>
            <a:tailEnd/>
          </a:ln>
        </p:spPr>
      </p:pic>
      <p:sp>
        <p:nvSpPr>
          <p:cNvPr id="3" name="矩形 2"/>
          <p:cNvSpPr/>
          <p:nvPr/>
        </p:nvSpPr>
        <p:spPr>
          <a:xfrm>
            <a:off x="4489128" y="-675456"/>
            <a:ext cx="2879304" cy="646331"/>
          </a:xfrm>
          <a:prstGeom prst="rect">
            <a:avLst/>
          </a:prstGeom>
        </p:spPr>
        <p:txBody>
          <a:bodyPr wrap="square">
            <a:spAutoFit/>
          </a:bodyPr>
          <a:lstStyle/>
          <a:p>
            <a:pPr lvl="0" algn="ctr" fontAlgn="base">
              <a:spcBef>
                <a:spcPct val="0"/>
              </a:spcBef>
              <a:spcAft>
                <a:spcPct val="0"/>
              </a:spcAft>
              <a:defRPr/>
            </a:pPr>
            <a:r>
              <a:rPr lang="zh-CN" altLang="en-US" b="1" dirty="0">
                <a:solidFill>
                  <a:prstClr val="black"/>
                </a:solidFill>
                <a:latin typeface="微软雅黑" pitchFamily="34" charset="-122"/>
                <a:ea typeface="微软雅黑" pitchFamily="34" charset="-122"/>
              </a:rPr>
              <a:t>探索纳米探针</a:t>
            </a:r>
            <a:r>
              <a:rPr lang="zh-CN" altLang="en-US" b="1" dirty="0">
                <a:solidFill>
                  <a:srgbClr val="A50021"/>
                </a:solidFill>
                <a:latin typeface="微软雅黑" pitchFamily="34" charset="-122"/>
                <a:ea typeface="微软雅黑" pitchFamily="34" charset="-122"/>
              </a:rPr>
              <a:t>突破</a:t>
            </a:r>
            <a:r>
              <a:rPr lang="zh-CN" altLang="en-US" b="1" dirty="0">
                <a:solidFill>
                  <a:prstClr val="black"/>
                </a:solidFill>
                <a:latin typeface="微软雅黑" pitchFamily="34" charset="-122"/>
                <a:ea typeface="微软雅黑" pitchFamily="34" charset="-122"/>
              </a:rPr>
              <a:t>同步辐射成像</a:t>
            </a:r>
            <a:r>
              <a:rPr lang="zh-CN" altLang="en-US" b="1" dirty="0">
                <a:solidFill>
                  <a:srgbClr val="A50021"/>
                </a:solidFill>
                <a:latin typeface="微软雅黑" pitchFamily="34" charset="-122"/>
                <a:ea typeface="微软雅黑" pitchFamily="34" charset="-122"/>
              </a:rPr>
              <a:t>分辨极限的方法</a:t>
            </a:r>
            <a:endParaRPr lang="en-US" altLang="zh-CN" b="1" dirty="0">
              <a:solidFill>
                <a:srgbClr val="A50021"/>
              </a:solidFill>
              <a:latin typeface="微软雅黑" pitchFamily="34" charset="-122"/>
              <a:ea typeface="微软雅黑" pitchFamily="34" charset="-122"/>
            </a:endParaRPr>
          </a:p>
        </p:txBody>
      </p:sp>
    </p:spTree>
    <p:extLst>
      <p:ext uri="{BB962C8B-B14F-4D97-AF65-F5344CB8AC3E}">
        <p14:creationId xmlns:p14="http://schemas.microsoft.com/office/powerpoint/2010/main" val="13616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xmlns="" id="{1A91A786-E66E-4479-8F0D-EDF4DB4F628B}"/>
              </a:ext>
            </a:extLst>
          </p:cNvPr>
          <p:cNvSpPr>
            <a:spLocks noChangeArrowheads="1"/>
          </p:cNvSpPr>
          <p:nvPr/>
        </p:nvSpPr>
        <p:spPr bwMode="auto">
          <a:xfrm flipH="1" flipV="1">
            <a:off x="4463019" y="3393543"/>
            <a:ext cx="4608000" cy="45719"/>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pic>
        <p:nvPicPr>
          <p:cNvPr id="12" name="Picture 5">
            <a:extLst>
              <a:ext uri="{FF2B5EF4-FFF2-40B4-BE49-F238E27FC236}">
                <a16:creationId xmlns:a16="http://schemas.microsoft.com/office/drawing/2014/main" xmlns="" id="{16CD9875-095E-4F24-9913-8DD14E0FB0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653" y="1700808"/>
            <a:ext cx="2808000" cy="150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a:extLst>
              <a:ext uri="{FF2B5EF4-FFF2-40B4-BE49-F238E27FC236}">
                <a16:creationId xmlns:a16="http://schemas.microsoft.com/office/drawing/2014/main" xmlns="" id="{57F70C05-E66D-4D32-9445-6E73454B1A39}"/>
              </a:ext>
            </a:extLst>
          </p:cNvPr>
          <p:cNvSpPr/>
          <p:nvPr/>
        </p:nvSpPr>
        <p:spPr>
          <a:xfrm>
            <a:off x="4447696" y="834713"/>
            <a:ext cx="4602668" cy="5832648"/>
          </a:xfrm>
          <a:prstGeom prst="rect">
            <a:avLst/>
          </a:prstGeom>
          <a:noFill/>
          <a:ln w="9525" cap="flat" cmpd="sng" algn="ctr">
            <a:solidFill>
              <a:sysClr val="windowText" lastClr="000000"/>
            </a:solidFill>
            <a:prstDash val="solid"/>
            <a:miter lim="800000"/>
          </a:ln>
          <a:effectLst/>
        </p:spPr>
        <p:txBody>
          <a:bodyPr anchor="ctr"/>
          <a:lstStyle/>
          <a:p>
            <a:pPr algn="ctr">
              <a:defRPr/>
            </a:pPr>
            <a:endParaRPr lang="zh-CN" altLang="en-US" kern="0">
              <a:solidFill>
                <a:prstClr val="white"/>
              </a:solidFill>
              <a:latin typeface="Calibri"/>
            </a:endParaRPr>
          </a:p>
        </p:txBody>
      </p:sp>
      <p:sp>
        <p:nvSpPr>
          <p:cNvPr id="32" name="Rectangle 7"/>
          <p:cNvSpPr>
            <a:spLocks noChangeArrowheads="1"/>
          </p:cNvSpPr>
          <p:nvPr/>
        </p:nvSpPr>
        <p:spPr bwMode="auto">
          <a:xfrm flipH="1">
            <a:off x="1" y="722676"/>
            <a:ext cx="9144000" cy="80447"/>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pic>
        <p:nvPicPr>
          <p:cNvPr id="33" name="图片 32">
            <a:extLst>
              <a:ext uri="{FF2B5EF4-FFF2-40B4-BE49-F238E27FC236}">
                <a16:creationId xmlns:a16="http://schemas.microsoft.com/office/drawing/2014/main" xmlns="" id="{13DCCC01-B758-4639-818F-D0AE88349242}"/>
              </a:ext>
            </a:extLst>
          </p:cNvPr>
          <p:cNvPicPr>
            <a:picLocks noChangeAspect="1"/>
          </p:cNvPicPr>
          <p:nvPr/>
        </p:nvPicPr>
        <p:blipFill>
          <a:blip r:embed="rId4"/>
          <a:stretch>
            <a:fillRect/>
          </a:stretch>
        </p:blipFill>
        <p:spPr>
          <a:xfrm>
            <a:off x="113384" y="1484783"/>
            <a:ext cx="4352401" cy="2808000"/>
          </a:xfrm>
          <a:prstGeom prst="rect">
            <a:avLst/>
          </a:prstGeom>
        </p:spPr>
      </p:pic>
      <p:sp>
        <p:nvSpPr>
          <p:cNvPr id="37" name="矩形 2">
            <a:extLst>
              <a:ext uri="{FF2B5EF4-FFF2-40B4-BE49-F238E27FC236}">
                <a16:creationId xmlns:a16="http://schemas.microsoft.com/office/drawing/2014/main" xmlns="" id="{F5CD532E-C57C-4DE1-9DF4-BAFEEE70099C}"/>
              </a:ext>
            </a:extLst>
          </p:cNvPr>
          <p:cNvSpPr/>
          <p:nvPr/>
        </p:nvSpPr>
        <p:spPr>
          <a:xfrm>
            <a:off x="201934" y="908720"/>
            <a:ext cx="2586251" cy="600164"/>
          </a:xfrm>
          <a:prstGeom prst="rect">
            <a:avLst/>
          </a:prstGeom>
        </p:spPr>
        <p:txBody>
          <a:bodyPr wrap="square">
            <a:spAutoFit/>
          </a:bodyPr>
          <a:lstStyle/>
          <a:p>
            <a:pPr algn="ctr" eaLnBrk="0" hangingPunct="0">
              <a:defRPr/>
            </a:pPr>
            <a:r>
              <a:rPr lang="en-US" altLang="zh-CN" sz="1400" b="1" dirty="0">
                <a:solidFill>
                  <a:srgbClr val="0000CC"/>
                </a:solidFill>
                <a:latin typeface="微软雅黑" pitchFamily="34" charset="-122"/>
                <a:ea typeface="微软雅黑" pitchFamily="34" charset="-122"/>
                <a:cs typeface="Times New Roman" panose="02020603050405020304" pitchFamily="18" charset="0"/>
              </a:rPr>
              <a:t>Prof. Kristina </a:t>
            </a:r>
            <a:r>
              <a:rPr lang="en-US" altLang="zh-CN" sz="1400" b="1" dirty="0" err="1">
                <a:solidFill>
                  <a:srgbClr val="0000CC"/>
                </a:solidFill>
                <a:latin typeface="微软雅黑" pitchFamily="34" charset="-122"/>
                <a:ea typeface="微软雅黑" pitchFamily="34" charset="-122"/>
                <a:cs typeface="Times New Roman" panose="02020603050405020304" pitchFamily="18" charset="0"/>
              </a:rPr>
              <a:t>Riehemann</a:t>
            </a:r>
            <a:endParaRPr lang="en-US" altLang="zh-CN" sz="1400" b="1" dirty="0">
              <a:solidFill>
                <a:srgbClr val="0000CC"/>
              </a:solidFill>
              <a:latin typeface="微软雅黑" pitchFamily="34" charset="-122"/>
              <a:ea typeface="微软雅黑" pitchFamily="34" charset="-122"/>
              <a:cs typeface="Times New Roman" panose="02020603050405020304" pitchFamily="18" charset="0"/>
            </a:endParaRPr>
          </a:p>
          <a:p>
            <a:pPr algn="ctr" eaLnBrk="0" hangingPunct="0">
              <a:spcBef>
                <a:spcPts val="600"/>
              </a:spcBef>
              <a:defRPr/>
            </a:pPr>
            <a:r>
              <a:rPr lang="en-GB" altLang="zh-CN" sz="1400" b="1" dirty="0" smtClean="0">
                <a:solidFill>
                  <a:srgbClr val="C00000"/>
                </a:solidFill>
                <a:latin typeface="微软雅黑" pitchFamily="34" charset="-122"/>
                <a:ea typeface="微软雅黑" pitchFamily="34" charset="-122"/>
                <a:cs typeface="Arial" panose="020B0604020202020204" pitchFamily="34" charset="0"/>
              </a:rPr>
              <a:t>Muenster University</a:t>
            </a:r>
            <a:endParaRPr lang="en-US" altLang="zh-CN" sz="1400" b="1" dirty="0">
              <a:solidFill>
                <a:srgbClr val="C00000"/>
              </a:solidFill>
              <a:latin typeface="微软雅黑" pitchFamily="34" charset="-122"/>
              <a:ea typeface="微软雅黑" pitchFamily="34" charset="-122"/>
              <a:cs typeface="Arial" panose="020B0604020202020204" pitchFamily="34" charset="0"/>
              <a:sym typeface="MS PGothic" panose="020B0600070205080204" pitchFamily="34" charset="-128"/>
            </a:endParaRPr>
          </a:p>
        </p:txBody>
      </p:sp>
      <p:pic>
        <p:nvPicPr>
          <p:cNvPr id="38" name="图片 37">
            <a:extLst>
              <a:ext uri="{FF2B5EF4-FFF2-40B4-BE49-F238E27FC236}">
                <a16:creationId xmlns:a16="http://schemas.microsoft.com/office/drawing/2014/main" xmlns="" id="{8D226E8D-51C4-47B9-857D-E48278E92E7B}"/>
              </a:ext>
            </a:extLst>
          </p:cNvPr>
          <p:cNvPicPr>
            <a:picLocks noChangeAspect="1"/>
          </p:cNvPicPr>
          <p:nvPr/>
        </p:nvPicPr>
        <p:blipFill>
          <a:blip r:embed="rId5"/>
          <a:stretch>
            <a:fillRect/>
          </a:stretch>
        </p:blipFill>
        <p:spPr>
          <a:xfrm>
            <a:off x="2843808" y="843259"/>
            <a:ext cx="1571636" cy="961089"/>
          </a:xfrm>
          <a:prstGeom prst="rect">
            <a:avLst/>
          </a:prstGeom>
        </p:spPr>
      </p:pic>
      <p:sp>
        <p:nvSpPr>
          <p:cNvPr id="50" name="矩形 49"/>
          <p:cNvSpPr/>
          <p:nvPr/>
        </p:nvSpPr>
        <p:spPr>
          <a:xfrm>
            <a:off x="70867" y="836712"/>
            <a:ext cx="4374588" cy="5832648"/>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9" name="Rectangle 20">
            <a:extLst>
              <a:ext uri="{FF2B5EF4-FFF2-40B4-BE49-F238E27FC236}">
                <a16:creationId xmlns:a16="http://schemas.microsoft.com/office/drawing/2014/main" xmlns="" id="{361BCD9E-E429-44F7-9315-7294E96CAAE1}"/>
              </a:ext>
            </a:extLst>
          </p:cNvPr>
          <p:cNvSpPr txBox="1">
            <a:spLocks noChangeArrowheads="1"/>
          </p:cNvSpPr>
          <p:nvPr/>
        </p:nvSpPr>
        <p:spPr bwMode="auto">
          <a:xfrm>
            <a:off x="22224" y="55392"/>
            <a:ext cx="9063413" cy="66002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a:lnSpc>
                <a:spcPts val="3400"/>
              </a:lnSpc>
              <a:defRPr/>
            </a:pPr>
            <a:r>
              <a:rPr kumimoji="1" lang="en-US" altLang="zh-CN" sz="2800" b="1" kern="0" dirty="0">
                <a:solidFill>
                  <a:prstClr val="black"/>
                </a:solidFill>
                <a:latin typeface="微软雅黑" panose="020B0503020204020204" pitchFamily="34" charset="-122"/>
                <a:ea typeface="微软雅黑" panose="020B0503020204020204" pitchFamily="34" charset="-122"/>
              </a:rPr>
              <a:t>Impact </a:t>
            </a:r>
            <a:r>
              <a:rPr kumimoji="1" lang="en-US" altLang="zh-CN" sz="2800" b="1" kern="0" dirty="0" smtClean="0">
                <a:solidFill>
                  <a:prstClr val="black"/>
                </a:solidFill>
                <a:latin typeface="微软雅黑" panose="020B0503020204020204" pitchFamily="34" charset="-122"/>
                <a:ea typeface="微软雅黑" panose="020B0503020204020204" pitchFamily="34" charset="-122"/>
              </a:rPr>
              <a:t>on </a:t>
            </a:r>
            <a:r>
              <a:rPr kumimoji="1" lang="en-US" altLang="zh-CN" sz="2800" b="1" kern="0" dirty="0" smtClean="0">
                <a:solidFill>
                  <a:prstClr val="black"/>
                </a:solidFill>
                <a:latin typeface="微软雅黑" panose="020B0503020204020204" pitchFamily="34" charset="-122"/>
                <a:ea typeface="微软雅黑" panose="020B0503020204020204" pitchFamily="34" charset="-122"/>
              </a:rPr>
              <a:t>the </a:t>
            </a:r>
            <a:r>
              <a:rPr kumimoji="1" lang="en-US" altLang="zh-CN" sz="2800" b="1" kern="0" dirty="0">
                <a:solidFill>
                  <a:prstClr val="black"/>
                </a:solidFill>
                <a:latin typeface="微软雅黑" panose="020B0503020204020204" pitchFamily="34" charset="-122"/>
                <a:ea typeface="微软雅黑" panose="020B0503020204020204" pitchFamily="34" charset="-122"/>
              </a:rPr>
              <a:t>research field (examples)</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xmlns="" id="{F3DDF2F8-92F2-4434-8D0D-38090362E9F1}"/>
              </a:ext>
            </a:extLst>
          </p:cNvPr>
          <p:cNvGrpSpPr>
            <a:grpSpLocks noChangeAspect="1"/>
          </p:cNvGrpSpPr>
          <p:nvPr/>
        </p:nvGrpSpPr>
        <p:grpSpPr>
          <a:xfrm>
            <a:off x="4499989" y="3465352"/>
            <a:ext cx="3537176" cy="3132000"/>
            <a:chOff x="9280499" y="2709352"/>
            <a:chExt cx="4390972" cy="3888000"/>
          </a:xfrm>
        </p:grpSpPr>
        <p:pic>
          <p:nvPicPr>
            <p:cNvPr id="11" name="Picture 6">
              <a:extLst>
                <a:ext uri="{FF2B5EF4-FFF2-40B4-BE49-F238E27FC236}">
                  <a16:creationId xmlns:a16="http://schemas.microsoft.com/office/drawing/2014/main" xmlns="" id="{73FF7686-1BFC-41D8-9266-3072465610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829"/>
            <a:stretch/>
          </p:blipFill>
          <p:spPr bwMode="auto">
            <a:xfrm>
              <a:off x="9280499" y="2709352"/>
              <a:ext cx="1579981" cy="38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a:extLst>
                <a:ext uri="{FF2B5EF4-FFF2-40B4-BE49-F238E27FC236}">
                  <a16:creationId xmlns:a16="http://schemas.microsoft.com/office/drawing/2014/main" xmlns="" id="{72B995AD-90E7-4327-9BE6-D57B5987ADE8}"/>
                </a:ext>
              </a:extLst>
            </p:cNvPr>
            <p:cNvPicPr>
              <a:picLocks noChangeAspect="1"/>
            </p:cNvPicPr>
            <p:nvPr/>
          </p:nvPicPr>
          <p:blipFill rotWithShape="1">
            <a:blip r:embed="rId7"/>
            <a:srcRect l="2254" r="-1"/>
            <a:stretch/>
          </p:blipFill>
          <p:spPr>
            <a:xfrm>
              <a:off x="10909353" y="2727352"/>
              <a:ext cx="2762118" cy="3852000"/>
            </a:xfrm>
            <a:prstGeom prst="rect">
              <a:avLst/>
            </a:prstGeom>
          </p:spPr>
        </p:pic>
      </p:grpSp>
      <p:sp>
        <p:nvSpPr>
          <p:cNvPr id="17" name="矩形 2">
            <a:extLst>
              <a:ext uri="{FF2B5EF4-FFF2-40B4-BE49-F238E27FC236}">
                <a16:creationId xmlns:a16="http://schemas.microsoft.com/office/drawing/2014/main" xmlns="" id="{5F410F60-1D80-4ED5-9312-18F4D84BAD6F}"/>
              </a:ext>
            </a:extLst>
          </p:cNvPr>
          <p:cNvSpPr/>
          <p:nvPr/>
        </p:nvSpPr>
        <p:spPr>
          <a:xfrm>
            <a:off x="5772752" y="3429000"/>
            <a:ext cx="2450819" cy="1118255"/>
          </a:xfrm>
          <a:prstGeom prst="rect">
            <a:avLst/>
          </a:prstGeom>
          <a:solidFill>
            <a:schemeClr val="bg1"/>
          </a:solidFill>
        </p:spPr>
        <p:txBody>
          <a:bodyPr wrap="square">
            <a:spAutoFit/>
          </a:bodyPr>
          <a:lstStyle/>
          <a:p>
            <a:pPr algn="ctr" eaLnBrk="0" hangingPunct="0">
              <a:lnSpc>
                <a:spcPts val="1600"/>
              </a:lnSpc>
              <a:spcBef>
                <a:spcPts val="0"/>
              </a:spcBef>
              <a:defRPr/>
            </a:pPr>
            <a:r>
              <a:rPr lang="en-US" altLang="zh-CN" sz="1400" b="1" dirty="0">
                <a:solidFill>
                  <a:srgbClr val="0000CC"/>
                </a:solidFill>
                <a:latin typeface="微软雅黑" pitchFamily="34" charset="-122"/>
                <a:ea typeface="微软雅黑" pitchFamily="34" charset="-122"/>
                <a:cs typeface="Times New Roman" panose="02020603050405020304" pitchFamily="18" charset="0"/>
                <a:sym typeface="MS PGothic" panose="020B0600070205080204" pitchFamily="34" charset="-128"/>
              </a:rPr>
              <a:t>Prof. Nikolai </a:t>
            </a:r>
            <a:r>
              <a:rPr lang="en-US" altLang="zh-CN" sz="1400" b="1" dirty="0" err="1">
                <a:solidFill>
                  <a:srgbClr val="0000CC"/>
                </a:solidFill>
                <a:latin typeface="微软雅黑" pitchFamily="34" charset="-122"/>
                <a:ea typeface="微软雅黑" pitchFamily="34" charset="-122"/>
                <a:cs typeface="Times New Roman" panose="02020603050405020304" pitchFamily="18" charset="0"/>
                <a:sym typeface="MS PGothic" panose="020B0600070205080204" pitchFamily="34" charset="-128"/>
              </a:rPr>
              <a:t>Khlebtsov</a:t>
            </a:r>
            <a:endParaRPr lang="en-US" altLang="zh-CN" sz="1400" b="1" dirty="0">
              <a:solidFill>
                <a:srgbClr val="0000CC"/>
              </a:solidFill>
              <a:latin typeface="微软雅黑" pitchFamily="34" charset="-122"/>
              <a:ea typeface="微软雅黑" pitchFamily="34" charset="-122"/>
              <a:cs typeface="Times New Roman" panose="02020603050405020304" pitchFamily="18" charset="0"/>
              <a:sym typeface="MS PGothic" panose="020B0600070205080204" pitchFamily="34" charset="-128"/>
            </a:endParaRPr>
          </a:p>
          <a:p>
            <a:pPr algn="ctr" eaLnBrk="0" hangingPunct="0">
              <a:lnSpc>
                <a:spcPts val="1600"/>
              </a:lnSpc>
              <a:spcBef>
                <a:spcPts val="0"/>
              </a:spcBef>
              <a:defRPr/>
            </a:pPr>
            <a:r>
              <a:rPr lang="en-GB" altLang="zh-CN" sz="1400" b="1" dirty="0" smtClean="0">
                <a:solidFill>
                  <a:srgbClr val="C00000"/>
                </a:solidFill>
                <a:latin typeface="微软雅黑" pitchFamily="34" charset="-122"/>
                <a:ea typeface="微软雅黑" pitchFamily="34" charset="-122"/>
                <a:cs typeface="Arial" panose="020B0604020202020204" pitchFamily="34" charset="0"/>
              </a:rPr>
              <a:t>Russian Academy of Sciences</a:t>
            </a:r>
            <a:endParaRPr lang="en-US" altLang="zh-CN" sz="1400" b="1" dirty="0">
              <a:solidFill>
                <a:srgbClr val="C00000"/>
              </a:solidFill>
              <a:latin typeface="微软雅黑" pitchFamily="34" charset="-122"/>
              <a:ea typeface="微软雅黑" pitchFamily="34" charset="-122"/>
              <a:cs typeface="Arial" panose="020B0604020202020204" pitchFamily="34" charset="0"/>
            </a:endParaRPr>
          </a:p>
          <a:p>
            <a:pPr algn="ctr" eaLnBrk="0" hangingPunct="0">
              <a:lnSpc>
                <a:spcPts val="1600"/>
              </a:lnSpc>
              <a:spcBef>
                <a:spcPts val="0"/>
              </a:spcBef>
              <a:defRPr/>
            </a:pPr>
            <a:r>
              <a:rPr lang="en-GB" altLang="zh-CN" sz="1400" b="1" dirty="0" smtClean="0">
                <a:solidFill>
                  <a:srgbClr val="C00000"/>
                </a:solidFill>
                <a:latin typeface="微软雅黑" pitchFamily="34" charset="-122"/>
                <a:ea typeface="微软雅黑" pitchFamily="34" charset="-122"/>
                <a:cs typeface="Arial" panose="020B0604020202020204" pitchFamily="34" charset="0"/>
              </a:rPr>
              <a:t>Director, Nano-Bio Technology Laboratory</a:t>
            </a:r>
            <a:r>
              <a:rPr lang="zh-CN" altLang="en-US" sz="1400" b="1" dirty="0" smtClean="0">
                <a:solidFill>
                  <a:srgbClr val="C00000"/>
                </a:solidFill>
                <a:latin typeface="微软雅黑" pitchFamily="34" charset="-122"/>
                <a:ea typeface="微软雅黑" pitchFamily="34" charset="-122"/>
                <a:cs typeface="Arial" panose="020B0604020202020204" pitchFamily="34" charset="0"/>
              </a:rPr>
              <a:t> </a:t>
            </a:r>
            <a:endParaRPr lang="en-US" altLang="zh-CN" sz="1400" b="1" dirty="0">
              <a:solidFill>
                <a:srgbClr val="C00000"/>
              </a:solidFill>
              <a:latin typeface="微软雅黑" pitchFamily="34" charset="-122"/>
              <a:ea typeface="微软雅黑" pitchFamily="34" charset="-122"/>
              <a:cs typeface="Arial" panose="020B0604020202020204" pitchFamily="34" charset="0"/>
              <a:sym typeface="MS PGothic" panose="020B0600070205080204" pitchFamily="34" charset="-128"/>
            </a:endParaRPr>
          </a:p>
        </p:txBody>
      </p:sp>
      <p:pic>
        <p:nvPicPr>
          <p:cNvPr id="21" name="图片 20">
            <a:extLst>
              <a:ext uri="{FF2B5EF4-FFF2-40B4-BE49-F238E27FC236}">
                <a16:creationId xmlns:a16="http://schemas.microsoft.com/office/drawing/2014/main" xmlns="" id="{38042B97-1B75-4C2E-81FA-5B357A4925F2}"/>
              </a:ext>
            </a:extLst>
          </p:cNvPr>
          <p:cNvPicPr>
            <a:picLocks noChangeAspect="1"/>
          </p:cNvPicPr>
          <p:nvPr/>
        </p:nvPicPr>
        <p:blipFill>
          <a:blip r:embed="rId8"/>
          <a:stretch>
            <a:fillRect/>
          </a:stretch>
        </p:blipFill>
        <p:spPr>
          <a:xfrm>
            <a:off x="8113100" y="3440436"/>
            <a:ext cx="921034" cy="1080000"/>
          </a:xfrm>
          <a:prstGeom prst="rect">
            <a:avLst/>
          </a:prstGeom>
        </p:spPr>
      </p:pic>
      <p:pic>
        <p:nvPicPr>
          <p:cNvPr id="22" name="Picture 4">
            <a:extLst>
              <a:ext uri="{FF2B5EF4-FFF2-40B4-BE49-F238E27FC236}">
                <a16:creationId xmlns:a16="http://schemas.microsoft.com/office/drawing/2014/main" xmlns="" id="{D228B88B-AD71-4E6B-BC23-65883D1F8F26}"/>
              </a:ext>
            </a:extLst>
          </p:cNvPr>
          <p:cNvPicPr>
            <a:picLocks noChangeAspect="1" noChangeArrowheads="1"/>
          </p:cNvPicPr>
          <p:nvPr/>
        </p:nvPicPr>
        <p:blipFill rotWithShape="1">
          <a:blip r:embed="rId9" cstate="print"/>
          <a:srcRect l="9571" r="7762" b="11204"/>
          <a:stretch/>
        </p:blipFill>
        <p:spPr bwMode="auto">
          <a:xfrm>
            <a:off x="8229085" y="849742"/>
            <a:ext cx="805049" cy="1080000"/>
          </a:xfrm>
          <a:prstGeom prst="rect">
            <a:avLst/>
          </a:prstGeom>
          <a:noFill/>
          <a:ln w="9525">
            <a:noFill/>
            <a:miter lim="800000"/>
            <a:headEnd/>
            <a:tailEnd/>
          </a:ln>
          <a:effectLst/>
        </p:spPr>
      </p:pic>
      <p:pic>
        <p:nvPicPr>
          <p:cNvPr id="24" name="Picture 2">
            <a:extLst>
              <a:ext uri="{FF2B5EF4-FFF2-40B4-BE49-F238E27FC236}">
                <a16:creationId xmlns:a16="http://schemas.microsoft.com/office/drawing/2014/main" xmlns="" id="{29349117-3961-4DD3-904D-90A5BEF1195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8590"/>
          <a:stretch/>
        </p:blipFill>
        <p:spPr bwMode="auto">
          <a:xfrm>
            <a:off x="4514276" y="1716444"/>
            <a:ext cx="1708160" cy="101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a:extLst>
              <a:ext uri="{FF2B5EF4-FFF2-40B4-BE49-F238E27FC236}">
                <a16:creationId xmlns:a16="http://schemas.microsoft.com/office/drawing/2014/main" xmlns="" id="{2EBF0EFF-B21C-4E4E-9B8B-9793CFB653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4276" y="2716787"/>
            <a:ext cx="1728000" cy="63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a:extLst>
              <a:ext uri="{FF2B5EF4-FFF2-40B4-BE49-F238E27FC236}">
                <a16:creationId xmlns:a16="http://schemas.microsoft.com/office/drawing/2014/main" xmlns="" id="{B610ED89-AE66-4B77-B636-C112180C2AD1}"/>
              </a:ext>
            </a:extLst>
          </p:cNvPr>
          <p:cNvSpPr/>
          <p:nvPr/>
        </p:nvSpPr>
        <p:spPr>
          <a:xfrm>
            <a:off x="4781617" y="908720"/>
            <a:ext cx="3210687" cy="784830"/>
          </a:xfrm>
          <a:prstGeom prst="rect">
            <a:avLst/>
          </a:prstGeom>
          <a:noFill/>
        </p:spPr>
        <p:txBody>
          <a:bodyPr wrap="square">
            <a:spAutoFit/>
          </a:bodyPr>
          <a:lstStyle/>
          <a:p>
            <a:pPr algn="ctr" eaLnBrk="0" hangingPunct="0">
              <a:lnSpc>
                <a:spcPts val="1600"/>
              </a:lnSpc>
              <a:defRPr/>
            </a:pPr>
            <a:r>
              <a:rPr lang="en-US" altLang="zh-CN" sz="1400" b="1" dirty="0">
                <a:solidFill>
                  <a:srgbClr val="0000CC"/>
                </a:solidFill>
                <a:latin typeface="微软雅黑" pitchFamily="34" charset="-122"/>
                <a:ea typeface="微软雅黑" pitchFamily="34" charset="-122"/>
                <a:cs typeface="Times New Roman" panose="02020603050405020304" pitchFamily="18" charset="0"/>
              </a:rPr>
              <a:t>Prof. Omid </a:t>
            </a:r>
            <a:r>
              <a:rPr lang="en-US" altLang="zh-CN" sz="1400" b="1" dirty="0" err="1">
                <a:solidFill>
                  <a:srgbClr val="0000CC"/>
                </a:solidFill>
                <a:latin typeface="微软雅黑" pitchFamily="34" charset="-122"/>
                <a:ea typeface="微软雅黑" pitchFamily="34" charset="-122"/>
                <a:cs typeface="Times New Roman" panose="02020603050405020304" pitchFamily="18" charset="0"/>
              </a:rPr>
              <a:t>Farokhzad</a:t>
            </a:r>
            <a:endParaRPr lang="en-US" altLang="zh-CN" sz="1400" b="1" dirty="0">
              <a:solidFill>
                <a:srgbClr val="0000CC"/>
              </a:solidFill>
              <a:latin typeface="微软雅黑" pitchFamily="34" charset="-122"/>
              <a:ea typeface="微软雅黑" pitchFamily="34" charset="-122"/>
              <a:cs typeface="Times New Roman" panose="02020603050405020304" pitchFamily="18" charset="0"/>
            </a:endParaRPr>
          </a:p>
          <a:p>
            <a:pPr algn="ctr">
              <a:lnSpc>
                <a:spcPts val="1600"/>
              </a:lnSpc>
              <a:spcBef>
                <a:spcPts val="600"/>
              </a:spcBef>
              <a:defRPr/>
            </a:pPr>
            <a:r>
              <a:rPr lang="en-GB" altLang="zh-CN" sz="1400" b="1" dirty="0" smtClean="0">
                <a:solidFill>
                  <a:srgbClr val="C00000"/>
                </a:solidFill>
                <a:latin typeface="微软雅黑" pitchFamily="34" charset="-122"/>
                <a:ea typeface="微软雅黑" pitchFamily="34" charset="-122"/>
                <a:cs typeface="Arial" panose="020B0604020202020204" pitchFamily="34" charset="0"/>
              </a:rPr>
              <a:t>Harvard University</a:t>
            </a:r>
            <a:endParaRPr lang="en-US" altLang="zh-CN" sz="1400" b="1" dirty="0">
              <a:solidFill>
                <a:srgbClr val="C00000"/>
              </a:solidFill>
              <a:latin typeface="微软雅黑" pitchFamily="34" charset="-122"/>
              <a:ea typeface="微软雅黑" pitchFamily="34" charset="-122"/>
              <a:cs typeface="Arial" panose="020B0604020202020204" pitchFamily="34" charset="0"/>
            </a:endParaRPr>
          </a:p>
          <a:p>
            <a:pPr algn="ctr">
              <a:lnSpc>
                <a:spcPts val="1600"/>
              </a:lnSpc>
              <a:defRPr/>
            </a:pPr>
            <a:r>
              <a:rPr lang="en-US" altLang="zh-CN" sz="1400" b="1" i="1" dirty="0">
                <a:solidFill>
                  <a:srgbClr val="C00000"/>
                </a:solidFill>
                <a:latin typeface="微软雅黑" pitchFamily="34" charset="-122"/>
                <a:ea typeface="微软雅黑" pitchFamily="34" charset="-122"/>
                <a:cs typeface="Arial" panose="020B0604020202020204" pitchFamily="34" charset="0"/>
              </a:rPr>
              <a:t>ACS Nano</a:t>
            </a:r>
            <a:r>
              <a:rPr lang="zh-CN" altLang="en-US" sz="1400" b="1" i="1" dirty="0">
                <a:solidFill>
                  <a:srgbClr val="C00000"/>
                </a:solidFill>
                <a:latin typeface="微软雅黑" pitchFamily="34" charset="-122"/>
                <a:ea typeface="微软雅黑" pitchFamily="34" charset="-122"/>
                <a:cs typeface="Arial" panose="020B0604020202020204" pitchFamily="34" charset="0"/>
              </a:rPr>
              <a:t> </a:t>
            </a:r>
            <a:r>
              <a:rPr lang="en-GB" altLang="zh-CN" sz="1400" b="1" dirty="0" smtClean="0">
                <a:solidFill>
                  <a:srgbClr val="C00000"/>
                </a:solidFill>
                <a:latin typeface="微软雅黑" pitchFamily="34" charset="-122"/>
                <a:ea typeface="微软雅黑" pitchFamily="34" charset="-122"/>
                <a:cs typeface="Arial" panose="020B0604020202020204" pitchFamily="34" charset="0"/>
              </a:rPr>
              <a:t>Deputy Editor-in-Chief</a:t>
            </a:r>
            <a:endParaRPr lang="en-US" altLang="zh-CN" sz="1400" b="1" dirty="0">
              <a:solidFill>
                <a:srgbClr val="C00000"/>
              </a:solidFill>
              <a:latin typeface="微软雅黑" pitchFamily="34" charset="-122"/>
              <a:ea typeface="微软雅黑" pitchFamily="34" charset="-122"/>
              <a:cs typeface="Arial" panose="020B0604020202020204" pitchFamily="34" charset="0"/>
            </a:endParaRPr>
          </a:p>
        </p:txBody>
      </p:sp>
      <p:sp>
        <p:nvSpPr>
          <p:cNvPr id="31" name="矩形 10">
            <a:extLst>
              <a:ext uri="{FF2B5EF4-FFF2-40B4-BE49-F238E27FC236}">
                <a16:creationId xmlns:a16="http://schemas.microsoft.com/office/drawing/2014/main" xmlns="" id="{AA513025-EBC9-4A53-9465-A93633553659}"/>
              </a:ext>
            </a:extLst>
          </p:cNvPr>
          <p:cNvSpPr>
            <a:spLocks noChangeArrowheads="1"/>
          </p:cNvSpPr>
          <p:nvPr/>
        </p:nvSpPr>
        <p:spPr bwMode="auto">
          <a:xfrm>
            <a:off x="6300192" y="6294486"/>
            <a:ext cx="2714751" cy="338554"/>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9pPr>
          </a:lstStyle>
          <a:p>
            <a:pPr eaLnBrk="0" hangingPunct="0">
              <a:spcBef>
                <a:spcPct val="0"/>
              </a:spcBef>
              <a:buFont typeface="Arial" panose="020B0604020202020204" pitchFamily="34" charset="0"/>
              <a:buNone/>
              <a:defRPr/>
            </a:pPr>
            <a:r>
              <a:rPr kumimoji="1" lang="en-US" altLang="zh-CN" sz="1600" b="1" i="1" dirty="0" smtClean="0">
                <a:solidFill>
                  <a:srgbClr val="000000"/>
                </a:solidFill>
                <a:latin typeface="Arial" pitchFamily="34" charset="0"/>
                <a:cs typeface="Arial" pitchFamily="34" charset="0"/>
              </a:rPr>
              <a:t>Chem. Rev.  </a:t>
            </a:r>
            <a:r>
              <a:rPr kumimoji="1" lang="en-US" altLang="zh-CN" sz="1400" dirty="0">
                <a:solidFill>
                  <a:srgbClr val="000000"/>
                </a:solidFill>
                <a:latin typeface="Arial" pitchFamily="34" charset="0"/>
                <a:cs typeface="Arial" pitchFamily="34" charset="0"/>
              </a:rPr>
              <a:t>2014</a:t>
            </a:r>
            <a:r>
              <a:rPr kumimoji="1" lang="zh-CN" altLang="en-US" sz="1400" dirty="0">
                <a:solidFill>
                  <a:srgbClr val="000000"/>
                </a:solidFill>
                <a:latin typeface="Arial" pitchFamily="34" charset="0"/>
                <a:cs typeface="Arial" pitchFamily="34" charset="0"/>
              </a:rPr>
              <a:t>，</a:t>
            </a:r>
            <a:r>
              <a:rPr kumimoji="1" lang="en-US" altLang="zh-CN" sz="1400" dirty="0">
                <a:solidFill>
                  <a:srgbClr val="000000"/>
                </a:solidFill>
                <a:latin typeface="Arial" pitchFamily="34" charset="0"/>
                <a:cs typeface="Arial" pitchFamily="34" charset="0"/>
              </a:rPr>
              <a:t>114</a:t>
            </a:r>
            <a:r>
              <a:rPr kumimoji="1" lang="zh-CN" altLang="en-US" sz="1400" dirty="0">
                <a:solidFill>
                  <a:srgbClr val="000000"/>
                </a:solidFill>
                <a:latin typeface="Arial" pitchFamily="34" charset="0"/>
                <a:cs typeface="Arial" pitchFamily="34" charset="0"/>
              </a:rPr>
              <a:t>，</a:t>
            </a:r>
            <a:r>
              <a:rPr kumimoji="1" lang="en-US" altLang="zh-CN" sz="1400" dirty="0">
                <a:solidFill>
                  <a:srgbClr val="000000"/>
                </a:solidFill>
                <a:latin typeface="Arial" pitchFamily="34" charset="0"/>
                <a:cs typeface="Arial" pitchFamily="34" charset="0"/>
              </a:rPr>
              <a:t>1258</a:t>
            </a:r>
            <a:endParaRPr kumimoji="1" lang="zh-CN" altLang="en-US" sz="1400" dirty="0">
              <a:solidFill>
                <a:srgbClr val="000000"/>
              </a:solidFill>
              <a:latin typeface="Arial" pitchFamily="34" charset="0"/>
              <a:cs typeface="Arial" pitchFamily="34" charset="0"/>
            </a:endParaRPr>
          </a:p>
        </p:txBody>
      </p:sp>
      <p:sp>
        <p:nvSpPr>
          <p:cNvPr id="34" name="矩形 10">
            <a:extLst>
              <a:ext uri="{FF2B5EF4-FFF2-40B4-BE49-F238E27FC236}">
                <a16:creationId xmlns:a16="http://schemas.microsoft.com/office/drawing/2014/main" xmlns="" id="{EBD6694F-CAC4-4881-BEE8-28A00A95079A}"/>
              </a:ext>
            </a:extLst>
          </p:cNvPr>
          <p:cNvSpPr>
            <a:spLocks noChangeArrowheads="1"/>
          </p:cNvSpPr>
          <p:nvPr/>
        </p:nvSpPr>
        <p:spPr bwMode="auto">
          <a:xfrm>
            <a:off x="5843889" y="3028700"/>
            <a:ext cx="3120286" cy="338554"/>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sym typeface="MS PGothic" panose="020B0600070205080204" pitchFamily="34" charset="-128"/>
              </a:defRPr>
            </a:lvl9pPr>
          </a:lstStyle>
          <a:p>
            <a:pPr eaLnBrk="0" hangingPunct="0">
              <a:spcBef>
                <a:spcPct val="0"/>
              </a:spcBef>
              <a:buFont typeface="Arial" panose="020B0604020202020204" pitchFamily="34" charset="0"/>
              <a:buNone/>
              <a:defRPr/>
            </a:pPr>
            <a:r>
              <a:rPr kumimoji="1" lang="en-US" altLang="zh-CN" sz="1600" b="1" i="1" dirty="0" smtClean="0">
                <a:solidFill>
                  <a:srgbClr val="000000"/>
                </a:solidFill>
                <a:latin typeface="Arial" pitchFamily="34" charset="0"/>
                <a:cs typeface="Arial" pitchFamily="34" charset="0"/>
              </a:rPr>
              <a:t>Chem. Soc. Rev.  </a:t>
            </a:r>
            <a:r>
              <a:rPr kumimoji="1" lang="en-US" altLang="zh-CN" sz="1400" dirty="0">
                <a:solidFill>
                  <a:srgbClr val="000000"/>
                </a:solidFill>
                <a:latin typeface="Arial" pitchFamily="34" charset="0"/>
                <a:cs typeface="Arial" pitchFamily="34" charset="0"/>
              </a:rPr>
              <a:t>2017</a:t>
            </a:r>
            <a:r>
              <a:rPr kumimoji="1" lang="zh-CN" altLang="en-US" sz="1400" dirty="0">
                <a:solidFill>
                  <a:srgbClr val="000000"/>
                </a:solidFill>
                <a:latin typeface="Arial" pitchFamily="34" charset="0"/>
                <a:cs typeface="Arial" pitchFamily="34" charset="0"/>
              </a:rPr>
              <a:t>，</a:t>
            </a:r>
            <a:r>
              <a:rPr kumimoji="1" lang="en-US" altLang="zh-CN" sz="1400" dirty="0">
                <a:solidFill>
                  <a:srgbClr val="000000"/>
                </a:solidFill>
                <a:latin typeface="Arial" pitchFamily="34" charset="0"/>
                <a:cs typeface="Arial" pitchFamily="34" charset="0"/>
              </a:rPr>
              <a:t>46</a:t>
            </a:r>
            <a:r>
              <a:rPr kumimoji="1" lang="zh-CN" altLang="en-US" sz="1400" dirty="0">
                <a:solidFill>
                  <a:srgbClr val="000000"/>
                </a:solidFill>
                <a:latin typeface="Arial" pitchFamily="34" charset="0"/>
                <a:cs typeface="Arial" pitchFamily="34" charset="0"/>
              </a:rPr>
              <a:t>，</a:t>
            </a:r>
            <a:r>
              <a:rPr kumimoji="1" lang="en-US" altLang="zh-CN" sz="1400" dirty="0">
                <a:solidFill>
                  <a:srgbClr val="000000"/>
                </a:solidFill>
                <a:latin typeface="Arial" pitchFamily="34" charset="0"/>
                <a:cs typeface="Arial" pitchFamily="34" charset="0"/>
              </a:rPr>
              <a:t>4218</a:t>
            </a:r>
            <a:endParaRPr kumimoji="1" lang="zh-CN" altLang="en-US" sz="1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7902882"/>
      </p:ext>
    </p:extLst>
  </p:cSld>
  <p:clrMapOvr>
    <a:masterClrMapping/>
  </p:clrMapOvr>
  <mc:AlternateContent xmlns:mc="http://schemas.openxmlformats.org/markup-compatibility/2006" xmlns:p14="http://schemas.microsoft.com/office/powerpoint/2010/main">
    <mc:Choice Requires="p14">
      <p:transition spd="med" p14:dur="700" advTm="21691">
        <p:fade/>
      </p:transition>
    </mc:Choice>
    <mc:Fallback xmlns="">
      <p:transition spd="med" advTm="21691">
        <p:fade/>
      </p:transition>
    </mc:Fallback>
  </mc:AlternateContent>
  <p:extLst mod="1">
    <p:ext uri="{E180D4A7-C9FB-4DFB-919C-405C955672EB}">
      <p14:showEvtLst xmlns:p14="http://schemas.microsoft.com/office/powerpoint/2010/main">
        <p14:playEvt time="0" objId="3"/>
        <p14:stopEvt time="21638"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9DB14B6D-B495-45CC-B940-6889CBE3D9B0}"/>
              </a:ext>
            </a:extLst>
          </p:cNvPr>
          <p:cNvPicPr>
            <a:picLocks noChangeAspect="1"/>
          </p:cNvPicPr>
          <p:nvPr/>
        </p:nvPicPr>
        <p:blipFill>
          <a:blip r:embed="rId3"/>
          <a:stretch>
            <a:fillRect/>
          </a:stretch>
        </p:blipFill>
        <p:spPr>
          <a:xfrm>
            <a:off x="4764929" y="1734924"/>
            <a:ext cx="4160698" cy="2267294"/>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50" y="1742020"/>
            <a:ext cx="4289942" cy="26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2">
            <a:extLst>
              <a:ext uri="{FF2B5EF4-FFF2-40B4-BE49-F238E27FC236}">
                <a16:creationId xmlns:a16="http://schemas.microsoft.com/office/drawing/2014/main" xmlns="" id="{1A3EB38C-BC04-41AD-800D-99E76A225891}"/>
              </a:ext>
            </a:extLst>
          </p:cNvPr>
          <p:cNvSpPr/>
          <p:nvPr/>
        </p:nvSpPr>
        <p:spPr>
          <a:xfrm>
            <a:off x="1641903" y="949514"/>
            <a:ext cx="2066002" cy="823302"/>
          </a:xfrm>
          <a:prstGeom prst="rect">
            <a:avLst/>
          </a:prstGeom>
        </p:spPr>
        <p:txBody>
          <a:bodyPr wrap="square">
            <a:spAutoFit/>
          </a:bodyPr>
          <a:lstStyle/>
          <a:p>
            <a:pPr eaLnBrk="0" hangingPunct="0">
              <a:lnSpc>
                <a:spcPts val="1900"/>
              </a:lnSpc>
              <a:defRPr/>
            </a:pPr>
            <a:r>
              <a:rPr lang="en-US" altLang="zh-CN" sz="1400" b="1" dirty="0">
                <a:solidFill>
                  <a:srgbClr val="0000CC"/>
                </a:solidFill>
                <a:latin typeface="微软雅黑" pitchFamily="34" charset="-122"/>
                <a:ea typeface="微软雅黑" pitchFamily="34" charset="-122"/>
                <a:cs typeface="Times New Roman" panose="02020603050405020304" pitchFamily="18" charset="0"/>
              </a:rPr>
              <a:t>Prof. Barry </a:t>
            </a:r>
            <a:r>
              <a:rPr lang="en-US" altLang="zh-CN" sz="1400" b="1" dirty="0" err="1">
                <a:solidFill>
                  <a:srgbClr val="0000CC"/>
                </a:solidFill>
                <a:latin typeface="微软雅黑" pitchFamily="34" charset="-122"/>
                <a:ea typeface="微软雅黑" pitchFamily="34" charset="-122"/>
                <a:cs typeface="Times New Roman" panose="02020603050405020304" pitchFamily="18" charset="0"/>
              </a:rPr>
              <a:t>Halliwell</a:t>
            </a:r>
            <a:endParaRPr lang="en-US" altLang="zh-CN" sz="1400" b="1" dirty="0">
              <a:solidFill>
                <a:srgbClr val="0000CC"/>
              </a:solidFill>
              <a:latin typeface="微软雅黑" pitchFamily="34" charset="-122"/>
              <a:ea typeface="微软雅黑" pitchFamily="34" charset="-122"/>
              <a:cs typeface="Times New Roman" panose="02020603050405020304" pitchFamily="18" charset="0"/>
              <a:sym typeface="MS PGothic" panose="020B0600070205080204" pitchFamily="34" charset="-128"/>
            </a:endParaRPr>
          </a:p>
          <a:p>
            <a:pPr eaLnBrk="0" hangingPunct="0">
              <a:lnSpc>
                <a:spcPts val="1900"/>
              </a:lnSpc>
              <a:defRPr/>
            </a:pPr>
            <a:r>
              <a:rPr lang="en-GB" altLang="zh-CN" sz="1400" b="1" dirty="0" smtClean="0">
                <a:solidFill>
                  <a:prstClr val="black"/>
                </a:solidFill>
                <a:latin typeface="微软雅黑" pitchFamily="34" charset="-122"/>
                <a:ea typeface="微软雅黑" pitchFamily="34" charset="-122"/>
                <a:cs typeface="Times New Roman" pitchFamily="18" charset="0"/>
              </a:rPr>
              <a:t>National University of Singapore</a:t>
            </a:r>
            <a:endParaRPr lang="en-US" altLang="zh-CN" sz="1400" b="1" dirty="0">
              <a:solidFill>
                <a:srgbClr val="C00000"/>
              </a:solidFill>
              <a:latin typeface="微软雅黑" pitchFamily="34" charset="-122"/>
              <a:ea typeface="微软雅黑" pitchFamily="34" charset="-122"/>
              <a:cs typeface="Times New Roman" pitchFamily="18" charset="0"/>
              <a:sym typeface="MS PGothic" panose="020B0600070205080204" pitchFamily="34" charset="-128"/>
            </a:endParaRPr>
          </a:p>
        </p:txBody>
      </p:sp>
      <p:sp>
        <p:nvSpPr>
          <p:cNvPr id="58" name="矩形 57">
            <a:extLst>
              <a:ext uri="{FF2B5EF4-FFF2-40B4-BE49-F238E27FC236}">
                <a16:creationId xmlns:a16="http://schemas.microsoft.com/office/drawing/2014/main" xmlns="" id="{330310A4-17A0-4E30-ABFB-50ABFC7191CB}"/>
              </a:ext>
            </a:extLst>
          </p:cNvPr>
          <p:cNvSpPr/>
          <p:nvPr/>
        </p:nvSpPr>
        <p:spPr>
          <a:xfrm>
            <a:off x="2425002" y="4149080"/>
            <a:ext cx="2139336" cy="286616"/>
          </a:xfrm>
          <a:prstGeom prst="rect">
            <a:avLst/>
          </a:prstGeom>
          <a:solidFill>
            <a:schemeClr val="bg1"/>
          </a:solidFill>
        </p:spPr>
        <p:txBody>
          <a:bodyPr wrap="square">
            <a:spAutoFit/>
          </a:bodyPr>
          <a:lstStyle/>
          <a:p>
            <a:pPr algn="r" eaLnBrk="0" hangingPunct="0">
              <a:defRPr/>
            </a:pPr>
            <a:r>
              <a:rPr kumimoji="1" lang="en-US" altLang="zh-CN" sz="1200" b="1" i="1" dirty="0" smtClean="0">
                <a:solidFill>
                  <a:srgbClr val="000000"/>
                </a:solidFill>
                <a:ea typeface="MS PGothic" panose="020B0600070205080204" pitchFamily="34" charset="-128"/>
                <a:cs typeface="Arial" pitchFamily="34" charset="0"/>
              </a:rPr>
              <a:t>Biotech. Adv. </a:t>
            </a:r>
            <a:r>
              <a:rPr kumimoji="1" lang="de-DE" altLang="zh-CN" sz="1200" b="1" dirty="0">
                <a:solidFill>
                  <a:srgbClr val="000000"/>
                </a:solidFill>
                <a:ea typeface="MS PGothic" panose="020B0600070205080204" pitchFamily="34" charset="-128"/>
                <a:cs typeface="Arial" pitchFamily="34" charset="0"/>
                <a:sym typeface="MS PGothic" panose="020B0600070205080204" pitchFamily="34" charset="-128"/>
              </a:rPr>
              <a:t>201</a:t>
            </a:r>
            <a:r>
              <a:rPr kumimoji="1" lang="en-US" altLang="zh-CN" sz="1200" b="1" dirty="0">
                <a:solidFill>
                  <a:srgbClr val="000000"/>
                </a:solidFill>
                <a:ea typeface="MS PGothic" panose="020B0600070205080204" pitchFamily="34" charset="-128"/>
                <a:cs typeface="Arial" pitchFamily="34" charset="0"/>
                <a:sym typeface="MS PGothic" panose="020B0600070205080204" pitchFamily="34" charset="-128"/>
              </a:rPr>
              <a:t>3</a:t>
            </a:r>
            <a:r>
              <a:rPr kumimoji="1" lang="de-DE" altLang="zh-CN" sz="1200" b="1" dirty="0">
                <a:solidFill>
                  <a:srgbClr val="000000"/>
                </a:solidFill>
                <a:ea typeface="MS PGothic" panose="020B0600070205080204" pitchFamily="34" charset="-128"/>
                <a:cs typeface="Arial" pitchFamily="34" charset="0"/>
                <a:sym typeface="MS PGothic" panose="020B0600070205080204" pitchFamily="34" charset="-128"/>
              </a:rPr>
              <a:t>, </a:t>
            </a:r>
            <a:r>
              <a:rPr kumimoji="1" lang="en-US" altLang="zh-CN" sz="1200" b="1" dirty="0">
                <a:solidFill>
                  <a:srgbClr val="000000"/>
                </a:solidFill>
                <a:ea typeface="MS PGothic" panose="020B0600070205080204" pitchFamily="34" charset="-128"/>
                <a:cs typeface="Arial" pitchFamily="34" charset="0"/>
                <a:sym typeface="MS PGothic" panose="020B0600070205080204" pitchFamily="34" charset="-128"/>
              </a:rPr>
              <a:t>31</a:t>
            </a:r>
            <a:r>
              <a:rPr kumimoji="1" lang="de-DE" altLang="zh-CN" sz="1200" b="1" dirty="0">
                <a:solidFill>
                  <a:srgbClr val="000000"/>
                </a:solidFill>
                <a:ea typeface="MS PGothic" panose="020B0600070205080204" pitchFamily="34" charset="-128"/>
                <a:cs typeface="Arial" pitchFamily="34" charset="0"/>
                <a:sym typeface="MS PGothic" panose="020B0600070205080204" pitchFamily="34" charset="-128"/>
              </a:rPr>
              <a:t>, </a:t>
            </a:r>
            <a:r>
              <a:rPr kumimoji="1" lang="en-US" altLang="zh-CN" sz="1200" b="1" dirty="0">
                <a:solidFill>
                  <a:srgbClr val="000000"/>
                </a:solidFill>
                <a:ea typeface="MS PGothic" panose="020B0600070205080204" pitchFamily="34" charset="-128"/>
                <a:cs typeface="Arial" pitchFamily="34" charset="0"/>
                <a:sym typeface="MS PGothic" panose="020B0600070205080204" pitchFamily="34" charset="-128"/>
              </a:rPr>
              <a:t>563</a:t>
            </a:r>
          </a:p>
        </p:txBody>
      </p:sp>
      <p:pic>
        <p:nvPicPr>
          <p:cNvPr id="2" name="图片 1">
            <a:extLst>
              <a:ext uri="{FF2B5EF4-FFF2-40B4-BE49-F238E27FC236}">
                <a16:creationId xmlns:a16="http://schemas.microsoft.com/office/drawing/2014/main" xmlns="" id="{6BD6A57C-DC2D-4713-A485-72E7D124C2F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9000" contrast="-9000"/>
                    </a14:imgEffect>
                  </a14:imgLayer>
                </a14:imgProps>
              </a:ext>
            </a:extLst>
          </a:blip>
          <a:srcRect l="10055" t="7846"/>
          <a:stretch/>
        </p:blipFill>
        <p:spPr>
          <a:xfrm>
            <a:off x="179513" y="908720"/>
            <a:ext cx="787062" cy="1008000"/>
          </a:xfrm>
          <a:prstGeom prst="rect">
            <a:avLst/>
          </a:prstGeom>
        </p:spPr>
      </p:pic>
      <p:sp>
        <p:nvSpPr>
          <p:cNvPr id="9" name="矩形 8"/>
          <p:cNvSpPr/>
          <p:nvPr/>
        </p:nvSpPr>
        <p:spPr>
          <a:xfrm>
            <a:off x="157592" y="915119"/>
            <a:ext cx="4429156" cy="57513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5" name="矩形 24"/>
          <p:cNvSpPr/>
          <p:nvPr/>
        </p:nvSpPr>
        <p:spPr>
          <a:xfrm>
            <a:off x="4583227" y="915119"/>
            <a:ext cx="4408374" cy="57513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7" name="Rectangle 7"/>
          <p:cNvSpPr>
            <a:spLocks noChangeArrowheads="1"/>
          </p:cNvSpPr>
          <p:nvPr/>
        </p:nvSpPr>
        <p:spPr bwMode="auto">
          <a:xfrm flipH="1">
            <a:off x="1" y="772824"/>
            <a:ext cx="9144000" cy="66311"/>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pic>
        <p:nvPicPr>
          <p:cNvPr id="18" name="Picture 2" descr="http://bme.columbia.edu/files/seasdepts/rjf1@columbia.edu/person/person_images/Leong2.gif">
            <a:extLst>
              <a:ext uri="{FF2B5EF4-FFF2-40B4-BE49-F238E27FC236}">
                <a16:creationId xmlns:a16="http://schemas.microsoft.com/office/drawing/2014/main" xmlns="" id="{6D8F8B76-05AD-4E4C-86A3-E1F1E4ABDD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3400" y="927778"/>
            <a:ext cx="788201" cy="1006886"/>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2">
            <a:extLst>
              <a:ext uri="{FF2B5EF4-FFF2-40B4-BE49-F238E27FC236}">
                <a16:creationId xmlns:a16="http://schemas.microsoft.com/office/drawing/2014/main" xmlns="" id="{1A3EB38C-BC04-41AD-800D-99E76A225891}"/>
              </a:ext>
            </a:extLst>
          </p:cNvPr>
          <p:cNvSpPr/>
          <p:nvPr/>
        </p:nvSpPr>
        <p:spPr>
          <a:xfrm>
            <a:off x="4107338" y="849873"/>
            <a:ext cx="4818289" cy="1066959"/>
          </a:xfrm>
          <a:prstGeom prst="rect">
            <a:avLst/>
          </a:prstGeom>
        </p:spPr>
        <p:txBody>
          <a:bodyPr wrap="square">
            <a:spAutoFit/>
          </a:bodyPr>
          <a:lstStyle/>
          <a:p>
            <a:pPr algn="ctr" eaLnBrk="0" fontAlgn="auto" hangingPunct="0">
              <a:lnSpc>
                <a:spcPts val="1900"/>
              </a:lnSpc>
              <a:spcBef>
                <a:spcPts val="0"/>
              </a:spcBef>
              <a:spcAft>
                <a:spcPts val="0"/>
              </a:spcAft>
              <a:defRPr/>
            </a:pPr>
            <a:r>
              <a:rPr lang="en-US" altLang="zh-CN" sz="1400" b="1" dirty="0">
                <a:solidFill>
                  <a:srgbClr val="0000CC"/>
                </a:solidFill>
                <a:latin typeface="微软雅黑" pitchFamily="34" charset="-122"/>
                <a:ea typeface="微软雅黑" pitchFamily="34" charset="-122"/>
                <a:cs typeface="Times New Roman" panose="02020603050405020304" pitchFamily="18" charset="0"/>
                <a:sym typeface="MS PGothic" panose="020B0600070205080204" pitchFamily="34" charset="-128"/>
              </a:rPr>
              <a:t>Prof. Kam Leong </a:t>
            </a:r>
          </a:p>
          <a:p>
            <a:pPr algn="ctr" eaLnBrk="0" fontAlgn="auto" hangingPunct="0">
              <a:lnSpc>
                <a:spcPts val="1900"/>
              </a:lnSpc>
              <a:spcBef>
                <a:spcPts val="0"/>
              </a:spcBef>
              <a:spcAft>
                <a:spcPts val="0"/>
              </a:spcAft>
              <a:defRPr/>
            </a:pPr>
            <a:r>
              <a:rPr lang="en-GB" altLang="zh-CN" sz="1400" b="1" dirty="0" smtClean="0">
                <a:solidFill>
                  <a:prstClr val="black"/>
                </a:solidFill>
                <a:latin typeface="微软雅黑" pitchFamily="34" charset="-122"/>
                <a:ea typeface="微软雅黑" pitchFamily="34" charset="-122"/>
                <a:cs typeface="Times New Roman" pitchFamily="18" charset="0"/>
                <a:sym typeface="MS PGothic" panose="020B0600070205080204" pitchFamily="34" charset="-128"/>
              </a:rPr>
              <a:t>Columbia University</a:t>
            </a:r>
          </a:p>
          <a:p>
            <a:pPr algn="ctr" eaLnBrk="0" fontAlgn="auto" hangingPunct="0">
              <a:lnSpc>
                <a:spcPts val="1900"/>
              </a:lnSpc>
              <a:spcBef>
                <a:spcPts val="0"/>
              </a:spcBef>
              <a:spcAft>
                <a:spcPts val="0"/>
              </a:spcAft>
              <a:defRPr/>
            </a:pPr>
            <a:r>
              <a:rPr lang="en-GB" altLang="zh-CN" sz="1400" b="1" dirty="0" smtClean="0">
                <a:solidFill>
                  <a:prstClr val="black"/>
                </a:solidFill>
                <a:latin typeface="微软雅黑" pitchFamily="34" charset="-122"/>
                <a:ea typeface="微软雅黑" pitchFamily="34" charset="-122"/>
                <a:cs typeface="Times New Roman" pitchFamily="18" charset="0"/>
                <a:sym typeface="MS PGothic" panose="020B0600070205080204" pitchFamily="34" charset="-128"/>
              </a:rPr>
              <a:t>Fellow of National Academy of </a:t>
            </a:r>
            <a:r>
              <a:rPr lang="en-GB" altLang="zh-CN" sz="1400" b="1" dirty="0" err="1" smtClean="0">
                <a:solidFill>
                  <a:prstClr val="black"/>
                </a:solidFill>
                <a:latin typeface="微软雅黑" pitchFamily="34" charset="-122"/>
                <a:ea typeface="微软雅黑" pitchFamily="34" charset="-122"/>
                <a:cs typeface="Times New Roman" pitchFamily="18" charset="0"/>
                <a:sym typeface="MS PGothic" panose="020B0600070205080204" pitchFamily="34" charset="-128"/>
              </a:rPr>
              <a:t>Englineering</a:t>
            </a:r>
            <a:endParaRPr lang="en-GB" altLang="zh-CN" sz="1400" b="1" dirty="0" smtClean="0">
              <a:solidFill>
                <a:prstClr val="black"/>
              </a:solidFill>
              <a:latin typeface="微软雅黑" pitchFamily="34" charset="-122"/>
              <a:ea typeface="微软雅黑" pitchFamily="34" charset="-122"/>
              <a:cs typeface="Times New Roman" pitchFamily="18" charset="0"/>
              <a:sym typeface="MS PGothic" panose="020B0600070205080204" pitchFamily="34" charset="-128"/>
            </a:endParaRPr>
          </a:p>
          <a:p>
            <a:pPr algn="ctr" eaLnBrk="0" fontAlgn="auto" hangingPunct="0">
              <a:lnSpc>
                <a:spcPts val="1900"/>
              </a:lnSpc>
              <a:spcBef>
                <a:spcPts val="0"/>
              </a:spcBef>
              <a:spcAft>
                <a:spcPts val="0"/>
              </a:spcAft>
              <a:defRPr/>
            </a:pPr>
            <a:r>
              <a:rPr lang="en-US" altLang="zh-CN" sz="1400" b="1" i="1" dirty="0" smtClean="0">
                <a:solidFill>
                  <a:srgbClr val="C00000"/>
                </a:solidFill>
                <a:latin typeface="微软雅黑" pitchFamily="34" charset="-122"/>
                <a:ea typeface="微软雅黑" pitchFamily="34" charset="-122"/>
                <a:cs typeface="Times New Roman" pitchFamily="18" charset="0"/>
                <a:sym typeface="MS PGothic" panose="020B0600070205080204" pitchFamily="34" charset="-128"/>
              </a:rPr>
              <a:t>Biomaterials</a:t>
            </a:r>
            <a:r>
              <a:rPr lang="en-US" altLang="zh-CN" sz="1400" b="1" dirty="0" smtClean="0">
                <a:solidFill>
                  <a:srgbClr val="C00000"/>
                </a:solidFill>
                <a:latin typeface="微软雅黑" pitchFamily="34" charset="-122"/>
                <a:ea typeface="微软雅黑" pitchFamily="34" charset="-122"/>
                <a:cs typeface="Times New Roman" pitchFamily="18" charset="0"/>
                <a:sym typeface="MS PGothic" panose="020B0600070205080204" pitchFamily="34" charset="-128"/>
              </a:rPr>
              <a:t> </a:t>
            </a:r>
            <a:r>
              <a:rPr lang="en-GB" altLang="zh-CN" sz="1400" b="1" dirty="0" smtClean="0">
                <a:solidFill>
                  <a:srgbClr val="C00000"/>
                </a:solidFill>
                <a:latin typeface="微软雅黑" pitchFamily="34" charset="-122"/>
                <a:ea typeface="微软雅黑" pitchFamily="34" charset="-122"/>
                <a:cs typeface="Times New Roman" pitchFamily="18" charset="0"/>
                <a:sym typeface="MS PGothic" panose="020B0600070205080204" pitchFamily="34" charset="-128"/>
              </a:rPr>
              <a:t>Editor-in-Chief</a:t>
            </a:r>
            <a:endParaRPr lang="en-US" altLang="zh-CN" sz="1400" b="1" dirty="0">
              <a:solidFill>
                <a:srgbClr val="C00000"/>
              </a:solidFill>
              <a:latin typeface="微软雅黑" pitchFamily="34" charset="-122"/>
              <a:ea typeface="微软雅黑" pitchFamily="34" charset="-122"/>
              <a:cs typeface="Times New Roman" pitchFamily="18" charset="0"/>
              <a:sym typeface="MS PGothic" panose="020B0600070205080204" pitchFamily="34" charset="-128"/>
            </a:endParaRPr>
          </a:p>
        </p:txBody>
      </p:sp>
      <p:sp>
        <p:nvSpPr>
          <p:cNvPr id="22" name="矩形 21"/>
          <p:cNvSpPr/>
          <p:nvPr/>
        </p:nvSpPr>
        <p:spPr>
          <a:xfrm>
            <a:off x="5724127" y="3717032"/>
            <a:ext cx="3250501" cy="276999"/>
          </a:xfrm>
          <a:prstGeom prst="rect">
            <a:avLst/>
          </a:prstGeom>
          <a:solidFill>
            <a:schemeClr val="bg1"/>
          </a:solidFill>
        </p:spPr>
        <p:txBody>
          <a:bodyPr wrap="square">
            <a:spAutoFit/>
          </a:bodyPr>
          <a:lstStyle/>
          <a:p>
            <a:pPr algn="r" fontAlgn="auto">
              <a:spcBef>
                <a:spcPts val="0"/>
              </a:spcBef>
              <a:spcAft>
                <a:spcPts val="0"/>
              </a:spcAft>
              <a:defRPr/>
            </a:pPr>
            <a:r>
              <a:rPr lang="en-US" altLang="zh-CN" sz="1200" b="1" i="1" dirty="0">
                <a:solidFill>
                  <a:srgbClr val="000000"/>
                </a:solidFill>
                <a:latin typeface="Arial"/>
                <a:ea typeface="宋体"/>
              </a:rPr>
              <a:t>ACS </a:t>
            </a:r>
            <a:r>
              <a:rPr lang="en-US" altLang="zh-CN" sz="1200" b="1" i="1" dirty="0" smtClean="0">
                <a:solidFill>
                  <a:srgbClr val="000000"/>
                </a:solidFill>
                <a:latin typeface="Arial"/>
                <a:ea typeface="宋体"/>
              </a:rPr>
              <a:t>Appl. Mater. </a:t>
            </a:r>
            <a:r>
              <a:rPr lang="en-US" altLang="zh-CN" sz="1200" b="1" i="1" dirty="0">
                <a:solidFill>
                  <a:srgbClr val="000000"/>
                </a:solidFill>
                <a:latin typeface="Arial"/>
                <a:ea typeface="宋体"/>
              </a:rPr>
              <a:t>Interfaces </a:t>
            </a:r>
            <a:r>
              <a:rPr lang="en-US" altLang="zh-CN" sz="1200" b="1" dirty="0">
                <a:solidFill>
                  <a:srgbClr val="000000"/>
                </a:solidFill>
                <a:latin typeface="Arial"/>
                <a:ea typeface="宋体"/>
              </a:rPr>
              <a:t>2017, 9, 10309</a:t>
            </a:r>
          </a:p>
        </p:txBody>
      </p:sp>
      <p:pic>
        <p:nvPicPr>
          <p:cNvPr id="26" name="Picture 4" descr="âyounan xiaâçå¾çæç´¢ç»æ">
            <a:extLst>
              <a:ext uri="{FF2B5EF4-FFF2-40B4-BE49-F238E27FC236}">
                <a16:creationId xmlns:a16="http://schemas.microsoft.com/office/drawing/2014/main" xmlns="" id="{65380269-5DC8-45C2-A270-CB04558E5A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287" y="4509120"/>
            <a:ext cx="802221" cy="1004029"/>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a:extLst>
              <a:ext uri="{FF2B5EF4-FFF2-40B4-BE49-F238E27FC236}">
                <a16:creationId xmlns:a16="http://schemas.microsoft.com/office/drawing/2014/main" xmlns="" id="{36BC24BF-3B0D-44EC-B38A-50C59426B5B6}"/>
              </a:ext>
            </a:extLst>
          </p:cNvPr>
          <p:cNvSpPr/>
          <p:nvPr/>
        </p:nvSpPr>
        <p:spPr>
          <a:xfrm>
            <a:off x="1421412" y="4568124"/>
            <a:ext cx="2685926" cy="823302"/>
          </a:xfrm>
          <a:prstGeom prst="rect">
            <a:avLst/>
          </a:prstGeom>
        </p:spPr>
        <p:txBody>
          <a:bodyPr wrap="square">
            <a:spAutoFit/>
          </a:bodyPr>
          <a:lstStyle/>
          <a:p>
            <a:pPr algn="ctr" eaLnBrk="0" fontAlgn="auto" hangingPunct="0">
              <a:lnSpc>
                <a:spcPts val="1900"/>
              </a:lnSpc>
              <a:spcBef>
                <a:spcPts val="0"/>
              </a:spcBef>
              <a:spcAft>
                <a:spcPts val="0"/>
              </a:spcAft>
              <a:defRPr/>
            </a:pPr>
            <a:r>
              <a:rPr lang="en-US" altLang="zh-CN" sz="1600" b="1" dirty="0">
                <a:solidFill>
                  <a:srgbClr val="0000FF"/>
                </a:solidFill>
                <a:latin typeface="微软雅黑" pitchFamily="34" charset="-122"/>
                <a:ea typeface="微软雅黑" pitchFamily="34" charset="-122"/>
                <a:cs typeface="Arial" panose="020B0604020202020204" pitchFamily="34" charset="0"/>
              </a:rPr>
              <a:t>Prof. </a:t>
            </a:r>
            <a:r>
              <a:rPr lang="en-GB" altLang="zh-CN" sz="1600" b="1" dirty="0" smtClean="0">
                <a:solidFill>
                  <a:srgbClr val="0000FF"/>
                </a:solidFill>
                <a:latin typeface="微软雅黑" pitchFamily="34" charset="-122"/>
                <a:ea typeface="微软雅黑" pitchFamily="34" charset="-122"/>
                <a:cs typeface="Arial" panose="020B0604020202020204" pitchFamily="34" charset="0"/>
              </a:rPr>
              <a:t>You-Nan Xia</a:t>
            </a:r>
            <a:r>
              <a:rPr lang="zh-CN" altLang="en-US" sz="1600" b="1" dirty="0" smtClean="0">
                <a:solidFill>
                  <a:srgbClr val="0000FF"/>
                </a:solidFill>
                <a:latin typeface="微软雅黑" pitchFamily="34" charset="-122"/>
                <a:ea typeface="微软雅黑" pitchFamily="34" charset="-122"/>
                <a:cs typeface="Arial" panose="020B0604020202020204" pitchFamily="34" charset="0"/>
              </a:rPr>
              <a:t> </a:t>
            </a:r>
            <a:endParaRPr lang="en-US" altLang="zh-CN" sz="1600" b="1" dirty="0">
              <a:solidFill>
                <a:srgbClr val="0000FF"/>
              </a:solidFill>
              <a:latin typeface="微软雅黑" pitchFamily="34" charset="-122"/>
              <a:ea typeface="微软雅黑" pitchFamily="34" charset="-122"/>
              <a:cs typeface="Arial" panose="020B0604020202020204" pitchFamily="34" charset="0"/>
            </a:endParaRPr>
          </a:p>
          <a:p>
            <a:pPr algn="ctr" eaLnBrk="0" fontAlgn="auto" hangingPunct="0">
              <a:lnSpc>
                <a:spcPts val="1900"/>
              </a:lnSpc>
              <a:spcBef>
                <a:spcPts val="0"/>
              </a:spcBef>
              <a:spcAft>
                <a:spcPts val="0"/>
              </a:spcAft>
              <a:defRPr/>
            </a:pPr>
            <a:r>
              <a:rPr lang="en-GB" altLang="zh-CN" sz="1400" b="1" dirty="0" smtClean="0">
                <a:solidFill>
                  <a:prstClr val="black"/>
                </a:solidFill>
                <a:latin typeface="微软雅黑" pitchFamily="34" charset="-122"/>
                <a:ea typeface="微软雅黑" pitchFamily="34" charset="-122"/>
                <a:cs typeface="Times New Roman" pitchFamily="18" charset="0"/>
              </a:rPr>
              <a:t>Georgia Institute of Technology</a:t>
            </a:r>
            <a:endParaRPr lang="en-US" altLang="zh-CN" sz="1600" b="1" dirty="0">
              <a:solidFill>
                <a:srgbClr val="C00000"/>
              </a:solidFill>
              <a:latin typeface="微软雅黑" pitchFamily="34" charset="-122"/>
              <a:ea typeface="微软雅黑" pitchFamily="34" charset="-122"/>
              <a:cs typeface="Arial" panose="020B0604020202020204" pitchFamily="34" charset="0"/>
            </a:endParaRPr>
          </a:p>
        </p:txBody>
      </p:sp>
      <p:pic>
        <p:nvPicPr>
          <p:cNvPr id="31" name="图片 30">
            <a:extLst>
              <a:ext uri="{FF2B5EF4-FFF2-40B4-BE49-F238E27FC236}">
                <a16:creationId xmlns:a16="http://schemas.microsoft.com/office/drawing/2014/main" xmlns="" id="{A236036E-5C92-4B74-ADF6-4F34CD17CB03}"/>
              </a:ext>
            </a:extLst>
          </p:cNvPr>
          <p:cNvPicPr>
            <a:picLocks noChangeAspect="1"/>
          </p:cNvPicPr>
          <p:nvPr/>
        </p:nvPicPr>
        <p:blipFill>
          <a:blip r:embed="rId9"/>
          <a:stretch>
            <a:fillRect/>
          </a:stretch>
        </p:blipFill>
        <p:spPr>
          <a:xfrm>
            <a:off x="251520" y="5989075"/>
            <a:ext cx="4284000" cy="608277"/>
          </a:xfrm>
          <a:prstGeom prst="rect">
            <a:avLst/>
          </a:prstGeom>
        </p:spPr>
      </p:pic>
      <p:sp>
        <p:nvSpPr>
          <p:cNvPr id="33" name="矩形 32">
            <a:extLst>
              <a:ext uri="{FF2B5EF4-FFF2-40B4-BE49-F238E27FC236}">
                <a16:creationId xmlns:a16="http://schemas.microsoft.com/office/drawing/2014/main" xmlns="" id="{A412D5CE-CB1B-4886-90D1-5EDF4A6260D2}"/>
              </a:ext>
            </a:extLst>
          </p:cNvPr>
          <p:cNvSpPr/>
          <p:nvPr/>
        </p:nvSpPr>
        <p:spPr>
          <a:xfrm>
            <a:off x="1979712" y="6392361"/>
            <a:ext cx="2605879" cy="276999"/>
          </a:xfrm>
          <a:prstGeom prst="rect">
            <a:avLst/>
          </a:prstGeom>
          <a:noFill/>
        </p:spPr>
        <p:txBody>
          <a:bodyPr wrap="square">
            <a:spAutoFit/>
          </a:bodyPr>
          <a:lstStyle/>
          <a:p>
            <a:pPr algn="r" fontAlgn="auto">
              <a:spcBef>
                <a:spcPts val="0"/>
              </a:spcBef>
              <a:spcAft>
                <a:spcPts val="0"/>
              </a:spcAft>
            </a:pPr>
            <a:r>
              <a:rPr lang="de-DE" altLang="zh-CN" sz="1200" b="1" i="1" dirty="0" smtClean="0">
                <a:solidFill>
                  <a:srgbClr val="000000"/>
                </a:solidFill>
                <a:latin typeface="Arial"/>
                <a:ea typeface="宋体"/>
              </a:rPr>
              <a:t>Chem. Rev. </a:t>
            </a:r>
            <a:r>
              <a:rPr lang="de-DE" altLang="zh-CN" sz="1200" b="1" dirty="0">
                <a:solidFill>
                  <a:srgbClr val="000000"/>
                </a:solidFill>
                <a:latin typeface="Arial"/>
                <a:ea typeface="宋体"/>
              </a:rPr>
              <a:t>2015, 115, 10410 </a:t>
            </a:r>
            <a:endParaRPr lang="zh-CN" altLang="en-US" sz="1200" b="1" i="1" dirty="0">
              <a:solidFill>
                <a:srgbClr val="000000"/>
              </a:solidFill>
              <a:latin typeface="Arial"/>
              <a:ea typeface="宋体"/>
            </a:endParaRPr>
          </a:p>
        </p:txBody>
      </p:sp>
      <p:sp>
        <p:nvSpPr>
          <p:cNvPr id="34" name="Rectangle 7"/>
          <p:cNvSpPr>
            <a:spLocks noChangeArrowheads="1"/>
          </p:cNvSpPr>
          <p:nvPr/>
        </p:nvSpPr>
        <p:spPr bwMode="auto">
          <a:xfrm flipH="1" flipV="1">
            <a:off x="157591" y="4463401"/>
            <a:ext cx="4428000" cy="45719"/>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pic>
        <p:nvPicPr>
          <p:cNvPr id="35" name="图片 34">
            <a:extLst>
              <a:ext uri="{FF2B5EF4-FFF2-40B4-BE49-F238E27FC236}">
                <a16:creationId xmlns:a16="http://schemas.microsoft.com/office/drawing/2014/main" xmlns="" id="{0D4CC4DB-32D9-488C-96E9-D3038A812E0F}"/>
              </a:ext>
            </a:extLst>
          </p:cNvPr>
          <p:cNvPicPr>
            <a:picLocks noChangeAspect="1"/>
          </p:cNvPicPr>
          <p:nvPr/>
        </p:nvPicPr>
        <p:blipFill>
          <a:blip r:embed="rId10"/>
          <a:stretch>
            <a:fillRect/>
          </a:stretch>
        </p:blipFill>
        <p:spPr>
          <a:xfrm>
            <a:off x="4778577" y="6197413"/>
            <a:ext cx="2529727" cy="356857"/>
          </a:xfrm>
          <a:prstGeom prst="rect">
            <a:avLst/>
          </a:prstGeom>
        </p:spPr>
      </p:pic>
      <p:pic>
        <p:nvPicPr>
          <p:cNvPr id="36" name="图片 35">
            <a:extLst>
              <a:ext uri="{FF2B5EF4-FFF2-40B4-BE49-F238E27FC236}">
                <a16:creationId xmlns:a16="http://schemas.microsoft.com/office/drawing/2014/main" xmlns="" id="{AA71212F-E340-41F1-AE4C-2890E880FBBA}"/>
              </a:ext>
            </a:extLst>
          </p:cNvPr>
          <p:cNvPicPr>
            <a:picLocks noChangeAspect="1"/>
          </p:cNvPicPr>
          <p:nvPr/>
        </p:nvPicPr>
        <p:blipFill rotWithShape="1">
          <a:blip r:embed="rId11"/>
          <a:srcRect t="7659"/>
          <a:stretch/>
        </p:blipFill>
        <p:spPr>
          <a:xfrm>
            <a:off x="4751526" y="4098287"/>
            <a:ext cx="2792193" cy="2203170"/>
          </a:xfrm>
          <a:prstGeom prst="rect">
            <a:avLst/>
          </a:prstGeom>
        </p:spPr>
      </p:pic>
      <p:sp>
        <p:nvSpPr>
          <p:cNvPr id="37" name="矩形 36"/>
          <p:cNvSpPr/>
          <p:nvPr/>
        </p:nvSpPr>
        <p:spPr>
          <a:xfrm>
            <a:off x="5669131" y="4085037"/>
            <a:ext cx="2474051" cy="523220"/>
          </a:xfrm>
          <a:prstGeom prst="rect">
            <a:avLst/>
          </a:prstGeom>
          <a:solidFill>
            <a:schemeClr val="bg1"/>
          </a:solidFill>
        </p:spPr>
        <p:txBody>
          <a:bodyPr wrap="square">
            <a:spAutoFit/>
          </a:bodyPr>
          <a:lstStyle/>
          <a:p>
            <a:pPr algn="ctr" fontAlgn="auto">
              <a:spcBef>
                <a:spcPts val="0"/>
              </a:spcBef>
              <a:spcAft>
                <a:spcPts val="0"/>
              </a:spcAft>
              <a:defRPr/>
            </a:pPr>
            <a:r>
              <a:rPr lang="en-US" altLang="zh-CN" sz="1400" b="1" dirty="0">
                <a:solidFill>
                  <a:srgbClr val="0000CC"/>
                </a:solidFill>
                <a:latin typeface="微软雅黑" pitchFamily="34" charset="-122"/>
                <a:ea typeface="微软雅黑" pitchFamily="34" charset="-122"/>
                <a:cs typeface="Times New Roman" pitchFamily="18" charset="0"/>
              </a:rPr>
              <a:t> Prof. Marcelo </a:t>
            </a:r>
            <a:r>
              <a:rPr lang="en-US" altLang="zh-CN" sz="1400" b="1" dirty="0" smtClean="0">
                <a:solidFill>
                  <a:srgbClr val="0000CC"/>
                </a:solidFill>
                <a:latin typeface="微软雅黑" pitchFamily="34" charset="-122"/>
                <a:ea typeface="微软雅黑" pitchFamily="34" charset="-122"/>
                <a:cs typeface="Times New Roman" pitchFamily="18" charset="0"/>
              </a:rPr>
              <a:t>Calderon</a:t>
            </a:r>
          </a:p>
          <a:p>
            <a:pPr algn="ctr" fontAlgn="auto">
              <a:spcBef>
                <a:spcPts val="0"/>
              </a:spcBef>
              <a:spcAft>
                <a:spcPts val="0"/>
              </a:spcAft>
              <a:defRPr/>
            </a:pPr>
            <a:r>
              <a:rPr lang="en-GB" altLang="zh-CN" sz="1400" b="1" dirty="0" smtClean="0">
                <a:latin typeface="微软雅黑" pitchFamily="34" charset="-122"/>
                <a:ea typeface="微软雅黑" pitchFamily="34" charset="-122"/>
                <a:cs typeface="Times New Roman" pitchFamily="18" charset="0"/>
              </a:rPr>
              <a:t>Free University of Berlin</a:t>
            </a:r>
            <a:endParaRPr lang="zh-CN" altLang="en-US" sz="1400" dirty="0">
              <a:latin typeface="微软雅黑" pitchFamily="34" charset="-122"/>
              <a:ea typeface="微软雅黑" pitchFamily="34" charset="-122"/>
            </a:endParaRPr>
          </a:p>
        </p:txBody>
      </p:sp>
      <p:sp>
        <p:nvSpPr>
          <p:cNvPr id="39" name="矩形 38">
            <a:extLst>
              <a:ext uri="{FF2B5EF4-FFF2-40B4-BE49-F238E27FC236}">
                <a16:creationId xmlns:a16="http://schemas.microsoft.com/office/drawing/2014/main" xmlns="" id="{BFF6952A-F6DA-477B-B26C-B748881D2C01}"/>
              </a:ext>
            </a:extLst>
          </p:cNvPr>
          <p:cNvSpPr/>
          <p:nvPr/>
        </p:nvSpPr>
        <p:spPr>
          <a:xfrm>
            <a:off x="6113712" y="6389514"/>
            <a:ext cx="2878697" cy="276999"/>
          </a:xfrm>
          <a:prstGeom prst="rect">
            <a:avLst/>
          </a:prstGeom>
        </p:spPr>
        <p:txBody>
          <a:bodyPr wrap="square">
            <a:spAutoFit/>
          </a:bodyPr>
          <a:lstStyle/>
          <a:p>
            <a:pPr algn="r" fontAlgn="auto">
              <a:spcBef>
                <a:spcPts val="0"/>
              </a:spcBef>
              <a:spcAft>
                <a:spcPts val="0"/>
              </a:spcAft>
            </a:pPr>
            <a:r>
              <a:rPr lang="en-US" altLang="zh-CN" sz="1200" b="1" i="1" dirty="0" err="1" smtClean="0">
                <a:solidFill>
                  <a:srgbClr val="000000"/>
                </a:solidFill>
                <a:latin typeface="Arial"/>
                <a:ea typeface="宋体"/>
              </a:rPr>
              <a:t>Macromol</a:t>
            </a:r>
            <a:r>
              <a:rPr lang="en-US" altLang="zh-CN" sz="1200" b="1" i="1" dirty="0" smtClean="0">
                <a:solidFill>
                  <a:srgbClr val="000000"/>
                </a:solidFill>
                <a:latin typeface="Arial"/>
                <a:ea typeface="宋体"/>
              </a:rPr>
              <a:t>. </a:t>
            </a:r>
            <a:r>
              <a:rPr lang="en-US" altLang="zh-CN" sz="1200" b="1" i="1" dirty="0" err="1" smtClean="0">
                <a:solidFill>
                  <a:srgbClr val="000000"/>
                </a:solidFill>
                <a:latin typeface="Arial"/>
                <a:ea typeface="宋体"/>
              </a:rPr>
              <a:t>Biosci</a:t>
            </a:r>
            <a:r>
              <a:rPr lang="en-US" altLang="zh-CN" sz="1200" b="1" i="1" dirty="0" smtClean="0">
                <a:solidFill>
                  <a:srgbClr val="000000"/>
                </a:solidFill>
                <a:latin typeface="Arial"/>
                <a:ea typeface="宋体"/>
              </a:rPr>
              <a:t>. </a:t>
            </a:r>
            <a:r>
              <a:rPr lang="en-US" altLang="zh-CN" sz="1200" b="1" dirty="0" smtClean="0">
                <a:solidFill>
                  <a:srgbClr val="000000"/>
                </a:solidFill>
                <a:latin typeface="Arial"/>
                <a:ea typeface="宋体"/>
              </a:rPr>
              <a:t>2015</a:t>
            </a:r>
            <a:r>
              <a:rPr lang="en-US" altLang="zh-CN" sz="1200" b="1" dirty="0">
                <a:solidFill>
                  <a:srgbClr val="000000"/>
                </a:solidFill>
                <a:latin typeface="Arial"/>
                <a:ea typeface="宋体"/>
              </a:rPr>
              <a:t>, 15,183</a:t>
            </a:r>
          </a:p>
        </p:txBody>
      </p:sp>
      <p:pic>
        <p:nvPicPr>
          <p:cNvPr id="40" name="图片 39">
            <a:extLst>
              <a:ext uri="{FF2B5EF4-FFF2-40B4-BE49-F238E27FC236}">
                <a16:creationId xmlns:a16="http://schemas.microsoft.com/office/drawing/2014/main" xmlns="" id="{99D50635-9172-4BC6-8469-EC4AD3198A78}"/>
              </a:ext>
            </a:extLst>
          </p:cNvPr>
          <p:cNvPicPr>
            <a:picLocks noChangeAspect="1"/>
          </p:cNvPicPr>
          <p:nvPr/>
        </p:nvPicPr>
        <p:blipFill>
          <a:blip r:embed="rId12"/>
          <a:stretch>
            <a:fillRect/>
          </a:stretch>
        </p:blipFill>
        <p:spPr>
          <a:xfrm>
            <a:off x="7023690" y="4950914"/>
            <a:ext cx="1967911" cy="1435753"/>
          </a:xfrm>
          <a:prstGeom prst="rect">
            <a:avLst/>
          </a:prstGeom>
        </p:spPr>
      </p:pic>
      <p:pic>
        <p:nvPicPr>
          <p:cNvPr id="42" name="图片 41">
            <a:extLst>
              <a:ext uri="{FF2B5EF4-FFF2-40B4-BE49-F238E27FC236}">
                <a16:creationId xmlns:a16="http://schemas.microsoft.com/office/drawing/2014/main" xmlns="" id="{4D8C9D9A-4B7F-4444-80DC-5F03F0097257}"/>
              </a:ext>
            </a:extLst>
          </p:cNvPr>
          <p:cNvPicPr>
            <a:picLocks noChangeAspect="1"/>
          </p:cNvPicPr>
          <p:nvPr/>
        </p:nvPicPr>
        <p:blipFill>
          <a:blip r:embed="rId13"/>
          <a:stretch>
            <a:fillRect/>
          </a:stretch>
        </p:blipFill>
        <p:spPr>
          <a:xfrm>
            <a:off x="8201310" y="4005064"/>
            <a:ext cx="791907" cy="963828"/>
          </a:xfrm>
          <a:prstGeom prst="rect">
            <a:avLst/>
          </a:prstGeom>
        </p:spPr>
      </p:pic>
      <p:sp>
        <p:nvSpPr>
          <p:cNvPr id="46" name="Rectangle 7">
            <a:extLst>
              <a:ext uri="{FF2B5EF4-FFF2-40B4-BE49-F238E27FC236}">
                <a16:creationId xmlns:a16="http://schemas.microsoft.com/office/drawing/2014/main" xmlns="" id="{C6F73EAD-C64B-45DB-9DB5-6A1F25C3CFA3}"/>
              </a:ext>
            </a:extLst>
          </p:cNvPr>
          <p:cNvSpPr>
            <a:spLocks noChangeArrowheads="1"/>
          </p:cNvSpPr>
          <p:nvPr/>
        </p:nvSpPr>
        <p:spPr bwMode="auto">
          <a:xfrm flipH="1" flipV="1">
            <a:off x="4566833" y="3995331"/>
            <a:ext cx="4428000" cy="45719"/>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a:defRPr/>
            </a:pPr>
            <a:endParaRPr lang="zh-CN" altLang="zh-CN">
              <a:solidFill>
                <a:prstClr val="black"/>
              </a:solidFill>
              <a:ea typeface="微软雅黑" pitchFamily="34" charset="-122"/>
            </a:endParaRPr>
          </a:p>
        </p:txBody>
      </p:sp>
      <p:sp>
        <p:nvSpPr>
          <p:cNvPr id="38" name="Rectangle 20">
            <a:extLst>
              <a:ext uri="{FF2B5EF4-FFF2-40B4-BE49-F238E27FC236}">
                <a16:creationId xmlns:a16="http://schemas.microsoft.com/office/drawing/2014/main" xmlns="" id="{D9AF6A22-6B45-4A0D-A5C8-6D7D53827BFB}"/>
              </a:ext>
            </a:extLst>
          </p:cNvPr>
          <p:cNvSpPr txBox="1">
            <a:spLocks noChangeArrowheads="1"/>
          </p:cNvSpPr>
          <p:nvPr/>
        </p:nvSpPr>
        <p:spPr bwMode="auto">
          <a:xfrm>
            <a:off x="22224" y="55392"/>
            <a:ext cx="9063413" cy="66002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a:lnSpc>
                <a:spcPts val="3400"/>
              </a:lnSpc>
              <a:defRPr/>
            </a:pPr>
            <a:r>
              <a:rPr kumimoji="1" lang="en-US" altLang="zh-CN" sz="2800" b="1" kern="0" dirty="0">
                <a:solidFill>
                  <a:prstClr val="black"/>
                </a:solidFill>
                <a:latin typeface="微软雅黑" panose="020B0503020204020204" pitchFamily="34" charset="-122"/>
                <a:ea typeface="微软雅黑" panose="020B0503020204020204" pitchFamily="34" charset="-122"/>
              </a:rPr>
              <a:t>Impact </a:t>
            </a:r>
            <a:r>
              <a:rPr kumimoji="1" lang="en-US" altLang="zh-CN" sz="2800" b="1" kern="0" dirty="0" smtClean="0">
                <a:solidFill>
                  <a:prstClr val="black"/>
                </a:solidFill>
                <a:latin typeface="微软雅黑" panose="020B0503020204020204" pitchFamily="34" charset="-122"/>
                <a:ea typeface="微软雅黑" panose="020B0503020204020204" pitchFamily="34" charset="-122"/>
              </a:rPr>
              <a:t>on the </a:t>
            </a:r>
            <a:r>
              <a:rPr kumimoji="1" lang="en-US" altLang="zh-CN" sz="2800" b="1" kern="0" dirty="0">
                <a:solidFill>
                  <a:prstClr val="black"/>
                </a:solidFill>
                <a:latin typeface="微软雅黑" panose="020B0503020204020204" pitchFamily="34" charset="-122"/>
                <a:ea typeface="微软雅黑" panose="020B0503020204020204" pitchFamily="34" charset="-122"/>
              </a:rPr>
              <a:t>research field (examples)</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95932262"/>
      </p:ext>
    </p:extLst>
  </p:cSld>
  <p:clrMapOvr>
    <a:masterClrMapping/>
  </p:clrMapOvr>
  <mc:AlternateContent xmlns:mc="http://schemas.openxmlformats.org/markup-compatibility/2006" xmlns:p14="http://schemas.microsoft.com/office/powerpoint/2010/main">
    <mc:Choice Requires="p14">
      <p:transition spd="med" p14:dur="700" advTm="16132">
        <p:fade/>
      </p:transition>
    </mc:Choice>
    <mc:Fallback xmlns="">
      <p:transition spd="med" advTm="16132">
        <p:fade/>
      </p:transition>
    </mc:Fallback>
  </mc:AlternateContent>
  <p:extLst mod="1">
    <p:ext uri="{E180D4A7-C9FB-4DFB-919C-405C955672EB}">
      <p14:showEvtLst xmlns:p14="http://schemas.microsoft.com/office/powerpoint/2010/main">
        <p14:playEvt time="0" objId="3"/>
        <p14:stopEvt time="15899"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cyclopedia of Analytical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96752"/>
            <a:ext cx="4152363" cy="5463636"/>
          </a:xfrm>
          <a:prstGeom prst="rect">
            <a:avLst/>
          </a:prstGeom>
          <a:noFill/>
          <a:ln w="76200">
            <a:solidFill>
              <a:srgbClr val="002060"/>
            </a:solidFill>
          </a:ln>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flipH="1">
            <a:off x="1" y="898200"/>
            <a:ext cx="9144000" cy="8252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itchFamily="34" charset="0"/>
              <a:ea typeface="微软雅黑" pitchFamily="34" charset="-122"/>
              <a:cs typeface="+mn-cs"/>
            </a:endParaRPr>
          </a:p>
        </p:txBody>
      </p:sp>
      <p:sp>
        <p:nvSpPr>
          <p:cNvPr id="10" name="Rectangle 20">
            <a:extLst>
              <a:ext uri="{FF2B5EF4-FFF2-40B4-BE49-F238E27FC236}">
                <a16:creationId xmlns:a16="http://schemas.microsoft.com/office/drawing/2014/main" xmlns="" id="{42F7D007-C13E-4BFB-B48A-276EDFCB4093}"/>
              </a:ext>
            </a:extLst>
          </p:cNvPr>
          <p:cNvSpPr txBox="1">
            <a:spLocks noChangeArrowheads="1"/>
          </p:cNvSpPr>
          <p:nvPr/>
        </p:nvSpPr>
        <p:spPr bwMode="auto">
          <a:xfrm>
            <a:off x="22224" y="176686"/>
            <a:ext cx="9063413" cy="66002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a:lnSpc>
                <a:spcPts val="3400"/>
              </a:lnSpc>
              <a:defRPr/>
            </a:pPr>
            <a:r>
              <a:rPr kumimoji="1" lang="en-US" altLang="zh-CN" sz="2800" b="1" kern="0" dirty="0">
                <a:solidFill>
                  <a:prstClr val="black"/>
                </a:solidFill>
                <a:latin typeface="微软雅黑" panose="020B0503020204020204" pitchFamily="34" charset="-122"/>
                <a:ea typeface="微软雅黑" panose="020B0503020204020204" pitchFamily="34" charset="-122"/>
              </a:rPr>
              <a:t>Impact </a:t>
            </a:r>
            <a:r>
              <a:rPr kumimoji="1" lang="en-US" altLang="zh-CN" sz="2800" b="1" kern="0" dirty="0" smtClean="0">
                <a:solidFill>
                  <a:prstClr val="black"/>
                </a:solidFill>
                <a:latin typeface="微软雅黑" panose="020B0503020204020204" pitchFamily="34" charset="-122"/>
                <a:ea typeface="微软雅黑" panose="020B0503020204020204" pitchFamily="34" charset="-122"/>
              </a:rPr>
              <a:t>on the </a:t>
            </a:r>
            <a:r>
              <a:rPr kumimoji="1" lang="en-US" altLang="zh-CN" sz="2800" b="1" kern="0" dirty="0">
                <a:solidFill>
                  <a:prstClr val="black"/>
                </a:solidFill>
                <a:latin typeface="微软雅黑" panose="020B0503020204020204" pitchFamily="34" charset="-122"/>
                <a:ea typeface="微软雅黑" panose="020B0503020204020204" pitchFamily="34" charset="-122"/>
              </a:rPr>
              <a:t>research field (example)</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xmlns="" id="{AE897E89-E29F-45C7-AD30-0B83FD2AB5C8}"/>
              </a:ext>
            </a:extLst>
          </p:cNvPr>
          <p:cNvGrpSpPr/>
          <p:nvPr/>
        </p:nvGrpSpPr>
        <p:grpSpPr>
          <a:xfrm>
            <a:off x="5004048" y="1484783"/>
            <a:ext cx="4139952" cy="4464497"/>
            <a:chOff x="457931" y="3428999"/>
            <a:chExt cx="8389871" cy="2304000"/>
          </a:xfrm>
        </p:grpSpPr>
        <p:sp>
          <p:nvSpPr>
            <p:cNvPr id="13" name="文本框 45">
              <a:extLst>
                <a:ext uri="{FF2B5EF4-FFF2-40B4-BE49-F238E27FC236}">
                  <a16:creationId xmlns:a16="http://schemas.microsoft.com/office/drawing/2014/main" xmlns="" id="{A3364659-0FD1-48F6-9BDE-60C655D0104B}"/>
                </a:ext>
              </a:extLst>
            </p:cNvPr>
            <p:cNvSpPr txBox="1">
              <a:spLocks noChangeArrowheads="1"/>
            </p:cNvSpPr>
            <p:nvPr/>
          </p:nvSpPr>
          <p:spPr bwMode="auto">
            <a:xfrm>
              <a:off x="632621" y="3611519"/>
              <a:ext cx="8215181" cy="1953667"/>
            </a:xfrm>
            <a:prstGeom prst="rect">
              <a:avLst/>
            </a:prstGeom>
            <a:noFill/>
            <a:ln w="9525">
              <a:noFill/>
              <a:miter lim="800000"/>
              <a:headEnd/>
              <a:tailEnd/>
            </a:ln>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indent="-457200" eaLnBrk="0" hangingPunct="0">
                <a:lnSpc>
                  <a:spcPts val="3600"/>
                </a:lnSpc>
                <a:spcAft>
                  <a:spcPts val="0"/>
                </a:spcAft>
                <a:buClr>
                  <a:srgbClr val="C00000"/>
                </a:buClr>
                <a:buSzPct val="120000"/>
                <a:buAutoNum type="arabicPeriod"/>
                <a:defRPr/>
              </a:pPr>
              <a:r>
                <a:rPr lang="en-US" altLang="zh-CN" sz="2400" b="1" dirty="0" smtClean="0">
                  <a:latin typeface="微软雅黑" panose="020B0503020204020204" pitchFamily="34" charset="-122"/>
                  <a:ea typeface="微软雅黑" panose="020B0503020204020204" pitchFamily="34" charset="-122"/>
                </a:rPr>
                <a:t>Cited </a:t>
              </a:r>
              <a:r>
                <a:rPr lang="en-US" altLang="zh-CN" sz="2400" b="1" dirty="0">
                  <a:latin typeface="微软雅黑" panose="020B0503020204020204" pitchFamily="34" charset="-122"/>
                  <a:ea typeface="微软雅黑" panose="020B0503020204020204" pitchFamily="34" charset="-122"/>
                </a:rPr>
                <a:t>by </a:t>
              </a:r>
            </a:p>
            <a:p>
              <a:pPr marL="0" indent="0" eaLnBrk="0" hangingPunct="0">
                <a:lnSpc>
                  <a:spcPts val="3600"/>
                </a:lnSpc>
                <a:spcAft>
                  <a:spcPts val="0"/>
                </a:spcAft>
                <a:buClr>
                  <a:srgbClr val="C00000"/>
                </a:buClr>
                <a:buSzPct val="120000"/>
                <a:defRPr/>
              </a:pPr>
              <a:r>
                <a:rPr lang="en-US" altLang="zh-CN" sz="2400" b="1" dirty="0">
                  <a:latin typeface="微软雅黑" panose="020B0503020204020204" pitchFamily="34" charset="-122"/>
                  <a:ea typeface="微软雅黑" panose="020B0503020204020204" pitchFamily="34" charset="-122"/>
                </a:rPr>
                <a:t>    more than </a:t>
              </a:r>
              <a:r>
                <a:rPr lang="en-US" altLang="zh-CN" sz="2400" b="1" dirty="0">
                  <a:solidFill>
                    <a:srgbClr val="C00000"/>
                  </a:solidFill>
                  <a:latin typeface="微软雅黑" panose="020B0503020204020204" pitchFamily="34" charset="-122"/>
                  <a:ea typeface="微软雅黑" panose="020B0503020204020204" pitchFamily="34" charset="-122"/>
                </a:rPr>
                <a:t>1000    </a:t>
              </a:r>
            </a:p>
            <a:p>
              <a:pPr marL="0" indent="0" eaLnBrk="0" hangingPunct="0">
                <a:lnSpc>
                  <a:spcPts val="3600"/>
                </a:lnSpc>
                <a:spcAft>
                  <a:spcPts val="0"/>
                </a:spcAft>
                <a:buClr>
                  <a:srgbClr val="C00000"/>
                </a:buClr>
                <a:buSzPct val="120000"/>
                <a:defRPr/>
              </a:pPr>
              <a:r>
                <a:rPr lang="en-US" altLang="zh-CN" sz="2400" b="1" dirty="0">
                  <a:solidFill>
                    <a:srgbClr val="C00000"/>
                  </a:solidFill>
                  <a:latin typeface="微软雅黑" panose="020B0503020204020204" pitchFamily="34" charset="-122"/>
                  <a:ea typeface="微软雅黑" panose="020B0503020204020204" pitchFamily="34" charset="-122"/>
                </a:rPr>
                <a:t>    research </a:t>
              </a:r>
              <a:r>
                <a:rPr lang="en-US" altLang="zh-CN" sz="2400" b="1" dirty="0" smtClean="0">
                  <a:solidFill>
                    <a:srgbClr val="C00000"/>
                  </a:solidFill>
                  <a:latin typeface="微软雅黑" panose="020B0503020204020204" pitchFamily="34" charset="-122"/>
                  <a:ea typeface="微软雅黑" panose="020B0503020204020204" pitchFamily="34" charset="-122"/>
                </a:rPr>
                <a:t>groups </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0" indent="0" eaLnBrk="0" hangingPunct="0">
                <a:lnSpc>
                  <a:spcPts val="3600"/>
                </a:lnSpc>
                <a:spcAft>
                  <a:spcPts val="0"/>
                </a:spcAft>
                <a:buClr>
                  <a:srgbClr val="C00000"/>
                </a:buClr>
                <a:buSzPct val="120000"/>
                <a:defRPr/>
              </a:pPr>
              <a:r>
                <a:rPr lang="en-US" altLang="zh-CN" sz="2400" b="1" dirty="0">
                  <a:latin typeface="微软雅黑" panose="020B0503020204020204" pitchFamily="34" charset="-122"/>
                  <a:ea typeface="微软雅黑" panose="020B0503020204020204" pitchFamily="34" charset="-122"/>
                </a:rPr>
                <a:t>    from</a:t>
              </a:r>
              <a:r>
                <a:rPr lang="en-US" altLang="zh-CN" sz="2400" b="1" dirty="0">
                  <a:solidFill>
                    <a:srgbClr val="C00000"/>
                  </a:solidFill>
                  <a:latin typeface="微软雅黑" panose="020B0503020204020204" pitchFamily="34" charset="-122"/>
                  <a:ea typeface="微软雅黑" panose="020B0503020204020204" pitchFamily="34" charset="-122"/>
                </a:rPr>
                <a:t> 64 </a:t>
              </a:r>
              <a:r>
                <a:rPr lang="en-US" altLang="zh-CN" sz="2400" b="1" dirty="0">
                  <a:solidFill>
                    <a:srgbClr val="C00000"/>
                  </a:solidFill>
                  <a:latin typeface="微软雅黑" panose="020B0503020204020204" pitchFamily="34" charset="-122"/>
                  <a:ea typeface="微软雅黑" panose="020B0503020204020204" pitchFamily="34" charset="-122"/>
                </a:rPr>
                <a:t>c</a:t>
              </a:r>
              <a:r>
                <a:rPr lang="en-US" altLang="zh-CN" sz="2400" b="1" dirty="0" smtClean="0">
                  <a:solidFill>
                    <a:srgbClr val="C00000"/>
                  </a:solidFill>
                  <a:latin typeface="微软雅黑" panose="020B0503020204020204" pitchFamily="34" charset="-122"/>
                  <a:ea typeface="微软雅黑" panose="020B0503020204020204" pitchFamily="34" charset="-122"/>
                </a:rPr>
                <a:t>ountries</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0" indent="0" eaLnBrk="0" hangingPunct="0">
                <a:lnSpc>
                  <a:spcPts val="3600"/>
                </a:lnSpc>
                <a:spcAft>
                  <a:spcPts val="0"/>
                </a:spcAft>
                <a:buClr>
                  <a:srgbClr val="C00000"/>
                </a:buClr>
                <a:buSzPct val="120000"/>
                <a:defRPr/>
              </a:pPr>
              <a:endParaRPr lang="en-US" altLang="zh-CN" sz="2400" b="1" dirty="0">
                <a:solidFill>
                  <a:srgbClr val="C00000"/>
                </a:solidFill>
                <a:latin typeface="微软雅黑" panose="020B0503020204020204" pitchFamily="34" charset="-122"/>
                <a:ea typeface="微软雅黑" panose="020B0503020204020204" pitchFamily="34" charset="-122"/>
              </a:endParaRPr>
            </a:p>
            <a:p>
              <a:pPr marL="0" indent="0" eaLnBrk="0" hangingPunct="0">
                <a:lnSpc>
                  <a:spcPts val="3600"/>
                </a:lnSpc>
                <a:spcAft>
                  <a:spcPts val="0"/>
                </a:spcAft>
                <a:buClr>
                  <a:srgbClr val="C00000"/>
                </a:buClr>
                <a:buSzPct val="120000"/>
                <a:defRPr/>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C</a:t>
              </a:r>
              <a:r>
                <a:rPr lang="en-US" altLang="zh-CN" sz="2400" b="1" dirty="0" smtClean="0">
                  <a:latin typeface="微软雅黑" panose="020B0503020204020204" pitchFamily="34" charset="-122"/>
                  <a:ea typeface="微软雅黑" panose="020B0503020204020204" pitchFamily="34" charset="-122"/>
                </a:rPr>
                <a:t>ited </a:t>
              </a:r>
              <a:r>
                <a:rPr lang="en-US" altLang="zh-CN" sz="2400" b="1" dirty="0">
                  <a:latin typeface="微软雅黑" panose="020B0503020204020204" pitchFamily="34" charset="-122"/>
                  <a:ea typeface="微软雅黑" panose="020B0503020204020204" pitchFamily="34" charset="-122"/>
                </a:rPr>
                <a:t>by </a:t>
              </a:r>
              <a:r>
                <a:rPr lang="en-US" altLang="zh-CN" sz="2400" b="1" dirty="0">
                  <a:solidFill>
                    <a:srgbClr val="C00000"/>
                  </a:solidFill>
                  <a:latin typeface="微软雅黑" panose="020B0503020204020204" pitchFamily="34" charset="-122"/>
                  <a:ea typeface="微软雅黑" panose="020B0503020204020204" pitchFamily="34" charset="-122"/>
                </a:rPr>
                <a:t>81 </a:t>
              </a:r>
              <a:r>
                <a:rPr lang="en-US" altLang="zh-CN" sz="2400" b="1" dirty="0">
                  <a:latin typeface="微软雅黑" panose="020B0503020204020204" pitchFamily="34" charset="-122"/>
                  <a:ea typeface="微软雅黑" panose="020B0503020204020204" pitchFamily="34" charset="-122"/>
                </a:rPr>
                <a:t>of </a:t>
              </a:r>
              <a:r>
                <a:rPr lang="en-US" altLang="zh-CN" sz="2400" b="1" dirty="0" smtClean="0">
                  <a:latin typeface="微软雅黑" panose="020B0503020204020204" pitchFamily="34" charset="-122"/>
                  <a:ea typeface="微软雅黑" panose="020B0503020204020204" pitchFamily="34" charset="-122"/>
                </a:rPr>
                <a:t>the</a:t>
              </a:r>
              <a:endParaRPr lang="en-US" altLang="zh-CN" sz="2400" b="1" dirty="0">
                <a:latin typeface="微软雅黑" panose="020B0503020204020204" pitchFamily="34" charset="-122"/>
                <a:ea typeface="微软雅黑" panose="020B0503020204020204" pitchFamily="34" charset="-122"/>
              </a:endParaRPr>
            </a:p>
            <a:p>
              <a:pPr marL="0" indent="0" eaLnBrk="0" hangingPunct="0">
                <a:lnSpc>
                  <a:spcPts val="3600"/>
                </a:lnSpc>
                <a:spcAft>
                  <a:spcPts val="0"/>
                </a:spcAft>
                <a:buClr>
                  <a:srgbClr val="C00000"/>
                </a:buClr>
                <a:buSzPct val="120000"/>
                <a:defRPr/>
              </a:pPr>
              <a:r>
                <a:rPr lang="en-US" altLang="zh-CN" sz="2400" b="1" dirty="0">
                  <a:solidFill>
                    <a:srgbClr val="FF0000"/>
                  </a:solidFill>
                  <a:latin typeface="微软雅黑" panose="020B0503020204020204" pitchFamily="34" charset="-122"/>
                  <a:ea typeface="微软雅黑" panose="020B0503020204020204" pitchFamily="34" charset="-122"/>
                </a:rPr>
                <a:t>    World Top 100    </a:t>
              </a:r>
            </a:p>
            <a:p>
              <a:pPr marL="0" indent="0" eaLnBrk="0" hangingPunct="0">
                <a:lnSpc>
                  <a:spcPts val="3600"/>
                </a:lnSpc>
                <a:spcAft>
                  <a:spcPts val="0"/>
                </a:spcAft>
                <a:buClr>
                  <a:srgbClr val="C00000"/>
                </a:buClr>
                <a:buSzPct val="120000"/>
                <a:defRPr/>
              </a:pPr>
              <a:r>
                <a:rPr lang="en-US" altLang="zh-CN" sz="2400" b="1" dirty="0">
                  <a:solidFill>
                    <a:srgbClr val="FF0000"/>
                  </a:solidFill>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Universities</a:t>
              </a:r>
            </a:p>
          </p:txBody>
        </p:sp>
        <p:sp>
          <p:nvSpPr>
            <p:cNvPr id="14" name="圆角矩形 6">
              <a:extLst>
                <a:ext uri="{FF2B5EF4-FFF2-40B4-BE49-F238E27FC236}">
                  <a16:creationId xmlns:a16="http://schemas.microsoft.com/office/drawing/2014/main" xmlns="" id="{B66C02F3-BF26-4AB5-ADBF-18A8979A9A7D}"/>
                </a:ext>
              </a:extLst>
            </p:cNvPr>
            <p:cNvSpPr/>
            <p:nvPr/>
          </p:nvSpPr>
          <p:spPr>
            <a:xfrm>
              <a:off x="457931" y="3428999"/>
              <a:ext cx="7955984" cy="2304000"/>
            </a:xfrm>
            <a:prstGeom prst="roundRect">
              <a:avLst/>
            </a:prstGeom>
            <a:noFill/>
            <a:ln w="38100">
              <a:solidFill>
                <a:srgbClr val="C00000"/>
              </a:solidFill>
            </a:ln>
            <a:effectLst>
              <a:outerShdw blurRad="50800" dist="38100" dir="2700000" algn="tl" rotWithShape="0">
                <a:prstClr val="black">
                  <a:alpha val="40000"/>
                </a:prstClr>
              </a:outerShdw>
            </a:effectLst>
          </p:spPr>
          <p:txBody>
            <a:bodyPr wrap="square" rtlCol="0" anchor="ctr">
              <a:spAutoFit/>
            </a:bodyPr>
            <a:lstStyle/>
            <a:p>
              <a:pPr algn="ctr"/>
              <a:endParaRPr lang="zh-CN" altLang="en-US" sz="2000" b="1" kern="100" dirty="0">
                <a:solidFill>
                  <a:srgbClr val="0000FF"/>
                </a:solidFill>
                <a:ea typeface="黑体" pitchFamily="49" charset="-122"/>
                <a:cs typeface="Arial" pitchFamily="34" charset="0"/>
              </a:endParaRPr>
            </a:p>
          </p:txBody>
        </p:sp>
      </p:grpSp>
    </p:spTree>
    <p:extLst>
      <p:ext uri="{BB962C8B-B14F-4D97-AF65-F5344CB8AC3E}">
        <p14:creationId xmlns:p14="http://schemas.microsoft.com/office/powerpoint/2010/main" val="2455451391"/>
      </p:ext>
    </p:extLst>
  </p:cSld>
  <p:clrMapOvr>
    <a:masterClrMapping/>
  </p:clrMapOvr>
  <mc:AlternateContent xmlns:mc="http://schemas.openxmlformats.org/markup-compatibility/2006" xmlns:p14="http://schemas.microsoft.com/office/powerpoint/2010/main">
    <mc:Choice Requires="p14">
      <p:transition spd="med" p14:dur="700" advTm="10411">
        <p:fade/>
      </p:transition>
    </mc:Choice>
    <mc:Fallback xmlns="">
      <p:transition spd="med" advTm="10411">
        <p:fade/>
      </p:transition>
    </mc:Fallback>
  </mc:AlternateContent>
  <p:extLst mod="1">
    <p:ext uri="{E180D4A7-C9FB-4DFB-919C-405C955672EB}">
      <p14:showEvtLst xmlns:p14="http://schemas.microsoft.com/office/powerpoint/2010/main">
        <p14:playEvt time="0" objId="5"/>
        <p14:stopEvt time="10313"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3"/>
          <p:cNvGrpSpPr>
            <a:grpSpLocks/>
          </p:cNvGrpSpPr>
          <p:nvPr/>
        </p:nvGrpSpPr>
        <p:grpSpPr bwMode="auto">
          <a:xfrm>
            <a:off x="2977553" y="5006063"/>
            <a:ext cx="3036584" cy="1686719"/>
            <a:chOff x="96" y="4890352"/>
            <a:chExt cx="2920619" cy="1604228"/>
          </a:xfrm>
        </p:grpSpPr>
        <p:pic>
          <p:nvPicPr>
            <p:cNvPr id="3088" name="Picture 5" descr="C:\Users\Wang Liming\Desktop\0002.jpg"/>
            <p:cNvPicPr>
              <a:picLocks noChangeAspect="1" noChangeArrowheads="1"/>
            </p:cNvPicPr>
            <p:nvPr/>
          </p:nvPicPr>
          <p:blipFill>
            <a:blip r:embed="rId3" cstate="screen"/>
            <a:srcRect/>
            <a:stretch>
              <a:fillRect/>
            </a:stretch>
          </p:blipFill>
          <p:spPr bwMode="auto">
            <a:xfrm>
              <a:off x="96" y="5819046"/>
              <a:ext cx="2858327" cy="675534"/>
            </a:xfrm>
            <a:prstGeom prst="rect">
              <a:avLst/>
            </a:prstGeom>
            <a:noFill/>
            <a:ln w="9525">
              <a:noFill/>
              <a:miter lim="800000"/>
              <a:headEnd/>
              <a:tailEnd/>
            </a:ln>
          </p:spPr>
        </p:pic>
        <p:pic>
          <p:nvPicPr>
            <p:cNvPr id="3089" name="Picture 6" descr="C:\Users\Wang Liming\Desktop\973.jpg"/>
            <p:cNvPicPr>
              <a:picLocks noChangeAspect="1" noChangeArrowheads="1"/>
            </p:cNvPicPr>
            <p:nvPr/>
          </p:nvPicPr>
          <p:blipFill>
            <a:blip r:embed="rId4" cstate="screen"/>
            <a:srcRect/>
            <a:stretch>
              <a:fillRect/>
            </a:stretch>
          </p:blipFill>
          <p:spPr bwMode="auto">
            <a:xfrm>
              <a:off x="206012" y="4890352"/>
              <a:ext cx="2714703" cy="740359"/>
            </a:xfrm>
            <a:prstGeom prst="rect">
              <a:avLst/>
            </a:prstGeom>
            <a:noFill/>
            <a:ln w="9525">
              <a:noFill/>
              <a:miter lim="800000"/>
              <a:headEnd/>
              <a:tailEnd/>
            </a:ln>
          </p:spPr>
        </p:pic>
      </p:grpSp>
      <p:sp>
        <p:nvSpPr>
          <p:cNvPr id="27" name="Rectangle 3"/>
          <p:cNvSpPr txBox="1">
            <a:spLocks noChangeArrowheads="1"/>
          </p:cNvSpPr>
          <p:nvPr/>
        </p:nvSpPr>
        <p:spPr bwMode="auto">
          <a:xfrm>
            <a:off x="1547664" y="267295"/>
            <a:ext cx="6044952" cy="13378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800" b="1" i="0" u="none" strike="noStrike" kern="0" cap="none" spc="0" normalizeH="0" baseline="0" noProof="0" dirty="0">
                <a:ln>
                  <a:noFill/>
                </a:ln>
                <a:solidFill>
                  <a:srgbClr val="333399"/>
                </a:solidFill>
                <a:effectLst>
                  <a:outerShdw blurRad="38100" dist="38100" dir="2700000" algn="tl">
                    <a:srgbClr val="C0C0C0"/>
                  </a:outerShdw>
                </a:effectLst>
                <a:uLnTx/>
                <a:uFillTx/>
                <a:latin typeface="Comic Sans MS" pitchFamily="66" charset="0"/>
                <a:ea typeface="BatangChe" pitchFamily="49" charset="-127"/>
                <a:cs typeface="+mj-cs"/>
              </a:rPr>
              <a:t>Thank you!</a:t>
            </a:r>
          </a:p>
        </p:txBody>
      </p:sp>
      <p:grpSp>
        <p:nvGrpSpPr>
          <p:cNvPr id="33" name="组合 32"/>
          <p:cNvGrpSpPr/>
          <p:nvPr/>
        </p:nvGrpSpPr>
        <p:grpSpPr>
          <a:xfrm>
            <a:off x="2219761" y="1988840"/>
            <a:ext cx="4583791" cy="2511128"/>
            <a:chOff x="3676152" y="4139888"/>
            <a:chExt cx="5382123" cy="2328487"/>
          </a:xfrm>
        </p:grpSpPr>
        <p:grpSp>
          <p:nvGrpSpPr>
            <p:cNvPr id="34" name="组合 33"/>
            <p:cNvGrpSpPr/>
            <p:nvPr/>
          </p:nvGrpSpPr>
          <p:grpSpPr>
            <a:xfrm>
              <a:off x="3676152" y="4139888"/>
              <a:ext cx="5382123" cy="2328487"/>
              <a:chOff x="3676152" y="4139888"/>
              <a:chExt cx="5382123" cy="2328487"/>
            </a:xfrm>
          </p:grpSpPr>
          <p:grpSp>
            <p:nvGrpSpPr>
              <p:cNvPr id="36" name="组合 35"/>
              <p:cNvGrpSpPr/>
              <p:nvPr/>
            </p:nvGrpSpPr>
            <p:grpSpPr>
              <a:xfrm>
                <a:off x="3676152" y="4139888"/>
                <a:ext cx="5382123" cy="2328487"/>
                <a:chOff x="3676152" y="4139888"/>
                <a:chExt cx="5382123" cy="2328487"/>
              </a:xfrm>
            </p:grpSpPr>
            <p:grpSp>
              <p:nvGrpSpPr>
                <p:cNvPr id="38" name="组合 37"/>
                <p:cNvGrpSpPr/>
                <p:nvPr/>
              </p:nvGrpSpPr>
              <p:grpSpPr>
                <a:xfrm>
                  <a:off x="3730851" y="4139888"/>
                  <a:ext cx="5327424" cy="2328487"/>
                  <a:chOff x="3816576" y="4119422"/>
                  <a:chExt cx="5327424" cy="2328487"/>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6577" y="5315099"/>
                    <a:ext cx="1737742" cy="1119747"/>
                  </a:xfrm>
                  <a:prstGeom prst="rect">
                    <a:avLst/>
                  </a:prstGeom>
                </p:spPr>
              </p:pic>
              <p:grpSp>
                <p:nvGrpSpPr>
                  <p:cNvPr id="41" name="组合 40"/>
                  <p:cNvGrpSpPr/>
                  <p:nvPr/>
                </p:nvGrpSpPr>
                <p:grpSpPr>
                  <a:xfrm>
                    <a:off x="3816576" y="4119422"/>
                    <a:ext cx="5327424" cy="1195488"/>
                    <a:chOff x="3816576" y="4119422"/>
                    <a:chExt cx="5327424" cy="1195488"/>
                  </a:xfrm>
                </p:grpSpPr>
                <p:pic>
                  <p:nvPicPr>
                    <p:cNvPr id="44" name="图片 43"/>
                    <p:cNvPicPr>
                      <a:picLocks noChangeAspect="1"/>
                    </p:cNvPicPr>
                    <p:nvPr/>
                  </p:nvPicPr>
                  <p:blipFill>
                    <a:blip r:embed="rId6"/>
                    <a:stretch>
                      <a:fillRect/>
                    </a:stretch>
                  </p:blipFill>
                  <p:spPr>
                    <a:xfrm>
                      <a:off x="3816576" y="4150138"/>
                      <a:ext cx="1737742" cy="1164772"/>
                    </a:xfrm>
                    <a:prstGeom prst="rect">
                      <a:avLst/>
                    </a:prstGeom>
                  </p:spPr>
                </p:pic>
                <p:pic>
                  <p:nvPicPr>
                    <p:cNvPr id="45" name="图片 44"/>
                    <p:cNvPicPr>
                      <a:picLocks noChangeAspect="1"/>
                    </p:cNvPicPr>
                    <p:nvPr/>
                  </p:nvPicPr>
                  <p:blipFill>
                    <a:blip r:embed="rId7"/>
                    <a:stretch>
                      <a:fillRect/>
                    </a:stretch>
                  </p:blipFill>
                  <p:spPr>
                    <a:xfrm>
                      <a:off x="7365420" y="4119422"/>
                      <a:ext cx="1778580" cy="1172183"/>
                    </a:xfrm>
                    <a:prstGeom prst="rect">
                      <a:avLst/>
                    </a:prstGeom>
                  </p:spPr>
                </p:pic>
                <p:pic>
                  <p:nvPicPr>
                    <p:cNvPr id="46" name="图片 45"/>
                    <p:cNvPicPr>
                      <a:picLocks noChangeAspect="1"/>
                    </p:cNvPicPr>
                    <p:nvPr/>
                  </p:nvPicPr>
                  <p:blipFill>
                    <a:blip r:embed="rId8"/>
                    <a:stretch>
                      <a:fillRect/>
                    </a:stretch>
                  </p:blipFill>
                  <p:spPr>
                    <a:xfrm>
                      <a:off x="5580444" y="4150138"/>
                      <a:ext cx="1758849" cy="1128404"/>
                    </a:xfrm>
                    <a:prstGeom prst="rect">
                      <a:avLst/>
                    </a:prstGeom>
                  </p:spPr>
                </p:pic>
              </p:grpSp>
              <p:pic>
                <p:nvPicPr>
                  <p:cNvPr id="42" name="图片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0443" y="5314910"/>
                    <a:ext cx="1758850" cy="1119936"/>
                  </a:xfrm>
                  <a:prstGeom prst="rect">
                    <a:avLst/>
                  </a:prstGeom>
                </p:spPr>
              </p:pic>
              <p:pic>
                <p:nvPicPr>
                  <p:cNvPr id="43" name="图片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5418" y="5292727"/>
                    <a:ext cx="1778582" cy="1155182"/>
                  </a:xfrm>
                  <a:prstGeom prst="rect">
                    <a:avLst/>
                  </a:prstGeom>
                </p:spPr>
              </p:pic>
            </p:grpSp>
            <p:sp>
              <p:nvSpPr>
                <p:cNvPr id="39" name="文本框 7"/>
                <p:cNvSpPr txBox="1"/>
                <p:nvPr/>
              </p:nvSpPr>
              <p:spPr>
                <a:xfrm>
                  <a:off x="3676152" y="5322164"/>
                  <a:ext cx="871925" cy="312668"/>
                </a:xfrm>
                <a:prstGeom prst="rect">
                  <a:avLst/>
                </a:prstGeom>
                <a:noFill/>
              </p:spPr>
              <p:txBody>
                <a:bodyPr wrap="none" rtlCol="0">
                  <a:spAutoFit/>
                </a:bodyPr>
                <a:lstStyle/>
                <a:p>
                  <a:r>
                    <a:rPr lang="en-US" altLang="zh-CN" sz="900" b="1" dirty="0">
                      <a:solidFill>
                        <a:srgbClr val="FF0000"/>
                      </a:solidFill>
                      <a:latin typeface="Arial" panose="020B0604020202020204" pitchFamily="34" charset="0"/>
                      <a:cs typeface="Arial" panose="020B0604020202020204" pitchFamily="34" charset="0"/>
                    </a:rPr>
                    <a:t>KEK-PF</a:t>
                  </a:r>
                  <a:endParaRPr lang="zh-CN" altLang="en-US" sz="900" b="1" dirty="0">
                    <a:solidFill>
                      <a:srgbClr val="FF0000"/>
                    </a:solidFill>
                    <a:latin typeface="Arial" panose="020B0604020202020204" pitchFamily="34" charset="0"/>
                    <a:cs typeface="Arial" panose="020B0604020202020204" pitchFamily="34" charset="0"/>
                  </a:endParaRPr>
                </a:p>
              </p:txBody>
            </p:sp>
          </p:grpSp>
          <p:sp>
            <p:nvSpPr>
              <p:cNvPr id="37" name="文本框 25"/>
              <p:cNvSpPr txBox="1"/>
              <p:nvPr/>
            </p:nvSpPr>
            <p:spPr>
              <a:xfrm>
                <a:off x="5468590" y="5299009"/>
                <a:ext cx="990245" cy="312668"/>
              </a:xfrm>
              <a:prstGeom prst="rect">
                <a:avLst/>
              </a:prstGeom>
              <a:noFill/>
            </p:spPr>
            <p:txBody>
              <a:bodyPr wrap="none" rtlCol="0">
                <a:spAutoFit/>
              </a:bodyPr>
              <a:lstStyle/>
              <a:p>
                <a:r>
                  <a:rPr lang="en-US" altLang="zh-CN" sz="900" b="1" dirty="0">
                    <a:solidFill>
                      <a:srgbClr val="FF0000"/>
                    </a:solidFill>
                    <a:latin typeface="Arial" panose="020B0604020202020204" pitchFamily="34" charset="0"/>
                    <a:cs typeface="Arial" panose="020B0604020202020204" pitchFamily="34" charset="0"/>
                  </a:rPr>
                  <a:t>ANL-APS</a:t>
                </a:r>
                <a:endParaRPr lang="zh-CN" altLang="en-US" sz="900" b="1" dirty="0">
                  <a:solidFill>
                    <a:srgbClr val="FF0000"/>
                  </a:solidFill>
                  <a:latin typeface="Arial" panose="020B0604020202020204" pitchFamily="34" charset="0"/>
                  <a:cs typeface="Arial" panose="020B0604020202020204" pitchFamily="34" charset="0"/>
                </a:endParaRPr>
              </a:p>
            </p:txBody>
          </p:sp>
        </p:grpSp>
        <p:sp>
          <p:nvSpPr>
            <p:cNvPr id="35" name="文本框 27"/>
            <p:cNvSpPr txBox="1"/>
            <p:nvPr/>
          </p:nvSpPr>
          <p:spPr>
            <a:xfrm>
              <a:off x="7224549" y="5289482"/>
              <a:ext cx="1181376" cy="312668"/>
            </a:xfrm>
            <a:prstGeom prst="rect">
              <a:avLst/>
            </a:prstGeom>
            <a:noFill/>
          </p:spPr>
          <p:txBody>
            <a:bodyPr wrap="none" rtlCol="0">
              <a:spAutoFit/>
            </a:bodyPr>
            <a:lstStyle/>
            <a:p>
              <a:r>
                <a:rPr lang="en-US" altLang="zh-CN" sz="900" b="1" dirty="0">
                  <a:solidFill>
                    <a:srgbClr val="FF0000"/>
                  </a:solidFill>
                  <a:latin typeface="Arial" panose="020B0604020202020204" pitchFamily="34" charset="0"/>
                  <a:cs typeface="Arial" panose="020B0604020202020204" pitchFamily="34" charset="0"/>
                </a:rPr>
                <a:t>BNL-NSLS2</a:t>
              </a:r>
              <a:endParaRPr lang="zh-CN" altLang="en-US" sz="9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612735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997" y="1649339"/>
            <a:ext cx="4672013" cy="203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3755572"/>
            <a:ext cx="2253291" cy="180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164" y="3590125"/>
            <a:ext cx="2739114" cy="2143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107504" y="1196752"/>
            <a:ext cx="9036495" cy="400110"/>
          </a:xfrm>
          <a:prstGeom prst="rect">
            <a:avLst/>
          </a:prstGeom>
        </p:spPr>
        <p:txBody>
          <a:bodyPr wrap="square">
            <a:spAutoFit/>
          </a:bodyPr>
          <a:lstStyle/>
          <a:p>
            <a:pPr algn="ctr"/>
            <a:r>
              <a:rPr lang="en-US" altLang="zh-CN" sz="2000" b="1" dirty="0">
                <a:latin typeface="Arial" panose="020B0604020202020204" pitchFamily="34" charset="0"/>
                <a:ea typeface="方正姚体" panose="02010601030101010101" pitchFamily="2" charset="-122"/>
                <a:cs typeface="Arial" panose="020B0604020202020204" pitchFamily="34" charset="0"/>
              </a:rPr>
              <a:t>2D imaging reconstruction: resolution is </a:t>
            </a:r>
            <a:r>
              <a:rPr lang="en-US" altLang="zh-CN" sz="2000" b="1" dirty="0">
                <a:solidFill>
                  <a:srgbClr val="0033CC"/>
                </a:solidFill>
                <a:latin typeface="Arial" panose="020B0604020202020204" pitchFamily="34" charset="0"/>
                <a:ea typeface="方正姚体" panose="02010601030101010101" pitchFamily="2" charset="-122"/>
                <a:cs typeface="Arial" panose="020B0604020202020204" pitchFamily="34" charset="0"/>
              </a:rPr>
              <a:t>13 nm</a:t>
            </a:r>
            <a:r>
              <a:rPr lang="zh-CN" altLang="en-US" sz="2000" b="1" dirty="0">
                <a:latin typeface="Arial" panose="020B0604020202020204" pitchFamily="34" charset="0"/>
                <a:ea typeface="方正姚体" panose="02010601030101010101" pitchFamily="2" charset="-122"/>
                <a:cs typeface="Arial" panose="020B0604020202020204" pitchFamily="34" charset="0"/>
              </a:rPr>
              <a:t>，</a:t>
            </a:r>
            <a:r>
              <a:rPr lang="en-US" altLang="zh-CN" sz="2000" b="1" dirty="0">
                <a:latin typeface="Arial" panose="020B0604020202020204" pitchFamily="34" charset="0"/>
                <a:ea typeface="方正姚体" panose="02010601030101010101" pitchFamily="2" charset="-122"/>
                <a:cs typeface="Arial" panose="020B0604020202020204" pitchFamily="34" charset="0"/>
              </a:rPr>
              <a:t>single pixel is </a:t>
            </a:r>
            <a:r>
              <a:rPr lang="en-US" altLang="zh-CN" sz="2000" b="1" dirty="0">
                <a:solidFill>
                  <a:srgbClr val="0033CC"/>
                </a:solidFill>
                <a:latin typeface="Arial" panose="020B0604020202020204" pitchFamily="34" charset="0"/>
                <a:ea typeface="方正姚体" panose="02010601030101010101" pitchFamily="2" charset="-122"/>
                <a:cs typeface="Arial" panose="020B0604020202020204" pitchFamily="34" charset="0"/>
              </a:rPr>
              <a:t>5 nm</a:t>
            </a:r>
            <a:endParaRPr lang="zh-CN" altLang="en-US" sz="2000" b="1" dirty="0">
              <a:solidFill>
                <a:srgbClr val="0033CC"/>
              </a:solidFill>
              <a:latin typeface="Arial" panose="020B0604020202020204" pitchFamily="34" charset="0"/>
              <a:ea typeface="方正姚体" panose="02010601030101010101" pitchFamily="2" charset="-122"/>
              <a:cs typeface="Arial" panose="020B0604020202020204" pitchFamily="34" charset="0"/>
            </a:endParaRPr>
          </a:p>
        </p:txBody>
      </p:sp>
      <p:sp>
        <p:nvSpPr>
          <p:cNvPr id="2" name="矩形 1"/>
          <p:cNvSpPr/>
          <p:nvPr/>
        </p:nvSpPr>
        <p:spPr>
          <a:xfrm>
            <a:off x="179512" y="4293096"/>
            <a:ext cx="8964488" cy="2308324"/>
          </a:xfrm>
          <a:prstGeom prst="rect">
            <a:avLst/>
          </a:prstGeom>
        </p:spPr>
        <p:txBody>
          <a:bodyPr wrap="square">
            <a:spAutoFit/>
          </a:bodyPr>
          <a:lstStyle/>
          <a:p>
            <a:r>
              <a:rPr lang="en-US" altLang="zh-CN" b="1" i="1" kern="100" dirty="0">
                <a:latin typeface="Arial" panose="020B0604020202020204" pitchFamily="34" charset="0"/>
                <a:cs typeface="Arial" panose="020B0604020202020204" pitchFamily="34" charset="0"/>
              </a:rPr>
              <a:t>ACS </a:t>
            </a:r>
            <a:r>
              <a:rPr lang="en-US" altLang="zh-CN" b="1" i="1" kern="100" dirty="0" smtClean="0">
                <a:latin typeface="Arial" panose="020B0604020202020204" pitchFamily="34" charset="0"/>
                <a:cs typeface="Arial" panose="020B0604020202020204" pitchFamily="34" charset="0"/>
              </a:rPr>
              <a:t>Nano </a:t>
            </a:r>
            <a:r>
              <a:rPr lang="en-US" altLang="zh-CN" kern="100" dirty="0">
                <a:latin typeface="Arial" panose="020B0604020202020204" pitchFamily="34" charset="0"/>
                <a:cs typeface="Arial" panose="020B0604020202020204" pitchFamily="34" charset="0"/>
              </a:rPr>
              <a:t>2015, 9, 4976-4986</a:t>
            </a:r>
          </a:p>
          <a:p>
            <a:r>
              <a:rPr lang="en-US" altLang="zh-CN" b="1" i="1" kern="100" dirty="0">
                <a:latin typeface="Arial" panose="020B0604020202020204" pitchFamily="34" charset="0"/>
                <a:cs typeface="Arial" panose="020B0604020202020204" pitchFamily="34" charset="0"/>
              </a:rPr>
              <a:t>ACS Nano</a:t>
            </a:r>
            <a:r>
              <a:rPr lang="en-US" altLang="zh-CN" b="1" kern="100" dirty="0">
                <a:latin typeface="Arial" panose="020B0604020202020204" pitchFamily="34" charset="0"/>
                <a:cs typeface="Arial" panose="020B0604020202020204" pitchFamily="34" charset="0"/>
              </a:rPr>
              <a:t> </a:t>
            </a:r>
            <a:r>
              <a:rPr lang="en-US" altLang="zh-CN" kern="100" dirty="0">
                <a:latin typeface="Arial" panose="020B0604020202020204" pitchFamily="34" charset="0"/>
                <a:cs typeface="Arial" panose="020B0604020202020204" pitchFamily="34" charset="0"/>
              </a:rPr>
              <a:t>2015, 9, 10979–10990</a:t>
            </a:r>
          </a:p>
          <a:p>
            <a:r>
              <a:rPr lang="en-US" altLang="zh-CN" b="1" i="1" dirty="0">
                <a:latin typeface="Arial" panose="020B0604020202020204" pitchFamily="34" charset="0"/>
                <a:cs typeface="Arial" panose="020B0604020202020204" pitchFamily="34" charset="0"/>
              </a:rPr>
              <a:t>Anal. Chem</a:t>
            </a:r>
            <a:r>
              <a:rPr lang="en-US" altLang="zh-CN" dirty="0">
                <a:latin typeface="Arial" panose="020B0604020202020204" pitchFamily="34" charset="0"/>
                <a:cs typeface="Arial" panose="020B0604020202020204" pitchFamily="34" charset="0"/>
              </a:rPr>
              <a:t>. 2015, 87, 2546–2549</a:t>
            </a:r>
          </a:p>
          <a:p>
            <a:r>
              <a:rPr lang="en-US" altLang="zh-CN" b="1" i="1" dirty="0">
                <a:latin typeface="Arial" panose="020B0604020202020204" pitchFamily="34" charset="0"/>
                <a:cs typeface="Arial" panose="020B0604020202020204" pitchFamily="34" charset="0"/>
              </a:rPr>
              <a:t>Anal. Chem</a:t>
            </a:r>
            <a:r>
              <a:rPr lang="en-US" altLang="zh-CN" i="1"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 2015, 87, 343-345 </a:t>
            </a:r>
            <a:endParaRPr lang="zh-CN" altLang="en-US" dirty="0">
              <a:latin typeface="Arial" panose="020B0604020202020204" pitchFamily="34" charset="0"/>
              <a:cs typeface="Arial" panose="020B0604020202020204" pitchFamily="34" charset="0"/>
            </a:endParaRPr>
          </a:p>
          <a:p>
            <a:endParaRPr lang="en-US" altLang="zh-CN" dirty="0">
              <a:latin typeface="Arial" panose="020B0604020202020204" pitchFamily="34" charset="0"/>
              <a:cs typeface="Arial" panose="020B0604020202020204" pitchFamily="34" charset="0"/>
            </a:endParaRPr>
          </a:p>
          <a:p>
            <a:r>
              <a:rPr lang="en-US" altLang="zh-CN" b="1" i="1" kern="100" dirty="0">
                <a:latin typeface="Arial" panose="020B0604020202020204" pitchFamily="34" charset="0"/>
                <a:cs typeface="Arial" panose="020B0604020202020204" pitchFamily="34" charset="0"/>
              </a:rPr>
              <a:t>Scientific Reports</a:t>
            </a:r>
            <a:r>
              <a:rPr lang="en-US" altLang="zh-CN" i="1" kern="100" dirty="0">
                <a:latin typeface="Arial" panose="020B0604020202020204" pitchFamily="34" charset="0"/>
                <a:cs typeface="Arial" panose="020B0604020202020204" pitchFamily="34" charset="0"/>
              </a:rPr>
              <a:t>.</a:t>
            </a:r>
            <a:r>
              <a:rPr lang="en-US" altLang="zh-CN" kern="100" dirty="0">
                <a:latin typeface="Arial" panose="020B0604020202020204" pitchFamily="34" charset="0"/>
                <a:cs typeface="Arial" panose="020B0604020202020204" pitchFamily="34" charset="0"/>
              </a:rPr>
              <a:t> 2016, DOI: 10.1038/srep34008</a:t>
            </a:r>
          </a:p>
          <a:p>
            <a:r>
              <a:rPr lang="en-US" altLang="zh-CN" kern="100" dirty="0">
                <a:latin typeface="Arial" panose="020B0604020202020204" pitchFamily="34" charset="0"/>
                <a:cs typeface="Arial" panose="020B0604020202020204" pitchFamily="34" charset="0"/>
              </a:rPr>
              <a:t>Single-pulse enhanced coherent diffraction imaging of bacteria with </a:t>
            </a:r>
          </a:p>
          <a:p>
            <a:r>
              <a:rPr lang="en-US" altLang="zh-CN" kern="100" dirty="0">
                <a:latin typeface="Arial" panose="020B0604020202020204" pitchFamily="34" charset="0"/>
                <a:cs typeface="Arial" panose="020B0604020202020204" pitchFamily="34" charset="0"/>
              </a:rPr>
              <a:t>an X-ray free-electron laser</a:t>
            </a:r>
            <a:r>
              <a:rPr lang="en-US" altLang="zh-CN" i="1" kern="100" dirty="0">
                <a:latin typeface="Arial" panose="020B0604020202020204" pitchFamily="34" charset="0"/>
                <a:cs typeface="Arial" panose="020B0604020202020204" pitchFamily="34" charset="0"/>
              </a:rPr>
              <a:t>.</a:t>
            </a:r>
          </a:p>
        </p:txBody>
      </p:sp>
      <p:sp>
        <p:nvSpPr>
          <p:cNvPr id="14" name="Rectangle 3"/>
          <p:cNvSpPr>
            <a:spLocks noChangeArrowheads="1"/>
          </p:cNvSpPr>
          <p:nvPr/>
        </p:nvSpPr>
        <p:spPr bwMode="auto">
          <a:xfrm>
            <a:off x="35496" y="-171400"/>
            <a:ext cx="9144000" cy="1114402"/>
          </a:xfrm>
          <a:prstGeom prst="rect">
            <a:avLst/>
          </a:prstGeom>
          <a:noFill/>
          <a:ln w="9525">
            <a:noFill/>
            <a:miter lim="800000"/>
            <a:headEnd/>
            <a:tailEnd/>
          </a:ln>
        </p:spPr>
        <p:txBody>
          <a:bodyPr anchor="b"/>
          <a:lstStyle/>
          <a:p>
            <a:pPr algn="ctr"/>
            <a:r>
              <a:rPr lang="en-US" altLang="zh-CN" sz="2800" b="1" kern="100" dirty="0">
                <a:latin typeface="Arial" panose="020B0604020202020204" pitchFamily="34" charset="0"/>
                <a:cs typeface="Arial" panose="020B0604020202020204" pitchFamily="34" charset="0"/>
              </a:rPr>
              <a:t>Future Plan: </a:t>
            </a:r>
            <a:r>
              <a:rPr lang="en-US" altLang="zh-CN" sz="2400" b="1" kern="100" dirty="0">
                <a:solidFill>
                  <a:srgbClr val="C00000"/>
                </a:solidFill>
                <a:latin typeface="Arial" panose="020B0604020202020204" pitchFamily="34" charset="0"/>
                <a:cs typeface="Arial" panose="020B0604020202020204" pitchFamily="34" charset="0"/>
              </a:rPr>
              <a:t>X-ray free-electron laser for </a:t>
            </a:r>
            <a:endParaRPr lang="en-US" altLang="zh-CN" sz="2400" b="1" kern="100" dirty="0">
              <a:latin typeface="Arial" panose="020B0604020202020204" pitchFamily="34" charset="0"/>
              <a:cs typeface="Arial" panose="020B0604020202020204" pitchFamily="34" charset="0"/>
            </a:endParaRPr>
          </a:p>
          <a:p>
            <a:pPr algn="ctr"/>
            <a:r>
              <a:rPr lang="en-US" altLang="zh-CN" sz="2400" b="1" kern="100" dirty="0">
                <a:latin typeface="Arial" panose="020B0604020202020204" pitchFamily="34" charset="0"/>
                <a:cs typeface="Arial" panose="020B0604020202020204" pitchFamily="34" charset="0"/>
              </a:rPr>
              <a:t>super-high resolution cell imaging</a:t>
            </a:r>
            <a:endParaRPr lang="zh-CN" altLang="en-US" sz="2400" b="1" dirty="0">
              <a:latin typeface="Arial" panose="020B0604020202020204" pitchFamily="34" charset="0"/>
              <a:ea typeface="黑体" pitchFamily="2" charset="-122"/>
              <a:cs typeface="Arial" panose="020B0604020202020204" pitchFamily="34" charset="0"/>
            </a:endParaRPr>
          </a:p>
        </p:txBody>
      </p:sp>
      <p:grpSp>
        <p:nvGrpSpPr>
          <p:cNvPr id="10" name="组合 9">
            <a:extLst>
              <a:ext uri="{FF2B5EF4-FFF2-40B4-BE49-F238E27FC236}">
                <a16:creationId xmlns:a16="http://schemas.microsoft.com/office/drawing/2014/main" xmlns="" id="{5D2CBB5F-C06A-4423-884E-99B1A00CE244}"/>
              </a:ext>
            </a:extLst>
          </p:cNvPr>
          <p:cNvGrpSpPr/>
          <p:nvPr/>
        </p:nvGrpSpPr>
        <p:grpSpPr>
          <a:xfrm>
            <a:off x="683568" y="1741686"/>
            <a:ext cx="2557835" cy="2191370"/>
            <a:chOff x="1187623" y="1675108"/>
            <a:chExt cx="3958869" cy="3701207"/>
          </a:xfrm>
        </p:grpSpPr>
        <p:pic>
          <p:nvPicPr>
            <p:cNvPr id="12" name="Picture 50">
              <a:extLst>
                <a:ext uri="{FF2B5EF4-FFF2-40B4-BE49-F238E27FC236}">
                  <a16:creationId xmlns:a16="http://schemas.microsoft.com/office/drawing/2014/main" xmlns="" id="{B8ADBA88-B21F-41AA-9829-6CE91F411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3" y="1675108"/>
              <a:ext cx="3958869" cy="370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8">
              <a:extLst>
                <a:ext uri="{FF2B5EF4-FFF2-40B4-BE49-F238E27FC236}">
                  <a16:creationId xmlns:a16="http://schemas.microsoft.com/office/drawing/2014/main" xmlns="" id="{245F80C5-C972-45E4-AC18-FBCE255433B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89" t="8969" r="6719" b="8027"/>
            <a:stretch/>
          </p:blipFill>
          <p:spPr bwMode="auto">
            <a:xfrm>
              <a:off x="2406016" y="2081953"/>
              <a:ext cx="725824" cy="69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Rectangle 7">
            <a:extLst>
              <a:ext uri="{FF2B5EF4-FFF2-40B4-BE49-F238E27FC236}">
                <a16:creationId xmlns:a16="http://schemas.microsoft.com/office/drawing/2014/main" xmlns="" id="{DBB38FD9-58FB-405C-9AE9-9DE8332D4A50}"/>
              </a:ext>
            </a:extLst>
          </p:cNvPr>
          <p:cNvSpPr>
            <a:spLocks noChangeArrowheads="1"/>
          </p:cNvSpPr>
          <p:nvPr/>
        </p:nvSpPr>
        <p:spPr bwMode="auto">
          <a:xfrm flipH="1">
            <a:off x="0" y="1052736"/>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eaLnBrk="1" hangingPunct="1"/>
            <a:endParaRPr lang="zh-CN" altLang="zh-CN">
              <a:latin typeface="Arial" pitchFamily="34" charset="0"/>
              <a:ea typeface="微软雅黑" pitchFamily="34" charset="-122"/>
            </a:endParaRPr>
          </a:p>
        </p:txBody>
      </p:sp>
      <p:grpSp>
        <p:nvGrpSpPr>
          <p:cNvPr id="16" name="组合 25">
            <a:extLst>
              <a:ext uri="{FF2B5EF4-FFF2-40B4-BE49-F238E27FC236}">
                <a16:creationId xmlns:a16="http://schemas.microsoft.com/office/drawing/2014/main" xmlns="" id="{5B09B732-823C-4912-A1B7-948B9663DDB2}"/>
              </a:ext>
            </a:extLst>
          </p:cNvPr>
          <p:cNvGrpSpPr/>
          <p:nvPr/>
        </p:nvGrpSpPr>
        <p:grpSpPr>
          <a:xfrm>
            <a:off x="137219" y="88057"/>
            <a:ext cx="748655" cy="748655"/>
            <a:chOff x="213419" y="294555"/>
            <a:chExt cx="748655" cy="748655"/>
          </a:xfrm>
        </p:grpSpPr>
        <p:sp>
          <p:nvSpPr>
            <p:cNvPr id="17" name="椭圆 16">
              <a:extLst>
                <a:ext uri="{FF2B5EF4-FFF2-40B4-BE49-F238E27FC236}">
                  <a16:creationId xmlns:a16="http://schemas.microsoft.com/office/drawing/2014/main" xmlns="" id="{47047ED0-6EE9-4B2F-B2A8-0A168272BB38}"/>
                </a:ext>
              </a:extLst>
            </p:cNvPr>
            <p:cNvSpPr/>
            <p:nvPr/>
          </p:nvSpPr>
          <p:spPr>
            <a:xfrm>
              <a:off x="213419" y="294555"/>
              <a:ext cx="748655" cy="74865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a:extLst>
                <a:ext uri="{FF2B5EF4-FFF2-40B4-BE49-F238E27FC236}">
                  <a16:creationId xmlns:a16="http://schemas.microsoft.com/office/drawing/2014/main" xmlns="" id="{C3C58974-2478-4190-BC81-DE45DAE89BE1}"/>
                </a:ext>
              </a:extLst>
            </p:cNvPr>
            <p:cNvSpPr/>
            <p:nvPr/>
          </p:nvSpPr>
          <p:spPr>
            <a:xfrm>
              <a:off x="244345" y="467146"/>
              <a:ext cx="697627" cy="400110"/>
            </a:xfrm>
            <a:prstGeom prst="rect">
              <a:avLst/>
            </a:prstGeom>
          </p:spPr>
          <p:txBody>
            <a:bodyPr wrap="none">
              <a:spAutoFit/>
            </a:bodyPr>
            <a:lstStyle/>
            <a:p>
              <a:r>
                <a:rPr lang="zh-CN" altLang="en-US" sz="2000" b="1" dirty="0">
                  <a:solidFill>
                    <a:prstClr val="white"/>
                  </a:solidFill>
                  <a:latin typeface="微软雅黑" pitchFamily="34" charset="-122"/>
                  <a:ea typeface="微软雅黑" pitchFamily="34" charset="-122"/>
                </a:rPr>
                <a:t>举例</a:t>
              </a:r>
            </a:p>
          </p:txBody>
        </p:sp>
      </p:grpSp>
    </p:spTree>
    <p:extLst>
      <p:ext uri="{BB962C8B-B14F-4D97-AF65-F5344CB8AC3E}">
        <p14:creationId xmlns:p14="http://schemas.microsoft.com/office/powerpoint/2010/main" val="335263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ChangeArrowheads="1"/>
          </p:cNvSpPr>
          <p:nvPr/>
        </p:nvSpPr>
        <p:spPr bwMode="auto">
          <a:xfrm>
            <a:off x="4429124" y="1721828"/>
            <a:ext cx="4714876" cy="2492990"/>
          </a:xfrm>
          <a:prstGeom prst="rect">
            <a:avLst/>
          </a:prstGeom>
          <a:noFill/>
          <a:ln w="38100">
            <a:noFill/>
            <a:miter lim="800000"/>
            <a:headEnd type="none" w="sm" len="sm"/>
            <a:tailEnd type="none" w="sm" len="sm"/>
          </a:ln>
          <a:effectLst/>
        </p:spPr>
        <p:txBody>
          <a:bodyPr wrap="square">
            <a:spAutoFit/>
          </a:bodyPr>
          <a:lstStyle/>
          <a:p>
            <a:pPr>
              <a:lnSpc>
                <a:spcPct val="130000"/>
              </a:lnSpc>
            </a:pPr>
            <a:r>
              <a:rPr kumimoji="1" lang="en-US" altLang="zh-CN" sz="2400" b="1" dirty="0">
                <a:latin typeface="微软雅黑" pitchFamily="34" charset="-122"/>
                <a:ea typeface="微软雅黑" pitchFamily="34" charset="-122"/>
              </a:rPr>
              <a:t>How </a:t>
            </a:r>
            <a:r>
              <a:rPr kumimoji="1" lang="en-US" altLang="zh-CN" sz="2400" b="1" dirty="0" smtClean="0">
                <a:latin typeface="微软雅黑" pitchFamily="34" charset="-122"/>
                <a:ea typeface="微软雅黑" pitchFamily="34" charset="-122"/>
              </a:rPr>
              <a:t>do unique </a:t>
            </a:r>
            <a:r>
              <a:rPr kumimoji="1" lang="en-US" altLang="zh-CN" sz="2400" b="1" dirty="0" err="1">
                <a:latin typeface="微软雅黑" pitchFamily="34" charset="-122"/>
                <a:ea typeface="微软雅黑" pitchFamily="34" charset="-122"/>
              </a:rPr>
              <a:t>nano</a:t>
            </a:r>
            <a:r>
              <a:rPr kumimoji="1" lang="en-US" altLang="zh-CN" sz="2400" b="1" dirty="0">
                <a:latin typeface="微软雅黑" pitchFamily="34" charset="-122"/>
                <a:ea typeface="微软雅黑" pitchFamily="34" charset="-122"/>
              </a:rPr>
              <a:t>-characteristics impact life processes at the whole body,  </a:t>
            </a:r>
            <a:r>
              <a:rPr kumimoji="1" lang="en-US" altLang="zh-CN" sz="2400" b="1" dirty="0" smtClean="0">
                <a:latin typeface="微软雅黑" pitchFamily="34" charset="-122"/>
                <a:ea typeface="微软雅黑" pitchFamily="34" charset="-122"/>
              </a:rPr>
              <a:t>organ/tissue, cell</a:t>
            </a:r>
            <a:r>
              <a:rPr kumimoji="1" lang="en-US" altLang="zh-CN" sz="2400" b="1" dirty="0">
                <a:latin typeface="微软雅黑" pitchFamily="34" charset="-122"/>
                <a:ea typeface="微软雅黑" pitchFamily="34" charset="-122"/>
              </a:rPr>
              <a:t>, or molecular levels ?</a:t>
            </a:r>
            <a:endParaRPr kumimoji="1" lang="zh-CN" altLang="en-US" sz="2400" b="1" dirty="0">
              <a:solidFill>
                <a:srgbClr val="C00000"/>
              </a:solidFill>
              <a:latin typeface="微软雅黑" pitchFamily="34" charset="-122"/>
              <a:ea typeface="微软雅黑" pitchFamily="34" charset="-122"/>
            </a:endParaRPr>
          </a:p>
        </p:txBody>
      </p:sp>
      <p:sp>
        <p:nvSpPr>
          <p:cNvPr id="18436" name="Rectangle 4"/>
          <p:cNvSpPr>
            <a:spLocks noChangeArrowheads="1"/>
          </p:cNvSpPr>
          <p:nvPr/>
        </p:nvSpPr>
        <p:spPr bwMode="auto">
          <a:xfrm>
            <a:off x="1588" y="5296328"/>
            <a:ext cx="3994348" cy="1323439"/>
          </a:xfrm>
          <a:prstGeom prst="rect">
            <a:avLst/>
          </a:prstGeom>
          <a:solidFill>
            <a:schemeClr val="accent5">
              <a:lumMod val="75000"/>
            </a:schemeClr>
          </a:solidFill>
          <a:ln>
            <a:noFill/>
          </a:ln>
        </p:spPr>
        <p:txBody>
          <a:bodyPr wrap="square">
            <a:spAutoFit/>
          </a:bodyPr>
          <a:lstStyle/>
          <a:p>
            <a:pPr algn="ctr">
              <a:lnSpc>
                <a:spcPts val="3200"/>
              </a:lnSpc>
              <a:buFont typeface="Wingdings" pitchFamily="2" charset="2"/>
              <a:buNone/>
            </a:pPr>
            <a:r>
              <a:rPr kumimoji="1" lang="en-US" altLang="zh-CN" sz="2400" b="1" dirty="0">
                <a:solidFill>
                  <a:schemeClr val="bg1"/>
                </a:solidFill>
                <a:latin typeface="Arial" pitchFamily="34" charset="0"/>
                <a:ea typeface="黑体" pitchFamily="49" charset="-122"/>
                <a:cs typeface="Arial" pitchFamily="34" charset="0"/>
              </a:rPr>
              <a:t>Positive effects:</a:t>
            </a:r>
            <a:endParaRPr kumimoji="1" lang="zh-CN" altLang="en-US" sz="2400" b="1" dirty="0">
              <a:solidFill>
                <a:schemeClr val="bg1"/>
              </a:solidFill>
              <a:latin typeface="Arial" pitchFamily="34" charset="0"/>
              <a:ea typeface="黑体" pitchFamily="49" charset="-122"/>
              <a:cs typeface="Arial" pitchFamily="34" charset="0"/>
            </a:endParaRPr>
          </a:p>
          <a:p>
            <a:pPr algn="ctr">
              <a:lnSpc>
                <a:spcPts val="3200"/>
              </a:lnSpc>
              <a:buFont typeface="Wingdings" pitchFamily="2" charset="2"/>
              <a:buNone/>
            </a:pPr>
            <a:r>
              <a:rPr kumimoji="1" lang="en-US" altLang="zh-CN" sz="2400" b="1" dirty="0">
                <a:solidFill>
                  <a:schemeClr val="bg1"/>
                </a:solidFill>
                <a:latin typeface="Arial" pitchFamily="34" charset="0"/>
                <a:ea typeface="黑体" pitchFamily="49" charset="-122"/>
                <a:cs typeface="Arial" pitchFamily="34" charset="0"/>
              </a:rPr>
              <a:t>“Nanomedicine”—</a:t>
            </a:r>
          </a:p>
          <a:p>
            <a:pPr algn="ctr">
              <a:lnSpc>
                <a:spcPts val="3200"/>
              </a:lnSpc>
              <a:buFont typeface="Wingdings" pitchFamily="2" charset="2"/>
              <a:buNone/>
            </a:pPr>
            <a:r>
              <a:rPr kumimoji="1" lang="en-US" altLang="zh-CN" sz="2400" b="1" dirty="0">
                <a:solidFill>
                  <a:schemeClr val="bg1"/>
                </a:solidFill>
                <a:latin typeface="Arial" pitchFamily="34" charset="0"/>
                <a:ea typeface="黑体" pitchFamily="49" charset="-122"/>
                <a:cs typeface="Arial" pitchFamily="34" charset="0"/>
              </a:rPr>
              <a:t>How to use?</a:t>
            </a:r>
            <a:endParaRPr kumimoji="1" lang="zh-CN" altLang="en-US" sz="2400" b="1" dirty="0">
              <a:solidFill>
                <a:schemeClr val="bg1"/>
              </a:solidFill>
              <a:latin typeface="Arial" pitchFamily="34" charset="0"/>
              <a:ea typeface="黑体" pitchFamily="49" charset="-122"/>
              <a:cs typeface="Arial" pitchFamily="34" charset="0"/>
            </a:endParaRPr>
          </a:p>
        </p:txBody>
      </p:sp>
      <p:sp>
        <p:nvSpPr>
          <p:cNvPr id="18439" name="Rectangle 9"/>
          <p:cNvSpPr>
            <a:spLocks noChangeArrowheads="1"/>
          </p:cNvSpPr>
          <p:nvPr/>
        </p:nvSpPr>
        <p:spPr bwMode="auto">
          <a:xfrm>
            <a:off x="5160129" y="5291683"/>
            <a:ext cx="3996000" cy="1311128"/>
          </a:xfrm>
          <a:prstGeom prst="rect">
            <a:avLst/>
          </a:prstGeom>
          <a:solidFill>
            <a:schemeClr val="accent6">
              <a:lumMod val="75000"/>
            </a:schemeClr>
          </a:solidFill>
          <a:ln>
            <a:noFill/>
          </a:ln>
        </p:spPr>
        <p:txBody>
          <a:bodyPr wrap="square">
            <a:spAutoFit/>
          </a:bodyPr>
          <a:lstStyle/>
          <a:p>
            <a:pPr algn="ctr">
              <a:lnSpc>
                <a:spcPct val="110000"/>
              </a:lnSpc>
            </a:pPr>
            <a:r>
              <a:rPr kumimoji="1" lang="zh-CN" altLang="en-US" sz="2400" b="1" dirty="0">
                <a:solidFill>
                  <a:schemeClr val="bg1"/>
                </a:solidFill>
                <a:latin typeface="Arial" pitchFamily="34" charset="0"/>
                <a:ea typeface="黑体" pitchFamily="49" charset="-122"/>
                <a:cs typeface="Arial" pitchFamily="34" charset="0"/>
                <a:sym typeface="Wingdings" pitchFamily="2" charset="2"/>
              </a:rPr>
              <a:t>   </a:t>
            </a:r>
            <a:r>
              <a:rPr kumimoji="1" lang="en-US" altLang="zh-CN" sz="2400" b="1" dirty="0">
                <a:solidFill>
                  <a:schemeClr val="bg1"/>
                </a:solidFill>
                <a:latin typeface="Arial" pitchFamily="34" charset="0"/>
                <a:ea typeface="黑体" pitchFamily="49" charset="-122"/>
                <a:cs typeface="Arial" pitchFamily="34" charset="0"/>
                <a:sym typeface="Wingdings" pitchFamily="2" charset="2"/>
              </a:rPr>
              <a:t>Negative effects:</a:t>
            </a:r>
            <a:endParaRPr kumimoji="1" lang="zh-CN" altLang="en-US" sz="2400" b="1" dirty="0">
              <a:solidFill>
                <a:schemeClr val="bg1"/>
              </a:solidFill>
              <a:latin typeface="Arial" pitchFamily="34" charset="0"/>
              <a:ea typeface="黑体" pitchFamily="49" charset="-122"/>
              <a:cs typeface="Arial" pitchFamily="34" charset="0"/>
            </a:endParaRPr>
          </a:p>
          <a:p>
            <a:pPr algn="ctr">
              <a:lnSpc>
                <a:spcPct val="110000"/>
              </a:lnSpc>
            </a:pPr>
            <a:r>
              <a:rPr kumimoji="1" lang="zh-CN" altLang="en-US" sz="2400" b="1" dirty="0">
                <a:solidFill>
                  <a:schemeClr val="bg1"/>
                </a:solidFill>
                <a:latin typeface="Arial" pitchFamily="34" charset="0"/>
                <a:ea typeface="黑体" pitchFamily="49" charset="-122"/>
                <a:cs typeface="Arial" pitchFamily="34" charset="0"/>
              </a:rPr>
              <a:t>   </a:t>
            </a:r>
            <a:r>
              <a:rPr kumimoji="1" lang="en-US" altLang="zh-CN" sz="2400" b="1" dirty="0">
                <a:solidFill>
                  <a:schemeClr val="bg1"/>
                </a:solidFill>
                <a:latin typeface="Arial" pitchFamily="34" charset="0"/>
                <a:ea typeface="黑体" pitchFamily="49" charset="-122"/>
                <a:cs typeface="Arial" pitchFamily="34" charset="0"/>
              </a:rPr>
              <a:t>“</a:t>
            </a:r>
            <a:r>
              <a:rPr kumimoji="1" lang="en-US" altLang="zh-CN" sz="2400" b="1" dirty="0" err="1">
                <a:solidFill>
                  <a:schemeClr val="bg1"/>
                </a:solidFill>
                <a:latin typeface="Arial" pitchFamily="34" charset="0"/>
                <a:ea typeface="黑体" pitchFamily="49" charset="-122"/>
                <a:cs typeface="Arial" pitchFamily="34" charset="0"/>
              </a:rPr>
              <a:t>Nanotoxicity</a:t>
            </a:r>
            <a:r>
              <a:rPr kumimoji="1" lang="en-US" altLang="zh-CN" sz="2400" b="1" dirty="0">
                <a:solidFill>
                  <a:schemeClr val="bg1"/>
                </a:solidFill>
                <a:latin typeface="Arial" pitchFamily="34" charset="0"/>
                <a:ea typeface="黑体" pitchFamily="49" charset="-122"/>
                <a:cs typeface="Arial" pitchFamily="34" charset="0"/>
              </a:rPr>
              <a:t>”—</a:t>
            </a:r>
          </a:p>
          <a:p>
            <a:pPr algn="ctr">
              <a:lnSpc>
                <a:spcPct val="110000"/>
              </a:lnSpc>
            </a:pPr>
            <a:r>
              <a:rPr kumimoji="1" lang="en-US" altLang="zh-CN" sz="2400" b="1" dirty="0">
                <a:solidFill>
                  <a:schemeClr val="bg1"/>
                </a:solidFill>
                <a:latin typeface="Arial" pitchFamily="34" charset="0"/>
                <a:ea typeface="黑体" pitchFamily="49" charset="-122"/>
                <a:cs typeface="Arial" pitchFamily="34" charset="0"/>
              </a:rPr>
              <a:t>How to prevent?</a:t>
            </a:r>
            <a:endParaRPr kumimoji="1" lang="zh-CN" altLang="en-US" sz="2400" b="1" dirty="0">
              <a:solidFill>
                <a:schemeClr val="bg1"/>
              </a:solidFill>
              <a:latin typeface="Arial" pitchFamily="34" charset="0"/>
              <a:ea typeface="黑体" pitchFamily="49" charset="-122"/>
              <a:cs typeface="Arial" pitchFamily="34" charset="0"/>
            </a:endParaRPr>
          </a:p>
        </p:txBody>
      </p:sp>
      <p:sp>
        <p:nvSpPr>
          <p:cNvPr id="12" name="Rectangle 7"/>
          <p:cNvSpPr>
            <a:spLocks noChangeArrowheads="1"/>
          </p:cNvSpPr>
          <p:nvPr/>
        </p:nvSpPr>
        <p:spPr bwMode="auto">
          <a:xfrm flipH="1">
            <a:off x="0" y="993775"/>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endParaRPr lang="zh-CN" altLang="zh-CN">
              <a:ea typeface="微软雅黑" pitchFamily="34" charset="-122"/>
            </a:endParaRPr>
          </a:p>
        </p:txBody>
      </p:sp>
      <p:sp>
        <p:nvSpPr>
          <p:cNvPr id="13" name="矩形 12"/>
          <p:cNvSpPr/>
          <p:nvPr/>
        </p:nvSpPr>
        <p:spPr>
          <a:xfrm>
            <a:off x="0" y="260648"/>
            <a:ext cx="9144000" cy="584775"/>
          </a:xfrm>
          <a:prstGeom prst="rect">
            <a:avLst/>
          </a:prstGeom>
        </p:spPr>
        <p:txBody>
          <a:bodyPr wrap="square">
            <a:spAutoFit/>
          </a:bodyPr>
          <a:lstStyle/>
          <a:p>
            <a:pPr algn="ctr"/>
            <a:r>
              <a:rPr lang="en-US" altLang="zh-CN" sz="3200" b="1" dirty="0" err="1" smtClean="0">
                <a:solidFill>
                  <a:srgbClr val="000099"/>
                </a:solidFill>
                <a:latin typeface="微软雅黑" pitchFamily="34" charset="-122"/>
                <a:ea typeface="微软雅黑" pitchFamily="34" charset="-122"/>
              </a:rPr>
              <a:t>When“nano”interacts</a:t>
            </a:r>
            <a:r>
              <a:rPr lang="en-US" altLang="zh-CN" sz="3200" b="1" dirty="0" smtClean="0">
                <a:solidFill>
                  <a:srgbClr val="000099"/>
                </a:solidFill>
                <a:latin typeface="微软雅黑" pitchFamily="34" charset="-122"/>
                <a:ea typeface="微软雅黑" pitchFamily="34" charset="-122"/>
              </a:rPr>
              <a:t> </a:t>
            </a:r>
            <a:r>
              <a:rPr lang="en-US" altLang="zh-CN" sz="3200" b="1" dirty="0" err="1" smtClean="0">
                <a:solidFill>
                  <a:srgbClr val="000099"/>
                </a:solidFill>
                <a:latin typeface="微软雅黑" pitchFamily="34" charset="-122"/>
                <a:ea typeface="微软雅黑" pitchFamily="34" charset="-122"/>
              </a:rPr>
              <a:t>with“bio</a:t>
            </a:r>
            <a:r>
              <a:rPr lang="en-US" altLang="zh-CN" sz="3200" b="1" dirty="0">
                <a:solidFill>
                  <a:srgbClr val="000099"/>
                </a:solidFill>
                <a:latin typeface="微软雅黑" pitchFamily="34" charset="-122"/>
                <a:ea typeface="微软雅黑" pitchFamily="34" charset="-122"/>
              </a:rPr>
              <a:t>”…? </a:t>
            </a:r>
            <a:endParaRPr lang="zh-CN" altLang="en-US" sz="3200" dirty="0">
              <a:solidFill>
                <a:srgbClr val="000099"/>
              </a:solidFill>
              <a:latin typeface="微软雅黑" pitchFamily="34" charset="-122"/>
              <a:ea typeface="微软雅黑" pitchFamily="34" charset="-122"/>
            </a:endParaRPr>
          </a:p>
        </p:txBody>
      </p:sp>
      <p:pic>
        <p:nvPicPr>
          <p:cNvPr id="699395" name="Picture 3" descr="E:\PPT\赵老师\160823 美化+动画\效应.png"/>
          <p:cNvPicPr>
            <a:picLocks noChangeAspect="1" noChangeArrowheads="1"/>
          </p:cNvPicPr>
          <p:nvPr/>
        </p:nvPicPr>
        <p:blipFill>
          <a:blip r:embed="rId2" cstate="print"/>
          <a:srcRect l="7277" r="3638" b="3989"/>
          <a:stretch>
            <a:fillRect/>
          </a:stretch>
        </p:blipFill>
        <p:spPr bwMode="auto">
          <a:xfrm>
            <a:off x="3673089" y="4897735"/>
            <a:ext cx="1763007" cy="1728192"/>
          </a:xfrm>
          <a:prstGeom prst="rect">
            <a:avLst/>
          </a:prstGeom>
          <a:noFill/>
        </p:spPr>
      </p:pic>
      <p:grpSp>
        <p:nvGrpSpPr>
          <p:cNvPr id="3" name="组合 2"/>
          <p:cNvGrpSpPr/>
          <p:nvPr/>
        </p:nvGrpSpPr>
        <p:grpSpPr>
          <a:xfrm>
            <a:off x="395536" y="1484784"/>
            <a:ext cx="3744416" cy="3387514"/>
            <a:chOff x="395536" y="1484784"/>
            <a:chExt cx="3744416" cy="3387514"/>
          </a:xfrm>
        </p:grpSpPr>
        <p:pic>
          <p:nvPicPr>
            <p:cNvPr id="699396" name="Picture 4" descr="E:\PPT\赵老师\160823 美化+动画\NP体内.tif"/>
            <p:cNvPicPr>
              <a:picLocks noChangeAspect="1" noChangeArrowheads="1"/>
            </p:cNvPicPr>
            <p:nvPr/>
          </p:nvPicPr>
          <p:blipFill>
            <a:blip r:embed="rId3" cstate="print"/>
            <a:srcRect/>
            <a:stretch>
              <a:fillRect/>
            </a:stretch>
          </p:blipFill>
          <p:spPr bwMode="auto">
            <a:xfrm>
              <a:off x="683568" y="1484784"/>
              <a:ext cx="3456384" cy="3387514"/>
            </a:xfrm>
            <a:prstGeom prst="rect">
              <a:avLst/>
            </a:prstGeom>
            <a:noFill/>
          </p:spPr>
        </p:pic>
        <p:sp>
          <p:nvSpPr>
            <p:cNvPr id="2" name="TextBox 1"/>
            <p:cNvSpPr txBox="1"/>
            <p:nvPr/>
          </p:nvSpPr>
          <p:spPr>
            <a:xfrm>
              <a:off x="395536" y="2321992"/>
              <a:ext cx="1080120" cy="579646"/>
            </a:xfrm>
            <a:prstGeom prst="rect">
              <a:avLst/>
            </a:prstGeom>
            <a:solidFill>
              <a:schemeClr val="bg1"/>
            </a:solidFill>
          </p:spPr>
          <p:txBody>
            <a:bodyPr wrap="square" rtlCol="0">
              <a:spAutoFit/>
            </a:bodyPr>
            <a:lstStyle/>
            <a:p>
              <a:pPr>
                <a:lnSpc>
                  <a:spcPts val="1900"/>
                </a:lnSpc>
              </a:pPr>
              <a:r>
                <a:rPr lang="en-US" altLang="zh-CN" dirty="0"/>
                <a:t>Exposure</a:t>
              </a:r>
            </a:p>
            <a:p>
              <a:pPr>
                <a:lnSpc>
                  <a:spcPts val="1900"/>
                </a:lnSpc>
              </a:pPr>
              <a:endParaRPr lang="zh-CN" altLang="en-US" dirty="0"/>
            </a:p>
          </p:txBody>
        </p:sp>
      </p:grpSp>
    </p:spTree>
    <p:extLst>
      <p:ext uri="{BB962C8B-B14F-4D97-AF65-F5344CB8AC3E}">
        <p14:creationId xmlns:p14="http://schemas.microsoft.com/office/powerpoint/2010/main" val="2751883907"/>
      </p:ext>
    </p:extLst>
  </p:cSld>
  <p:clrMapOvr>
    <a:masterClrMapping/>
  </p:clrMapOvr>
  <p:transition advTm="23656"/>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flipH="1">
            <a:off x="0" y="1239822"/>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endParaRPr lang="zh-CN" altLang="zh-CN">
              <a:ea typeface="微软雅黑" pitchFamily="34" charset="-122"/>
            </a:endParaRPr>
          </a:p>
        </p:txBody>
      </p:sp>
      <p:sp>
        <p:nvSpPr>
          <p:cNvPr id="10" name="Rectangle 2"/>
          <p:cNvSpPr>
            <a:spLocks noChangeArrowheads="1"/>
          </p:cNvSpPr>
          <p:nvPr/>
        </p:nvSpPr>
        <p:spPr bwMode="auto">
          <a:xfrm>
            <a:off x="0" y="214290"/>
            <a:ext cx="9144000" cy="954107"/>
          </a:xfrm>
          <a:prstGeom prst="rect">
            <a:avLst/>
          </a:prstGeom>
          <a:noFill/>
          <a:ln w="9525">
            <a:noFill/>
            <a:miter lim="800000"/>
            <a:headEnd/>
            <a:tailEnd/>
          </a:ln>
        </p:spPr>
        <p:txBody>
          <a:bodyPr>
            <a:spAutoFit/>
          </a:bodyPr>
          <a:lstStyle/>
          <a:p>
            <a:pPr algn="ctr"/>
            <a:r>
              <a:rPr lang="en-US" altLang="zh-CN" sz="2800" b="1"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Challenges:  </a:t>
            </a:r>
            <a:r>
              <a:rPr lang="en-US" altLang="zh-CN" sz="28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Analytical Methods </a:t>
            </a:r>
            <a:r>
              <a:rPr lang="en-US" altLang="zh-CN" sz="2800" b="1" dirty="0">
                <a:solidFill>
                  <a:srgbClr val="000099"/>
                </a:solidFill>
                <a:effectLst>
                  <a:outerShdw blurRad="38100" dist="38100" dir="2700000" algn="tl">
                    <a:srgbClr val="000000">
                      <a:alpha val="43137"/>
                    </a:srgbClr>
                  </a:outerShdw>
                </a:effectLst>
                <a:latin typeface="微软雅黑" pitchFamily="34" charset="-122"/>
                <a:ea typeface="微软雅黑" pitchFamily="34" charset="-122"/>
              </a:rPr>
              <a:t>for </a:t>
            </a:r>
            <a:r>
              <a:rPr lang="en-US" altLang="zh-CN" sz="2800" b="1" dirty="0" smtClean="0">
                <a:solidFill>
                  <a:srgbClr val="000099"/>
                </a:solidFill>
                <a:effectLst>
                  <a:outerShdw blurRad="38100" dist="38100" dir="2700000" algn="tl">
                    <a:srgbClr val="000000">
                      <a:alpha val="43137"/>
                    </a:srgbClr>
                  </a:outerShdw>
                </a:effectLst>
                <a:latin typeface="微软雅黑" pitchFamily="34" charset="-122"/>
                <a:ea typeface="微软雅黑" pitchFamily="34" charset="-122"/>
              </a:rPr>
              <a:t>Nano/Bio </a:t>
            </a:r>
            <a:endParaRPr lang="en-US" altLang="zh-CN" sz="2800" b="1" dirty="0">
              <a:solidFill>
                <a:srgbClr val="000099"/>
              </a:solidFill>
              <a:effectLst>
                <a:outerShdw blurRad="38100" dist="38100" dir="2700000" algn="tl">
                  <a:srgbClr val="000000">
                    <a:alpha val="43137"/>
                  </a:srgbClr>
                </a:outerShdw>
              </a:effectLst>
              <a:latin typeface="微软雅黑" pitchFamily="34" charset="-122"/>
              <a:ea typeface="微软雅黑" pitchFamily="34" charset="-122"/>
            </a:endParaRPr>
          </a:p>
          <a:p>
            <a:pPr algn="ctr"/>
            <a:r>
              <a:rPr lang="en-US" altLang="zh-CN" sz="2800" b="1" dirty="0" smtClean="0">
                <a:solidFill>
                  <a:srgbClr val="000099"/>
                </a:solidFill>
                <a:effectLst>
                  <a:outerShdw blurRad="38100" dist="38100" dir="2700000" algn="tl">
                    <a:srgbClr val="000000">
                      <a:alpha val="43137"/>
                    </a:srgbClr>
                  </a:outerShdw>
                </a:effectLst>
                <a:latin typeface="微软雅黑" pitchFamily="34" charset="-122"/>
                <a:ea typeface="微软雅黑" pitchFamily="34" charset="-122"/>
              </a:rPr>
              <a:t>Complex-Complex </a:t>
            </a:r>
            <a:r>
              <a:rPr lang="en-US" altLang="zh-CN" sz="2800" b="1" dirty="0" smtClean="0">
                <a:solidFill>
                  <a:srgbClr val="000099"/>
                </a:solidFill>
                <a:effectLst>
                  <a:outerShdw blurRad="38100" dist="38100" dir="2700000" algn="tl">
                    <a:srgbClr val="000000">
                      <a:alpha val="43137"/>
                    </a:srgbClr>
                  </a:outerShdw>
                </a:effectLst>
                <a:latin typeface="微软雅黑" pitchFamily="34" charset="-122"/>
                <a:ea typeface="微软雅黑" pitchFamily="34" charset="-122"/>
              </a:rPr>
              <a:t>S</a:t>
            </a:r>
            <a:r>
              <a:rPr lang="en-US" altLang="zh-CN" sz="2800" b="1" dirty="0" smtClean="0">
                <a:solidFill>
                  <a:srgbClr val="000099"/>
                </a:solidFill>
                <a:effectLst>
                  <a:outerShdw blurRad="38100" dist="38100" dir="2700000" algn="tl">
                    <a:srgbClr val="000000">
                      <a:alpha val="43137"/>
                    </a:srgbClr>
                  </a:outerShdw>
                </a:effectLst>
                <a:latin typeface="微软雅黑" pitchFamily="34" charset="-122"/>
                <a:ea typeface="微软雅黑" pitchFamily="34" charset="-122"/>
              </a:rPr>
              <a:t>ystem Interactions</a:t>
            </a:r>
            <a:endParaRPr lang="zh-CN" altLang="en-US" sz="2800" b="1" dirty="0">
              <a:solidFill>
                <a:srgbClr val="000099"/>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3" name="组合 18"/>
          <p:cNvGrpSpPr/>
          <p:nvPr/>
        </p:nvGrpSpPr>
        <p:grpSpPr>
          <a:xfrm>
            <a:off x="244902" y="1528857"/>
            <a:ext cx="4891404" cy="1440165"/>
            <a:chOff x="414948" y="1214677"/>
            <a:chExt cx="4891404" cy="1440165"/>
          </a:xfrm>
        </p:grpSpPr>
        <p:grpSp>
          <p:nvGrpSpPr>
            <p:cNvPr id="4" name="组合 11"/>
            <p:cNvGrpSpPr/>
            <p:nvPr/>
          </p:nvGrpSpPr>
          <p:grpSpPr>
            <a:xfrm>
              <a:off x="626978" y="1214677"/>
              <a:ext cx="4109874" cy="1440165"/>
              <a:chOff x="809942" y="1214677"/>
              <a:chExt cx="4109874" cy="1440165"/>
            </a:xfrm>
          </p:grpSpPr>
          <p:sp>
            <p:nvSpPr>
              <p:cNvPr id="14" name="椭圆 13"/>
              <p:cNvSpPr/>
              <p:nvPr/>
            </p:nvSpPr>
            <p:spPr>
              <a:xfrm>
                <a:off x="3479656" y="1214677"/>
                <a:ext cx="1440160" cy="1440160"/>
              </a:xfrm>
              <a:prstGeom prst="ellipse">
                <a:avLst/>
              </a:prstGeom>
              <a:gradFill flip="none" rotWithShape="1">
                <a:gsLst>
                  <a:gs pos="0">
                    <a:schemeClr val="accent5">
                      <a:lumMod val="40000"/>
                      <a:lumOff val="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09942" y="1214682"/>
                <a:ext cx="1440160" cy="1440160"/>
              </a:xfrm>
              <a:prstGeom prst="ellipse">
                <a:avLst/>
              </a:prstGeom>
              <a:gradFill flip="none" rotWithShape="1">
                <a:gsLst>
                  <a:gs pos="0">
                    <a:schemeClr val="accent5">
                      <a:lumMod val="40000"/>
                      <a:lumOff val="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a:off x="2460240" y="1700808"/>
                <a:ext cx="540000" cy="432048"/>
              </a:xfrm>
              <a:prstGeom prst="rightArrow">
                <a:avLst>
                  <a:gd name="adj1" fmla="val 50000"/>
                  <a:gd name="adj2" fmla="val 39625"/>
                </a:avLst>
              </a:prstGeom>
              <a:gradFill flip="none" rotWithShape="1">
                <a:gsLst>
                  <a:gs pos="22000">
                    <a:schemeClr val="accent5">
                      <a:lumMod val="60000"/>
                      <a:lumOff val="40000"/>
                    </a:schemeClr>
                  </a:gs>
                  <a:gs pos="100000">
                    <a:schemeClr val="bg1">
                      <a:lumMod val="95000"/>
                    </a:schemeClr>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 Box 14"/>
            <p:cNvSpPr txBox="1">
              <a:spLocks noChangeArrowheads="1"/>
            </p:cNvSpPr>
            <p:nvPr/>
          </p:nvSpPr>
          <p:spPr bwMode="auto">
            <a:xfrm>
              <a:off x="414948" y="1526530"/>
              <a:ext cx="1872208" cy="1080120"/>
            </a:xfrm>
            <a:prstGeom prst="rect">
              <a:avLst/>
            </a:prstGeom>
            <a:noFill/>
            <a:ln w="9525">
              <a:noFill/>
              <a:miter lim="800000"/>
              <a:headEnd/>
              <a:tailEnd/>
            </a:ln>
          </p:spPr>
          <p:txBody>
            <a:bodyPr/>
            <a:lstStyle/>
            <a:p>
              <a:pPr algn="ctr" eaLnBrk="1" hangingPunct="1">
                <a:spcBef>
                  <a:spcPts val="0"/>
                </a:spcBef>
                <a:buFont typeface="Arial" charset="0"/>
                <a:buNone/>
              </a:pPr>
              <a:r>
                <a:rPr lang="en-US" altLang="zh-CN" b="1" dirty="0">
                  <a:latin typeface="微软雅黑" pitchFamily="34" charset="-122"/>
                  <a:ea typeface="微软雅黑" pitchFamily="34" charset="-122"/>
                </a:rPr>
                <a:t>Nano-</a:t>
              </a:r>
              <a:r>
                <a:rPr lang="en-US" altLang="zh-CN" b="1" dirty="0" err="1">
                  <a:latin typeface="微软雅黑" pitchFamily="34" charset="-122"/>
                  <a:ea typeface="微软雅黑" pitchFamily="34" charset="-122"/>
                </a:rPr>
                <a:t>bioeffect</a:t>
              </a:r>
              <a:r>
                <a:rPr lang="en-US" altLang="zh-CN" b="1" dirty="0">
                  <a:latin typeface="微软雅黑" pitchFamily="34" charset="-122"/>
                  <a:ea typeface="微软雅黑" pitchFamily="34" charset="-122"/>
                </a:rPr>
                <a:t> mechanism</a:t>
              </a:r>
              <a:endParaRPr lang="zh-CN" altLang="en-US" b="1" dirty="0">
                <a:latin typeface="微软雅黑" pitchFamily="34" charset="-122"/>
                <a:ea typeface="微软雅黑" pitchFamily="34" charset="-122"/>
              </a:endParaRPr>
            </a:p>
          </p:txBody>
        </p:sp>
        <p:sp>
          <p:nvSpPr>
            <p:cNvPr id="18" name="Text Box 14"/>
            <p:cNvSpPr txBox="1">
              <a:spLocks noChangeArrowheads="1"/>
            </p:cNvSpPr>
            <p:nvPr/>
          </p:nvSpPr>
          <p:spPr bwMode="auto">
            <a:xfrm>
              <a:off x="2786050" y="1526818"/>
              <a:ext cx="2520302" cy="1128024"/>
            </a:xfrm>
            <a:prstGeom prst="rect">
              <a:avLst/>
            </a:prstGeom>
            <a:noFill/>
            <a:ln w="9525">
              <a:noFill/>
              <a:miter lim="800000"/>
              <a:headEnd/>
              <a:tailEnd/>
            </a:ln>
          </p:spPr>
          <p:txBody>
            <a:bodyPr/>
            <a:lstStyle/>
            <a:p>
              <a:pPr algn="ctr" eaLnBrk="1" hangingPunct="1">
                <a:spcBef>
                  <a:spcPts val="0"/>
                </a:spcBef>
                <a:buFont typeface="Arial" charset="0"/>
                <a:buNone/>
              </a:pPr>
              <a:r>
                <a:rPr lang="en-US" altLang="zh-CN" b="1" dirty="0">
                  <a:solidFill>
                    <a:srgbClr val="C00000"/>
                  </a:solidFill>
                  <a:latin typeface="微软雅黑" pitchFamily="34" charset="-122"/>
                  <a:ea typeface="微软雅黑" pitchFamily="34" charset="-122"/>
                </a:rPr>
                <a:t>NM</a:t>
              </a:r>
              <a:r>
                <a:rPr lang="en-US" altLang="zh-CN" b="1" dirty="0">
                  <a:solidFill>
                    <a:srgbClr val="C00000"/>
                  </a:solidFill>
                  <a:latin typeface="Arial" pitchFamily="34" charset="0"/>
                  <a:ea typeface="微软雅黑" pitchFamily="34" charset="-122"/>
                  <a:cs typeface="Arial" pitchFamily="34" charset="0"/>
                </a:rPr>
                <a:t>’</a:t>
              </a:r>
              <a:r>
                <a:rPr lang="en-US" altLang="zh-CN" b="1" dirty="0">
                  <a:solidFill>
                    <a:srgbClr val="C00000"/>
                  </a:solidFill>
                  <a:latin typeface="微软雅黑" pitchFamily="34" charset="-122"/>
                  <a:ea typeface="微软雅黑" pitchFamily="34" charset="-122"/>
                </a:rPr>
                <a:t>s ADME:</a:t>
              </a:r>
            </a:p>
            <a:p>
              <a:pPr algn="ctr"/>
              <a:r>
                <a:rPr lang="en-US" altLang="zh-CN" b="1" dirty="0">
                  <a:latin typeface="微软雅黑" pitchFamily="34" charset="-122"/>
                  <a:ea typeface="微软雅黑" pitchFamily="34" charset="-122"/>
                </a:rPr>
                <a:t>Distribution, Transformation &amp; </a:t>
              </a:r>
              <a:r>
                <a:rPr lang="en-US" altLang="zh-CN" b="1" dirty="0" smtClean="0">
                  <a:latin typeface="微软雅黑" pitchFamily="34" charset="-122"/>
                  <a:ea typeface="微软雅黑" pitchFamily="34" charset="-122"/>
                </a:rPr>
                <a:t>Metabolism</a:t>
              </a:r>
              <a:endParaRPr lang="zh-CN" altLang="en-US" b="1" dirty="0">
                <a:latin typeface="微软雅黑" pitchFamily="34" charset="-122"/>
                <a:ea typeface="微软雅黑" pitchFamily="34" charset="-122"/>
              </a:endParaRPr>
            </a:p>
          </p:txBody>
        </p:sp>
      </p:grpSp>
      <p:sp>
        <p:nvSpPr>
          <p:cNvPr id="19" name="椭圆 18"/>
          <p:cNvSpPr/>
          <p:nvPr/>
        </p:nvSpPr>
        <p:spPr>
          <a:xfrm>
            <a:off x="5903672" y="1526203"/>
            <a:ext cx="2638380" cy="2638380"/>
          </a:xfrm>
          <a:prstGeom prst="ellipse">
            <a:avLst/>
          </a:prstGeom>
          <a:gradFill flip="none" rotWithShape="1">
            <a:gsLst>
              <a:gs pos="0">
                <a:schemeClr val="accent5">
                  <a:lumMod val="40000"/>
                  <a:lumOff val="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 Box 14"/>
          <p:cNvSpPr txBox="1">
            <a:spLocks noChangeArrowheads="1"/>
          </p:cNvSpPr>
          <p:nvPr/>
        </p:nvSpPr>
        <p:spPr bwMode="auto">
          <a:xfrm>
            <a:off x="5831664" y="1982000"/>
            <a:ext cx="2915816" cy="2182583"/>
          </a:xfrm>
          <a:prstGeom prst="rect">
            <a:avLst/>
          </a:prstGeom>
          <a:noFill/>
          <a:ln w="28575">
            <a:noFill/>
            <a:miter lim="800000"/>
            <a:headEnd/>
            <a:tailEnd/>
          </a:ln>
        </p:spPr>
        <p:txBody>
          <a:bodyPr/>
          <a:lstStyle/>
          <a:p>
            <a:r>
              <a:rPr lang="en-US" altLang="zh-CN" sz="2000" b="1" dirty="0">
                <a:latin typeface="Arial" pitchFamily="34" charset="0"/>
                <a:ea typeface="微软雅黑" pitchFamily="34" charset="-122"/>
                <a:sym typeface="Wingdings" pitchFamily="2" charset="2"/>
              </a:rPr>
              <a:t> </a:t>
            </a:r>
            <a:r>
              <a:rPr lang="en-US" altLang="zh-CN" sz="2000" b="1" dirty="0"/>
              <a:t>Complex system</a:t>
            </a:r>
          </a:p>
          <a:p>
            <a:pPr>
              <a:lnSpc>
                <a:spcPts val="3200"/>
              </a:lnSpc>
            </a:pPr>
            <a:r>
              <a:rPr lang="en-US" altLang="zh-CN" sz="2000" b="1" dirty="0">
                <a:latin typeface="Arial" pitchFamily="34" charset="0"/>
                <a:ea typeface="微软雅黑" pitchFamily="34" charset="-122"/>
                <a:sym typeface="Wingdings" pitchFamily="2" charset="2"/>
              </a:rPr>
              <a:t> </a:t>
            </a:r>
            <a:r>
              <a:rPr lang="en-US" altLang="zh-CN" sz="2000" b="1" dirty="0"/>
              <a:t>Nanoscale</a:t>
            </a:r>
          </a:p>
          <a:p>
            <a:pPr marL="342900" indent="-342900">
              <a:buFont typeface="Wingdings"/>
              <a:buChar char="à"/>
              <a:defRPr/>
            </a:pPr>
            <a:r>
              <a:rPr lang="en-US" altLang="zh-CN" sz="2000" b="1" dirty="0">
                <a:sym typeface="Wingdings" pitchFamily="2" charset="2"/>
              </a:rPr>
              <a:t>H</a:t>
            </a:r>
            <a:r>
              <a:rPr lang="en-US" altLang="zh-CN" sz="2000" b="1" dirty="0"/>
              <a:t>eterogeneous </a:t>
            </a:r>
          </a:p>
          <a:p>
            <a:pPr marL="342900" indent="-342900">
              <a:buFont typeface="Wingdings"/>
              <a:buChar char="à"/>
              <a:defRPr/>
            </a:pPr>
            <a:r>
              <a:rPr lang="en-US" altLang="zh-CN" sz="2000" b="1" dirty="0"/>
              <a:t>Multi-component</a:t>
            </a:r>
          </a:p>
          <a:p>
            <a:pPr>
              <a:defRPr/>
            </a:pPr>
            <a:r>
              <a:rPr lang="en-US" altLang="zh-CN" sz="2000" b="1" dirty="0">
                <a:latin typeface="Arial" pitchFamily="34" charset="0"/>
                <a:ea typeface="微软雅黑" pitchFamily="34" charset="-122"/>
                <a:sym typeface="Wingdings" pitchFamily="2" charset="2"/>
              </a:rPr>
              <a:t> </a:t>
            </a:r>
            <a:r>
              <a:rPr lang="en-US" altLang="zh-CN" sz="2000" b="1" dirty="0">
                <a:sym typeface="Wingdings" pitchFamily="2" charset="2"/>
              </a:rPr>
              <a:t>N</a:t>
            </a:r>
            <a:r>
              <a:rPr lang="en-US" altLang="zh-CN" sz="2000" b="1" dirty="0"/>
              <a:t>on-equilibrium </a:t>
            </a:r>
          </a:p>
          <a:p>
            <a:pPr>
              <a:defRPr/>
            </a:pPr>
            <a:r>
              <a:rPr lang="en-US" altLang="zh-CN" sz="2000" b="1" dirty="0"/>
              <a:t>……</a:t>
            </a:r>
          </a:p>
        </p:txBody>
      </p:sp>
      <p:sp>
        <p:nvSpPr>
          <p:cNvPr id="21" name="Rectangle 21"/>
          <p:cNvSpPr>
            <a:spLocks noChangeArrowheads="1"/>
          </p:cNvSpPr>
          <p:nvPr/>
        </p:nvSpPr>
        <p:spPr bwMode="auto">
          <a:xfrm>
            <a:off x="5399616" y="1547421"/>
            <a:ext cx="3603270" cy="338548"/>
          </a:xfrm>
          <a:prstGeom prst="rect">
            <a:avLst/>
          </a:prstGeom>
          <a:noFill/>
          <a:ln w="9525">
            <a:noFill/>
            <a:miter lim="800000"/>
            <a:headEnd/>
            <a:tailEnd/>
          </a:ln>
        </p:spPr>
        <p:txBody>
          <a:bodyPr wrap="square" lIns="91434" tIns="45717" rIns="91434" bIns="45717">
            <a:spAutoFit/>
          </a:bodyPr>
          <a:lstStyle/>
          <a:p>
            <a:pPr algn="ctr" fontAlgn="auto">
              <a:spcBef>
                <a:spcPts val="0"/>
              </a:spcBef>
              <a:spcAft>
                <a:spcPts val="0"/>
              </a:spcAft>
              <a:defRPr/>
            </a:pPr>
            <a:r>
              <a:rPr kumimoji="1" lang="en-US" altLang="zh-CN" sz="1600" b="1" dirty="0">
                <a:solidFill>
                  <a:srgbClr val="A50021"/>
                </a:solidFill>
                <a:latin typeface="微软雅黑" pitchFamily="34" charset="-122"/>
                <a:ea typeface="微软雅黑" pitchFamily="34" charset="-122"/>
              </a:rPr>
              <a:t>Difficulties in </a:t>
            </a:r>
            <a:r>
              <a:rPr kumimoji="1" lang="en-US" altLang="zh-CN" sz="1600" b="1" dirty="0" smtClean="0">
                <a:solidFill>
                  <a:srgbClr val="A50021"/>
                </a:solidFill>
                <a:latin typeface="微软雅黑" pitchFamily="34" charset="-122"/>
                <a:ea typeface="微软雅黑" pitchFamily="34" charset="-122"/>
              </a:rPr>
              <a:t>analysis object:</a:t>
            </a:r>
            <a:endParaRPr kumimoji="1" lang="zh-CN" altLang="en-US" sz="1600" b="1" dirty="0">
              <a:solidFill>
                <a:srgbClr val="A50021"/>
              </a:solidFill>
              <a:latin typeface="微软雅黑" pitchFamily="34" charset="-122"/>
              <a:ea typeface="微软雅黑" pitchFamily="34" charset="-122"/>
            </a:endParaRPr>
          </a:p>
        </p:txBody>
      </p:sp>
      <p:sp>
        <p:nvSpPr>
          <p:cNvPr id="24" name="椭圆 23"/>
          <p:cNvSpPr/>
          <p:nvPr/>
        </p:nvSpPr>
        <p:spPr>
          <a:xfrm>
            <a:off x="6119696" y="4214818"/>
            <a:ext cx="2638380" cy="2560057"/>
          </a:xfrm>
          <a:prstGeom prst="ellipse">
            <a:avLst/>
          </a:prstGeom>
          <a:gradFill flip="none" rotWithShape="1">
            <a:gsLst>
              <a:gs pos="0">
                <a:schemeClr val="accent5">
                  <a:lumMod val="40000"/>
                  <a:lumOff val="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 Box 14"/>
          <p:cNvSpPr txBox="1">
            <a:spLocks noChangeArrowheads="1"/>
          </p:cNvSpPr>
          <p:nvPr/>
        </p:nvSpPr>
        <p:spPr bwMode="auto">
          <a:xfrm>
            <a:off x="5199465" y="4826674"/>
            <a:ext cx="3944567" cy="2102788"/>
          </a:xfrm>
          <a:prstGeom prst="rect">
            <a:avLst/>
          </a:prstGeom>
          <a:noFill/>
          <a:ln w="28575">
            <a:noFill/>
            <a:miter lim="800000"/>
            <a:headEnd/>
            <a:tailEnd/>
          </a:ln>
        </p:spPr>
        <p:txBody>
          <a:bodyPr/>
          <a:lstStyle/>
          <a:p>
            <a:pPr>
              <a:lnSpc>
                <a:spcPct val="120000"/>
              </a:lnSpc>
              <a:spcBef>
                <a:spcPts val="0"/>
              </a:spcBef>
            </a:pPr>
            <a:r>
              <a:rPr lang="en-US" altLang="zh-CN" b="1" dirty="0">
                <a:latin typeface="Arial" pitchFamily="34" charset="0"/>
                <a:ea typeface="微软雅黑" pitchFamily="34" charset="-122"/>
                <a:sym typeface="Wingdings" pitchFamily="2" charset="2"/>
              </a:rPr>
              <a:t> </a:t>
            </a:r>
            <a:r>
              <a:rPr lang="en-US" altLang="zh-CN" b="1" dirty="0" smtClean="0">
                <a:latin typeface="Arial" pitchFamily="34" charset="0"/>
                <a:ea typeface="微软雅黑" pitchFamily="34" charset="-122"/>
              </a:rPr>
              <a:t>Quantification </a:t>
            </a:r>
            <a:r>
              <a:rPr lang="en-US" altLang="zh-CN" sz="1400" b="1" dirty="0">
                <a:latin typeface="Arial" pitchFamily="34" charset="0"/>
                <a:ea typeface="微软雅黑" pitchFamily="34" charset="-122"/>
              </a:rPr>
              <a:t>(</a:t>
            </a:r>
            <a:r>
              <a:rPr lang="en-US" altLang="zh-CN" sz="1400" b="1" dirty="0" err="1">
                <a:latin typeface="Arial" pitchFamily="34" charset="0"/>
                <a:ea typeface="微软雅黑" pitchFamily="34" charset="-122"/>
              </a:rPr>
              <a:t>ultramicro</a:t>
            </a:r>
            <a:r>
              <a:rPr lang="en-US" altLang="zh-CN" sz="1400" b="1" dirty="0">
                <a:latin typeface="Arial" pitchFamily="34" charset="0"/>
                <a:ea typeface="微软雅黑" pitchFamily="34" charset="-122"/>
              </a:rPr>
              <a:t>-analysis)</a:t>
            </a:r>
          </a:p>
          <a:p>
            <a:pPr>
              <a:defRPr/>
            </a:pPr>
            <a:r>
              <a:rPr lang="en-US" altLang="zh-CN" b="1" dirty="0">
                <a:latin typeface="Arial" pitchFamily="34" charset="0"/>
                <a:ea typeface="微软雅黑" pitchFamily="34" charset="-122"/>
                <a:sym typeface="Wingdings" pitchFamily="2" charset="2"/>
              </a:rPr>
              <a:t> H</a:t>
            </a:r>
            <a:r>
              <a:rPr lang="en-US" altLang="zh-CN" b="1" dirty="0">
                <a:latin typeface="Arial" pitchFamily="34" charset="0"/>
                <a:ea typeface="微软雅黑" pitchFamily="34" charset="-122"/>
              </a:rPr>
              <a:t>igh resolution 4D (</a:t>
            </a:r>
            <a:r>
              <a:rPr lang="en-US" altLang="zh-CN" b="1" dirty="0" err="1">
                <a:latin typeface="Arial" pitchFamily="34" charset="0"/>
                <a:ea typeface="微软雅黑" pitchFamily="34" charset="-122"/>
              </a:rPr>
              <a:t>x,y,z,t</a:t>
            </a:r>
            <a:r>
              <a:rPr lang="en-US" altLang="zh-CN" b="1" dirty="0">
                <a:latin typeface="Arial" pitchFamily="34" charset="0"/>
                <a:ea typeface="微软雅黑" pitchFamily="34" charset="-122"/>
              </a:rPr>
              <a:t>)</a:t>
            </a:r>
          </a:p>
          <a:p>
            <a:pPr marL="285750" indent="-285750">
              <a:buFont typeface="Wingdings"/>
              <a:buChar char="à"/>
              <a:defRPr/>
            </a:pPr>
            <a:r>
              <a:rPr lang="en-US" altLang="zh-CN" b="1" dirty="0">
                <a:latin typeface="Arial" pitchFamily="34" charset="0"/>
                <a:ea typeface="微软雅黑" pitchFamily="34" charset="-122"/>
              </a:rPr>
              <a:t>In situ </a:t>
            </a:r>
          </a:p>
          <a:p>
            <a:pPr marL="285750" indent="-285750">
              <a:buFont typeface="Wingdings"/>
              <a:buChar char="à"/>
              <a:defRPr/>
            </a:pPr>
            <a:r>
              <a:rPr lang="en-US" altLang="zh-CN" b="1" dirty="0">
                <a:latin typeface="Arial" pitchFamily="34" charset="0"/>
                <a:ea typeface="微软雅黑" pitchFamily="34" charset="-122"/>
              </a:rPr>
              <a:t>N</a:t>
            </a:r>
            <a:r>
              <a:rPr lang="en-US" altLang="zh-CN" b="1" dirty="0" smtClean="0">
                <a:latin typeface="Arial" pitchFamily="34" charset="0"/>
                <a:ea typeface="微软雅黑" pitchFamily="34" charset="-122"/>
              </a:rPr>
              <a:t>ondestructive</a:t>
            </a:r>
            <a:endParaRPr lang="en-US" altLang="zh-CN" b="1" dirty="0">
              <a:latin typeface="Arial" pitchFamily="34" charset="0"/>
              <a:ea typeface="微软雅黑" pitchFamily="34" charset="-122"/>
            </a:endParaRPr>
          </a:p>
          <a:p>
            <a:pPr marL="285750" indent="-285750">
              <a:buFont typeface="Wingdings"/>
              <a:buChar char="à"/>
              <a:defRPr/>
            </a:pPr>
            <a:r>
              <a:rPr lang="en-US" altLang="zh-CN" b="1" dirty="0">
                <a:latin typeface="Arial" pitchFamily="34" charset="0"/>
                <a:ea typeface="微软雅黑" pitchFamily="34" charset="-122"/>
              </a:rPr>
              <a:t>Dynamic process</a:t>
            </a:r>
          </a:p>
          <a:p>
            <a:pPr marL="285750" indent="-285750">
              <a:buFont typeface="Wingdings"/>
              <a:buChar char="à"/>
              <a:defRPr/>
            </a:pPr>
            <a:r>
              <a:rPr lang="en-US" altLang="zh-CN" b="1" dirty="0">
                <a:latin typeface="Arial" pitchFamily="34" charset="0"/>
                <a:ea typeface="微软雅黑" pitchFamily="34" charset="-122"/>
              </a:rPr>
              <a:t>……</a:t>
            </a:r>
            <a:endParaRPr lang="zh-CN" altLang="en-US" b="1" dirty="0">
              <a:latin typeface="Arial" pitchFamily="34" charset="0"/>
              <a:ea typeface="微软雅黑" pitchFamily="34" charset="-122"/>
            </a:endParaRPr>
          </a:p>
        </p:txBody>
      </p:sp>
      <p:sp>
        <p:nvSpPr>
          <p:cNvPr id="22" name="右箭头 21"/>
          <p:cNvSpPr/>
          <p:nvPr/>
        </p:nvSpPr>
        <p:spPr>
          <a:xfrm>
            <a:off x="5199465" y="2059959"/>
            <a:ext cx="540000" cy="432048"/>
          </a:xfrm>
          <a:prstGeom prst="rightArrow">
            <a:avLst>
              <a:gd name="adj1" fmla="val 50000"/>
              <a:gd name="adj2" fmla="val 39625"/>
            </a:avLst>
          </a:prstGeom>
          <a:gradFill flip="none" rotWithShape="1">
            <a:gsLst>
              <a:gs pos="22000">
                <a:schemeClr val="accent5">
                  <a:lumMod val="60000"/>
                  <a:lumOff val="40000"/>
                </a:schemeClr>
              </a:gs>
              <a:gs pos="100000">
                <a:schemeClr val="bg1">
                  <a:lumMod val="95000"/>
                </a:schemeClr>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1"/>
          <p:cNvSpPr>
            <a:spLocks noChangeArrowheads="1"/>
          </p:cNvSpPr>
          <p:nvPr/>
        </p:nvSpPr>
        <p:spPr bwMode="auto">
          <a:xfrm>
            <a:off x="5255600" y="4378944"/>
            <a:ext cx="3603270" cy="338548"/>
          </a:xfrm>
          <a:prstGeom prst="rect">
            <a:avLst/>
          </a:prstGeom>
          <a:noFill/>
          <a:ln w="9525">
            <a:noFill/>
            <a:miter lim="800000"/>
            <a:headEnd/>
            <a:tailEnd/>
          </a:ln>
        </p:spPr>
        <p:txBody>
          <a:bodyPr wrap="square" lIns="91434" tIns="45717" rIns="91434" bIns="45717">
            <a:spAutoFit/>
          </a:bodyPr>
          <a:lstStyle/>
          <a:p>
            <a:pPr algn="ctr" fontAlgn="auto">
              <a:spcBef>
                <a:spcPts val="0"/>
              </a:spcBef>
              <a:spcAft>
                <a:spcPts val="0"/>
              </a:spcAft>
              <a:defRPr/>
            </a:pPr>
            <a:r>
              <a:rPr kumimoji="1" lang="en-US" altLang="zh-CN" sz="1600" b="1" dirty="0">
                <a:solidFill>
                  <a:srgbClr val="A50021"/>
                </a:solidFill>
                <a:latin typeface="微软雅黑" pitchFamily="34" charset="-122"/>
                <a:ea typeface="微软雅黑" pitchFamily="34" charset="-122"/>
              </a:rPr>
              <a:t>Difficulties in </a:t>
            </a:r>
            <a:r>
              <a:rPr kumimoji="1" lang="en-US" altLang="zh-CN" sz="1600" b="1" dirty="0" smtClean="0">
                <a:solidFill>
                  <a:srgbClr val="A50021"/>
                </a:solidFill>
                <a:latin typeface="微软雅黑" pitchFamily="34" charset="-122"/>
                <a:ea typeface="微软雅黑" pitchFamily="34" charset="-122"/>
              </a:rPr>
              <a:t>analysis require:</a:t>
            </a:r>
            <a:endParaRPr kumimoji="1" lang="zh-CN" altLang="en-US" sz="1600" b="1" dirty="0">
              <a:solidFill>
                <a:srgbClr val="A50021"/>
              </a:solidFill>
              <a:latin typeface="微软雅黑" pitchFamily="34" charset="-122"/>
              <a:ea typeface="微软雅黑" pitchFamily="34" charset="-122"/>
            </a:endParaRPr>
          </a:p>
        </p:txBody>
      </p:sp>
      <p:grpSp>
        <p:nvGrpSpPr>
          <p:cNvPr id="7" name="组合 6"/>
          <p:cNvGrpSpPr/>
          <p:nvPr/>
        </p:nvGrpSpPr>
        <p:grpSpPr>
          <a:xfrm>
            <a:off x="216023" y="3258591"/>
            <a:ext cx="4644009" cy="2917802"/>
            <a:chOff x="216023" y="3258591"/>
            <a:chExt cx="4644009" cy="2917802"/>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138" t="20564" r="20281" b="23102"/>
            <a:stretch/>
          </p:blipFill>
          <p:spPr>
            <a:xfrm>
              <a:off x="396698" y="3258591"/>
              <a:ext cx="4438611" cy="2917802"/>
            </a:xfrm>
            <a:prstGeom prst="rect">
              <a:avLst/>
            </a:prstGeom>
          </p:spPr>
        </p:pic>
        <p:sp>
          <p:nvSpPr>
            <p:cNvPr id="23" name="TextBox 22"/>
            <p:cNvSpPr txBox="1"/>
            <p:nvPr/>
          </p:nvSpPr>
          <p:spPr>
            <a:xfrm>
              <a:off x="216023" y="4186659"/>
              <a:ext cx="971601" cy="322461"/>
            </a:xfrm>
            <a:prstGeom prst="rect">
              <a:avLst/>
            </a:prstGeom>
            <a:noFill/>
          </p:spPr>
          <p:txBody>
            <a:bodyPr wrap="square" rtlCol="0">
              <a:spAutoFit/>
            </a:bodyPr>
            <a:lstStyle/>
            <a:p>
              <a:pPr algn="r">
                <a:lnSpc>
                  <a:spcPts val="1900"/>
                </a:lnSpc>
              </a:pPr>
              <a:r>
                <a:rPr lang="en-US" altLang="zh-CN" sz="1400" b="1" dirty="0"/>
                <a:t>Exposure</a:t>
              </a:r>
              <a:endParaRPr lang="zh-CN" altLang="en-US" sz="1400" b="1" dirty="0"/>
            </a:p>
          </p:txBody>
        </p:sp>
        <p:sp>
          <p:nvSpPr>
            <p:cNvPr id="25" name="TextBox 24"/>
            <p:cNvSpPr txBox="1"/>
            <p:nvPr/>
          </p:nvSpPr>
          <p:spPr>
            <a:xfrm>
              <a:off x="1883662" y="5036201"/>
              <a:ext cx="709213" cy="409023"/>
            </a:xfrm>
            <a:prstGeom prst="rect">
              <a:avLst/>
            </a:prstGeom>
            <a:noFill/>
          </p:spPr>
          <p:txBody>
            <a:bodyPr wrap="square" rtlCol="0">
              <a:spAutoFit/>
            </a:bodyPr>
            <a:lstStyle/>
            <a:p>
              <a:pPr algn="r">
                <a:lnSpc>
                  <a:spcPts val="1200"/>
                </a:lnSpc>
              </a:pPr>
              <a:r>
                <a:rPr lang="en-US" altLang="zh-CN" sz="1400" b="1" dirty="0"/>
                <a:t>Organ/</a:t>
              </a:r>
            </a:p>
            <a:p>
              <a:pPr algn="r">
                <a:lnSpc>
                  <a:spcPts val="1200"/>
                </a:lnSpc>
              </a:pPr>
              <a:r>
                <a:rPr lang="en-US" altLang="zh-CN" sz="1400" b="1" dirty="0"/>
                <a:t>Tissue</a:t>
              </a:r>
              <a:endParaRPr lang="zh-CN" altLang="en-US" sz="1400" b="1" dirty="0"/>
            </a:p>
          </p:txBody>
        </p:sp>
        <p:sp>
          <p:nvSpPr>
            <p:cNvPr id="27" name="TextBox 26"/>
            <p:cNvSpPr txBox="1"/>
            <p:nvPr/>
          </p:nvSpPr>
          <p:spPr>
            <a:xfrm>
              <a:off x="3335065" y="4826674"/>
              <a:ext cx="709213" cy="255134"/>
            </a:xfrm>
            <a:prstGeom prst="rect">
              <a:avLst/>
            </a:prstGeom>
            <a:solidFill>
              <a:schemeClr val="bg1">
                <a:alpha val="18000"/>
              </a:schemeClr>
            </a:solidFill>
          </p:spPr>
          <p:txBody>
            <a:bodyPr wrap="square" rtlCol="0">
              <a:spAutoFit/>
            </a:bodyPr>
            <a:lstStyle/>
            <a:p>
              <a:pPr algn="r">
                <a:lnSpc>
                  <a:spcPts val="1200"/>
                </a:lnSpc>
              </a:pPr>
              <a:r>
                <a:rPr lang="en-US" altLang="zh-CN" sz="1600" b="1" dirty="0"/>
                <a:t>Cell</a:t>
              </a:r>
              <a:endParaRPr lang="zh-CN" altLang="en-US" sz="1600" b="1" dirty="0"/>
            </a:p>
          </p:txBody>
        </p:sp>
        <p:sp>
          <p:nvSpPr>
            <p:cNvPr id="28" name="TextBox 27"/>
            <p:cNvSpPr txBox="1"/>
            <p:nvPr/>
          </p:nvSpPr>
          <p:spPr>
            <a:xfrm>
              <a:off x="3940468" y="3861048"/>
              <a:ext cx="919564" cy="246221"/>
            </a:xfrm>
            <a:prstGeom prst="rect">
              <a:avLst/>
            </a:prstGeom>
            <a:noFill/>
          </p:spPr>
          <p:txBody>
            <a:bodyPr wrap="square" rtlCol="0">
              <a:spAutoFit/>
            </a:bodyPr>
            <a:lstStyle/>
            <a:p>
              <a:pPr algn="r">
                <a:lnSpc>
                  <a:spcPts val="1200"/>
                </a:lnSpc>
              </a:pPr>
              <a:r>
                <a:rPr lang="en-US" altLang="zh-CN" sz="1400" b="1" dirty="0"/>
                <a:t>Molecule</a:t>
              </a:r>
              <a:endParaRPr lang="zh-CN" altLang="en-US" sz="1400" b="1" dirty="0"/>
            </a:p>
          </p:txBody>
        </p:sp>
      </p:grpSp>
    </p:spTree>
    <p:extLst>
      <p:ext uri="{BB962C8B-B14F-4D97-AF65-F5344CB8AC3E}">
        <p14:creationId xmlns:p14="http://schemas.microsoft.com/office/powerpoint/2010/main" val="337009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创新方法学"/>
          <p:cNvPicPr>
            <a:picLocks noChangeAspect="1" noChangeArrowheads="1"/>
          </p:cNvPicPr>
          <p:nvPr/>
        </p:nvPicPr>
        <p:blipFill rotWithShape="1">
          <a:blip r:embed="rId3" cstate="print"/>
          <a:srcRect l="1364" t="1985" r="1604" b="1537"/>
          <a:stretch/>
        </p:blipFill>
        <p:spPr bwMode="auto">
          <a:xfrm>
            <a:off x="395536" y="1759813"/>
            <a:ext cx="4081105" cy="3541395"/>
          </a:xfrm>
          <a:prstGeom prst="rect">
            <a:avLst/>
          </a:prstGeom>
          <a:noFill/>
          <a:ln w="9525">
            <a:noFill/>
            <a:miter lim="800000"/>
            <a:headEnd/>
            <a:tailEnd/>
          </a:ln>
          <a:effectLst/>
        </p:spPr>
      </p:pic>
      <p:grpSp>
        <p:nvGrpSpPr>
          <p:cNvPr id="2" name="组合 20"/>
          <p:cNvGrpSpPr/>
          <p:nvPr/>
        </p:nvGrpSpPr>
        <p:grpSpPr>
          <a:xfrm>
            <a:off x="4716016" y="4207081"/>
            <a:ext cx="3944594" cy="1953417"/>
            <a:chOff x="1187624" y="1412777"/>
            <a:chExt cx="3096344" cy="1533363"/>
          </a:xfrm>
        </p:grpSpPr>
        <p:grpSp>
          <p:nvGrpSpPr>
            <p:cNvPr id="3" name="组合 18"/>
            <p:cNvGrpSpPr/>
            <p:nvPr/>
          </p:nvGrpSpPr>
          <p:grpSpPr>
            <a:xfrm>
              <a:off x="1187624" y="1412777"/>
              <a:ext cx="1510609" cy="1257994"/>
              <a:chOff x="650147" y="1327516"/>
              <a:chExt cx="2528441" cy="1814773"/>
            </a:xfrm>
          </p:grpSpPr>
          <p:pic>
            <p:nvPicPr>
              <p:cNvPr id="15" name="图片 14" descr="图片2.png"/>
              <p:cNvPicPr>
                <a:picLocks/>
              </p:cNvPicPr>
              <p:nvPr/>
            </p:nvPicPr>
            <p:blipFill>
              <a:blip r:embed="rId4" cstate="print">
                <a:extLst>
                  <a:ext uri="{28A0092B-C50C-407E-A947-70E740481C1C}">
                    <a14:useLocalDpi xmlns:a14="http://schemas.microsoft.com/office/drawing/2010/main"/>
                  </a:ext>
                </a:extLst>
              </a:blip>
              <a:srcRect/>
              <a:stretch>
                <a:fillRect/>
              </a:stretch>
            </p:blipFill>
            <p:spPr>
              <a:xfrm>
                <a:off x="650147" y="1327516"/>
                <a:ext cx="1198801" cy="1648801"/>
              </a:xfrm>
              <a:prstGeom prst="rect">
                <a:avLst/>
              </a:prstGeom>
              <a:ln>
                <a:noFill/>
              </a:ln>
            </p:spPr>
          </p:pic>
          <p:pic>
            <p:nvPicPr>
              <p:cNvPr id="14" name="Picture 6" descr="101reactor"/>
              <p:cNvPicPr>
                <a:picLocks noChangeArrowheads="1"/>
              </p:cNvPicPr>
              <p:nvPr/>
            </p:nvPicPr>
            <p:blipFill>
              <a:blip r:embed="rId5" cstate="print"/>
              <a:srcRect/>
              <a:stretch>
                <a:fillRect/>
              </a:stretch>
            </p:blipFill>
            <p:spPr bwMode="auto">
              <a:xfrm>
                <a:off x="1979714" y="1493478"/>
                <a:ext cx="1198874" cy="1648811"/>
              </a:xfrm>
              <a:prstGeom prst="rect">
                <a:avLst/>
              </a:prstGeom>
              <a:noFill/>
              <a:ln>
                <a:noFill/>
              </a:ln>
            </p:spPr>
          </p:pic>
        </p:grpSp>
        <p:grpSp>
          <p:nvGrpSpPr>
            <p:cNvPr id="5" name="组合 22"/>
            <p:cNvGrpSpPr/>
            <p:nvPr/>
          </p:nvGrpSpPr>
          <p:grpSpPr>
            <a:xfrm>
              <a:off x="2771800" y="1666834"/>
              <a:ext cx="1512168" cy="1279306"/>
              <a:chOff x="653088" y="3444721"/>
              <a:chExt cx="2531049" cy="1845513"/>
            </a:xfrm>
          </p:grpSpPr>
          <p:pic>
            <p:nvPicPr>
              <p:cNvPr id="29" name="Picture 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85338" y="3648626"/>
                <a:ext cx="1198799" cy="1641608"/>
              </a:xfrm>
              <a:prstGeom prst="rect">
                <a:avLst/>
              </a:prstGeom>
              <a:noFill/>
              <a:ln w="9525">
                <a:noFill/>
                <a:miter lim="800000"/>
                <a:headEnd/>
                <a:tailEnd/>
              </a:ln>
            </p:spPr>
          </p:pic>
          <p:pic>
            <p:nvPicPr>
              <p:cNvPr id="25" name="Picture 24" descr="gamma"/>
              <p:cNvPicPr>
                <a:picLocks noChangeArrowheads="1"/>
              </p:cNvPicPr>
              <p:nvPr/>
            </p:nvPicPr>
            <p:blipFill>
              <a:blip r:embed="rId7" cstate="screen"/>
              <a:srcRect/>
              <a:stretch>
                <a:fillRect/>
              </a:stretch>
            </p:blipFill>
            <p:spPr bwMode="auto">
              <a:xfrm>
                <a:off x="653088" y="3444721"/>
                <a:ext cx="1186667" cy="1648808"/>
              </a:xfrm>
              <a:prstGeom prst="rect">
                <a:avLst/>
              </a:prstGeom>
              <a:noFill/>
              <a:ln>
                <a:noFill/>
              </a:ln>
            </p:spPr>
          </p:pic>
        </p:grpSp>
      </p:grpSp>
      <p:sp>
        <p:nvSpPr>
          <p:cNvPr id="27" name="Rectangle 7"/>
          <p:cNvSpPr>
            <a:spLocks noChangeArrowheads="1"/>
          </p:cNvSpPr>
          <p:nvPr/>
        </p:nvSpPr>
        <p:spPr bwMode="auto">
          <a:xfrm flipH="1">
            <a:off x="0" y="1294730"/>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eaLnBrk="1" hangingPunct="1"/>
            <a:endParaRPr lang="zh-CN" altLang="zh-CN">
              <a:latin typeface="Arial" pitchFamily="34" charset="0"/>
              <a:ea typeface="微软雅黑" pitchFamily="34" charset="-122"/>
            </a:endParaRPr>
          </a:p>
        </p:txBody>
      </p:sp>
      <p:sp>
        <p:nvSpPr>
          <p:cNvPr id="18" name="Rectangle 2">
            <a:extLst>
              <a:ext uri="{FF2B5EF4-FFF2-40B4-BE49-F238E27FC236}">
                <a16:creationId xmlns:a16="http://schemas.microsoft.com/office/drawing/2014/main" xmlns="" id="{E004F8D6-AFB2-410F-A603-58058954449C}"/>
              </a:ext>
            </a:extLst>
          </p:cNvPr>
          <p:cNvSpPr>
            <a:spLocks noChangeArrowheads="1"/>
          </p:cNvSpPr>
          <p:nvPr/>
        </p:nvSpPr>
        <p:spPr bwMode="auto">
          <a:xfrm>
            <a:off x="-15901" y="232192"/>
            <a:ext cx="9144000" cy="892552"/>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zh-CN" sz="2800" b="1" dirty="0">
                <a:latin typeface="Arial" pitchFamily="34" charset="0"/>
                <a:ea typeface="微软雅黑" pitchFamily="34" charset="-122"/>
              </a:rPr>
              <a:t>1. Synchrotron Radiation </a:t>
            </a:r>
            <a:r>
              <a:rPr lang="en-US" altLang="zh-CN" sz="2400" b="1" dirty="0">
                <a:solidFill>
                  <a:srgbClr val="A50021"/>
                </a:solidFill>
                <a:latin typeface="Arial" pitchFamily="34" charset="0"/>
                <a:ea typeface="微软雅黑" pitchFamily="34" charset="-122"/>
              </a:rPr>
              <a:t>Facility Based </a:t>
            </a:r>
            <a:r>
              <a:rPr lang="en-US" altLang="zh-CN" sz="2800" b="1" dirty="0">
                <a:latin typeface="Arial" pitchFamily="34" charset="0"/>
                <a:ea typeface="微软雅黑" pitchFamily="34" charset="-122"/>
              </a:rPr>
              <a:t>Methodology</a:t>
            </a:r>
          </a:p>
          <a:p>
            <a:pPr algn="ctr" fontAlgn="auto">
              <a:spcBef>
                <a:spcPts val="0"/>
              </a:spcBef>
              <a:spcAft>
                <a:spcPts val="0"/>
              </a:spcAft>
            </a:pPr>
            <a:r>
              <a:rPr lang="en-US" altLang="zh-CN" sz="2400" b="1" dirty="0">
                <a:solidFill>
                  <a:srgbClr val="A50021"/>
                </a:solidFill>
                <a:latin typeface="Arial" pitchFamily="34" charset="0"/>
                <a:ea typeface="微软雅黑" pitchFamily="34" charset="-122"/>
              </a:rPr>
              <a:t>for Characterization of </a:t>
            </a:r>
            <a:r>
              <a:rPr lang="en-US" altLang="zh-CN" sz="2400" b="1" dirty="0" smtClean="0">
                <a:solidFill>
                  <a:srgbClr val="A50021"/>
                </a:solidFill>
                <a:latin typeface="Arial" pitchFamily="34" charset="0"/>
                <a:ea typeface="微软雅黑" pitchFamily="34" charset="-122"/>
              </a:rPr>
              <a:t>Nano/Bio </a:t>
            </a:r>
            <a:r>
              <a:rPr lang="en-US" altLang="zh-CN" sz="2400" b="1" dirty="0">
                <a:solidFill>
                  <a:srgbClr val="A50021"/>
                </a:solidFill>
                <a:latin typeface="Arial" pitchFamily="34" charset="0"/>
                <a:ea typeface="微软雅黑" pitchFamily="34" charset="-122"/>
              </a:rPr>
              <a:t>Interface Interactions</a:t>
            </a:r>
            <a:endParaRPr lang="zh-CN" altLang="en-US" sz="2400" b="1" dirty="0">
              <a:solidFill>
                <a:srgbClr val="A50021"/>
              </a:solidFill>
              <a:latin typeface="Arial" pitchFamily="34" charset="0"/>
              <a:ea typeface="微软雅黑" pitchFamily="34" charset="-122"/>
            </a:endParaRPr>
          </a:p>
        </p:txBody>
      </p:sp>
      <p:sp>
        <p:nvSpPr>
          <p:cNvPr id="13" name="矩形 12"/>
          <p:cNvSpPr/>
          <p:nvPr/>
        </p:nvSpPr>
        <p:spPr>
          <a:xfrm>
            <a:off x="5004048" y="1700808"/>
            <a:ext cx="4139952" cy="1893339"/>
          </a:xfrm>
          <a:prstGeom prst="rect">
            <a:avLst/>
          </a:prstGeom>
          <a:gradFill flip="none" rotWithShape="1">
            <a:gsLst>
              <a:gs pos="0">
                <a:srgbClr val="4BACC6">
                  <a:lumMod val="20000"/>
                  <a:lumOff val="80000"/>
                </a:srgbClr>
              </a:gs>
              <a:gs pos="100000">
                <a:srgbClr val="FFFFFF"/>
              </a:gs>
            </a:gsLst>
            <a:lin ang="0" scaled="1"/>
            <a:tileRect/>
          </a:grad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600" b="1" i="1" u="none" strike="noStrike" kern="0" cap="none" spc="0" normalizeH="0" baseline="0" noProof="0" dirty="0">
                <a:ln>
                  <a:noFill/>
                </a:ln>
                <a:solidFill>
                  <a:srgbClr val="000000"/>
                </a:solidFill>
                <a:effectLst/>
                <a:uLnTx/>
                <a:uFillTx/>
                <a:latin typeface="Arial" pitchFamily="34" charset="0"/>
                <a:ea typeface="微软雅黑" pitchFamily="34" charset="-122"/>
              </a:rPr>
              <a:t>J. Am. Chem. Soc., </a:t>
            </a:r>
            <a:r>
              <a:rPr kumimoji="0" lang="en-US" altLang="zh-CN" sz="1600" b="0" i="0" u="none" strike="noStrike" kern="0" cap="none" spc="0" normalizeH="0" baseline="0" noProof="0" dirty="0">
                <a:ln>
                  <a:noFill/>
                </a:ln>
                <a:solidFill>
                  <a:srgbClr val="000000"/>
                </a:solidFill>
                <a:effectLst/>
                <a:uLnTx/>
                <a:uFillTx/>
                <a:latin typeface="Arial" pitchFamily="34" charset="0"/>
                <a:ea typeface="微软雅黑" pitchFamily="34" charset="-122"/>
              </a:rPr>
              <a:t>135, 17359 (2013)   </a:t>
            </a:r>
            <a:endParaRPr kumimoji="0" lang="zh-CN" altLang="en-US" sz="1600" b="0" i="0" u="none" strike="noStrike" kern="0" cap="none" spc="0" normalizeH="0" baseline="0" noProof="0" dirty="0">
              <a:ln>
                <a:noFill/>
              </a:ln>
              <a:solidFill>
                <a:srgbClr val="000000"/>
              </a:solidFill>
              <a:effectLst/>
              <a:uLnTx/>
              <a:uFillTx/>
              <a:latin typeface="Arial" pitchFamily="34" charset="0"/>
              <a:ea typeface="微软雅黑" pitchFamily="34" charset="-122"/>
            </a:endParaRPr>
          </a:p>
          <a:p>
            <a:pPr marL="0" marR="0" lvl="0" indent="0" defTabSz="914400" eaLnBrk="0" fontAlgn="auto" latinLnBrk="0" hangingPunct="0">
              <a:lnSpc>
                <a:spcPct val="150000"/>
              </a:lnSpc>
              <a:spcBef>
                <a:spcPts val="0"/>
              </a:spcBef>
              <a:spcAft>
                <a:spcPts val="0"/>
              </a:spcAft>
              <a:buClrTx/>
              <a:buSzTx/>
              <a:buFontTx/>
              <a:buNone/>
              <a:tabLst/>
              <a:defRPr/>
            </a:pPr>
            <a:r>
              <a:rPr kumimoji="0" lang="en-US" altLang="zh-CN" sz="1600" b="1" i="1" u="none" strike="noStrike" kern="0" cap="none" spc="0" normalizeH="0" baseline="0" noProof="0" dirty="0">
                <a:ln>
                  <a:noFill/>
                </a:ln>
                <a:solidFill>
                  <a:srgbClr val="000000"/>
                </a:solidFill>
                <a:effectLst/>
                <a:uLnTx/>
                <a:uFillTx/>
                <a:latin typeface="Arial" pitchFamily="34" charset="0"/>
                <a:ea typeface="微软雅黑" pitchFamily="34" charset="-122"/>
              </a:rPr>
              <a:t>J. Am. Chem. Soc., </a:t>
            </a:r>
            <a:r>
              <a:rPr kumimoji="0" lang="en-US" altLang="zh-CN" sz="1600" b="0" i="0" u="none" strike="noStrike" kern="0" cap="none" spc="0" normalizeH="0" baseline="0" noProof="0" dirty="0">
                <a:ln>
                  <a:noFill/>
                </a:ln>
                <a:solidFill>
                  <a:srgbClr val="000000"/>
                </a:solidFill>
                <a:effectLst/>
                <a:uLnTx/>
                <a:uFillTx/>
                <a:latin typeface="Arial" pitchFamily="34" charset="0"/>
                <a:ea typeface="微软雅黑" pitchFamily="34" charset="-122"/>
              </a:rPr>
              <a:t>136, 7317 (2014)       </a:t>
            </a:r>
          </a:p>
          <a:p>
            <a:pPr marL="0" marR="0" lvl="0" indent="0" defTabSz="914400" eaLnBrk="0" fontAlgn="auto" latinLnBrk="0" hangingPunct="0">
              <a:lnSpc>
                <a:spcPct val="150000"/>
              </a:lnSpc>
              <a:spcBef>
                <a:spcPts val="0"/>
              </a:spcBef>
              <a:spcAft>
                <a:spcPts val="0"/>
              </a:spcAft>
              <a:buClrTx/>
              <a:buSzTx/>
              <a:buFontTx/>
              <a:buNone/>
              <a:tabLst/>
              <a:defRPr/>
            </a:pPr>
            <a:r>
              <a:rPr kumimoji="0" lang="en-US" altLang="zh-CN" sz="1600" b="1" i="1" u="none" strike="noStrike" kern="0" cap="none" spc="0" normalizeH="0" baseline="0" noProof="0" dirty="0">
                <a:ln>
                  <a:noFill/>
                </a:ln>
                <a:solidFill>
                  <a:srgbClr val="000000"/>
                </a:solidFill>
                <a:effectLst/>
                <a:uLnTx/>
                <a:uFillTx/>
                <a:latin typeface="Arial" pitchFamily="34" charset="0"/>
                <a:ea typeface="微软雅黑" pitchFamily="34" charset="-122"/>
              </a:rPr>
              <a:t>J. Am. Chem. Soc., </a:t>
            </a:r>
            <a:r>
              <a:rPr kumimoji="0" lang="en-US" sz="1600" b="0" i="0" u="none" strike="noStrike" kern="0" cap="none" spc="0" normalizeH="0" baseline="0" noProof="0" dirty="0">
                <a:ln>
                  <a:noFill/>
                </a:ln>
                <a:solidFill>
                  <a:sysClr val="windowText" lastClr="000000"/>
                </a:solidFill>
                <a:effectLst/>
                <a:uLnTx/>
                <a:uFillTx/>
                <a:latin typeface="Arial" pitchFamily="34" charset="0"/>
                <a:ea typeface="微软雅黑" pitchFamily="34" charset="-122"/>
              </a:rPr>
              <a:t>137, 1947 (2015)      </a:t>
            </a:r>
            <a:endParaRPr kumimoji="0" lang="en-US" altLang="zh-CN" sz="1600" b="1" i="0" u="none" strike="noStrike" kern="0" cap="none" spc="0" normalizeH="0" baseline="0" noProof="0" dirty="0">
              <a:ln>
                <a:noFill/>
              </a:ln>
              <a:solidFill>
                <a:srgbClr val="A50021"/>
              </a:solidFill>
              <a:effectLst/>
              <a:uLnTx/>
              <a:uFillTx/>
              <a:latin typeface="Arial" pitchFamily="34" charset="0"/>
              <a:ea typeface="微软雅黑" pitchFamily="34" charset="-122"/>
            </a:endParaRPr>
          </a:p>
          <a:p>
            <a:pPr defTabSz="0">
              <a:lnSpc>
                <a:spcPct val="150000"/>
              </a:lnSpc>
              <a:defRPr/>
            </a:pPr>
            <a:r>
              <a:rPr lang="en-US" altLang="zh-CN" sz="1600" b="1" i="1" dirty="0">
                <a:latin typeface="Arial" pitchFamily="34" charset="0"/>
                <a:ea typeface="微软雅黑" pitchFamily="34" charset="-122"/>
              </a:rPr>
              <a:t>Acc. Chem. Res.,   </a:t>
            </a:r>
            <a:r>
              <a:rPr lang="en-US" altLang="zh-CN" sz="1600" dirty="0">
                <a:latin typeface="Arial" pitchFamily="34" charset="0"/>
                <a:ea typeface="微软雅黑" pitchFamily="34" charset="-122"/>
              </a:rPr>
              <a:t>46, 702 (2013)               </a:t>
            </a:r>
          </a:p>
          <a:p>
            <a:pPr defTabSz="0">
              <a:lnSpc>
                <a:spcPct val="150000"/>
              </a:lnSpc>
              <a:defRPr/>
            </a:pPr>
            <a:r>
              <a:rPr lang="en-US" altLang="zh-CN" sz="1600" b="1" i="1" dirty="0">
                <a:latin typeface="Arial" pitchFamily="34" charset="0"/>
                <a:ea typeface="微软雅黑" pitchFamily="34" charset="-122"/>
              </a:rPr>
              <a:t>Acc. Chem. Res.,   </a:t>
            </a:r>
            <a:r>
              <a:rPr lang="en-US" altLang="zh-CN" sz="1600" dirty="0">
                <a:solidFill>
                  <a:srgbClr val="000000"/>
                </a:solidFill>
                <a:latin typeface="Arial" pitchFamily="34" charset="0"/>
                <a:ea typeface="微软雅黑" pitchFamily="34" charset="-122"/>
              </a:rPr>
              <a:t>46, 622 </a:t>
            </a:r>
            <a:r>
              <a:rPr lang="en-US" altLang="zh-CN" sz="1600" dirty="0">
                <a:latin typeface="Arial" pitchFamily="34" charset="0"/>
                <a:ea typeface="微软雅黑" pitchFamily="34" charset="-122"/>
              </a:rPr>
              <a:t> (2013)             </a:t>
            </a:r>
            <a:r>
              <a:rPr lang="en-US" altLang="zh-CN" sz="1600" dirty="0">
                <a:solidFill>
                  <a:srgbClr val="000000"/>
                </a:solidFill>
                <a:latin typeface="Arial" pitchFamily="34" charset="0"/>
                <a:ea typeface="微软雅黑" pitchFamily="34" charset="-122"/>
              </a:rPr>
              <a:t>  </a:t>
            </a:r>
            <a:endParaRPr lang="en-US" altLang="zh-CN" sz="1600" i="1" dirty="0">
              <a:latin typeface="Arial" pitchFamily="34" charset="0"/>
              <a:ea typeface="微软雅黑" pitchFamily="34" charset="-122"/>
            </a:endParaRPr>
          </a:p>
        </p:txBody>
      </p:sp>
    </p:spTree>
    <p:extLst>
      <p:ext uri="{BB962C8B-B14F-4D97-AF65-F5344CB8AC3E}">
        <p14:creationId xmlns:p14="http://schemas.microsoft.com/office/powerpoint/2010/main" val="232600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7"/>
          <p:cNvSpPr>
            <a:spLocks noChangeArrowheads="1"/>
          </p:cNvSpPr>
          <p:nvPr/>
        </p:nvSpPr>
        <p:spPr bwMode="auto">
          <a:xfrm flipH="1">
            <a:off x="-20147" y="1142984"/>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endParaRPr lang="zh-CN" altLang="zh-CN">
              <a:latin typeface="Calibri" pitchFamily="34" charset="0"/>
            </a:endParaRPr>
          </a:p>
        </p:txBody>
      </p:sp>
      <p:sp>
        <p:nvSpPr>
          <p:cNvPr id="266" name="Rectangle 2"/>
          <p:cNvSpPr>
            <a:spLocks noChangeArrowheads="1"/>
          </p:cNvSpPr>
          <p:nvPr/>
        </p:nvSpPr>
        <p:spPr bwMode="auto">
          <a:xfrm>
            <a:off x="-20147" y="260648"/>
            <a:ext cx="9144000" cy="769441"/>
          </a:xfrm>
          <a:prstGeom prst="rect">
            <a:avLst/>
          </a:prstGeom>
          <a:noFill/>
          <a:ln w="9525">
            <a:noFill/>
            <a:miter lim="800000"/>
            <a:headEnd/>
            <a:tailEnd/>
          </a:ln>
        </p:spPr>
        <p:txBody>
          <a:bodyPr>
            <a:spAutoFit/>
          </a:bodyPr>
          <a:lstStyle/>
          <a:p>
            <a:pPr algn="ctr"/>
            <a:r>
              <a:rPr lang="en-US" altLang="zh-CN" sz="2400" b="1" dirty="0" smtClean="0">
                <a:solidFill>
                  <a:srgbClr val="C00000"/>
                </a:solidFill>
                <a:latin typeface="微软雅黑" pitchFamily="34" charset="-122"/>
                <a:ea typeface="微软雅黑" pitchFamily="34" charset="-122"/>
              </a:rPr>
              <a:t>X-ray </a:t>
            </a:r>
            <a:r>
              <a:rPr lang="en-US" altLang="zh-CN" sz="2400" b="1" dirty="0">
                <a:solidFill>
                  <a:srgbClr val="C00000"/>
                </a:solidFill>
                <a:latin typeface="微软雅黑" pitchFamily="34" charset="-122"/>
                <a:ea typeface="微软雅黑" pitchFamily="34" charset="-122"/>
              </a:rPr>
              <a:t>M</a:t>
            </a:r>
            <a:r>
              <a:rPr lang="en-US" altLang="zh-CN" sz="2400" b="1" dirty="0" smtClean="0">
                <a:solidFill>
                  <a:srgbClr val="C00000"/>
                </a:solidFill>
                <a:latin typeface="微软雅黑" pitchFamily="34" charset="-122"/>
                <a:ea typeface="微软雅黑" pitchFamily="34" charset="-122"/>
              </a:rPr>
              <a:t>icroscopy </a:t>
            </a:r>
            <a:r>
              <a:rPr lang="en-US" altLang="zh-CN" sz="2400" b="1" dirty="0">
                <a:solidFill>
                  <a:srgbClr val="C00000"/>
                </a:solidFill>
                <a:latin typeface="微软雅黑" pitchFamily="34" charset="-122"/>
                <a:ea typeface="微软雅黑" pitchFamily="34" charset="-122"/>
              </a:rPr>
              <a:t>3D </a:t>
            </a:r>
            <a:r>
              <a:rPr lang="en-US" altLang="zh-CN" sz="2400" b="1" dirty="0" smtClean="0">
                <a:solidFill>
                  <a:srgbClr val="C00000"/>
                </a:solidFill>
                <a:latin typeface="微软雅黑" pitchFamily="34" charset="-122"/>
                <a:ea typeface="微软雅黑" pitchFamily="34" charset="-122"/>
              </a:rPr>
              <a:t>Cell Precision </a:t>
            </a:r>
            <a:r>
              <a:rPr lang="en-US" altLang="zh-CN" sz="2400" b="1" dirty="0">
                <a:solidFill>
                  <a:srgbClr val="C00000"/>
                </a:solidFill>
                <a:latin typeface="微软雅黑" pitchFamily="34" charset="-122"/>
                <a:ea typeface="微软雅黑" pitchFamily="34" charset="-122"/>
              </a:rPr>
              <a:t>I</a:t>
            </a:r>
            <a:r>
              <a:rPr lang="en-US" altLang="zh-CN" sz="2400" b="1" dirty="0" smtClean="0">
                <a:solidFill>
                  <a:srgbClr val="C00000"/>
                </a:solidFill>
                <a:latin typeface="微软雅黑" pitchFamily="34" charset="-122"/>
                <a:ea typeface="微软雅黑" pitchFamily="34" charset="-122"/>
              </a:rPr>
              <a:t>maging </a:t>
            </a:r>
            <a:r>
              <a:rPr lang="en-US" altLang="zh-CN" sz="2400" dirty="0" smtClean="0">
                <a:latin typeface="微软雅黑" pitchFamily="34" charset="-122"/>
                <a:ea typeface="微软雅黑" pitchFamily="34" charset="-122"/>
              </a:rPr>
              <a:t> </a:t>
            </a:r>
            <a:endParaRPr lang="en-US" altLang="zh-CN" sz="2400" dirty="0">
              <a:latin typeface="微软雅黑" pitchFamily="34" charset="-122"/>
              <a:ea typeface="微软雅黑" pitchFamily="34" charset="-122"/>
            </a:endParaRPr>
          </a:p>
          <a:p>
            <a:pPr algn="ctr"/>
            <a:r>
              <a:rPr lang="en-US" altLang="zh-CN" sz="2000" b="1" dirty="0">
                <a:latin typeface="微软雅黑" pitchFamily="34" charset="-122"/>
                <a:ea typeface="微软雅黑" pitchFamily="34" charset="-122"/>
              </a:rPr>
              <a:t>Analysis of chemical processes of nanoparticles in a single cell </a:t>
            </a:r>
            <a:endParaRPr lang="zh-CN" altLang="en-US" sz="2000" b="1" dirty="0">
              <a:latin typeface="微软雅黑" pitchFamily="34" charset="-122"/>
              <a:ea typeface="微软雅黑" pitchFamily="34" charset="-122"/>
            </a:endParaRPr>
          </a:p>
        </p:txBody>
      </p:sp>
      <p:pic>
        <p:nvPicPr>
          <p:cNvPr id="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93" y="1540421"/>
            <a:ext cx="4080821" cy="204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946006" y="2699782"/>
            <a:ext cx="2945002" cy="261610"/>
          </a:xfrm>
          <a:prstGeom prst="rect">
            <a:avLst/>
          </a:prstGeom>
          <a:noFill/>
        </p:spPr>
        <p:txBody>
          <a:bodyPr wrap="square" rtlCol="0">
            <a:spAutoFit/>
          </a:bodyPr>
          <a:lstStyle/>
          <a:p>
            <a:pPr algn="ctr"/>
            <a:r>
              <a:rPr lang="en-US" altLang="zh-CN" sz="1100" b="1" dirty="0">
                <a:solidFill>
                  <a:prstClr val="black"/>
                </a:solidFill>
                <a:latin typeface="微软雅黑" pitchFamily="34" charset="-122"/>
                <a:ea typeface="微软雅黑" pitchFamily="34" charset="-122"/>
              </a:rPr>
              <a:t>microarray/single cell</a:t>
            </a:r>
            <a:endParaRPr lang="zh-CN" altLang="en-US" sz="1100" b="1" dirty="0">
              <a:solidFill>
                <a:prstClr val="black"/>
              </a:solidFill>
              <a:latin typeface="微软雅黑" pitchFamily="34" charset="-122"/>
              <a:ea typeface="微软雅黑" pitchFamily="34" charset="-122"/>
            </a:endParaRPr>
          </a:p>
        </p:txBody>
      </p:sp>
      <p:grpSp>
        <p:nvGrpSpPr>
          <p:cNvPr id="60" name="组合 395"/>
          <p:cNvGrpSpPr/>
          <p:nvPr/>
        </p:nvGrpSpPr>
        <p:grpSpPr>
          <a:xfrm>
            <a:off x="3833515" y="2533245"/>
            <a:ext cx="4601850" cy="1492857"/>
            <a:chOff x="2292350" y="2152650"/>
            <a:chExt cx="6099175" cy="1476375"/>
          </a:xfrm>
        </p:grpSpPr>
        <p:sp>
          <p:nvSpPr>
            <p:cNvPr id="61" name="流程图: 联系 80"/>
            <p:cNvSpPr>
              <a:spLocks noChangeArrowheads="1"/>
            </p:cNvSpPr>
            <p:nvPr/>
          </p:nvSpPr>
          <p:spPr bwMode="auto">
            <a:xfrm>
              <a:off x="24384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2" name="流程图: 联系 81"/>
            <p:cNvSpPr>
              <a:spLocks noChangeArrowheads="1"/>
            </p:cNvSpPr>
            <p:nvPr/>
          </p:nvSpPr>
          <p:spPr bwMode="auto">
            <a:xfrm>
              <a:off x="2292350" y="290195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3" name="流程图: 联系 84"/>
            <p:cNvSpPr>
              <a:spLocks noChangeArrowheads="1"/>
            </p:cNvSpPr>
            <p:nvPr/>
          </p:nvSpPr>
          <p:spPr bwMode="auto">
            <a:xfrm>
              <a:off x="25908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4" name="流程图: 联系 89"/>
            <p:cNvSpPr>
              <a:spLocks noChangeArrowheads="1"/>
            </p:cNvSpPr>
            <p:nvPr/>
          </p:nvSpPr>
          <p:spPr bwMode="auto">
            <a:xfrm>
              <a:off x="33782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5" name="流程图: 联系 90"/>
            <p:cNvSpPr>
              <a:spLocks noChangeArrowheads="1"/>
            </p:cNvSpPr>
            <p:nvPr/>
          </p:nvSpPr>
          <p:spPr bwMode="auto">
            <a:xfrm>
              <a:off x="30480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6" name="流程图: 联系 91"/>
            <p:cNvSpPr>
              <a:spLocks noChangeArrowheads="1"/>
            </p:cNvSpPr>
            <p:nvPr/>
          </p:nvSpPr>
          <p:spPr bwMode="auto">
            <a:xfrm>
              <a:off x="32131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7" name="流程图: 联系 92"/>
            <p:cNvSpPr>
              <a:spLocks noChangeArrowheads="1"/>
            </p:cNvSpPr>
            <p:nvPr/>
          </p:nvSpPr>
          <p:spPr bwMode="auto">
            <a:xfrm>
              <a:off x="27432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8" name="流程图: 联系 93"/>
            <p:cNvSpPr>
              <a:spLocks noChangeArrowheads="1"/>
            </p:cNvSpPr>
            <p:nvPr/>
          </p:nvSpPr>
          <p:spPr bwMode="auto">
            <a:xfrm>
              <a:off x="3630613" y="28956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69" name="流程图: 联系 94"/>
            <p:cNvSpPr>
              <a:spLocks noChangeArrowheads="1"/>
            </p:cNvSpPr>
            <p:nvPr/>
          </p:nvSpPr>
          <p:spPr bwMode="auto">
            <a:xfrm>
              <a:off x="289560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pic>
          <p:nvPicPr>
            <p:cNvPr id="70" name="Picture 3"/>
            <p:cNvPicPr>
              <a:picLocks noChangeAspect="1" noChangeArrowheads="1"/>
            </p:cNvPicPr>
            <p:nvPr/>
          </p:nvPicPr>
          <p:blipFill>
            <a:blip r:embed="rId4" cstate="print"/>
            <a:srcRect/>
            <a:stretch>
              <a:fillRect/>
            </a:stretch>
          </p:blipFill>
          <p:spPr bwMode="auto">
            <a:xfrm>
              <a:off x="3581400" y="2286000"/>
              <a:ext cx="2035175" cy="1143000"/>
            </a:xfrm>
            <a:prstGeom prst="rect">
              <a:avLst/>
            </a:prstGeom>
            <a:noFill/>
            <a:ln w="9525">
              <a:noFill/>
              <a:miter lim="800000"/>
              <a:headEnd/>
              <a:tailEnd/>
            </a:ln>
          </p:spPr>
        </p:pic>
        <p:sp>
          <p:nvSpPr>
            <p:cNvPr id="71" name="任意多边形 70"/>
            <p:cNvSpPr/>
            <p:nvPr/>
          </p:nvSpPr>
          <p:spPr bwMode="auto">
            <a:xfrm>
              <a:off x="5562600" y="2359025"/>
              <a:ext cx="368300" cy="522288"/>
            </a:xfrm>
            <a:custGeom>
              <a:avLst/>
              <a:gdLst>
                <a:gd name="connsiteX0" fmla="*/ 28566 w 368808"/>
                <a:gd name="connsiteY0" fmla="*/ 0 h 520995"/>
                <a:gd name="connsiteX1" fmla="*/ 17933 w 368808"/>
                <a:gd name="connsiteY1" fmla="*/ 202019 h 520995"/>
                <a:gd name="connsiteX2" fmla="*/ 17933 w 368808"/>
                <a:gd name="connsiteY2" fmla="*/ 202019 h 520995"/>
                <a:gd name="connsiteX3" fmla="*/ 368808 w 368808"/>
                <a:gd name="connsiteY3" fmla="*/ 520995 h 520995"/>
                <a:gd name="connsiteX4" fmla="*/ 188054 w 368808"/>
                <a:gd name="connsiteY4" fmla="*/ 297712 h 520995"/>
                <a:gd name="connsiteX5" fmla="*/ 198687 w 368808"/>
                <a:gd name="connsiteY5" fmla="*/ 159488 h 520995"/>
                <a:gd name="connsiteX6" fmla="*/ 113626 w 368808"/>
                <a:gd name="connsiteY6" fmla="*/ 159488 h 520995"/>
                <a:gd name="connsiteX7" fmla="*/ 124259 w 368808"/>
                <a:gd name="connsiteY7" fmla="*/ 31898 h 520995"/>
                <a:gd name="connsiteX8" fmla="*/ 124259 w 368808"/>
                <a:gd name="connsiteY8" fmla="*/ 31898 h 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8" h="520995">
                  <a:moveTo>
                    <a:pt x="28566" y="0"/>
                  </a:moveTo>
                  <a:cubicBezTo>
                    <a:pt x="0" y="85695"/>
                    <a:pt x="17933" y="20690"/>
                    <a:pt x="17933" y="202019"/>
                  </a:cubicBezTo>
                  <a:lnTo>
                    <a:pt x="17933" y="202019"/>
                  </a:lnTo>
                  <a:lnTo>
                    <a:pt x="368808" y="520995"/>
                  </a:lnTo>
                  <a:lnTo>
                    <a:pt x="188054" y="297712"/>
                  </a:lnTo>
                  <a:lnTo>
                    <a:pt x="198687" y="159488"/>
                  </a:lnTo>
                  <a:lnTo>
                    <a:pt x="113626" y="159488"/>
                  </a:lnTo>
                  <a:lnTo>
                    <a:pt x="124259" y="31898"/>
                  </a:lnTo>
                  <a:lnTo>
                    <a:pt x="124259" y="31898"/>
                  </a:lnTo>
                </a:path>
              </a:pathLst>
            </a:custGeom>
            <a:solidFill>
              <a:schemeClr val="accent1">
                <a:lumMod val="75000"/>
              </a:schemeClr>
            </a:solidFill>
            <a:ln w="19050" cap="flat" cmpd="sng" algn="ctr">
              <a:solidFill>
                <a:schemeClr val="tx1"/>
              </a:solidFill>
              <a:prstDash val="solid"/>
              <a:round/>
              <a:headEnd type="none" w="med" len="med"/>
              <a:tailEnd type="none" w="med" len="med"/>
            </a:ln>
            <a:effectLst/>
          </p:spPr>
          <p:txBody>
            <a:bodyPr/>
            <a:lstStyle/>
            <a:p>
              <a:pPr eaLnBrk="0" hangingPunct="0">
                <a:defRPr/>
              </a:pPr>
              <a:endParaRPr lang="zh-CN" altLang="en-US">
                <a:solidFill>
                  <a:prstClr val="black"/>
                </a:solidFill>
                <a:latin typeface="Calibri"/>
              </a:endParaRPr>
            </a:p>
          </p:txBody>
        </p:sp>
        <p:sp>
          <p:nvSpPr>
            <p:cNvPr id="72" name="任意多边形 71"/>
            <p:cNvSpPr/>
            <p:nvPr/>
          </p:nvSpPr>
          <p:spPr bwMode="auto">
            <a:xfrm>
              <a:off x="5570859" y="2943004"/>
              <a:ext cx="368808" cy="520995"/>
            </a:xfrm>
            <a:custGeom>
              <a:avLst/>
              <a:gdLst>
                <a:gd name="connsiteX0" fmla="*/ 28566 w 368808"/>
                <a:gd name="connsiteY0" fmla="*/ 0 h 520995"/>
                <a:gd name="connsiteX1" fmla="*/ 17933 w 368808"/>
                <a:gd name="connsiteY1" fmla="*/ 202019 h 520995"/>
                <a:gd name="connsiteX2" fmla="*/ 17933 w 368808"/>
                <a:gd name="connsiteY2" fmla="*/ 202019 h 520995"/>
                <a:gd name="connsiteX3" fmla="*/ 368808 w 368808"/>
                <a:gd name="connsiteY3" fmla="*/ 520995 h 520995"/>
                <a:gd name="connsiteX4" fmla="*/ 188054 w 368808"/>
                <a:gd name="connsiteY4" fmla="*/ 297712 h 520995"/>
                <a:gd name="connsiteX5" fmla="*/ 198687 w 368808"/>
                <a:gd name="connsiteY5" fmla="*/ 159488 h 520995"/>
                <a:gd name="connsiteX6" fmla="*/ 113626 w 368808"/>
                <a:gd name="connsiteY6" fmla="*/ 159488 h 520995"/>
                <a:gd name="connsiteX7" fmla="*/ 124259 w 368808"/>
                <a:gd name="connsiteY7" fmla="*/ 31898 h 520995"/>
                <a:gd name="connsiteX8" fmla="*/ 124259 w 368808"/>
                <a:gd name="connsiteY8" fmla="*/ 31898 h 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8" h="520995">
                  <a:moveTo>
                    <a:pt x="28566" y="0"/>
                  </a:moveTo>
                  <a:cubicBezTo>
                    <a:pt x="0" y="85695"/>
                    <a:pt x="17933" y="20690"/>
                    <a:pt x="17933" y="202019"/>
                  </a:cubicBezTo>
                  <a:lnTo>
                    <a:pt x="17933" y="202019"/>
                  </a:lnTo>
                  <a:lnTo>
                    <a:pt x="368808" y="520995"/>
                  </a:lnTo>
                  <a:lnTo>
                    <a:pt x="188054" y="297712"/>
                  </a:lnTo>
                  <a:lnTo>
                    <a:pt x="198687" y="159488"/>
                  </a:lnTo>
                  <a:lnTo>
                    <a:pt x="113626" y="159488"/>
                  </a:lnTo>
                  <a:lnTo>
                    <a:pt x="124259" y="31898"/>
                  </a:lnTo>
                  <a:lnTo>
                    <a:pt x="124259" y="31898"/>
                  </a:lnTo>
                </a:path>
              </a:pathLst>
            </a:custGeom>
            <a:solidFill>
              <a:schemeClr val="accent1">
                <a:lumMod val="75000"/>
              </a:schemeClr>
            </a:solidFill>
            <a:ln w="19050"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a:lstStyle/>
            <a:p>
              <a:pPr eaLnBrk="0" hangingPunct="0">
                <a:defRPr/>
              </a:pPr>
              <a:endParaRPr lang="zh-CN" altLang="en-US">
                <a:solidFill>
                  <a:prstClr val="black"/>
                </a:solidFill>
                <a:latin typeface="Calibri"/>
              </a:endParaRPr>
            </a:p>
          </p:txBody>
        </p:sp>
        <p:sp>
          <p:nvSpPr>
            <p:cNvPr id="73" name="任意多边形 72"/>
            <p:cNvSpPr/>
            <p:nvPr/>
          </p:nvSpPr>
          <p:spPr bwMode="auto">
            <a:xfrm>
              <a:off x="5867400" y="2417763"/>
              <a:ext cx="217488" cy="487362"/>
            </a:xfrm>
            <a:custGeom>
              <a:avLst/>
              <a:gdLst>
                <a:gd name="connsiteX0" fmla="*/ 26898 w 216903"/>
                <a:gd name="connsiteY0" fmla="*/ 0 h 486888"/>
                <a:gd name="connsiteX1" fmla="*/ 15022 w 216903"/>
                <a:gd name="connsiteY1" fmla="*/ 178130 h 486888"/>
                <a:gd name="connsiteX2" fmla="*/ 15022 w 216903"/>
                <a:gd name="connsiteY2" fmla="*/ 178130 h 486888"/>
                <a:gd name="connsiteX3" fmla="*/ 216903 w 216903"/>
                <a:gd name="connsiteY3" fmla="*/ 486888 h 486888"/>
                <a:gd name="connsiteX4" fmla="*/ 216903 w 216903"/>
                <a:gd name="connsiteY4" fmla="*/ 486888 h 486888"/>
                <a:gd name="connsiteX5" fmla="*/ 86274 w 216903"/>
                <a:gd name="connsiteY5" fmla="*/ 261257 h 486888"/>
                <a:gd name="connsiteX6" fmla="*/ 86274 w 216903"/>
                <a:gd name="connsiteY6" fmla="*/ 11875 h 4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903" h="486888">
                  <a:moveTo>
                    <a:pt x="26898" y="0"/>
                  </a:moveTo>
                  <a:cubicBezTo>
                    <a:pt x="0" y="80689"/>
                    <a:pt x="15022" y="23108"/>
                    <a:pt x="15022" y="178130"/>
                  </a:cubicBezTo>
                  <a:lnTo>
                    <a:pt x="15022" y="178130"/>
                  </a:lnTo>
                  <a:lnTo>
                    <a:pt x="216903" y="486888"/>
                  </a:lnTo>
                  <a:lnTo>
                    <a:pt x="216903" y="486888"/>
                  </a:lnTo>
                  <a:lnTo>
                    <a:pt x="86274" y="261257"/>
                  </a:lnTo>
                  <a:lnTo>
                    <a:pt x="86274" y="11875"/>
                  </a:lnTo>
                </a:path>
              </a:pathLst>
            </a:custGeom>
            <a:solidFill>
              <a:schemeClr val="accent6">
                <a:lumMod val="60000"/>
                <a:lumOff val="40000"/>
              </a:schemeClr>
            </a:solidFill>
            <a:ln w="19050" cap="flat" cmpd="sng" algn="ctr">
              <a:solidFill>
                <a:schemeClr val="tx1"/>
              </a:solidFill>
              <a:prstDash val="solid"/>
              <a:round/>
              <a:headEnd type="none" w="med" len="med"/>
              <a:tailEnd type="none" w="med" len="med"/>
            </a:ln>
            <a:effectLst/>
          </p:spPr>
          <p:txBody>
            <a:bodyPr/>
            <a:lstStyle/>
            <a:p>
              <a:pPr eaLnBrk="0" hangingPunct="0">
                <a:defRPr/>
              </a:pPr>
              <a:endParaRPr lang="zh-CN" altLang="en-US">
                <a:solidFill>
                  <a:prstClr val="black"/>
                </a:solidFill>
                <a:latin typeface="Calibri"/>
              </a:endParaRPr>
            </a:p>
          </p:txBody>
        </p:sp>
        <p:sp>
          <p:nvSpPr>
            <p:cNvPr id="74" name="任意多边形 73"/>
            <p:cNvSpPr/>
            <p:nvPr/>
          </p:nvSpPr>
          <p:spPr bwMode="auto">
            <a:xfrm>
              <a:off x="5865372" y="2935254"/>
              <a:ext cx="216903" cy="486888"/>
            </a:xfrm>
            <a:custGeom>
              <a:avLst/>
              <a:gdLst>
                <a:gd name="connsiteX0" fmla="*/ 26898 w 216903"/>
                <a:gd name="connsiteY0" fmla="*/ 0 h 486888"/>
                <a:gd name="connsiteX1" fmla="*/ 15022 w 216903"/>
                <a:gd name="connsiteY1" fmla="*/ 178130 h 486888"/>
                <a:gd name="connsiteX2" fmla="*/ 15022 w 216903"/>
                <a:gd name="connsiteY2" fmla="*/ 178130 h 486888"/>
                <a:gd name="connsiteX3" fmla="*/ 216903 w 216903"/>
                <a:gd name="connsiteY3" fmla="*/ 486888 h 486888"/>
                <a:gd name="connsiteX4" fmla="*/ 216903 w 216903"/>
                <a:gd name="connsiteY4" fmla="*/ 486888 h 486888"/>
                <a:gd name="connsiteX5" fmla="*/ 86274 w 216903"/>
                <a:gd name="connsiteY5" fmla="*/ 261257 h 486888"/>
                <a:gd name="connsiteX6" fmla="*/ 86274 w 216903"/>
                <a:gd name="connsiteY6" fmla="*/ 11875 h 4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903" h="486888">
                  <a:moveTo>
                    <a:pt x="26898" y="0"/>
                  </a:moveTo>
                  <a:cubicBezTo>
                    <a:pt x="0" y="80689"/>
                    <a:pt x="15022" y="23108"/>
                    <a:pt x="15022" y="178130"/>
                  </a:cubicBezTo>
                  <a:lnTo>
                    <a:pt x="15022" y="178130"/>
                  </a:lnTo>
                  <a:lnTo>
                    <a:pt x="216903" y="486888"/>
                  </a:lnTo>
                  <a:lnTo>
                    <a:pt x="216903" y="486888"/>
                  </a:lnTo>
                  <a:lnTo>
                    <a:pt x="86274" y="261257"/>
                  </a:lnTo>
                  <a:lnTo>
                    <a:pt x="86274" y="11875"/>
                  </a:lnTo>
                </a:path>
              </a:pathLst>
            </a:custGeom>
            <a:solidFill>
              <a:schemeClr val="accent6">
                <a:lumMod val="60000"/>
                <a:lumOff val="40000"/>
              </a:schemeClr>
            </a:solidFill>
            <a:ln w="19050"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a:lstStyle/>
            <a:p>
              <a:pPr eaLnBrk="0" hangingPunct="0">
                <a:defRPr/>
              </a:pPr>
              <a:endParaRPr lang="zh-CN" altLang="en-US">
                <a:solidFill>
                  <a:prstClr val="black"/>
                </a:solidFill>
                <a:latin typeface="Calibri"/>
              </a:endParaRPr>
            </a:p>
          </p:txBody>
        </p:sp>
        <p:sp>
          <p:nvSpPr>
            <p:cNvPr id="75" name="圆柱形 74"/>
            <p:cNvSpPr/>
            <p:nvPr/>
          </p:nvSpPr>
          <p:spPr bwMode="auto">
            <a:xfrm>
              <a:off x="6724650" y="2152650"/>
              <a:ext cx="152400" cy="1143000"/>
            </a:xfrm>
            <a:prstGeom prst="can">
              <a:avLst/>
            </a:prstGeom>
            <a:gradFill>
              <a:gsLst>
                <a:gs pos="0">
                  <a:srgbClr val="5E9EFF"/>
                </a:gs>
                <a:gs pos="39999">
                  <a:srgbClr val="85C2FF"/>
                </a:gs>
                <a:gs pos="70000">
                  <a:srgbClr val="C4D6EB"/>
                </a:gs>
                <a:gs pos="100000">
                  <a:srgbClr val="FFEBFA"/>
                </a:gs>
              </a:gsLst>
              <a:lin ang="0" scaled="0"/>
            </a:gradFill>
            <a:ln w="19050" cap="flat" cmpd="sng" algn="ctr">
              <a:solidFill>
                <a:schemeClr val="tx1"/>
              </a:solidFill>
              <a:prstDash val="solid"/>
              <a:round/>
              <a:headEnd type="none" w="med" len="med"/>
              <a:tailEnd type="none" w="med" len="med"/>
            </a:ln>
            <a:effectLst/>
            <a:scene3d>
              <a:camera prst="orthographicFront">
                <a:rot lat="0" lon="0" rev="5400000"/>
              </a:camera>
              <a:lightRig rig="freezing" dir="t">
                <a:rot lat="0" lon="0" rev="0"/>
              </a:lightRig>
            </a:scene3d>
            <a:sp3d prstMaterial="softEdge"/>
          </p:spPr>
          <p:txBody>
            <a:bodyPr/>
            <a:lstStyle/>
            <a:p>
              <a:pPr eaLnBrk="0" hangingPunct="0">
                <a:defRPr/>
              </a:pPr>
              <a:endParaRPr lang="zh-CN" altLang="en-US">
                <a:solidFill>
                  <a:prstClr val="black"/>
                </a:solidFill>
                <a:latin typeface="Calibri"/>
              </a:endParaRPr>
            </a:p>
          </p:txBody>
        </p:sp>
        <p:sp>
          <p:nvSpPr>
            <p:cNvPr id="76" name="圆柱形 75"/>
            <p:cNvSpPr/>
            <p:nvPr/>
          </p:nvSpPr>
          <p:spPr bwMode="auto">
            <a:xfrm>
              <a:off x="6724650" y="2333625"/>
              <a:ext cx="152400" cy="1143000"/>
            </a:xfrm>
            <a:prstGeom prst="can">
              <a:avLst/>
            </a:prstGeom>
            <a:gradFill>
              <a:gsLst>
                <a:gs pos="0">
                  <a:srgbClr val="5E9EFF"/>
                </a:gs>
                <a:gs pos="39999">
                  <a:srgbClr val="85C2FF"/>
                </a:gs>
                <a:gs pos="70000">
                  <a:srgbClr val="C4D6EB"/>
                </a:gs>
                <a:gs pos="100000">
                  <a:srgbClr val="FFEBFA"/>
                </a:gs>
              </a:gsLst>
              <a:lin ang="0" scaled="0"/>
            </a:gradFill>
            <a:ln w="19050" cap="flat" cmpd="sng" algn="ctr">
              <a:solidFill>
                <a:schemeClr val="tx1"/>
              </a:solidFill>
              <a:prstDash val="solid"/>
              <a:round/>
              <a:headEnd type="none" w="med" len="med"/>
              <a:tailEnd type="none" w="med" len="med"/>
            </a:ln>
            <a:effectLst/>
            <a:scene3d>
              <a:camera prst="orthographicFront">
                <a:rot lat="0" lon="0" rev="5400000"/>
              </a:camera>
              <a:lightRig rig="freezing" dir="t"/>
            </a:scene3d>
          </p:spPr>
          <p:txBody>
            <a:bodyPr/>
            <a:lstStyle/>
            <a:p>
              <a:pPr eaLnBrk="0" hangingPunct="0">
                <a:defRPr/>
              </a:pPr>
              <a:endParaRPr lang="zh-CN" altLang="en-US">
                <a:solidFill>
                  <a:prstClr val="black"/>
                </a:solidFill>
                <a:latin typeface="Calibri"/>
              </a:endParaRPr>
            </a:p>
          </p:txBody>
        </p:sp>
        <p:sp>
          <p:nvSpPr>
            <p:cNvPr id="77" name="圆柱形 76"/>
            <p:cNvSpPr/>
            <p:nvPr/>
          </p:nvSpPr>
          <p:spPr bwMode="auto">
            <a:xfrm>
              <a:off x="6791325" y="2295525"/>
              <a:ext cx="152400" cy="1143000"/>
            </a:xfrm>
            <a:prstGeom prst="can">
              <a:avLst/>
            </a:prstGeom>
            <a:gradFill>
              <a:gsLst>
                <a:gs pos="0">
                  <a:srgbClr val="5E9EFF"/>
                </a:gs>
                <a:gs pos="39999">
                  <a:srgbClr val="85C2FF"/>
                </a:gs>
                <a:gs pos="70000">
                  <a:srgbClr val="C4D6EB"/>
                </a:gs>
                <a:gs pos="100000">
                  <a:srgbClr val="FFEBFA"/>
                </a:gs>
              </a:gsLst>
              <a:lin ang="0" scaled="0"/>
            </a:gradFill>
            <a:ln w="19050" cap="flat" cmpd="sng" algn="ctr">
              <a:solidFill>
                <a:schemeClr val="tx1"/>
              </a:solidFill>
              <a:prstDash val="solid"/>
              <a:round/>
              <a:headEnd type="none" w="med" len="med"/>
              <a:tailEnd type="none" w="med" len="med"/>
            </a:ln>
            <a:effectLst/>
            <a:scene3d>
              <a:camera prst="orthographicFront">
                <a:rot lat="0" lon="0" rev="5400000"/>
              </a:camera>
              <a:lightRig rig="freezing" dir="t"/>
            </a:scene3d>
          </p:spPr>
          <p:txBody>
            <a:bodyPr/>
            <a:lstStyle/>
            <a:p>
              <a:pPr eaLnBrk="0" hangingPunct="0">
                <a:defRPr/>
              </a:pPr>
              <a:endParaRPr lang="zh-CN" altLang="en-US">
                <a:solidFill>
                  <a:prstClr val="black"/>
                </a:solidFill>
                <a:latin typeface="Calibri"/>
              </a:endParaRPr>
            </a:p>
          </p:txBody>
        </p:sp>
        <p:sp>
          <p:nvSpPr>
            <p:cNvPr id="78" name="圆柱形 77"/>
            <p:cNvSpPr/>
            <p:nvPr/>
          </p:nvSpPr>
          <p:spPr bwMode="auto">
            <a:xfrm>
              <a:off x="6781800" y="2486025"/>
              <a:ext cx="152400" cy="1143000"/>
            </a:xfrm>
            <a:prstGeom prst="can">
              <a:avLst/>
            </a:prstGeom>
            <a:gradFill>
              <a:gsLst>
                <a:gs pos="0">
                  <a:srgbClr val="5E9EFF"/>
                </a:gs>
                <a:gs pos="39999">
                  <a:srgbClr val="85C2FF"/>
                </a:gs>
                <a:gs pos="70000">
                  <a:srgbClr val="C4D6EB"/>
                </a:gs>
                <a:gs pos="100000">
                  <a:srgbClr val="FFEBFA"/>
                </a:gs>
              </a:gsLst>
              <a:lin ang="0" scaled="0"/>
            </a:gradFill>
            <a:ln w="19050" cap="flat" cmpd="sng" algn="ctr">
              <a:solidFill>
                <a:schemeClr val="tx1"/>
              </a:solidFill>
              <a:prstDash val="solid"/>
              <a:round/>
              <a:headEnd type="none" w="med" len="med"/>
              <a:tailEnd type="none" w="med" len="med"/>
            </a:ln>
            <a:effectLst/>
            <a:scene3d>
              <a:camera prst="orthographicFront">
                <a:rot lat="0" lon="0" rev="5400000"/>
              </a:camera>
              <a:lightRig rig="freezing" dir="t"/>
            </a:scene3d>
          </p:spPr>
          <p:txBody>
            <a:bodyPr/>
            <a:lstStyle/>
            <a:p>
              <a:pPr eaLnBrk="0" hangingPunct="0">
                <a:defRPr/>
              </a:pPr>
              <a:endParaRPr lang="zh-CN" altLang="en-US">
                <a:solidFill>
                  <a:prstClr val="black"/>
                </a:solidFill>
                <a:latin typeface="Calibri"/>
              </a:endParaRPr>
            </a:p>
          </p:txBody>
        </p:sp>
        <p:sp>
          <p:nvSpPr>
            <p:cNvPr id="79" name="矩形 78"/>
            <p:cNvSpPr/>
            <p:nvPr/>
          </p:nvSpPr>
          <p:spPr bwMode="auto">
            <a:xfrm>
              <a:off x="7781925" y="2714625"/>
              <a:ext cx="609600" cy="30480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cap="flat" cmpd="sng" algn="ctr">
              <a:solidFill>
                <a:schemeClr val="tx1"/>
              </a:solidFill>
              <a:prstDash val="solid"/>
              <a:round/>
              <a:headEnd type="none" w="med" len="med"/>
              <a:tailEnd type="none" w="med" len="med"/>
            </a:ln>
            <a:effectLst>
              <a:softEdge rad="12700"/>
            </a:effectLst>
          </p:spPr>
          <p:txBody>
            <a:bodyPr/>
            <a:lstStyle/>
            <a:p>
              <a:pPr eaLnBrk="0" hangingPunct="0">
                <a:defRPr/>
              </a:pPr>
              <a:endParaRPr lang="zh-CN" altLang="en-US">
                <a:solidFill>
                  <a:prstClr val="black"/>
                </a:solidFill>
                <a:latin typeface="Calibri"/>
              </a:endParaRPr>
            </a:p>
          </p:txBody>
        </p:sp>
        <p:sp>
          <p:nvSpPr>
            <p:cNvPr id="80" name="流程图: 联系 93"/>
            <p:cNvSpPr>
              <a:spLocks noChangeArrowheads="1"/>
            </p:cNvSpPr>
            <p:nvPr/>
          </p:nvSpPr>
          <p:spPr bwMode="auto">
            <a:xfrm>
              <a:off x="3783013" y="28956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1" name="流程图: 联系 93"/>
            <p:cNvSpPr>
              <a:spLocks noChangeArrowheads="1"/>
            </p:cNvSpPr>
            <p:nvPr/>
          </p:nvSpPr>
          <p:spPr bwMode="auto">
            <a:xfrm>
              <a:off x="3992563" y="28956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2" name="流程图: 联系 93"/>
            <p:cNvSpPr>
              <a:spLocks noChangeArrowheads="1"/>
            </p:cNvSpPr>
            <p:nvPr/>
          </p:nvSpPr>
          <p:spPr bwMode="auto">
            <a:xfrm>
              <a:off x="4500563" y="28956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3" name="流程图: 联系 93"/>
            <p:cNvSpPr>
              <a:spLocks noChangeArrowheads="1"/>
            </p:cNvSpPr>
            <p:nvPr/>
          </p:nvSpPr>
          <p:spPr bwMode="auto">
            <a:xfrm>
              <a:off x="5414963" y="25908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4" name="流程图: 联系 93"/>
            <p:cNvSpPr>
              <a:spLocks noChangeArrowheads="1"/>
            </p:cNvSpPr>
            <p:nvPr/>
          </p:nvSpPr>
          <p:spPr bwMode="auto">
            <a:xfrm>
              <a:off x="5567363" y="27432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5" name="流程图: 联系 93"/>
            <p:cNvSpPr>
              <a:spLocks noChangeArrowheads="1"/>
            </p:cNvSpPr>
            <p:nvPr/>
          </p:nvSpPr>
          <p:spPr bwMode="auto">
            <a:xfrm>
              <a:off x="5719763" y="28956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6" name="流程图: 联系 93"/>
            <p:cNvSpPr>
              <a:spLocks noChangeArrowheads="1"/>
            </p:cNvSpPr>
            <p:nvPr/>
          </p:nvSpPr>
          <p:spPr bwMode="auto">
            <a:xfrm>
              <a:off x="5562600" y="3048000"/>
              <a:ext cx="71438"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7" name="流程图: 联系 93"/>
            <p:cNvSpPr>
              <a:spLocks noChangeArrowheads="1"/>
            </p:cNvSpPr>
            <p:nvPr/>
          </p:nvSpPr>
          <p:spPr bwMode="auto">
            <a:xfrm>
              <a:off x="5414963" y="3048000"/>
              <a:ext cx="71437"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8" name="流程图: 联系 93"/>
            <p:cNvSpPr>
              <a:spLocks noChangeArrowheads="1"/>
            </p:cNvSpPr>
            <p:nvPr/>
          </p:nvSpPr>
          <p:spPr bwMode="auto">
            <a:xfrm>
              <a:off x="5562600" y="2895600"/>
              <a:ext cx="71438"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89" name="流程图: 联系 93"/>
            <p:cNvSpPr>
              <a:spLocks noChangeArrowheads="1"/>
            </p:cNvSpPr>
            <p:nvPr/>
          </p:nvSpPr>
          <p:spPr bwMode="auto">
            <a:xfrm>
              <a:off x="5715000" y="2762250"/>
              <a:ext cx="71438" cy="71438"/>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90" name="流程图: 联系 95"/>
            <p:cNvSpPr>
              <a:spLocks noChangeArrowheads="1"/>
            </p:cNvSpPr>
            <p:nvPr/>
          </p:nvSpPr>
          <p:spPr bwMode="auto">
            <a:xfrm>
              <a:off x="3549650" y="2895600"/>
              <a:ext cx="76200" cy="76200"/>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grpSp>
      <p:pic>
        <p:nvPicPr>
          <p:cNvPr id="94" name="Picture 6" descr="波带片1"/>
          <p:cNvPicPr>
            <a:picLocks noChangeAspect="1" noChangeArrowheads="1"/>
          </p:cNvPicPr>
          <p:nvPr/>
        </p:nvPicPr>
        <p:blipFill>
          <a:blip r:embed="rId5" cstate="print"/>
          <a:srcRect/>
          <a:stretch>
            <a:fillRect/>
          </a:stretch>
        </p:blipFill>
        <p:spPr bwMode="auto">
          <a:xfrm>
            <a:off x="668776" y="3765422"/>
            <a:ext cx="5739906" cy="2008099"/>
          </a:xfrm>
          <a:prstGeom prst="rect">
            <a:avLst/>
          </a:prstGeom>
          <a:solidFill>
            <a:schemeClr val="bg1"/>
          </a:solidFill>
          <a:ln w="9525">
            <a:solidFill>
              <a:srgbClr val="FFFF00"/>
            </a:solidFill>
            <a:miter lim="800000"/>
            <a:headEnd/>
            <a:tailEnd/>
          </a:ln>
        </p:spPr>
      </p:pic>
      <p:sp>
        <p:nvSpPr>
          <p:cNvPr id="95" name="流程图: 联系 91"/>
          <p:cNvSpPr>
            <a:spLocks noChangeArrowheads="1"/>
          </p:cNvSpPr>
          <p:nvPr/>
        </p:nvSpPr>
        <p:spPr bwMode="auto">
          <a:xfrm>
            <a:off x="3714369" y="3297702"/>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96" name="流程图: 联系 91"/>
          <p:cNvSpPr>
            <a:spLocks noChangeArrowheads="1"/>
          </p:cNvSpPr>
          <p:nvPr/>
        </p:nvSpPr>
        <p:spPr bwMode="auto">
          <a:xfrm>
            <a:off x="3714369" y="3437817"/>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97" name="流程图: 联系 91"/>
          <p:cNvSpPr>
            <a:spLocks noChangeArrowheads="1"/>
          </p:cNvSpPr>
          <p:nvPr/>
        </p:nvSpPr>
        <p:spPr bwMode="auto">
          <a:xfrm>
            <a:off x="3714369" y="3608322"/>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98" name="流程图: 联系 91"/>
          <p:cNvSpPr>
            <a:spLocks noChangeArrowheads="1"/>
          </p:cNvSpPr>
          <p:nvPr/>
        </p:nvSpPr>
        <p:spPr bwMode="auto">
          <a:xfrm>
            <a:off x="3714369" y="3765422"/>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99" name="流程图: 联系 91"/>
          <p:cNvSpPr>
            <a:spLocks noChangeArrowheads="1"/>
          </p:cNvSpPr>
          <p:nvPr/>
        </p:nvSpPr>
        <p:spPr bwMode="auto">
          <a:xfrm>
            <a:off x="3714369" y="4013881"/>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100" name="流程图: 联系 91"/>
          <p:cNvSpPr>
            <a:spLocks noChangeArrowheads="1"/>
          </p:cNvSpPr>
          <p:nvPr/>
        </p:nvSpPr>
        <p:spPr bwMode="auto">
          <a:xfrm>
            <a:off x="3714369" y="4153996"/>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101" name="流程图: 联系 91"/>
          <p:cNvSpPr>
            <a:spLocks noChangeArrowheads="1"/>
          </p:cNvSpPr>
          <p:nvPr/>
        </p:nvSpPr>
        <p:spPr bwMode="auto">
          <a:xfrm>
            <a:off x="3714369" y="4324501"/>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sp>
        <p:nvSpPr>
          <p:cNvPr id="102" name="流程图: 联系 91"/>
          <p:cNvSpPr>
            <a:spLocks noChangeArrowheads="1"/>
          </p:cNvSpPr>
          <p:nvPr/>
        </p:nvSpPr>
        <p:spPr bwMode="auto">
          <a:xfrm>
            <a:off x="3714369" y="4549708"/>
            <a:ext cx="57493" cy="77051"/>
          </a:xfrm>
          <a:prstGeom prst="flowChartConnector">
            <a:avLst/>
          </a:prstGeom>
          <a:solidFill>
            <a:srgbClr val="0070C0"/>
          </a:solidFill>
          <a:ln w="9525" algn="ctr">
            <a:solidFill>
              <a:srgbClr val="0070C0"/>
            </a:solidFill>
            <a:round/>
            <a:headEnd/>
            <a:tailEnd/>
          </a:ln>
        </p:spPr>
        <p:txBody>
          <a:bodyPr/>
          <a:lstStyle/>
          <a:p>
            <a:pPr eaLnBrk="0" hangingPunct="0"/>
            <a:endParaRPr lang="zh-CN" altLang="en-US">
              <a:solidFill>
                <a:prstClr val="black"/>
              </a:solidFill>
              <a:latin typeface="Calibri"/>
              <a:ea typeface="宋体"/>
            </a:endParaRPr>
          </a:p>
        </p:txBody>
      </p:sp>
      <p:pic>
        <p:nvPicPr>
          <p:cNvPr id="105" name="Picture 3" descr="E:\工作相关\实验相关\实验计划\高通量阀控芯片平台\新建文件夹\IMG_20120615_1321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71" r="7955"/>
          <a:stretch/>
        </p:blipFill>
        <p:spPr bwMode="auto">
          <a:xfrm rot="5400000">
            <a:off x="91749" y="2630928"/>
            <a:ext cx="1070200" cy="1038690"/>
          </a:xfrm>
          <a:prstGeom prst="rect">
            <a:avLst/>
          </a:prstGeom>
          <a:noFill/>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sp>
        <p:nvSpPr>
          <p:cNvPr id="106" name="Rectangle 2"/>
          <p:cNvSpPr>
            <a:spLocks noChangeArrowheads="1"/>
          </p:cNvSpPr>
          <p:nvPr/>
        </p:nvSpPr>
        <p:spPr bwMode="auto">
          <a:xfrm>
            <a:off x="107504" y="5988952"/>
            <a:ext cx="6135933" cy="307777"/>
          </a:xfrm>
          <a:prstGeom prst="rect">
            <a:avLst/>
          </a:prstGeom>
          <a:noFill/>
          <a:ln w="9525">
            <a:noFill/>
            <a:miter lim="800000"/>
            <a:headEnd/>
            <a:tailEnd/>
          </a:ln>
        </p:spPr>
        <p:txBody>
          <a:bodyPr wrap="square">
            <a:spAutoFit/>
          </a:bodyPr>
          <a:lstStyle/>
          <a:p>
            <a:pPr algn="ctr"/>
            <a:r>
              <a:rPr lang="en-US" altLang="zh-CN" sz="1400" b="1" dirty="0">
                <a:solidFill>
                  <a:srgbClr val="C00000"/>
                </a:solidFill>
                <a:latin typeface="微软雅黑" pitchFamily="34" charset="-122"/>
                <a:ea typeface="微软雅黑" pitchFamily="34" charset="-122"/>
              </a:rPr>
              <a:t>To design the X-ray microscopy 3D cell precision imaging </a:t>
            </a:r>
            <a:r>
              <a:rPr lang="en-US" altLang="zh-CN" sz="1400" dirty="0"/>
              <a:t> </a:t>
            </a:r>
          </a:p>
        </p:txBody>
      </p:sp>
      <p:sp>
        <p:nvSpPr>
          <p:cNvPr id="107" name="TextBox 106"/>
          <p:cNvSpPr txBox="1"/>
          <p:nvPr/>
        </p:nvSpPr>
        <p:spPr>
          <a:xfrm>
            <a:off x="4237101" y="1593240"/>
            <a:ext cx="2672800" cy="1169551"/>
          </a:xfrm>
          <a:prstGeom prst="rect">
            <a:avLst/>
          </a:prstGeom>
          <a:noFill/>
        </p:spPr>
        <p:txBody>
          <a:bodyPr wrap="square" rtlCol="0">
            <a:spAutoFit/>
          </a:bodyPr>
          <a:lstStyle/>
          <a:p>
            <a:pPr algn="ctr"/>
            <a:r>
              <a:rPr lang="en-US" altLang="zh-CN" sz="1400" b="1" dirty="0" smtClean="0">
                <a:solidFill>
                  <a:prstClr val="black"/>
                </a:solidFill>
                <a:ea typeface="微软雅黑" pitchFamily="34" charset="-122"/>
                <a:cs typeface="Arial" pitchFamily="34" charset="0"/>
              </a:rPr>
              <a:t>Isotope-labeling</a:t>
            </a:r>
            <a:endParaRPr lang="en-US" altLang="zh-CN" sz="1400" b="1" dirty="0">
              <a:solidFill>
                <a:prstClr val="black"/>
              </a:solidFill>
              <a:ea typeface="微软雅黑" pitchFamily="34" charset="-122"/>
              <a:cs typeface="Arial" pitchFamily="34" charset="0"/>
            </a:endParaRPr>
          </a:p>
          <a:p>
            <a:pPr algn="ctr"/>
            <a:r>
              <a:rPr lang="en-US" altLang="zh-CN" sz="1400" b="1" dirty="0">
                <a:solidFill>
                  <a:prstClr val="black"/>
                </a:solidFill>
                <a:ea typeface="微软雅黑" pitchFamily="34" charset="-122"/>
                <a:cs typeface="Arial" pitchFamily="34" charset="0"/>
              </a:rPr>
              <a:t>LA/ICP-MS</a:t>
            </a:r>
          </a:p>
          <a:p>
            <a:pPr algn="ctr"/>
            <a:r>
              <a:rPr lang="en-US" altLang="zh-CN" sz="1400" b="1" dirty="0">
                <a:solidFill>
                  <a:srgbClr val="C00000"/>
                </a:solidFill>
                <a:ea typeface="微软雅黑" pitchFamily="34" charset="-122"/>
                <a:cs typeface="Arial" pitchFamily="34" charset="0"/>
              </a:rPr>
              <a:t>Isotope ratio analysis</a:t>
            </a:r>
          </a:p>
          <a:p>
            <a:pPr algn="ctr"/>
            <a:r>
              <a:rPr lang="en-US" altLang="zh-CN" sz="1400" b="1" dirty="0">
                <a:solidFill>
                  <a:prstClr val="black"/>
                </a:solidFill>
                <a:ea typeface="微软雅黑" pitchFamily="34" charset="-122"/>
                <a:cs typeface="Arial" pitchFamily="34" charset="0"/>
              </a:rPr>
              <a:t>LA/ICP-MS/XAFS</a:t>
            </a:r>
          </a:p>
          <a:p>
            <a:pPr algn="ctr"/>
            <a:r>
              <a:rPr lang="en-US" altLang="zh-CN" sz="1400" b="1" dirty="0">
                <a:solidFill>
                  <a:srgbClr val="C00000"/>
                </a:solidFill>
                <a:ea typeface="微软雅黑" pitchFamily="34" charset="-122"/>
                <a:cs typeface="Arial" pitchFamily="34" charset="0"/>
              </a:rPr>
              <a:t>Chemical information analysis</a:t>
            </a:r>
            <a:endParaRPr lang="zh-CN" altLang="en-US" sz="1400" b="1" dirty="0">
              <a:solidFill>
                <a:prstClr val="black"/>
              </a:solidFill>
              <a:ea typeface="微软雅黑" pitchFamily="34" charset="-122"/>
              <a:cs typeface="Arial" pitchFamily="34" charset="0"/>
            </a:endParaRPr>
          </a:p>
        </p:txBody>
      </p:sp>
      <p:sp>
        <p:nvSpPr>
          <p:cNvPr id="108" name="TextBox 107"/>
          <p:cNvSpPr txBox="1"/>
          <p:nvPr/>
        </p:nvSpPr>
        <p:spPr>
          <a:xfrm>
            <a:off x="6660232" y="1809264"/>
            <a:ext cx="2590579" cy="954107"/>
          </a:xfrm>
          <a:prstGeom prst="rect">
            <a:avLst/>
          </a:prstGeom>
          <a:noFill/>
        </p:spPr>
        <p:txBody>
          <a:bodyPr wrap="square" rtlCol="0">
            <a:spAutoFit/>
          </a:bodyPr>
          <a:lstStyle/>
          <a:p>
            <a:pPr marL="180975" indent="-180975">
              <a:buFont typeface="Arial" pitchFamily="34" charset="0"/>
              <a:buChar char="•"/>
            </a:pPr>
            <a:r>
              <a:rPr lang="en-US" altLang="zh-CN" sz="1400" b="1" dirty="0">
                <a:latin typeface="+mj-lt"/>
                <a:ea typeface="微软雅黑" pitchFamily="34" charset="-122"/>
                <a:cs typeface="Arial" pitchFamily="34" charset="0"/>
              </a:rPr>
              <a:t>High-throughput</a:t>
            </a:r>
          </a:p>
          <a:p>
            <a:pPr marL="180975" indent="-180975">
              <a:buFont typeface="Arial" pitchFamily="34" charset="0"/>
              <a:buChar char="•"/>
            </a:pPr>
            <a:r>
              <a:rPr lang="en-US" altLang="zh-CN" sz="1400" b="1" dirty="0">
                <a:latin typeface="+mj-lt"/>
                <a:ea typeface="微软雅黑" pitchFamily="34" charset="-122"/>
                <a:cs typeface="Arial" pitchFamily="34" charset="0"/>
              </a:rPr>
              <a:t>Precise quantification</a:t>
            </a:r>
          </a:p>
          <a:p>
            <a:pPr marL="180975" indent="-180975">
              <a:buFont typeface="Arial" pitchFamily="34" charset="0"/>
              <a:buChar char="•"/>
            </a:pPr>
            <a:r>
              <a:rPr lang="en-US" altLang="zh-CN" sz="1400" b="1" dirty="0">
                <a:latin typeface="+mj-lt"/>
                <a:ea typeface="微软雅黑" pitchFamily="34" charset="-122"/>
                <a:cs typeface="Arial" pitchFamily="34" charset="0"/>
              </a:rPr>
              <a:t>Chemical structure analysis</a:t>
            </a:r>
          </a:p>
          <a:p>
            <a:pPr marL="180975" indent="-180975">
              <a:buFont typeface="Arial" pitchFamily="34" charset="0"/>
              <a:buChar char="•"/>
            </a:pPr>
            <a:r>
              <a:rPr lang="en-US" altLang="zh-CN" sz="1400" b="1" dirty="0">
                <a:latin typeface="+mj-lt"/>
                <a:ea typeface="微软雅黑" pitchFamily="34" charset="-122"/>
                <a:cs typeface="Arial" pitchFamily="34" charset="0"/>
              </a:rPr>
              <a:t>Background influence</a:t>
            </a:r>
          </a:p>
        </p:txBody>
      </p:sp>
      <p:sp>
        <p:nvSpPr>
          <p:cNvPr id="109" name="Text Box 22"/>
          <p:cNvSpPr txBox="1">
            <a:spLocks noChangeArrowheads="1"/>
          </p:cNvSpPr>
          <p:nvPr/>
        </p:nvSpPr>
        <p:spPr bwMode="auto">
          <a:xfrm>
            <a:off x="6473410" y="3816910"/>
            <a:ext cx="2880320" cy="2708434"/>
          </a:xfrm>
          <a:prstGeom prst="rect">
            <a:avLst/>
          </a:prstGeom>
          <a:noFill/>
          <a:ln w="9525">
            <a:noFill/>
            <a:miter lim="800000"/>
            <a:headEnd/>
            <a:tailEnd/>
          </a:ln>
        </p:spPr>
        <p:txBody>
          <a:bodyPr wrap="square" lIns="90000" rIns="90000">
            <a:spAutoFit/>
          </a:bodyPr>
          <a:lstStyle/>
          <a:p>
            <a:pPr marL="285750" indent="-285750">
              <a:lnSpc>
                <a:spcPts val="1700"/>
              </a:lnSpc>
              <a:buFont typeface="Wingdings"/>
              <a:buChar char="à"/>
            </a:pPr>
            <a:r>
              <a:rPr lang="en-US" altLang="zh-CN" sz="1600" b="1" dirty="0">
                <a:ea typeface="微软雅黑" pitchFamily="34" charset="-122"/>
              </a:rPr>
              <a:t>3D image of NP </a:t>
            </a:r>
          </a:p>
          <a:p>
            <a:pPr>
              <a:lnSpc>
                <a:spcPts val="1700"/>
              </a:lnSpc>
            </a:pPr>
            <a:r>
              <a:rPr lang="en-US" altLang="zh-CN" sz="1600" b="1" dirty="0">
                <a:ea typeface="微软雅黑" pitchFamily="34" charset="-122"/>
              </a:rPr>
              <a:t>        in a single cell</a:t>
            </a:r>
          </a:p>
          <a:p>
            <a:pPr>
              <a:lnSpc>
                <a:spcPts val="1700"/>
              </a:lnSpc>
            </a:pPr>
            <a:r>
              <a:rPr lang="en-US" altLang="zh-CN" sz="1600" b="1" dirty="0">
                <a:sym typeface="Wingdings" pitchFamily="2" charset="2"/>
              </a:rPr>
              <a:t> </a:t>
            </a:r>
            <a:r>
              <a:rPr lang="en-US" altLang="zh-CN" sz="1600" b="1" dirty="0"/>
              <a:t>in situ </a:t>
            </a:r>
          </a:p>
          <a:p>
            <a:pPr>
              <a:lnSpc>
                <a:spcPts val="1700"/>
              </a:lnSpc>
            </a:pPr>
            <a:r>
              <a:rPr lang="en-US" altLang="zh-CN" sz="1600" b="1" dirty="0">
                <a:sym typeface="Wingdings" pitchFamily="2" charset="2"/>
              </a:rPr>
              <a:t> </a:t>
            </a:r>
            <a:r>
              <a:rPr lang="en-US" altLang="zh-CN" sz="1600" b="1" dirty="0"/>
              <a:t>nondestructive</a:t>
            </a:r>
            <a:r>
              <a:rPr lang="en-US" altLang="zh-CN" sz="1600" b="1" dirty="0">
                <a:ea typeface="微软雅黑" pitchFamily="34" charset="-122"/>
              </a:rPr>
              <a:t>    </a:t>
            </a:r>
          </a:p>
          <a:p>
            <a:pPr>
              <a:lnSpc>
                <a:spcPts val="1700"/>
              </a:lnSpc>
            </a:pPr>
            <a:r>
              <a:rPr lang="en-US" altLang="zh-CN" sz="1600" b="1" dirty="0">
                <a:ea typeface="微软雅黑" pitchFamily="34" charset="-122"/>
                <a:sym typeface="Wingdings" pitchFamily="2" charset="2"/>
              </a:rPr>
              <a:t> </a:t>
            </a:r>
            <a:r>
              <a:rPr lang="en-US" altLang="zh-CN" sz="1600" b="1" dirty="0"/>
              <a:t>high-resolution imaging</a:t>
            </a:r>
          </a:p>
          <a:p>
            <a:pPr>
              <a:lnSpc>
                <a:spcPts val="1700"/>
              </a:lnSpc>
            </a:pPr>
            <a:r>
              <a:rPr lang="en-US" altLang="zh-CN" sz="1600" b="1" dirty="0">
                <a:sym typeface="Wingdings" pitchFamily="2" charset="2"/>
              </a:rPr>
              <a:t> </a:t>
            </a:r>
            <a:r>
              <a:rPr lang="en-US" altLang="zh-CN" sz="1600" b="1" dirty="0">
                <a:sym typeface="Wingdings" pitchFamily="2" charset="2"/>
              </a:rPr>
              <a:t>p</a:t>
            </a:r>
            <a:r>
              <a:rPr lang="en-US" altLang="zh-CN" sz="1600" b="1" dirty="0" smtClean="0"/>
              <a:t>enetration </a:t>
            </a:r>
            <a:r>
              <a:rPr lang="en-US" altLang="zh-CN" sz="1600" b="1" dirty="0"/>
              <a:t>depth</a:t>
            </a:r>
          </a:p>
          <a:p>
            <a:pPr marL="285750" indent="-285750">
              <a:lnSpc>
                <a:spcPts val="1700"/>
              </a:lnSpc>
              <a:buFont typeface="Wingdings"/>
              <a:buChar char="à"/>
            </a:pPr>
            <a:r>
              <a:rPr lang="en-US" altLang="zh-CN" sz="1600" b="1" dirty="0" smtClean="0"/>
              <a:t>imaging </a:t>
            </a:r>
            <a:r>
              <a:rPr lang="en-US" altLang="zh-CN" sz="1600" b="1" dirty="0"/>
              <a:t>mechanism </a:t>
            </a:r>
          </a:p>
          <a:p>
            <a:pPr>
              <a:lnSpc>
                <a:spcPts val="1700"/>
              </a:lnSpc>
            </a:pPr>
            <a:r>
              <a:rPr lang="en-US" altLang="zh-CN" sz="1600" b="1" dirty="0"/>
              <a:t>       is optional : </a:t>
            </a:r>
            <a:endParaRPr lang="en-US" altLang="zh-CN" sz="1600" b="1" dirty="0">
              <a:ea typeface="微软雅黑" pitchFamily="34" charset="-122"/>
            </a:endParaRPr>
          </a:p>
          <a:p>
            <a:pPr>
              <a:lnSpc>
                <a:spcPts val="1700"/>
              </a:lnSpc>
            </a:pPr>
            <a:r>
              <a:rPr lang="en-US" altLang="zh-CN" sz="1600" b="1" dirty="0">
                <a:ea typeface="微软雅黑" pitchFamily="34" charset="-122"/>
              </a:rPr>
              <a:t>          </a:t>
            </a:r>
            <a:r>
              <a:rPr lang="en-US" altLang="zh-CN" sz="1600" b="1" dirty="0"/>
              <a:t> -  </a:t>
            </a:r>
            <a:r>
              <a:rPr lang="en-US" altLang="zh-CN" sz="1600" b="1" dirty="0" smtClean="0"/>
              <a:t>absorption </a:t>
            </a:r>
            <a:r>
              <a:rPr lang="en-US" altLang="zh-CN" sz="1600" b="1" dirty="0"/>
              <a:t>/ </a:t>
            </a:r>
          </a:p>
          <a:p>
            <a:pPr>
              <a:lnSpc>
                <a:spcPts val="1700"/>
              </a:lnSpc>
            </a:pPr>
            <a:r>
              <a:rPr lang="en-US" altLang="zh-CN" sz="1600" b="1" dirty="0"/>
              <a:t>           -  </a:t>
            </a:r>
            <a:r>
              <a:rPr lang="en-US" altLang="zh-CN" sz="1600" b="1" dirty="0" smtClean="0"/>
              <a:t>fluorescence </a:t>
            </a:r>
            <a:r>
              <a:rPr lang="en-US" altLang="zh-CN" sz="1600" b="1" dirty="0">
                <a:ea typeface="微软雅黑" pitchFamily="34" charset="-122"/>
              </a:rPr>
              <a:t>/</a:t>
            </a:r>
          </a:p>
          <a:p>
            <a:pPr>
              <a:lnSpc>
                <a:spcPts val="1700"/>
              </a:lnSpc>
            </a:pPr>
            <a:r>
              <a:rPr lang="en-US" altLang="zh-CN" sz="1600" b="1" dirty="0"/>
              <a:t>           -  </a:t>
            </a:r>
            <a:r>
              <a:rPr lang="en-US" altLang="zh-CN" sz="1600" b="1" dirty="0" smtClean="0"/>
              <a:t>refraction </a:t>
            </a:r>
            <a:r>
              <a:rPr lang="en-US" altLang="zh-CN" sz="1600" b="1" dirty="0"/>
              <a:t>/</a:t>
            </a:r>
            <a:endParaRPr lang="en-US" altLang="zh-CN" sz="1600" b="1" dirty="0">
              <a:ea typeface="微软雅黑" pitchFamily="34" charset="-122"/>
            </a:endParaRPr>
          </a:p>
          <a:p>
            <a:pPr>
              <a:lnSpc>
                <a:spcPts val="1700"/>
              </a:lnSpc>
            </a:pPr>
            <a:r>
              <a:rPr lang="en-US" altLang="zh-CN" sz="1600" b="1" dirty="0"/>
              <a:t>           -  </a:t>
            </a:r>
            <a:r>
              <a:rPr lang="en-US" altLang="zh-CN" sz="1600" b="1" dirty="0" smtClean="0"/>
              <a:t>scattering </a:t>
            </a:r>
            <a:r>
              <a:rPr lang="en-US" altLang="zh-CN" sz="1600" b="1" dirty="0"/>
              <a:t>/</a:t>
            </a:r>
          </a:p>
        </p:txBody>
      </p:sp>
    </p:spTree>
    <p:extLst>
      <p:ext uri="{BB962C8B-B14F-4D97-AF65-F5344CB8AC3E}">
        <p14:creationId xmlns:p14="http://schemas.microsoft.com/office/powerpoint/2010/main" val="107986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a:off x="5072066" y="1127217"/>
            <a:ext cx="4357718" cy="5681851"/>
            <a:chOff x="44012" y="521857"/>
            <a:chExt cx="4262640" cy="6317887"/>
          </a:xfrm>
        </p:grpSpPr>
        <p:cxnSp>
          <p:nvCxnSpPr>
            <p:cNvPr id="5" name="直接连接符 4"/>
            <p:cNvCxnSpPr/>
            <p:nvPr/>
          </p:nvCxnSpPr>
          <p:spPr>
            <a:xfrm>
              <a:off x="331561" y="877053"/>
              <a:ext cx="15761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082746" y="854932"/>
              <a:ext cx="15761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 name="组合 7"/>
            <p:cNvGrpSpPr/>
            <p:nvPr/>
          </p:nvGrpSpPr>
          <p:grpSpPr>
            <a:xfrm>
              <a:off x="44012" y="539388"/>
              <a:ext cx="3789015" cy="6300356"/>
              <a:chOff x="44012" y="539388"/>
              <a:chExt cx="3789015" cy="6300356"/>
            </a:xfrm>
          </p:grpSpPr>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561" y="923759"/>
                <a:ext cx="3501466" cy="591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012" y="539388"/>
                <a:ext cx="1713866" cy="369333"/>
              </a:xfrm>
              <a:prstGeom prst="rect">
                <a:avLst/>
              </a:prstGeom>
              <a:noFill/>
            </p:spPr>
            <p:txBody>
              <a:bodyPr wrap="none" rtlCol="0">
                <a:spAutoFit/>
              </a:bodyPr>
              <a:lstStyle/>
              <a:p>
                <a:r>
                  <a:rPr lang="en-US" altLang="zh-CN" b="1" dirty="0">
                    <a:solidFill>
                      <a:srgbClr val="0000CC"/>
                    </a:solidFill>
                  </a:rPr>
                  <a:t>Uptake for 24 h </a:t>
                </a:r>
                <a:endParaRPr lang="zh-CN" altLang="en-US" b="1" dirty="0">
                  <a:solidFill>
                    <a:srgbClr val="0000CC"/>
                  </a:solidFill>
                </a:endParaRPr>
              </a:p>
            </p:txBody>
          </p:sp>
        </p:grpSp>
        <p:sp>
          <p:nvSpPr>
            <p:cNvPr id="10" name="TextBox 9"/>
            <p:cNvSpPr txBox="1"/>
            <p:nvPr/>
          </p:nvSpPr>
          <p:spPr>
            <a:xfrm>
              <a:off x="2083421" y="521857"/>
              <a:ext cx="2223231" cy="414706"/>
            </a:xfrm>
            <a:prstGeom prst="rect">
              <a:avLst/>
            </a:prstGeom>
            <a:noFill/>
          </p:spPr>
          <p:txBody>
            <a:bodyPr wrap="square" rtlCol="0">
              <a:spAutoFit/>
            </a:bodyPr>
            <a:lstStyle/>
            <a:p>
              <a:r>
                <a:rPr lang="en-US" altLang="zh-CN" b="1" dirty="0">
                  <a:solidFill>
                    <a:srgbClr val="0000CC"/>
                  </a:solidFill>
                </a:rPr>
                <a:t>Removal for 48 h</a:t>
              </a:r>
              <a:endParaRPr lang="zh-CN" altLang="en-US" b="1" dirty="0">
                <a:solidFill>
                  <a:srgbClr val="0000CC"/>
                </a:solidFill>
              </a:endParaRPr>
            </a:p>
          </p:txBody>
        </p:sp>
      </p:grpSp>
      <p:sp>
        <p:nvSpPr>
          <p:cNvPr id="11" name="矩形 10"/>
          <p:cNvSpPr/>
          <p:nvPr/>
        </p:nvSpPr>
        <p:spPr>
          <a:xfrm>
            <a:off x="0" y="141347"/>
            <a:ext cx="9144000" cy="461665"/>
          </a:xfrm>
          <a:prstGeom prst="rect">
            <a:avLst/>
          </a:prstGeom>
        </p:spPr>
        <p:txBody>
          <a:bodyPr wrap="square">
            <a:spAutoFit/>
          </a:bodyPr>
          <a:lstStyle/>
          <a:p>
            <a:pPr algn="ctr"/>
            <a:r>
              <a:rPr lang="en-US" altLang="zh-CN" sz="2400" b="1" dirty="0">
                <a:solidFill>
                  <a:srgbClr val="C00000"/>
                </a:solidFill>
                <a:latin typeface="Arial" panose="020B0604020202020204" pitchFamily="34" charset="0"/>
                <a:cs typeface="Arial" panose="020B0604020202020204" pitchFamily="34" charset="0"/>
              </a:rPr>
              <a:t>3D </a:t>
            </a:r>
            <a:r>
              <a:rPr lang="en-US" altLang="zh-CN" sz="2400" b="1" dirty="0" smtClean="0">
                <a:solidFill>
                  <a:srgbClr val="C00000"/>
                </a:solidFill>
                <a:latin typeface="Arial" panose="020B0604020202020204" pitchFamily="34" charset="0"/>
                <a:cs typeface="Arial" panose="020B0604020202020204" pitchFamily="34" charset="0"/>
              </a:rPr>
              <a:t>Tomographic Images </a:t>
            </a:r>
            <a:r>
              <a:rPr lang="en-US" altLang="zh-CN" sz="2400" b="1" dirty="0">
                <a:solidFill>
                  <a:srgbClr val="C00000"/>
                </a:solidFill>
                <a:latin typeface="Arial" panose="020B0604020202020204" pitchFamily="34" charset="0"/>
                <a:cs typeface="Arial" panose="020B0604020202020204" pitchFamily="34" charset="0"/>
              </a:rPr>
              <a:t>of </a:t>
            </a:r>
            <a:r>
              <a:rPr lang="en-US" altLang="zh-CN" sz="2400" b="1" dirty="0" err="1">
                <a:solidFill>
                  <a:srgbClr val="C00000"/>
                </a:solidFill>
                <a:latin typeface="Arial" panose="020B0604020202020204" pitchFamily="34" charset="0"/>
                <a:cs typeface="Arial" panose="020B0604020202020204" pitchFamily="34" charset="0"/>
              </a:rPr>
              <a:t>AgNPs</a:t>
            </a:r>
            <a:r>
              <a:rPr lang="en-US" altLang="zh-CN" sz="2400" b="1" dirty="0">
                <a:solidFill>
                  <a:srgbClr val="C00000"/>
                </a:solidFill>
                <a:latin typeface="Arial" panose="020B0604020202020204" pitchFamily="34" charset="0"/>
                <a:cs typeface="Arial" panose="020B0604020202020204" pitchFamily="34" charset="0"/>
              </a:rPr>
              <a:t> within a </a:t>
            </a:r>
            <a:r>
              <a:rPr lang="en-US" altLang="zh-CN" sz="2400" b="1" dirty="0" smtClean="0">
                <a:solidFill>
                  <a:srgbClr val="C00000"/>
                </a:solidFill>
                <a:latin typeface="Arial" panose="020B0604020202020204" pitchFamily="34" charset="0"/>
                <a:cs typeface="Arial" panose="020B0604020202020204" pitchFamily="34" charset="0"/>
              </a:rPr>
              <a:t>Single </a:t>
            </a:r>
            <a:r>
              <a:rPr lang="en-US" altLang="zh-CN" sz="2400" b="1" dirty="0">
                <a:solidFill>
                  <a:srgbClr val="C00000"/>
                </a:solidFill>
                <a:latin typeface="Arial" panose="020B0604020202020204" pitchFamily="34" charset="0"/>
                <a:cs typeface="Arial" panose="020B0604020202020204" pitchFamily="34" charset="0"/>
              </a:rPr>
              <a:t>C</a:t>
            </a:r>
            <a:r>
              <a:rPr lang="en-US" altLang="zh-CN" sz="2400" b="1" dirty="0" smtClean="0">
                <a:solidFill>
                  <a:srgbClr val="C00000"/>
                </a:solidFill>
                <a:latin typeface="Arial" panose="020B0604020202020204" pitchFamily="34" charset="0"/>
                <a:cs typeface="Arial" panose="020B0604020202020204" pitchFamily="34" charset="0"/>
              </a:rPr>
              <a:t>ell</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2" name="矩形 11"/>
          <p:cNvSpPr/>
          <p:nvPr/>
        </p:nvSpPr>
        <p:spPr>
          <a:xfrm>
            <a:off x="285720" y="857232"/>
            <a:ext cx="4572000" cy="738664"/>
          </a:xfrm>
          <a:prstGeom prst="rect">
            <a:avLst/>
          </a:prstGeom>
          <a:solidFill>
            <a:srgbClr val="00B0F0"/>
          </a:solidFill>
        </p:spPr>
        <p:txBody>
          <a:bodyPr>
            <a:spAutoFit/>
          </a:bodyPr>
          <a:lstStyle/>
          <a:p>
            <a:r>
              <a:rPr lang="en-US" altLang="zh-CN" sz="1400" b="1" dirty="0">
                <a:solidFill>
                  <a:schemeClr val="bg1"/>
                </a:solidFill>
                <a:latin typeface="Arial" panose="020B0604020202020204" pitchFamily="34" charset="0"/>
                <a:cs typeface="Arial" panose="020B0604020202020204" pitchFamily="34" charset="0"/>
              </a:rPr>
              <a:t>A single cell image at 2D and 3D levels:</a:t>
            </a:r>
          </a:p>
          <a:p>
            <a:r>
              <a:rPr lang="en-US" altLang="zh-CN" sz="1400" b="1" dirty="0">
                <a:solidFill>
                  <a:schemeClr val="accent6">
                    <a:lumMod val="20000"/>
                    <a:lumOff val="80000"/>
                  </a:schemeClr>
                </a:solidFill>
                <a:latin typeface="Arial" panose="020B0604020202020204" pitchFamily="34" charset="0"/>
                <a:cs typeface="Arial" panose="020B0604020202020204" pitchFamily="34" charset="0"/>
              </a:rPr>
              <a:t>1) NP accumulation in a single cell level</a:t>
            </a:r>
          </a:p>
          <a:p>
            <a:r>
              <a:rPr lang="en-US" altLang="zh-CN" sz="1400" b="1" dirty="0">
                <a:solidFill>
                  <a:schemeClr val="accent6">
                    <a:lumMod val="20000"/>
                    <a:lumOff val="80000"/>
                  </a:schemeClr>
                </a:solidFill>
                <a:latin typeface="Arial" panose="020B0604020202020204" pitchFamily="34" charset="0"/>
                <a:cs typeface="Arial" panose="020B0604020202020204" pitchFamily="34" charset="0"/>
              </a:rPr>
              <a:t>2) 2D distribution of NPs in cell slices</a:t>
            </a:r>
          </a:p>
        </p:txBody>
      </p:sp>
      <p:sp>
        <p:nvSpPr>
          <p:cNvPr id="2" name="矩形 1"/>
          <p:cNvSpPr/>
          <p:nvPr/>
        </p:nvSpPr>
        <p:spPr>
          <a:xfrm>
            <a:off x="341629" y="1700808"/>
            <a:ext cx="1713867" cy="369332"/>
          </a:xfrm>
          <a:prstGeom prst="rect">
            <a:avLst/>
          </a:prstGeom>
        </p:spPr>
        <p:txBody>
          <a:bodyPr wrap="none">
            <a:spAutoFit/>
          </a:bodyPr>
          <a:lstStyle/>
          <a:p>
            <a:r>
              <a:rPr lang="en-US" altLang="zh-CN" b="1" dirty="0">
                <a:solidFill>
                  <a:srgbClr val="0000CC"/>
                </a:solidFill>
              </a:rPr>
              <a:t>Uptake for 24 h </a:t>
            </a:r>
            <a:endParaRPr lang="zh-CN" altLang="en-US" b="1" dirty="0">
              <a:solidFill>
                <a:srgbClr val="0000CC"/>
              </a:solidFill>
            </a:endParaRPr>
          </a:p>
        </p:txBody>
      </p:sp>
      <p:sp>
        <p:nvSpPr>
          <p:cNvPr id="13" name="TextBox 12"/>
          <p:cNvSpPr txBox="1"/>
          <p:nvPr/>
        </p:nvSpPr>
        <p:spPr>
          <a:xfrm>
            <a:off x="2483768" y="1700808"/>
            <a:ext cx="1803955" cy="369332"/>
          </a:xfrm>
          <a:prstGeom prst="rect">
            <a:avLst/>
          </a:prstGeom>
          <a:noFill/>
        </p:spPr>
        <p:txBody>
          <a:bodyPr wrap="none" rtlCol="0">
            <a:spAutoFit/>
          </a:bodyPr>
          <a:lstStyle/>
          <a:p>
            <a:r>
              <a:rPr lang="en-US" altLang="zh-CN" b="1" dirty="0">
                <a:solidFill>
                  <a:srgbClr val="0000CC"/>
                </a:solidFill>
              </a:rPr>
              <a:t>Removal for 48 h</a:t>
            </a:r>
            <a:endParaRPr lang="zh-CN" altLang="en-US" b="1" dirty="0">
              <a:solidFill>
                <a:srgbClr val="0000CC"/>
              </a:solidFill>
            </a:endParaRPr>
          </a:p>
        </p:txBody>
      </p:sp>
      <p:sp>
        <p:nvSpPr>
          <p:cNvPr id="14" name="Rectangle 7"/>
          <p:cNvSpPr>
            <a:spLocks noChangeArrowheads="1"/>
          </p:cNvSpPr>
          <p:nvPr/>
        </p:nvSpPr>
        <p:spPr bwMode="auto">
          <a:xfrm flipH="1">
            <a:off x="0" y="642918"/>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fontAlgn="auto">
              <a:spcBef>
                <a:spcPts val="0"/>
              </a:spcBef>
              <a:spcAft>
                <a:spcPts val="0"/>
              </a:spcAft>
            </a:pPr>
            <a:endParaRPr lang="zh-CN" altLang="zh-CN">
              <a:solidFill>
                <a:prstClr val="black"/>
              </a:solidFill>
              <a:latin typeface="Arial" pitchFamily="34" charset="0"/>
              <a:ea typeface="微软雅黑" pitchFamily="34" charset="-122"/>
            </a:endParaRPr>
          </a:p>
        </p:txBody>
      </p:sp>
    </p:spTree>
    <p:controls>
      <mc:AlternateContent xmlns:mc="http://schemas.openxmlformats.org/markup-compatibility/2006">
        <mc:Choice xmlns:v="urn:schemas-microsoft-com:vml" Requires="v">
          <p:control spid="264482" r:id="rId2" imgW="1828800" imgH="1828800"/>
        </mc:Choice>
        <mc:Fallback>
          <p:control r:id="rId2" imgW="1828800" imgH="1828800">
            <p:pic>
              <p:nvPicPr>
                <p:cNvPr id="8" name="ShockwaveFlash2"/>
                <p:cNvPicPr preferRelativeResize="0">
                  <a:picLocks noChangeArrowheads="1" noChangeShapeType="1"/>
                </p:cNvPicPr>
                <p:nvPr/>
              </p:nvPicPr>
              <p:blipFill>
                <a:blip r:embed="rId11"/>
                <a:srcRect/>
                <a:stretch>
                  <a:fillRect/>
                </a:stretch>
              </p:blipFill>
              <p:spPr bwMode="auto">
                <a:xfrm>
                  <a:off x="161925" y="5202238"/>
                  <a:ext cx="1944688" cy="14938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4483" r:id="rId3" imgW="1828800" imgH="1828800"/>
        </mc:Choice>
        <mc:Fallback>
          <p:control r:id="rId3" imgW="1828800" imgH="1828800">
            <p:pic>
              <p:nvPicPr>
                <p:cNvPr id="9" name="ShockwaveFlash3"/>
                <p:cNvPicPr preferRelativeResize="0">
                  <a:picLocks noChangeArrowheads="1" noChangeShapeType="1"/>
                </p:cNvPicPr>
                <p:nvPr/>
              </p:nvPicPr>
              <p:blipFill>
                <a:blip r:embed="rId12"/>
                <a:srcRect/>
                <a:stretch>
                  <a:fillRect/>
                </a:stretch>
              </p:blipFill>
              <p:spPr bwMode="auto">
                <a:xfrm>
                  <a:off x="2627313" y="5173663"/>
                  <a:ext cx="1966912" cy="1622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4484" r:id="rId4" imgW="1828800" imgH="1828800"/>
        </mc:Choice>
        <mc:Fallback>
          <p:control r:id="rId4" imgW="1828800" imgH="1828800">
            <p:pic>
              <p:nvPicPr>
                <p:cNvPr id="15" name="ShockwaveFlash4"/>
                <p:cNvPicPr preferRelativeResize="0">
                  <a:picLocks noChangeArrowheads="1" noChangeShapeType="1"/>
                </p:cNvPicPr>
                <p:nvPr/>
              </p:nvPicPr>
              <p:blipFill>
                <a:blip r:embed="rId13"/>
                <a:srcRect/>
                <a:stretch>
                  <a:fillRect/>
                </a:stretch>
              </p:blipFill>
              <p:spPr bwMode="auto">
                <a:xfrm>
                  <a:off x="2627313" y="3646488"/>
                  <a:ext cx="2016125" cy="15113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4485" r:id="rId5" imgW="1828800" imgH="1828800"/>
        </mc:Choice>
        <mc:Fallback>
          <p:control r:id="rId5" imgW="1828800" imgH="1828800">
            <p:pic>
              <p:nvPicPr>
                <p:cNvPr id="16" name="ShockwaveFlash5"/>
                <p:cNvPicPr preferRelativeResize="0">
                  <a:picLocks noChangeArrowheads="1" noChangeShapeType="1"/>
                </p:cNvPicPr>
                <p:nvPr/>
              </p:nvPicPr>
              <p:blipFill>
                <a:blip r:embed="rId14"/>
                <a:srcRect/>
                <a:stretch>
                  <a:fillRect/>
                </a:stretch>
              </p:blipFill>
              <p:spPr bwMode="auto">
                <a:xfrm>
                  <a:off x="179388" y="2082800"/>
                  <a:ext cx="2089150" cy="1562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4486" r:id="rId6" imgW="1828800" imgH="1828800"/>
        </mc:Choice>
        <mc:Fallback>
          <p:control r:id="rId6" imgW="1828800" imgH="1828800">
            <p:pic>
              <p:nvPicPr>
                <p:cNvPr id="17" name="ShockwaveFlash1"/>
                <p:cNvPicPr preferRelativeResize="0">
                  <a:picLocks noChangeArrowheads="1" noChangeShapeType="1"/>
                </p:cNvPicPr>
                <p:nvPr/>
              </p:nvPicPr>
              <p:blipFill>
                <a:blip r:embed="rId15"/>
                <a:srcRect/>
                <a:stretch>
                  <a:fillRect/>
                </a:stretch>
              </p:blipFill>
              <p:spPr bwMode="auto">
                <a:xfrm>
                  <a:off x="77788" y="3716338"/>
                  <a:ext cx="2160587" cy="14398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4487" r:id="rId7" imgW="1828800" imgH="1828800"/>
        </mc:Choice>
        <mc:Fallback>
          <p:control r:id="rId7" imgW="1828800" imgH="1828800">
            <p:pic>
              <p:nvPicPr>
                <p:cNvPr id="18" name="ShockwaveFlash6"/>
                <p:cNvPicPr preferRelativeResize="0">
                  <a:picLocks noChangeArrowheads="1" noChangeShapeType="1"/>
                </p:cNvPicPr>
                <p:nvPr/>
              </p:nvPicPr>
              <p:blipFill>
                <a:blip r:embed="rId16"/>
                <a:srcRect/>
                <a:stretch>
                  <a:fillRect/>
                </a:stretch>
              </p:blipFill>
              <p:spPr bwMode="auto">
                <a:xfrm>
                  <a:off x="2339975" y="2127250"/>
                  <a:ext cx="2514600" cy="14398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17982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271" name="Picture 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1377" y="1138844"/>
            <a:ext cx="6744116" cy="137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2483768" y="6309320"/>
            <a:ext cx="5895316" cy="400110"/>
          </a:xfrm>
          <a:prstGeom prst="rect">
            <a:avLst/>
          </a:prstGeom>
          <a:gradFill>
            <a:gsLst>
              <a:gs pos="32000">
                <a:schemeClr val="accent5">
                  <a:lumMod val="20000"/>
                  <a:lumOff val="80000"/>
                </a:schemeClr>
              </a:gs>
              <a:gs pos="100000">
                <a:schemeClr val="bg1"/>
              </a:gs>
            </a:gsLst>
            <a:lin ang="0" scaled="1"/>
          </a:gradFill>
        </p:spPr>
        <p:txBody>
          <a:bodyPr wrap="square">
            <a:spAutoFit/>
          </a:bodyPr>
          <a:lstStyle/>
          <a:p>
            <a:pPr fontAlgn="auto">
              <a:spcBef>
                <a:spcPts val="0"/>
              </a:spcBef>
              <a:spcAft>
                <a:spcPts val="0"/>
              </a:spcAft>
            </a:pPr>
            <a:r>
              <a:rPr lang="it-IT" altLang="zh-CN" sz="2000" b="1" i="1" dirty="0">
                <a:solidFill>
                  <a:prstClr val="black"/>
                </a:solidFill>
                <a:latin typeface="Times New Roman" panose="02020603050405020304" pitchFamily="18" charset="0"/>
                <a:ea typeface="宋体"/>
                <a:cs typeface="Times New Roman" panose="02020603050405020304" pitchFamily="18" charset="0"/>
              </a:rPr>
              <a:t>ACS Nano</a:t>
            </a:r>
            <a:r>
              <a:rPr lang="it-IT" altLang="zh-CN" sz="2000" dirty="0">
                <a:solidFill>
                  <a:prstClr val="black"/>
                </a:solidFill>
                <a:latin typeface="Times New Roman" panose="02020603050405020304" pitchFamily="18" charset="0"/>
                <a:ea typeface="宋体"/>
                <a:cs typeface="Times New Roman" panose="02020603050405020304" pitchFamily="18" charset="0"/>
              </a:rPr>
              <a:t>, 9, 6532-6547 (2015)     </a:t>
            </a:r>
          </a:p>
        </p:txBody>
      </p:sp>
      <p:sp>
        <p:nvSpPr>
          <p:cNvPr id="31" name="矩形 30"/>
          <p:cNvSpPr/>
          <p:nvPr/>
        </p:nvSpPr>
        <p:spPr>
          <a:xfrm>
            <a:off x="-5673824" y="2682449"/>
            <a:ext cx="5698976" cy="1623521"/>
          </a:xfrm>
          <a:prstGeom prst="rect">
            <a:avLst/>
          </a:prstGeom>
          <a:ln w="38100">
            <a:noFill/>
          </a:ln>
        </p:spPr>
        <p:txBody>
          <a:bodyPr wrap="square">
            <a:spAutoFit/>
          </a:bodyPr>
          <a:lstStyle/>
          <a:p>
            <a:pPr fontAlgn="auto">
              <a:lnSpc>
                <a:spcPts val="2700"/>
              </a:lnSpc>
              <a:spcBef>
                <a:spcPts val="0"/>
              </a:spcBef>
              <a:spcAft>
                <a:spcPts val="600"/>
              </a:spcAft>
            </a:pPr>
            <a:r>
              <a:rPr lang="zh-CN" altLang="en-US" sz="2400" b="1" dirty="0">
                <a:solidFill>
                  <a:srgbClr val="C00000"/>
                </a:solidFill>
                <a:latin typeface="Calibri"/>
                <a:ea typeface="黑体" panose="02010609060101010101" pitchFamily="49" charset="-122"/>
                <a:cs typeface="Arial" pitchFamily="34" charset="0"/>
              </a:rPr>
              <a:t>首次实现硬</a:t>
            </a:r>
            <a:r>
              <a:rPr lang="en-US" altLang="zh-CN" sz="2400" b="1" dirty="0">
                <a:solidFill>
                  <a:srgbClr val="C00000"/>
                </a:solidFill>
                <a:latin typeface="Calibri"/>
                <a:ea typeface="黑体" panose="02010609060101010101" pitchFamily="49" charset="-122"/>
                <a:cs typeface="Arial" pitchFamily="34" charset="0"/>
              </a:rPr>
              <a:t>X</a:t>
            </a:r>
            <a:r>
              <a:rPr lang="zh-CN" altLang="en-US" sz="2400" b="1" dirty="0">
                <a:solidFill>
                  <a:srgbClr val="C00000"/>
                </a:solidFill>
                <a:latin typeface="Calibri"/>
                <a:ea typeface="黑体" panose="02010609060101010101" pitchFamily="49" charset="-122"/>
                <a:cs typeface="Arial" pitchFamily="34" charset="0"/>
              </a:rPr>
              <a:t>射线</a:t>
            </a:r>
            <a:r>
              <a:rPr lang="en-US" altLang="zh-CN" sz="2400" b="1" dirty="0" err="1">
                <a:solidFill>
                  <a:srgbClr val="C00000"/>
                </a:solidFill>
                <a:latin typeface="Calibri"/>
                <a:ea typeface="黑体" panose="02010609060101010101" pitchFamily="49" charset="-122"/>
                <a:cs typeface="Arial" pitchFamily="34" charset="0"/>
              </a:rPr>
              <a:t>nano</a:t>
            </a:r>
            <a:r>
              <a:rPr lang="en-US" altLang="zh-CN" sz="2400" b="1" dirty="0">
                <a:solidFill>
                  <a:srgbClr val="C00000"/>
                </a:solidFill>
                <a:latin typeface="Calibri"/>
                <a:ea typeface="黑体" panose="02010609060101010101" pitchFamily="49" charset="-122"/>
                <a:cs typeface="Arial" pitchFamily="34" charset="0"/>
              </a:rPr>
              <a:t>-CT</a:t>
            </a:r>
            <a:r>
              <a:rPr lang="zh-CN" altLang="en-US" sz="2400" b="1" dirty="0">
                <a:solidFill>
                  <a:srgbClr val="C00000"/>
                </a:solidFill>
                <a:latin typeface="Calibri"/>
                <a:ea typeface="黑体" panose="02010609060101010101" pitchFamily="49" charset="-122"/>
                <a:cs typeface="Arial" pitchFamily="34" charset="0"/>
              </a:rPr>
              <a:t>单细胞成像</a:t>
            </a:r>
            <a:endParaRPr lang="en-US" altLang="zh-CN" sz="2400" b="1" dirty="0">
              <a:solidFill>
                <a:srgbClr val="C00000"/>
              </a:solidFill>
              <a:latin typeface="Calibri"/>
              <a:ea typeface="黑体" panose="02010609060101010101" pitchFamily="49" charset="-122"/>
              <a:cs typeface="Arial" pitchFamily="34" charset="0"/>
            </a:endParaRPr>
          </a:p>
          <a:p>
            <a:pPr marL="180975" indent="-180975" fontAlgn="auto">
              <a:spcBef>
                <a:spcPts val="0"/>
              </a:spcBef>
              <a:spcAft>
                <a:spcPts val="0"/>
              </a:spcAft>
              <a:buFont typeface="Arial" pitchFamily="34" charset="0"/>
              <a:buChar char="•"/>
            </a:pPr>
            <a:r>
              <a:rPr lang="zh-CN" altLang="en-US" dirty="0">
                <a:solidFill>
                  <a:prstClr val="black"/>
                </a:solidFill>
                <a:latin typeface="Calibri"/>
                <a:ea typeface="黑体" panose="02010609060101010101" pitchFamily="49" charset="-122"/>
                <a:cs typeface="Arial" pitchFamily="34" charset="0"/>
              </a:rPr>
              <a:t>联合设计满足单细胞成像的高精度三维成像平台，</a:t>
            </a:r>
            <a:endParaRPr lang="en-US" altLang="zh-CN" dirty="0">
              <a:solidFill>
                <a:prstClr val="black"/>
              </a:solidFill>
              <a:latin typeface="Calibri"/>
              <a:ea typeface="黑体" panose="02010609060101010101" pitchFamily="49" charset="-122"/>
              <a:cs typeface="Arial" pitchFamily="34" charset="0"/>
            </a:endParaRPr>
          </a:p>
          <a:p>
            <a:pPr fontAlgn="auto">
              <a:spcBef>
                <a:spcPts val="0"/>
              </a:spcBef>
              <a:spcAft>
                <a:spcPts val="0"/>
              </a:spcAft>
            </a:pPr>
            <a:r>
              <a:rPr lang="en-US" altLang="zh-CN" dirty="0">
                <a:solidFill>
                  <a:prstClr val="black"/>
                </a:solidFill>
                <a:latin typeface="Calibri"/>
                <a:ea typeface="黑体" panose="02010609060101010101" pitchFamily="49" charset="-122"/>
                <a:cs typeface="Arial" pitchFamily="34" charset="0"/>
              </a:rPr>
              <a:t>   </a:t>
            </a:r>
            <a:r>
              <a:rPr lang="zh-CN" altLang="en-US" dirty="0">
                <a:solidFill>
                  <a:prstClr val="black"/>
                </a:solidFill>
                <a:latin typeface="黑体" panose="02010609060101010101" pitchFamily="49" charset="-122"/>
                <a:ea typeface="黑体" panose="02010609060101010101" pitchFamily="49" charset="-122"/>
                <a:cs typeface="宋体" pitchFamily="2" charset="-122"/>
              </a:rPr>
              <a:t>减少漂移与辐射损伤</a:t>
            </a:r>
            <a:endParaRPr lang="en-US" altLang="zh-CN" dirty="0">
              <a:solidFill>
                <a:prstClr val="black"/>
              </a:solidFill>
              <a:latin typeface="Calibri"/>
              <a:ea typeface="黑体" panose="02010609060101010101" pitchFamily="49" charset="-122"/>
              <a:cs typeface="Arial" pitchFamily="34" charset="0"/>
            </a:endParaRPr>
          </a:p>
          <a:p>
            <a:pPr marL="180975" indent="-180975" fontAlgn="auto">
              <a:spcBef>
                <a:spcPts val="0"/>
              </a:spcBef>
              <a:spcAft>
                <a:spcPts val="0"/>
              </a:spcAft>
              <a:buFont typeface="Arial" pitchFamily="34" charset="0"/>
              <a:buChar char="•"/>
            </a:pPr>
            <a:r>
              <a:rPr lang="zh-CN" altLang="en-US" dirty="0">
                <a:solidFill>
                  <a:prstClr val="black"/>
                </a:solidFill>
                <a:latin typeface="Calibri"/>
                <a:ea typeface="黑体" panose="02010609060101010101" pitchFamily="49" charset="-122"/>
                <a:cs typeface="Arial" pitchFamily="34" charset="0"/>
              </a:rPr>
              <a:t>建立适合单细胞的全新制样方法，</a:t>
            </a:r>
            <a:r>
              <a:rPr lang="zh-CN" altLang="en-US" dirty="0">
                <a:solidFill>
                  <a:prstClr val="black"/>
                </a:solidFill>
                <a:latin typeface="黑体" panose="02010609060101010101" pitchFamily="49" charset="-122"/>
                <a:ea typeface="黑体" panose="02010609060101010101" pitchFamily="49" charset="-122"/>
                <a:cs typeface="宋体" pitchFamily="2" charset="-122"/>
              </a:rPr>
              <a:t>缩短成像时间</a:t>
            </a:r>
            <a:endParaRPr lang="en-US" altLang="zh-CN" dirty="0">
              <a:solidFill>
                <a:prstClr val="black"/>
              </a:solidFill>
              <a:latin typeface="黑体" panose="02010609060101010101" pitchFamily="49" charset="-122"/>
              <a:ea typeface="黑体" panose="02010609060101010101" pitchFamily="49" charset="-122"/>
              <a:cs typeface="宋体" pitchFamily="2" charset="-122"/>
            </a:endParaRPr>
          </a:p>
          <a:p>
            <a:pPr marL="180975" indent="-180975" fontAlgn="auto">
              <a:spcBef>
                <a:spcPts val="0"/>
              </a:spcBef>
              <a:spcAft>
                <a:spcPts val="0"/>
              </a:spcAft>
              <a:buFont typeface="Arial" pitchFamily="34" charset="0"/>
              <a:buChar char="•"/>
            </a:pPr>
            <a:r>
              <a:rPr lang="zh-CN" altLang="en-US" dirty="0">
                <a:solidFill>
                  <a:prstClr val="black"/>
                </a:solidFill>
                <a:latin typeface="黑体" panose="02010609060101010101" pitchFamily="49" charset="-122"/>
                <a:ea typeface="黑体" panose="02010609060101010101" pitchFamily="49" charset="-122"/>
                <a:cs typeface="宋体" pitchFamily="2" charset="-122"/>
              </a:rPr>
              <a:t>实现</a:t>
            </a:r>
            <a:r>
              <a:rPr lang="zh-CN" altLang="en-US" dirty="0">
                <a:solidFill>
                  <a:prstClr val="black"/>
                </a:solidFill>
                <a:latin typeface="Calibri"/>
                <a:ea typeface="黑体" panose="02010609060101010101" pitchFamily="49" charset="-122"/>
                <a:cs typeface="Arial" pitchFamily="34" charset="0"/>
              </a:rPr>
              <a:t>高分辨 </a:t>
            </a:r>
            <a:r>
              <a:rPr lang="en-US" altLang="zh-CN" dirty="0">
                <a:solidFill>
                  <a:prstClr val="black"/>
                </a:solidFill>
                <a:latin typeface="Calibri"/>
                <a:ea typeface="黑体" panose="02010609060101010101" pitchFamily="49" charset="-122"/>
                <a:cs typeface="Arial" pitchFamily="34" charset="0"/>
              </a:rPr>
              <a:t>(50nm)</a:t>
            </a:r>
            <a:r>
              <a:rPr lang="zh-CN" altLang="en-US" dirty="0">
                <a:solidFill>
                  <a:prstClr val="black"/>
                </a:solidFill>
                <a:latin typeface="Calibri"/>
                <a:ea typeface="黑体" panose="02010609060101010101" pitchFamily="49" charset="-122"/>
                <a:cs typeface="Arial" pitchFamily="34" charset="0"/>
              </a:rPr>
              <a:t>、快速</a:t>
            </a:r>
            <a:r>
              <a:rPr lang="en-US" altLang="zh-CN" dirty="0">
                <a:solidFill>
                  <a:prstClr val="black"/>
                </a:solidFill>
                <a:latin typeface="Calibri"/>
                <a:ea typeface="黑体" panose="02010609060101010101" pitchFamily="49" charset="-122"/>
                <a:cs typeface="Arial" pitchFamily="34" charset="0"/>
              </a:rPr>
              <a:t>(30</a:t>
            </a:r>
            <a:r>
              <a:rPr lang="zh-CN" altLang="en-US" dirty="0">
                <a:solidFill>
                  <a:prstClr val="black"/>
                </a:solidFill>
                <a:latin typeface="Calibri"/>
                <a:ea typeface="黑体" panose="02010609060101010101" pitchFamily="49" charset="-122"/>
                <a:cs typeface="Arial" pitchFamily="34" charset="0"/>
              </a:rPr>
              <a:t>秒</a:t>
            </a:r>
            <a:r>
              <a:rPr lang="en-US" altLang="zh-CN" dirty="0">
                <a:solidFill>
                  <a:prstClr val="black"/>
                </a:solidFill>
                <a:latin typeface="Calibri"/>
                <a:ea typeface="黑体" panose="02010609060101010101" pitchFamily="49" charset="-122"/>
                <a:cs typeface="Arial" pitchFamily="34" charset="0"/>
              </a:rPr>
              <a:t>/</a:t>
            </a:r>
            <a:r>
              <a:rPr lang="zh-CN" altLang="en-US" dirty="0">
                <a:solidFill>
                  <a:prstClr val="black"/>
                </a:solidFill>
                <a:latin typeface="Calibri"/>
                <a:ea typeface="黑体" panose="02010609060101010101" pitchFamily="49" charset="-122"/>
                <a:cs typeface="Arial" pitchFamily="34" charset="0"/>
              </a:rPr>
              <a:t>帧</a:t>
            </a:r>
            <a:r>
              <a:rPr lang="en-US" altLang="zh-CN" dirty="0">
                <a:solidFill>
                  <a:prstClr val="black"/>
                </a:solidFill>
                <a:latin typeface="Calibri"/>
                <a:ea typeface="黑体" panose="02010609060101010101" pitchFamily="49" charset="-122"/>
                <a:cs typeface="Arial" pitchFamily="34" charset="0"/>
              </a:rPr>
              <a:t>)</a:t>
            </a:r>
            <a:r>
              <a:rPr lang="zh-CN" altLang="en-US" dirty="0">
                <a:solidFill>
                  <a:prstClr val="black"/>
                </a:solidFill>
                <a:latin typeface="Calibri"/>
                <a:ea typeface="黑体" panose="02010609060101010101" pitchFamily="49" charset="-122"/>
                <a:cs typeface="Arial" pitchFamily="34" charset="0"/>
              </a:rPr>
              <a:t>、无损成像</a:t>
            </a:r>
            <a:endParaRPr lang="en-US" altLang="zh-CN" dirty="0">
              <a:solidFill>
                <a:prstClr val="black"/>
              </a:solidFill>
              <a:latin typeface="Calibri"/>
              <a:ea typeface="黑体" panose="02010609060101010101" pitchFamily="49" charset="-122"/>
              <a:cs typeface="Arial" pitchFamily="34" charset="0"/>
            </a:endParaRPr>
          </a:p>
        </p:txBody>
      </p:sp>
      <p:sp>
        <p:nvSpPr>
          <p:cNvPr id="23" name="Rectangle 7"/>
          <p:cNvSpPr>
            <a:spLocks noChangeArrowheads="1"/>
          </p:cNvSpPr>
          <p:nvPr/>
        </p:nvSpPr>
        <p:spPr bwMode="auto">
          <a:xfrm flipH="1">
            <a:off x="0" y="692696"/>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fontAlgn="auto">
              <a:spcBef>
                <a:spcPts val="0"/>
              </a:spcBef>
              <a:spcAft>
                <a:spcPts val="0"/>
              </a:spcAft>
            </a:pPr>
            <a:endParaRPr lang="zh-CN" altLang="zh-CN">
              <a:solidFill>
                <a:prstClr val="black"/>
              </a:solidFill>
              <a:latin typeface="Arial" pitchFamily="34" charset="0"/>
              <a:ea typeface="微软雅黑" pitchFamily="34" charset="-122"/>
            </a:endParaRPr>
          </a:p>
        </p:txBody>
      </p:sp>
      <p:sp>
        <p:nvSpPr>
          <p:cNvPr id="24" name="矩形 23">
            <a:extLst>
              <a:ext uri="{FF2B5EF4-FFF2-40B4-BE49-F238E27FC236}">
                <a16:creationId xmlns:a16="http://schemas.microsoft.com/office/drawing/2014/main" xmlns="" id="{8C7E065D-0C98-41EC-B337-46C157C37807}"/>
              </a:ext>
            </a:extLst>
          </p:cNvPr>
          <p:cNvSpPr/>
          <p:nvPr/>
        </p:nvSpPr>
        <p:spPr>
          <a:xfrm>
            <a:off x="0" y="141347"/>
            <a:ext cx="9144000" cy="461665"/>
          </a:xfrm>
          <a:prstGeom prst="rect">
            <a:avLst/>
          </a:prstGeom>
        </p:spPr>
        <p:txBody>
          <a:bodyPr wrap="square">
            <a:spAutoFit/>
          </a:bodyPr>
          <a:lstStyle/>
          <a:p>
            <a:pPr algn="ctr"/>
            <a:r>
              <a:rPr lang="en-US" altLang="zh-CN" sz="2400" b="1" dirty="0">
                <a:solidFill>
                  <a:srgbClr val="C00000"/>
                </a:solidFill>
                <a:latin typeface="Arial" panose="020B0604020202020204" pitchFamily="34" charset="0"/>
                <a:cs typeface="Arial" panose="020B0604020202020204" pitchFamily="34" charset="0"/>
              </a:rPr>
              <a:t>3D </a:t>
            </a:r>
            <a:r>
              <a:rPr lang="en-US" altLang="zh-CN" sz="2400" b="1" dirty="0" smtClean="0">
                <a:solidFill>
                  <a:srgbClr val="C00000"/>
                </a:solidFill>
                <a:latin typeface="Arial" panose="020B0604020202020204" pitchFamily="34" charset="0"/>
                <a:cs typeface="Arial" panose="020B0604020202020204" pitchFamily="34" charset="0"/>
              </a:rPr>
              <a:t>Tomographic Images </a:t>
            </a:r>
            <a:r>
              <a:rPr lang="en-US" altLang="zh-CN" sz="2400" b="1" dirty="0">
                <a:solidFill>
                  <a:srgbClr val="C00000"/>
                </a:solidFill>
                <a:latin typeface="Arial" panose="020B0604020202020204" pitchFamily="34" charset="0"/>
                <a:cs typeface="Arial" panose="020B0604020202020204" pitchFamily="34" charset="0"/>
              </a:rPr>
              <a:t>of </a:t>
            </a:r>
            <a:r>
              <a:rPr lang="en-US" altLang="zh-CN" sz="2400" b="1" dirty="0" err="1">
                <a:solidFill>
                  <a:srgbClr val="C00000"/>
                </a:solidFill>
                <a:latin typeface="Arial" panose="020B0604020202020204" pitchFamily="34" charset="0"/>
                <a:cs typeface="Arial" panose="020B0604020202020204" pitchFamily="34" charset="0"/>
              </a:rPr>
              <a:t>AgNPs</a:t>
            </a:r>
            <a:r>
              <a:rPr lang="en-US" altLang="zh-CN" sz="2400" b="1" dirty="0">
                <a:solidFill>
                  <a:srgbClr val="C00000"/>
                </a:solidFill>
                <a:latin typeface="Arial" panose="020B0604020202020204" pitchFamily="34" charset="0"/>
                <a:cs typeface="Arial" panose="020B0604020202020204" pitchFamily="34" charset="0"/>
              </a:rPr>
              <a:t> within a </a:t>
            </a:r>
            <a:r>
              <a:rPr lang="en-US" altLang="zh-CN" sz="2400" b="1" dirty="0" smtClean="0">
                <a:solidFill>
                  <a:srgbClr val="C00000"/>
                </a:solidFill>
                <a:latin typeface="Arial" panose="020B0604020202020204" pitchFamily="34" charset="0"/>
                <a:cs typeface="Arial" panose="020B0604020202020204" pitchFamily="34" charset="0"/>
              </a:rPr>
              <a:t>Single Cell</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21" name="TextBox 20"/>
          <p:cNvSpPr txBox="1"/>
          <p:nvPr/>
        </p:nvSpPr>
        <p:spPr>
          <a:xfrm>
            <a:off x="1893169" y="738734"/>
            <a:ext cx="5854744" cy="400110"/>
          </a:xfrm>
          <a:prstGeom prst="rect">
            <a:avLst/>
          </a:prstGeom>
          <a:noFill/>
        </p:spPr>
        <p:txBody>
          <a:bodyPr wrap="none" rtlCol="0">
            <a:spAutoFit/>
          </a:bodyPr>
          <a:lstStyle/>
          <a:p>
            <a:r>
              <a:rPr lang="en-US" altLang="zh-CN" sz="2000" b="1" dirty="0">
                <a:solidFill>
                  <a:srgbClr val="5116F6"/>
                </a:solidFill>
                <a:latin typeface="Arial"/>
                <a:ea typeface="黑体" panose="02010609060101010101" pitchFamily="49" charset="-122"/>
                <a:cs typeface="Arial" panose="020B0604020202020204" pitchFamily="34" charset="0"/>
              </a:rPr>
              <a:t>Transmission X-ray </a:t>
            </a:r>
            <a:r>
              <a:rPr lang="en-US" altLang="zh-CN" sz="2000" b="1" dirty="0" smtClean="0">
                <a:solidFill>
                  <a:srgbClr val="5116F6"/>
                </a:solidFill>
                <a:latin typeface="Arial"/>
                <a:ea typeface="黑体" panose="02010609060101010101" pitchFamily="49" charset="-122"/>
                <a:cs typeface="Arial" panose="020B0604020202020204" pitchFamily="34" charset="0"/>
              </a:rPr>
              <a:t>Microscope </a:t>
            </a:r>
            <a:r>
              <a:rPr lang="en-US" altLang="zh-CN" sz="2000" b="1" dirty="0">
                <a:solidFill>
                  <a:srgbClr val="5116F6"/>
                </a:solidFill>
                <a:latin typeface="Arial"/>
                <a:ea typeface="黑体" panose="02010609060101010101" pitchFamily="49" charset="-122"/>
                <a:cs typeface="Arial" panose="020B0604020202020204" pitchFamily="34" charset="0"/>
              </a:rPr>
              <a:t>(TXM)</a:t>
            </a:r>
            <a:r>
              <a:rPr lang="en-US" altLang="zh-CN" sz="2000" b="1" dirty="0">
                <a:solidFill>
                  <a:srgbClr val="5116F6"/>
                </a:solidFill>
                <a:latin typeface="Arial Unicode MS" panose="020B0604020202020204" pitchFamily="34" charset="-122"/>
                <a:ea typeface="Arial Unicode MS" panose="020B0604020202020204" pitchFamily="34" charset="-122"/>
                <a:cs typeface="Arial Unicode MS" panose="020B0604020202020204" pitchFamily="34" charset="-122"/>
              </a:rPr>
              <a:t>  system</a:t>
            </a:r>
            <a:endParaRPr lang="zh-CN" altLang="en-US" sz="2000" b="1" dirty="0">
              <a:solidFill>
                <a:srgbClr val="5116F6"/>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61270" name="Picture 15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 y="1138844"/>
            <a:ext cx="1913369" cy="114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1272" name="Picture 152"/>
          <p:cNvPicPr>
            <a:picLocks noChangeAspect="1" noChangeArrowheads="1"/>
          </p:cNvPicPr>
          <p:nvPr/>
        </p:nvPicPr>
        <p:blipFill rotWithShape="1">
          <a:blip r:embed="rId10">
            <a:extLst>
              <a:ext uri="{28A0092B-C50C-407E-A947-70E740481C1C}">
                <a14:useLocalDpi xmlns:a14="http://schemas.microsoft.com/office/drawing/2010/main" val="0"/>
              </a:ext>
            </a:extLst>
          </a:blip>
          <a:srcRect r="4110"/>
          <a:stretch/>
        </p:blipFill>
        <p:spPr bwMode="auto">
          <a:xfrm>
            <a:off x="179512" y="2520950"/>
            <a:ext cx="22103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
          <p:cNvPicPr>
            <a:picLocks noChangeAspect="1" noChangeArrowheads="1"/>
          </p:cNvPicPr>
          <p:nvPr/>
        </p:nvPicPr>
        <p:blipFill>
          <a:blip r:embed="rId11" cstate="print"/>
          <a:srcRect l="45675" t="51800" r="39363" b="21601"/>
          <a:stretch>
            <a:fillRect/>
          </a:stretch>
        </p:blipFill>
        <p:spPr bwMode="auto">
          <a:xfrm>
            <a:off x="3203848" y="2526662"/>
            <a:ext cx="1935096" cy="1935096"/>
          </a:xfrm>
          <a:prstGeom prst="rect">
            <a:avLst/>
          </a:prstGeom>
          <a:noFill/>
          <a:ln w="9525">
            <a:solidFill>
              <a:srgbClr val="FF0000"/>
            </a:solidFill>
            <a:miter lim="800000"/>
            <a:headEnd/>
            <a:tailEnd/>
          </a:ln>
        </p:spPr>
      </p:pic>
      <p:sp>
        <p:nvSpPr>
          <p:cNvPr id="65" name="矩形 64"/>
          <p:cNvSpPr/>
          <p:nvPr/>
        </p:nvSpPr>
        <p:spPr>
          <a:xfrm>
            <a:off x="3774488" y="3968501"/>
            <a:ext cx="396908" cy="472709"/>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宋体"/>
              <a:cs typeface="+mn-cs"/>
            </a:endParaRPr>
          </a:p>
        </p:txBody>
      </p:sp>
      <p:sp>
        <p:nvSpPr>
          <p:cNvPr id="66" name="矩形 65"/>
          <p:cNvSpPr/>
          <p:nvPr/>
        </p:nvSpPr>
        <p:spPr>
          <a:xfrm>
            <a:off x="4412775" y="2927842"/>
            <a:ext cx="585849" cy="472709"/>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宋体"/>
              <a:cs typeface="+mn-cs"/>
            </a:endParaRPr>
          </a:p>
        </p:txBody>
      </p:sp>
      <p:sp>
        <p:nvSpPr>
          <p:cNvPr id="68" name="TextBox 67"/>
          <p:cNvSpPr txBox="1"/>
          <p:nvPr/>
        </p:nvSpPr>
        <p:spPr>
          <a:xfrm>
            <a:off x="5364088" y="2834951"/>
            <a:ext cx="3779912" cy="307777"/>
          </a:xfrm>
          <a:prstGeom prst="rect">
            <a:avLst/>
          </a:prstGeom>
          <a:noFill/>
        </p:spPr>
        <p:txBody>
          <a:bodyPr wrap="square" rtlCol="0">
            <a:spAutoFit/>
          </a:bodyPr>
          <a:lstStyle/>
          <a:p>
            <a:pPr fontAlgn="base">
              <a:spcBef>
                <a:spcPct val="0"/>
              </a:spcBef>
              <a:spcAft>
                <a:spcPct val="0"/>
              </a:spcAft>
            </a:pPr>
            <a:r>
              <a:rPr lang="en-US" altLang="zh-CN" sz="1400" b="1" dirty="0" err="1">
                <a:solidFill>
                  <a:srgbClr val="000000"/>
                </a:solidFill>
                <a:latin typeface="Arial" pitchFamily="34" charset="0"/>
              </a:rPr>
              <a:t>nanoCT</a:t>
            </a:r>
            <a:r>
              <a:rPr lang="en-US" altLang="zh-CN" sz="1400" b="1" dirty="0">
                <a:solidFill>
                  <a:srgbClr val="000000"/>
                </a:solidFill>
                <a:latin typeface="Arial" pitchFamily="34" charset="0"/>
              </a:rPr>
              <a:t> images for </a:t>
            </a:r>
            <a:r>
              <a:rPr lang="en-US" altLang="zh-CN" sz="1400" b="1" dirty="0" err="1">
                <a:solidFill>
                  <a:srgbClr val="000000"/>
                </a:solidFill>
                <a:latin typeface="Arial" pitchFamily="34" charset="0"/>
              </a:rPr>
              <a:t>AgNPs</a:t>
            </a:r>
            <a:r>
              <a:rPr lang="en-US" altLang="zh-CN" sz="1400" b="1" dirty="0">
                <a:solidFill>
                  <a:srgbClr val="000000"/>
                </a:solidFill>
                <a:latin typeface="Arial" pitchFamily="34" charset="0"/>
              </a:rPr>
              <a:t> in a single cell </a:t>
            </a:r>
            <a:endParaRPr lang="zh-CN" altLang="en-US" sz="1400" b="1" dirty="0">
              <a:solidFill>
                <a:srgbClr val="000000"/>
              </a:solidFill>
              <a:latin typeface="Arial" pitchFamily="34" charset="0"/>
            </a:endParaRPr>
          </a:p>
        </p:txBody>
      </p:sp>
      <p:sp>
        <p:nvSpPr>
          <p:cNvPr id="69" name="TextBox 7"/>
          <p:cNvSpPr txBox="1"/>
          <p:nvPr/>
        </p:nvSpPr>
        <p:spPr>
          <a:xfrm>
            <a:off x="5580112" y="5778449"/>
            <a:ext cx="3213373" cy="307777"/>
          </a:xfrm>
          <a:prstGeom prst="rect">
            <a:avLst/>
          </a:prstGeom>
          <a:noFill/>
        </p:spPr>
        <p:txBody>
          <a:bodyPr wrap="square" rtlCol="0">
            <a:spAutoFit/>
          </a:bodyPr>
          <a:lstStyle/>
          <a:p>
            <a:r>
              <a:rPr lang="en-US" altLang="zh-CN" sz="1400" b="1" dirty="0">
                <a:solidFill>
                  <a:srgbClr val="000000"/>
                </a:solidFill>
                <a:latin typeface="Arial" panose="020B0604020202020204" pitchFamily="34" charset="0"/>
                <a:cs typeface="Arial" panose="020B0604020202020204" pitchFamily="34" charset="0"/>
              </a:rPr>
              <a:t>Uptake 24 h              Exocytosis 48 h </a:t>
            </a:r>
            <a:endParaRPr lang="zh-CN" altLang="en-US" sz="1400" b="1" dirty="0">
              <a:solidFill>
                <a:srgbClr val="000000"/>
              </a:solidFill>
              <a:latin typeface="Arial" panose="020B0604020202020204" pitchFamily="34" charset="0"/>
              <a:cs typeface="Arial" panose="020B0604020202020204" pitchFamily="34" charset="0"/>
            </a:endParaRPr>
          </a:p>
        </p:txBody>
      </p:sp>
      <p:grpSp>
        <p:nvGrpSpPr>
          <p:cNvPr id="70" name="组合 28"/>
          <p:cNvGrpSpPr/>
          <p:nvPr/>
        </p:nvGrpSpPr>
        <p:grpSpPr>
          <a:xfrm>
            <a:off x="2389838" y="1772816"/>
            <a:ext cx="4968552" cy="1856565"/>
            <a:chOff x="3267678" y="1567507"/>
            <a:chExt cx="4968552" cy="1856565"/>
          </a:xfrm>
        </p:grpSpPr>
        <p:cxnSp>
          <p:nvCxnSpPr>
            <p:cNvPr id="74" name="直接连接符 73"/>
            <p:cNvCxnSpPr/>
            <p:nvPr/>
          </p:nvCxnSpPr>
          <p:spPr>
            <a:xfrm flipH="1">
              <a:off x="6016784" y="1567507"/>
              <a:ext cx="2219446" cy="922528"/>
            </a:xfrm>
            <a:prstGeom prst="line">
              <a:avLst/>
            </a:prstGeom>
            <a:ln w="57150">
              <a:solidFill>
                <a:srgbClr val="A5002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右箭头 71"/>
            <p:cNvSpPr/>
            <p:nvPr/>
          </p:nvSpPr>
          <p:spPr>
            <a:xfrm rot="10800000">
              <a:off x="3267678" y="2891252"/>
              <a:ext cx="738760" cy="532820"/>
            </a:xfrm>
            <a:prstGeom prst="rightArrow">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grpSp>
      <p:pic>
        <p:nvPicPr>
          <p:cNvPr id="261273" name="Picture 15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28584" y="1987226"/>
            <a:ext cx="16954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矩形 75"/>
          <p:cNvSpPr/>
          <p:nvPr/>
        </p:nvSpPr>
        <p:spPr>
          <a:xfrm>
            <a:off x="270648" y="5264318"/>
            <a:ext cx="4814192" cy="923330"/>
          </a:xfrm>
          <a:prstGeom prst="rect">
            <a:avLst/>
          </a:prstGeom>
        </p:spPr>
        <p:txBody>
          <a:bodyPr wrap="square">
            <a:spAutoFit/>
          </a:bodyPr>
          <a:lstStyle/>
          <a:p>
            <a:pPr marL="342900" indent="-342900">
              <a:buFont typeface="Wingdings" panose="05000000000000000000" pitchFamily="2" charset="2"/>
              <a:buChar char="l"/>
            </a:pPr>
            <a:r>
              <a:rPr lang="en-US" altLang="zh-CN" b="1" dirty="0">
                <a:solidFill>
                  <a:schemeClr val="tx2">
                    <a:lumMod val="75000"/>
                  </a:schemeClr>
                </a:solidFill>
                <a:latin typeface="Arial" panose="020B0604020202020204" pitchFamily="34" charset="0"/>
                <a:cs typeface="Arial" panose="020B0604020202020204" pitchFamily="34" charset="0"/>
              </a:rPr>
              <a:t>Detection limit: 50 nm</a:t>
            </a:r>
          </a:p>
          <a:p>
            <a:pPr marL="342900" indent="-342900">
              <a:buFont typeface="Wingdings" panose="05000000000000000000" pitchFamily="2" charset="2"/>
              <a:buChar char="l"/>
            </a:pPr>
            <a:r>
              <a:rPr lang="en-US" altLang="zh-CN" b="1" dirty="0">
                <a:solidFill>
                  <a:schemeClr val="tx2">
                    <a:lumMod val="75000"/>
                  </a:schemeClr>
                </a:solidFill>
                <a:latin typeface="Arial" panose="020B0604020202020204" pitchFamily="34" charset="0"/>
                <a:cs typeface="Arial" panose="020B0604020202020204" pitchFamily="34" charset="0"/>
              </a:rPr>
              <a:t>Non-destructive, fast (30 s/Pixel) </a:t>
            </a:r>
          </a:p>
          <a:p>
            <a:pPr marL="342900" lvl="0" indent="-342900">
              <a:buFont typeface="Wingdings" panose="05000000000000000000" pitchFamily="2" charset="2"/>
              <a:buChar char="l"/>
            </a:pPr>
            <a:r>
              <a:rPr lang="en-US" altLang="zh-CN" b="1" dirty="0">
                <a:solidFill>
                  <a:schemeClr val="tx2">
                    <a:lumMod val="75000"/>
                  </a:schemeClr>
                </a:solidFill>
                <a:latin typeface="Arial" panose="020B0604020202020204" pitchFamily="34" charset="0"/>
                <a:ea typeface="黑体" panose="02010609060101010101" pitchFamily="49" charset="-122"/>
                <a:cs typeface="Arial" panose="020B0604020202020204" pitchFamily="34" charset="0"/>
              </a:rPr>
              <a:t>High resolution contrast imaging</a:t>
            </a:r>
            <a:endParaRPr lang="zh-CN" altLang="en-US" b="1" dirty="0">
              <a:solidFill>
                <a:schemeClr val="tx2">
                  <a:lumMod val="75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4" name="矩形 3"/>
          <p:cNvSpPr/>
          <p:nvPr/>
        </p:nvSpPr>
        <p:spPr>
          <a:xfrm>
            <a:off x="179512" y="4619625"/>
            <a:ext cx="4996464" cy="64633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CN" b="1" dirty="0">
                <a:latin typeface="Arial" panose="020B0604020202020204" pitchFamily="34" charset="0"/>
                <a:cs typeface="Arial" panose="020B0604020202020204" pitchFamily="34" charset="0"/>
              </a:rPr>
              <a:t>For the first time, </a:t>
            </a:r>
            <a:r>
              <a:rPr lang="en-US" altLang="zh-CN" b="1" dirty="0" err="1">
                <a:latin typeface="Arial" panose="020B0604020202020204" pitchFamily="34" charset="0"/>
                <a:cs typeface="Arial" panose="020B0604020202020204" pitchFamily="34" charset="0"/>
              </a:rPr>
              <a:t>nano</a:t>
            </a:r>
            <a:r>
              <a:rPr lang="en-US" altLang="zh-CN" b="1" dirty="0">
                <a:latin typeface="Arial" panose="020B0604020202020204" pitchFamily="34" charset="0"/>
                <a:cs typeface="Arial" panose="020B0604020202020204" pitchFamily="34" charset="0"/>
              </a:rPr>
              <a:t>-CT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single cell imaging platform that has been realized </a:t>
            </a:r>
            <a:endParaRPr lang="zh-CN" altLang="en-US" b="1"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261374" r:id="rId2" imgW="1828800" imgH="1828800"/>
        </mc:Choice>
        <mc:Fallback>
          <p:control r:id="rId2" imgW="1828800" imgH="1828800">
            <p:pic>
              <p:nvPicPr>
                <p:cNvPr id="2" name="ShockwaveFlash4"/>
                <p:cNvPicPr preferRelativeResize="0">
                  <a:picLocks noChangeArrowheads="1" noChangeShapeType="1"/>
                </p:cNvPicPr>
                <p:nvPr/>
              </p:nvPicPr>
              <p:blipFill>
                <a:blip r:embed="rId13"/>
                <a:srcRect/>
                <a:stretch>
                  <a:fillRect/>
                </a:stretch>
              </p:blipFill>
              <p:spPr bwMode="auto">
                <a:xfrm>
                  <a:off x="7243763" y="4548188"/>
                  <a:ext cx="1584325" cy="12239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1375" r:id="rId3" imgW="1828800" imgH="1828800"/>
        </mc:Choice>
        <mc:Fallback>
          <p:control r:id="rId3" imgW="1828800" imgH="1828800">
            <p:pic>
              <p:nvPicPr>
                <p:cNvPr id="3" name="ShockwaveFlash5"/>
                <p:cNvPicPr preferRelativeResize="0">
                  <a:picLocks noChangeArrowheads="1" noChangeShapeType="1"/>
                </p:cNvPicPr>
                <p:nvPr/>
              </p:nvPicPr>
              <p:blipFill>
                <a:blip r:embed="rId14"/>
                <a:srcRect/>
                <a:stretch>
                  <a:fillRect/>
                </a:stretch>
              </p:blipFill>
              <p:spPr bwMode="auto">
                <a:xfrm>
                  <a:off x="5467350" y="3251200"/>
                  <a:ext cx="1511300" cy="1368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1376" r:id="rId4" imgW="1828800" imgH="1828800"/>
        </mc:Choice>
        <mc:Fallback>
          <p:control r:id="rId4" imgW="1828800" imgH="1828800">
            <p:pic>
              <p:nvPicPr>
                <p:cNvPr id="5" name="ShockwaveFlash1"/>
                <p:cNvPicPr preferRelativeResize="0">
                  <a:picLocks noChangeArrowheads="1" noChangeShapeType="1"/>
                </p:cNvPicPr>
                <p:nvPr/>
              </p:nvPicPr>
              <p:blipFill>
                <a:blip r:embed="rId15"/>
                <a:srcRect/>
                <a:stretch>
                  <a:fillRect/>
                </a:stretch>
              </p:blipFill>
              <p:spPr bwMode="auto">
                <a:xfrm>
                  <a:off x="5435600" y="4581525"/>
                  <a:ext cx="1584325" cy="11525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61377" r:id="rId5" imgW="1828800" imgH="1828800"/>
        </mc:Choice>
        <mc:Fallback>
          <p:control r:id="rId5" imgW="1828800" imgH="1828800">
            <p:pic>
              <p:nvPicPr>
                <p:cNvPr id="6" name="ShockwaveFlash6"/>
                <p:cNvPicPr preferRelativeResize="0">
                  <a:picLocks noChangeArrowheads="1" noChangeShapeType="1"/>
                </p:cNvPicPr>
                <p:nvPr/>
              </p:nvPicPr>
              <p:blipFill>
                <a:blip r:embed="rId16"/>
                <a:srcRect/>
                <a:stretch>
                  <a:fillRect/>
                </a:stretch>
              </p:blipFill>
              <p:spPr bwMode="auto">
                <a:xfrm>
                  <a:off x="7251700" y="3251200"/>
                  <a:ext cx="1547813" cy="1368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29574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9818" y="-928718"/>
            <a:ext cx="9144000" cy="584775"/>
          </a:xfrm>
          <a:prstGeom prst="rect">
            <a:avLst/>
          </a:prstGeom>
        </p:spPr>
        <p:txBody>
          <a:bodyPr wrap="square">
            <a:spAutoFit/>
          </a:bodyPr>
          <a:lstStyle/>
          <a:p>
            <a:pPr algn="ctr" fontAlgn="auto">
              <a:spcBef>
                <a:spcPts val="0"/>
              </a:spcBef>
              <a:spcAft>
                <a:spcPts val="0"/>
              </a:spcAft>
            </a:pPr>
            <a:r>
              <a:rPr lang="zh-CN" altLang="en-US" sz="3200" b="1" kern="100" dirty="0">
                <a:solidFill>
                  <a:srgbClr val="000099"/>
                </a:solidFill>
                <a:latin typeface="微软雅黑" pitchFamily="34" charset="-122"/>
                <a:ea typeface="微软雅黑" pitchFamily="34" charset="-122"/>
                <a:cs typeface="Times New Roman"/>
              </a:rPr>
              <a:t>实现</a:t>
            </a:r>
            <a:r>
              <a:rPr lang="zh-CN" altLang="zh-CN" sz="3200" b="1" kern="100" dirty="0">
                <a:solidFill>
                  <a:srgbClr val="000099"/>
                </a:solidFill>
                <a:latin typeface="微软雅黑" pitchFamily="34" charset="-122"/>
                <a:ea typeface="微软雅黑" pitchFamily="34" charset="-122"/>
                <a:cs typeface="Times New Roman"/>
              </a:rPr>
              <a:t>单细胞纳米</a:t>
            </a:r>
            <a:r>
              <a:rPr lang="zh-CN" altLang="en-US" sz="3200" b="1" kern="100" dirty="0">
                <a:solidFill>
                  <a:srgbClr val="000099"/>
                </a:solidFill>
                <a:latin typeface="微软雅黑" pitchFamily="34" charset="-122"/>
                <a:ea typeface="微软雅黑" pitchFamily="34" charset="-122"/>
                <a:cs typeface="Times New Roman"/>
              </a:rPr>
              <a:t>颗粒转运与定位的原位检测</a:t>
            </a:r>
            <a:endParaRPr lang="en-US" altLang="zh-CN" sz="3200" b="1" kern="100" dirty="0">
              <a:solidFill>
                <a:srgbClr val="000099"/>
              </a:solidFill>
              <a:latin typeface="微软雅黑" pitchFamily="34" charset="-122"/>
              <a:ea typeface="微软雅黑" pitchFamily="34" charset="-122"/>
            </a:endParaRPr>
          </a:p>
        </p:txBody>
      </p:sp>
      <p:sp>
        <p:nvSpPr>
          <p:cNvPr id="30" name="Rectangle 7"/>
          <p:cNvSpPr>
            <a:spLocks noChangeArrowheads="1"/>
          </p:cNvSpPr>
          <p:nvPr/>
        </p:nvSpPr>
        <p:spPr bwMode="auto">
          <a:xfrm flipH="1">
            <a:off x="0" y="908720"/>
            <a:ext cx="9144000" cy="46038"/>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a:gradFill>
          <a:ln w="9525">
            <a:noFill/>
            <a:miter lim="800000"/>
            <a:headEnd/>
            <a:tailEnd/>
          </a:ln>
        </p:spPr>
        <p:txBody>
          <a:bodyPr wrap="none" anchor="ctr"/>
          <a:lstStyle/>
          <a:p>
            <a:pPr fontAlgn="auto">
              <a:spcBef>
                <a:spcPts val="0"/>
              </a:spcBef>
              <a:spcAft>
                <a:spcPts val="0"/>
              </a:spcAft>
            </a:pPr>
            <a:endParaRPr lang="zh-CN" altLang="zh-CN">
              <a:solidFill>
                <a:prstClr val="black"/>
              </a:solidFill>
              <a:latin typeface="Arial" pitchFamily="34" charset="0"/>
              <a:ea typeface="微软雅黑" pitchFamily="34" charset="-122"/>
            </a:endParaRPr>
          </a:p>
        </p:txBody>
      </p:sp>
      <p:sp>
        <p:nvSpPr>
          <p:cNvPr id="24" name="矩形 23"/>
          <p:cNvSpPr/>
          <p:nvPr/>
        </p:nvSpPr>
        <p:spPr>
          <a:xfrm>
            <a:off x="365522" y="4286706"/>
            <a:ext cx="3765325" cy="1354217"/>
          </a:xfrm>
          <a:prstGeom prst="rect">
            <a:avLst/>
          </a:prstGeom>
        </p:spPr>
        <p:txBody>
          <a:bodyPr wrap="square">
            <a:spAutoFit/>
          </a:bodyPr>
          <a:lstStyle/>
          <a:p>
            <a:pPr marL="285750" indent="-285750" fontAlgn="auto">
              <a:lnSpc>
                <a:spcPts val="1600"/>
              </a:lnSpc>
              <a:spcBef>
                <a:spcPts val="0"/>
              </a:spcBef>
              <a:spcAft>
                <a:spcPts val="0"/>
              </a:spcAft>
              <a:buFont typeface="Wingdings" panose="05000000000000000000" pitchFamily="2" charset="2"/>
              <a:buChar char="p"/>
            </a:pPr>
            <a:r>
              <a:rPr lang="en-US" altLang="zh-CN" sz="1400" dirty="0">
                <a:solidFill>
                  <a:srgbClr val="000000"/>
                </a:solidFill>
                <a:latin typeface="Calibri"/>
                <a:ea typeface="黑体" pitchFamily="49" charset="-122"/>
                <a:cs typeface="Arial" pitchFamily="34" charset="0"/>
              </a:rPr>
              <a:t>Designed the energy match and </a:t>
            </a:r>
            <a:r>
              <a:rPr lang="en-US" altLang="zh-CN" sz="1400" dirty="0" err="1">
                <a:solidFill>
                  <a:srgbClr val="000000"/>
                </a:solidFill>
                <a:latin typeface="Calibri"/>
                <a:ea typeface="黑体" pitchFamily="49" charset="-122"/>
                <a:cs typeface="Arial" pitchFamily="34" charset="0"/>
              </a:rPr>
              <a:t>nano</a:t>
            </a:r>
            <a:r>
              <a:rPr lang="en-US" altLang="zh-CN" sz="1400" dirty="0">
                <a:solidFill>
                  <a:srgbClr val="000000"/>
                </a:solidFill>
                <a:latin typeface="Calibri"/>
                <a:ea typeface="黑体" pitchFamily="49" charset="-122"/>
                <a:cs typeface="Arial" pitchFamily="34" charset="0"/>
              </a:rPr>
              <a:t>-probe  for  x-ray imaging of a single cell, to detect intracellular </a:t>
            </a:r>
            <a:r>
              <a:rPr lang="en-US" altLang="zh-CN" sz="1400" dirty="0" err="1">
                <a:solidFill>
                  <a:srgbClr val="000000"/>
                </a:solidFill>
                <a:latin typeface="Calibri"/>
                <a:ea typeface="黑体" pitchFamily="49" charset="-122"/>
                <a:cs typeface="Arial" pitchFamily="34" charset="0"/>
              </a:rPr>
              <a:t>nanoparticles</a:t>
            </a:r>
            <a:r>
              <a:rPr lang="en-US" altLang="zh-CN" sz="1400" dirty="0">
                <a:solidFill>
                  <a:srgbClr val="000000"/>
                </a:solidFill>
                <a:latin typeface="Calibri"/>
                <a:ea typeface="黑体" pitchFamily="49" charset="-122"/>
                <a:cs typeface="Arial" pitchFamily="34" charset="0"/>
              </a:rPr>
              <a:t> .</a:t>
            </a:r>
          </a:p>
          <a:p>
            <a:pPr marL="285750" indent="-285750" fontAlgn="auto">
              <a:spcBef>
                <a:spcPts val="0"/>
              </a:spcBef>
              <a:spcAft>
                <a:spcPts val="0"/>
              </a:spcAft>
              <a:buFont typeface="Wingdings" panose="05000000000000000000" pitchFamily="2" charset="2"/>
              <a:buChar char="p"/>
            </a:pPr>
            <a:r>
              <a:rPr lang="en-US" altLang="zh-CN" sz="1400" dirty="0">
                <a:solidFill>
                  <a:prstClr val="black"/>
                </a:solidFill>
                <a:latin typeface="Arial" pitchFamily="34" charset="0"/>
                <a:ea typeface="微软雅黑" pitchFamily="34" charset="-122"/>
                <a:sym typeface="Symbol" pitchFamily="18" charset="2"/>
              </a:rPr>
              <a:t>Resolution: 30 nm</a:t>
            </a:r>
            <a:endParaRPr lang="zh-CN" altLang="en-US" sz="1400" dirty="0">
              <a:solidFill>
                <a:prstClr val="black"/>
              </a:solidFill>
              <a:latin typeface="Arial" pitchFamily="34" charset="0"/>
              <a:ea typeface="微软雅黑" pitchFamily="34" charset="-122"/>
              <a:sym typeface="Symbol" pitchFamily="18" charset="2"/>
            </a:endParaRPr>
          </a:p>
          <a:p>
            <a:pPr marL="285750" indent="-285750" fontAlgn="auto">
              <a:spcBef>
                <a:spcPts val="0"/>
              </a:spcBef>
              <a:spcAft>
                <a:spcPts val="0"/>
              </a:spcAft>
              <a:buFont typeface="Wingdings" panose="05000000000000000000" pitchFamily="2" charset="2"/>
              <a:buChar char="p"/>
            </a:pPr>
            <a:r>
              <a:rPr lang="en-US" altLang="zh-CN" sz="1400" dirty="0">
                <a:solidFill>
                  <a:prstClr val="black"/>
                </a:solidFill>
                <a:latin typeface="Arial" pitchFamily="34" charset="0"/>
                <a:ea typeface="微软雅黑" pitchFamily="34" charset="-122"/>
                <a:cs typeface="Arial" pitchFamily="34" charset="0"/>
              </a:rPr>
              <a:t>Sensitivity: ~</a:t>
            </a:r>
            <a:r>
              <a:rPr lang="en-US" altLang="zh-CN" sz="1400" dirty="0" err="1">
                <a:solidFill>
                  <a:prstClr val="black"/>
                </a:solidFill>
                <a:latin typeface="Arial" pitchFamily="34" charset="0"/>
                <a:ea typeface="微软雅黑" pitchFamily="34" charset="-122"/>
                <a:cs typeface="Arial" pitchFamily="34" charset="0"/>
              </a:rPr>
              <a:t>fg</a:t>
            </a:r>
            <a:r>
              <a:rPr lang="en-US" altLang="zh-CN" sz="1400" dirty="0">
                <a:solidFill>
                  <a:prstClr val="black"/>
                </a:solidFill>
                <a:latin typeface="Arial" pitchFamily="34" charset="0"/>
                <a:ea typeface="微软雅黑" pitchFamily="34" charset="-122"/>
                <a:cs typeface="Arial" pitchFamily="34" charset="0"/>
              </a:rPr>
              <a:t>/</a:t>
            </a:r>
            <a:r>
              <a:rPr lang="el-GR" altLang="zh-CN" sz="1400" dirty="0">
                <a:solidFill>
                  <a:prstClr val="black"/>
                </a:solidFill>
                <a:latin typeface="Arial" pitchFamily="34" charset="0"/>
                <a:ea typeface="微软雅黑" pitchFamily="34" charset="-122"/>
                <a:cs typeface="Arial" pitchFamily="34" charset="0"/>
              </a:rPr>
              <a:t>μ</a:t>
            </a:r>
            <a:r>
              <a:rPr lang="en-US" altLang="zh-CN" sz="1400" dirty="0">
                <a:solidFill>
                  <a:prstClr val="black"/>
                </a:solidFill>
                <a:latin typeface="Arial" pitchFamily="34" charset="0"/>
                <a:ea typeface="微软雅黑" pitchFamily="34" charset="-122"/>
                <a:cs typeface="Arial" pitchFamily="34" charset="0"/>
              </a:rPr>
              <a:t>m</a:t>
            </a:r>
            <a:r>
              <a:rPr lang="en-US" altLang="zh-CN" sz="1400" baseline="30000" dirty="0">
                <a:solidFill>
                  <a:prstClr val="black"/>
                </a:solidFill>
                <a:latin typeface="Arial" pitchFamily="34" charset="0"/>
                <a:ea typeface="微软雅黑" pitchFamily="34" charset="-122"/>
                <a:cs typeface="Arial" pitchFamily="34" charset="0"/>
              </a:rPr>
              <a:t>2</a:t>
            </a:r>
          </a:p>
          <a:p>
            <a:pPr marL="285750" indent="-285750" fontAlgn="auto">
              <a:spcBef>
                <a:spcPts val="0"/>
              </a:spcBef>
              <a:spcAft>
                <a:spcPts val="0"/>
              </a:spcAft>
              <a:buFont typeface="Wingdings" panose="05000000000000000000" pitchFamily="2" charset="2"/>
              <a:buChar char="p"/>
            </a:pPr>
            <a:r>
              <a:rPr lang="en-US" altLang="zh-CN" sz="1400" b="1" dirty="0"/>
              <a:t>Chemical state </a:t>
            </a:r>
            <a:r>
              <a:rPr lang="en-US" altLang="zh-CN" sz="1400" b="1" dirty="0" smtClean="0"/>
              <a:t>detection </a:t>
            </a:r>
            <a:r>
              <a:rPr lang="en-US" altLang="zh-CN" sz="1400" b="1" dirty="0"/>
              <a:t>limit</a:t>
            </a:r>
            <a:r>
              <a:rPr lang="en-US" altLang="zh-CN" sz="1400" dirty="0"/>
              <a:t>: </a:t>
            </a:r>
            <a:r>
              <a:rPr lang="en-US" altLang="zh-CN" sz="1400" b="1" dirty="0">
                <a:solidFill>
                  <a:prstClr val="black"/>
                </a:solidFill>
                <a:latin typeface="Arial" pitchFamily="34" charset="0"/>
                <a:ea typeface="微软雅黑" pitchFamily="34" charset="-122"/>
                <a:cs typeface="Arial" pitchFamily="34" charset="0"/>
              </a:rPr>
              <a:t>1 mg/g</a:t>
            </a:r>
            <a:r>
              <a:rPr lang="zh-CN" altLang="en-US" sz="1400" b="1" dirty="0">
                <a:solidFill>
                  <a:prstClr val="black"/>
                </a:solidFill>
                <a:latin typeface="Arial" pitchFamily="34" charset="0"/>
                <a:ea typeface="微软雅黑" pitchFamily="34" charset="-122"/>
                <a:cs typeface="Arial" pitchFamily="34" charset="0"/>
              </a:rPr>
              <a:t> </a:t>
            </a:r>
            <a:endParaRPr lang="en-US" altLang="zh-CN" sz="1400" b="1" dirty="0">
              <a:solidFill>
                <a:prstClr val="black"/>
              </a:solidFill>
              <a:latin typeface="Arial" pitchFamily="34" charset="0"/>
              <a:ea typeface="微软雅黑" pitchFamily="34" charset="-122"/>
              <a:cs typeface="Arial" pitchFamily="34" charset="0"/>
            </a:endParaRPr>
          </a:p>
        </p:txBody>
      </p:sp>
      <p:grpSp>
        <p:nvGrpSpPr>
          <p:cNvPr id="25" name="组合 24"/>
          <p:cNvGrpSpPr/>
          <p:nvPr/>
        </p:nvGrpSpPr>
        <p:grpSpPr>
          <a:xfrm>
            <a:off x="179512" y="1000108"/>
            <a:ext cx="4086158" cy="3869052"/>
            <a:chOff x="983033" y="791930"/>
            <a:chExt cx="4086158" cy="3869052"/>
          </a:xfrm>
        </p:grpSpPr>
        <p:grpSp>
          <p:nvGrpSpPr>
            <p:cNvPr id="21" name="组合 20"/>
            <p:cNvGrpSpPr/>
            <p:nvPr/>
          </p:nvGrpSpPr>
          <p:grpSpPr>
            <a:xfrm>
              <a:off x="983033" y="791930"/>
              <a:ext cx="4086158" cy="3869052"/>
              <a:chOff x="1805915" y="1080857"/>
              <a:chExt cx="4086158" cy="3869052"/>
            </a:xfrm>
          </p:grpSpPr>
          <p:grpSp>
            <p:nvGrpSpPr>
              <p:cNvPr id="2" name="Group 14"/>
              <p:cNvGrpSpPr>
                <a:grpSpLocks/>
              </p:cNvGrpSpPr>
              <p:nvPr/>
            </p:nvGrpSpPr>
            <p:grpSpPr bwMode="auto">
              <a:xfrm>
                <a:off x="2064405" y="2856425"/>
                <a:ext cx="3447026" cy="1386569"/>
                <a:chOff x="2056" y="3585"/>
                <a:chExt cx="6856" cy="2369"/>
              </a:xfrm>
            </p:grpSpPr>
            <p:sp>
              <p:nvSpPr>
                <p:cNvPr id="24591" name="Text Box 15"/>
                <p:cNvSpPr txBox="1">
                  <a:spLocks noChangeAspect="1" noChangeArrowheads="1"/>
                </p:cNvSpPr>
                <p:nvPr/>
              </p:nvSpPr>
              <p:spPr bwMode="auto">
                <a:xfrm>
                  <a:off x="2538" y="3585"/>
                  <a:ext cx="5084" cy="4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just"/>
                  <a:r>
                    <a:rPr lang="en-US" altLang="zh-CN" sz="1400" b="1" dirty="0">
                      <a:solidFill>
                        <a:prstClr val="black"/>
                      </a:solidFill>
                      <a:latin typeface="Arial" pitchFamily="34" charset="0"/>
                      <a:ea typeface="宋体" pitchFamily="2" charset="-122"/>
                    </a:rPr>
                    <a:t>3h               24h             48h</a:t>
                  </a:r>
                  <a:endParaRPr lang="zh-CN" altLang="zh-CN" sz="1400" dirty="0">
                    <a:solidFill>
                      <a:prstClr val="black"/>
                    </a:solidFill>
                    <a:latin typeface="Arial" pitchFamily="34" charset="0"/>
                    <a:ea typeface="宋体" pitchFamily="2" charset="-122"/>
                  </a:endParaRPr>
                </a:p>
              </p:txBody>
            </p:sp>
            <p:grpSp>
              <p:nvGrpSpPr>
                <p:cNvPr id="3" name="Group 16"/>
                <p:cNvGrpSpPr>
                  <a:grpSpLocks/>
                </p:cNvGrpSpPr>
                <p:nvPr/>
              </p:nvGrpSpPr>
              <p:grpSpPr bwMode="auto">
                <a:xfrm>
                  <a:off x="2056" y="4121"/>
                  <a:ext cx="6856" cy="1833"/>
                  <a:chOff x="2068" y="10364"/>
                  <a:chExt cx="6856" cy="1833"/>
                </a:xfrm>
              </p:grpSpPr>
              <p:grpSp>
                <p:nvGrpSpPr>
                  <p:cNvPr id="4" name="Group 18"/>
                  <p:cNvGrpSpPr>
                    <a:grpSpLocks noChangeAspect="1"/>
                  </p:cNvGrpSpPr>
                  <p:nvPr/>
                </p:nvGrpSpPr>
                <p:grpSpPr bwMode="auto">
                  <a:xfrm>
                    <a:off x="7748" y="10865"/>
                    <a:ext cx="1176" cy="1332"/>
                    <a:chOff x="9202" y="7673"/>
                    <a:chExt cx="1276" cy="1283"/>
                  </a:xfrm>
                </p:grpSpPr>
                <p:pic>
                  <p:nvPicPr>
                    <p:cNvPr id="24595" name="图片 21"/>
                    <p:cNvPicPr>
                      <a:picLocks noChangeAspect="1" noChangeArrowheads="1"/>
                    </p:cNvPicPr>
                    <p:nvPr/>
                  </p:nvPicPr>
                  <p:blipFill>
                    <a:blip r:embed="rId3" cstate="print"/>
                    <a:srcRect/>
                    <a:stretch>
                      <a:fillRect/>
                    </a:stretch>
                  </p:blipFill>
                  <p:spPr bwMode="auto">
                    <a:xfrm>
                      <a:off x="9207" y="7786"/>
                      <a:ext cx="120" cy="954"/>
                    </a:xfrm>
                    <a:prstGeom prst="rect">
                      <a:avLst/>
                    </a:prstGeom>
                    <a:noFill/>
                    <a:ln w="9525">
                      <a:noFill/>
                      <a:miter lim="800000"/>
                      <a:headEnd/>
                      <a:tailEnd/>
                    </a:ln>
                  </p:spPr>
                </p:pic>
                <p:sp>
                  <p:nvSpPr>
                    <p:cNvPr id="24596" name="Text Box 20"/>
                    <p:cNvSpPr txBox="1">
                      <a:spLocks noChangeAspect="1" noChangeArrowheads="1"/>
                    </p:cNvSpPr>
                    <p:nvPr/>
                  </p:nvSpPr>
                  <p:spPr bwMode="auto">
                    <a:xfrm>
                      <a:off x="9217" y="7673"/>
                      <a:ext cx="1243" cy="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just"/>
                      <a:r>
                        <a:rPr lang="en-US" altLang="zh-CN" sz="800" b="1" dirty="0">
                          <a:solidFill>
                            <a:prstClr val="black"/>
                          </a:solidFill>
                          <a:latin typeface="Arial" pitchFamily="34" charset="0"/>
                          <a:ea typeface="宋体" pitchFamily="2" charset="-122"/>
                        </a:rPr>
                        <a:t>7.55e-5 </a:t>
                      </a:r>
                      <a:endParaRPr lang="zh-CN" altLang="zh-CN" dirty="0">
                        <a:solidFill>
                          <a:prstClr val="black"/>
                        </a:solidFill>
                        <a:latin typeface="Arial" pitchFamily="34" charset="0"/>
                        <a:ea typeface="宋体" pitchFamily="2" charset="-122"/>
                      </a:endParaRPr>
                    </a:p>
                  </p:txBody>
                </p:sp>
                <p:sp>
                  <p:nvSpPr>
                    <p:cNvPr id="24597" name="Text Box 21"/>
                    <p:cNvSpPr txBox="1">
                      <a:spLocks noChangeAspect="1" noChangeArrowheads="1"/>
                    </p:cNvSpPr>
                    <p:nvPr/>
                  </p:nvSpPr>
                  <p:spPr bwMode="auto">
                    <a:xfrm>
                      <a:off x="9202" y="8500"/>
                      <a:ext cx="1276" cy="4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just"/>
                      <a:r>
                        <a:rPr lang="en-US" altLang="zh-CN" sz="800" b="1" dirty="0">
                          <a:solidFill>
                            <a:prstClr val="black"/>
                          </a:solidFill>
                          <a:latin typeface="Arial" pitchFamily="34" charset="0"/>
                          <a:ea typeface="宋体" pitchFamily="2" charset="-122"/>
                        </a:rPr>
                        <a:t>1.06e-5 </a:t>
                      </a:r>
                      <a:endParaRPr lang="zh-CN" altLang="zh-CN" dirty="0">
                        <a:solidFill>
                          <a:prstClr val="black"/>
                        </a:solidFill>
                        <a:latin typeface="Arial" pitchFamily="34" charset="0"/>
                        <a:ea typeface="宋体" pitchFamily="2" charset="-122"/>
                      </a:endParaRPr>
                    </a:p>
                  </p:txBody>
                </p:sp>
              </p:grpSp>
              <p:grpSp>
                <p:nvGrpSpPr>
                  <p:cNvPr id="5" name="Group 22"/>
                  <p:cNvGrpSpPr>
                    <a:grpSpLocks noChangeAspect="1"/>
                  </p:cNvGrpSpPr>
                  <p:nvPr/>
                </p:nvGrpSpPr>
                <p:grpSpPr bwMode="auto">
                  <a:xfrm>
                    <a:off x="2068" y="10364"/>
                    <a:ext cx="5636" cy="1680"/>
                    <a:chOff x="3285" y="4919"/>
                    <a:chExt cx="6117" cy="1824"/>
                  </a:xfrm>
                </p:grpSpPr>
                <p:pic>
                  <p:nvPicPr>
                    <p:cNvPr id="24599" name="图片 14"/>
                    <p:cNvPicPr>
                      <a:picLocks noChangeAspect="1" noChangeArrowheads="1"/>
                    </p:cNvPicPr>
                    <p:nvPr/>
                  </p:nvPicPr>
                  <p:blipFill>
                    <a:blip r:embed="rId4" cstate="print"/>
                    <a:srcRect l="3526" t="12079" r="4514" b="5974"/>
                    <a:stretch>
                      <a:fillRect/>
                    </a:stretch>
                  </p:blipFill>
                  <p:spPr bwMode="auto">
                    <a:xfrm>
                      <a:off x="3285" y="4919"/>
                      <a:ext cx="1987" cy="1815"/>
                    </a:xfrm>
                    <a:prstGeom prst="rect">
                      <a:avLst/>
                    </a:prstGeom>
                    <a:noFill/>
                    <a:ln w="9525">
                      <a:noFill/>
                      <a:miter lim="800000"/>
                      <a:headEnd/>
                      <a:tailEnd/>
                    </a:ln>
                  </p:spPr>
                </p:pic>
                <p:pic>
                  <p:nvPicPr>
                    <p:cNvPr id="24600" name="图片 16"/>
                    <p:cNvPicPr preferRelativeResize="0">
                      <a:picLocks noChangeAspect="1" noChangeArrowheads="1"/>
                    </p:cNvPicPr>
                    <p:nvPr/>
                  </p:nvPicPr>
                  <p:blipFill>
                    <a:blip r:embed="rId5" cstate="print"/>
                    <a:srcRect l="15192" t="22417" r="22510" b="11295"/>
                    <a:stretch>
                      <a:fillRect/>
                    </a:stretch>
                  </p:blipFill>
                  <p:spPr bwMode="auto">
                    <a:xfrm>
                      <a:off x="7418" y="4929"/>
                      <a:ext cx="1984" cy="1814"/>
                    </a:xfrm>
                    <a:prstGeom prst="rect">
                      <a:avLst/>
                    </a:prstGeom>
                    <a:noFill/>
                    <a:ln w="9525">
                      <a:noFill/>
                      <a:miter lim="800000"/>
                      <a:headEnd/>
                      <a:tailEnd/>
                    </a:ln>
                  </p:spPr>
                </p:pic>
                <p:pic>
                  <p:nvPicPr>
                    <p:cNvPr id="24601" name="图片 15"/>
                    <p:cNvPicPr preferRelativeResize="0">
                      <a:picLocks noChangeAspect="1" noChangeArrowheads="1"/>
                    </p:cNvPicPr>
                    <p:nvPr/>
                  </p:nvPicPr>
                  <p:blipFill>
                    <a:blip r:embed="rId6" cstate="print"/>
                    <a:srcRect l="8929" t="16240" r="12947" b="9415"/>
                    <a:stretch>
                      <a:fillRect/>
                    </a:stretch>
                  </p:blipFill>
                  <p:spPr bwMode="auto">
                    <a:xfrm>
                      <a:off x="5355" y="4924"/>
                      <a:ext cx="1984" cy="1814"/>
                    </a:xfrm>
                    <a:prstGeom prst="rect">
                      <a:avLst/>
                    </a:prstGeom>
                    <a:noFill/>
                    <a:ln w="9525">
                      <a:noFill/>
                      <a:miter lim="800000"/>
                      <a:headEnd/>
                      <a:tailEnd/>
                    </a:ln>
                  </p:spPr>
                </p:pic>
              </p:grpSp>
            </p:grpSp>
          </p:grpSp>
          <p:grpSp>
            <p:nvGrpSpPr>
              <p:cNvPr id="10" name="组合 7"/>
              <p:cNvGrpSpPr/>
              <p:nvPr/>
            </p:nvGrpSpPr>
            <p:grpSpPr>
              <a:xfrm>
                <a:off x="1805915" y="1080857"/>
                <a:ext cx="4086158" cy="3869052"/>
                <a:chOff x="859011" y="1183995"/>
                <a:chExt cx="4086158" cy="3869052"/>
              </a:xfrm>
            </p:grpSpPr>
            <p:sp>
              <p:nvSpPr>
                <p:cNvPr id="35" name="矩形 34"/>
                <p:cNvSpPr/>
                <p:nvPr/>
              </p:nvSpPr>
              <p:spPr>
                <a:xfrm>
                  <a:off x="933525" y="1451423"/>
                  <a:ext cx="3422049" cy="3601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dirty="0">
                    <a:ln w="28575">
                      <a:solidFill>
                        <a:srgbClr val="000000"/>
                      </a:solidFill>
                    </a:ln>
                    <a:noFill/>
                  </a:endParaRPr>
                </a:p>
              </p:txBody>
            </p:sp>
            <p:sp>
              <p:nvSpPr>
                <p:cNvPr id="37" name="矩形 36"/>
                <p:cNvSpPr/>
                <p:nvPr/>
              </p:nvSpPr>
              <p:spPr>
                <a:xfrm>
                  <a:off x="859011" y="1183995"/>
                  <a:ext cx="4086158" cy="646331"/>
                </a:xfrm>
                <a:prstGeom prst="rect">
                  <a:avLst/>
                </a:prstGeom>
              </p:spPr>
              <p:txBody>
                <a:bodyPr wrap="square">
                  <a:spAutoFit/>
                </a:bodyPr>
                <a:lstStyle/>
                <a:p>
                  <a:pPr algn="ctr" fontAlgn="auto">
                    <a:spcBef>
                      <a:spcPts val="0"/>
                    </a:spcBef>
                    <a:spcAft>
                      <a:spcPts val="0"/>
                    </a:spcAft>
                  </a:pPr>
                  <a:r>
                    <a:rPr lang="en-US" altLang="zh-CN" b="1" dirty="0">
                      <a:solidFill>
                        <a:prstClr val="black"/>
                      </a:solidFill>
                      <a:latin typeface="Arial" pitchFamily="34" charset="0"/>
                      <a:ea typeface="微软雅黑" pitchFamily="34" charset="-122"/>
                      <a:cs typeface="Arial" pitchFamily="34" charset="0"/>
                    </a:rPr>
                    <a:t>Soft X-ray</a:t>
                  </a:r>
                  <a:r>
                    <a:rPr lang="zh-CN" altLang="en-US" b="1" dirty="0">
                      <a:solidFill>
                        <a:prstClr val="black"/>
                      </a:solidFill>
                      <a:latin typeface="Arial" pitchFamily="34" charset="0"/>
                      <a:ea typeface="微软雅黑" pitchFamily="34" charset="-122"/>
                      <a:cs typeface="Arial" pitchFamily="34" charset="0"/>
                    </a:rPr>
                    <a:t> </a:t>
                  </a:r>
                  <a:r>
                    <a:rPr lang="en-US" altLang="zh-CN" b="1" dirty="0" smtClean="0">
                      <a:solidFill>
                        <a:prstClr val="black"/>
                      </a:solidFill>
                      <a:latin typeface="Arial" pitchFamily="34" charset="0"/>
                      <a:ea typeface="微软雅黑" pitchFamily="34" charset="-122"/>
                      <a:cs typeface="Arial" pitchFamily="34" charset="0"/>
                    </a:rPr>
                    <a:t>spectroscopy:</a:t>
                  </a:r>
                  <a:endParaRPr lang="en-US" altLang="zh-CN" b="1" dirty="0">
                    <a:solidFill>
                      <a:prstClr val="black"/>
                    </a:solidFill>
                    <a:latin typeface="Arial" pitchFamily="34" charset="0"/>
                    <a:ea typeface="微软雅黑" pitchFamily="34" charset="-122"/>
                    <a:cs typeface="Arial" pitchFamily="34" charset="0"/>
                  </a:endParaRPr>
                </a:p>
                <a:p>
                  <a:pPr algn="ctr" fontAlgn="auto">
                    <a:spcBef>
                      <a:spcPts val="0"/>
                    </a:spcBef>
                    <a:spcAft>
                      <a:spcPts val="0"/>
                    </a:spcAft>
                  </a:pPr>
                  <a:r>
                    <a:rPr lang="en-US" altLang="zh-CN" b="1" dirty="0" smtClean="0">
                      <a:solidFill>
                        <a:prstClr val="black"/>
                      </a:solidFill>
                      <a:latin typeface="Arial" pitchFamily="34" charset="0"/>
                      <a:ea typeface="微软雅黑" pitchFamily="34" charset="-122"/>
                      <a:cs typeface="Arial" pitchFamily="34" charset="0"/>
                    </a:rPr>
                    <a:t>STXM, NEXAFS</a:t>
                  </a:r>
                  <a:endParaRPr lang="en-US" altLang="zh-CN" b="1" dirty="0">
                    <a:solidFill>
                      <a:prstClr val="black"/>
                    </a:solidFill>
                    <a:latin typeface="Arial" pitchFamily="34" charset="0"/>
                    <a:ea typeface="微软雅黑" pitchFamily="34" charset="-122"/>
                    <a:cs typeface="Arial" pitchFamily="34" charset="0"/>
                  </a:endParaRPr>
                </a:p>
              </p:txBody>
            </p:sp>
          </p:grpSp>
        </p:grpSp>
        <p:pic>
          <p:nvPicPr>
            <p:cNvPr id="50" name="图片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730" y="1388611"/>
              <a:ext cx="3532529" cy="1203599"/>
            </a:xfrm>
            <a:prstGeom prst="rect">
              <a:avLst/>
            </a:prstGeom>
          </p:spPr>
        </p:pic>
      </p:grpSp>
      <p:grpSp>
        <p:nvGrpSpPr>
          <p:cNvPr id="12" name="组合 11"/>
          <p:cNvGrpSpPr/>
          <p:nvPr/>
        </p:nvGrpSpPr>
        <p:grpSpPr>
          <a:xfrm>
            <a:off x="4214810" y="1043444"/>
            <a:ext cx="5500726" cy="4722977"/>
            <a:chOff x="4214810" y="983909"/>
            <a:chExt cx="5500726" cy="4722977"/>
          </a:xfrm>
        </p:grpSpPr>
        <p:sp>
          <p:nvSpPr>
            <p:cNvPr id="9" name="矩形 8"/>
            <p:cNvSpPr/>
            <p:nvPr/>
          </p:nvSpPr>
          <p:spPr>
            <a:xfrm>
              <a:off x="4644008" y="1373933"/>
              <a:ext cx="4275300" cy="4332953"/>
            </a:xfrm>
            <a:prstGeom prst="rect">
              <a:avLst/>
            </a:prstGeom>
            <a:solidFill>
              <a:schemeClr val="accent4">
                <a:lumMod val="20000"/>
                <a:lumOff val="80000"/>
              </a:schemeClr>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
            <p:cNvGrpSpPr/>
            <p:nvPr/>
          </p:nvGrpSpPr>
          <p:grpSpPr>
            <a:xfrm>
              <a:off x="4760880" y="1237226"/>
              <a:ext cx="3599999" cy="3532960"/>
              <a:chOff x="5595977" y="693762"/>
              <a:chExt cx="3748183" cy="4183216"/>
            </a:xfrm>
            <a:noFill/>
          </p:grpSpPr>
          <p:grpSp>
            <p:nvGrpSpPr>
              <p:cNvPr id="19" name="组合 37"/>
              <p:cNvGrpSpPr/>
              <p:nvPr/>
            </p:nvGrpSpPr>
            <p:grpSpPr>
              <a:xfrm>
                <a:off x="5595977" y="693762"/>
                <a:ext cx="3748183" cy="4183216"/>
                <a:chOff x="3644672" y="1127327"/>
                <a:chExt cx="3560707" cy="3793860"/>
              </a:xfrm>
              <a:grpFill/>
            </p:grpSpPr>
            <p:pic>
              <p:nvPicPr>
                <p:cNvPr id="66" name="图片 6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740661" y="2764229"/>
                  <a:ext cx="1780571" cy="1555226"/>
                </a:xfrm>
                <a:prstGeom prst="rect">
                  <a:avLst/>
                </a:prstGeom>
                <a:grpFill/>
              </p:spPr>
            </p:pic>
            <p:sp>
              <p:nvSpPr>
                <p:cNvPr id="67" name="矩形 66"/>
                <p:cNvSpPr/>
                <p:nvPr/>
              </p:nvSpPr>
              <p:spPr>
                <a:xfrm>
                  <a:off x="3644672" y="1127327"/>
                  <a:ext cx="3560707" cy="37938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ln>
                      <a:solidFill>
                        <a:prstClr val="black"/>
                      </a:solidFill>
                    </a:ln>
                    <a:noFill/>
                  </a:endParaRPr>
                </a:p>
              </p:txBody>
            </p:sp>
          </p:grpSp>
          <p:pic>
            <p:nvPicPr>
              <p:cNvPr id="64" name="图片 43" descr="Figure-1.jpg"/>
              <p:cNvPicPr>
                <a:picLocks noChangeAspect="1"/>
              </p:cNvPicPr>
              <p:nvPr/>
            </p:nvPicPr>
            <p:blipFill rotWithShape="1">
              <a:blip r:embed="rId9" cstate="print">
                <a:extLst>
                  <a:ext uri="{28A0092B-C50C-407E-A947-70E740481C1C}">
                    <a14:useLocalDpi xmlns:a14="http://schemas.microsoft.com/office/drawing/2010/main" val="0"/>
                  </a:ext>
                </a:extLst>
              </a:blip>
              <a:srcRect t="26632" r="-2773" b="27570"/>
              <a:stretch/>
            </p:blipFill>
            <p:spPr bwMode="auto">
              <a:xfrm>
                <a:off x="5733865" y="1097763"/>
                <a:ext cx="3610294" cy="1342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5" name="图片 64"/>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379133" y="2488453"/>
                <a:ext cx="1777325" cy="1750254"/>
              </a:xfrm>
              <a:prstGeom prst="rect">
                <a:avLst/>
              </a:prstGeom>
              <a:grpFill/>
            </p:spPr>
          </p:pic>
        </p:grpSp>
        <p:sp>
          <p:nvSpPr>
            <p:cNvPr id="62" name="矩形 61"/>
            <p:cNvSpPr/>
            <p:nvPr/>
          </p:nvSpPr>
          <p:spPr>
            <a:xfrm>
              <a:off x="4214810" y="983909"/>
              <a:ext cx="5500726" cy="369332"/>
            </a:xfrm>
            <a:prstGeom prst="rect">
              <a:avLst/>
            </a:prstGeom>
            <a:noFill/>
          </p:spPr>
          <p:txBody>
            <a:bodyPr wrap="square">
              <a:spAutoFit/>
            </a:bodyPr>
            <a:lstStyle/>
            <a:p>
              <a:pPr fontAlgn="auto">
                <a:spcBef>
                  <a:spcPts val="0"/>
                </a:spcBef>
                <a:spcAft>
                  <a:spcPts val="0"/>
                </a:spcAft>
              </a:pPr>
              <a:r>
                <a:rPr lang="en-US" altLang="zh-CN" b="1" dirty="0">
                  <a:solidFill>
                    <a:prstClr val="black"/>
                  </a:solidFill>
                  <a:latin typeface="Arial" pitchFamily="34" charset="0"/>
                  <a:ea typeface="微软雅黑" pitchFamily="34" charset="-122"/>
                  <a:cs typeface="Arial" pitchFamily="34" charset="0"/>
                </a:rPr>
                <a:t>Hard X-ray</a:t>
              </a:r>
              <a:r>
                <a:rPr lang="zh-CN" altLang="en-US" b="1" dirty="0">
                  <a:solidFill>
                    <a:prstClr val="black"/>
                  </a:solidFill>
                  <a:latin typeface="Arial" pitchFamily="34" charset="0"/>
                  <a:ea typeface="微软雅黑" pitchFamily="34" charset="-122"/>
                  <a:cs typeface="Arial" pitchFamily="34" charset="0"/>
                </a:rPr>
                <a:t> </a:t>
              </a:r>
              <a:r>
                <a:rPr lang="en-US" altLang="zh-CN" b="1" dirty="0">
                  <a:solidFill>
                    <a:prstClr val="black"/>
                  </a:solidFill>
                  <a:latin typeface="Arial" pitchFamily="34" charset="0"/>
                  <a:ea typeface="微软雅黑" pitchFamily="34" charset="-122"/>
                  <a:cs typeface="Arial" pitchFamily="34" charset="0"/>
                </a:rPr>
                <a:t>spectroscopy: </a:t>
              </a:r>
              <a:r>
                <a:rPr lang="el-GR" altLang="zh-CN" b="1" dirty="0">
                  <a:solidFill>
                    <a:prstClr val="black"/>
                  </a:solidFill>
                  <a:latin typeface="Arial" pitchFamily="34" charset="0"/>
                  <a:ea typeface="微软雅黑" pitchFamily="34" charset="-122"/>
                  <a:cs typeface="Arial" pitchFamily="34" charset="0"/>
                </a:rPr>
                <a:t>μ-</a:t>
              </a:r>
              <a:r>
                <a:rPr lang="en-US" altLang="zh-CN" b="1" dirty="0">
                  <a:solidFill>
                    <a:prstClr val="black"/>
                  </a:solidFill>
                  <a:latin typeface="Arial" pitchFamily="34" charset="0"/>
                  <a:ea typeface="微软雅黑" pitchFamily="34" charset="-122"/>
                  <a:cs typeface="Arial" pitchFamily="34" charset="0"/>
                </a:rPr>
                <a:t>XRF, </a:t>
              </a:r>
              <a:r>
                <a:rPr lang="el-GR" altLang="zh-CN" b="1" dirty="0">
                  <a:solidFill>
                    <a:prstClr val="black"/>
                  </a:solidFill>
                  <a:latin typeface="Arial" pitchFamily="34" charset="0"/>
                  <a:ea typeface="微软雅黑" pitchFamily="34" charset="-122"/>
                  <a:cs typeface="Arial" pitchFamily="34" charset="0"/>
                </a:rPr>
                <a:t>μ-</a:t>
              </a:r>
              <a:r>
                <a:rPr lang="en-US" altLang="zh-CN" b="1" dirty="0">
                  <a:solidFill>
                    <a:prstClr val="black"/>
                  </a:solidFill>
                  <a:latin typeface="Arial" pitchFamily="34" charset="0"/>
                  <a:ea typeface="微软雅黑" pitchFamily="34" charset="-122"/>
                  <a:cs typeface="Arial" pitchFamily="34" charset="0"/>
                </a:rPr>
                <a:t>XANES</a:t>
              </a:r>
              <a:endParaRPr lang="zh-CN" altLang="en-US" b="1" dirty="0">
                <a:solidFill>
                  <a:prstClr val="black"/>
                </a:solidFill>
                <a:latin typeface="Arial" pitchFamily="34" charset="0"/>
                <a:ea typeface="宋体"/>
                <a:cs typeface="Arial" pitchFamily="34" charset="0"/>
              </a:endParaRPr>
            </a:p>
          </p:txBody>
        </p:sp>
        <p:sp>
          <p:nvSpPr>
            <p:cNvPr id="27" name="矩形 26"/>
            <p:cNvSpPr/>
            <p:nvPr/>
          </p:nvSpPr>
          <p:spPr>
            <a:xfrm>
              <a:off x="4644008" y="4209835"/>
              <a:ext cx="4203292" cy="1387559"/>
            </a:xfrm>
            <a:prstGeom prst="rect">
              <a:avLst/>
            </a:prstGeom>
            <a:noFill/>
          </p:spPr>
          <p:txBody>
            <a:bodyPr wrap="square">
              <a:spAutoFit/>
            </a:bodyPr>
            <a:lstStyle/>
            <a:p>
              <a:r>
                <a:rPr lang="en-US" altLang="zh-CN" sz="1400" dirty="0"/>
                <a:t>Dynamic changes of  the local information of Au-NRs in cells,  different from the macroscopic averaging information. </a:t>
              </a:r>
            </a:p>
            <a:p>
              <a:pPr marL="285750" indent="-285750" fontAlgn="auto">
                <a:lnSpc>
                  <a:spcPts val="1700"/>
                </a:lnSpc>
                <a:spcBef>
                  <a:spcPts val="0"/>
                </a:spcBef>
                <a:spcAft>
                  <a:spcPts val="0"/>
                </a:spcAft>
                <a:buFont typeface="Wingdings" panose="05000000000000000000" pitchFamily="2" charset="2"/>
                <a:buChar char="p"/>
              </a:pPr>
              <a:r>
                <a:rPr lang="en-US" altLang="zh-CN" sz="1400" dirty="0">
                  <a:sym typeface="Symbol" pitchFamily="18" charset="2"/>
                </a:rPr>
                <a:t>Resolution: 500 nm</a:t>
              </a:r>
              <a:endParaRPr lang="zh-CN" altLang="en-US" sz="1400" dirty="0">
                <a:sym typeface="Symbol" pitchFamily="18" charset="2"/>
              </a:endParaRPr>
            </a:p>
            <a:p>
              <a:pPr marL="285750" indent="-285750" fontAlgn="auto">
                <a:spcBef>
                  <a:spcPts val="0"/>
                </a:spcBef>
                <a:spcAft>
                  <a:spcPts val="0"/>
                </a:spcAft>
                <a:buFont typeface="Wingdings" panose="05000000000000000000" pitchFamily="2" charset="2"/>
                <a:buChar char="p"/>
              </a:pPr>
              <a:r>
                <a:rPr lang="en-US" altLang="zh-CN" sz="1400" dirty="0"/>
                <a:t>Sensitivity: ~</a:t>
              </a:r>
              <a:r>
                <a:rPr lang="en-US" altLang="zh-CN" sz="1400" dirty="0" err="1"/>
                <a:t>fg</a:t>
              </a:r>
              <a:r>
                <a:rPr lang="en-US" altLang="zh-CN" sz="1400" dirty="0"/>
                <a:t>/</a:t>
              </a:r>
              <a:r>
                <a:rPr lang="el-GR" altLang="zh-CN" sz="1400" dirty="0"/>
                <a:t>μ</a:t>
              </a:r>
              <a:r>
                <a:rPr lang="en-US" altLang="zh-CN" sz="1400" dirty="0"/>
                <a:t>m2</a:t>
              </a:r>
            </a:p>
            <a:p>
              <a:pPr marL="285750" indent="-285750" fontAlgn="auto">
                <a:spcBef>
                  <a:spcPts val="0"/>
                </a:spcBef>
                <a:spcAft>
                  <a:spcPts val="0"/>
                </a:spcAft>
                <a:buFont typeface="Wingdings" panose="05000000000000000000" pitchFamily="2" charset="2"/>
                <a:buChar char="p"/>
              </a:pPr>
              <a:r>
                <a:rPr lang="en-US" altLang="zh-CN" sz="1400" dirty="0"/>
                <a:t>Chemical state </a:t>
              </a:r>
              <a:r>
                <a:rPr lang="en-US" altLang="zh-CN" sz="1400" dirty="0" smtClean="0"/>
                <a:t>detection </a:t>
              </a:r>
              <a:r>
                <a:rPr lang="en-US" altLang="zh-CN" sz="1400" dirty="0"/>
                <a:t>limit: 10 </a:t>
              </a:r>
              <a:r>
                <a:rPr lang="el-GR" altLang="zh-CN" sz="1400" dirty="0"/>
                <a:t>μ</a:t>
              </a:r>
              <a:r>
                <a:rPr lang="en-US" altLang="zh-CN" sz="1400" dirty="0"/>
                <a:t>g/g</a:t>
              </a:r>
              <a:r>
                <a:rPr lang="zh-CN" altLang="en-US" sz="1400" dirty="0"/>
                <a:t> </a:t>
              </a:r>
              <a:endParaRPr lang="en-US" altLang="zh-CN" sz="1400" dirty="0"/>
            </a:p>
          </p:txBody>
        </p:sp>
      </p:grpSp>
      <p:sp>
        <p:nvSpPr>
          <p:cNvPr id="33" name="矩形 32"/>
          <p:cNvSpPr/>
          <p:nvPr/>
        </p:nvSpPr>
        <p:spPr>
          <a:xfrm>
            <a:off x="-285784" y="149346"/>
            <a:ext cx="9786974" cy="707886"/>
          </a:xfrm>
          <a:prstGeom prst="rect">
            <a:avLst/>
          </a:prstGeom>
        </p:spPr>
        <p:txBody>
          <a:bodyPr wrap="square">
            <a:spAutoFit/>
          </a:bodyPr>
          <a:lstStyle/>
          <a:p>
            <a:pPr lvl="0" algn="ctr"/>
            <a:r>
              <a:rPr lang="en-US" altLang="zh-CN" sz="2000" b="1" dirty="0">
                <a:latin typeface="微软雅黑" pitchFamily="34" charset="-122"/>
                <a:ea typeface="微软雅黑" pitchFamily="34" charset="-122"/>
              </a:rPr>
              <a:t>In-situ, time-resolved, (</a:t>
            </a:r>
            <a:r>
              <a:rPr lang="en-US" altLang="zh-CN" sz="2000" b="1" dirty="0" err="1">
                <a:latin typeface="微软雅黑" pitchFamily="34" charset="-122"/>
                <a:ea typeface="微软雅黑" pitchFamily="34" charset="-122"/>
              </a:rPr>
              <a:t>submicro</a:t>
            </a:r>
            <a:r>
              <a:rPr lang="en-US" altLang="zh-CN" sz="2000" b="1" dirty="0">
                <a:latin typeface="微软雅黑" pitchFamily="34" charset="-122"/>
                <a:ea typeface="微软雅黑" pitchFamily="34" charset="-122"/>
              </a:rPr>
              <a:t> or nanoscale) spatially resolved,</a:t>
            </a:r>
          </a:p>
          <a:p>
            <a:pPr lvl="0" algn="ctr"/>
            <a:r>
              <a:rPr lang="en-US" altLang="zh-CN" sz="2000" b="1" dirty="0">
                <a:latin typeface="微软雅黑" pitchFamily="34" charset="-122"/>
                <a:ea typeface="微软雅黑" pitchFamily="34" charset="-122"/>
              </a:rPr>
              <a:t> local-information resolved, multi-element resolved </a:t>
            </a:r>
            <a:r>
              <a:rPr lang="en-US" altLang="zh-CN" sz="2000" b="1" dirty="0" smtClean="0">
                <a:latin typeface="微软雅黑" pitchFamily="34" charset="-122"/>
                <a:ea typeface="微软雅黑" pitchFamily="34" charset="-122"/>
              </a:rPr>
              <a:t>detection</a:t>
            </a:r>
            <a:endParaRPr lang="zh-CN" altLang="zh-CN" sz="2000" b="1" dirty="0">
              <a:latin typeface="微软雅黑" pitchFamily="34" charset="-122"/>
              <a:ea typeface="微软雅黑" pitchFamily="34" charset="-122"/>
            </a:endParaRPr>
          </a:p>
        </p:txBody>
      </p:sp>
      <p:sp>
        <p:nvSpPr>
          <p:cNvPr id="34" name="矩形 33"/>
          <p:cNvSpPr/>
          <p:nvPr/>
        </p:nvSpPr>
        <p:spPr>
          <a:xfrm>
            <a:off x="214282" y="1643050"/>
            <a:ext cx="3929090" cy="4071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xmlns="" id="{B9C1DE68-FBC2-4439-80BB-179234B93741}"/>
              </a:ext>
            </a:extLst>
          </p:cNvPr>
          <p:cNvSpPr/>
          <p:nvPr/>
        </p:nvSpPr>
        <p:spPr>
          <a:xfrm>
            <a:off x="1043608" y="5838363"/>
            <a:ext cx="6408712" cy="830997"/>
          </a:xfrm>
          <a:prstGeom prst="rect">
            <a:avLst/>
          </a:prstGeom>
          <a:noFill/>
        </p:spPr>
        <p:txBody>
          <a:bodyPr wrap="square">
            <a:spAutoFit/>
          </a:bodyPr>
          <a:lstStyle/>
          <a:p>
            <a:pPr eaLnBrk="0" fontAlgn="auto" hangingPunct="0">
              <a:spcBef>
                <a:spcPts val="0"/>
              </a:spcBef>
              <a:spcAft>
                <a:spcPts val="0"/>
              </a:spcAft>
            </a:pPr>
            <a:r>
              <a:rPr lang="en-US" altLang="zh-CN" sz="1600" b="1" i="1" dirty="0">
                <a:solidFill>
                  <a:srgbClr val="000000"/>
                </a:solidFill>
                <a:latin typeface="Arial" pitchFamily="34" charset="0"/>
                <a:ea typeface="微软雅黑" pitchFamily="34" charset="-122"/>
              </a:rPr>
              <a:t>J. Am. Chem. Soc., </a:t>
            </a:r>
            <a:r>
              <a:rPr lang="en-US" altLang="zh-CN" sz="1600" dirty="0">
                <a:solidFill>
                  <a:srgbClr val="000000"/>
                </a:solidFill>
                <a:latin typeface="Arial" pitchFamily="34" charset="0"/>
                <a:ea typeface="微软雅黑" pitchFamily="34" charset="-122"/>
              </a:rPr>
              <a:t>135, 17359 (2013) </a:t>
            </a:r>
          </a:p>
          <a:p>
            <a:pPr eaLnBrk="0" hangingPunct="0"/>
            <a:r>
              <a:rPr lang="en-US" altLang="zh-CN" sz="1600" b="1" i="1" dirty="0">
                <a:solidFill>
                  <a:srgbClr val="000000"/>
                </a:solidFill>
                <a:latin typeface="Arial" pitchFamily="34" charset="0"/>
                <a:ea typeface="微软雅黑" pitchFamily="34" charset="-122"/>
              </a:rPr>
              <a:t>J. Am. Chem. Soc., </a:t>
            </a:r>
            <a:r>
              <a:rPr lang="en-US" altLang="zh-CN" sz="1600" dirty="0">
                <a:solidFill>
                  <a:srgbClr val="000000"/>
                </a:solidFill>
                <a:latin typeface="Arial" pitchFamily="34" charset="0"/>
                <a:ea typeface="微软雅黑" pitchFamily="34" charset="-122"/>
              </a:rPr>
              <a:t>136, 7317 (2014)                                    </a:t>
            </a:r>
          </a:p>
          <a:p>
            <a:pPr eaLnBrk="0" hangingPunct="0"/>
            <a:r>
              <a:rPr lang="en-US" altLang="zh-CN" sz="1600" b="1" i="1" dirty="0">
                <a:latin typeface="Arial" panose="020B0604020202020204" pitchFamily="34" charset="0"/>
                <a:cs typeface="Arial" panose="020B0604020202020204" pitchFamily="34" charset="0"/>
              </a:rPr>
              <a:t>ACS Nano</a:t>
            </a:r>
            <a:r>
              <a:rPr lang="en-US" altLang="zh-CN" sz="1600" i="1" dirty="0">
                <a:solidFill>
                  <a:srgbClr val="000000"/>
                </a:solidFill>
                <a:latin typeface="Arial" panose="020B0604020202020204" pitchFamily="34" charset="0"/>
                <a:ea typeface="微软雅黑" pitchFamily="34" charset="-122"/>
                <a:cs typeface="Arial" panose="020B0604020202020204" pitchFamily="34" charset="0"/>
              </a:rPr>
              <a:t>, </a:t>
            </a:r>
            <a:r>
              <a:rPr lang="en-US" altLang="zh-CN" sz="1600" dirty="0">
                <a:solidFill>
                  <a:srgbClr val="000000"/>
                </a:solidFill>
                <a:latin typeface="Arial" panose="020B0604020202020204" pitchFamily="34" charset="0"/>
                <a:ea typeface="微软雅黑" pitchFamily="34" charset="-122"/>
                <a:cs typeface="Arial" panose="020B0604020202020204" pitchFamily="34" charset="0"/>
              </a:rPr>
              <a:t>9 (6), 6532-6547 (2015)</a:t>
            </a:r>
            <a:r>
              <a:rPr lang="en-US" altLang="zh-CN" sz="1600" dirty="0">
                <a:solidFill>
                  <a:srgbClr val="000000"/>
                </a:solidFill>
                <a:latin typeface="Arial" pitchFamily="34" charset="0"/>
                <a:ea typeface="微软雅黑" pitchFamily="34" charset="-122"/>
              </a:rPr>
              <a:t>               </a:t>
            </a:r>
            <a:endParaRPr lang="zh-CN" altLang="en-US" sz="1600" dirty="0">
              <a:solidFill>
                <a:srgbClr val="000000"/>
              </a:solidFill>
              <a:latin typeface="Arial" pitchFamily="34" charset="0"/>
              <a:ea typeface="微软雅黑" pitchFamily="34" charset="-122"/>
            </a:endParaRPr>
          </a:p>
        </p:txBody>
      </p:sp>
    </p:spTree>
    <p:extLst>
      <p:ext uri="{BB962C8B-B14F-4D97-AF65-F5344CB8AC3E}">
        <p14:creationId xmlns:p14="http://schemas.microsoft.com/office/powerpoint/2010/main" val="4251398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TotalTime>
  <Words>3304</Words>
  <Application>Microsoft Office PowerPoint</Application>
  <PresentationFormat>On-screen Show (4:3)</PresentationFormat>
  <Paragraphs>383</Paragraphs>
  <Slides>26</Slides>
  <Notes>21</Notes>
  <HiddenSlides>0</HiddenSlides>
  <MMClips>1</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3</vt:i4>
      </vt:variant>
      <vt:variant>
        <vt:lpstr>Slide Titles</vt:lpstr>
      </vt:variant>
      <vt:variant>
        <vt:i4>26</vt:i4>
      </vt:variant>
    </vt:vector>
  </HeadingPairs>
  <TitlesOfParts>
    <vt:vector size="49" baseType="lpstr">
      <vt:lpstr>Arial Unicode MS</vt:lpstr>
      <vt:lpstr>BatangChe</vt:lpstr>
      <vt:lpstr>方正姚体</vt:lpstr>
      <vt:lpstr>微软雅黑</vt:lpstr>
      <vt:lpstr>MS PGothic</vt:lpstr>
      <vt:lpstr>黑体</vt:lpstr>
      <vt:lpstr>宋体</vt:lpstr>
      <vt:lpstr>Arial</vt:lpstr>
      <vt:lpstr>Arial Black</vt:lpstr>
      <vt:lpstr>Calibri</vt:lpstr>
      <vt:lpstr>Comic Sans MS</vt:lpstr>
      <vt:lpstr>Symbol</vt:lpstr>
      <vt:lpstr>Times New Roman</vt:lpstr>
      <vt:lpstr>Wingdings</vt:lpstr>
      <vt:lpstr>Office 主题​​</vt:lpstr>
      <vt:lpstr>2_Office 主题</vt:lpstr>
      <vt:lpstr>1_Office 主题</vt:lpstr>
      <vt:lpstr>1_Office 主题​​</vt:lpstr>
      <vt:lpstr>2_Office 主题​​</vt:lpstr>
      <vt:lpstr>7_Office 主题</vt:lpstr>
      <vt:lpstr>Photo Editor 照片</vt:lpstr>
      <vt:lpstr>位图图像</vt:lpstr>
      <vt:lpstr>Image</vt:lpstr>
      <vt:lpstr>PowerPoint Presentation</vt:lpstr>
      <vt:lpstr>1. Analytical Methods for Nano/Bio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Nanomedicine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Future Plans</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Jing</dc:creator>
  <cp:lastModifiedBy>Chinese Physics C</cp:lastModifiedBy>
  <cp:revision>969</cp:revision>
  <dcterms:created xsi:type="dcterms:W3CDTF">2016-01-12T04:05:00Z</dcterms:created>
  <dcterms:modified xsi:type="dcterms:W3CDTF">2018-06-12T15:01:09Z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