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415" r:id="rId3"/>
    <p:sldId id="475" r:id="rId4"/>
    <p:sldId id="497" r:id="rId5"/>
    <p:sldId id="416" r:id="rId6"/>
    <p:sldId id="420" r:id="rId7"/>
    <p:sldId id="421" r:id="rId8"/>
    <p:sldId id="474" r:id="rId9"/>
    <p:sldId id="422" r:id="rId10"/>
    <p:sldId id="424" r:id="rId11"/>
    <p:sldId id="425" r:id="rId12"/>
    <p:sldId id="426" r:id="rId13"/>
    <p:sldId id="485" r:id="rId14"/>
    <p:sldId id="430" r:id="rId15"/>
    <p:sldId id="431" r:id="rId16"/>
    <p:sldId id="500" r:id="rId17"/>
    <p:sldId id="495" r:id="rId18"/>
    <p:sldId id="432" r:id="rId19"/>
    <p:sldId id="498" r:id="rId20"/>
    <p:sldId id="434" r:id="rId21"/>
    <p:sldId id="435" r:id="rId22"/>
    <p:sldId id="506" r:id="rId23"/>
    <p:sldId id="438" r:id="rId24"/>
    <p:sldId id="484" r:id="rId25"/>
    <p:sldId id="440" r:id="rId26"/>
    <p:sldId id="441" r:id="rId27"/>
    <p:sldId id="442" r:id="rId28"/>
    <p:sldId id="443" r:id="rId29"/>
    <p:sldId id="444" r:id="rId30"/>
    <p:sldId id="445" r:id="rId31"/>
    <p:sldId id="502" r:id="rId32"/>
    <p:sldId id="446" r:id="rId33"/>
    <p:sldId id="479" r:id="rId34"/>
    <p:sldId id="448" r:id="rId35"/>
    <p:sldId id="449" r:id="rId36"/>
    <p:sldId id="450" r:id="rId37"/>
    <p:sldId id="451" r:id="rId38"/>
    <p:sldId id="454" r:id="rId39"/>
    <p:sldId id="455" r:id="rId40"/>
    <p:sldId id="456" r:id="rId41"/>
    <p:sldId id="503" r:id="rId42"/>
    <p:sldId id="504" r:id="rId43"/>
    <p:sldId id="457" r:id="rId44"/>
    <p:sldId id="490" r:id="rId45"/>
    <p:sldId id="491" r:id="rId46"/>
    <p:sldId id="505" r:id="rId47"/>
    <p:sldId id="487" r:id="rId48"/>
    <p:sldId id="488" r:id="rId49"/>
    <p:sldId id="483" r:id="rId50"/>
    <p:sldId id="460" r:id="rId51"/>
    <p:sldId id="465" r:id="rId5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990033"/>
    <a:srgbClr val="FF00FF"/>
    <a:srgbClr val="071F65"/>
    <a:srgbClr val="4FD1CE"/>
    <a:srgbClr val="92D050"/>
    <a:srgbClr val="C0C5CE"/>
    <a:srgbClr val="BDD3FF"/>
    <a:srgbClr val="6F7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08" autoAdjust="0"/>
    <p:restoredTop sz="85991" autoAdjust="0"/>
  </p:normalViewPr>
  <p:slideViewPr>
    <p:cSldViewPr snapToGrid="0">
      <p:cViewPr varScale="1">
        <p:scale>
          <a:sx n="97" d="100"/>
          <a:sy n="97" d="100"/>
        </p:scale>
        <p:origin x="1008" y="90"/>
      </p:cViewPr>
      <p:guideLst>
        <p:guide orient="horz" pos="4247"/>
        <p:guide pos="2880"/>
      </p:guideLst>
    </p:cSldViewPr>
  </p:slideViewPr>
  <p:outlineViewPr>
    <p:cViewPr>
      <p:scale>
        <a:sx n="33" d="100"/>
        <a:sy n="33" d="100"/>
      </p:scale>
      <p:origin x="0" y="-149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IHEP\&#21150;&#20844;&#25991;&#20214;\20170901%20&#26680;&#25216;&#26415;&#24212;&#29992;&#30740;&#31350;&#20013;&#24515;&#33457;&#21517;&#2087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IHEP\&#26085;&#24120;&#24037;&#20316;\&#22269;&#38469;&#35780;&#20272;\2017&#22269;&#38469;&#35780;&#20272;\&#31185;&#30740;&#39592;&#2417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IHEP\&#21150;&#20844;&#25991;&#20214;\20170901%20&#26680;&#25216;&#26415;&#24212;&#29992;&#30740;&#31350;&#20013;&#24515;&#33457;&#21517;&#20876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H:\2017&#22269;&#38469;&#35780;&#20272;\&#31185;&#30740;&#39592;&#24178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1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E:\IHEP\&#26085;&#24120;&#24037;&#20316;\&#22269;&#38469;&#35780;&#20272;\2017&#22269;&#38469;&#35780;&#20272;\&#32463;&#36153;&#24773;&#20917;\&#26680;&#25216;&#26415;&#20013;&#24515;2013&#24180;&#33267;2017&#24180;&#21508;&#39033;&#31185;&#30740;&#39033;&#30446;&#32463;&#36153;&#21040;&#20301;&#24773;&#20917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E:\IHEP\&#26085;&#24120;&#24037;&#20316;\&#22269;&#38469;&#35780;&#20272;\2017&#22269;&#38469;&#35780;&#20272;\&#32463;&#36153;&#24773;&#20917;\&#26680;&#25216;&#26415;&#20013;&#24515;2013&#24180;&#33267;2017&#24180;&#21508;&#39033;&#31185;&#30740;&#39033;&#30446;&#32463;&#36153;&#21040;&#20301;&#24773;&#20917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HEP\&#26085;&#24120;&#24037;&#20316;\&#22269;&#38469;&#35780;&#20272;\&#24212;&#29992;&#20013;&#24515;\&#24212;&#29992;&#20013;&#24515;&#65288;&#39033;&#30446;+&#20154;&#21592;&#65289;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kumimoji="1" lang="en-US" sz="1800" b="1" i="0" u="none" strike="noStrike" kern="1200" spc="100" baseline="0" dirty="0" smtClean="0"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  <a:cs typeface="Tahoma" pitchFamily="34" charset="0"/>
              </a:defRPr>
            </a:pPr>
            <a:r>
              <a:rPr kumimoji="1" lang="en-US" sz="1800" b="1" kern="1200" dirty="0" smtClean="0"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  <a:cs typeface="Tahoma" pitchFamily="34" charset="0"/>
              </a:rPr>
              <a:t>Age Structure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kumimoji="1" lang="en-US" sz="1800" b="1" i="0" u="none" strike="noStrike" kern="1200" spc="100" baseline="0" dirty="0" smtClean="0">
              <a:solidFill>
                <a:schemeClr val="tx1"/>
              </a:solidFill>
              <a:effectLst/>
              <a:latin typeface="+mn-lt"/>
              <a:ea typeface="宋体" panose="02010600030101010101" pitchFamily="2" charset="-122"/>
              <a:cs typeface="Tahoma" pitchFamily="34" charset="0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166666666667"/>
          <c:y val="0.25549759405074401"/>
          <c:w val="0.81388888888888899"/>
          <c:h val="0.66215296004666102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25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explosion val="27"/>
            <c:spPr>
              <a:solidFill>
                <a:srgbClr val="853B5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explosion val="21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.11111111111111099"/>
                  <c:y val="5.55555555555554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666666666666601E-2"/>
                  <c:y val="0.245370370370369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4324462983203E-2"/>
                  <c:y val="9.92541984881818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65994512725569"/>
                      <c:h val="0.1894735961588329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年龄分布!$E$1:$H$1</c:f>
              <c:strCache>
                <c:ptCount val="4"/>
                <c:pt idx="0">
                  <c:v>＞50</c:v>
                </c:pt>
                <c:pt idx="1">
                  <c:v>40-50</c:v>
                </c:pt>
                <c:pt idx="2">
                  <c:v>30-40</c:v>
                </c:pt>
                <c:pt idx="3">
                  <c:v>＜30</c:v>
                </c:pt>
              </c:strCache>
            </c:strRef>
          </c:cat>
          <c:val>
            <c:numRef>
              <c:f>年龄分布!$E$2:$H$2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41</c:v>
                </c:pt>
                <c:pt idx="3">
                  <c:v>5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  <a:latin typeface="+mj-lt"/>
              </a:rPr>
              <a:t>Turnover of Personnel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STAFF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Sheet3!$B$1:$G$1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xVal>
          <c:yVal>
            <c:numRef>
              <c:f>Sheet3!$B$2:$G$2</c:f>
              <c:numCache>
                <c:formatCode>General</c:formatCode>
                <c:ptCount val="6"/>
                <c:pt idx="0">
                  <c:v>60</c:v>
                </c:pt>
                <c:pt idx="1">
                  <c:v>64</c:v>
                </c:pt>
                <c:pt idx="2">
                  <c:v>66</c:v>
                </c:pt>
                <c:pt idx="3">
                  <c:v>65</c:v>
                </c:pt>
                <c:pt idx="4">
                  <c:v>64</c:v>
                </c:pt>
                <c:pt idx="5">
                  <c:v>58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FLOAT IN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Sheet3!$B$1:$G$1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xVal>
          <c:yVal>
            <c:numRef>
              <c:f>Sheet3!$B$3:$G$3</c:f>
              <c:numCache>
                <c:formatCode>General</c:formatCode>
                <c:ptCount val="6"/>
                <c:pt idx="0">
                  <c:v>5</c:v>
                </c:pt>
                <c:pt idx="1">
                  <c:v>7</c:v>
                </c:pt>
                <c:pt idx="2">
                  <c:v>7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FLOAT OUT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Sheet3!$B$1:$G$1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xVal>
          <c:yVal>
            <c:numRef>
              <c:f>Sheet3!$B$4:$G$4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  <c:pt idx="4">
                  <c:v>5</c:v>
                </c:pt>
                <c:pt idx="5">
                  <c:v>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979544"/>
        <c:axId val="483979936"/>
      </c:scatterChart>
      <c:valAx>
        <c:axId val="483979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3979936"/>
        <c:crosses val="autoZero"/>
        <c:crossBetween val="midCat"/>
      </c:valAx>
      <c:valAx>
        <c:axId val="48397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3979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tx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600" dirty="0" smtClean="0"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altLang="zh-CN" sz="1600" dirty="0" smtClean="0"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ducational</a:t>
            </a:r>
            <a:r>
              <a:rPr lang="en-US" sz="1600" dirty="0" smtClean="0"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background</a:t>
            </a:r>
            <a:endParaRPr lang="en-US" sz="1600" dirty="0"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15507707873944299"/>
          <c:y val="2.177918732200600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rgbClr val="853B5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solidFill>
                <a:srgbClr val="FFCC6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1.1181818181818201E-2"/>
                  <c:y val="-0.16326272451428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b="1" dirty="0" smtClean="0">
                        <a:latin typeface="+mn-lt"/>
                      </a:rPr>
                      <a:t>Doctor </a:t>
                    </a:r>
                  </a:p>
                  <a:p>
                    <a:pPr>
                      <a:defRPr b="1"/>
                    </a:pPr>
                    <a:fld id="{357F9BF5-7844-4DF7-AE29-FD69E303B3AA}" type="PERCENTAGE">
                      <a:rPr lang="en-US" altLang="zh-CN" b="1" baseline="0" smtClean="0">
                        <a:latin typeface="+mn-lt"/>
                      </a:rPr>
                      <a:pPr>
                        <a:defRPr b="1"/>
                      </a:pPr>
                      <a:t>[百分比]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47251285370151"/>
                      <c:h val="0.1720135015469885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8.8485393565726992E-3"/>
                  <c:y val="0.1154713739845229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b="1" dirty="0" smtClean="0">
                        <a:latin typeface="+mn-lt"/>
                      </a:rPr>
                      <a:t>Master</a:t>
                    </a:r>
                    <a:r>
                      <a:rPr lang="en-US" altLang="zh-CN" b="1" baseline="0" dirty="0">
                        <a:latin typeface="+mn-lt"/>
                      </a:rPr>
                      <a:t>
</a:t>
                    </a:r>
                    <a:fld id="{AB00F490-8F7B-4FF2-901E-2DB12087A624}" type="PERCENTAGE">
                      <a:rPr lang="en-US" altLang="zh-CN" b="1" baseline="0">
                        <a:latin typeface="+mn-lt"/>
                      </a:rPr>
                      <a:pPr>
                        <a:defRPr b="1"/>
                      </a:pPr>
                      <a:t>[百分比]</a:t>
                    </a:fld>
                    <a:endParaRPr lang="en-US" altLang="zh-CN" b="1" baseline="0" dirty="0">
                      <a:latin typeface="+mn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28731570199902"/>
                  <c:y val="4.596986234713810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b="1" dirty="0" smtClean="0">
                        <a:latin typeface="+mn-lt"/>
                      </a:rPr>
                      <a:t>College &amp; Below</a:t>
                    </a:r>
                    <a:r>
                      <a:rPr lang="en-US" altLang="zh-CN" b="1" baseline="0" dirty="0">
                        <a:latin typeface="+mn-lt"/>
                      </a:rPr>
                      <a:t>
</a:t>
                    </a:r>
                    <a:fld id="{EF015816-1B1D-4D85-9C46-EC4C6414A74A}" type="PERCENTAGE">
                      <a:rPr lang="en-US" altLang="zh-CN" b="1" baseline="0">
                        <a:latin typeface="+mn-lt"/>
                      </a:rPr>
                      <a:pPr>
                        <a:defRPr b="1"/>
                      </a:pPr>
                      <a:t>[百分比]</a:t>
                    </a:fld>
                    <a:endParaRPr lang="en-US" altLang="zh-CN" b="1" baseline="0" dirty="0">
                      <a:latin typeface="+mn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980816034359336"/>
                      <c:h val="0.29251784898067268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学历分布!$E$1:$G$1</c:f>
              <c:strCache>
                <c:ptCount val="3"/>
                <c:pt idx="0">
                  <c:v>DOCTOR</c:v>
                </c:pt>
                <c:pt idx="1">
                  <c:v>MASTER</c:v>
                </c:pt>
                <c:pt idx="2">
                  <c:v>COLLEGE&amp;BELOW</c:v>
                </c:pt>
              </c:strCache>
            </c:strRef>
          </c:cat>
          <c:val>
            <c:numRef>
              <c:f>学历分布!$E$2:$G$2</c:f>
              <c:numCache>
                <c:formatCode>General</c:formatCode>
                <c:ptCount val="3"/>
                <c:pt idx="0">
                  <c:v>37</c:v>
                </c:pt>
                <c:pt idx="1">
                  <c:v>16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Title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endParaRPr lang="en-US" sz="16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322266720649205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30555555555556E-2"/>
          <c:y val="0.27054389034704002"/>
          <c:w val="0.81388888888888899"/>
          <c:h val="0.65243073782443906"/>
        </c:manualLayout>
      </c:layout>
      <c:pieChart>
        <c:varyColors val="1"/>
        <c:ser>
          <c:idx val="0"/>
          <c:order val="0"/>
          <c:tx>
            <c:strRef>
              <c:f>人员结构!$A$2</c:f>
              <c:strCache>
                <c:ptCount val="1"/>
                <c:pt idx="0">
                  <c:v>人数</c:v>
                </c:pt>
              </c:strCache>
            </c:strRef>
          </c:tx>
          <c:dPt>
            <c:idx val="0"/>
            <c:bubble3D val="0"/>
            <c:explosion val="28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7"/>
            <c:spPr>
              <a:solidFill>
                <a:srgbClr val="863A4A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explosion val="11"/>
            <c:spPr>
              <a:solidFill>
                <a:srgbClr val="BBE0E3">
                  <a:lumMod val="5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explosion val="3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9.0076678353956816E-2"/>
                  <c:y val="0.1047496979811210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19EE81B-4D4B-43BA-B0F9-38A8CB2183C9}" type="CATEGORYNAME">
                      <a:rPr lang="en-US" altLang="zh-CN" sz="110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1100" b="1">
                          <a:solidFill>
                            <a:schemeClr val="tx1"/>
                          </a:solidFill>
                          <a:latin typeface="+mn-lt"/>
                        </a:defRPr>
                      </a:pPr>
                      <a:t>[类别名称]</a:t>
                    </a:fld>
                    <a:r>
                      <a:rPr lang="en-US" altLang="zh-CN" sz="1100" baseline="0" dirty="0">
                        <a:latin typeface="+mn-lt"/>
                      </a:rPr>
                      <a:t>
</a:t>
                    </a:r>
                    <a:fld id="{A33A20E7-6F28-4890-BDB5-E78DA583D9CD}" type="PERCENTAGE">
                      <a:rPr lang="en-US" altLang="zh-CN" sz="1100" baseline="0">
                        <a:latin typeface="+mn-lt"/>
                      </a:rPr>
                      <a:pPr>
                        <a:defRPr sz="1100" b="1">
                          <a:solidFill>
                            <a:schemeClr val="tx1"/>
                          </a:solidFill>
                          <a:latin typeface="+mn-lt"/>
                        </a:defRPr>
                      </a:pPr>
                      <a:t>[百分比]</a:t>
                    </a:fld>
                    <a:endParaRPr lang="en-US" altLang="zh-CN" sz="1100" baseline="0" dirty="0">
                      <a:latin typeface="+mn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68345888505907"/>
                      <c:h val="0.1514372324694217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6.6719618745035694E-2"/>
                  <c:y val="-0.1712959216333010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BEB6565-1B52-41DD-9760-528F13463789}" type="CATEGORYNAME">
                      <a:rPr lang="en-US" altLang="zh-CN" sz="110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1100" b="1">
                          <a:solidFill>
                            <a:schemeClr val="tx1"/>
                          </a:solidFill>
                          <a:latin typeface="+mn-lt"/>
                        </a:defRPr>
                      </a:pPr>
                      <a:t>[类别名称]</a:t>
                    </a:fld>
                    <a:r>
                      <a:rPr lang="en-US" altLang="zh-CN" sz="1100" baseline="0" dirty="0">
                        <a:latin typeface="+mn-lt"/>
                      </a:rPr>
                      <a:t>
</a:t>
                    </a:r>
                    <a:fld id="{B1650915-3FF7-42ED-86FF-5BF7D6E8DAA9}" type="PERCENTAGE">
                      <a:rPr lang="en-US" altLang="zh-CN" sz="1100" baseline="0">
                        <a:latin typeface="+mn-lt"/>
                      </a:rPr>
                      <a:pPr>
                        <a:defRPr sz="1100" b="1">
                          <a:solidFill>
                            <a:schemeClr val="tx1"/>
                          </a:solidFill>
                          <a:latin typeface="+mn-lt"/>
                        </a:defRPr>
                      </a:pPr>
                      <a:t>[百分比]</a:t>
                    </a:fld>
                    <a:endParaRPr lang="en-US" altLang="zh-CN" sz="1100" baseline="0" dirty="0">
                      <a:latin typeface="+mn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8.1229773752736927E-4"/>
                  <c:y val="0.1655340764606401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7B158A-2D08-4B5B-AABB-A2F6E725ED28}" type="CATEGORYNAME">
                      <a:rPr lang="en-US" altLang="zh-CN" sz="110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1100" b="1">
                          <a:solidFill>
                            <a:schemeClr val="tx1"/>
                          </a:solidFill>
                          <a:latin typeface="+mn-lt"/>
                        </a:defRPr>
                      </a:pPr>
                      <a:t>[类别名称]</a:t>
                    </a:fld>
                    <a:r>
                      <a:rPr lang="en-US" altLang="zh-CN" sz="1100" baseline="0" dirty="0">
                        <a:latin typeface="+mn-lt"/>
                      </a:rPr>
                      <a:t>
</a:t>
                    </a:r>
                    <a:fld id="{D437B4BD-95EA-4331-A8C9-269F8BF4A42C}" type="PERCENTAGE">
                      <a:rPr lang="en-US" altLang="zh-CN" sz="1100" baseline="0">
                        <a:latin typeface="+mn-lt"/>
                      </a:rPr>
                      <a:pPr>
                        <a:defRPr sz="1100" b="1">
                          <a:solidFill>
                            <a:schemeClr val="tx1"/>
                          </a:solidFill>
                          <a:latin typeface="+mn-lt"/>
                        </a:defRPr>
                      </a:pPr>
                      <a:t>[百分比]</a:t>
                    </a:fld>
                    <a:endParaRPr lang="en-US" altLang="zh-CN" sz="1100" baseline="0" dirty="0">
                      <a:latin typeface="+mn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363276840207715"/>
                      <c:h val="0.1811508597810119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7965633746788001"/>
                  <c:y val="0.115023947956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575199-DBF6-4B7F-A0C1-3DBD55AFFE22}" type="CATEGORYNAME">
                      <a:rPr lang="en-US" altLang="zh-CN" sz="110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1100" b="1">
                          <a:solidFill>
                            <a:schemeClr val="tx1"/>
                          </a:solidFill>
                          <a:latin typeface="+mn-lt"/>
                        </a:defRPr>
                      </a:pPr>
                      <a:t>[类别名称]</a:t>
                    </a:fld>
                    <a:r>
                      <a:rPr lang="en-US" altLang="zh-CN" sz="1100" baseline="0" dirty="0">
                        <a:latin typeface="+mn-lt"/>
                      </a:rPr>
                      <a:t>
</a:t>
                    </a:r>
                    <a:fld id="{C1B80868-BF4C-4081-9E41-585B7D5982B8}" type="PERCENTAGE">
                      <a:rPr lang="en-US" altLang="zh-CN" sz="1100" baseline="0">
                        <a:latin typeface="+mn-lt"/>
                      </a:rPr>
                      <a:pPr>
                        <a:defRPr sz="1100" b="1">
                          <a:solidFill>
                            <a:schemeClr val="tx1"/>
                          </a:solidFill>
                          <a:latin typeface="+mn-lt"/>
                        </a:defRPr>
                      </a:pPr>
                      <a:t>[百分比]</a:t>
                    </a:fld>
                    <a:endParaRPr lang="en-US" altLang="zh-CN" sz="1100" baseline="0" dirty="0">
                      <a:latin typeface="+mn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331386118388282"/>
                      <c:h val="0.18115085978101197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人员结构!$B$1:$E$1</c:f>
              <c:strCache>
                <c:ptCount val="4"/>
                <c:pt idx="0">
                  <c:v>Professors</c:v>
                </c:pt>
                <c:pt idx="1">
                  <c:v>Associate Professors</c:v>
                </c:pt>
                <c:pt idx="2">
                  <c:v>Assistant Professors</c:v>
                </c:pt>
                <c:pt idx="3">
                  <c:v>Administrative Staff</c:v>
                </c:pt>
              </c:strCache>
            </c:strRef>
          </c:cat>
          <c:val>
            <c:numRef>
              <c:f>人员结构!$B$2:$E$2</c:f>
              <c:numCache>
                <c:formatCode>General</c:formatCode>
                <c:ptCount val="4"/>
                <c:pt idx="0">
                  <c:v>6</c:v>
                </c:pt>
                <c:pt idx="1">
                  <c:v>33</c:v>
                </c:pt>
                <c:pt idx="2">
                  <c:v>18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人员结构!$A$3</c:f>
              <c:strCache>
                <c:ptCount val="1"/>
                <c:pt idx="0">
                  <c:v>比例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人员结构!$B$1:$E$1</c:f>
              <c:strCache>
                <c:ptCount val="4"/>
                <c:pt idx="0">
                  <c:v>Professors</c:v>
                </c:pt>
                <c:pt idx="1">
                  <c:v>Associate Professors</c:v>
                </c:pt>
                <c:pt idx="2">
                  <c:v>Assistant Professors</c:v>
                </c:pt>
                <c:pt idx="3">
                  <c:v>Administrative Staff</c:v>
                </c:pt>
              </c:strCache>
            </c:strRef>
          </c:cat>
          <c:val>
            <c:numRef>
              <c:f>人员结构!$B$3:$E$3</c:f>
              <c:numCache>
                <c:formatCode>0.00%</c:formatCode>
                <c:ptCount val="4"/>
                <c:pt idx="0">
                  <c:v>0.10344827586206901</c:v>
                </c:pt>
                <c:pt idx="1">
                  <c:v>0.568965517241379</c:v>
                </c:pt>
                <c:pt idx="2">
                  <c:v>0.31034482758620702</c:v>
                </c:pt>
                <c:pt idx="3">
                  <c:v>1.72413793103448E-2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zh-CN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944444444444445E-2"/>
          <c:y val="0.20572907553222514"/>
          <c:w val="0.81388888888888888"/>
          <c:h val="0.65243073782443861"/>
        </c:manualLayout>
      </c:layout>
      <c:pie3DChart>
        <c:varyColors val="1"/>
        <c:ser>
          <c:idx val="0"/>
          <c:order val="0"/>
          <c:explosion val="6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explosion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explosion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explosion val="3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explosion val="3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explosion val="3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altLang="zh-CN" baseline="0" dirty="0" smtClean="0"/>
                      <a:t>X-ray imaging</a:t>
                    </a:r>
                    <a:r>
                      <a:rPr lang="en-US" altLang="zh-CN" baseline="0" dirty="0"/>
                      <a:t>
</a:t>
                    </a:r>
                    <a:fld id="{7C8B8FBD-B193-4DAC-B451-717C9EF04D3F}" type="PERCENTAGE">
                      <a:rPr lang="en-US" altLang="zh-CN" baseline="0"/>
                      <a:pPr>
                        <a:defRPr sz="1000" b="1" i="0" u="none" strike="noStrike" kern="1200" spc="0" baseline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[百分比]</a:t>
                    </a:fld>
                    <a:endParaRPr lang="en-US" altLang="zh-CN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B4ACEFE9-4E79-4D68-840F-8BF8227796E9}" type="CATEGORYNAME">
                      <a:rPr lang="en-US" altLang="zh-CN" smtClean="0"/>
                      <a:pPr/>
                      <a:t>[类别名称]</a:t>
                    </a:fld>
                    <a:r>
                      <a:rPr lang="en-US" altLang="zh-CN" dirty="0" smtClean="0"/>
                      <a:t>s</a:t>
                    </a:r>
                    <a:r>
                      <a:rPr lang="en-US" altLang="zh-CN" baseline="0" dirty="0"/>
                      <a:t>
</a:t>
                    </a:r>
                    <a:fld id="{DE96C643-695C-4327-B603-C455E8832C42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4.155872075692997E-2"/>
                  <c:y val="0.130253415925009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98499760920841"/>
                      <c:h val="0.13986521972085519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8.0598731164955098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6.5558460556301809E-2"/>
                  <c:y val="-4.58818806994710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课题组!$A$1:$A$8</c:f>
              <c:strCache>
                <c:ptCount val="8"/>
                <c:pt idx="0">
                  <c:v>Linac</c:v>
                </c:pt>
                <c:pt idx="1">
                  <c:v>Instrumentation</c:v>
                </c:pt>
                <c:pt idx="2">
                  <c:v>Eletronics</c:v>
                </c:pt>
                <c:pt idx="3">
                  <c:v>Software engineering</c:v>
                </c:pt>
                <c:pt idx="4">
                  <c:v>Detector</c:v>
                </c:pt>
                <c:pt idx="5">
                  <c:v>Molecular imaging</c:v>
                </c:pt>
                <c:pt idx="6">
                  <c:v>Molecular probe</c:v>
                </c:pt>
                <c:pt idx="7">
                  <c:v>Irradiation application</c:v>
                </c:pt>
              </c:strCache>
            </c:strRef>
          </c:cat>
          <c:val>
            <c:numRef>
              <c:f>课题组!$B$1:$B$8</c:f>
              <c:numCache>
                <c:formatCode>General</c:formatCode>
                <c:ptCount val="8"/>
                <c:pt idx="0">
                  <c:v>5</c:v>
                </c:pt>
                <c:pt idx="1">
                  <c:v>13</c:v>
                </c:pt>
                <c:pt idx="2">
                  <c:v>11</c:v>
                </c:pt>
                <c:pt idx="3">
                  <c:v>7</c:v>
                </c:pt>
                <c:pt idx="4">
                  <c:v>13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>
                <a:solidFill>
                  <a:schemeClr val="tx1"/>
                </a:solidFill>
              </a:rPr>
              <a:t>FUNDS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(MILLION</a:t>
            </a:r>
            <a:r>
              <a:rPr lang="en-US" altLang="zh-CN" baseline="0" dirty="0">
                <a:solidFill>
                  <a:schemeClr val="tx1"/>
                </a:solidFill>
              </a:rPr>
              <a:t> </a:t>
            </a:r>
            <a:r>
              <a:rPr lang="en-US" altLang="zh-CN" sz="1600" b="1" i="0" u="none" strike="noStrike" baseline="0" dirty="0" smtClean="0"/>
              <a:t>¥</a:t>
            </a:r>
            <a:r>
              <a:rPr lang="en-US" altLang="zh-CN" dirty="0" smtClean="0">
                <a:solidFill>
                  <a:schemeClr val="tx1"/>
                </a:solidFill>
              </a:rPr>
              <a:t>)</a:t>
            </a:r>
            <a:endParaRPr lang="zh-CN" altLang="en-US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Sheet2!$A$1:$E$1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Sheet2!$A$2:$E$2</c:f>
              <c:numCache>
                <c:formatCode>0.00_ </c:formatCode>
                <c:ptCount val="5"/>
                <c:pt idx="0">
                  <c:v>24</c:v>
                </c:pt>
                <c:pt idx="1">
                  <c:v>32.800000000000011</c:v>
                </c:pt>
                <c:pt idx="2">
                  <c:v>38.1</c:v>
                </c:pt>
                <c:pt idx="3">
                  <c:v>23.5</c:v>
                </c:pt>
                <c:pt idx="4">
                  <c:v>21.1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3981896"/>
        <c:axId val="483983072"/>
      </c:barChart>
      <c:catAx>
        <c:axId val="483981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3983072"/>
        <c:crosses val="autoZero"/>
        <c:auto val="1"/>
        <c:lblAlgn val="ctr"/>
        <c:lblOffset val="100"/>
        <c:noMultiLvlLbl val="0"/>
      </c:catAx>
      <c:valAx>
        <c:axId val="48398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3981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FUNDS/MANPOWER</a:t>
            </a:r>
          </a:p>
          <a:p>
            <a:pPr>
              <a:defRPr/>
            </a:pPr>
            <a:r>
              <a:rPr lang="en-US" dirty="0"/>
              <a:t>(MILLION </a:t>
            </a:r>
            <a:r>
              <a:rPr lang="en-US" altLang="zh-CN" sz="1600" b="1" i="0" u="none" strike="noStrike" baseline="0" dirty="0" smtClean="0"/>
              <a:t>¥</a:t>
            </a:r>
            <a:r>
              <a:rPr lang="en-US" dirty="0" smtClean="0"/>
              <a:t>)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Sheet2!$A$19:$E$19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Sheet2!$A$20:$E$20</c:f>
              <c:numCache>
                <c:formatCode>0.00_ </c:formatCode>
                <c:ptCount val="5"/>
                <c:pt idx="0">
                  <c:v>0.375</c:v>
                </c:pt>
                <c:pt idx="1">
                  <c:v>0.49696969696969701</c:v>
                </c:pt>
                <c:pt idx="2">
                  <c:v>0.58615384615384603</c:v>
                </c:pt>
                <c:pt idx="3">
                  <c:v>0.3671875</c:v>
                </c:pt>
                <c:pt idx="4">
                  <c:v>0.36379310344827598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3978760"/>
        <c:axId val="483976408"/>
      </c:barChart>
      <c:catAx>
        <c:axId val="483978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3976408"/>
        <c:crosses val="autoZero"/>
        <c:auto val="1"/>
        <c:lblAlgn val="ctr"/>
        <c:lblOffset val="100"/>
        <c:noMultiLvlLbl val="0"/>
      </c:catAx>
      <c:valAx>
        <c:axId val="4839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3978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zh-CN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bubble3D val="0"/>
            <c:explosion val="9"/>
            <c:spPr>
              <a:solidFill>
                <a:srgbClr val="FFC000"/>
              </a:solidFill>
            </c:spPr>
          </c:dPt>
          <c:dLbls>
            <c:delete val="1"/>
          </c:dLbls>
          <c:cat>
            <c:strRef>
              <c:f>课题经费!$A$15:$B$15</c:f>
              <c:strCache>
                <c:ptCount val="2"/>
                <c:pt idx="0">
                  <c:v>competitive funds</c:v>
                </c:pt>
                <c:pt idx="1">
                  <c:v>noncompetitive funds</c:v>
                </c:pt>
              </c:strCache>
            </c:strRef>
          </c:cat>
          <c:val>
            <c:numRef>
              <c:f>课题经费!$A$16:$B$16</c:f>
              <c:numCache>
                <c:formatCode>General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altLang="zh-CN" sz="1600" dirty="0" smtClean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Issued patents in 2015</a:t>
            </a:r>
            <a:endParaRPr lang="zh-CN" sz="1600" dirty="0">
              <a:solidFill>
                <a:schemeClr val="tx1"/>
              </a:solidFill>
              <a:latin typeface="+mn-lt"/>
              <a:cs typeface="Tahoma" panose="020B060403050404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8.48613845144357E-2"/>
          <c:y val="0.15095324803149607"/>
          <c:w val="0.9151386154855643"/>
          <c:h val="0.594044045275590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DNTA</c:v>
                </c:pt>
                <c:pt idx="1">
                  <c:v>MDRD</c:v>
                </c:pt>
                <c:pt idx="2">
                  <c:v>EPD</c:v>
                </c:pt>
                <c:pt idx="3">
                  <c:v>PAD</c:v>
                </c:pt>
                <c:pt idx="4">
                  <c:v>AD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</c:v>
                </c:pt>
                <c:pt idx="1">
                  <c:v>13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DNTA</c:v>
                </c:pt>
                <c:pt idx="1">
                  <c:v>MDRD</c:v>
                </c:pt>
                <c:pt idx="2">
                  <c:v>EPD</c:v>
                </c:pt>
                <c:pt idx="3">
                  <c:v>PAD</c:v>
                </c:pt>
                <c:pt idx="4">
                  <c:v>AD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DNTA</c:v>
                </c:pt>
                <c:pt idx="1">
                  <c:v>MDRD</c:v>
                </c:pt>
                <c:pt idx="2">
                  <c:v>EPD</c:v>
                </c:pt>
                <c:pt idx="3">
                  <c:v>PAD</c:v>
                </c:pt>
                <c:pt idx="4">
                  <c:v>AD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5745384"/>
        <c:axId val="485743032"/>
      </c:barChart>
      <c:catAx>
        <c:axId val="48574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5743032"/>
        <c:crosses val="autoZero"/>
        <c:auto val="1"/>
        <c:lblAlgn val="ctr"/>
        <c:lblOffset val="100"/>
        <c:noMultiLvlLbl val="0"/>
      </c:catAx>
      <c:valAx>
        <c:axId val="485743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5745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t>2018-6-13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9937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400" baseline="0" dirty="0" smtClean="0"/>
              <a:t>The most important part is the design of ring detector with long axis gives real tree-dimensional imaging.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02C1F-ACA6-4BDF-9128-7CAD503A1C7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593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28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PEMi</a:t>
            </a:r>
            <a:r>
              <a:rPr lang="en-US" altLang="zh-CN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achieved quite </a:t>
            </a:r>
            <a:r>
              <a:rPr kumimoji="1" lang="en-US" altLang="zh-CN" dirty="0" smtClean="0">
                <a:ea typeface="华文新魏" panose="02010800040101010101" pitchFamily="2" charset="-122"/>
              </a:rPr>
              <a:t>good performance, compared with other</a:t>
            </a:r>
            <a:r>
              <a:rPr kumimoji="1" lang="en-US" altLang="zh-CN" baseline="0" dirty="0" smtClean="0">
                <a:ea typeface="华文新魏" panose="02010800040101010101" pitchFamily="2" charset="-122"/>
              </a:rPr>
              <a:t> systems.</a:t>
            </a:r>
            <a:endParaRPr lang="zh-CN" altLang="en-US" sz="12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033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aseline="0" dirty="0" smtClean="0"/>
              <a:t>李</a:t>
            </a:r>
            <a:r>
              <a:rPr lang="zh-CN" altLang="en-US" sz="1400" baseline="0" dirty="0" smtClean="0"/>
              <a:t>琳：</a:t>
            </a:r>
            <a:r>
              <a:rPr lang="en-US" altLang="zh-CN" sz="1400" dirty="0" smtClean="0"/>
              <a:t>Now only four commercialized</a:t>
            </a:r>
            <a:r>
              <a:rPr lang="en-US" altLang="zh-CN" sz="1400" baseline="0" dirty="0" smtClean="0"/>
              <a:t> PEM  systems.</a:t>
            </a:r>
            <a:endParaRPr lang="zh-CN" altLang="en-US" sz="1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02C1F-ACA6-4BDF-9128-7CAD503A1C7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687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220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1171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6587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kumimoji="0" lang="en-US" altLang="zh-CN" sz="1200" b="0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Spectral</a:t>
            </a:r>
            <a:r>
              <a:rPr kumimoji="0" lang="en-US" altLang="zh-CN" sz="1200" b="0" baseline="0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CT has many merits:</a:t>
            </a:r>
          </a:p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None/>
            </a:pPr>
            <a:endParaRPr kumimoji="0" lang="en-US" altLang="zh-CN" sz="1200" b="0" dirty="0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kumimoji="0" lang="en-US" altLang="zh-CN" sz="1200" b="0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the Spectral imaging technology gives high resolution and high contrast with low dose</a:t>
            </a:r>
          </a:p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ü"/>
            </a:pPr>
            <a:endParaRPr kumimoji="0" lang="en-US" altLang="zh-CN" sz="1200" b="0" dirty="0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kumimoji="0" lang="en-US" altLang="zh-CN" sz="1200" b="0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</a:p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None/>
            </a:pPr>
            <a:endParaRPr kumimoji="0" lang="en-US" altLang="zh-CN" sz="1200" b="0" dirty="0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8358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1200" b="0" kern="1200" dirty="0">
              <a:solidFill>
                <a:srgbClr val="0000FF"/>
              </a:solidFill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668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129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eaLnBrk="1" hangingPunct="1"/>
            <a:fld id="{5658D6B2-BE9A-4CFA-BC68-70A611DCF906}" type="slidenum">
              <a:rPr lang="en-US" altLang="zh-CN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altLang="zh-CN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17F2C7B8-1BF3-469C-B7DC-84021759FA09}" type="slidenum">
              <a:rPr lang="en-US" altLang="zh-CN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26</a:t>
            </a:fld>
            <a:endParaRPr lang="en-US" altLang="zh-CN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6700" indent="0" eaLnBrk="1" hangingPunct="1">
              <a:lnSpc>
                <a:spcPts val="2475"/>
              </a:lnSpc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This </a:t>
            </a: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system 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integrated</a:t>
            </a: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a high energy CT system and a 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presses, which can heat the rock and provide </a:t>
            </a:r>
            <a:r>
              <a:rPr lang="en-US" altLang="zh-CN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confining and axial</a:t>
            </a: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pressure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 </a:t>
            </a:r>
            <a:endParaRPr kumimoji="1" lang="zh-CN" altLang="en-US" sz="1200" b="0" kern="1200" dirty="0" smtClean="0">
              <a:solidFill>
                <a:schemeClr val="tx1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800" b="0" dirty="0" smtClean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800" b="1" kern="1200" dirty="0" smtClean="0">
              <a:solidFill>
                <a:srgbClr val="FF0000"/>
              </a:solidFill>
              <a:latin typeface="Times New Roman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14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The 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preliminary</a:t>
            </a:r>
            <a:r>
              <a:rPr lang="en-US" altLang="zh-CN" baseline="0" dirty="0" smtClean="0"/>
              <a:t> re</a:t>
            </a:r>
            <a:r>
              <a:rPr lang="en-US" altLang="zh-CN" dirty="0" smtClean="0"/>
              <a:t>sults of 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experiment.</a:t>
            </a: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 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 The 3D CT images show</a:t>
            </a: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 the 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crack propagation process</a:t>
            </a: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 of a rock under </a:t>
            </a:r>
            <a:r>
              <a:rPr lang="en-US" altLang="zh-CN" sz="1200" b="0" dirty="0" smtClean="0"/>
              <a:t>confining and axial</a:t>
            </a: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 pressure.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2414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823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 smtClean="0"/>
              <a:t>为什么：</a:t>
            </a:r>
            <a:r>
              <a:rPr lang="en-US" altLang="zh-CN" b="0" dirty="0" smtClean="0"/>
              <a:t>Many 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electronic products are also plate-like.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4055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6788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070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 smtClean="0"/>
              <a:t>TSV</a:t>
            </a:r>
            <a:r>
              <a:rPr lang="zh-CN" altLang="en-US" dirty="0" smtClean="0"/>
              <a:t>，</a:t>
            </a:r>
            <a:r>
              <a:rPr lang="en-US" altLang="zh-CN" dirty="0" smtClean="0"/>
              <a:t>Through -Silicon-Via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0453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干了什么：</a:t>
            </a:r>
            <a:r>
              <a:rPr lang="en-US" altLang="zh-CN" dirty="0" smtClean="0"/>
              <a:t>We have developed a serials of radiation</a:t>
            </a:r>
            <a:r>
              <a:rPr lang="en-US" altLang="zh-CN" baseline="0" dirty="0" smtClean="0"/>
              <a:t> monitor and radiation imager for environmental use.</a:t>
            </a:r>
          </a:p>
          <a:p>
            <a:endParaRPr lang="en-US" altLang="zh-CN" baseline="0" dirty="0" smtClean="0"/>
          </a:p>
          <a:p>
            <a:r>
              <a:rPr lang="zh-CN" altLang="en-US" baseline="0" dirty="0" smtClean="0"/>
              <a:t>典型是什么：</a:t>
            </a:r>
            <a:r>
              <a:rPr lang="en-US" altLang="zh-CN" baseline="0" dirty="0" smtClean="0"/>
              <a:t>One typical device is the coded-aperture camera for gamma-ray and X-ray imaging.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0722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i="1" dirty="0" smtClean="0"/>
              <a:t>Modified </a:t>
            </a:r>
            <a:r>
              <a:rPr lang="en-US" altLang="zh-CN" i="1" dirty="0" smtClean="0"/>
              <a:t>Uniformly Redundant Array</a:t>
            </a:r>
          </a:p>
          <a:p>
            <a:endParaRPr lang="en-US" altLang="zh-CN" i="1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2332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4689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Arial" charset="0"/>
              </a:rPr>
              <a:t>人员比较稳定，满足项目需求</a:t>
            </a:r>
          </a:p>
        </p:txBody>
      </p:sp>
    </p:spTree>
    <p:extLst>
      <p:ext uri="{BB962C8B-B14F-4D97-AF65-F5344CB8AC3E}">
        <p14:creationId xmlns:p14="http://schemas.microsoft.com/office/powerpoint/2010/main" val="130197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9381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1065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058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5679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40Million transfer funding (MOST + INVESTMENT)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099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2396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、电子加速器完成了转化  工厂可以完成加速管等加工生产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、散列的质子加速器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3023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50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78852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721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9D69EE-4779-4365-A812-7DEFD25D3B5C}" type="slidenum">
              <a:rPr lang="zh-CN" altLang="zh-CN" smtClean="0"/>
              <a:pPr>
                <a:defRPr/>
              </a:pPr>
              <a:t>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22837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、人数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、项目及经费 大多在仪器研制</a:t>
            </a: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07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9D69EE-4779-4365-A812-7DEFD25D3B5C}" type="slidenum">
              <a:rPr lang="zh-CN" altLang="zh-CN" smtClean="0"/>
              <a:pPr>
                <a:defRPr/>
              </a:pPr>
              <a:t>9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3806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5AAF5-6B16-45EE-A422-49F92D85CDA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44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763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9432-8D3B-4C3C-9052-D01B3ED0FECA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276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2018-6-13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5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 smtClean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 smtClean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1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31242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67818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B992F0-2C1F-4887-A0B7-56DE74549EB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1112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、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32C3AA0-FBE1-40F3-AE31-BC03A6E915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59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9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9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31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8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1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9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28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-4" y="6542051"/>
            <a:ext cx="3243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cap="all" dirty="0" smtClean="0">
                <a:solidFill>
                  <a:srgbClr val="C0C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assessment of 2018</a:t>
            </a:r>
            <a:endParaRPr lang="zh-CN" altLang="en-US" sz="1200" cap="all" dirty="0">
              <a:solidFill>
                <a:srgbClr val="C0C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581878" y="653467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8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4" r:id="rId8"/>
    <p:sldLayoutId id="2147483675" r:id="rId9"/>
    <p:sldLayoutId id="2147483673" r:id="rId10"/>
    <p:sldLayoutId id="2147483678" r:id="rId11"/>
    <p:sldLayoutId id="2147483676" r:id="rId12"/>
    <p:sldLayoutId id="2147483677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tiff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83.emf"/><Relationship Id="rId7" Type="http://schemas.openxmlformats.org/officeDocument/2006/relationships/image" Target="../media/image108.jpeg"/><Relationship Id="rId12" Type="http://schemas.openxmlformats.org/officeDocument/2006/relationships/image" Target="../media/image1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11" Type="http://schemas.openxmlformats.org/officeDocument/2006/relationships/image" Target="../media/image133.jpeg"/><Relationship Id="rId5" Type="http://schemas.openxmlformats.org/officeDocument/2006/relationships/image" Target="../media/image105.png"/><Relationship Id="rId10" Type="http://schemas.openxmlformats.org/officeDocument/2006/relationships/image" Target="../media/image132.png"/><Relationship Id="rId4" Type="http://schemas.openxmlformats.org/officeDocument/2006/relationships/image" Target="../media/image130.png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740"/>
            <a:ext cx="9130352" cy="31862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8923" y="2073194"/>
            <a:ext cx="9144000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8413" y="2337859"/>
            <a:ext cx="8518984" cy="25638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79357" y="3742862"/>
            <a:ext cx="84125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WEI Long</a:t>
            </a:r>
          </a:p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Institute of High Energy Physics</a:t>
            </a:r>
          </a:p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Jun. 14 , 2018</a:t>
            </a:r>
          </a:p>
        </p:txBody>
      </p:sp>
      <p:sp>
        <p:nvSpPr>
          <p:cNvPr id="12" name="椭圆 14"/>
          <p:cNvSpPr/>
          <p:nvPr/>
        </p:nvSpPr>
        <p:spPr>
          <a:xfrm rot="16200000">
            <a:off x="4455613" y="5971049"/>
            <a:ext cx="219126" cy="285744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41" y="2489333"/>
            <a:ext cx="9144000" cy="983241"/>
          </a:xfrm>
        </p:spPr>
        <p:txBody>
          <a:bodyPr>
            <a:noAutofit/>
          </a:bodyPr>
          <a:lstStyle/>
          <a:p>
            <a:r>
              <a:rPr lang="zh-CN" altLang="zh-CN" sz="3600" dirty="0">
                <a:latin typeface="Arial Black" panose="020B0A04020102020204" pitchFamily="34" charset="0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Arial Black" panose="020B0A04020102020204" pitchFamily="34" charset="0"/>
              </a:rPr>
              <a:t>Division of Nuclear Technology and Applications</a:t>
            </a:r>
            <a:endParaRPr lang="zh-CN" alt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45007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cap="all" dirty="0" smtClean="0">
                <a:solidFill>
                  <a:srgbClr val="C0C5CE"/>
                </a:solidFill>
                <a:latin typeface="Arial Black" panose="020B0A04020102020204" pitchFamily="34" charset="0"/>
              </a:rPr>
              <a:t>International assessment of 2018</a:t>
            </a:r>
            <a:endParaRPr lang="zh-CN" altLang="en-US" sz="24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cs typeface="Arial" pitchFamily="34" charset="0"/>
              </a:rPr>
              <a:t>Budget </a:t>
            </a:r>
            <a:r>
              <a:rPr lang="en-US" altLang="zh-CN" dirty="0" smtClean="0">
                <a:cs typeface="Arial" pitchFamily="34" charset="0"/>
              </a:rPr>
              <a:t>structure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" y="1498422"/>
            <a:ext cx="4480274" cy="3189921"/>
          </a:xfrm>
          <a:prstGeom prst="rect">
            <a:avLst/>
          </a:prstGeom>
        </p:spPr>
      </p:pic>
      <p:sp>
        <p:nvSpPr>
          <p:cNvPr id="33" name=" 3"/>
          <p:cNvSpPr/>
          <p:nvPr/>
        </p:nvSpPr>
        <p:spPr>
          <a:xfrm>
            <a:off x="4130958" y="1877489"/>
            <a:ext cx="1400654" cy="1128330"/>
          </a:xfrm>
          <a:prstGeom prst="swooshArrow">
            <a:avLst>
              <a:gd name="adj1" fmla="val 25000"/>
              <a:gd name="adj2" fmla="val 42524"/>
            </a:avLst>
          </a:prstGeom>
          <a:solidFill>
            <a:srgbClr val="00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4" name="图表 33"/>
          <p:cNvGraphicFramePr/>
          <p:nvPr>
            <p:extLst>
              <p:ext uri="{D42A27DB-BD31-4B8C-83A1-F6EECF244321}">
                <p14:modId xmlns:p14="http://schemas.microsoft.com/office/powerpoint/2010/main" val="847085765"/>
              </p:ext>
            </p:extLst>
          </p:nvPr>
        </p:nvGraphicFramePr>
        <p:xfrm>
          <a:off x="4427984" y="970528"/>
          <a:ext cx="446449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extBox 2"/>
          <p:cNvSpPr txBox="1"/>
          <p:nvPr/>
        </p:nvSpPr>
        <p:spPr>
          <a:xfrm>
            <a:off x="5149316" y="764533"/>
            <a:ext cx="3805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cs typeface="Arial" pitchFamily="34" charset="0"/>
              </a:rPr>
              <a:t>Noncompetitive Funds 13%</a:t>
            </a:r>
            <a:endParaRPr lang="zh-CN" altLang="en-US" sz="2000" dirty="0">
              <a:cs typeface="Arial" pitchFamily="34" charset="0"/>
            </a:endParaRPr>
          </a:p>
        </p:txBody>
      </p:sp>
      <p:sp>
        <p:nvSpPr>
          <p:cNvPr id="36" name="TextBox 6"/>
          <p:cNvSpPr txBox="1"/>
          <p:nvPr/>
        </p:nvSpPr>
        <p:spPr>
          <a:xfrm>
            <a:off x="5867400" y="4073944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cs typeface="Arial" pitchFamily="34" charset="0"/>
              </a:rPr>
              <a:t>Competitive Funds 87%</a:t>
            </a:r>
            <a:endParaRPr lang="zh-CN" altLang="en-US" sz="2000" dirty="0">
              <a:cs typeface="Arial" pitchFamily="34" charset="0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 flipH="1">
            <a:off x="6742564" y="1146395"/>
            <a:ext cx="407740" cy="333779"/>
          </a:xfrm>
          <a:prstGeom prst="straightConnector1">
            <a:avLst/>
          </a:prstGeom>
          <a:ln w="2222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 flipV="1">
            <a:off x="7443006" y="3763025"/>
            <a:ext cx="125388" cy="361374"/>
          </a:xfrm>
          <a:prstGeom prst="straightConnector1">
            <a:avLst/>
          </a:prstGeom>
          <a:ln w="2222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269103" y="1886582"/>
            <a:ext cx="3331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cs typeface="Arial" pitchFamily="34" charset="0"/>
              </a:rPr>
              <a:t>8.4% from company </a:t>
            </a:r>
            <a:endParaRPr lang="zh-CN" altLang="en-US" sz="2000" dirty="0">
              <a:cs typeface="Arial" pitchFamily="34" charset="0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H="1">
            <a:off x="996175" y="2313769"/>
            <a:ext cx="606826" cy="350023"/>
          </a:xfrm>
          <a:prstGeom prst="straightConnector1">
            <a:avLst/>
          </a:prstGeom>
          <a:ln w="2222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7"/>
          <p:cNvSpPr txBox="1"/>
          <p:nvPr/>
        </p:nvSpPr>
        <p:spPr>
          <a:xfrm>
            <a:off x="269103" y="4263190"/>
            <a:ext cx="271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Arial" pitchFamily="34" charset="0"/>
              </a:rPr>
              <a:t>91.6% from government</a:t>
            </a:r>
            <a:endParaRPr lang="zh-CN" altLang="en-US" sz="2000" dirty="0">
              <a:cs typeface="Arial" pitchFamily="34" charset="0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flipH="1">
            <a:off x="1150374" y="3974800"/>
            <a:ext cx="452628" cy="299199"/>
          </a:xfrm>
          <a:prstGeom prst="straightConnector1">
            <a:avLst/>
          </a:prstGeom>
          <a:ln w="2222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269103" y="5304675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About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90%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funds from government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88% of all budget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are competitive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zh-CN" altLang="en-US" sz="2000" dirty="0"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DNTA has the capability to compete for projects nation widely.</a:t>
            </a:r>
            <a:endParaRPr lang="zh-CN" altLang="en-US" sz="2000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0" dirty="0" smtClean="0">
                <a:ea typeface="華康隸書體W5" pitchFamily="65" charset="-120"/>
                <a:cs typeface="Tahoma" pitchFamily="34" charset="0"/>
              </a:rPr>
              <a:t>Laboratory</a:t>
            </a:r>
            <a:endParaRPr kumimoji="1" lang="zh-CN" altLang="en-US" sz="3200" b="0" dirty="0">
              <a:ea typeface="華康隸書體W5" pitchFamily="65" charset="-120"/>
              <a:cs typeface="Tahoma" pitchFamily="34" charset="0"/>
            </a:endParaRPr>
          </a:p>
        </p:txBody>
      </p:sp>
      <p:pic>
        <p:nvPicPr>
          <p:cNvPr id="6" name="图片 2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906" y="2280168"/>
            <a:ext cx="2674800" cy="20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6088" y="2280168"/>
            <a:ext cx="2674800" cy="20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280" y="2280168"/>
            <a:ext cx="2674800" cy="2008800"/>
          </a:xfrm>
          <a:prstGeom prst="rect">
            <a:avLst/>
          </a:prstGeom>
        </p:spPr>
      </p:pic>
      <p:pic>
        <p:nvPicPr>
          <p:cNvPr id="4" name="图片 3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06" y="4437112"/>
            <a:ext cx="2674800" cy="2008800"/>
          </a:xfrm>
          <a:prstGeom prst="rect">
            <a:avLst/>
          </a:prstGeom>
        </p:spPr>
      </p:pic>
      <p:pic>
        <p:nvPicPr>
          <p:cNvPr id="5" name="图片 4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50" y="4437112"/>
            <a:ext cx="2674800" cy="2008800"/>
          </a:xfrm>
          <a:prstGeom prst="rect">
            <a:avLst/>
          </a:prstGeom>
        </p:spPr>
      </p:pic>
      <p:pic>
        <p:nvPicPr>
          <p:cNvPr id="13" name="图片 12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280" y="4437112"/>
            <a:ext cx="2674800" cy="20088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3607" y="912848"/>
            <a:ext cx="8961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ualification and the infrastructure meet the needs for nuclear technology.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Having usage permissions of isotopes, X-ray tubes, neutron source and other radiation devices.</a:t>
            </a:r>
            <a:endParaRPr lang="zh-CN" altLang="en-US" sz="2000" b="1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7736" y="921494"/>
            <a:ext cx="86770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hangingPunct="0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Over 60 papers were published within 5 years as primary organization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eaLnBrk="0" hangingPunct="0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Many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papers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were published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in IEEE serials and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in RSI recently.</a:t>
            </a:r>
            <a:endParaRPr lang="zh-CN" altLang="en-US" sz="2000" dirty="0">
              <a:cs typeface="Tahoma" panose="020B0604030504040204" pitchFamily="34" charset="0"/>
            </a:endParaRPr>
          </a:p>
        </p:txBody>
      </p:sp>
      <p:sp>
        <p:nvSpPr>
          <p:cNvPr id="8" name="标题 4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/>
          <a:p>
            <a:r>
              <a:rPr lang="en-US" altLang="zh-CN" b="0" dirty="0">
                <a:ea typeface="黑体" pitchFamily="2" charset="-122"/>
                <a:cs typeface="Tahoma" pitchFamily="34" charset="0"/>
              </a:rPr>
              <a:t>Publications </a:t>
            </a:r>
            <a:r>
              <a:rPr lang="en-US" altLang="zh-CN" b="0" dirty="0" smtClean="0">
                <a:ea typeface="黑体" pitchFamily="2" charset="-122"/>
                <a:cs typeface="Tahoma" pitchFamily="34" charset="0"/>
              </a:rPr>
              <a:t>&amp; patents</a:t>
            </a:r>
            <a:endParaRPr lang="zh-CN" altLang="en-US" b="0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95852" y="1925562"/>
            <a:ext cx="89522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Encourage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researchers to participate in IP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training, and to </a:t>
            </a:r>
            <a:r>
              <a:rPr lang="en-US" altLang="zh-CN" sz="2000" dirty="0" smtClean="0"/>
              <a:t>promote </a:t>
            </a:r>
            <a:r>
              <a:rPr lang="en-US" altLang="zh-CN" sz="2000" dirty="0"/>
              <a:t>and protect</a:t>
            </a:r>
          </a:p>
          <a:p>
            <a:pPr indent="354013"/>
            <a:r>
              <a:rPr lang="en-US" altLang="zh-CN" sz="2000" dirty="0"/>
              <a:t>intellectual </a:t>
            </a:r>
            <a:r>
              <a:rPr lang="en-US" altLang="zh-CN" sz="2000" dirty="0" smtClean="0"/>
              <a:t>property.</a:t>
            </a:r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altLang="zh-CN" sz="2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many years, DNTA ranked the No.1 contributors of new applied </a:t>
            </a:r>
            <a:r>
              <a:rPr lang="en-US" altLang="zh-CN" sz="2000" dirty="0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patents and </a:t>
            </a:r>
            <a:r>
              <a:rPr lang="en-US" altLang="zh-CN" sz="2000" dirty="0" smtClean="0">
                <a:solidFill>
                  <a:srgbClr val="0000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granted </a:t>
            </a:r>
            <a:r>
              <a:rPr lang="en-US" altLang="zh-CN" sz="2000" dirty="0">
                <a:solidFill>
                  <a:srgbClr val="0000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invention </a:t>
            </a:r>
            <a:r>
              <a:rPr lang="en-US" altLang="zh-CN" sz="2000" dirty="0" smtClean="0">
                <a:solidFill>
                  <a:srgbClr val="0000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patents</a:t>
            </a:r>
            <a:r>
              <a:rPr lang="en-US" altLang="zh-CN" sz="2000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dirty="0" smtClean="0">
                <a:solidFill>
                  <a:srgbClr val="0000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~about 32% </a:t>
            </a:r>
            <a:r>
              <a:rPr lang="en-US" altLang="zh-CN" dirty="0">
                <a:solidFill>
                  <a:srgbClr val="0000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of the total granted to </a:t>
            </a:r>
            <a:r>
              <a:rPr lang="en-US" altLang="zh-CN" dirty="0" smtClean="0">
                <a:solidFill>
                  <a:srgbClr val="0000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IHEP)</a:t>
            </a:r>
            <a:r>
              <a:rPr lang="en-US" altLang="zh-CN" sz="2000" dirty="0" smtClean="0">
                <a:solidFill>
                  <a:srgbClr val="0000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ea typeface="黑体" pitchFamily="49" charset="-122"/>
                <a:cs typeface="Calibri" panose="020F0502020204030204" pitchFamily="34" charset="0"/>
                <a:sym typeface="Arial" charset="0"/>
              </a:rPr>
              <a:t>Plan: </a:t>
            </a:r>
            <a:r>
              <a:rPr lang="zh-CN" altLang="zh-CN" sz="2000" dirty="0">
                <a:ea typeface="黑体" pitchFamily="49" charset="-122"/>
                <a:cs typeface="Calibri" panose="020F0502020204030204" pitchFamily="34" charset="0"/>
                <a:sym typeface="Arial" charset="0"/>
              </a:rPr>
              <a:t>50-60</a:t>
            </a:r>
            <a:r>
              <a:rPr lang="en-US" altLang="zh-CN" sz="2000" dirty="0">
                <a:ea typeface="黑体" pitchFamily="49" charset="-122"/>
                <a:cs typeface="Calibri" panose="020F0502020204030204" pitchFamily="34" charset="0"/>
                <a:sym typeface="Arial" charset="0"/>
              </a:rPr>
              <a:t> new patents in next 5 </a:t>
            </a:r>
            <a:r>
              <a:rPr lang="en-US" altLang="zh-CN" sz="2000" dirty="0" smtClean="0">
                <a:ea typeface="黑体" pitchFamily="49" charset="-122"/>
                <a:cs typeface="Calibri" panose="020F0502020204030204" pitchFamily="34" charset="0"/>
                <a:sym typeface="Arial" charset="0"/>
              </a:rPr>
              <a:t>years</a:t>
            </a:r>
            <a:endParaRPr lang="en-US" altLang="zh-CN" sz="2000" dirty="0">
              <a:ea typeface="黑体" pitchFamily="49" charset="-122"/>
              <a:cs typeface="Calibri" panose="020F0502020204030204" pitchFamily="34" charset="0"/>
              <a:sym typeface="Arial" charset="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191834"/>
              </p:ext>
            </p:extLst>
          </p:nvPr>
        </p:nvGraphicFramePr>
        <p:xfrm>
          <a:off x="688258" y="3925136"/>
          <a:ext cx="3768028" cy="2273680"/>
        </p:xfrm>
        <a:graphic>
          <a:graphicData uri="http://schemas.openxmlformats.org/drawingml/2006/table">
            <a:tbl>
              <a:tblPr/>
              <a:tblGrid>
                <a:gridCol w="2056911"/>
                <a:gridCol w="877684"/>
                <a:gridCol w="833433"/>
              </a:tblGrid>
              <a:tr h="454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b="1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ategory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Applied/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pending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Granted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82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Invention patent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54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57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67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Petty </a:t>
                      </a:r>
                      <a:r>
                        <a:rPr lang="en-US" altLang="zh-CN" sz="1400" b="1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atent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5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4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4531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Registration of Computer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Software Copyright 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17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17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99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Registration License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1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1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Total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77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itchFamily="2" charset="-122"/>
                          <a:cs typeface="Calibri" panose="020F0502020204030204" pitchFamily="34" charset="0"/>
                        </a:rPr>
                        <a:t>79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itchFamily="2" charset="-122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图表 10"/>
          <p:cNvGraphicFramePr/>
          <p:nvPr>
            <p:extLst>
              <p:ext uri="{D42A27DB-BD31-4B8C-83A1-F6EECF244321}">
                <p14:modId xmlns:p14="http://schemas.microsoft.com/office/powerpoint/2010/main" val="890696908"/>
              </p:ext>
            </p:extLst>
          </p:nvPr>
        </p:nvGraphicFramePr>
        <p:xfrm>
          <a:off x="5102942" y="3925136"/>
          <a:ext cx="3448504" cy="238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矩形 11"/>
          <p:cNvSpPr/>
          <p:nvPr/>
        </p:nvSpPr>
        <p:spPr>
          <a:xfrm>
            <a:off x="993460" y="6198816"/>
            <a:ext cx="2752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/>
              <a:t>Summary of IP (2013-2017)</a:t>
            </a:r>
          </a:p>
        </p:txBody>
      </p:sp>
    </p:spTree>
    <p:extLst>
      <p:ext uri="{BB962C8B-B14F-4D97-AF65-F5344CB8AC3E}">
        <p14:creationId xmlns:p14="http://schemas.microsoft.com/office/powerpoint/2010/main" val="3030216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Contents</a:t>
            </a:r>
            <a:endParaRPr lang="zh-CN" altLang="en-US" b="0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2279622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860076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2" name="文本框 43"/>
          <p:cNvSpPr txBox="1"/>
          <p:nvPr/>
        </p:nvSpPr>
        <p:spPr>
          <a:xfrm>
            <a:off x="2300477" y="2336856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Research </a:t>
            </a:r>
            <a:r>
              <a:rPr lang="en-US" altLang="zh-TW" sz="2800" dirty="0">
                <a:latin typeface="Arial Black" panose="020B0A04020102020204" pitchFamily="34" charset="0"/>
                <a:ea typeface="微软雅黑" panose="020B0503020204020204" charset="-122"/>
              </a:rPr>
              <a:t>of D</a:t>
            </a:r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NTA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463040" y="3221736"/>
            <a:ext cx="8229600" cy="314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solidFill>
                  <a:srgbClr val="FF0000"/>
                </a:solidFill>
              </a:rPr>
              <a:t> Medical imaging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/>
              <a:t> X-ray inspection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/>
              <a:t> Nuclear safety monitoring technology</a:t>
            </a:r>
          </a:p>
          <a:p>
            <a:pPr>
              <a:lnSpc>
                <a:spcPct val="150000"/>
              </a:lnSpc>
            </a:pPr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27101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 smtClean="0">
                <a:ea typeface="+mn-ea"/>
                <a:cs typeface="+mn-cs"/>
              </a:rPr>
              <a:t> Medical </a:t>
            </a:r>
            <a:r>
              <a:rPr lang="en-US" altLang="zh-CN" b="0" dirty="0">
                <a:ea typeface="+mn-ea"/>
                <a:cs typeface="+mn-cs"/>
              </a:rPr>
              <a:t>imaging Systems</a:t>
            </a:r>
            <a:endParaRPr lang="zh-CN" altLang="en-US" b="0" dirty="0"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4418653" y="1093888"/>
            <a:ext cx="20632" cy="482908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57491" y="3443533"/>
            <a:ext cx="713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2005</a:t>
            </a:r>
            <a:r>
              <a:rPr kumimoji="0" lang="zh-CN" alt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66512" y="3380847"/>
            <a:ext cx="0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32200" y="5589914"/>
            <a:ext cx="1841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 prototype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直接连接符 18"/>
          <p:cNvCxnSpPr>
            <a:endCxn id="13" idx="0"/>
          </p:cNvCxnSpPr>
          <p:nvPr/>
        </p:nvCxnSpPr>
        <p:spPr>
          <a:xfrm>
            <a:off x="1439329" y="3834014"/>
            <a:ext cx="1" cy="4709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2109783" y="3397755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063845" y="3435924"/>
            <a:ext cx="625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2011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970701" y="3919757"/>
            <a:ext cx="614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2012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直接连接符 33"/>
          <p:cNvCxnSpPr>
            <a:endCxn id="16" idx="0"/>
          </p:cNvCxnSpPr>
          <p:nvPr/>
        </p:nvCxnSpPr>
        <p:spPr>
          <a:xfrm flipH="1">
            <a:off x="3627817" y="3826044"/>
            <a:ext cx="297" cy="4788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8030973" y="3413229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285495" y="3461005"/>
            <a:ext cx="598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2018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637868" y="3928420"/>
            <a:ext cx="678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2017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7592944" y="3838137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5593635" y="3858205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5627005" y="3919757"/>
            <a:ext cx="64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2015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496586" y="1093888"/>
            <a:ext cx="2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Before 2013</a:t>
            </a:r>
            <a:endParaRPr kumimoji="0"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579730" y="1093888"/>
            <a:ext cx="2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800" dirty="0" smtClean="0"/>
              <a:t>2013~2018</a:t>
            </a:r>
            <a:endParaRPr kumimoji="0" lang="zh-CN" altLang="en-US" sz="1800" dirty="0"/>
          </a:p>
        </p:txBody>
      </p:sp>
      <p:sp>
        <p:nvSpPr>
          <p:cNvPr id="51" name="文本框 50"/>
          <p:cNvSpPr txBox="1"/>
          <p:nvPr/>
        </p:nvSpPr>
        <p:spPr>
          <a:xfrm>
            <a:off x="1429119" y="3928420"/>
            <a:ext cx="65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2008 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0837" y="1662040"/>
            <a:ext cx="10541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Micro-PET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394380" y="1656128"/>
            <a:ext cx="1463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Micro-PET/CT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796168" y="5584422"/>
            <a:ext cx="149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436595" y="1656128"/>
            <a:ext cx="1173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MBI system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767049" y="5584422"/>
            <a:ext cx="1560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Primates animal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图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491" y="2265994"/>
            <a:ext cx="986984" cy="111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78" y="4304916"/>
            <a:ext cx="1459103" cy="979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817" y="4304916"/>
            <a:ext cx="1224000" cy="979200"/>
          </a:xfrm>
          <a:prstGeom prst="rect">
            <a:avLst/>
          </a:prstGeom>
        </p:spPr>
      </p:pic>
      <p:pic>
        <p:nvPicPr>
          <p:cNvPr id="61" name="Picture 4" descr="灵长类动物PET照片_带外壳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856" y="4291646"/>
            <a:ext cx="755014" cy="100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图片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2760" y="2246548"/>
            <a:ext cx="894045" cy="115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图片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6859" y="2158467"/>
            <a:ext cx="732991" cy="126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59150" y="4267198"/>
            <a:ext cx="1280363" cy="100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文本框 65"/>
          <p:cNvSpPr txBox="1"/>
          <p:nvPr/>
        </p:nvSpPr>
        <p:spPr>
          <a:xfrm>
            <a:off x="2848767" y="1665263"/>
            <a:ext cx="1463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C</a:t>
            </a: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linical trials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of PEM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67" name="直接连接符 66"/>
          <p:cNvCxnSpPr/>
          <p:nvPr/>
        </p:nvCxnSpPr>
        <p:spPr>
          <a:xfrm>
            <a:off x="3643573" y="3373855"/>
            <a:ext cx="0" cy="4014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2970701" y="3418770"/>
            <a:ext cx="614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2012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627005" y="3397292"/>
            <a:ext cx="64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2015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5572752" y="3373564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4736124" y="1665263"/>
            <a:ext cx="174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CFDA registration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of PEM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6748810" y="5583873"/>
            <a:ext cx="17010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spectral CT</a:t>
            </a:r>
          </a:p>
        </p:txBody>
      </p:sp>
      <p:sp>
        <p:nvSpPr>
          <p:cNvPr id="4" name="Line 252"/>
          <p:cNvSpPr>
            <a:spLocks noChangeShapeType="1"/>
          </p:cNvSpPr>
          <p:nvPr/>
        </p:nvSpPr>
        <p:spPr bwMode="gray">
          <a:xfrm>
            <a:off x="0" y="3816744"/>
            <a:ext cx="9058275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1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994" y="2261269"/>
            <a:ext cx="1769759" cy="114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099" y="2247912"/>
            <a:ext cx="851970" cy="119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6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2980" y="126669"/>
            <a:ext cx="7947456" cy="582619"/>
          </a:xfrm>
        </p:spPr>
        <p:txBody>
          <a:bodyPr>
            <a:noAutofit/>
          </a:bodyPr>
          <a:lstStyle/>
          <a:p>
            <a:r>
              <a:rPr lang="en-US" altLang="zh-CN" sz="2400" dirty="0">
                <a:ea typeface="Tahoma" panose="020B0604030504040204" pitchFamily="34" charset="0"/>
                <a:cs typeface="Tahoma" panose="020B0604030504040204" pitchFamily="34" charset="0"/>
              </a:rPr>
              <a:t>PET for Breast Cancer </a:t>
            </a:r>
            <a:r>
              <a:rPr lang="en-US" altLang="zh-CN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Diagnosis</a:t>
            </a:r>
            <a:br>
              <a:rPr lang="en-US" altLang="zh-CN" sz="2400" dirty="0" smtClean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		 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(Positron emission mammography - PEM) </a:t>
            </a:r>
            <a:endParaRPr lang="zh-CN" altLang="en-US" sz="2400" dirty="0"/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5" r="5163"/>
          <a:stretch/>
        </p:blipFill>
        <p:spPr bwMode="auto">
          <a:xfrm>
            <a:off x="5343386" y="777821"/>
            <a:ext cx="3734603" cy="215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7755" y="917855"/>
            <a:ext cx="867395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indent="0">
              <a:lnSpc>
                <a:spcPct val="150000"/>
              </a:lnSpc>
            </a:pPr>
            <a:r>
              <a:rPr lang="en-US" altLang="zh-CN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Close-proximity </a:t>
            </a:r>
            <a:r>
              <a:rPr lang="en-US" altLang="zh-CN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breast imaging to:</a:t>
            </a:r>
          </a:p>
          <a:p>
            <a:pPr marL="87313" lvl="1" indent="312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Improve </a:t>
            </a: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spatial 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resolution</a:t>
            </a:r>
            <a:endParaRPr lang="en-US" altLang="zh-CN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7313" lvl="1" indent="312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Improve </a:t>
            </a: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photon detection efficiency (sensitivity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zh-CN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7313" lvl="1" indent="312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Lower </a:t>
            </a: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examination dose </a:t>
            </a:r>
          </a:p>
          <a:p>
            <a:pPr marL="87313" lvl="1" indent="312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Early detection of 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tumor &amp; tumor </a:t>
            </a: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characterization</a:t>
            </a:r>
            <a:endParaRPr lang="zh-CN" altLang="en-US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29874" y="3069896"/>
            <a:ext cx="1938749" cy="175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873" y="4825124"/>
            <a:ext cx="2417308" cy="190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121751" y="3768644"/>
            <a:ext cx="6799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 of </a:t>
            </a:r>
            <a:r>
              <a:rPr lang="en-US" altLang="zh-CN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</a:t>
            </a:r>
            <a:r>
              <a:rPr lang="en-US" altLang="zh-CN" sz="2000" b="1" dirty="0" err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i</a:t>
            </a:r>
            <a:r>
              <a:rPr lang="en-US" altLang="zh-CN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System:</a:t>
            </a:r>
            <a:endParaRPr lang="zh-CN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8001" y="4293096"/>
            <a:ext cx="5797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"/>
              <a:defRPr/>
            </a:pPr>
            <a:r>
              <a:rPr lang="en-US" altLang="zh-CN" kern="1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altLang="zh-CN" kern="1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ing </a:t>
            </a:r>
            <a:r>
              <a:rPr lang="en-US" altLang="zh-CN" kern="1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detector design and uncompressed breast imaging suited to oriental female</a:t>
            </a:r>
            <a:endParaRPr lang="zh-CN" altLang="zh-CN" kern="100" dirty="0">
              <a:solidFill>
                <a:prstClr val="black"/>
              </a:solidFill>
              <a:ea typeface="Arial Unicode MS" panose="020B0604020202020204" pitchFamily="34" charset="-122"/>
              <a:cs typeface="Tahoma" panose="020B0604030504040204" pitchFamily="34" charset="0"/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"/>
              <a:defRPr/>
            </a:pPr>
            <a:r>
              <a:rPr lang="en-US" altLang="zh-CN" kern="1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prone </a:t>
            </a:r>
            <a:r>
              <a:rPr lang="en-US" altLang="zh-CN" kern="1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position </a:t>
            </a:r>
            <a:r>
              <a:rPr lang="en-US" altLang="zh-CN" kern="1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makes </a:t>
            </a:r>
            <a:r>
              <a:rPr lang="en-US" altLang="zh-CN" kern="1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stable imaging quality</a:t>
            </a:r>
            <a:endParaRPr lang="zh-CN" altLang="zh-CN" kern="100" dirty="0">
              <a:solidFill>
                <a:prstClr val="black"/>
              </a:solidFill>
              <a:ea typeface="Arial Unicode MS" panose="020B0604020202020204" pitchFamily="34" charset="-122"/>
              <a:cs typeface="Tahoma" panose="020B0604030504040204" pitchFamily="34" charset="0"/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"/>
              <a:defRPr/>
            </a:pPr>
            <a:r>
              <a:rPr lang="en-US" altLang="zh-CN" kern="1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Real </a:t>
            </a:r>
            <a:r>
              <a:rPr lang="en-US" altLang="zh-CN" kern="1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3D imaging</a:t>
            </a:r>
            <a:endParaRPr lang="en-US" altLang="zh-CN" kern="1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4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Performance of PEM systems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32" y="768570"/>
            <a:ext cx="6142382" cy="608943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V="1">
            <a:off x="2257147" y="1451112"/>
            <a:ext cx="705671" cy="1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1641" y="1266446"/>
            <a:ext cx="1574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/>
              <a:t>IHEP </a:t>
            </a:r>
            <a:r>
              <a:rPr lang="en-US" altLang="zh-CN" b="1" dirty="0" err="1" smtClean="0"/>
              <a:t>PEM</a:t>
            </a:r>
            <a:r>
              <a:rPr lang="en-US" altLang="zh-CN" b="1" dirty="0" err="1" smtClean="0">
                <a:solidFill>
                  <a:srgbClr val="FF00FF"/>
                </a:solidFill>
              </a:rPr>
              <a:t>i</a:t>
            </a:r>
            <a:endParaRPr lang="zh-CN" altLang="en-US" b="1" dirty="0">
              <a:solidFill>
                <a:srgbClr val="FF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920" y="5244096"/>
            <a:ext cx="2989386" cy="757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F.C. 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Hsu, 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L. </a:t>
            </a:r>
            <a:r>
              <a:rPr lang="en-US" altLang="zh-CN" sz="1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Freese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Craig S. 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Levin, 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 OF NUCLEAR 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57 • No. 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• 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 2016</a:t>
            </a:r>
            <a:endParaRPr lang="zh-CN" altLang="en-US" sz="1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783" y="2591250"/>
            <a:ext cx="20306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18 institutions </a:t>
            </a:r>
            <a:r>
              <a:rPr lang="en-US" altLang="zh-CN" dirty="0" smtClean="0"/>
              <a:t>to </a:t>
            </a:r>
            <a:r>
              <a:rPr lang="en-US" altLang="zh-CN" dirty="0"/>
              <a:t>develop PEM system </a:t>
            </a:r>
            <a:r>
              <a:rPr lang="en-US" altLang="zh-CN" dirty="0" smtClean="0"/>
              <a:t>worldwide.</a:t>
            </a:r>
            <a:endParaRPr lang="zh-CN" altLang="en-US" dirty="0"/>
          </a:p>
        </p:txBody>
      </p:sp>
      <p:sp>
        <p:nvSpPr>
          <p:cNvPr id="6" name="下箭头 5"/>
          <p:cNvSpPr/>
          <p:nvPr/>
        </p:nvSpPr>
        <p:spPr>
          <a:xfrm rot="16200000">
            <a:off x="2343335" y="2679770"/>
            <a:ext cx="254680" cy="67842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/>
          <a:p>
            <a:r>
              <a:rPr lang="en-US" altLang="zh-CN" b="0" dirty="0"/>
              <a:t>Performance of </a:t>
            </a:r>
            <a:r>
              <a:rPr lang="en-US" altLang="zh-CN" b="0" dirty="0" smtClean="0"/>
              <a:t>PEM systems</a:t>
            </a:r>
            <a:endParaRPr lang="zh-CN" altLang="en-US" b="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162064" y="874647"/>
            <a:ext cx="6321287" cy="4830416"/>
            <a:chOff x="1284629" y="1314952"/>
            <a:chExt cx="6375715" cy="4801883"/>
          </a:xfrm>
        </p:grpSpPr>
        <p:sp>
          <p:nvSpPr>
            <p:cNvPr id="12" name="矩形 11"/>
            <p:cNvSpPr/>
            <p:nvPr/>
          </p:nvSpPr>
          <p:spPr>
            <a:xfrm>
              <a:off x="1284629" y="1314952"/>
              <a:ext cx="6375715" cy="48018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526704" y="1483078"/>
              <a:ext cx="5947731" cy="4424516"/>
              <a:chOff x="620338" y="722506"/>
              <a:chExt cx="7715859" cy="61261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0338" y="722506"/>
                <a:ext cx="7715859" cy="6126109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4194572" y="4202384"/>
                <a:ext cx="646771" cy="57986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834887" y="6332592"/>
            <a:ext cx="81426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F.C. 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Hsu, 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L. </a:t>
            </a:r>
            <a:r>
              <a:rPr lang="en-US" altLang="zh-CN" sz="1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Freese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Craig S. 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Levin, THE 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 OF NUCLEAR MEDICINE • Vol. 57 • No. </a:t>
            </a:r>
            <a:r>
              <a:rPr lang="en-US" altLang="zh-CN" sz="1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• </a:t>
            </a:r>
            <a:r>
              <a:rPr lang="en-US" altLang="zh-CN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 2016</a:t>
            </a:r>
            <a:endParaRPr lang="zh-CN" altLang="en-US" sz="1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62064" y="5849550"/>
            <a:ext cx="6849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Note: usually the iterative reconstruction gives better value comparing with FBP.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821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Performance of </a:t>
            </a:r>
            <a:r>
              <a:rPr lang="en-US" altLang="zh-CN" b="0" dirty="0" smtClean="0"/>
              <a:t>PEM </a:t>
            </a:r>
            <a:r>
              <a:rPr lang="en-US" altLang="zh-CN" b="0" dirty="0"/>
              <a:t>system</a:t>
            </a:r>
            <a:endParaRPr lang="zh-CN" altLang="en-US" b="0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045717"/>
              </p:ext>
            </p:extLst>
          </p:nvPr>
        </p:nvGraphicFramePr>
        <p:xfrm>
          <a:off x="146682" y="2992307"/>
          <a:ext cx="8784977" cy="3139350"/>
        </p:xfrm>
        <a:graphic>
          <a:graphicData uri="http://schemas.openxmlformats.org/drawingml/2006/table">
            <a:tbl>
              <a:tblPr/>
              <a:tblGrid>
                <a:gridCol w="1302222"/>
                <a:gridCol w="1729212"/>
                <a:gridCol w="2064190"/>
                <a:gridCol w="1765426"/>
                <a:gridCol w="1923927"/>
              </a:tblGrid>
              <a:tr h="383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PEM</a:t>
                      </a:r>
                      <a:r>
                        <a:rPr lang="en-US" altLang="zh-CN" sz="1600" b="1" kern="1200" dirty="0" err="1" smtClean="0">
                          <a:solidFill>
                            <a:srgbClr val="FF00FF"/>
                          </a:solidFill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i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by IHEP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Product A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Product B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27CA3"/>
                      </a:solidFill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Product C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</a:tr>
              <a:tr h="7745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Performance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Resolution 1.38mm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sensitivity</a:t>
                      </a:r>
                      <a:r>
                        <a:rPr kumimoji="0" lang="zh-CN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 </a:t>
                      </a:r>
                      <a:endParaRPr kumimoji="0" lang="en-US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Microsoft YaHe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6.88%</a:t>
                      </a: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Resolution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1.4mm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sensitivity</a:t>
                      </a:r>
                      <a:r>
                        <a:rPr kumimoji="0" lang="zh-CN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 </a:t>
                      </a:r>
                      <a:endParaRPr kumimoji="0" lang="en-US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Microsoft YaHe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2.5%</a:t>
                      </a:r>
                      <a:endParaRPr kumimoji="0" lang="en-US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Microsoft YaHei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Resolution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1.6mm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Sensitivity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6.9%</a:t>
                      </a:r>
                      <a:endParaRPr kumimoji="0" lang="en-US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Microsoft YaHei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Resolution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2mm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sensitivity</a:t>
                      </a:r>
                      <a:r>
                        <a:rPr kumimoji="0" lang="zh-CN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 </a:t>
                      </a:r>
                      <a:endParaRPr kumimoji="0" lang="en-US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Microsoft YaHe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Microsoft YaHei"/>
                        </a:rPr>
                        <a:t>~0.5%</a:t>
                      </a:r>
                      <a:endParaRPr kumimoji="0" lang="en-US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Microsoft YaHei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</a:tr>
              <a:tr h="5616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Scanning method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Prone, free-hand</a:t>
                      </a:r>
                      <a:endParaRPr lang="en-US" altLang="zh-CN" sz="1600" b="1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750" b="0" i="0">
                          <a:latin typeface="Microsoft YaHei"/>
                          <a:ea typeface="Microsoft YaHei"/>
                          <a:cs typeface="Microsoft YaHei"/>
                          <a:sym typeface="Microsoft YaHei"/>
                        </a:defRPr>
                      </a:pPr>
                      <a:r>
                        <a:rPr lang="en-US" altLang="zh-CN" sz="16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Prone, free-hand</a:t>
                      </a:r>
                      <a:endParaRPr kumimoji="0" lang="en-US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750" b="0" i="0">
                          <a:latin typeface="Microsoft YaHei"/>
                          <a:ea typeface="Microsoft YaHei"/>
                          <a:cs typeface="Microsoft YaHei"/>
                          <a:sym typeface="Microsoft YaHei"/>
                        </a:defRPr>
                      </a:pPr>
                      <a:r>
                        <a:rPr lang="en-US" altLang="zh-CN" sz="16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Prone, free-hand</a:t>
                      </a:r>
                      <a:endParaRPr kumimoji="0" lang="en-US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750" b="0" i="0">
                          <a:latin typeface="Microsoft YaHei"/>
                          <a:ea typeface="Microsoft YaHei"/>
                          <a:cs typeface="Microsoft YaHei"/>
                          <a:sym typeface="Microsoft YaHei"/>
                        </a:defRPr>
                      </a:pPr>
                      <a:r>
                        <a:rPr lang="en-US" altLang="zh-CN" sz="1600" b="1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Microsoft YaHei"/>
                        </a:rPr>
                        <a:t>breast compression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Times New Roman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</a:tr>
              <a:tr h="531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Scanning beds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750" b="0" i="0">
                          <a:latin typeface="Microsoft YaHei"/>
                          <a:ea typeface="Microsoft YaHei"/>
                          <a:cs typeface="Microsoft YaHei"/>
                          <a:sym typeface="Microsoft YaHei"/>
                        </a:defRPr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One bed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Times New Roman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Multi-bed or image-merging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One bed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Multi-bed or image-merging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</a:tr>
              <a:tr h="3994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Speed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Fast (~5min.)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fair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fast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fair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2" marR="68582" marT="45711" marB="45711" anchor="ctr" horzOverflow="overflow">
                    <a:lnL w="12700" cmpd="sng">
                      <a:solidFill>
                        <a:srgbClr val="727CA3"/>
                      </a:solidFill>
                    </a:lnL>
                    <a:lnR w="12700" cmpd="sng">
                      <a:solidFill>
                        <a:srgbClr val="727CA3"/>
                      </a:solidFill>
                    </a:lnR>
                    <a:lnT w="12700" cmpd="sng">
                      <a:solidFill>
                        <a:srgbClr val="727CA3"/>
                      </a:solidFill>
                    </a:lnT>
                    <a:lnB w="12700" cmpd="sng">
                      <a:solidFill>
                        <a:srgbClr val="727CA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842" y="1065636"/>
            <a:ext cx="2705111" cy="13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mr-naviscan.com/wp-content/uploads/2017/12/SOLO-II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07" y="878682"/>
            <a:ext cx="1528289" cy="152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580" y="774218"/>
            <a:ext cx="1298341" cy="17372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548" y="1298695"/>
            <a:ext cx="1888015" cy="8752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22466" y="6219783"/>
            <a:ext cx="5633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Table</a:t>
            </a:r>
            <a:r>
              <a:rPr lang="zh-CN" altLang="en-US" dirty="0" smtClean="0"/>
              <a:t>：</a:t>
            </a:r>
            <a:r>
              <a:rPr lang="en-US" altLang="zh-CN" dirty="0" smtClean="0"/>
              <a:t>Summary of </a:t>
            </a:r>
            <a:r>
              <a:rPr lang="en-US" altLang="zh-CN" dirty="0"/>
              <a:t>commercialized </a:t>
            </a:r>
            <a:r>
              <a:rPr lang="en-US" altLang="zh-CN" dirty="0" smtClean="0"/>
              <a:t>PEM systems </a:t>
            </a:r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524488" y="764704"/>
            <a:ext cx="3029092" cy="20401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下箭头 3"/>
          <p:cNvSpPr/>
          <p:nvPr/>
        </p:nvSpPr>
        <p:spPr>
          <a:xfrm>
            <a:off x="2126974" y="2486712"/>
            <a:ext cx="298174" cy="432157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4250936" y="2486711"/>
            <a:ext cx="298174" cy="432157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>
            <a:off x="5990292" y="2489698"/>
            <a:ext cx="298174" cy="432157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>
            <a:off x="7816080" y="2490879"/>
            <a:ext cx="298174" cy="432157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9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841029" y="5143025"/>
            <a:ext cx="2642262" cy="4234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ea typeface="Tahoma" panose="020B0604030504040204" pitchFamily="34" charset="0"/>
                <a:cs typeface="Tahoma" panose="020B0604030504040204" pitchFamily="34" charset="0"/>
              </a:rPr>
              <a:t>“Gao </a:t>
            </a:r>
            <a:r>
              <a:rPr lang="en-US" altLang="zh-CN" sz="1600" b="1" dirty="0" err="1">
                <a:ea typeface="Tahoma" panose="020B0604030504040204" pitchFamily="34" charset="0"/>
                <a:cs typeface="Tahoma" panose="020B0604030504040204" pitchFamily="34" charset="0"/>
              </a:rPr>
              <a:t>Neng</a:t>
            </a:r>
            <a:r>
              <a:rPr lang="en-US" altLang="zh-CN" sz="1600" b="1" dirty="0">
                <a:ea typeface="Tahoma" panose="020B0604030504040204" pitchFamily="34" charset="0"/>
                <a:cs typeface="Tahoma" panose="020B0604030504040204" pitchFamily="34" charset="0"/>
              </a:rPr>
              <a:t> Medical Co., Ltd.”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Technology </a:t>
            </a:r>
            <a:r>
              <a:rPr lang="en-US" altLang="zh-CN" b="0" dirty="0" smtClean="0"/>
              <a:t>transfer of </a:t>
            </a:r>
            <a:r>
              <a:rPr lang="en-US" altLang="zh-CN" b="0" dirty="0" err="1"/>
              <a:t>PEM</a:t>
            </a:r>
            <a:r>
              <a:rPr lang="en-US" altLang="zh-CN" dirty="0" err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489" y="3895713"/>
            <a:ext cx="3802198" cy="18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箭头 3"/>
          <p:cNvSpPr/>
          <p:nvPr/>
        </p:nvSpPr>
        <p:spPr>
          <a:xfrm>
            <a:off x="3993325" y="4876880"/>
            <a:ext cx="871410" cy="394404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7466" y="4626570"/>
            <a:ext cx="3005946" cy="657144"/>
          </a:xfrm>
          <a:prstGeom prst="rect">
            <a:avLst/>
          </a:prstGeom>
        </p:spPr>
      </p:pic>
      <p:pic>
        <p:nvPicPr>
          <p:cNvPr id="7" name="图片 6" descr="魏龙-201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71" y="764704"/>
            <a:ext cx="1149138" cy="160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章志明 (2)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735" y="855555"/>
            <a:ext cx="1079564" cy="1509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272209" y="888185"/>
            <a:ext cx="3522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600" b="1" dirty="0">
                <a:solidFill>
                  <a:srgbClr val="002060"/>
                </a:solidFill>
              </a:rPr>
              <a:t> </a:t>
            </a:r>
            <a:r>
              <a:rPr lang="en-US" altLang="zh-CN" sz="1600" b="1" dirty="0" smtClean="0">
                <a:solidFill>
                  <a:srgbClr val="002060"/>
                </a:solidFill>
              </a:rPr>
              <a:t>Long Wei, </a:t>
            </a:r>
            <a:r>
              <a:rPr lang="en-US" altLang="zh-CN" sz="1600" dirty="0" smtClean="0">
                <a:solidFill>
                  <a:srgbClr val="002060"/>
                </a:solidFill>
              </a:rPr>
              <a:t>PhD., Prof.</a:t>
            </a:r>
          </a:p>
          <a:p>
            <a:pPr algn="just"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</a:rPr>
              <a:t>“New Century </a:t>
            </a:r>
            <a:r>
              <a:rPr lang="en-US" altLang="zh-CN" sz="1400" b="1" dirty="0">
                <a:solidFill>
                  <a:srgbClr val="002060"/>
                </a:solidFill>
              </a:rPr>
              <a:t>National Hundred, Thousand and Ten Thousand Talent Project” in </a:t>
            </a:r>
            <a:r>
              <a:rPr lang="en-US" altLang="zh-CN" sz="1400" b="1" dirty="0" smtClean="0">
                <a:solidFill>
                  <a:srgbClr val="002060"/>
                </a:solidFill>
              </a:rPr>
              <a:t>2009</a:t>
            </a:r>
            <a:endParaRPr lang="en-US" altLang="zh-CN" sz="1400" b="1" dirty="0">
              <a:solidFill>
                <a:srgbClr val="002060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en-US" altLang="zh-CN" sz="1400" b="1" dirty="0">
                <a:solidFill>
                  <a:srgbClr val="002060"/>
                </a:solidFill>
              </a:rPr>
              <a:t>“Science Beijing One Hundred Leading Talents Cultivation Project” in 2013</a:t>
            </a:r>
            <a:endParaRPr lang="en-US" altLang="zh-CN" sz="1400" b="1" dirty="0" smtClean="0">
              <a:solidFill>
                <a:srgbClr val="00206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33052" y="888185"/>
            <a:ext cx="2909118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600" b="1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Zhiming</a:t>
            </a:r>
            <a:r>
              <a:rPr lang="en-US" altLang="zh-CN" sz="16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Zhang, </a:t>
            </a:r>
            <a:r>
              <a:rPr lang="en-US" altLang="zh-CN" sz="16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PhD., Prof.</a:t>
            </a:r>
          </a:p>
          <a:p>
            <a:pPr algn="just"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</a:rPr>
              <a:t>He </a:t>
            </a:r>
            <a:r>
              <a:rPr lang="en-US" altLang="zh-CN" sz="1400" b="1" dirty="0">
                <a:solidFill>
                  <a:srgbClr val="002060"/>
                </a:solidFill>
              </a:rPr>
              <a:t>has </a:t>
            </a:r>
            <a:r>
              <a:rPr lang="en-US" altLang="zh-CN" sz="1400" b="1" dirty="0" smtClean="0">
                <a:solidFill>
                  <a:srgbClr val="002060"/>
                </a:solidFill>
              </a:rPr>
              <a:t>led </a:t>
            </a:r>
            <a:r>
              <a:rPr lang="en-US" altLang="zh-CN" sz="1400" b="1" dirty="0">
                <a:solidFill>
                  <a:srgbClr val="002060"/>
                </a:solidFill>
              </a:rPr>
              <a:t>the development of animal PET, animal </a:t>
            </a:r>
            <a:r>
              <a:rPr lang="en-US" altLang="zh-CN" sz="1400" b="1" dirty="0" smtClean="0">
                <a:solidFill>
                  <a:srgbClr val="002060"/>
                </a:solidFill>
              </a:rPr>
              <a:t>PET/CT. Working on scintillation detectors.</a:t>
            </a:r>
            <a:endParaRPr lang="en-US" altLang="zh-CN" sz="1400" b="1" dirty="0" smtClean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440" y="2556885"/>
            <a:ext cx="896210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Long Wei and </a:t>
            </a:r>
            <a:r>
              <a:rPr lang="en-US" altLang="zh-CN" b="1" dirty="0" err="1">
                <a:ea typeface="Tahoma" panose="020B0604030504040204" pitchFamily="34" charset="0"/>
                <a:cs typeface="Tahoma" panose="020B0604030504040204" pitchFamily="34" charset="0"/>
              </a:rPr>
              <a:t>Zhiming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 Zhang led the “863 Hi-tech project” of </a:t>
            </a:r>
            <a:r>
              <a:rPr lang="en-US" altLang="zh-CN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develop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the proto-type of PEM scanner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The technology of PEM transferred to the company “</a:t>
            </a:r>
            <a:r>
              <a:rPr lang="en-US" altLang="zh-CN" b="1" i="1" dirty="0" smtClean="0">
                <a:ea typeface="Tahoma" panose="020B0604030504040204" pitchFamily="34" charset="0"/>
                <a:cs typeface="Tahoma" panose="020B0604030504040204" pitchFamily="34" charset="0"/>
              </a:rPr>
              <a:t>Gao </a:t>
            </a:r>
            <a:r>
              <a:rPr lang="en-US" altLang="zh-CN" b="1" i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Neng</a:t>
            </a:r>
            <a:r>
              <a:rPr lang="en-US" altLang="zh-CN" b="1" i="1" dirty="0" smtClean="0">
                <a:ea typeface="Tahoma" panose="020B0604030504040204" pitchFamily="34" charset="0"/>
                <a:cs typeface="Tahoma" panose="020B0604030504040204" pitchFamily="34" charset="0"/>
              </a:rPr>
              <a:t> Medical Co., Ltd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  <a:endParaRPr lang="en-US" altLang="zh-CN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0038" y="6014571"/>
            <a:ext cx="8374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is a spin-off company of IHEP. It has place in Z-park (</a:t>
            </a:r>
            <a:r>
              <a:rPr lang="en-US" altLang="zh-CN" sz="1600" i="1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Beijing</a:t>
            </a:r>
            <a:r>
              <a:rPr lang="en-US" altLang="zh-CN" sz="1600" dirty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for </a:t>
            </a:r>
            <a:r>
              <a:rPr lang="en-US" altLang="zh-CN" sz="1600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incubation and factory in </a:t>
            </a:r>
            <a:r>
              <a:rPr lang="en-US" altLang="zh-CN" sz="1600" i="1" dirty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Hangzhou</a:t>
            </a:r>
            <a:r>
              <a:rPr lang="en-US" altLang="zh-CN" sz="1600" dirty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en-US" altLang="zh-CN" sz="1600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manufacture.</a:t>
            </a:r>
            <a:endParaRPr lang="en-US" altLang="zh-CN" sz="1600" dirty="0">
              <a:solidFill>
                <a:srgbClr val="990033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47" y="6096085"/>
            <a:ext cx="552093" cy="46505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671" y="3446110"/>
            <a:ext cx="552093" cy="465053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0" y="2406236"/>
            <a:ext cx="9128983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9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Contents</a:t>
            </a:r>
            <a:endParaRPr lang="zh-CN" altLang="en-US" b="0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1485142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4" name="流程图: 离页连接符 33"/>
          <p:cNvSpPr/>
          <p:nvPr/>
        </p:nvSpPr>
        <p:spPr>
          <a:xfrm>
            <a:off x="1217833" y="2586893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065596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1" name="文本框 5"/>
          <p:cNvSpPr txBox="1"/>
          <p:nvPr/>
        </p:nvSpPr>
        <p:spPr>
          <a:xfrm>
            <a:off x="2328467" y="1459453"/>
            <a:ext cx="3882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Overview of </a:t>
            </a:r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DNTA</a:t>
            </a:r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 </a:t>
            </a:r>
            <a:endParaRPr lang="en-US" altLang="zh-CN" sz="2800" dirty="0">
              <a:latin typeface="Arial Black" panose="020B0A04020102020204" pitchFamily="34" charset="0"/>
              <a:ea typeface="微软雅黑" panose="020B0503020204020204" charset="-122"/>
            </a:endParaRPr>
          </a:p>
        </p:txBody>
      </p:sp>
      <p:sp>
        <p:nvSpPr>
          <p:cNvPr id="42" name="文本框 43"/>
          <p:cNvSpPr txBox="1"/>
          <p:nvPr/>
        </p:nvSpPr>
        <p:spPr>
          <a:xfrm>
            <a:off x="2328468" y="2561174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Arial Black" panose="020B0A04020102020204" pitchFamily="34" charset="0"/>
                <a:ea typeface="微软雅黑" panose="020B0503020204020204" charset="-122"/>
              </a:rPr>
              <a:t>Research </a:t>
            </a:r>
            <a:r>
              <a:rPr lang="en-US" altLang="zh-TW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of </a:t>
            </a:r>
            <a:r>
              <a:rPr lang="en-US" altLang="zh-TW" sz="2800" dirty="0">
                <a:latin typeface="Arial Black" panose="020B0A04020102020204" pitchFamily="34" charset="0"/>
                <a:ea typeface="微软雅黑" panose="020B0503020204020204" charset="-122"/>
              </a:rPr>
              <a:t>D</a:t>
            </a:r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NTA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137406" y="3177424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0" name="流程图: 离页连接符 9"/>
          <p:cNvSpPr/>
          <p:nvPr/>
        </p:nvSpPr>
        <p:spPr>
          <a:xfrm>
            <a:off x="1245719" y="3833307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文本框 43"/>
          <p:cNvSpPr txBox="1"/>
          <p:nvPr/>
        </p:nvSpPr>
        <p:spPr>
          <a:xfrm>
            <a:off x="2356354" y="3807588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Future plan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165292" y="4423838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3" name="流程图: 离页连接符 12"/>
          <p:cNvSpPr/>
          <p:nvPr/>
        </p:nvSpPr>
        <p:spPr>
          <a:xfrm>
            <a:off x="1245719" y="4986690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文本框 43"/>
          <p:cNvSpPr txBox="1"/>
          <p:nvPr/>
        </p:nvSpPr>
        <p:spPr>
          <a:xfrm>
            <a:off x="2356354" y="4960971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Arial Black" panose="020B0A04020102020204" pitchFamily="34" charset="0"/>
                <a:ea typeface="微软雅黑" panose="020B0503020204020204" charset="-122"/>
              </a:rPr>
              <a:t>Summary</a:t>
            </a:r>
            <a:r>
              <a:rPr lang="en-US" altLang="zh-TW" sz="2800" b="1" dirty="0">
                <a:solidFill>
                  <a:srgbClr val="0000CC"/>
                </a:solidFill>
                <a:latin typeface="Arial" charset="0"/>
                <a:ea typeface="華康隸書體W5" pitchFamily="65" charset="-120"/>
              </a:rPr>
              <a:t> </a:t>
            </a:r>
            <a:endParaRPr lang="en-US" altLang="zh-CN" sz="2800" dirty="0" smtClean="0">
              <a:latin typeface="Arial Black" panose="020B0A04020102020204" pitchFamily="34" charset="0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165292" y="5577221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3427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600006"/>
            <a:ext cx="8784976" cy="170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251520" y="797004"/>
            <a:ext cx="8229600" cy="4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</a:t>
            </a:r>
            <a:r>
              <a:rPr lang="en-US" altLang="zh-CN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 in physical examination center </a:t>
            </a:r>
            <a:endParaRPr lang="zh-CN" altLang="en-US" sz="2000" b="1" dirty="0"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165691" y="1228194"/>
            <a:ext cx="8965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charset="0"/>
              <a:buChar char="Ø"/>
            </a:pPr>
            <a:r>
              <a:rPr lang="en-US" altLang="zh-CN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began </a:t>
            </a:r>
            <a:r>
              <a:rPr lang="en-US" altLang="zh-CN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build 3 </a:t>
            </a:r>
            <a:r>
              <a:rPr lang="en-US" altLang="zh-CN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centers for physical examination in Beijing</a:t>
            </a:r>
            <a:r>
              <a:rPr lang="en-US" altLang="zh-CN" sz="1600" dirty="0" smtClean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CN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Jiangsu and Hebei.</a:t>
            </a:r>
            <a:endParaRPr lang="en-US" altLang="zh-CN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charset="0"/>
              <a:buChar char="Ø"/>
            </a:pPr>
            <a:r>
              <a:rPr lang="en-US" altLang="zh-CN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provided total solution for all the image centers, based on </a:t>
            </a:r>
            <a:r>
              <a:rPr lang="en-US" altLang="zh-CN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 requirement. </a:t>
            </a:r>
          </a:p>
          <a:p>
            <a:pPr marL="285750" indent="-285750" algn="just">
              <a:lnSpc>
                <a:spcPct val="150000"/>
              </a:lnSpc>
              <a:buFont typeface="Wingdings" charset="0"/>
              <a:buChar char="Ø"/>
            </a:pPr>
            <a:r>
              <a:rPr lang="en-US" altLang="zh-CN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installations are expected this year.</a:t>
            </a:r>
            <a:endParaRPr lang="en-US" altLang="zh-CN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Clinical Applications of </a:t>
            </a:r>
            <a:r>
              <a:rPr lang="en-US" altLang="zh-CN" b="0" dirty="0" err="1"/>
              <a:t>PEM</a:t>
            </a:r>
            <a:r>
              <a:rPr lang="en-US" altLang="zh-CN" dirty="0" err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zh-CN" altLang="en-US" dirty="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598329"/>
            <a:ext cx="2827084" cy="192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215" y="4598329"/>
            <a:ext cx="2650277" cy="192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103" y="4598329"/>
            <a:ext cx="2701925" cy="192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57" y="1260316"/>
            <a:ext cx="513959" cy="4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454" y="4744041"/>
            <a:ext cx="3206546" cy="116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2979" y="135905"/>
            <a:ext cx="7956693" cy="582619"/>
          </a:xfrm>
        </p:spPr>
        <p:txBody>
          <a:bodyPr>
            <a:normAutofit fontScale="90000"/>
          </a:bodyPr>
          <a:lstStyle/>
          <a:p>
            <a:r>
              <a:rPr lang="en-US" altLang="zh-CN" sz="3100" b="0" dirty="0"/>
              <a:t>Ongoing </a:t>
            </a:r>
            <a:r>
              <a:rPr lang="en-US" altLang="zh-CN" sz="3100" b="0" dirty="0" smtClean="0"/>
              <a:t>project:</a:t>
            </a:r>
            <a:r>
              <a:rPr lang="zh-CN" altLang="en-US" sz="2400" b="0" dirty="0"/>
              <a:t/>
            </a:r>
            <a:br>
              <a:rPr lang="zh-CN" altLang="en-US" sz="2400" b="0" dirty="0"/>
            </a:br>
            <a:r>
              <a:rPr lang="en-US" altLang="zh-CN" sz="2400" b="0" dirty="0" smtClean="0"/>
              <a:t>			          Design </a:t>
            </a:r>
            <a:r>
              <a:rPr lang="en-US" altLang="zh-CN" sz="2400" b="0" dirty="0"/>
              <a:t>of </a:t>
            </a:r>
            <a:r>
              <a:rPr lang="en-US" altLang="zh-CN" sz="2400" b="0" dirty="0" smtClean="0"/>
              <a:t>new MBI system</a:t>
            </a:r>
            <a:endParaRPr lang="zh-CN" altLang="en-US" sz="2000" b="0" dirty="0"/>
          </a:p>
        </p:txBody>
      </p:sp>
      <p:sp>
        <p:nvSpPr>
          <p:cNvPr id="11" name="文本框 53"/>
          <p:cNvSpPr txBox="1">
            <a:spLocks noChangeArrowheads="1"/>
          </p:cNvSpPr>
          <p:nvPr/>
        </p:nvSpPr>
        <p:spPr bwMode="auto">
          <a:xfrm>
            <a:off x="222667" y="3731506"/>
            <a:ext cx="5972546" cy="25699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zh-CN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developed</a:t>
            </a:r>
            <a:r>
              <a:rPr kumimoji="0" lang="zh-CN" altLang="en-US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：</a:t>
            </a:r>
            <a:endParaRPr kumimoji="0" lang="en-US" altLang="zh-CN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000" lvl="1" indent="-3429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SiPM based 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planar detector for 511 </a:t>
            </a:r>
            <a:r>
              <a:rPr lang="en-US" altLang="zh-CN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keV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baseline="300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agent) and 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140 </a:t>
            </a:r>
            <a:r>
              <a:rPr lang="en-US" altLang="zh-CN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keV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gamma rays (</a:t>
            </a:r>
            <a:r>
              <a:rPr lang="en-US" altLang="zh-CN" baseline="30000" dirty="0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99m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Tc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agent)</a:t>
            </a:r>
            <a:endParaRPr lang="en-US" altLang="zh-CN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000" lvl="1" indent="-3429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altLang="zh-CN" dirty="0" smtClean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64chs high speed DAQ system with precise TDC embedded in FPGA</a:t>
            </a:r>
            <a:endParaRPr kumimoji="0" lang="en-US" altLang="zh-CN" dirty="0">
              <a:solidFill>
                <a:prstClr val="black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000" lvl="1" indent="-3429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kern="1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Reconstruction </a:t>
            </a:r>
            <a:r>
              <a:rPr lang="en-US" altLang="zh-CN" kern="1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algorithm based on single gamma </a:t>
            </a:r>
            <a:r>
              <a:rPr lang="en-US" altLang="zh-CN" kern="1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response (SGR) </a:t>
            </a:r>
            <a:r>
              <a:rPr lang="en-US" altLang="zh-CN" kern="1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can reduce the DOI effect &amp; </a:t>
            </a:r>
            <a:r>
              <a:rPr lang="en-US" altLang="zh-CN" kern="1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data missing artefacts </a:t>
            </a:r>
            <a:r>
              <a:rPr lang="en-US" altLang="zh-CN" kern="1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effectively</a:t>
            </a:r>
            <a:r>
              <a:rPr lang="en-US" altLang="zh-CN" kern="1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zh-CN" kern="1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875347" y="886799"/>
            <a:ext cx="5392943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kumimoji="1" lang="en-US" altLang="zh-CN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Molecular </a:t>
            </a:r>
            <a:r>
              <a:rPr kumimoji="1" lang="en-US" altLang="zh-C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breast </a:t>
            </a:r>
            <a:r>
              <a:rPr kumimoji="1" lang="en-US" altLang="zh-CN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imaging (MBI) </a:t>
            </a:r>
            <a:r>
              <a:rPr kumimoji="1" lang="en-US" altLang="zh-C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kumimoji="1"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71463" lvl="1" indent="-271463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Multi-modality: </a:t>
            </a:r>
            <a:r>
              <a:rPr kumimoji="1"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PET &amp; Gamma Camera imaging</a:t>
            </a:r>
          </a:p>
          <a:p>
            <a:pPr marL="271463" lvl="1" indent="-271463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Multi location: breast</a:t>
            </a:r>
            <a:r>
              <a:rPr kumimoji="1" lang="zh-CN" altLang="en-US" dirty="0">
                <a:latin typeface="+mn-lt"/>
                <a:ea typeface="Arial Unicode MS" panose="020B0604020202020204" pitchFamily="34" charset="-122"/>
                <a:cs typeface="Tahoma" panose="020B0604030504040204" pitchFamily="34" charset="0"/>
              </a:rPr>
              <a:t>、</a:t>
            </a:r>
            <a:r>
              <a:rPr kumimoji="1"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axilla</a:t>
            </a:r>
            <a:r>
              <a:rPr kumimoji="1" lang="zh-CN" altLang="en-US" dirty="0">
                <a:latin typeface="+mn-lt"/>
                <a:ea typeface="Arial Unicode MS" panose="020B0604020202020204" pitchFamily="34" charset="-122"/>
                <a:cs typeface="Tahoma" panose="020B0604030504040204" pitchFamily="34" charset="0"/>
              </a:rPr>
              <a:t>、</a:t>
            </a:r>
            <a:r>
              <a:rPr kumimoji="1"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thyroid</a:t>
            </a:r>
            <a:r>
              <a:rPr kumimoji="1" lang="zh-CN" altLang="en-US" dirty="0">
                <a:latin typeface="+mn-lt"/>
                <a:ea typeface="Arial Unicode MS" panose="020B0604020202020204" pitchFamily="34" charset="-122"/>
                <a:cs typeface="Tahoma" panose="020B0604030504040204" pitchFamily="34" charset="0"/>
              </a:rPr>
              <a:t>、</a:t>
            </a:r>
            <a:r>
              <a:rPr kumimoji="1"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legs</a:t>
            </a:r>
          </a:p>
          <a:p>
            <a:pPr marL="271463" lvl="1" indent="-271463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Large F</a:t>
            </a:r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OV</a:t>
            </a:r>
            <a:r>
              <a:rPr lang="zh-CN" altLang="en-US" dirty="0" smtClean="0">
                <a:latin typeface="+mn-lt"/>
                <a:ea typeface="Arial Unicode MS" panose="020B0604020202020204" pitchFamily="34" charset="-122"/>
                <a:cs typeface="Tahoma" panose="020B0604030504040204" pitchFamily="34" charset="0"/>
              </a:rPr>
              <a:t>：</a:t>
            </a:r>
            <a:r>
              <a:rPr kumimoji="0" lang="en-US" altLang="zh-CN" dirty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150mm × </a:t>
            </a:r>
            <a:r>
              <a:rPr kumimoji="0" lang="en-US" altLang="zh-CN" dirty="0" smtClean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200mm</a:t>
            </a:r>
          </a:p>
          <a:p>
            <a:pPr marL="271463" lvl="1" indent="-271463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0" lang="en-US" altLang="zh-CN" dirty="0" smtClean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High spatial resolution: better than 2mm</a:t>
            </a:r>
          </a:p>
          <a:p>
            <a:pPr marL="271463" lvl="1" indent="-271463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0" lang="en-US" altLang="zh-CN" dirty="0" smtClean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High sensitivity: better than 10%</a:t>
            </a:r>
            <a:endParaRPr kumimoji="1" lang="en-US" altLang="zh-CN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图片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65825" y="851583"/>
            <a:ext cx="1876059" cy="2879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42119" y="2483389"/>
            <a:ext cx="17735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b="1" dirty="0" err="1" smtClean="0">
                <a:solidFill>
                  <a:srgbClr val="002060"/>
                </a:solidFill>
              </a:rPr>
              <a:t>Xianchao</a:t>
            </a:r>
            <a:r>
              <a:rPr lang="en-US" altLang="zh-CN" sz="16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</a:rPr>
              <a:t>Hu</a:t>
            </a:r>
            <a:r>
              <a:rPr lang="en-US" altLang="zh-CN" sz="1600" b="1" dirty="0" smtClean="0">
                <a:solidFill>
                  <a:srgbClr val="002060"/>
                </a:solidFill>
              </a:rPr>
              <a:t>ang</a:t>
            </a:r>
          </a:p>
          <a:p>
            <a:pPr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</a:rPr>
              <a:t>PhD, Assoc. Prof.</a:t>
            </a:r>
          </a:p>
          <a:p>
            <a:pPr>
              <a:lnSpc>
                <a:spcPct val="125000"/>
              </a:lnSpc>
            </a:pPr>
            <a:r>
              <a:rPr lang="en-US" altLang="zh-CN" sz="1400" b="1" dirty="0" err="1" smtClean="0">
                <a:solidFill>
                  <a:srgbClr val="002060"/>
                </a:solidFill>
              </a:rPr>
              <a:t>SiPM</a:t>
            </a:r>
            <a:r>
              <a:rPr lang="en-US" altLang="zh-CN" sz="1400" b="1" dirty="0" smtClean="0">
                <a:solidFill>
                  <a:srgbClr val="002060"/>
                </a:solidFill>
              </a:rPr>
              <a:t> based detector 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67" y="851583"/>
            <a:ext cx="1200087" cy="168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接连接符 8"/>
          <p:cNvCxnSpPr/>
          <p:nvPr/>
        </p:nvCxnSpPr>
        <p:spPr>
          <a:xfrm>
            <a:off x="96722" y="3422108"/>
            <a:ext cx="1515767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1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System Performance of MBI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" y="914400"/>
            <a:ext cx="6832786" cy="427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742" y="2133600"/>
            <a:ext cx="6454779" cy="4271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09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gray">
          <a:xfrm>
            <a:off x="1869996" y="5006593"/>
            <a:ext cx="72740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kumimoji="0" lang="en-US" altLang="zh-CN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Spectral imaging technology for high contrast and low dose</a:t>
            </a:r>
            <a:endParaRPr kumimoji="0" lang="en-US" altLang="zh-CN" sz="1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kumimoji="0" lang="en-US" altLang="zh-CN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the </a:t>
            </a:r>
            <a:r>
              <a:rPr lang="en-US" altLang="zh-CN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is true </a:t>
            </a:r>
            <a:r>
              <a:rPr kumimoji="0" lang="en-US" altLang="zh-CN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&amp; isotropic.</a:t>
            </a:r>
          </a:p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zh-CN" sz="16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16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altLang="zh-CN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-edge imaging technology enhances tumor detectability</a:t>
            </a:r>
          </a:p>
          <a:p>
            <a:pPr algn="l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kumimoji="0" lang="zh-CN" alt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r>
              <a:rPr kumimoji="0" lang="zh-CN" alt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r>
              <a:rPr kumimoji="0" lang="en-US" altLang="zh-CN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Prone position, comfortable and safe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945886" y="760243"/>
            <a:ext cx="612189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lvl="1">
              <a:lnSpc>
                <a:spcPct val="125000"/>
              </a:lnSpc>
            </a:pPr>
            <a:r>
              <a:rPr kumimoji="0" lang="en-US" altLang="zh-CN" b="0" dirty="0" smtClean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kumimoji="0" lang="en-US" altLang="zh-CN" b="0" i="1" dirty="0" smtClean="0">
                <a:solidFill>
                  <a:srgbClr val="0000C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State-key R&amp;D project </a:t>
            </a:r>
            <a:r>
              <a:rPr kumimoji="0" lang="en-US" altLang="zh-CN" b="0" dirty="0" smtClean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to develop multi-energy CT imaging techniques based on energy-resolved photon counting detector and provide an effective tool for early diagnosis, qualitative analysis, and quantitative evaluation of breast cancer.</a:t>
            </a:r>
            <a:endParaRPr kumimoji="0" lang="zh-CN" altLang="en-US" b="0" dirty="0">
              <a:solidFill>
                <a:prstClr val="black"/>
              </a:solidFill>
              <a:latin typeface="+mn-lt"/>
              <a:ea typeface="黑体" pitchFamily="2" charset="-122"/>
              <a:cs typeface="Tahoma" panose="020B060403050404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94" y="3071724"/>
            <a:ext cx="1344206" cy="231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/>
          <p:nvPr/>
        </p:nvSpPr>
        <p:spPr>
          <a:xfrm>
            <a:off x="210395" y="5383155"/>
            <a:ext cx="166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zh-CN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Mammography</a:t>
            </a:r>
            <a:endParaRPr kumimoji="0" lang="zh-CN" altLang="en-US" sz="1600" dirty="0">
              <a:solidFill>
                <a:srgbClr val="000000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44485" y="2624501"/>
            <a:ext cx="2809597" cy="221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标题 1"/>
          <p:cNvSpPr txBox="1">
            <a:spLocks/>
          </p:cNvSpPr>
          <p:nvPr/>
        </p:nvSpPr>
        <p:spPr bwMode="auto">
          <a:xfrm>
            <a:off x="265879" y="93869"/>
            <a:ext cx="8093029" cy="73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zh-CN" b="0" dirty="0">
                <a:solidFill>
                  <a:schemeClr val="bg1"/>
                </a:solidFill>
                <a:latin typeface="Arial Black" panose="020B0A04020102020204" pitchFamily="34" charset="0"/>
              </a:rPr>
              <a:t>Ongoing project:</a:t>
            </a:r>
            <a:r>
              <a:rPr kumimoji="0" lang="zh-CN" altLang="en-US" sz="2400" b="0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kumimoji="0" lang="zh-CN" altLang="en-US" sz="2400" b="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kumimoji="0" lang="en-US" altLang="zh-CN" sz="2400" b="0" dirty="0">
                <a:solidFill>
                  <a:schemeClr val="bg1"/>
                </a:solidFill>
                <a:latin typeface="Arial Black" panose="020B0A04020102020204" pitchFamily="34" charset="0"/>
              </a:rPr>
              <a:t>			</a:t>
            </a:r>
            <a:r>
              <a:rPr lang="en-US" altLang="zh-CN" sz="2400" b="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400" b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     </a:t>
            </a:r>
            <a:r>
              <a:rPr kumimoji="0" lang="en-US" altLang="zh-CN" sz="2000" b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Breast </a:t>
            </a:r>
            <a:r>
              <a:rPr kumimoji="0" lang="en-US" altLang="zh-CN" sz="2000" b="0" dirty="0">
                <a:solidFill>
                  <a:schemeClr val="bg1"/>
                </a:solidFill>
                <a:latin typeface="Arial Black" panose="020B0A04020102020204" pitchFamily="34" charset="0"/>
              </a:rPr>
              <a:t>Dedicated Spectral CT</a:t>
            </a:r>
            <a:endParaRPr kumimoji="0" lang="zh-CN" altLang="en-US" sz="2000" b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8065" y="2832651"/>
            <a:ext cx="3368655" cy="2003780"/>
          </a:xfrm>
          <a:prstGeom prst="rect">
            <a:avLst/>
          </a:prstGeom>
        </p:spPr>
      </p:pic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869996" y="3702097"/>
            <a:ext cx="751498" cy="3176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53" y="831164"/>
            <a:ext cx="1386698" cy="182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596563" y="765324"/>
            <a:ext cx="1298363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b="1" dirty="0" err="1" smtClean="0">
                <a:solidFill>
                  <a:srgbClr val="002060"/>
                </a:solidFill>
              </a:rPr>
              <a:t>Zhe</a:t>
            </a:r>
            <a:r>
              <a:rPr lang="en-US" altLang="zh-CN" sz="1600" b="1" dirty="0" smtClean="0">
                <a:solidFill>
                  <a:srgbClr val="002060"/>
                </a:solidFill>
              </a:rPr>
              <a:t> Wang</a:t>
            </a:r>
          </a:p>
          <a:p>
            <a:pPr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</a:rPr>
              <a:t>PhD</a:t>
            </a:r>
          </a:p>
          <a:p>
            <a:pPr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</a:rPr>
              <a:t>Assoc</a:t>
            </a:r>
            <a:r>
              <a:rPr lang="en-US" altLang="zh-CN" sz="1400" b="1" dirty="0">
                <a:solidFill>
                  <a:srgbClr val="002060"/>
                </a:solidFill>
              </a:rPr>
              <a:t>.</a:t>
            </a:r>
            <a:r>
              <a:rPr lang="en-US" altLang="zh-CN" sz="1400" b="1" dirty="0" smtClean="0">
                <a:solidFill>
                  <a:srgbClr val="002060"/>
                </a:solidFill>
              </a:rPr>
              <a:t> Prof.</a:t>
            </a:r>
          </a:p>
          <a:p>
            <a:pPr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</a:rPr>
              <a:t>CT technology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708000" y="2306397"/>
            <a:ext cx="7108431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64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Contents</a:t>
            </a:r>
            <a:endParaRPr lang="zh-CN" altLang="en-US" b="0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2279622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860076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2" name="文本框 43"/>
          <p:cNvSpPr txBox="1"/>
          <p:nvPr/>
        </p:nvSpPr>
        <p:spPr>
          <a:xfrm>
            <a:off x="2300477" y="2336856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Research </a:t>
            </a:r>
            <a:r>
              <a:rPr lang="en-US" altLang="zh-TW" sz="2800" dirty="0">
                <a:latin typeface="Arial Black" panose="020B0A04020102020204" pitchFamily="34" charset="0"/>
                <a:ea typeface="微软雅黑" panose="020B0503020204020204" charset="-122"/>
              </a:rPr>
              <a:t>of D</a:t>
            </a:r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NTA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463040" y="3221736"/>
            <a:ext cx="8229600" cy="314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Medical imaging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X-ray inspection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Nuclear safety monitoring technology</a:t>
            </a:r>
          </a:p>
          <a:p>
            <a:pPr>
              <a:lnSpc>
                <a:spcPct val="150000"/>
              </a:lnSpc>
            </a:pPr>
            <a:endParaRPr lang="en-US" altLang="zh-CN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>
                <a:ea typeface="+mn-ea"/>
                <a:cs typeface="+mn-cs"/>
              </a:rPr>
              <a:t>Developed X-ray imaging Systems</a:t>
            </a:r>
            <a:endParaRPr lang="zh-CN" altLang="en-US" b="0" dirty="0">
              <a:ea typeface="+mn-ea"/>
              <a:cs typeface="+mn-cs"/>
            </a:endParaRPr>
          </a:p>
        </p:txBody>
      </p:sp>
      <p:sp>
        <p:nvSpPr>
          <p:cNvPr id="4" name="Line 252"/>
          <p:cNvSpPr>
            <a:spLocks noChangeShapeType="1"/>
          </p:cNvSpPr>
          <p:nvPr/>
        </p:nvSpPr>
        <p:spPr bwMode="gray">
          <a:xfrm>
            <a:off x="0" y="3987064"/>
            <a:ext cx="9058275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1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4397082" y="1340768"/>
            <a:ext cx="19493" cy="475252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lum bright="1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15" y="4455124"/>
            <a:ext cx="1269206" cy="8866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组合 29"/>
          <p:cNvGrpSpPr/>
          <p:nvPr/>
        </p:nvGrpSpPr>
        <p:grpSpPr>
          <a:xfrm>
            <a:off x="144273" y="2586014"/>
            <a:ext cx="2076256" cy="958577"/>
            <a:chOff x="386669" y="1552897"/>
            <a:chExt cx="2768341" cy="12781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69" y="1552897"/>
              <a:ext cx="1160373" cy="1269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9564" y="1552897"/>
              <a:ext cx="1655446" cy="12781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文本框 10"/>
          <p:cNvSpPr txBox="1"/>
          <p:nvPr/>
        </p:nvSpPr>
        <p:spPr>
          <a:xfrm>
            <a:off x="564703" y="3606366"/>
            <a:ext cx="2042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2006</a:t>
            </a:r>
            <a:r>
              <a:rPr kumimoji="0" lang="zh-CN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2303358" y="2581154"/>
            <a:ext cx="1979192" cy="978947"/>
            <a:chOff x="3642432" y="4749173"/>
            <a:chExt cx="2566102" cy="1124249"/>
          </a:xfrm>
        </p:grpSpPr>
        <p:pic>
          <p:nvPicPr>
            <p:cNvPr id="14" name="图片 1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2432" y="4749173"/>
              <a:ext cx="1250326" cy="11223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图片 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461" y="4751061"/>
              <a:ext cx="1266073" cy="11223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直接连接符 16"/>
          <p:cNvCxnSpPr>
            <a:stCxn id="9" idx="2"/>
          </p:cNvCxnSpPr>
          <p:nvPr/>
        </p:nvCxnSpPr>
        <p:spPr>
          <a:xfrm>
            <a:off x="579414" y="3537882"/>
            <a:ext cx="11621" cy="4001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88087" y="5809805"/>
            <a:ext cx="1737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 </a:t>
            </a:r>
            <a:r>
              <a:rPr kumimoji="0" lang="en-US" altLang="zh-CN" sz="1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Micro-CT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909383" y="4003122"/>
            <a:ext cx="0" cy="4391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2621830" y="3568075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575892" y="3606244"/>
            <a:ext cx="20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2010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内容占位符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340" y="2589786"/>
            <a:ext cx="957099" cy="970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250" y="4461437"/>
            <a:ext cx="1129852" cy="10441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733" y="2581404"/>
            <a:ext cx="1650209" cy="96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092" y="4338160"/>
            <a:ext cx="1127178" cy="11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32"/>
          <p:cNvSpPr txBox="1"/>
          <p:nvPr/>
        </p:nvSpPr>
        <p:spPr>
          <a:xfrm>
            <a:off x="2875565" y="4090885"/>
            <a:ext cx="136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2012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890787" y="3997103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4615743" y="3562136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4614491" y="3634946"/>
            <a:ext cx="136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2014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6151525" y="3555429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6136007" y="3631325"/>
            <a:ext cx="136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2016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750918" y="4098740"/>
            <a:ext cx="1629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2017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6696783" y="4008457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7701555" y="3633215"/>
            <a:ext cx="136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2018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7701555" y="3551167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4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190" y="4461437"/>
            <a:ext cx="1343026" cy="1006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035" y="4461437"/>
            <a:ext cx="1319917" cy="100679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7" name="直接连接符 46"/>
          <p:cNvCxnSpPr/>
          <p:nvPr/>
        </p:nvCxnSpPr>
        <p:spPr>
          <a:xfrm>
            <a:off x="4934044" y="4028525"/>
            <a:ext cx="3392" cy="401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4922864" y="4090077"/>
            <a:ext cx="136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2015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482155" y="1419577"/>
            <a:ext cx="2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Before 2013</a:t>
            </a:r>
            <a:endParaRPr kumimoji="0"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572073" y="1417732"/>
            <a:ext cx="2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800" dirty="0" smtClean="0"/>
              <a:t>2013~2018</a:t>
            </a:r>
            <a:endParaRPr kumimoji="0" lang="zh-CN" altLang="en-US" sz="1800" dirty="0"/>
          </a:p>
        </p:txBody>
      </p:sp>
      <p:sp>
        <p:nvSpPr>
          <p:cNvPr id="51" name="文本框 50"/>
          <p:cNvSpPr txBox="1"/>
          <p:nvPr/>
        </p:nvSpPr>
        <p:spPr>
          <a:xfrm>
            <a:off x="1020465" y="4108218"/>
            <a:ext cx="1587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2008 </a:t>
            </a: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0950" y="2000371"/>
            <a:ext cx="1909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450 </a:t>
            </a:r>
            <a:r>
              <a:rPr kumimoji="0" lang="en-US" altLang="zh-CN" sz="1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6 MeV 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2387712" y="1994583"/>
            <a:ext cx="2092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Dedicated fossil-CT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314957" y="5809805"/>
            <a:ext cx="1982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micro-CT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512090" y="2004844"/>
            <a:ext cx="20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Spiral 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997591" y="1991149"/>
            <a:ext cx="2092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Micro-CL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570040" y="5825193"/>
            <a:ext cx="1300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MeV 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292724" y="1996168"/>
            <a:ext cx="1640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CL for IC testing</a:t>
            </a:r>
            <a:endParaRPr kumimoji="0" lang="zh-CN" altLang="en-US" sz="1600" b="1" dirty="0"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151526" y="5840582"/>
            <a:ext cx="2229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mechanics CT</a:t>
            </a:r>
            <a:endParaRPr kumimoji="0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内容占位符 3"/>
          <p:cNvPicPr>
            <a:picLocks noGrp="1"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466" y="2558341"/>
            <a:ext cx="1241753" cy="9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0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/>
          <a:p>
            <a:r>
              <a:rPr lang="en-US" altLang="zh-CN" b="0" dirty="0"/>
              <a:t>CT</a:t>
            </a:r>
            <a:r>
              <a:rPr lang="zh-CN" altLang="en-US" b="0" dirty="0"/>
              <a:t> </a:t>
            </a:r>
            <a:r>
              <a:rPr lang="en-US" altLang="zh-CN" b="0" dirty="0"/>
              <a:t>for </a:t>
            </a:r>
            <a:r>
              <a:rPr lang="en-US" altLang="zh-CN" sz="2800" b="0" dirty="0"/>
              <a:t>Rock Mechanics </a:t>
            </a:r>
            <a:r>
              <a:rPr lang="en-US" altLang="zh-CN" sz="2800" b="0" dirty="0" smtClean="0"/>
              <a:t>Testing</a:t>
            </a:r>
            <a:endParaRPr lang="zh-CN" altLang="en-US" sz="2800" b="0" dirty="0"/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99736" y="4659300"/>
            <a:ext cx="4896533" cy="108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marL="449263" indent="-361950" eaLnBrk="1" hangingPunct="1">
              <a:lnSpc>
                <a:spcPts val="2475"/>
              </a:lnSpc>
              <a:spcBef>
                <a:spcPct val="50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Formation &amp; evolution of fracture of rock</a:t>
            </a:r>
          </a:p>
          <a:p>
            <a:pPr marL="449263" indent="-361950" eaLnBrk="1" hangingPunct="1">
              <a:lnSpc>
                <a:spcPts val="2475"/>
              </a:lnSpc>
              <a:spcBef>
                <a:spcPct val="50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Gas-liquid motion </a:t>
            </a:r>
            <a:r>
              <a:rPr lang="en-US" altLang="zh-CN" sz="18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pattern of rock</a:t>
            </a:r>
            <a:endParaRPr lang="en-US" altLang="zh-CN" sz="18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361950" eaLnBrk="1" hangingPunct="1">
              <a:lnSpc>
                <a:spcPts val="2475"/>
              </a:lnSpc>
              <a:spcBef>
                <a:spcPct val="50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altLang="zh-CN" sz="18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ariation</a:t>
            </a:r>
            <a:r>
              <a:rPr lang="en-US" altLang="zh-CN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 of rock properties</a:t>
            </a:r>
            <a:endParaRPr lang="zh-CN" altLang="en-US" sz="1800" dirty="0">
              <a:latin typeface="+mn-lt"/>
              <a:cs typeface="Tahoma" panose="020B0604030504040204" pitchFamily="34" charset="0"/>
            </a:endParaRPr>
          </a:p>
        </p:txBody>
      </p:sp>
      <p:sp>
        <p:nvSpPr>
          <p:cNvPr id="41" name="TextBox 8"/>
          <p:cNvSpPr txBox="1">
            <a:spLocks noChangeArrowheads="1"/>
          </p:cNvSpPr>
          <p:nvPr/>
        </p:nvSpPr>
        <p:spPr bwMode="auto">
          <a:xfrm>
            <a:off x="392980" y="3603918"/>
            <a:ext cx="8754811" cy="4129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475"/>
              </a:lnSpc>
              <a:spcBef>
                <a:spcPct val="5000"/>
              </a:spcBef>
              <a:spcAft>
                <a:spcPts val="450"/>
              </a:spcAft>
            </a:pPr>
            <a:r>
              <a:rPr lang="en-US" altLang="zh-CN" sz="2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Observing </a:t>
            </a:r>
            <a:r>
              <a:rPr lang="en-US" altLang="zh-CN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zh-CN" sz="2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cracks </a:t>
            </a:r>
            <a:r>
              <a:rPr lang="en-US" altLang="zh-CN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 rock under pressure and high </a:t>
            </a:r>
            <a:r>
              <a:rPr lang="en-US" altLang="zh-CN" sz="2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temperature (~5km deep)</a:t>
            </a:r>
            <a:endParaRPr lang="en-US" altLang="zh-CN" sz="2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706" y="4066251"/>
            <a:ext cx="3314737" cy="25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文本框 64"/>
          <p:cNvSpPr txBox="1"/>
          <p:nvPr/>
        </p:nvSpPr>
        <p:spPr>
          <a:xfrm>
            <a:off x="549871" y="924187"/>
            <a:ext cx="844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A State-Key </a:t>
            </a:r>
            <a:r>
              <a:rPr lang="en-US" altLang="zh-CN" sz="2000" dirty="0"/>
              <a:t>Scientific Instrument and Equipment </a:t>
            </a:r>
            <a:r>
              <a:rPr lang="en-US" altLang="zh-CN" sz="2000" dirty="0" smtClean="0"/>
              <a:t>R&amp;D Project of NFSC</a:t>
            </a:r>
          </a:p>
        </p:txBody>
      </p:sp>
      <p:pic>
        <p:nvPicPr>
          <p:cNvPr id="30" name="图片 29" descr="20071105照片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71" y="1543510"/>
            <a:ext cx="1103293" cy="141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文本框 30"/>
          <p:cNvSpPr txBox="1"/>
          <p:nvPr/>
        </p:nvSpPr>
        <p:spPr>
          <a:xfrm>
            <a:off x="1792017" y="1638528"/>
            <a:ext cx="735198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Rongjian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Shi</a:t>
            </a:r>
          </a:p>
          <a:p>
            <a:pPr algn="just">
              <a:lnSpc>
                <a:spcPct val="125000"/>
              </a:lnSpc>
            </a:pPr>
            <a:r>
              <a:rPr lang="en-US" altLang="zh-CN" dirty="0" smtClean="0"/>
              <a:t>Prof., </a:t>
            </a:r>
            <a:r>
              <a:rPr lang="en-US" altLang="zh-CN" dirty="0"/>
              <a:t>Co-PI of the project.</a:t>
            </a:r>
            <a:endParaRPr lang="en-US" altLang="zh-CN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dirty="0" smtClean="0"/>
              <a:t>Developed 6MeV, 9MeV </a:t>
            </a:r>
            <a:r>
              <a:rPr lang="en-US" altLang="zh-CN" dirty="0"/>
              <a:t>standing wave </a:t>
            </a:r>
            <a:r>
              <a:rPr lang="en-US" altLang="zh-CN" dirty="0" err="1" smtClean="0"/>
              <a:t>linacs</a:t>
            </a:r>
            <a:r>
              <a:rPr lang="en-US" altLang="zh-CN" dirty="0" smtClean="0"/>
              <a:t> for high-energy X-ray sources. </a:t>
            </a:r>
            <a:endParaRPr lang="en-US" altLang="zh-CN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曲线连接符 3"/>
          <p:cNvCxnSpPr/>
          <p:nvPr/>
        </p:nvCxnSpPr>
        <p:spPr>
          <a:xfrm rot="10800000" flipV="1">
            <a:off x="3677479" y="5200216"/>
            <a:ext cx="3220281" cy="465088"/>
          </a:xfrm>
          <a:prstGeom prst="curved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792017" y="2896332"/>
            <a:ext cx="7108431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35979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80" y="972584"/>
            <a:ext cx="3853330" cy="220653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576" y="972584"/>
            <a:ext cx="3514860" cy="22491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CT</a:t>
            </a:r>
            <a:r>
              <a:rPr lang="zh-CN" altLang="en-US" b="0" dirty="0"/>
              <a:t> </a:t>
            </a:r>
            <a:r>
              <a:rPr lang="en-US" altLang="zh-CN" b="0" dirty="0"/>
              <a:t>for </a:t>
            </a:r>
            <a:r>
              <a:rPr lang="en-US" altLang="zh-CN" sz="2800" b="0" dirty="0"/>
              <a:t>Rock Mechanics </a:t>
            </a:r>
            <a:r>
              <a:rPr lang="en-US" altLang="zh-CN" sz="2800" b="0" dirty="0" smtClean="0"/>
              <a:t>Testing</a:t>
            </a:r>
            <a:endParaRPr lang="zh-CN" altLang="en-US" sz="2800" b="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394" y="4257368"/>
            <a:ext cx="4879605" cy="23037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72471" y="3429576"/>
            <a:ext cx="8130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 MeV high-energy X-ray CT based on accelerator &amp; 450 </a:t>
            </a:r>
            <a:r>
              <a:rPr lang="en-US" altLang="zh-CN" sz="2000" b="1" dirty="0" err="1" smtClean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keV</a:t>
            </a:r>
            <a:r>
              <a:rPr lang="en-US" altLang="zh-CN" sz="2000" b="1" dirty="0" smtClean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GP X-ray CT </a:t>
            </a:r>
          </a:p>
          <a:p>
            <a:r>
              <a:rPr lang="en-US" altLang="zh-CN" sz="2000" b="1" dirty="0" smtClean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 end-user</a:t>
            </a:r>
            <a:r>
              <a:rPr lang="en-US" altLang="zh-CN" sz="20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b="1" dirty="0">
                <a:solidFill>
                  <a:srgbClr val="00B0F0"/>
                </a:solidFill>
              </a:rPr>
              <a:t>The Institute of Geology and Geophysics, </a:t>
            </a:r>
            <a:r>
              <a:rPr lang="en-US" altLang="zh-CN" b="1" dirty="0" smtClean="0">
                <a:solidFill>
                  <a:srgbClr val="00B0F0"/>
                </a:solidFill>
              </a:rPr>
              <a:t>CAS</a:t>
            </a:r>
            <a:endParaRPr lang="zh-CN" altLang="en-US" sz="2000" b="1" dirty="0">
              <a:solidFill>
                <a:srgbClr val="00B0F0"/>
              </a:solidFill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9927" y="4395543"/>
            <a:ext cx="418407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100" dirty="0" smtClean="0">
                <a:ea typeface="Tahoma" panose="020B0604030504040204" pitchFamily="34" charset="0"/>
                <a:cs typeface="Tahoma" panose="020B0604030504040204" pitchFamily="34" charset="0"/>
              </a:rPr>
              <a:t>Micro-CL has became a </a:t>
            </a:r>
            <a:r>
              <a:rPr lang="en-US" altLang="zh-CN" sz="2000" b="1" kern="1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NOVEL</a:t>
            </a:r>
            <a:r>
              <a:rPr lang="en-US" altLang="zh-CN" sz="2000" b="1" kern="100" dirty="0" smtClean="0">
                <a:ea typeface="Tahoma" panose="020B0604030504040204" pitchFamily="34" charset="0"/>
                <a:cs typeface="Tahoma" panose="020B0604030504040204" pitchFamily="34" charset="0"/>
              </a:rPr>
              <a:t> tool for paleontology </a:t>
            </a:r>
            <a:r>
              <a:rPr lang="en-US" altLang="zh-CN" sz="2000" b="1" kern="100" dirty="0">
                <a:ea typeface="Tahoma" panose="020B0604030504040204" pitchFamily="34" charset="0"/>
                <a:cs typeface="Tahoma" panose="020B0604030504040204" pitchFamily="34" charset="0"/>
              </a:rPr>
              <a:t>research.</a:t>
            </a:r>
          </a:p>
          <a:p>
            <a:r>
              <a:rPr lang="en-US" altLang="zh-CN" sz="1100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altLang="zh-CN" sz="2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With the help of the micro-CL, </a:t>
            </a:r>
            <a:r>
              <a:rPr lang="en-US" altLang="zh-CN" sz="2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IVPP team has </a:t>
            </a:r>
            <a:r>
              <a:rPr lang="en-US" altLang="zh-CN" sz="20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published more than </a:t>
            </a:r>
            <a:r>
              <a:rPr lang="en-US" altLang="zh-CN" sz="2000" kern="1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 papers in </a:t>
            </a:r>
            <a:r>
              <a:rPr lang="en-US" altLang="zh-CN" sz="2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top journals </a:t>
            </a:r>
          </a:p>
          <a:p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(Inc. </a:t>
            </a:r>
            <a:r>
              <a:rPr lang="en-US" altLang="zh-CN" sz="2000" b="1" kern="100" dirty="0" smtClean="0">
                <a:ea typeface="Tahoma" panose="020B0604030504040204" pitchFamily="34" charset="0"/>
                <a:cs typeface="Tahoma" panose="020B0604030504040204" pitchFamily="34" charset="0"/>
              </a:rPr>
              <a:t>Nature 3, Science 3, PNAS 1)</a:t>
            </a:r>
            <a:endParaRPr lang="zh-CN" altLang="en-US" sz="2000" b="1" dirty="0">
              <a:cs typeface="Tahom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3" y="1342269"/>
            <a:ext cx="1256556" cy="24467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829" y="1340768"/>
            <a:ext cx="1862817" cy="24482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73"/>
          <a:stretch/>
        </p:blipFill>
        <p:spPr>
          <a:xfrm>
            <a:off x="1661004" y="1340768"/>
            <a:ext cx="1542844" cy="24482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80" y="3967108"/>
            <a:ext cx="4358275" cy="247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b="0" dirty="0"/>
              <a:t>Micro-CL</a:t>
            </a:r>
            <a:r>
              <a:rPr lang="en-US" altLang="zh-CN" sz="2400" b="0" dirty="0"/>
              <a:t> (Computed Laminography</a:t>
            </a:r>
            <a:r>
              <a:rPr lang="en-US" altLang="zh-CN" sz="2400" b="0" dirty="0" smtClean="0"/>
              <a:t>)</a:t>
            </a:r>
            <a:endParaRPr lang="zh-CN" altLang="en-US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392979" y="828159"/>
            <a:ext cx="802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The first X-ray Laminography system for plate-like fossil research.   </a:t>
            </a:r>
            <a:endParaRPr lang="zh-CN" altLang="en-US" sz="2000" b="1" dirty="0">
              <a:cs typeface="Tahoma" panose="020B0604030504040204" pitchFamily="34" charset="0"/>
            </a:endParaRPr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858" y="1320125"/>
            <a:ext cx="3082539" cy="180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35411" y="3168962"/>
            <a:ext cx="3667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CL for Institute </a:t>
            </a:r>
            <a:r>
              <a:rPr lang="en-US" altLang="zh-CN" dirty="0">
                <a:ea typeface="Tahoma" panose="020B0604030504040204" pitchFamily="34" charset="0"/>
                <a:cs typeface="Tahoma" panose="020B0604030504040204" pitchFamily="34" charset="0"/>
              </a:rPr>
              <a:t>of Vertebrate Paleontology and 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Paleoanthropology (IVPP), CAS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36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4370013" y="981587"/>
            <a:ext cx="4465982" cy="225770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712716" y="3521070"/>
            <a:ext cx="5284528" cy="176180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209352" y="860494"/>
            <a:ext cx="3538330" cy="272332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450" y="937139"/>
            <a:ext cx="2398350" cy="126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50" y="2252823"/>
            <a:ext cx="1800200" cy="124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C:\Users\hp\Downloads\IMG_20160705_152917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559" y="3610381"/>
            <a:ext cx="1944758" cy="159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D:\20160705APPLE\APPLE20160710\742.t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6280" y="3610381"/>
            <a:ext cx="1781724" cy="159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700" y="1124412"/>
            <a:ext cx="2307176" cy="176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40" y="1124412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2257178" y="2453476"/>
            <a:ext cx="1644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IGBT solder void testing</a:t>
            </a:r>
            <a:endParaRPr kumimoji="0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83905" y="3911595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BGA packaging testing</a:t>
            </a:r>
            <a:endParaRPr kumimoji="0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79155" y="283917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PCB testing</a:t>
            </a:r>
            <a:endParaRPr kumimoji="0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Micro-CL</a:t>
            </a:r>
            <a:r>
              <a:rPr lang="en-US" altLang="zh-CN" sz="2800" b="0" dirty="0"/>
              <a:t> (other applications</a:t>
            </a:r>
            <a:r>
              <a:rPr lang="en-US" altLang="zh-CN" sz="2800" b="0" dirty="0" smtClean="0"/>
              <a:t>)</a:t>
            </a:r>
            <a:endParaRPr lang="zh-CN" altLang="en-US" b="0" dirty="0"/>
          </a:p>
        </p:txBody>
      </p:sp>
      <p:sp>
        <p:nvSpPr>
          <p:cNvPr id="16" name="矩形 15"/>
          <p:cNvSpPr/>
          <p:nvPr/>
        </p:nvSpPr>
        <p:spPr>
          <a:xfrm>
            <a:off x="0" y="545606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dirty="0" smtClean="0"/>
              <a:t>We also developed the </a:t>
            </a:r>
            <a:r>
              <a:rPr kumimoji="1" lang="en-US" altLang="zh-CN" dirty="0"/>
              <a:t>micro-CL system to </a:t>
            </a:r>
            <a:r>
              <a:rPr kumimoji="1" lang="en-US" altLang="zh-CN" dirty="0" smtClean="0"/>
              <a:t>an </a:t>
            </a:r>
            <a:r>
              <a:rPr kumimoji="1" lang="en-US" altLang="zh-CN" dirty="0"/>
              <a:t>IGBT </a:t>
            </a:r>
            <a:r>
              <a:rPr kumimoji="1" lang="en-US" altLang="zh-CN" dirty="0" smtClean="0"/>
              <a:t>company for QC.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dirty="0" smtClean="0"/>
              <a:t>Many </a:t>
            </a:r>
            <a:r>
              <a:rPr kumimoji="1" lang="en-US" altLang="zh-CN" dirty="0"/>
              <a:t>companies scanned their products using </a:t>
            </a:r>
            <a:r>
              <a:rPr kumimoji="1" lang="en-US" altLang="zh-CN" dirty="0" smtClean="0"/>
              <a:t>micro-CL system in IHEP </a:t>
            </a:r>
            <a:r>
              <a:rPr kumimoji="1" lang="en-US" altLang="zh-CN" dirty="0"/>
              <a:t>to test </a:t>
            </a:r>
            <a:r>
              <a:rPr kumimoji="1" lang="en-US" altLang="zh-CN" dirty="0" smtClean="0"/>
              <a:t>their products. </a:t>
            </a:r>
          </a:p>
        </p:txBody>
      </p:sp>
    </p:spTree>
    <p:extLst>
      <p:ext uri="{BB962C8B-B14F-4D97-AF65-F5344CB8AC3E}">
        <p14:creationId xmlns:p14="http://schemas.microsoft.com/office/powerpoint/2010/main" val="28763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Contents</a:t>
            </a:r>
            <a:endParaRPr lang="zh-CN" altLang="en-US" b="0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2279622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860076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1" name="文本框 5"/>
          <p:cNvSpPr txBox="1"/>
          <p:nvPr/>
        </p:nvSpPr>
        <p:spPr>
          <a:xfrm>
            <a:off x="2328467" y="2253933"/>
            <a:ext cx="3882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Overview of </a:t>
            </a:r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DNTA</a:t>
            </a:r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 </a:t>
            </a:r>
            <a:endParaRPr lang="en-US" altLang="zh-CN" sz="2800" dirty="0">
              <a:latin typeface="Arial Black" panose="020B0A04020102020204" pitchFamily="34" charset="0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71800" y="32764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47725" lvl="1" indent="-44767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TW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</a:t>
            </a:r>
          </a:p>
          <a:p>
            <a:pPr marL="847725" lvl="1" indent="-44767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TW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Manpower</a:t>
            </a:r>
            <a:endParaRPr lang="zh-CN" altLang="en-US" sz="2400" b="1" dirty="0">
              <a:latin typeface="Tahoma" pitchFamily="34" charset="0"/>
              <a:ea typeface="黑体" pitchFamily="2" charset="-122"/>
              <a:cs typeface="Tahoma" pitchFamily="34" charset="0"/>
            </a:endParaRPr>
          </a:p>
          <a:p>
            <a:pPr marL="847725" lvl="1" indent="-44767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&amp; budget</a:t>
            </a:r>
            <a:endParaRPr lang="zh-CN" altLang="zh-CN" sz="2400" b="1" dirty="0">
              <a:latin typeface="Tahoma" pitchFamily="34" charset="0"/>
              <a:ea typeface="華康隸書體W5" pitchFamily="65" charset="-120"/>
              <a:cs typeface="Tahoma" pitchFamily="34" charset="0"/>
            </a:endParaRPr>
          </a:p>
          <a:p>
            <a:pPr marL="847725" lvl="1" indent="-44767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</a:t>
            </a:r>
            <a:endParaRPr lang="zh-CN" altLang="zh-CN" sz="2400" b="1" dirty="0">
              <a:latin typeface="Tahoma" pitchFamily="34" charset="0"/>
              <a:ea typeface="華康隸書體W5" pitchFamily="65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 Invention patents on </a:t>
            </a:r>
            <a:r>
              <a:rPr lang="en-US" altLang="zh-CN" b="0" dirty="0" smtClean="0"/>
              <a:t>Micro-CL</a:t>
            </a:r>
            <a:endParaRPr lang="zh-CN" altLang="en-US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716" y="1302178"/>
            <a:ext cx="5536909" cy="36373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76770" y="5107644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zh-CN" dirty="0" smtClean="0"/>
              <a:t>10 </a:t>
            </a:r>
            <a:r>
              <a:rPr lang="en-US" altLang="zh-CN" dirty="0"/>
              <a:t>patents for our developed micro-CL </a:t>
            </a:r>
            <a:r>
              <a:rPr lang="en-US" altLang="zh-CN" dirty="0" smtClean="0"/>
              <a:t>system have been applied.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58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Technology </a:t>
            </a:r>
            <a:r>
              <a:rPr lang="en-US" altLang="zh-CN" b="0" dirty="0" smtClean="0"/>
              <a:t>transfer of CL</a:t>
            </a:r>
            <a:endParaRPr lang="zh-CN" altLang="en-US" dirty="0"/>
          </a:p>
        </p:txBody>
      </p:sp>
      <p:sp>
        <p:nvSpPr>
          <p:cNvPr id="4" name="右箭头 3"/>
          <p:cNvSpPr/>
          <p:nvPr/>
        </p:nvSpPr>
        <p:spPr>
          <a:xfrm>
            <a:off x="3254810" y="4939766"/>
            <a:ext cx="871410" cy="394404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81892" y="2556691"/>
            <a:ext cx="896210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Cunfeng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Wei led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“state-key R&amp;D project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” of </a:t>
            </a:r>
            <a:r>
              <a:rPr lang="en-US" altLang="zh-CN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develop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the proto-type of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CL and he is leading the ongoing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project of 3D X-ray metrology system for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WLP.</a:t>
            </a:r>
            <a:endParaRPr lang="en-US" altLang="zh-CN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The technology of CL transferred to the company “</a:t>
            </a:r>
            <a:r>
              <a:rPr lang="en-US" altLang="zh-CN" b="1" i="1" dirty="0" smtClean="0">
                <a:ea typeface="Tahoma" panose="020B0604030504040204" pitchFamily="34" charset="0"/>
                <a:cs typeface="Tahoma" panose="020B0604030504040204" pitchFamily="34" charset="0"/>
              </a:rPr>
              <a:t>Beijing HENT Co., Ltd.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altLang="zh-CN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7952" y="6201637"/>
            <a:ext cx="8526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US" altLang="zh-CN" sz="1600" dirty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spin-off company of </a:t>
            </a:r>
            <a:r>
              <a:rPr lang="en-US" altLang="zh-CN" sz="1600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IHEP located in Z-park (</a:t>
            </a:r>
            <a:r>
              <a:rPr lang="en-US" altLang="zh-CN" sz="1600" i="1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Beijing</a:t>
            </a:r>
            <a:r>
              <a:rPr lang="en-US" altLang="zh-CN" sz="1600" dirty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for </a:t>
            </a:r>
            <a:r>
              <a:rPr lang="en-US" altLang="zh-CN" sz="1600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incubation and manufacture.</a:t>
            </a:r>
            <a:endParaRPr lang="en-US" altLang="zh-CN" sz="1600" dirty="0">
              <a:solidFill>
                <a:srgbClr val="990033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 descr="E:\ihep\CL\宣传材料\figure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89" y="3856848"/>
            <a:ext cx="2666493" cy="21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347" y="825171"/>
            <a:ext cx="1195218" cy="1529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1833336" y="1289448"/>
            <a:ext cx="6296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err="1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Cunfeng</a:t>
            </a:r>
            <a:r>
              <a:rPr lang="en-US" altLang="zh-CN" b="1" dirty="0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Wei, </a:t>
            </a:r>
            <a:r>
              <a:rPr lang="en-US" altLang="zh-CN" sz="1600" dirty="0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PhD., Prof.</a:t>
            </a:r>
          </a:p>
          <a:p>
            <a:pPr algn="just"/>
            <a:r>
              <a:rPr lang="en-US" altLang="zh-CN" sz="1600" dirty="0">
                <a:solidFill>
                  <a:srgbClr val="071F65"/>
                </a:solidFill>
              </a:rPr>
              <a:t>led </a:t>
            </a:r>
            <a:r>
              <a:rPr lang="en-US" altLang="zh-CN" sz="1600" dirty="0" smtClean="0">
                <a:solidFill>
                  <a:srgbClr val="071F65"/>
                </a:solidFill>
              </a:rPr>
              <a:t>the Micro-CL project and the ongoing project of 3D </a:t>
            </a:r>
            <a:r>
              <a:rPr lang="en-US" altLang="zh-CN" sz="1600" dirty="0">
                <a:solidFill>
                  <a:srgbClr val="071F65"/>
                </a:solidFill>
              </a:rPr>
              <a:t>X-ray metrology system for </a:t>
            </a:r>
            <a:r>
              <a:rPr lang="en-US" altLang="zh-CN" sz="1600" dirty="0" smtClean="0">
                <a:solidFill>
                  <a:srgbClr val="071F65"/>
                </a:solidFill>
              </a:rPr>
              <a:t>Wafer Level Packaging (WLP).</a:t>
            </a:r>
            <a:endParaRPr lang="en-US" altLang="zh-CN" sz="1600" dirty="0" smtClean="0">
              <a:solidFill>
                <a:srgbClr val="071F6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229" y="6182835"/>
            <a:ext cx="436060" cy="37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261" y="4850776"/>
            <a:ext cx="3857175" cy="61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矩形 22"/>
          <p:cNvSpPr/>
          <p:nvPr/>
        </p:nvSpPr>
        <p:spPr>
          <a:xfrm>
            <a:off x="5257904" y="5159776"/>
            <a:ext cx="2378600" cy="5078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“Beijing HENT Co., Ltd”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708000" y="2306397"/>
            <a:ext cx="7108431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6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等腰三角形 25"/>
          <p:cNvSpPr/>
          <p:nvPr/>
        </p:nvSpPr>
        <p:spPr>
          <a:xfrm rot="5400000">
            <a:off x="5049284" y="866728"/>
            <a:ext cx="845444" cy="12424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93" y="2587327"/>
            <a:ext cx="8915400" cy="40100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CBC3A18-93CA-4926-A22E-ABFA42B58005}"/>
              </a:ext>
            </a:extLst>
          </p:cNvPr>
          <p:cNvSpPr/>
          <p:nvPr/>
        </p:nvSpPr>
        <p:spPr>
          <a:xfrm>
            <a:off x="2744068" y="3068960"/>
            <a:ext cx="2396877" cy="2304256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299E915-515C-44B9-B645-7095238FA5FF}"/>
              </a:ext>
            </a:extLst>
          </p:cNvPr>
          <p:cNvSpPr txBox="1"/>
          <p:nvPr/>
        </p:nvSpPr>
        <p:spPr>
          <a:xfrm>
            <a:off x="3234076" y="2668850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2018-2021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8" name="内容占位符 3">
            <a:extLst>
              <a:ext uri="{FF2B5EF4-FFF2-40B4-BE49-F238E27FC236}">
                <a16:creationId xmlns:a16="http://schemas.microsoft.com/office/drawing/2014/main" xmlns="" id="{D1515C55-4D78-4038-8272-75B047AB1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41858" y="3373258"/>
            <a:ext cx="2092796" cy="16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562141" y="2315781"/>
            <a:ext cx="191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800" dirty="0" smtClean="0">
                <a:solidFill>
                  <a:schemeClr val="tx1"/>
                </a:solidFill>
              </a:rPr>
              <a:t>Nano-scale</a:t>
            </a:r>
            <a:endParaRPr kumimoji="0"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35767" y="4889234"/>
            <a:ext cx="1916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200" dirty="0" smtClean="0">
                <a:solidFill>
                  <a:schemeClr val="tx1"/>
                </a:solidFill>
              </a:rPr>
              <a:t>Micro-CT</a:t>
            </a:r>
            <a:endParaRPr kumimoji="0"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13940" y="4817226"/>
            <a:ext cx="113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Thermal </a:t>
            </a:r>
            <a:r>
              <a:rPr kumimoji="0"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imaging</a:t>
            </a:r>
            <a:endParaRPr kumimoji="0"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31442" y="4817226"/>
            <a:ext cx="132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Ultrasonic</a:t>
            </a:r>
            <a:r>
              <a:rPr lang="en-US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microscope</a:t>
            </a:r>
            <a:endParaRPr kumimoji="0"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DCBC3A18-93CA-4926-A22E-ABFA42B58005}"/>
              </a:ext>
            </a:extLst>
          </p:cNvPr>
          <p:cNvSpPr/>
          <p:nvPr/>
        </p:nvSpPr>
        <p:spPr>
          <a:xfrm>
            <a:off x="306208" y="2126164"/>
            <a:ext cx="2223833" cy="3247051"/>
          </a:xfrm>
          <a:prstGeom prst="rect">
            <a:avLst/>
          </a:prstGeom>
          <a:noFill/>
          <a:ln w="3492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CBC3A18-93CA-4926-A22E-ABFA42B58005}"/>
              </a:ext>
            </a:extLst>
          </p:cNvPr>
          <p:cNvSpPr/>
          <p:nvPr/>
        </p:nvSpPr>
        <p:spPr>
          <a:xfrm>
            <a:off x="5331442" y="2032050"/>
            <a:ext cx="3553919" cy="3341165"/>
          </a:xfrm>
          <a:prstGeom prst="rect">
            <a:avLst/>
          </a:prstGeom>
          <a:noFill/>
          <a:ln w="3492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337827" y="2710626"/>
            <a:ext cx="191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800" dirty="0" smtClean="0">
                <a:solidFill>
                  <a:schemeClr val="tx1"/>
                </a:solidFill>
              </a:rPr>
              <a:t>Common NDT</a:t>
            </a:r>
            <a:endParaRPr kumimoji="0"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71995" y="2021204"/>
            <a:ext cx="267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3D X-ray for IC packaging</a:t>
            </a:r>
          </a:p>
          <a:p>
            <a:r>
              <a:rPr lang="en-US" altLang="zh-CN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(e.g. TSV)</a:t>
            </a:r>
            <a:endParaRPr lang="zh-CN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802535" y="1279625"/>
            <a:ext cx="1064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</a:rPr>
              <a:t>Precise</a:t>
            </a:r>
            <a:endParaRPr lang="zh-CN" altLang="en-US" sz="2000" dirty="0">
              <a:solidFill>
                <a:srgbClr val="FFFF00"/>
              </a:solidFill>
            </a:endParaRPr>
          </a:p>
          <a:p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27" name="等腰三角形 26"/>
          <p:cNvSpPr/>
          <p:nvPr/>
        </p:nvSpPr>
        <p:spPr>
          <a:xfrm rot="5400000">
            <a:off x="6424225" y="828928"/>
            <a:ext cx="845444" cy="124776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8" name="等腰三角形 27"/>
          <p:cNvSpPr/>
          <p:nvPr/>
        </p:nvSpPr>
        <p:spPr>
          <a:xfrm rot="5400000">
            <a:off x="7781991" y="888904"/>
            <a:ext cx="862141" cy="12148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274161" y="1269737"/>
            <a:ext cx="6045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>
                <a:solidFill>
                  <a:srgbClr val="FFFF00"/>
                </a:solidFill>
              </a:rPr>
              <a:t>Fast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600651" y="1233458"/>
            <a:ext cx="397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>
                <a:solidFill>
                  <a:srgbClr val="FFFF00"/>
                </a:solidFill>
              </a:rPr>
              <a:t>AI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512" y="1283524"/>
            <a:ext cx="409651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3D X-ray metrology system for WLP</a:t>
            </a:r>
            <a:endParaRPr lang="zh-CN" altLang="en-US" sz="20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4378051" y="1341542"/>
            <a:ext cx="396090" cy="326166"/>
          </a:xfrm>
          <a:prstGeom prst="rightArrow">
            <a:avLst/>
          </a:prstGeom>
          <a:solidFill>
            <a:srgbClr val="0652C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46300" y="36187"/>
            <a:ext cx="7859456" cy="777724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en-US" altLang="zh-CN" dirty="0"/>
              <a:t>Ongoing project:</a:t>
            </a:r>
            <a:br>
              <a:rPr lang="en-US" altLang="zh-CN" dirty="0"/>
            </a:br>
            <a:r>
              <a:rPr lang="en-US" altLang="zh-CN" dirty="0" smtClean="0"/>
              <a:t>			</a:t>
            </a:r>
            <a:r>
              <a:rPr lang="en-US" altLang="zh-CN" sz="2000" dirty="0" smtClean="0"/>
              <a:t>3D </a:t>
            </a:r>
            <a:r>
              <a:rPr lang="en-US" altLang="zh-CN" sz="2000" dirty="0"/>
              <a:t>X-ray metrology system for </a:t>
            </a:r>
            <a:r>
              <a:rPr lang="en-US" altLang="zh-CN" sz="2000" dirty="0" smtClean="0"/>
              <a:t>WLP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6376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7" grpId="0" animBg="1"/>
      <p:bldP spid="18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Contents</a:t>
            </a:r>
            <a:endParaRPr lang="zh-CN" altLang="en-US" b="0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2279622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860076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2" name="文本框 43"/>
          <p:cNvSpPr txBox="1"/>
          <p:nvPr/>
        </p:nvSpPr>
        <p:spPr>
          <a:xfrm>
            <a:off x="2300477" y="2336856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Research </a:t>
            </a:r>
            <a:r>
              <a:rPr lang="en-US" altLang="zh-TW" sz="2800" dirty="0">
                <a:latin typeface="Arial Black" panose="020B0A04020102020204" pitchFamily="34" charset="0"/>
                <a:ea typeface="微软雅黑" panose="020B0503020204020204" charset="-122"/>
              </a:rPr>
              <a:t>of D</a:t>
            </a:r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NTA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463040" y="3221736"/>
            <a:ext cx="8229600" cy="314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Medical imaging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X-ray inspection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Nuclear safety monitoring technology</a:t>
            </a:r>
          </a:p>
          <a:p>
            <a:pPr>
              <a:lnSpc>
                <a:spcPct val="150000"/>
              </a:lnSpc>
            </a:pPr>
            <a:endParaRPr lang="en-US" altLang="zh-CN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4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b="0" dirty="0" smtClean="0">
                <a:ea typeface="微软雅黑" panose="020B0503020204020204" pitchFamily="34" charset="-122"/>
              </a:rPr>
              <a:t>Imager &amp; other monitors developed</a:t>
            </a:r>
            <a:endParaRPr lang="zh-CN" altLang="en-US" sz="2800" b="0" dirty="0" smtClean="0"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7618" y="1043709"/>
            <a:ext cx="8988878" cy="5301672"/>
            <a:chOff x="47619" y="1531870"/>
            <a:chExt cx="8988878" cy="5301672"/>
          </a:xfrm>
        </p:grpSpPr>
        <p:pic>
          <p:nvPicPr>
            <p:cNvPr id="101" name="图片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00700" y="2963020"/>
              <a:ext cx="1025231" cy="716153"/>
            </a:xfrm>
            <a:prstGeom prst="rect">
              <a:avLst/>
            </a:prstGeom>
          </p:spPr>
        </p:pic>
        <p:pic>
          <p:nvPicPr>
            <p:cNvPr id="45" name="Picture 5" descr="H:\整理的资料\照片\伽玛相机照片\系统样机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414" y="2924944"/>
              <a:ext cx="1103468" cy="82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55" y="2910300"/>
              <a:ext cx="1057976" cy="7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9"/>
            <p:cNvSpPr txBox="1">
              <a:spLocks noChangeArrowheads="1"/>
            </p:cNvSpPr>
            <p:nvPr/>
          </p:nvSpPr>
          <p:spPr bwMode="auto">
            <a:xfrm>
              <a:off x="115570" y="2148905"/>
              <a:ext cx="119217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(key methods of coding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10"/>
            <p:cNvSpPr txBox="1">
              <a:spLocks noChangeArrowheads="1"/>
            </p:cNvSpPr>
            <p:nvPr/>
          </p:nvSpPr>
          <p:spPr bwMode="auto">
            <a:xfrm>
              <a:off x="1309550" y="2145944"/>
              <a:ext cx="14331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prototypes 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of coding 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imager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11"/>
            <p:cNvSpPr txBox="1">
              <a:spLocks noChangeArrowheads="1"/>
            </p:cNvSpPr>
            <p:nvPr/>
          </p:nvSpPr>
          <p:spPr bwMode="auto">
            <a:xfrm>
              <a:off x="2637766" y="2183885"/>
              <a:ext cx="125222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(vehicular</a:t>
              </a:r>
            </a:p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unit</a:t>
              </a:r>
              <a:r>
                <a:rPr lang="zh-CN" alt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）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9" descr="C:\Users\shuail\Desktop\TD220简介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828" y="2917658"/>
              <a:ext cx="1123796" cy="75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828" y="3744073"/>
              <a:ext cx="453971" cy="555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4" name="Straight Arrow Connector 53"/>
            <p:cNvCxnSpPr/>
            <p:nvPr/>
          </p:nvCxnSpPr>
          <p:spPr>
            <a:xfrm flipV="1">
              <a:off x="6958403" y="3534757"/>
              <a:ext cx="259556" cy="2428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11"/>
            <p:cNvSpPr txBox="1">
              <a:spLocks noChangeArrowheads="1"/>
            </p:cNvSpPr>
            <p:nvPr/>
          </p:nvSpPr>
          <p:spPr bwMode="auto">
            <a:xfrm>
              <a:off x="6696828" y="2148019"/>
              <a:ext cx="10422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(UAV onboard 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Line 252"/>
            <p:cNvSpPr>
              <a:spLocks noChangeShapeType="1"/>
            </p:cNvSpPr>
            <p:nvPr/>
          </p:nvSpPr>
          <p:spPr bwMode="gray">
            <a:xfrm>
              <a:off x="47619" y="4435268"/>
              <a:ext cx="8988878" cy="0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200">
                <a:latin typeface="Calibri" panose="020F0502020204030204"/>
              </a:endParaRPr>
            </a:p>
          </p:txBody>
        </p:sp>
        <p:pic>
          <p:nvPicPr>
            <p:cNvPr id="1026" name="Picture 2" descr="C:\Users\neutron\Desktop\1-1F1111410130-L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43" y="4900089"/>
              <a:ext cx="885463" cy="759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11"/>
            <p:cNvSpPr txBox="1">
              <a:spLocks noChangeArrowheads="1"/>
            </p:cNvSpPr>
            <p:nvPr/>
          </p:nvSpPr>
          <p:spPr bwMode="auto">
            <a:xfrm>
              <a:off x="4552485" y="1932575"/>
              <a:ext cx="116293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coding imaging for neutron)</a:t>
              </a:r>
            </a:p>
          </p:txBody>
        </p:sp>
        <p:pic>
          <p:nvPicPr>
            <p:cNvPr id="78" name="Picture 2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86" y="2977858"/>
              <a:ext cx="814535" cy="93817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9" name="直接连接符 5"/>
            <p:cNvCxnSpPr/>
            <p:nvPr/>
          </p:nvCxnSpPr>
          <p:spPr>
            <a:xfrm flipH="1">
              <a:off x="3564012" y="1531870"/>
              <a:ext cx="22413" cy="5301672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11"/>
            <p:cNvSpPr txBox="1">
              <a:spLocks noChangeArrowheads="1"/>
            </p:cNvSpPr>
            <p:nvPr/>
          </p:nvSpPr>
          <p:spPr bwMode="auto">
            <a:xfrm>
              <a:off x="3615492" y="2165765"/>
              <a:ext cx="10042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(portable unit)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623" y="2980926"/>
              <a:ext cx="850833" cy="769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325" y="2962806"/>
              <a:ext cx="908910" cy="843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" name="TextBox 11"/>
            <p:cNvSpPr txBox="1">
              <a:spLocks noChangeArrowheads="1"/>
            </p:cNvSpPr>
            <p:nvPr/>
          </p:nvSpPr>
          <p:spPr bwMode="auto">
            <a:xfrm>
              <a:off x="7888786" y="2165765"/>
              <a:ext cx="10422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zh-CN" alt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dynamic 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imaging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9" name="Picture 3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735" y="2939114"/>
              <a:ext cx="858364" cy="867278"/>
            </a:xfrm>
            <a:prstGeom prst="rect">
              <a:avLst/>
            </a:prstGeom>
            <a:noFill/>
            <a:effectLst/>
          </p:spPr>
        </p:pic>
        <p:sp>
          <p:nvSpPr>
            <p:cNvPr id="90" name="TextBox 11"/>
            <p:cNvSpPr txBox="1">
              <a:spLocks noChangeArrowheads="1"/>
            </p:cNvSpPr>
            <p:nvPr/>
          </p:nvSpPr>
          <p:spPr bwMode="auto">
            <a:xfrm>
              <a:off x="5600699" y="2149434"/>
              <a:ext cx="1096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zh-CN" alt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Compton imaging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TextBox 11"/>
            <p:cNvSpPr txBox="1">
              <a:spLocks noChangeArrowheads="1"/>
            </p:cNvSpPr>
            <p:nvPr/>
          </p:nvSpPr>
          <p:spPr bwMode="auto">
            <a:xfrm>
              <a:off x="2209973" y="5938021"/>
              <a:ext cx="12591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position 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indicator in 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4π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7" name="Picture 3" descr="C:\Users\neutron\Desktop\1-1F1111451400-L.jp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945" y="4864207"/>
              <a:ext cx="1011497" cy="867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TextBox 11"/>
            <p:cNvSpPr txBox="1">
              <a:spLocks noChangeArrowheads="1"/>
            </p:cNvSpPr>
            <p:nvPr/>
          </p:nvSpPr>
          <p:spPr bwMode="auto">
            <a:xfrm>
              <a:off x="3608616" y="6122686"/>
              <a:ext cx="10111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（</a:t>
              </a:r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RAMO 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dosimeter</a:t>
              </a:r>
              <a:r>
                <a:rPr lang="zh-CN" alt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）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TextBox 11"/>
            <p:cNvSpPr txBox="1">
              <a:spLocks noChangeArrowheads="1"/>
            </p:cNvSpPr>
            <p:nvPr/>
          </p:nvSpPr>
          <p:spPr bwMode="auto">
            <a:xfrm>
              <a:off x="6364537" y="6128229"/>
              <a:ext cx="112559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(RAMO C</a:t>
              </a:r>
            </a:p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dosimeter)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8" name="Picture 4" descr="C:\Users\neutron\Desktop\1-1FQ513095a12.pn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318" y="4962741"/>
              <a:ext cx="985472" cy="740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neutron\Desktop\1-1F1111432140-L.png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303" y="4904631"/>
              <a:ext cx="1031701" cy="88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neutron\Desktop\1-1F1111434560-L.png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181" y="4932979"/>
              <a:ext cx="973794" cy="83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TextBox 11"/>
            <p:cNvSpPr txBox="1">
              <a:spLocks noChangeArrowheads="1"/>
            </p:cNvSpPr>
            <p:nvPr/>
          </p:nvSpPr>
          <p:spPr bwMode="auto">
            <a:xfrm>
              <a:off x="4820785" y="6020508"/>
              <a:ext cx="15201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zh-CN" alt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environmental radiation monitor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pic>
          <p:nvPicPr>
            <p:cNvPr id="112" name="图片 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0131" y="4904630"/>
              <a:ext cx="1182836" cy="884738"/>
            </a:xfrm>
            <a:prstGeom prst="rect">
              <a:avLst/>
            </a:prstGeom>
          </p:spPr>
        </p:pic>
        <p:sp>
          <p:nvSpPr>
            <p:cNvPr id="113" name="TextBox 11"/>
            <p:cNvSpPr txBox="1">
              <a:spLocks noChangeArrowheads="1"/>
            </p:cNvSpPr>
            <p:nvPr/>
          </p:nvSpPr>
          <p:spPr bwMode="auto">
            <a:xfrm>
              <a:off x="7363790" y="5938019"/>
              <a:ext cx="167270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zh-CN" alt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distribution system 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for 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zh-CN" alt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ersonal dose </a:t>
              </a:r>
              <a:r>
                <a:rPr lang="en-US" altLang="zh-CN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devices)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296777" y="3930697"/>
              <a:ext cx="7922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2006 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486698" y="3930697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2010</a:t>
              </a:r>
              <a:endParaRPr lang="zh-CN" altLang="en-US" sz="1800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2574832" y="3930697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2013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3662966" y="3930697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2014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4612795" y="3930697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2016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5625245" y="3930697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2017</a:t>
              </a:r>
              <a:endParaRPr lang="zh-CN" altLang="en-US" sz="18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111156" y="3930697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2017</a:t>
              </a:r>
              <a:endParaRPr lang="zh-CN" altLang="en-US" sz="180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7955303" y="3930697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2018</a:t>
              </a:r>
              <a:endParaRPr lang="zh-CN" altLang="en-US" sz="1800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4187439" y="4455451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微软雅黑" panose="020B0503020204020204" pitchFamily="34" charset="-122"/>
                </a:rPr>
                <a:t>2015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19222" y="1169966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Coded-aperture imager </a:t>
            </a:r>
            <a:endParaRPr lang="zh-CN" alt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12653" y="4240806"/>
            <a:ext cx="2576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 radiation monitors </a:t>
            </a:r>
            <a:endParaRPr lang="zh-CN" alt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15"/>
          <p:cNvSpPr txBox="1"/>
          <p:nvPr/>
        </p:nvSpPr>
        <p:spPr bwMode="auto">
          <a:xfrm>
            <a:off x="431032" y="2684981"/>
            <a:ext cx="8712968" cy="233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3000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600"/>
              </a:spcAft>
              <a:defRPr/>
            </a:pPr>
            <a:r>
              <a:rPr kumimoji="0" lang="en-US" altLang="zh-CN" sz="200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kumimoji="0" lang="en-US" altLang="zh-CN" sz="2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esearch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on coded-aperture imaging </a:t>
            </a:r>
            <a:r>
              <a:rPr lang="en-US" altLang="zh-CN" sz="200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started </a:t>
            </a:r>
            <a:r>
              <a:rPr lang="en-US" altLang="zh-CN" sz="2000" kern="0" dirty="0">
                <a:ea typeface="Tahoma" panose="020B0604030504040204" pitchFamily="34" charset="0"/>
                <a:cs typeface="Tahoma" panose="020B0604030504040204" pitchFamily="34" charset="0"/>
              </a:rPr>
              <a:t>form 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2006 support</a:t>
            </a:r>
            <a:r>
              <a:rPr kumimoji="0" lang="en-US" altLang="zh-CN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by IHEP</a:t>
            </a:r>
            <a:endParaRPr kumimoji="0" lang="en-US" altLang="zh-CN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China’s 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altLang="zh-CN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coded-aperture Gamma-ray Imager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Financial</a:t>
            </a:r>
            <a:r>
              <a:rPr kumimoji="0" lang="en-US" altLang="zh-CN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supports from CAS, NSFC and </a:t>
            </a:r>
            <a:r>
              <a:rPr kumimoji="0" lang="en-US" altLang="zh-CN" sz="20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endParaRPr kumimoji="0" lang="en-US" altLang="zh-CN" sz="2000" b="1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endParaRPr kumimoji="0" lang="en-US" altLang="zh-CN" sz="9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kumimoji="0" lang="en-US" altLang="zh-CN" sz="2000" kern="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altLang="zh-CN" sz="2000" kern="0" baseline="30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Stand-alone</a:t>
            </a:r>
            <a:r>
              <a:rPr kumimoji="0" lang="en-US" altLang="zh-CN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system and 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portable type on the world market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Series products for different applications</a:t>
            </a:r>
            <a:endParaRPr kumimoji="0" lang="zh-CN" alt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黑体" panose="02010609060101010101" charset="-122"/>
              <a:cs typeface="Tahoma" panose="020B060403050404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412" y="5146058"/>
            <a:ext cx="1312052" cy="13120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588" y="5146058"/>
            <a:ext cx="1312052" cy="13120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827" y="5102476"/>
            <a:ext cx="1670398" cy="1551377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 bwMode="auto">
          <a:xfrm>
            <a:off x="6345743" y="3763624"/>
            <a:ext cx="252466" cy="35554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0" dirty="0"/>
              <a:t>Historic notes on radiation </a:t>
            </a:r>
            <a:r>
              <a:rPr lang="en-US" altLang="zh-CN" b="0" dirty="0" smtClean="0"/>
              <a:t>imaging</a:t>
            </a:r>
            <a:endParaRPr lang="zh-CN" altLang="en-US" b="0" dirty="0"/>
          </a:p>
        </p:txBody>
      </p:sp>
      <p:sp>
        <p:nvSpPr>
          <p:cNvPr id="11" name="文本框 10"/>
          <p:cNvSpPr txBox="1"/>
          <p:nvPr/>
        </p:nvSpPr>
        <p:spPr>
          <a:xfrm>
            <a:off x="4094921" y="935061"/>
            <a:ext cx="44825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Lei </a:t>
            </a:r>
            <a:r>
              <a:rPr lang="en-US" altLang="zh-CN" b="1" dirty="0" err="1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Shuai</a:t>
            </a:r>
            <a:r>
              <a:rPr lang="en-US" altLang="zh-CN" b="1" dirty="0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CN" sz="1600" dirty="0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PhD., Assoc. Prof.</a:t>
            </a:r>
          </a:p>
          <a:p>
            <a:pPr algn="just"/>
            <a:r>
              <a:rPr lang="en-US" altLang="zh-CN" sz="1600" dirty="0" smtClean="0">
                <a:solidFill>
                  <a:srgbClr val="071F65"/>
                </a:solidFill>
              </a:rPr>
              <a:t>Working on CA imaging since as a postgraduate.</a:t>
            </a:r>
          </a:p>
          <a:p>
            <a:pPr algn="just"/>
            <a:r>
              <a:rPr lang="en-US" altLang="zh-CN" sz="1600" dirty="0" smtClean="0">
                <a:solidFill>
                  <a:srgbClr val="071F65"/>
                </a:solidFill>
              </a:rPr>
              <a:t>Inventor of a novel large square-hole aperture for CA imaging. </a:t>
            </a:r>
          </a:p>
          <a:p>
            <a:pPr algn="just"/>
            <a:r>
              <a:rPr lang="en-US" altLang="zh-CN" sz="1600" dirty="0" smtClean="0">
                <a:solidFill>
                  <a:srgbClr val="071F65"/>
                </a:solidFill>
              </a:rPr>
              <a:t>Leading the follow up imager projects.</a:t>
            </a:r>
            <a:endParaRPr lang="en-US" altLang="zh-CN" sz="1600" dirty="0" smtClean="0">
              <a:solidFill>
                <a:srgbClr val="071F6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492" y="812711"/>
            <a:ext cx="1234138" cy="160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魏龙-2013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035" y="812711"/>
            <a:ext cx="1149138" cy="160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508817" y="935061"/>
            <a:ext cx="116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Long Wei,</a:t>
            </a:r>
          </a:p>
          <a:p>
            <a:pPr algn="just"/>
            <a:r>
              <a:rPr lang="en-US" altLang="zh-CN" b="1" dirty="0" smtClean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600" dirty="0">
                <a:solidFill>
                  <a:srgbClr val="071F6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PhD., Prof.</a:t>
            </a: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094921" y="2416304"/>
            <a:ext cx="4754111" cy="1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0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577391"/>
              </p:ext>
            </p:extLst>
          </p:nvPr>
        </p:nvGraphicFramePr>
        <p:xfrm>
          <a:off x="215582" y="1052736"/>
          <a:ext cx="8712835" cy="315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80"/>
                <a:gridCol w="1511935"/>
                <a:gridCol w="1512570"/>
                <a:gridCol w="1296035"/>
                <a:gridCol w="1722120"/>
                <a:gridCol w="1229995"/>
              </a:tblGrid>
              <a:tr h="10808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vehicle-mounted imager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Portable radiation imager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Solid-state imager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Radiation monitor for customs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Gamma ray </a:t>
                      </a:r>
                      <a:r>
                        <a:rPr lang="zh-CN" altLang="en-US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imag</a:t>
                      </a:r>
                      <a:r>
                        <a:rPr lang="en-US" altLang="zh-CN" sz="1600" b="1" dirty="0" err="1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er</a:t>
                      </a:r>
                      <a:r>
                        <a:rPr lang="zh-CN" altLang="en-US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for </a:t>
                      </a:r>
                      <a:r>
                        <a:rPr lang="en-US" altLang="zh-CN" sz="1600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high background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Tunnel inspection robot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15636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HENT3-011A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HENT-013A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HENT3-014A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HENT3-015A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HENT-016A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HENT-017A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1653540">
                <a:tc>
                  <a:txBody>
                    <a:bodyPr/>
                    <a:lstStyle/>
                    <a:p>
                      <a:endParaRPr lang="zh-CN" altLang="en-US" sz="1600" b="1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b="1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56" y="2801082"/>
            <a:ext cx="1395413" cy="12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2816253"/>
            <a:ext cx="1434465" cy="133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F:\404第一套伽玛相机\404第一套伽玛相机（探头+电子学机箱）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449" y="2853867"/>
            <a:ext cx="1546225" cy="11596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ENT\Desktop\64107257023649437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000" y="2768935"/>
            <a:ext cx="1079274" cy="13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5307" y="2878297"/>
            <a:ext cx="1144485" cy="1159670"/>
          </a:xfrm>
          <a:prstGeom prst="rect">
            <a:avLst/>
          </a:prstGeom>
          <a:noFill/>
          <a:effectLst/>
        </p:spPr>
      </p:pic>
      <p:pic>
        <p:nvPicPr>
          <p:cNvPr id="6" name="Picture 2" descr="C:\Users\neutron\AppData\Local\Temp\WeChat Files\250527447406673130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351" y="2793392"/>
            <a:ext cx="1333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1" descr="微信图片_201804240803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550" y="4717388"/>
            <a:ext cx="2847526" cy="18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" descr="微信图片_2018042408380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97" y="4717388"/>
            <a:ext cx="1602781" cy="184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5595047" y="4700218"/>
            <a:ext cx="3342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Tunnel inspection </a:t>
            </a:r>
            <a:r>
              <a:rPr lang="en-US" altLang="zh-CN" sz="2000" dirty="0" smtClean="0"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robot for </a:t>
            </a:r>
            <a:r>
              <a:rPr lang="en-US" altLang="zh-CN" sz="2000" dirty="0"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radiation environment in CSNS</a:t>
            </a:r>
          </a:p>
        </p:txBody>
      </p:sp>
      <p:sp>
        <p:nvSpPr>
          <p:cNvPr id="2" name="椭圆 1"/>
          <p:cNvSpPr/>
          <p:nvPr/>
        </p:nvSpPr>
        <p:spPr bwMode="auto">
          <a:xfrm>
            <a:off x="7577674" y="2606070"/>
            <a:ext cx="1566326" cy="171958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422187" y="4945267"/>
            <a:ext cx="657554" cy="69399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95047" y="5737810"/>
            <a:ext cx="3389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HD visible camera, infrared </a:t>
            </a: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thermometer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gamma-ray </a:t>
            </a: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imager, 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</a:t>
            </a: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rangefinder and 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dosimeter integrated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>
                <a:ea typeface="微软雅黑"/>
                <a:cs typeface="微软雅黑"/>
              </a:rPr>
              <a:t>Series imager </a:t>
            </a:r>
            <a:r>
              <a:rPr lang="zh-CN" altLang="en-US" b="0" dirty="0" smtClean="0">
                <a:ea typeface="微软雅黑"/>
                <a:cs typeface="微软雅黑"/>
              </a:rPr>
              <a:t>products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412638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7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 bwMode="auto">
          <a:xfrm>
            <a:off x="265880" y="136932"/>
            <a:ext cx="579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System Performance</a:t>
            </a:r>
            <a:endParaRPr kumimoji="0"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图片 5" descr="I:\工作~\博士论文\远距离测量文章\pic\sampaleCA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999" y="1097204"/>
            <a:ext cx="2256001" cy="12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内容占位符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96311" y="2802191"/>
            <a:ext cx="1788208" cy="1588284"/>
          </a:xfrm>
          <a:prstGeom prst="rect">
            <a:avLst/>
          </a:prstGeom>
        </p:spPr>
      </p:pic>
      <p:pic>
        <p:nvPicPr>
          <p:cNvPr id="15" name="图片 3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0862" y="5109124"/>
            <a:ext cx="135565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248" y="5109124"/>
            <a:ext cx="1652590" cy="145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265877" y="815333"/>
            <a:ext cx="2561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Highlights: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5880" y="1338553"/>
            <a:ext cx="700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Far-field distance and activity measurement of hot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activity </a:t>
            </a:r>
            <a:r>
              <a:rPr lang="en-US" altLang="zh-CN" dirty="0"/>
              <a:t>estimation error ≤20% in 10 </a:t>
            </a:r>
            <a:r>
              <a:rPr lang="en-US" altLang="zh-CN" dirty="0" smtClean="0"/>
              <a:t>meters range</a:t>
            </a:r>
          </a:p>
        </p:txBody>
      </p:sp>
      <p:sp>
        <p:nvSpPr>
          <p:cNvPr id="19" name="矩形 18"/>
          <p:cNvSpPr/>
          <p:nvPr/>
        </p:nvSpPr>
        <p:spPr>
          <a:xfrm>
            <a:off x="265877" y="2514859"/>
            <a:ext cx="7000159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Chasing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moving “hot”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adaptive </a:t>
            </a:r>
            <a:r>
              <a:rPr lang="en-US" altLang="zh-CN" dirty="0"/>
              <a:t>algorithm for </a:t>
            </a:r>
            <a:r>
              <a:rPr lang="en-US" altLang="zh-CN" dirty="0" smtClean="0"/>
              <a:t>strong &amp; weak sources</a:t>
            </a:r>
          </a:p>
        </p:txBody>
      </p:sp>
      <p:sp>
        <p:nvSpPr>
          <p:cNvPr id="20" name="矩形 19"/>
          <p:cNvSpPr/>
          <p:nvPr/>
        </p:nvSpPr>
        <p:spPr>
          <a:xfrm>
            <a:off x="265877" y="4568877"/>
            <a:ext cx="70001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Invention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large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square-hole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 for CA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with </a:t>
            </a:r>
            <a:r>
              <a:rPr lang="en-US" altLang="zh-CN" dirty="0"/>
              <a:t>¼ transparent mask area for CA </a:t>
            </a:r>
            <a:r>
              <a:rPr lang="en-US" altLang="zh-CN" dirty="0" smtClean="0"/>
              <a:t>imaging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The </a:t>
            </a:r>
            <a:r>
              <a:rPr lang="en-US" altLang="zh-CN" dirty="0"/>
              <a:t>aperture is a MURA, </a:t>
            </a:r>
            <a:r>
              <a:rPr lang="en-US" altLang="zh-CN" dirty="0" smtClean="0"/>
              <a:t>which can </a:t>
            </a:r>
            <a:r>
              <a:rPr lang="en-US" altLang="zh-CN" dirty="0"/>
              <a:t>be extended</a:t>
            </a:r>
            <a:endParaRPr lang="zh-CN" altLang="en-US" dirty="0"/>
          </a:p>
        </p:txBody>
      </p:sp>
      <p:pic>
        <p:nvPicPr>
          <p:cNvPr id="21" name="Picture 5" descr="C:\Users\neutron\Desktop\FastGammaImaging\动画效果.gif"/>
          <p:cNvPicPr>
            <a:picLocks noChangeAspect="1" noChangeArrowheads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818" y="3300379"/>
            <a:ext cx="3805493" cy="12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4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56892" y="1010251"/>
            <a:ext cx="89855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Applied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most nuclear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power plants</a:t>
            </a:r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US" altLang="zh-CN" sz="2000" b="1" dirty="0">
                <a:ea typeface="Tahoma" panose="020B0604030504040204" pitchFamily="34" charset="0"/>
                <a:cs typeface="Tahoma" panose="020B0604030504040204" pitchFamily="34" charset="0"/>
              </a:rPr>
              <a:t>China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, providing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the state-of-the-art  technology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for the safe operation and maintenance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of NPP.</a:t>
            </a:r>
            <a:endParaRPr lang="en-US" altLang="zh-CN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435" name="Picture 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70" y="2488712"/>
            <a:ext cx="2505075" cy="16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8436" name="TextBox 38"/>
          <p:cNvSpPr txBox="1">
            <a:spLocks noChangeArrowheads="1"/>
          </p:cNvSpPr>
          <p:nvPr/>
        </p:nvSpPr>
        <p:spPr bwMode="auto">
          <a:xfrm>
            <a:off x="345789" y="4593945"/>
            <a:ext cx="2339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en-US" altLang="zh-CN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field Imaging </a:t>
            </a:r>
            <a:r>
              <a:rPr lang="en-US" altLang="zh-CN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altLang="zh-CN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reactor end faces</a:t>
            </a:r>
          </a:p>
          <a:p>
            <a:pPr algn="ctr"/>
            <a:r>
              <a:rPr lang="en-US" altLang="zh-CN" sz="16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(CAN DU reactor)</a:t>
            </a:r>
            <a:endParaRPr lang="en-US" altLang="zh-CN" sz="16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38" name="TextBox 38"/>
          <p:cNvSpPr txBox="1">
            <a:spLocks noChangeArrowheads="1"/>
          </p:cNvSpPr>
          <p:nvPr/>
        </p:nvSpPr>
        <p:spPr bwMode="auto">
          <a:xfrm>
            <a:off x="6079152" y="4593944"/>
            <a:ext cx="27578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Hotpot </a:t>
            </a:r>
            <a:r>
              <a:rPr lang="en-US" altLang="zh-CN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imaging with high background</a:t>
            </a:r>
            <a:endParaRPr lang="en-US" altLang="zh-CN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1857" y="2464924"/>
            <a:ext cx="3000375" cy="167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9258" y="2416704"/>
            <a:ext cx="2657475" cy="172521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8"/>
          <p:cNvSpPr txBox="1">
            <a:spLocks noChangeArrowheads="1"/>
          </p:cNvSpPr>
          <p:nvPr/>
        </p:nvSpPr>
        <p:spPr bwMode="auto">
          <a:xfrm>
            <a:off x="3059533" y="4593945"/>
            <a:ext cx="2526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Radiation deposition imaging </a:t>
            </a:r>
            <a:r>
              <a:rPr lang="en-US" altLang="zh-CN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altLang="zh-CN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pipeline</a:t>
            </a:r>
          </a:p>
          <a:p>
            <a:pPr algn="ctr"/>
            <a:r>
              <a:rPr lang="en-US" altLang="zh-CN" sz="16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(LWR)</a:t>
            </a:r>
            <a:endParaRPr lang="en-US" altLang="zh-CN" sz="16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/>
          <a:p>
            <a:r>
              <a:rPr lang="en-US" altLang="zh-CN" b="0" dirty="0" smtClean="0"/>
              <a:t>Applications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12045064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Box 38"/>
          <p:cNvSpPr txBox="1">
            <a:spLocks noChangeArrowheads="1"/>
          </p:cNvSpPr>
          <p:nvPr/>
        </p:nvSpPr>
        <p:spPr bwMode="auto">
          <a:xfrm>
            <a:off x="2806990" y="4392928"/>
            <a:ext cx="31811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Hangzhou </a:t>
            </a:r>
            <a:endParaRPr lang="en-US" altLang="zh-CN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G20 Summit</a:t>
            </a:r>
            <a:endParaRPr lang="en-US" altLang="zh-CN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4" descr="E:\公司有关的\2018.8.8南京奥林匹克体育中心放射源排查照片\挑选 - 副本\IMG_08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116" y="2290592"/>
            <a:ext cx="2505076" cy="187908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G20 报道\IMG_20160813_15064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264" y="2284329"/>
            <a:ext cx="2754228" cy="19152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168" y="2295468"/>
            <a:ext cx="2703403" cy="18930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1065" y="129368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Applied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to many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major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activities or events to ensure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public security.</a:t>
            </a:r>
            <a:endParaRPr lang="en-US" altLang="zh-CN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249381" y="4415681"/>
            <a:ext cx="283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Nanjing </a:t>
            </a:r>
            <a:endParaRPr lang="en-US" altLang="zh-CN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r>
              <a:rPr lang="en-US" altLang="zh-CN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 Youth Olympics</a:t>
            </a:r>
          </a:p>
        </p:txBody>
      </p:sp>
      <p:sp>
        <p:nvSpPr>
          <p:cNvPr id="18" name="TextBox 38"/>
          <p:cNvSpPr txBox="1">
            <a:spLocks noChangeArrowheads="1"/>
          </p:cNvSpPr>
          <p:nvPr/>
        </p:nvSpPr>
        <p:spPr bwMode="auto">
          <a:xfrm>
            <a:off x="5749280" y="4370175"/>
            <a:ext cx="3181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Radiation emergency exercise</a:t>
            </a:r>
            <a:endParaRPr lang="en-US" altLang="zh-CN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/>
          <a:p>
            <a:r>
              <a:rPr lang="en-US" altLang="zh-CN" b="0" dirty="0" smtClean="0"/>
              <a:t>Applications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1628676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 smtClean="0"/>
              <a:t>About DNTA</a:t>
            </a:r>
            <a:endParaRPr lang="zh-CN" altLang="en-US" b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45379" y="2074431"/>
            <a:ext cx="785945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2400" dirty="0" smtClean="0">
                <a:solidFill>
                  <a:srgbClr val="0000CC"/>
                </a:solidFill>
                <a:latin typeface="+mn-lt"/>
                <a:ea typeface="華康隸書體W5" pitchFamily="65" charset="-120"/>
              </a:rPr>
              <a:t>Mission of DNTA </a:t>
            </a:r>
            <a:r>
              <a:rPr lang="en-US" altLang="zh-TW" sz="1600" dirty="0" smtClean="0">
                <a:solidFill>
                  <a:schemeClr val="tx1"/>
                </a:solidFill>
                <a:latin typeface="+mn-lt"/>
                <a:ea typeface="華康隸書體W5" pitchFamily="65" charset="-120"/>
              </a:rPr>
              <a:t>(</a:t>
            </a:r>
            <a:r>
              <a:rPr lang="en-US" altLang="zh-CN" sz="1600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altLang="zh-CN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ivision</a:t>
            </a:r>
            <a:r>
              <a:rPr lang="zh-CN" altLang="en-US" sz="1600" dirty="0">
                <a:solidFill>
                  <a:schemeClr val="tx1"/>
                </a:solidFill>
                <a:cs typeface="Tahoma" panose="020B0604030504040204" pitchFamily="34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zh-CN" altLang="en-US" sz="1600" dirty="0">
                <a:solidFill>
                  <a:schemeClr val="tx1"/>
                </a:solidFill>
                <a:cs typeface="Tahoma" panose="020B0604030504040204" pitchFamily="34" charset="0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altLang="zh-CN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uclear </a:t>
            </a:r>
            <a:r>
              <a:rPr lang="en-US" altLang="zh-CN" sz="1600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zh-CN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echnology </a:t>
            </a:r>
            <a:r>
              <a:rPr lang="en-US" altLang="zh-CN" sz="1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US" altLang="zh-CN" sz="1600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zh-CN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pplications </a:t>
            </a:r>
            <a:r>
              <a:rPr lang="en-US" altLang="zh-TW" sz="1600" dirty="0" smtClean="0">
                <a:solidFill>
                  <a:schemeClr val="tx1"/>
                </a:solidFill>
                <a:latin typeface="+mn-lt"/>
                <a:ea typeface="華康隸書體W5" pitchFamily="65" charset="-120"/>
              </a:rPr>
              <a:t>)</a:t>
            </a:r>
            <a:endParaRPr lang="zh-CN" altLang="en-US" sz="1600" dirty="0" smtClean="0">
              <a:solidFill>
                <a:schemeClr val="tx1"/>
              </a:solidFill>
              <a:latin typeface="+mn-lt"/>
              <a:ea typeface="華康隸書體W5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6189" y="1327235"/>
            <a:ext cx="8937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p"/>
            </a:pPr>
            <a:r>
              <a:rPr lang="en-US" altLang="zh-CN" dirty="0">
                <a:ea typeface="Tahoma" panose="020B0604030504040204" pitchFamily="34" charset="0"/>
                <a:cs typeface="Tahoma" panose="020B0604030504040204" pitchFamily="34" charset="0"/>
              </a:rPr>
              <a:t>The former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"High-tech Research and Development Center" </a:t>
            </a:r>
            <a:r>
              <a:rPr lang="en-US" altLang="zh-CN" dirty="0">
                <a:ea typeface="Tahoma" panose="020B0604030504040204" pitchFamily="34" charset="0"/>
                <a:cs typeface="Tahoma" panose="020B0604030504040204" pitchFamily="34" charset="0"/>
              </a:rPr>
              <a:t>was established in 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2002</a:t>
            </a:r>
          </a:p>
          <a:p>
            <a:pPr marL="342900" indent="-342900">
              <a:buFont typeface="Wingdings" charset="2"/>
              <a:buChar char="p"/>
            </a:pP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Restructured </a:t>
            </a:r>
            <a:r>
              <a:rPr lang="en-US" altLang="zh-CN" dirty="0">
                <a:ea typeface="Tahoma" panose="020B0604030504040204" pitchFamily="34" charset="0"/>
                <a:cs typeface="Tahoma" panose="020B0604030504040204" pitchFamily="34" charset="0"/>
              </a:rPr>
              <a:t>to form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Division</a:t>
            </a:r>
            <a:r>
              <a:rPr lang="zh-CN" altLang="en-US" b="1" dirty="0" smtClean="0">
                <a:cs typeface="Tahoma" panose="020B0604030504040204" pitchFamily="34" charset="0"/>
              </a:rPr>
              <a:t>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zh-CN" altLang="en-US" b="1" dirty="0" smtClean="0">
                <a:cs typeface="Tahoma" panose="020B0604030504040204" pitchFamily="34" charset="0"/>
              </a:rPr>
              <a:t>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Nuclear 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Technology and 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r>
              <a:rPr lang="en-US" altLang="zh-CN" b="1" dirty="0">
                <a:ea typeface="Tahoma" panose="020B0604030504040204" pitchFamily="34" charset="0"/>
                <a:cs typeface="Tahoma" panose="020B0604030504040204" pitchFamily="34" charset="0"/>
              </a:rPr>
              <a:t> "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(DNTA) </a:t>
            </a:r>
            <a:r>
              <a:rPr lang="en-US" altLang="zh-CN" dirty="0"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2012</a:t>
            </a:r>
            <a:endParaRPr lang="en-US" altLang="zh-CN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437" y="2536097"/>
            <a:ext cx="89315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p"/>
            </a:pPr>
            <a:r>
              <a:rPr lang="en-US" altLang="zh-CN" sz="2000" b="1" dirty="0">
                <a:ea typeface="Tahoma" panose="020B0604030504040204" pitchFamily="34" charset="0"/>
                <a:cs typeface="Tahoma" panose="020B0604030504040204" pitchFamily="34" charset="0"/>
              </a:rPr>
              <a:t>DNTA is an application-oriented, non-profit R&amp;D affiliation of </a:t>
            </a:r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IHEP</a:t>
            </a:r>
            <a:r>
              <a:rPr lang="en-US" altLang="zh-CN" sz="2000" b="1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 aiming </a:t>
            </a:r>
            <a:r>
              <a:rPr lang="en-US" altLang="zh-CN" sz="2000" b="1" dirty="0"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instrumentation, product development and </a:t>
            </a:r>
            <a:r>
              <a:rPr lang="en-US" altLang="zh-CN" sz="2400" b="1" dirty="0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technology transfer</a:t>
            </a:r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p"/>
            </a:pPr>
            <a:r>
              <a:rPr lang="en-US" altLang="zh-C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areas </a:t>
            </a:r>
            <a:r>
              <a:rPr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 </a:t>
            </a:r>
            <a:r>
              <a:rPr lang="en-US" altLang="zh-C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currently</a:t>
            </a:r>
            <a:r>
              <a:rPr lang="en-US" altLang="zh-C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zh-CN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</a:t>
            </a:r>
            <a:r>
              <a:rPr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imaging </a:t>
            </a:r>
            <a:r>
              <a:rPr lang="en-US" altLang="zh-C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</a:t>
            </a:r>
          </a:p>
          <a:p>
            <a:pPr marL="800100" lvl="1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X-ray inspection technology</a:t>
            </a:r>
          </a:p>
          <a:p>
            <a:pPr marL="800100" lvl="1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safety monitoring technology </a:t>
            </a:r>
          </a:p>
          <a:p>
            <a:pPr lvl="1">
              <a:lnSpc>
                <a:spcPct val="125000"/>
              </a:lnSpc>
            </a:pPr>
            <a:r>
              <a:rPr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(former industrial accelerator)</a:t>
            </a:r>
            <a:endParaRPr lang="en-US" altLang="zh-CN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45379" y="830375"/>
            <a:ext cx="785945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2400" dirty="0" smtClean="0">
                <a:solidFill>
                  <a:schemeClr val="tx1"/>
                </a:solidFill>
                <a:latin typeface="+mn-lt"/>
                <a:ea typeface="華康隸書體W5" pitchFamily="65" charset="-120"/>
              </a:rPr>
              <a:t>Historic note</a:t>
            </a:r>
            <a:r>
              <a:rPr lang="en-US" altLang="zh-CN" sz="2400" dirty="0" smtClean="0">
                <a:solidFill>
                  <a:schemeClr val="tx1"/>
                </a:solidFill>
                <a:latin typeface="+mn-lt"/>
                <a:ea typeface="華康隸書體W5" pitchFamily="65" charset="-120"/>
              </a:rPr>
              <a:t>:</a:t>
            </a:r>
            <a:endParaRPr lang="zh-CN" altLang="en-US" sz="2400" dirty="0" smtClean="0">
              <a:solidFill>
                <a:schemeClr val="tx1"/>
              </a:solidFill>
              <a:latin typeface="+mn-lt"/>
              <a:ea typeface="華康隸書體W5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306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怀柔汤河口站出差-20171123\IMG_20171123_12062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286" y="4055430"/>
            <a:ext cx="2660480" cy="19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admin\Desktop\怀柔汤河口站出差-20171123\微信图片_2017112319271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972" y="4036360"/>
            <a:ext cx="2647271" cy="201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4" descr="微信图片_2018031218444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488" y="1489247"/>
            <a:ext cx="2666278" cy="199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5" descr="微信图片_2018031218444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261" y="1481138"/>
            <a:ext cx="2664982" cy="199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/>
          <a:p>
            <a:r>
              <a:rPr lang="en-US" altLang="zh-CN" b="0" dirty="0" smtClean="0"/>
              <a:t>Applications</a:t>
            </a:r>
            <a:endParaRPr lang="zh-CN" altLang="en-US" b="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908050"/>
            <a:ext cx="8739188" cy="573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  <a:defRPr/>
            </a:pPr>
            <a:r>
              <a:rPr kumimoji="1" lang="en-US" altLang="zh-CN" sz="2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Inspection in customs tunnel/port </a:t>
            </a:r>
            <a:endParaRPr kumimoji="1" lang="en-US" altLang="zh-CN" sz="24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07299" y="3521804"/>
            <a:ext cx="6666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entry-exit inspection (Shenzhen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/ Hong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Kong) </a:t>
            </a:r>
            <a:endParaRPr lang="zh-CN" altLang="en-US" sz="2000" dirty="0">
              <a:cs typeface="Tahoma" panose="020B060403050404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38853" y="6123389"/>
            <a:ext cx="6165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Vehicle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inspection in highway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toll-gate (Beijing)</a:t>
            </a:r>
            <a:endParaRPr lang="en-US" altLang="zh-CN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Applications</a:t>
            </a:r>
            <a:endParaRPr lang="zh-CN" altLang="en-US" dirty="0"/>
          </a:p>
        </p:txBody>
      </p:sp>
      <p:pic>
        <p:nvPicPr>
          <p:cNvPr id="3" name="Picture 4" descr="E:\核辐射成像监测仪\口岸图片\2018_05_28\20180528_162216_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3161" y="3809444"/>
            <a:ext cx="4980172" cy="280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核辐射成像监测仪\口岸图片\2018_05_19\20180519_133259_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1" y="886731"/>
            <a:ext cx="4980173" cy="280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679441" y="1049761"/>
            <a:ext cx="3193892" cy="21698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Captured people who carried contraband or injected with nuclear medicine 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@ Hong </a:t>
            </a:r>
            <a:r>
              <a:rPr lang="en-US" altLang="zh-CN" dirty="0" err="1" smtClean="0">
                <a:ea typeface="Tahoma" panose="020B0604030504040204" pitchFamily="34" charset="0"/>
                <a:cs typeface="Tahoma" panose="020B0604030504040204" pitchFamily="34" charset="0"/>
              </a:rPr>
              <a:t>Kong→Shenzhen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 port.</a:t>
            </a:r>
          </a:p>
          <a:p>
            <a:pPr>
              <a:lnSpc>
                <a:spcPct val="125000"/>
              </a:lnSpc>
            </a:pPr>
            <a:endParaRPr lang="en-US" altLang="zh-CN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25000"/>
              </a:lnSpc>
            </a:pPr>
            <a:r>
              <a:rPr lang="en-US" altLang="zh-CN" i="1" dirty="0" smtClean="0">
                <a:ea typeface="Tahoma" panose="020B0604030504040204" pitchFamily="34" charset="0"/>
                <a:cs typeface="Tahoma" panose="020B0604030504040204" pitchFamily="34" charset="0"/>
              </a:rPr>
              <a:t>May, 2018</a:t>
            </a:r>
            <a:endParaRPr lang="zh-CN" altLang="en-US" i="1" dirty="0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2733040" y="1778000"/>
            <a:ext cx="2865120" cy="35667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6715760" y="3309397"/>
            <a:ext cx="132080" cy="1584960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6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429" y="4278531"/>
            <a:ext cx="3857175" cy="61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Technology </a:t>
            </a:r>
            <a:r>
              <a:rPr lang="en-US" altLang="zh-CN" b="0" dirty="0" smtClean="0"/>
              <a:t>transfer</a:t>
            </a:r>
            <a:endParaRPr lang="zh-CN" altLang="en-US" dirty="0"/>
          </a:p>
        </p:txBody>
      </p:sp>
      <p:sp>
        <p:nvSpPr>
          <p:cNvPr id="4" name="右箭头 3"/>
          <p:cNvSpPr/>
          <p:nvPr/>
        </p:nvSpPr>
        <p:spPr>
          <a:xfrm rot="2779283">
            <a:off x="3455864" y="4182304"/>
            <a:ext cx="871410" cy="394404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1070956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The technology of imagers and dosimeters transferred to the company “</a:t>
            </a:r>
            <a:r>
              <a:rPr lang="en-US" altLang="zh-CN" b="1" i="1" dirty="0" smtClean="0">
                <a:ea typeface="Tahoma" panose="020B0604030504040204" pitchFamily="34" charset="0"/>
                <a:cs typeface="Tahoma" panose="020B0604030504040204" pitchFamily="34" charset="0"/>
              </a:rPr>
              <a:t>Beijing HENT Co., Ltd.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altLang="zh-CN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3384" y="6171367"/>
            <a:ext cx="8440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US" altLang="zh-CN" sz="1600" dirty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spin-off company of IHEP located in Z-park (</a:t>
            </a:r>
            <a:r>
              <a:rPr lang="en-US" altLang="zh-CN" sz="1600" i="1" dirty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Beijing</a:t>
            </a:r>
            <a:r>
              <a:rPr lang="en-US" altLang="zh-CN" sz="1600" dirty="0">
                <a:solidFill>
                  <a:srgbClr val="99003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for incubation and manufacture.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324" y="6171367"/>
            <a:ext cx="436060" cy="37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631" y="2033796"/>
            <a:ext cx="1395413" cy="12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991" y="2068769"/>
            <a:ext cx="1434465" cy="133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HENT\Desktop\641072570236494372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030" y="2055346"/>
            <a:ext cx="1079274" cy="13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464" y="2042448"/>
            <a:ext cx="1293941" cy="1311109"/>
          </a:xfrm>
          <a:prstGeom prst="rect">
            <a:avLst/>
          </a:prstGeom>
          <a:noFill/>
          <a:effectLst/>
        </p:spPr>
      </p:pic>
      <p:pic>
        <p:nvPicPr>
          <p:cNvPr id="22" name="Picture 2" descr="C:\Users\neutron\AppData\Local\Temp\WeChat Files\250527447406673130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594" y="2029550"/>
            <a:ext cx="1333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hent.cc/uploads/170823/1-1FR314294Q29.pn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629563" y="3894941"/>
            <a:ext cx="1321319" cy="8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www.hent.cc/uploads/allimg/170111/1-1F111144Q80-L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93" y="3682696"/>
            <a:ext cx="1510689" cy="12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://www.hent.cc/uploads/170214/1-1F21409321MY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752" y="2042448"/>
            <a:ext cx="1446087" cy="124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317646" y="4576893"/>
            <a:ext cx="2378600" cy="5078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“Beijing HENT Co., Ltd”</a:t>
            </a:r>
          </a:p>
        </p:txBody>
      </p:sp>
    </p:spTree>
    <p:extLst>
      <p:ext uri="{BB962C8B-B14F-4D97-AF65-F5344CB8AC3E}">
        <p14:creationId xmlns:p14="http://schemas.microsoft.com/office/powerpoint/2010/main" val="32522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58170" y="1124744"/>
            <a:ext cx="8785830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80000"/>
            </a:pP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Mainland China has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near 40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nuclear power reactors in operation, about 20 under construction, and more about to start construction. Rapid growth in nuclear power has given rise to the importance of nuclear safety.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Miniaturization</a:t>
            </a:r>
            <a:endParaRPr lang="en-US" altLang="zh-CN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kumimoji="1"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Develop more compact, </a:t>
            </a:r>
            <a:r>
              <a:rPr kumimoji="1" lang="zh-CN" altLang="en-US" sz="2000" dirty="0" smtClean="0">
                <a:ea typeface="微软雅黑" panose="020B0503020204020204" pitchFamily="34" charset="-122"/>
                <a:cs typeface="Tahoma" panose="020B0604030504040204" pitchFamily="34" charset="0"/>
              </a:rPr>
              <a:t>multifunction</a:t>
            </a:r>
            <a:r>
              <a:rPr kumimoji="1"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al and highly integrated devices.</a:t>
            </a:r>
            <a:endParaRPr kumimoji="1" lang="zh-CN" altLang="en-US" sz="2000" dirty="0" smtClean="0">
              <a:ea typeface="微软雅黑" panose="020B0503020204020204" pitchFamily="34" charset="-122"/>
              <a:cs typeface="Tahom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Applications </a:t>
            </a:r>
            <a:r>
              <a:rPr lang="en-US" altLang="zh-CN" sz="2400" b="1" dirty="0">
                <a:ea typeface="Tahoma" panose="020B0604030504040204" pitchFamily="34" charset="0"/>
                <a:cs typeface="Tahoma" panose="020B0604030504040204" pitchFamily="34" charset="0"/>
              </a:rPr>
              <a:t>in multi-platform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kumimoji="1"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Develop small </a:t>
            </a:r>
            <a:r>
              <a:rPr kumimoji="1"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UAV onboard/portable </a:t>
            </a:r>
            <a:r>
              <a:rPr kumimoji="1"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units for routine environmental monitoring and nuclear emergency response.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Information network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kumimoji="1"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Information integration and sharing by </a:t>
            </a:r>
            <a:r>
              <a:rPr kumimoji="1" lang="en-US" altLang="zh-CN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kumimoji="1"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zh-CN" altLang="en-US" sz="2000" dirty="0" smtClean="0">
                <a:ea typeface="微软雅黑" panose="020B0503020204020204" pitchFamily="34" charset="-122"/>
                <a:cs typeface="Tahoma" panose="020B0604030504040204" pitchFamily="34" charset="0"/>
              </a:rPr>
              <a:t>technology </a:t>
            </a:r>
            <a:r>
              <a:rPr kumimoji="1"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with multi-platform detector terminals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Ongoing </a:t>
            </a:r>
            <a:r>
              <a:rPr lang="en-US" altLang="zh-CN" b="0" dirty="0" smtClean="0"/>
              <a:t>Project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3551683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Contents</a:t>
            </a:r>
            <a:endParaRPr lang="zh-CN" altLang="en-US" b="0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2279622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860076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2" name="文本框 43"/>
          <p:cNvSpPr txBox="1"/>
          <p:nvPr/>
        </p:nvSpPr>
        <p:spPr>
          <a:xfrm>
            <a:off x="2300477" y="2336856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Research </a:t>
            </a:r>
            <a:r>
              <a:rPr lang="en-US" altLang="zh-TW" sz="2800" dirty="0">
                <a:latin typeface="Arial Black" panose="020B0A04020102020204" pitchFamily="34" charset="0"/>
                <a:ea typeface="微软雅黑" panose="020B0503020204020204" charset="-122"/>
              </a:rPr>
              <a:t>of D</a:t>
            </a:r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NTA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463040" y="3221736"/>
            <a:ext cx="7616305" cy="314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Medical imaging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X-ray inspection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Nuclear safety monitoring technology</a:t>
            </a:r>
          </a:p>
          <a:p>
            <a:pPr>
              <a:lnSpc>
                <a:spcPct val="150000"/>
              </a:lnSpc>
              <a:buFont typeface="Wingdings" charset="2"/>
              <a:buChar char="p"/>
            </a:pPr>
            <a:r>
              <a:rPr lang="en-US" altLang="zh-C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Industrial &amp; Medical </a:t>
            </a:r>
            <a:r>
              <a:rPr lang="en-US" altLang="zh-C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30129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b="0" dirty="0">
                <a:ea typeface="微软雅黑"/>
                <a:cs typeface="微软雅黑"/>
                <a:sym typeface="微软雅黑"/>
              </a:rPr>
              <a:t>BNCT </a:t>
            </a:r>
            <a:r>
              <a:rPr lang="en-US" altLang="zh-CN" sz="2400" b="0" dirty="0">
                <a:ea typeface="微软雅黑"/>
                <a:cs typeface="微软雅黑"/>
                <a:sym typeface="微软雅黑"/>
              </a:rPr>
              <a:t>(Boron Neutron Capture Therapy)</a:t>
            </a:r>
            <a:endParaRPr lang="zh-CN" altLang="en-US" sz="2400" b="0" dirty="0"/>
          </a:p>
        </p:txBody>
      </p:sp>
      <p:sp>
        <p:nvSpPr>
          <p:cNvPr id="3" name="矩形 2"/>
          <p:cNvSpPr/>
          <p:nvPr/>
        </p:nvSpPr>
        <p:spPr>
          <a:xfrm>
            <a:off x="154441" y="800127"/>
            <a:ext cx="88603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zh-CN" sz="2000" dirty="0"/>
              <a:t>BNCT </a:t>
            </a:r>
            <a:r>
              <a:rPr lang="en-US" altLang="zh-CN" sz="2000" smtClean="0"/>
              <a:t>accelerator was </a:t>
            </a:r>
            <a:r>
              <a:rPr lang="en-US" altLang="zh-CN" sz="2000" dirty="0"/>
              <a:t>developed and applied through the cooperation with companies. The agreement has been signed and the budget is available.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2000" dirty="0"/>
              <a:t>The demonstration facility will be constructed in the CSNS site</a:t>
            </a:r>
            <a:r>
              <a:rPr lang="en-US" altLang="zh-CN" sz="2000" dirty="0" smtClean="0"/>
              <a:t>, and will </a:t>
            </a:r>
            <a:r>
              <a:rPr lang="en-US" altLang="zh-CN" sz="2000" dirty="0"/>
              <a:t>be the first accelerator-based BNCT facility in </a:t>
            </a:r>
            <a:r>
              <a:rPr lang="en-US" altLang="zh-CN" sz="2000" dirty="0" smtClean="0"/>
              <a:t>China.</a:t>
            </a:r>
            <a:endParaRPr lang="en-US" altLang="zh-CN" sz="2000" dirty="0"/>
          </a:p>
        </p:txBody>
      </p:sp>
      <p:pic>
        <p:nvPicPr>
          <p:cNvPr id="4" name="图片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41" y="3211858"/>
            <a:ext cx="4914516" cy="223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28961" y="5981249"/>
            <a:ext cx="8511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dirty="0" smtClean="0">
                <a:solidFill>
                  <a:schemeClr val="bg2">
                    <a:lumMod val="90000"/>
                  </a:schemeClr>
                </a:solidFill>
              </a:rPr>
              <a:t>The </a:t>
            </a:r>
            <a:r>
              <a:rPr kumimoji="1" lang="en-US" altLang="zh-CN" sz="1400" dirty="0">
                <a:solidFill>
                  <a:schemeClr val="bg2">
                    <a:lumMod val="90000"/>
                  </a:schemeClr>
                </a:solidFill>
              </a:rPr>
              <a:t>beam energy of a typical BNCT facility is always more than 8MeV. The 3.5 MeV beam can ease the construction of accelerator, but the low energy beam energy will be a challenge to develop the neutron target.</a:t>
            </a:r>
            <a:endParaRPr kumimoji="1" lang="zh-CN" altLang="en-US" sz="1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4441" y="5061178"/>
            <a:ext cx="31354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/>
              <a:t>The layout of BNCT beam line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36188" y="5444251"/>
            <a:ext cx="3678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400" dirty="0">
                <a:solidFill>
                  <a:prstClr val="black"/>
                </a:solidFill>
                <a:latin typeface="Calibri" panose="020F0502020204030204"/>
              </a:rPr>
              <a:t>Signing ceremony of a cooperation agreement </a:t>
            </a:r>
            <a:endParaRPr kumimoji="0" lang="zh-CN" altLang="zh-CN" sz="140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141" y="3329603"/>
            <a:ext cx="3151360" cy="21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2980" y="133959"/>
            <a:ext cx="7859456" cy="582619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Comments </a:t>
            </a:r>
            <a:r>
              <a:rPr lang="en-US" altLang="zh-CN" sz="2000" b="0" dirty="0" smtClean="0"/>
              <a:t>from </a:t>
            </a:r>
            <a:r>
              <a:rPr lang="en-US" altLang="zh-CN" sz="2000" b="0" dirty="0"/>
              <a:t>2013</a:t>
            </a:r>
            <a:r>
              <a:rPr lang="en-US" altLang="zh-CN" sz="2400" b="0" dirty="0"/>
              <a:t> </a:t>
            </a:r>
            <a:r>
              <a:rPr lang="en-US" altLang="zh-CN" sz="2000" b="0" dirty="0" smtClean="0"/>
              <a:t>Assessment </a:t>
            </a:r>
            <a:r>
              <a:rPr lang="en-US" altLang="zh-CN" sz="2400" dirty="0" smtClean="0"/>
              <a:t>&amp; Responses</a:t>
            </a:r>
            <a:endParaRPr lang="zh-CN" altLang="en-US" sz="24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845973"/>
              </p:ext>
            </p:extLst>
          </p:nvPr>
        </p:nvGraphicFramePr>
        <p:xfrm>
          <a:off x="380735" y="1330627"/>
          <a:ext cx="8382530" cy="4235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060"/>
                <a:gridCol w="5612470"/>
              </a:tblGrid>
              <a:tr h="547334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Comments</a:t>
                      </a:r>
                      <a:endParaRPr lang="zh-CN" alt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Implementation &amp; achievement</a:t>
                      </a:r>
                      <a:endParaRPr lang="zh-CN" alt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Too many projects</a:t>
                      </a:r>
                      <a:endParaRPr lang="zh-CN" altLang="en-US" sz="20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000" dirty="0" smtClean="0">
                          <a:latin typeface="+mn-lt"/>
                        </a:rPr>
                        <a:t>Ended some small and isolated projects.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Need further cooperation with companies</a:t>
                      </a:r>
                      <a:endParaRPr lang="zh-CN" altLang="en-US" sz="20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en-US" altLang="zh-CN" sz="2000" b="1" i="1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Gao </a:t>
                      </a:r>
                      <a:r>
                        <a:rPr lang="en-US" altLang="zh-CN" sz="2000" b="1" i="1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Neng</a:t>
                      </a:r>
                      <a:r>
                        <a:rPr lang="en-US" altLang="zh-CN" sz="2000" b="1" i="1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Medical Co., Ltd.</a:t>
                      </a:r>
                      <a:r>
                        <a:rPr lang="en-US" altLang="zh-CN" sz="2000" b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” </a:t>
                      </a:r>
                      <a:r>
                        <a:rPr lang="en-US" altLang="zh-CN" sz="2000" b="0" dirty="0" smtClean="0">
                          <a:latin typeface="+mn-lt"/>
                        </a:rPr>
                        <a:t>is responsible for the industrialization of PEM, and next MBI</a:t>
                      </a:r>
                      <a:r>
                        <a:rPr lang="en-US" altLang="zh-CN" sz="2000" b="0" baseline="0" dirty="0" smtClean="0">
                          <a:latin typeface="+mn-lt"/>
                        </a:rPr>
                        <a:t> system.</a:t>
                      </a:r>
                      <a:endParaRPr lang="en-US" altLang="zh-CN" sz="2000" b="0" dirty="0" smtClean="0"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dirty="0" smtClean="0"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en-US" altLang="zh-CN" sz="2000" b="1" i="1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Beijing HENT Co., Ltd</a:t>
                      </a:r>
                      <a:r>
                        <a:rPr lang="en-US" altLang="zh-CN" sz="2000" b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” </a:t>
                      </a:r>
                      <a:r>
                        <a:rPr lang="en-US" altLang="zh-CN" sz="2000" b="0" dirty="0" smtClean="0">
                          <a:latin typeface="+mn-lt"/>
                        </a:rPr>
                        <a:t>is responsible for the industrialization of CL,</a:t>
                      </a:r>
                      <a:r>
                        <a:rPr lang="en-US" altLang="zh-CN" sz="2000" b="0" baseline="0" dirty="0" smtClean="0">
                          <a:latin typeface="+mn-lt"/>
                        </a:rPr>
                        <a:t> radiation imagers and dosimeters.</a:t>
                      </a:r>
                      <a:endParaRPr lang="en-US" altLang="zh-CN" sz="2000" b="0" dirty="0" smtClean="0"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Offer free use in exchange for usage data</a:t>
                      </a:r>
                      <a:endParaRPr lang="zh-CN" altLang="en-US" sz="20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000" dirty="0" smtClean="0">
                          <a:latin typeface="+mn-lt"/>
                        </a:rPr>
                        <a:t>All instruments have been</a:t>
                      </a:r>
                      <a:r>
                        <a:rPr lang="en-US" altLang="zh-CN" sz="2000" baseline="0" dirty="0" smtClean="0">
                          <a:latin typeface="+mn-lt"/>
                        </a:rPr>
                        <a:t> opening to  </a:t>
                      </a:r>
                      <a:r>
                        <a:rPr lang="en-US" altLang="zh-CN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 </a:t>
                      </a:r>
                      <a:r>
                        <a:rPr lang="en-US" altLang="zh-CN" sz="2000" dirty="0" smtClean="0">
                          <a:latin typeface="+mn-lt"/>
                        </a:rPr>
                        <a:t>to provide services. 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000" dirty="0" smtClean="0">
                          <a:latin typeface="Symbol" panose="05050102010706020507" pitchFamily="18" charset="2"/>
                        </a:rPr>
                        <a:t>(</a:t>
                      </a:r>
                      <a:r>
                        <a:rPr lang="en-US" altLang="zh-CN" sz="2000" dirty="0" err="1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altLang="zh-CN" sz="2000" dirty="0" err="1" smtClean="0">
                          <a:latin typeface="+mn-lt"/>
                        </a:rPr>
                        <a:t>PET</a:t>
                      </a:r>
                      <a:r>
                        <a:rPr lang="en-US" altLang="zh-CN" sz="2000" dirty="0" smtClean="0">
                          <a:latin typeface="+mn-lt"/>
                        </a:rPr>
                        <a:t>,</a:t>
                      </a:r>
                      <a:r>
                        <a:rPr lang="en-US" altLang="zh-CN" sz="2000" baseline="0" dirty="0" smtClean="0">
                          <a:latin typeface="+mn-lt"/>
                        </a:rPr>
                        <a:t> CT’s, CL and data analysis)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54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Contents</a:t>
            </a:r>
            <a:endParaRPr lang="zh-CN" altLang="en-US" b="0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2279622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860076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1" name="文本框 5"/>
          <p:cNvSpPr txBox="1"/>
          <p:nvPr/>
        </p:nvSpPr>
        <p:spPr>
          <a:xfrm>
            <a:off x="2328466" y="2253933"/>
            <a:ext cx="513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Future </a:t>
            </a:r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plan of DNTA</a:t>
            </a:r>
            <a:endParaRPr lang="en-US" altLang="zh-CN" sz="2800" dirty="0">
              <a:latin typeface="Arial Black" panose="020B0A04020102020204" pitchFamily="34" charset="0"/>
              <a:ea typeface="微软雅黑" panose="020B0503020204020204" charset="-122"/>
            </a:endParaRPr>
          </a:p>
          <a:p>
            <a:endParaRPr lang="en-US" altLang="zh-CN" sz="2800" dirty="0">
              <a:latin typeface="Arial Black" panose="020B0A04020102020204" pitchFamily="34" charset="0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57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plan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2980" y="1032880"/>
            <a:ext cx="8271335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zh-CN" sz="2400" b="1" dirty="0" smtClean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echnology </a:t>
            </a:r>
            <a:r>
              <a:rPr lang="en-US" altLang="zh-CN" sz="2400" b="1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zh-CN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igh-performance electronics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en-US" altLang="zh-CN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3D-Compton &amp; hybrid imaging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technology, </a:t>
            </a:r>
            <a:endParaRPr lang="en-US" altLang="zh-CN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Time-coded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imaging technology, </a:t>
            </a:r>
            <a:endParaRPr lang="en-US" altLang="zh-CN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Rapid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quantitative mapping of regional radiation distribution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zh-CN" sz="2400" b="1" dirty="0" smtClean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omponents </a:t>
            </a:r>
            <a:r>
              <a:rPr lang="en-US" altLang="zh-CN" sz="2400" b="1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zh-CN" sz="2400" b="1" dirty="0" smtClean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instrumentation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Photon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counting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detector (CZT detector),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Multi-energy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breast CT, </a:t>
            </a:r>
            <a:endParaRPr lang="en-US" altLang="zh-CN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CT for Paleontology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fossils and human remains,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Technology transfer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MBI for breast, </a:t>
            </a:r>
            <a:endParaRPr lang="en-US" altLang="zh-CN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3D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X-ray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system for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IC packaging, </a:t>
            </a:r>
            <a:endParaRPr lang="en-US" altLang="zh-CN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Nuclear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safety inspection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devices</a:t>
            </a:r>
            <a:endParaRPr lang="en-US" altLang="zh-CN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Contents</a:t>
            </a:r>
            <a:endParaRPr lang="zh-CN" altLang="en-US" b="0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2279622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860076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1" name="文本框 5"/>
          <p:cNvSpPr txBox="1"/>
          <p:nvPr/>
        </p:nvSpPr>
        <p:spPr>
          <a:xfrm>
            <a:off x="2328467" y="2253933"/>
            <a:ext cx="2138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latin typeface="Arial Black" panose="020B0A04020102020204" pitchFamily="34" charset="0"/>
                <a:ea typeface="微软雅黑" panose="020B0503020204020204" charset="-122"/>
              </a:rPr>
              <a:t>Summary</a:t>
            </a:r>
            <a:r>
              <a:rPr lang="en-US" altLang="zh-TW" sz="2800" b="1" dirty="0">
                <a:solidFill>
                  <a:srgbClr val="0000CC"/>
                </a:solidFill>
                <a:latin typeface="Arial" charset="0"/>
                <a:ea typeface="華康隸書體W5" pitchFamily="65" charset="-120"/>
              </a:rPr>
              <a:t> </a:t>
            </a:r>
            <a:endParaRPr lang="en-US" altLang="zh-CN" sz="2800" dirty="0">
              <a:latin typeface="Arial Black" panose="020B0A04020102020204" pitchFamily="34" charset="0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57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Mission of </a:t>
            </a:r>
            <a:r>
              <a:rPr lang="en-US" altLang="zh-CN" b="0" dirty="0" smtClean="0"/>
              <a:t>DNTA</a:t>
            </a:r>
            <a:endParaRPr lang="zh-CN" altLang="en-US" b="0" dirty="0"/>
          </a:p>
        </p:txBody>
      </p:sp>
      <p:sp>
        <p:nvSpPr>
          <p:cNvPr id="4" name="矩形 3"/>
          <p:cNvSpPr/>
          <p:nvPr/>
        </p:nvSpPr>
        <p:spPr>
          <a:xfrm>
            <a:off x="235180" y="873042"/>
            <a:ext cx="88361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en-US" altLang="zh-CN" sz="2400" u="sng" dirty="0" smtClean="0">
                <a:solidFill>
                  <a:srgbClr val="0000FF"/>
                </a:solidFill>
              </a:rPr>
              <a:t>Reviewers’ </a:t>
            </a:r>
            <a:r>
              <a:rPr kumimoji="0" lang="en-US" altLang="zh-CN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Recommendation </a:t>
            </a:r>
            <a:r>
              <a:rPr lang="en-US" altLang="zh-CN" sz="2400" u="sng" kern="0" dirty="0" smtClean="0">
                <a:solidFill>
                  <a:srgbClr val="0000FF"/>
                </a:solidFill>
              </a:rPr>
              <a:t>(2013)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:  </a:t>
            </a:r>
          </a:p>
          <a:p>
            <a:pPr marR="0" lvl="0" defTabSz="45720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“The Committee supports this concept and direction, and recommends that IHEP consider strengthen the institute-level Office for Technology Transfer and Management to provide legal and business expertise to assist the scientific staff to pursue technology transfer and commercialization.”</a:t>
            </a:r>
          </a:p>
        </p:txBody>
      </p:sp>
      <p:sp>
        <p:nvSpPr>
          <p:cNvPr id="5" name="矩形 4"/>
          <p:cNvSpPr/>
          <p:nvPr/>
        </p:nvSpPr>
        <p:spPr>
          <a:xfrm>
            <a:off x="235180" y="3940707"/>
            <a:ext cx="8836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en-US" altLang="zh-CN" sz="2400" u="sng" dirty="0" smtClean="0">
                <a:solidFill>
                  <a:srgbClr val="0000FF"/>
                </a:solidFill>
              </a:rPr>
              <a:t>Response to Reviewers’ </a:t>
            </a:r>
            <a:r>
              <a:rPr kumimoji="0" lang="en-US" altLang="zh-CN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Recommendation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: 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p"/>
            </a:pPr>
            <a:r>
              <a:rPr lang="en-US" altLang="zh-CN" sz="2400" b="1" dirty="0">
                <a:ea typeface="Tahoma" panose="020B0604030504040204" pitchFamily="34" charset="0"/>
                <a:cs typeface="Tahoma" panose="020B0604030504040204" pitchFamily="34" charset="0"/>
              </a:rPr>
              <a:t>To achieve the objective, DNTA must work in close cooperation with </a:t>
            </a:r>
            <a:r>
              <a:rPr lang="en-US" altLang="zh-CN" sz="2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other research </a:t>
            </a:r>
            <a:r>
              <a:rPr lang="en-US" altLang="zh-CN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divisions, the Office </a:t>
            </a:r>
            <a:r>
              <a:rPr lang="en-US" altLang="zh-CN" sz="2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 Technology Transfer and </a:t>
            </a:r>
            <a:r>
              <a:rPr lang="en-US" altLang="zh-CN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Management </a:t>
            </a: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altLang="zh-CN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the downstream company. </a:t>
            </a:r>
            <a:endParaRPr lang="en-US" altLang="zh-CN" sz="24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9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b="1" dirty="0" smtClean="0">
                <a:ea typeface="宋体" charset="-122"/>
                <a:cs typeface="Tahoma" pitchFamily="34" charset="0"/>
              </a:rPr>
              <a:t>Summary remarks for DNTA </a:t>
            </a:r>
            <a:endParaRPr lang="zh-CN" altLang="en-US" b="1" dirty="0" smtClean="0">
              <a:ea typeface="宋体" charset="-122"/>
              <a:cs typeface="Tahoma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20073" y="1447800"/>
            <a:ext cx="8947727" cy="341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363" lvl="1" indent="-360363" eaLnBrk="0" hangingPunct="0">
              <a:lnSpc>
                <a:spcPts val="2800"/>
              </a:lnSpc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Ø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DNTA’s work is based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on the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technologies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developed with large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facilities in IHEP, which are </a:t>
            </a:r>
            <a:r>
              <a:rPr lang="en-US" altLang="zh-CN" sz="2400" b="1" cap="all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our legacy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60363" lvl="1" indent="-360363" eaLnBrk="0" hangingPunct="0">
              <a:lnSpc>
                <a:spcPts val="2800"/>
              </a:lnSpc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Ø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We hope, the successful demonstration (accelerator, PEM and radiation imager) should be modeled by following projects;</a:t>
            </a:r>
          </a:p>
          <a:p>
            <a:pPr marL="360363" lvl="1" indent="-360363" eaLnBrk="0" hangingPunct="0">
              <a:lnSpc>
                <a:spcPts val="2800"/>
              </a:lnSpc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Ø"/>
            </a:pP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DNTA should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perform further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R&amp;D 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according to demands of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application, market</a:t>
            </a:r>
            <a:r>
              <a:rPr lang="en-US" altLang="zh-CN" sz="2000" dirty="0">
                <a:ea typeface="Tahoma" panose="020B0604030504040204" pitchFamily="34" charset="0"/>
                <a:cs typeface="Tahoma" panose="020B0604030504040204" pitchFamily="34" charset="0"/>
              </a:rPr>
              <a:t>, and establish some R&amp;D platforms with industry to carry out the 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technology transfer and industrialization; </a:t>
            </a:r>
          </a:p>
          <a:p>
            <a:pPr marL="360363" lvl="1" indent="-360363" eaLnBrk="0" hangingPunct="0">
              <a:lnSpc>
                <a:spcPct val="150000"/>
              </a:lnSpc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Ø"/>
            </a:pPr>
            <a:r>
              <a:rPr lang="en-US" altLang="zh-CN" sz="2000" b="1" dirty="0">
                <a:ea typeface="Tahoma" panose="020B0604030504040204" pitchFamily="34" charset="0"/>
                <a:cs typeface="Tahoma" panose="020B0604030504040204" pitchFamily="34" charset="0"/>
              </a:rPr>
              <a:t>Innovation and </a:t>
            </a:r>
            <a:r>
              <a:rPr lang="en-US" altLang="zh-CN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entrepreneurship in DNTA to meet the needs along with the rapid development of economy in China  - are </a:t>
            </a:r>
            <a:r>
              <a:rPr lang="en-US" altLang="zh-CN" sz="2400" b="1" cap="all" dirty="0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our vision</a:t>
            </a:r>
            <a:r>
              <a:rPr lang="en-US" altLang="zh-CN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zh-CN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0213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7432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Arial Black" pitchFamily="34" charset="0"/>
              </a:rPr>
              <a:t>Thank you for your attention!</a:t>
            </a:r>
            <a:endParaRPr lang="zh-CN" altLang="en-US" sz="40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407988" y="914400"/>
            <a:ext cx="4392611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800" b="1" dirty="0" smtClean="0">
                <a:ea typeface="黑体" pitchFamily="2" charset="-122"/>
                <a:cs typeface="Tahoma" pitchFamily="34" charset="0"/>
              </a:rPr>
              <a:t>Staff: 58</a:t>
            </a:r>
          </a:p>
          <a:p>
            <a:pPr>
              <a:lnSpc>
                <a:spcPct val="125000"/>
              </a:lnSpc>
            </a:pPr>
            <a:r>
              <a:rPr lang="en-US" sz="1800" b="1" dirty="0" smtClean="0">
                <a:cs typeface="Tahoma" pitchFamily="34" charset="0"/>
              </a:rPr>
              <a:t>Postdoctoral </a:t>
            </a:r>
            <a:r>
              <a:rPr lang="en-US" altLang="zh-CN" sz="1800" b="1" dirty="0" smtClean="0">
                <a:ea typeface="黑体" pitchFamily="2" charset="-122"/>
                <a:cs typeface="Tahoma" pitchFamily="34" charset="0"/>
              </a:rPr>
              <a:t>: 2</a:t>
            </a:r>
          </a:p>
          <a:p>
            <a:pPr>
              <a:lnSpc>
                <a:spcPct val="125000"/>
              </a:lnSpc>
            </a:pPr>
            <a:r>
              <a:rPr lang="en-US" sz="1800" b="1" dirty="0" smtClean="0">
                <a:cs typeface="Tahoma" pitchFamily="34" charset="0"/>
              </a:rPr>
              <a:t>Postgraduate</a:t>
            </a:r>
            <a:r>
              <a:rPr lang="en-US" altLang="zh-CN" sz="1800" b="1" dirty="0" smtClean="0">
                <a:ea typeface="黑体" pitchFamily="2" charset="-122"/>
                <a:cs typeface="Tahoma" pitchFamily="34" charset="0"/>
              </a:rPr>
              <a:t>: 25</a:t>
            </a:r>
          </a:p>
          <a:p>
            <a:pPr>
              <a:lnSpc>
                <a:spcPct val="125000"/>
              </a:lnSpc>
            </a:pPr>
            <a:r>
              <a:rPr lang="en-US" sz="1800" b="1" dirty="0" smtClean="0">
                <a:cs typeface="Tahoma" pitchFamily="34" charset="0"/>
              </a:rPr>
              <a:t>Postgraduate </a:t>
            </a:r>
            <a:r>
              <a:rPr lang="en-US" altLang="zh-CN" sz="1800" b="1" dirty="0" smtClean="0">
                <a:cs typeface="Tahoma" pitchFamily="34" charset="0"/>
              </a:rPr>
              <a:t>from Universities</a:t>
            </a:r>
            <a:r>
              <a:rPr lang="en-US" sz="1800" b="1" dirty="0" smtClean="0">
                <a:cs typeface="Tahoma" pitchFamily="34" charset="0"/>
              </a:rPr>
              <a:t>: 16</a:t>
            </a:r>
          </a:p>
          <a:p>
            <a:pPr>
              <a:lnSpc>
                <a:spcPct val="125000"/>
              </a:lnSpc>
            </a:pPr>
            <a:r>
              <a:rPr lang="en-US" altLang="zh-CN" sz="1800" b="1" dirty="0" smtClean="0">
                <a:ea typeface="黑体" pitchFamily="2" charset="-122"/>
                <a:cs typeface="Tahoma" pitchFamily="34" charset="0"/>
              </a:rPr>
              <a:t>Others: 4</a:t>
            </a:r>
          </a:p>
          <a:p>
            <a:pPr>
              <a:lnSpc>
                <a:spcPct val="125000"/>
              </a:lnSpc>
            </a:pPr>
            <a:r>
              <a:rPr lang="en-US" altLang="zh-CN" sz="1800" b="1" dirty="0" smtClean="0">
                <a:ea typeface="黑体" pitchFamily="2" charset="-122"/>
                <a:cs typeface="Tahoma" pitchFamily="34" charset="0"/>
              </a:rPr>
              <a:t>Total: 105</a:t>
            </a:r>
          </a:p>
        </p:txBody>
      </p:sp>
      <p:graphicFrame>
        <p:nvGraphicFramePr>
          <p:cNvPr id="11" name="图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809112"/>
              </p:ext>
            </p:extLst>
          </p:nvPr>
        </p:nvGraphicFramePr>
        <p:xfrm>
          <a:off x="4415636" y="2210046"/>
          <a:ext cx="4483100" cy="2869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图表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077106"/>
              </p:ext>
            </p:extLst>
          </p:nvPr>
        </p:nvGraphicFramePr>
        <p:xfrm>
          <a:off x="221655" y="3058375"/>
          <a:ext cx="4426783" cy="256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 smtClean="0">
                <a:ea typeface="黑体" pitchFamily="2" charset="-122"/>
                <a:cs typeface="Tahoma" pitchFamily="34" charset="0"/>
              </a:rPr>
              <a:t>Manpower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38095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7657637"/>
              </p:ext>
            </p:extLst>
          </p:nvPr>
        </p:nvGraphicFramePr>
        <p:xfrm>
          <a:off x="139767" y="844732"/>
          <a:ext cx="3617421" cy="2934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4999031"/>
              </p:ext>
            </p:extLst>
          </p:nvPr>
        </p:nvGraphicFramePr>
        <p:xfrm>
          <a:off x="4826076" y="844732"/>
          <a:ext cx="3847020" cy="2504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 smtClean="0">
                <a:ea typeface="黑体" pitchFamily="2" charset="-122"/>
                <a:cs typeface="Tahoma" pitchFamily="34" charset="0"/>
              </a:rPr>
              <a:t>Manpower</a:t>
            </a:r>
            <a:endParaRPr lang="zh-CN" altLang="en-US" b="0" dirty="0"/>
          </a:p>
        </p:txBody>
      </p:sp>
      <p:graphicFrame>
        <p:nvGraphicFramePr>
          <p:cNvPr id="7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681802"/>
              </p:ext>
            </p:extLst>
          </p:nvPr>
        </p:nvGraphicFramePr>
        <p:xfrm>
          <a:off x="1374212" y="3145524"/>
          <a:ext cx="6408414" cy="282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578779" y="2776192"/>
            <a:ext cx="168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Major structure</a:t>
            </a:r>
            <a:endParaRPr lang="zh-CN" altLang="en-US" b="1" dirty="0">
              <a:cs typeface="Tahoma" panose="020B060403050404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980" y="5914807"/>
            <a:ext cx="875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800" b="1" dirty="0" smtClean="0">
                <a:solidFill>
                  <a:srgbClr val="0000CC"/>
                </a:solidFill>
                <a:cs typeface="Tahoma" pitchFamily="34" charset="0"/>
              </a:rPr>
              <a:t>We have a solid team for our work </a:t>
            </a:r>
            <a:r>
              <a:rPr lang="en-US" altLang="zh-CN" sz="1800" dirty="0" smtClean="0">
                <a:cs typeface="Tahoma" pitchFamily="34" charset="0"/>
              </a:rPr>
              <a:t>(85%  working on instrumentation).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CC"/>
                </a:solidFill>
                <a:cs typeface="Tahoma" pitchFamily="34" charset="0"/>
              </a:rPr>
              <a:t>We </a:t>
            </a:r>
            <a:r>
              <a:rPr lang="en-US" altLang="zh-CN" b="1" dirty="0" smtClean="0">
                <a:solidFill>
                  <a:srgbClr val="0000CC"/>
                </a:solidFill>
                <a:cs typeface="Tahoma" pitchFamily="34" charset="0"/>
              </a:rPr>
              <a:t>are taking </a:t>
            </a:r>
            <a:r>
              <a:rPr lang="en-US" altLang="zh-CN" b="1" dirty="0">
                <a:solidFill>
                  <a:srgbClr val="0000CC"/>
                </a:solidFill>
                <a:cs typeface="Tahoma" pitchFamily="34" charset="0"/>
              </a:rPr>
              <a:t>age advantage </a:t>
            </a:r>
            <a:r>
              <a:rPr lang="en-US" altLang="zh-CN" b="1" dirty="0" smtClean="0">
                <a:solidFill>
                  <a:srgbClr val="0000CC"/>
                </a:solidFill>
                <a:cs typeface="Tahoma" pitchFamily="34" charset="0"/>
              </a:rPr>
              <a:t>now and in </a:t>
            </a:r>
            <a:r>
              <a:rPr lang="en-US" altLang="zh-CN" b="1" dirty="0">
                <a:solidFill>
                  <a:srgbClr val="0000CC"/>
                </a:solidFill>
                <a:cs typeface="Tahoma" pitchFamily="34" charset="0"/>
              </a:rPr>
              <a:t>next 5-10 </a:t>
            </a:r>
            <a:r>
              <a:rPr lang="en-US" altLang="zh-CN" b="1" dirty="0" smtClean="0">
                <a:solidFill>
                  <a:srgbClr val="0000CC"/>
                </a:solidFill>
                <a:cs typeface="Tahoma" pitchFamily="34" charset="0"/>
              </a:rPr>
              <a:t>years</a:t>
            </a:r>
            <a:r>
              <a:rPr lang="zh-CN" altLang="en-US" b="1" dirty="0">
                <a:solidFill>
                  <a:srgbClr val="0000CC"/>
                </a:solidFill>
                <a:cs typeface="Tahoma" pitchFamily="34" charset="0"/>
              </a:rPr>
              <a:t> </a:t>
            </a:r>
            <a:r>
              <a:rPr lang="en-US" altLang="zh-CN" dirty="0" smtClean="0">
                <a:cs typeface="Tahoma" pitchFamily="34" charset="0"/>
              </a:rPr>
              <a:t>(over 95% under 50 years old). </a:t>
            </a:r>
            <a:endParaRPr lang="zh-CN" altLang="en-US" dirty="0">
              <a:cs typeface="Tahoma" pitchFamily="34" charset="0"/>
            </a:endParaRPr>
          </a:p>
        </p:txBody>
      </p:sp>
      <p:sp>
        <p:nvSpPr>
          <p:cNvPr id="4" name="虚尾箭头 3"/>
          <p:cNvSpPr/>
          <p:nvPr/>
        </p:nvSpPr>
        <p:spPr>
          <a:xfrm rot="5400000">
            <a:off x="198963" y="4906106"/>
            <a:ext cx="845575" cy="727587"/>
          </a:xfrm>
          <a:prstGeom prst="striped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>
                <a:ea typeface="黑体" pitchFamily="2" charset="-122"/>
                <a:cs typeface="Tahoma" pitchFamily="34" charset="0"/>
              </a:rPr>
              <a:t>Manpower</a:t>
            </a:r>
            <a:endParaRPr lang="zh-CN" altLang="en-US" dirty="0"/>
          </a:p>
        </p:txBody>
      </p:sp>
      <p:pic>
        <p:nvPicPr>
          <p:cNvPr id="3" name="图片 2" descr="魏龙-201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603" y="1656723"/>
            <a:ext cx="1219700" cy="171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 descr="章志明 (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710" y="4080387"/>
            <a:ext cx="1219700" cy="1732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4069" y="1656723"/>
            <a:ext cx="1269140" cy="174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20071105照片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9467" y="1656723"/>
            <a:ext cx="1324075" cy="174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刘宇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206" y="4080387"/>
            <a:ext cx="1307240" cy="1732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QAT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9242" y="4080387"/>
            <a:ext cx="1288074" cy="173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24243" y="3353399"/>
            <a:ext cx="331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Long Wei</a:t>
            </a:r>
          </a:p>
          <a:p>
            <a:pPr algn="ctr"/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dirty="0"/>
              <a:t>Nuclear imaging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435067" y="3353398"/>
            <a:ext cx="218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Rongjian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Shi</a:t>
            </a:r>
          </a:p>
          <a:p>
            <a:pPr algn="ctr"/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dirty="0" smtClean="0"/>
              <a:t>Accelerator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zh-CN" altLang="en-US" dirty="0">
              <a:cs typeface="Tahoma" panose="020B060403050404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84069" y="3353397"/>
            <a:ext cx="196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Cunfeng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Wei</a:t>
            </a:r>
          </a:p>
          <a:p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dirty="0"/>
              <a:t>X-ray imaging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zh-CN" altLang="en-US" dirty="0">
              <a:cs typeface="Tahoma" panose="020B060403050404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55050" y="5846947"/>
            <a:ext cx="254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Yu Liu</a:t>
            </a:r>
          </a:p>
          <a:p>
            <a:pPr algn="ctr"/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(nuclear </a:t>
            </a:r>
            <a:r>
              <a:rPr lang="en-US" altLang="zh-CN" dirty="0" smtClean="0"/>
              <a:t>chemistry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187893" y="5846947"/>
            <a:ext cx="228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Baoci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Shan</a:t>
            </a:r>
          </a:p>
          <a:p>
            <a:pPr algn="ctr"/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dirty="0"/>
              <a:t>Molecular Imaging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zh-CN" altLang="en-US" dirty="0">
              <a:cs typeface="Tahoma" panose="020B060403050404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2036" y="5846947"/>
            <a:ext cx="211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Zhiming</a:t>
            </a:r>
            <a:r>
              <a:rPr lang="en-US" altLang="zh-CN" b="1" dirty="0" smtClean="0">
                <a:ea typeface="Tahoma" panose="020B0604030504040204" pitchFamily="34" charset="0"/>
                <a:cs typeface="Tahoma" panose="020B0604030504040204" pitchFamily="34" charset="0"/>
              </a:rPr>
              <a:t> Zhang</a:t>
            </a:r>
          </a:p>
          <a:p>
            <a:pPr algn="ctr"/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dirty="0" smtClean="0"/>
              <a:t>Nuclear </a:t>
            </a:r>
            <a:r>
              <a:rPr lang="en-US" altLang="zh-CN" dirty="0"/>
              <a:t>detecting 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zh-CN" altLang="en-US" dirty="0">
              <a:cs typeface="Tahoma" panose="020B060403050404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2980" y="854850"/>
            <a:ext cx="3559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Academic leaders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081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>
                <a:ea typeface="華康隸書體W5" pitchFamily="65" charset="-120"/>
                <a:cs typeface="Tahoma" pitchFamily="34" charset="0"/>
              </a:rPr>
              <a:t>Project &amp; </a:t>
            </a:r>
            <a:r>
              <a:rPr lang="en-US" altLang="zh-CN" b="0" dirty="0" smtClean="0">
                <a:ea typeface="華康隸書體W5" pitchFamily="65" charset="-120"/>
                <a:cs typeface="Tahoma" pitchFamily="34" charset="0"/>
              </a:rPr>
              <a:t>budget</a:t>
            </a:r>
            <a:endParaRPr lang="zh-CN" altLang="en-US" b="0" dirty="0"/>
          </a:p>
        </p:txBody>
      </p:sp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287594" y="926690"/>
            <a:ext cx="877774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NSFC grants</a:t>
            </a:r>
            <a:r>
              <a:rPr lang="en-US" altLang="en-US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&gt; 20	</a:t>
            </a:r>
            <a:endParaRPr lang="en-US" altLang="zh-CN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15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State key </a:t>
            </a:r>
            <a:r>
              <a:rPr lang="en-US" altLang="zh-CN" sz="2400" b="1" dirty="0">
                <a:ea typeface="Tahoma" panose="020B0604030504040204" pitchFamily="34" charset="0"/>
                <a:cs typeface="Tahoma" panose="020B0604030504040204" pitchFamily="34" charset="0"/>
              </a:rPr>
              <a:t>R&amp;D </a:t>
            </a: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program, </a:t>
            </a:r>
            <a:r>
              <a:rPr lang="en-US" altLang="zh-CN" sz="2400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×</a:t>
            </a: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altLang="zh-CN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15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Key deployment project, CAS </a:t>
            </a:r>
            <a:endParaRPr lang="en-US" altLang="zh-CN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15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Main project for scientific instruments, CAS </a:t>
            </a:r>
            <a:r>
              <a:rPr lang="en-US" altLang="en-US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×9</a:t>
            </a:r>
          </a:p>
          <a:p>
            <a:pPr marL="342900" indent="-342900">
              <a:spcBef>
                <a:spcPct val="15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International cooperation project, CAS </a:t>
            </a:r>
          </a:p>
          <a:p>
            <a:pPr marL="342900" indent="-342900">
              <a:spcBef>
                <a:spcPct val="15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Funds from company or organization, </a:t>
            </a:r>
            <a:r>
              <a:rPr lang="en-US" altLang="zh-CN" sz="2400" dirty="0" smtClean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 M RMB(</a:t>
            </a:r>
            <a:r>
              <a:rPr lang="en-US" altLang="zh-CN" sz="2400" dirty="0">
                <a:solidFill>
                  <a:srgbClr val="0000CC"/>
                </a:solidFill>
                <a:ea typeface="黑体" pitchFamily="2" charset="-122"/>
                <a:cs typeface="Tahoma" pitchFamily="34" charset="0"/>
              </a:rPr>
              <a:t>¥</a:t>
            </a:r>
            <a:r>
              <a:rPr lang="en-US" altLang="zh-CN" sz="2400" dirty="0" smtClean="0">
                <a:solidFill>
                  <a:srgbClr val="00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zh-CN" sz="2400" dirty="0">
              <a:solidFill>
                <a:srgbClr val="0000C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088052"/>
              </p:ext>
            </p:extLst>
          </p:nvPr>
        </p:nvGraphicFramePr>
        <p:xfrm>
          <a:off x="152400" y="3782154"/>
          <a:ext cx="4277032" cy="2454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853074"/>
              </p:ext>
            </p:extLst>
          </p:nvPr>
        </p:nvGraphicFramePr>
        <p:xfrm>
          <a:off x="4572000" y="3782154"/>
          <a:ext cx="4277032" cy="2454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52400" y="6236673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en-US" altLang="zh-CN" sz="2400" dirty="0" smtClean="0">
                <a:solidFill>
                  <a:srgbClr val="000000"/>
                </a:solidFill>
                <a:latin typeface="+mn-lt"/>
                <a:ea typeface="黑体" pitchFamily="2" charset="-122"/>
                <a:cs typeface="Tahoma" pitchFamily="34" charset="0"/>
              </a:rPr>
              <a:t>2013-2017 Total funds &gt; 142 </a:t>
            </a:r>
            <a:r>
              <a:rPr lang="en-US" altLang="zh-CN" sz="2400" dirty="0">
                <a:solidFill>
                  <a:srgbClr val="000000"/>
                </a:solidFill>
                <a:latin typeface="+mn-lt"/>
                <a:ea typeface="黑体" pitchFamily="2" charset="-122"/>
                <a:cs typeface="Tahoma" pitchFamily="34" charset="0"/>
              </a:rPr>
              <a:t>M </a:t>
            </a:r>
            <a:r>
              <a:rPr lang="en-US" altLang="zh-CN" sz="2400" dirty="0" smtClean="0">
                <a:solidFill>
                  <a:srgbClr val="000000"/>
                </a:solidFill>
                <a:latin typeface="+mn-lt"/>
                <a:ea typeface="黑体" pitchFamily="2" charset="-122"/>
                <a:cs typeface="Tahoma" pitchFamily="34" charset="0"/>
              </a:rPr>
              <a:t>RMB (¥)</a:t>
            </a:r>
            <a:endParaRPr lang="zh-CN" altLang="en-US" sz="2400" dirty="0">
              <a:solidFill>
                <a:srgbClr val="000000"/>
              </a:solidFill>
              <a:latin typeface="+mn-lt"/>
              <a:ea typeface="黑体" pitchFamily="2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7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13074</TotalTime>
  <Words>2769</Words>
  <Application>Microsoft Office PowerPoint</Application>
  <PresentationFormat>全屏显示(4:3)</PresentationFormat>
  <Paragraphs>551</Paragraphs>
  <Slides>51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7" baseType="lpstr">
      <vt:lpstr>Arial Unicode MS</vt:lpstr>
      <vt:lpstr>黑体</vt:lpstr>
      <vt:lpstr>华文新魏</vt:lpstr>
      <vt:lpstr>華康隸書體W5</vt:lpstr>
      <vt:lpstr>宋体</vt:lpstr>
      <vt:lpstr>微软雅黑</vt:lpstr>
      <vt:lpstr>微软雅黑</vt:lpstr>
      <vt:lpstr>Arial</vt:lpstr>
      <vt:lpstr>Arial Black</vt:lpstr>
      <vt:lpstr>Calibri</vt:lpstr>
      <vt:lpstr>Cambria</vt:lpstr>
      <vt:lpstr>Symbol</vt:lpstr>
      <vt:lpstr>Tahoma</vt:lpstr>
      <vt:lpstr>Times New Roman</vt:lpstr>
      <vt:lpstr>Wingdings</vt:lpstr>
      <vt:lpstr>Office 主题</vt:lpstr>
      <vt:lpstr> Division of Nuclear Technology and Applications</vt:lpstr>
      <vt:lpstr>Contents</vt:lpstr>
      <vt:lpstr>Contents</vt:lpstr>
      <vt:lpstr>About DNTA</vt:lpstr>
      <vt:lpstr>Mission of DNTA</vt:lpstr>
      <vt:lpstr>Manpower</vt:lpstr>
      <vt:lpstr>Manpower</vt:lpstr>
      <vt:lpstr>Manpower</vt:lpstr>
      <vt:lpstr>Project &amp; budget</vt:lpstr>
      <vt:lpstr>Budget structure</vt:lpstr>
      <vt:lpstr>Laboratory</vt:lpstr>
      <vt:lpstr>Publications &amp; patents</vt:lpstr>
      <vt:lpstr>Contents</vt:lpstr>
      <vt:lpstr> Medical imaging Systems</vt:lpstr>
      <vt:lpstr>PET for Breast Cancer Diagnosis     (Positron emission mammography - PEM) </vt:lpstr>
      <vt:lpstr>Performance of PEM systems</vt:lpstr>
      <vt:lpstr>Performance of PEM systems</vt:lpstr>
      <vt:lpstr>Performance of PEM system</vt:lpstr>
      <vt:lpstr>Technology transfer of PEMi</vt:lpstr>
      <vt:lpstr>Clinical Applications of PEMi</vt:lpstr>
      <vt:lpstr>Ongoing project:              Design of new MBI system</vt:lpstr>
      <vt:lpstr>System Performance of MBI</vt:lpstr>
      <vt:lpstr>PowerPoint 演示文稿</vt:lpstr>
      <vt:lpstr>Contents</vt:lpstr>
      <vt:lpstr>Developed X-ray imaging Systems</vt:lpstr>
      <vt:lpstr>CT for Rock Mechanics Testing</vt:lpstr>
      <vt:lpstr>CT for Rock Mechanics Testing</vt:lpstr>
      <vt:lpstr>Micro-CL (Computed Laminography)</vt:lpstr>
      <vt:lpstr>Micro-CL (other applications)</vt:lpstr>
      <vt:lpstr> Invention patents on Micro-CL</vt:lpstr>
      <vt:lpstr>Technology transfer of CL</vt:lpstr>
      <vt:lpstr>Ongoing project:    3D X-ray metrology system for WLP</vt:lpstr>
      <vt:lpstr>Contents</vt:lpstr>
      <vt:lpstr>Imager &amp; other monitors developed</vt:lpstr>
      <vt:lpstr>Historic notes on radiation imaging</vt:lpstr>
      <vt:lpstr>Series imager products</vt:lpstr>
      <vt:lpstr>PowerPoint 演示文稿</vt:lpstr>
      <vt:lpstr>Applications</vt:lpstr>
      <vt:lpstr>Applications</vt:lpstr>
      <vt:lpstr>Applications</vt:lpstr>
      <vt:lpstr>Applications</vt:lpstr>
      <vt:lpstr>Technology transfer</vt:lpstr>
      <vt:lpstr>Ongoing Project</vt:lpstr>
      <vt:lpstr>Contents</vt:lpstr>
      <vt:lpstr>BNCT (Boron Neutron Capture Therapy)</vt:lpstr>
      <vt:lpstr>Comments from 2013 Assessment &amp; Responses</vt:lpstr>
      <vt:lpstr>Contents</vt:lpstr>
      <vt:lpstr>Future plan</vt:lpstr>
      <vt:lpstr>Contents</vt:lpstr>
      <vt:lpstr>Summary remarks for DNTA 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魏 龙</cp:lastModifiedBy>
  <cp:revision>593</cp:revision>
  <dcterms:created xsi:type="dcterms:W3CDTF">2018-05-04T02:09:20Z</dcterms:created>
  <dcterms:modified xsi:type="dcterms:W3CDTF">2018-06-13T13:37:08Z</dcterms:modified>
</cp:coreProperties>
</file>