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415" r:id="rId3"/>
    <p:sldId id="507" r:id="rId4"/>
    <p:sldId id="416" r:id="rId5"/>
    <p:sldId id="420" r:id="rId6"/>
    <p:sldId id="506" r:id="rId7"/>
    <p:sldId id="508" r:id="rId8"/>
    <p:sldId id="425" r:id="rId9"/>
    <p:sldId id="509" r:id="rId10"/>
    <p:sldId id="426" r:id="rId11"/>
    <p:sldId id="428" r:id="rId12"/>
    <p:sldId id="430" r:id="rId13"/>
    <p:sldId id="451" r:id="rId14"/>
    <p:sldId id="511" r:id="rId15"/>
    <p:sldId id="452" r:id="rId16"/>
    <p:sldId id="454" r:id="rId17"/>
    <p:sldId id="513" r:id="rId18"/>
    <p:sldId id="514" r:id="rId19"/>
    <p:sldId id="456" r:id="rId20"/>
    <p:sldId id="458" r:id="rId21"/>
    <p:sldId id="462" r:id="rId22"/>
    <p:sldId id="501" r:id="rId23"/>
    <p:sldId id="502" r:id="rId24"/>
    <p:sldId id="490" r:id="rId25"/>
    <p:sldId id="515" r:id="rId26"/>
    <p:sldId id="494" r:id="rId27"/>
    <p:sldId id="495" r:id="rId28"/>
    <p:sldId id="496" r:id="rId29"/>
    <p:sldId id="498" r:id="rId30"/>
    <p:sldId id="484" r:id="rId31"/>
    <p:sldId id="486" r:id="rId32"/>
    <p:sldId id="478" r:id="rId33"/>
    <p:sldId id="479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D1CE"/>
    <a:srgbClr val="8DC9CC"/>
    <a:srgbClr val="071F65"/>
    <a:srgbClr val="92D050"/>
    <a:srgbClr val="C0C5CE"/>
    <a:srgbClr val="BDD3FF"/>
    <a:srgbClr val="6F7B91"/>
    <a:srgbClr val="BDDFE1"/>
    <a:srgbClr val="F9E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8" autoAdjust="0"/>
    <p:restoredTop sz="92996" autoAdjust="0"/>
  </p:normalViewPr>
  <p:slideViewPr>
    <p:cSldViewPr snapToGrid="0">
      <p:cViewPr>
        <p:scale>
          <a:sx n="91" d="100"/>
          <a:sy n="91" d="100"/>
        </p:scale>
        <p:origin x="-77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728552433678361E-2"/>
          <c:y val="4.4802953595429365E-2"/>
          <c:w val="0.75577324694402936"/>
          <c:h val="0.807898597157626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138</c:v>
                </c:pt>
                <c:pt idx="1">
                  <c:v>129</c:v>
                </c:pt>
                <c:pt idx="2">
                  <c:v>164</c:v>
                </c:pt>
                <c:pt idx="3">
                  <c:v>158</c:v>
                </c:pt>
                <c:pt idx="4">
                  <c:v>166</c:v>
                </c:pt>
                <c:pt idx="5">
                  <c:v>194</c:v>
                </c:pt>
                <c:pt idx="6">
                  <c:v>240</c:v>
                </c:pt>
                <c:pt idx="7">
                  <c:v>340</c:v>
                </c:pt>
                <c:pt idx="8">
                  <c:v>381</c:v>
                </c:pt>
                <c:pt idx="9">
                  <c:v>390</c:v>
                </c:pt>
                <c:pt idx="10">
                  <c:v>450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JCR-An1</c:v>
                </c:pt>
              </c:strCache>
            </c:strRef>
          </c:tx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</c:v>
                </c:pt>
                <c:pt idx="1">
                  <c:v>7</c:v>
                </c:pt>
                <c:pt idx="2">
                  <c:v>10</c:v>
                </c:pt>
                <c:pt idx="3">
                  <c:v>16</c:v>
                </c:pt>
                <c:pt idx="4">
                  <c:v>19</c:v>
                </c:pt>
                <c:pt idx="5">
                  <c:v>23</c:v>
                </c:pt>
                <c:pt idx="6">
                  <c:v>41</c:v>
                </c:pt>
                <c:pt idx="7">
                  <c:v>38</c:v>
                </c:pt>
                <c:pt idx="8">
                  <c:v>84</c:v>
                </c:pt>
                <c:pt idx="9">
                  <c:v>113</c:v>
                </c:pt>
                <c:pt idx="10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530368"/>
        <c:axId val="25531904"/>
        <c:axId val="0"/>
      </c:bar3DChart>
      <c:catAx>
        <c:axId val="2553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531904"/>
        <c:crosses val="autoZero"/>
        <c:auto val="1"/>
        <c:lblAlgn val="ctr"/>
        <c:lblOffset val="100"/>
        <c:noMultiLvlLbl val="0"/>
      </c:catAx>
      <c:valAx>
        <c:axId val="25531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530368"/>
        <c:crosses val="autoZero"/>
        <c:crossBetween val="between"/>
      </c:valAx>
      <c:spPr>
        <a:noFill/>
        <a:ln w="25381">
          <a:noFill/>
        </a:ln>
      </c:spPr>
    </c:plotArea>
    <c:legend>
      <c:legendPos val="r"/>
      <c:layout>
        <c:manualLayout>
          <c:xMode val="edge"/>
          <c:yMode val="edge"/>
          <c:x val="0.81770973336126263"/>
          <c:y val="0.14152858569551052"/>
          <c:w val="0.16164709362068241"/>
          <c:h val="0.45807444153455296"/>
        </c:manualLayout>
      </c:layout>
      <c:overlay val="0"/>
      <c:txPr>
        <a:bodyPr/>
        <a:lstStyle/>
        <a:p>
          <a:pPr>
            <a:defRPr sz="1600" b="1">
              <a:solidFill>
                <a:srgbClr val="002060"/>
              </a:solidFill>
            </a:defRPr>
          </a:pPr>
          <a:endParaRPr lang="zh-CN"/>
        </a:p>
      </c:txPr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490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 altLang="zh-CN" dirty="0" smtClean="0">
                <a:solidFill>
                  <a:srgbClr val="002060"/>
                </a:solidFill>
              </a:rPr>
              <a:t> % of JCR-An1</a:t>
            </a:r>
            <a:r>
              <a:rPr lang="en-US" altLang="zh-CN" baseline="0" dirty="0" smtClean="0">
                <a:solidFill>
                  <a:srgbClr val="002060"/>
                </a:solidFill>
              </a:rPr>
              <a:t> papers</a:t>
            </a:r>
            <a:endParaRPr lang="zh-CN" altLang="en-US" dirty="0">
              <a:solidFill>
                <a:srgbClr val="002060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628027797136717"/>
          <c:y val="0.17348960991042717"/>
          <c:w val="0.71297600178523857"/>
          <c:h val="0.7063643714525716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一区文章所占百分比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0.00%</c:formatCode>
                <c:ptCount val="11"/>
                <c:pt idx="0">
                  <c:v>3.5999999999999997E-2</c:v>
                </c:pt>
                <c:pt idx="1">
                  <c:v>5.3999999999999999E-2</c:v>
                </c:pt>
                <c:pt idx="2">
                  <c:v>6.1000000000000013E-2</c:v>
                </c:pt>
                <c:pt idx="3">
                  <c:v>0.10100000000000002</c:v>
                </c:pt>
                <c:pt idx="4">
                  <c:v>0.114</c:v>
                </c:pt>
                <c:pt idx="5">
                  <c:v>0.11899999999999998</c:v>
                </c:pt>
                <c:pt idx="6">
                  <c:v>0.16900000000000001</c:v>
                </c:pt>
                <c:pt idx="7">
                  <c:v>0.112</c:v>
                </c:pt>
                <c:pt idx="8">
                  <c:v>0.21000000000000021</c:v>
                </c:pt>
                <c:pt idx="9">
                  <c:v>0.29000000000000031</c:v>
                </c:pt>
                <c:pt idx="10">
                  <c:v>0.33330000000000337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7243264"/>
        <c:axId val="27245952"/>
      </c:lineChart>
      <c:catAx>
        <c:axId val="2724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245952"/>
        <c:crosses val="autoZero"/>
        <c:auto val="1"/>
        <c:lblAlgn val="ctr"/>
        <c:lblOffset val="100"/>
        <c:noMultiLvlLbl val="0"/>
      </c:catAx>
      <c:valAx>
        <c:axId val="27245952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7243264"/>
        <c:crosses val="autoZero"/>
        <c:crossBetween val="between"/>
      </c:valAx>
    </c:plotArea>
    <c:plotVisOnly val="1"/>
    <c:dispBlanksAs val="zero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19" cap="flat" cmpd="sng" algn="ctr">
      <a:solidFill>
        <a:schemeClr val="accent4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zh-CN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pPr/>
              <a:t>2018/6/14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这个模板人名部分看不清楚。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年来用户的高水平工作</a:t>
            </a:r>
            <a:r>
              <a:rPr lang="en-US" altLang="zh-CN" dirty="0" smtClean="0"/>
              <a:t>1</a:t>
            </a:r>
            <a:r>
              <a:rPr lang="zh-CN" altLang="en-US" dirty="0" smtClean="0"/>
              <a:t>（似乎需要一句口号式的话，否则说太多了听众反而不知道该记住哪个）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705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年来用户的高水平工作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50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年来用户的高水平工作</a:t>
            </a:r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1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X</a:t>
            </a:r>
            <a:r>
              <a:rPr lang="zh-CN" altLang="en-US" dirty="0" smtClean="0"/>
              <a:t>射线光学技术得到了</a:t>
            </a:r>
            <a:r>
              <a:rPr lang="en-US" altLang="zh-CN" dirty="0" smtClean="0"/>
              <a:t>HEPS-TF</a:t>
            </a:r>
            <a:r>
              <a:rPr lang="zh-CN" altLang="en-US" dirty="0" smtClean="0"/>
              <a:t>和</a:t>
            </a:r>
            <a:r>
              <a:rPr lang="en-US" altLang="zh-CN" dirty="0" smtClean="0"/>
              <a:t>PAPS</a:t>
            </a:r>
            <a:r>
              <a:rPr lang="zh-CN" altLang="en-US" dirty="0" smtClean="0"/>
              <a:t>两个项目的支持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HEPS-TF</a:t>
            </a:r>
            <a:r>
              <a:rPr lang="zh-CN" altLang="en-US" dirty="0" smtClean="0"/>
              <a:t>项目大幅度提升了我们的</a:t>
            </a:r>
            <a:r>
              <a:rPr lang="en-US" altLang="zh-CN" dirty="0" smtClean="0"/>
              <a:t>X</a:t>
            </a:r>
            <a:r>
              <a:rPr lang="zh-CN" altLang="en-US" dirty="0" smtClean="0"/>
              <a:t>射线光学水平。精密光学表面测量技术已经达到世界领先水平。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111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纳米移动达到了国际先进水平，能够在</a:t>
            </a:r>
            <a:r>
              <a:rPr lang="en-US" altLang="zh-CN" dirty="0" smtClean="0"/>
              <a:t>1</a:t>
            </a:r>
            <a:r>
              <a:rPr lang="zh-CN" altLang="en-US" dirty="0" smtClean="0"/>
              <a:t>毫米范围内实现稳定的</a:t>
            </a:r>
            <a:r>
              <a:rPr lang="en-US" altLang="zh-CN" dirty="0" smtClean="0"/>
              <a:t>5</a:t>
            </a:r>
            <a:r>
              <a:rPr lang="zh-CN" altLang="en-US" dirty="0" smtClean="0"/>
              <a:t>埃移动。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894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In-house</a:t>
            </a:r>
            <a:r>
              <a:rPr lang="zh-CN" altLang="en-US" dirty="0" smtClean="0"/>
              <a:t>研究要基于大科学装置，为大科学装置的技术发展提供指引，连接用户和装置，不是为了和别的研究所和大学竞争。经费来自竞争性的经费申请。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079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研究亮点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：利用同步辐射吸收谱研究纳米氧化铈在土壤中的转化。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03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提供数据处理技术，与上海药物所合作解析的结构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86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HEPS</a:t>
            </a:r>
            <a:r>
              <a:rPr lang="zh-CN" altLang="en-US" dirty="0" smtClean="0"/>
              <a:t>线站选择的标准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89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报告分成</a:t>
            </a:r>
            <a:r>
              <a:rPr lang="en-US" altLang="zh-CN" dirty="0" smtClean="0"/>
              <a:t>5</a:t>
            </a:r>
            <a:r>
              <a:rPr lang="zh-CN" altLang="en-US" dirty="0" smtClean="0"/>
              <a:t>个部分。介绍部门情况；</a:t>
            </a:r>
            <a:r>
              <a:rPr lang="en-US" altLang="zh-CN" dirty="0" smtClean="0"/>
              <a:t>2013</a:t>
            </a:r>
            <a:r>
              <a:rPr lang="zh-CN" altLang="en-US" dirty="0" smtClean="0"/>
              <a:t>年评估的结果和改进措施；各部分的目前工作情况和未来计划；争取的资源和面临的挑战；最后的总结。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48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最后选择的</a:t>
            </a:r>
            <a:r>
              <a:rPr lang="en-US" altLang="zh-CN" dirty="0" smtClean="0"/>
              <a:t>14</a:t>
            </a:r>
            <a:r>
              <a:rPr lang="zh-CN" altLang="en-US" dirty="0" smtClean="0"/>
              <a:t>条首期建设线站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540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亮点线站</a:t>
            </a:r>
            <a:r>
              <a:rPr lang="en-US" altLang="zh-CN" dirty="0" smtClean="0"/>
              <a:t>2</a:t>
            </a:r>
            <a:r>
              <a:rPr lang="zh-CN" altLang="en-US" dirty="0" smtClean="0"/>
              <a:t>：纳米探针的光子通量世界领先，而且具有很大的样品空间，便于原位实验的开展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5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亮点线站</a:t>
            </a:r>
            <a:r>
              <a:rPr lang="en-US" altLang="zh-CN" dirty="0" smtClean="0"/>
              <a:t>3</a:t>
            </a:r>
            <a:r>
              <a:rPr lang="zh-CN" altLang="en-US" dirty="0" smtClean="0"/>
              <a:t>：时间分辨线站集中在不可逆过程的研究，线站通量是最高的。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814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亮点线站</a:t>
            </a:r>
            <a:r>
              <a:rPr lang="en-US" altLang="zh-CN" dirty="0" smtClean="0"/>
              <a:t>4</a:t>
            </a:r>
            <a:r>
              <a:rPr lang="zh-CN" altLang="en-US" dirty="0" smtClean="0"/>
              <a:t>：硬</a:t>
            </a:r>
            <a:r>
              <a:rPr lang="en-US" altLang="zh-CN" dirty="0" smtClean="0"/>
              <a:t>X</a:t>
            </a:r>
            <a:r>
              <a:rPr lang="zh-CN" altLang="en-US" dirty="0" smtClean="0"/>
              <a:t>射线成像，能够在大工件上实现高分辨的三维成像，视场：分辨率的比例是世界领先的。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530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评估专家对线站设计的评价。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313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年的评估结果：有很大发展，但是各部分水平不一。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32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为了实现</a:t>
            </a:r>
            <a:r>
              <a:rPr lang="en-US" altLang="zh-CN" dirty="0" smtClean="0"/>
              <a:t>mission</a:t>
            </a:r>
            <a:r>
              <a:rPr lang="zh-CN" altLang="en-US" dirty="0" smtClean="0"/>
              <a:t>，重要的是人员队伍的建设：取得国外同类装置上专家的指导，招收年轻的领军人物，聘请国外有经验的客座教授。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812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总结，把</a:t>
            </a:r>
            <a:r>
              <a:rPr lang="en-US" altLang="zh-CN" dirty="0" smtClean="0"/>
              <a:t>mission</a:t>
            </a:r>
            <a:r>
              <a:rPr lang="zh-CN" altLang="en-US" dirty="0" smtClean="0"/>
              <a:t>再说一遍。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26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Vision</a:t>
            </a:r>
            <a:r>
              <a:rPr lang="zh-CN" altLang="en-US" dirty="0" smtClean="0"/>
              <a:t>（上半部分）当然要和整个</a:t>
            </a:r>
            <a:r>
              <a:rPr lang="en-US" altLang="zh-CN" dirty="0" smtClean="0"/>
              <a:t>IHEP</a:t>
            </a:r>
            <a:r>
              <a:rPr lang="zh-CN" altLang="en-US" dirty="0" smtClean="0"/>
              <a:t>的定位契合，</a:t>
            </a:r>
            <a:r>
              <a:rPr lang="en-US" altLang="zh-CN" dirty="0" smtClean="0"/>
              <a:t>mission</a:t>
            </a:r>
            <a:r>
              <a:rPr lang="zh-CN" altLang="en-US" dirty="0" smtClean="0"/>
              <a:t>（下半部分）：建设和运行装置、实验方法和技术研究、基于大装置的前沿研究。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8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介绍多学科的概况，多少人员，年龄分布，分成几个部分。蓝色的是工程项目，绿色是在大装置上开展</a:t>
            </a:r>
            <a:r>
              <a:rPr lang="en-US" altLang="zh-CN" dirty="0" smtClean="0"/>
              <a:t>in-house</a:t>
            </a:r>
            <a:r>
              <a:rPr lang="zh-CN" altLang="en-US" dirty="0" smtClean="0"/>
              <a:t>研究的团队。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9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不同项目上的人员分布。大部分的人员集中在光源项目上。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7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年度经费，竞争性经费在</a:t>
            </a:r>
            <a:r>
              <a:rPr lang="en-US" altLang="zh-CN" dirty="0" smtClean="0"/>
              <a:t>7</a:t>
            </a:r>
            <a:r>
              <a:rPr lang="zh-CN" altLang="en-US" dirty="0" smtClean="0"/>
              <a:t>千万左右，其余的是工程经费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998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多学科发表的文章。有一部分是合作论文，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年以后人员转移到光源（</a:t>
            </a:r>
            <a:r>
              <a:rPr lang="en-US" altLang="zh-CN" dirty="0" smtClean="0"/>
              <a:t>HEPS-TF</a:t>
            </a:r>
            <a:r>
              <a:rPr lang="zh-CN" altLang="en-US" dirty="0" smtClean="0"/>
              <a:t>是</a:t>
            </a:r>
            <a:r>
              <a:rPr lang="en-US" altLang="zh-CN" dirty="0" smtClean="0"/>
              <a:t>2016</a:t>
            </a:r>
            <a:r>
              <a:rPr lang="zh-CN" altLang="en-US" dirty="0" smtClean="0"/>
              <a:t>发改委经费到位，但是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年已经开始），文章数目少了一些。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08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进入第三部分（似乎需要一个过渡？），讲述各部分的具体情况。首先是</a:t>
            </a:r>
            <a:r>
              <a:rPr lang="en-US" altLang="zh-CN" dirty="0" smtClean="0"/>
              <a:t>BSRF</a:t>
            </a:r>
            <a:r>
              <a:rPr lang="zh-CN" altLang="en-US" dirty="0" smtClean="0"/>
              <a:t>，目前是中国北方重要，也是唯一的同步辐射实验平台。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778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BSRF</a:t>
            </a:r>
            <a:r>
              <a:rPr lang="zh-CN" altLang="en-US" dirty="0" smtClean="0"/>
              <a:t>历年用户发表文章的统计，突出</a:t>
            </a:r>
            <a:r>
              <a:rPr lang="en-US" altLang="zh-CN" dirty="0" smtClean="0"/>
              <a:t>BSRF</a:t>
            </a:r>
            <a:r>
              <a:rPr lang="zh-CN" altLang="en-US" dirty="0" smtClean="0"/>
              <a:t>运行的效率。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pPr/>
              <a:t>2018/6/14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5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 smtClean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pPr/>
              <a:t>2018/6/14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819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549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9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31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8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1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9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28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-4" y="6542051"/>
            <a:ext cx="324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cap="all" dirty="0" smtClean="0">
                <a:solidFill>
                  <a:srgbClr val="C0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assessment of 2018</a:t>
            </a:r>
            <a:endParaRPr lang="zh-CN" altLang="en-US" sz="1200" cap="all" dirty="0">
              <a:solidFill>
                <a:srgbClr val="C0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4" r:id="rId8"/>
    <p:sldLayoutId id="2147483675" r:id="rId9"/>
    <p:sldLayoutId id="2147483673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13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7101" b="40826"/>
          <a:stretch/>
        </p:blipFill>
        <p:spPr>
          <a:xfrm>
            <a:off x="0" y="-271740"/>
            <a:ext cx="9130352" cy="31862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41" y="2073194"/>
            <a:ext cx="9144000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8413" y="2337858"/>
            <a:ext cx="8518984" cy="279684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79357" y="3789754"/>
            <a:ext cx="8412582" cy="1246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DONG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Yuhui</a:t>
            </a:r>
            <a:endParaRPr lang="en-US" altLang="zh-CN" sz="20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Multi-Disciplinary Research Division</a:t>
            </a:r>
          </a:p>
          <a:p>
            <a:pPr algn="ctr">
              <a:lnSpc>
                <a:spcPct val="125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Jun. 12-15 , 2018</a:t>
            </a:r>
          </a:p>
        </p:txBody>
      </p:sp>
      <p:sp>
        <p:nvSpPr>
          <p:cNvPr id="12" name="椭圆 14"/>
          <p:cNvSpPr/>
          <p:nvPr/>
        </p:nvSpPr>
        <p:spPr>
          <a:xfrm rot="16200000">
            <a:off x="4455613" y="5971049"/>
            <a:ext cx="219126" cy="285744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2356340"/>
            <a:ext cx="9144000" cy="1518016"/>
          </a:xfrm>
        </p:spPr>
        <p:txBody>
          <a:bodyPr>
            <a:normAutofit fontScale="90000"/>
          </a:bodyPr>
          <a:lstStyle/>
          <a:p>
            <a:r>
              <a:rPr lang="zh-CN" altLang="zh-CN" dirty="0">
                <a:latin typeface="Arial Black" panose="020B0A04020102020204" pitchFamily="34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Multi-Disciplinary Research Division and Synchrotron Radiation Beamlines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45007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International assessment 2018</a:t>
            </a:r>
            <a:endParaRPr lang="zh-CN" altLang="en-US" sz="24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BSRF Research Highlights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98" y="1698382"/>
            <a:ext cx="8316416" cy="88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1414"/>
          <a:stretch>
            <a:fillRect/>
          </a:stretch>
        </p:blipFill>
        <p:spPr bwMode="auto">
          <a:xfrm>
            <a:off x="11746" y="2621849"/>
            <a:ext cx="647898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88224" y="2837873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b="1" i="1" dirty="0" smtClean="0">
                <a:solidFill>
                  <a:srgbClr val="FF0000"/>
                </a:solidFill>
                <a:ea typeface="宋体" pitchFamily="2" charset="-122"/>
              </a:rPr>
              <a:t>Nature</a:t>
            </a:r>
            <a:r>
              <a:rPr lang="en-US" altLang="zh-CN" b="1" dirty="0" smtClean="0">
                <a:solidFill>
                  <a:srgbClr val="FF0000"/>
                </a:solidFill>
                <a:ea typeface="宋体" pitchFamily="2" charset="-122"/>
              </a:rPr>
              <a:t> (2014)</a:t>
            </a:r>
          </a:p>
          <a:p>
            <a:pPr>
              <a:defRPr/>
            </a:pPr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Prof. </a:t>
            </a:r>
            <a:r>
              <a:rPr lang="en-US" altLang="zh-CN" b="1" dirty="0" err="1" smtClean="0">
                <a:solidFill>
                  <a:srgbClr val="002060"/>
                </a:solidFill>
                <a:ea typeface="宋体" pitchFamily="2" charset="-122"/>
              </a:rPr>
              <a:t>Hai</a:t>
            </a:r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-Tao Li, </a:t>
            </a:r>
            <a:r>
              <a:rPr lang="en-US" altLang="zh-CN" b="1" dirty="0" err="1" smtClean="0">
                <a:solidFill>
                  <a:srgbClr val="002060"/>
                </a:solidFill>
                <a:ea typeface="宋体" pitchFamily="2" charset="-122"/>
              </a:rPr>
              <a:t>Tsinghua</a:t>
            </a:r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 University</a:t>
            </a:r>
          </a:p>
          <a:p>
            <a:endParaRPr lang="en-US" altLang="zh-CN" dirty="0" smtClean="0"/>
          </a:p>
          <a:p>
            <a:pPr>
              <a:defRPr/>
            </a:pPr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The candidate </a:t>
            </a:r>
            <a:r>
              <a:rPr lang="en-US" altLang="zh-CN" b="1" dirty="0" err="1" smtClean="0">
                <a:solidFill>
                  <a:srgbClr val="002060"/>
                </a:solidFill>
                <a:ea typeface="宋体" pitchFamily="2" charset="-122"/>
              </a:rPr>
              <a:t>tumour</a:t>
            </a:r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 suppressor ZMYND11</a:t>
            </a:r>
          </a:p>
          <a:p>
            <a:pPr>
              <a:defRPr/>
            </a:pPr>
            <a:r>
              <a:rPr lang="en-US" altLang="zh-CN" b="1" dirty="0">
                <a:solidFill>
                  <a:srgbClr val="002060"/>
                </a:solidFill>
                <a:ea typeface="宋体" pitchFamily="2" charset="-122"/>
              </a:rPr>
              <a:t>s</a:t>
            </a:r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pecifically recognizes H3K36me3 on H3.3 (H3.3K36me3) and regulates RNA polymerase II elongation.</a:t>
            </a:r>
            <a:endParaRPr lang="zh-CN" altLang="en-US" b="1" dirty="0" smtClean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10836" y="786480"/>
            <a:ext cx="8107044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Histone code reader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BSRF Research </a:t>
            </a:r>
            <a:r>
              <a:rPr lang="en-US" altLang="zh-CN" dirty="0"/>
              <a:t>H</a:t>
            </a:r>
            <a:r>
              <a:rPr lang="en-US" altLang="zh-CN" dirty="0" smtClean="0"/>
              <a:t>ighlights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70960"/>
            <a:ext cx="424847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16047" y="118124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1520" y="5330915"/>
            <a:ext cx="86409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ea typeface="+mn-ea"/>
              </a:rPr>
              <a:t>Fe, Co and </a:t>
            </a:r>
            <a:r>
              <a:rPr lang="en-US" altLang="zh-CN" b="1" dirty="0" smtClean="0">
                <a:solidFill>
                  <a:srgbClr val="002060"/>
                </a:solidFill>
              </a:rPr>
              <a:t>W gelled </a:t>
            </a:r>
            <a:r>
              <a:rPr lang="en-US" altLang="zh-CN" b="1" dirty="0" err="1" smtClean="0">
                <a:solidFill>
                  <a:srgbClr val="002060"/>
                </a:solidFill>
              </a:rPr>
              <a:t>oxyhydroxide</a:t>
            </a:r>
            <a:r>
              <a:rPr lang="en-US" altLang="zh-CN" b="1" dirty="0" smtClean="0">
                <a:solidFill>
                  <a:srgbClr val="002060"/>
                </a:solidFill>
              </a:rPr>
              <a:t> materials with an atomically homogeneous metal distribution. X-ray absorption and computational studies reveal a synergistic interplay between tungsten, iron, and cobalt in producing a favorable local coordination environment and electronic structure that enhance the </a:t>
            </a:r>
            <a:r>
              <a:rPr lang="en-US" altLang="zh-CN" b="1" dirty="0" err="1" smtClean="0">
                <a:solidFill>
                  <a:srgbClr val="002060"/>
                </a:solidFill>
              </a:rPr>
              <a:t>energetics</a:t>
            </a:r>
            <a:r>
              <a:rPr lang="en-US" altLang="zh-CN" b="1" dirty="0" smtClean="0">
                <a:solidFill>
                  <a:srgbClr val="002060"/>
                </a:solidFill>
              </a:rPr>
              <a:t> for OER (oxygen-evolution reaction)</a:t>
            </a:r>
            <a:endParaRPr lang="zh-CN" altLang="en-US" b="1" dirty="0">
              <a:solidFill>
                <a:srgbClr val="002060"/>
              </a:solidFill>
              <a:ea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7583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Homogeneously dispersed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multimetal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oxygen-evolving catalysts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虚尾箭头 7"/>
          <p:cNvSpPr/>
          <p:nvPr/>
        </p:nvSpPr>
        <p:spPr>
          <a:xfrm rot="10800000">
            <a:off x="3563888" y="3921057"/>
            <a:ext cx="882870" cy="36786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370960"/>
            <a:ext cx="46930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6036" y="1976841"/>
            <a:ext cx="469045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 b="16039"/>
          <a:stretch>
            <a:fillRect/>
          </a:stretch>
        </p:blipFill>
        <p:spPr bwMode="auto">
          <a:xfrm>
            <a:off x="4644008" y="2552905"/>
            <a:ext cx="4392488" cy="278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 b="23117"/>
          <a:stretch>
            <a:fillRect/>
          </a:stretch>
        </p:blipFill>
        <p:spPr bwMode="auto">
          <a:xfrm>
            <a:off x="107504" y="2552905"/>
            <a:ext cx="3456384" cy="25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4427984" y="2019032"/>
            <a:ext cx="46417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2400" b="1" i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Science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352, 333–337 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2016) 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BSRF Research </a:t>
            </a:r>
            <a:r>
              <a:rPr lang="en-US" altLang="zh-CN" dirty="0"/>
              <a:t>H</a:t>
            </a:r>
            <a:r>
              <a:rPr lang="en-US" altLang="zh-CN" dirty="0" smtClean="0"/>
              <a:t>ighlight</a:t>
            </a:r>
            <a:endParaRPr lang="zh-CN" altLang="en-US" dirty="0"/>
          </a:p>
        </p:txBody>
      </p:sp>
      <p:sp>
        <p:nvSpPr>
          <p:cNvPr id="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723347"/>
            <a:ext cx="8358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Interface catalysis mechanism revealed by XAFS and DFT calculation</a:t>
            </a:r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996" y="2299827"/>
            <a:ext cx="2880320" cy="147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3785733"/>
            <a:ext cx="2995784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90" y="1424532"/>
            <a:ext cx="448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Low-temperature hydrogen production from water and methanol using Pt/α-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MoC</a:t>
            </a:r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catalysts</a:t>
            </a:r>
            <a:endParaRPr lang="zh-CN" altLang="en-US" sz="1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32" y="6442151"/>
            <a:ext cx="482282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altLang="zh-CN" sz="2000" b="1" i="1" dirty="0" smtClean="0">
                <a:solidFill>
                  <a:srgbClr val="FF0000"/>
                </a:solidFill>
                <a:latin typeface="+mn-lt"/>
              </a:rPr>
              <a:t>Nature</a:t>
            </a:r>
            <a:r>
              <a:rPr lang="pt-BR" altLang="zh-CN" sz="2000" b="1" dirty="0" smtClean="0">
                <a:solidFill>
                  <a:srgbClr val="FF0000"/>
                </a:solidFill>
                <a:latin typeface="+mn-lt"/>
              </a:rPr>
              <a:t>, 544, 80-93 (2017)</a:t>
            </a:r>
            <a:endParaRPr lang="zh-CN" alt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32" y="569688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Pt atomically dispersed on </a:t>
            </a:r>
            <a:r>
              <a:rPr lang="el-GR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α-</a:t>
            </a:r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molybdenum carbide (</a:t>
            </a:r>
            <a:r>
              <a:rPr lang="el-GR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α-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MoC</a:t>
            </a:r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) enables low-temperature, base-free hydrogen production.</a:t>
            </a:r>
            <a:endParaRPr lang="zh-CN" altLang="en-US" sz="1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30" y="3768222"/>
            <a:ext cx="2447681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04" y="2281658"/>
            <a:ext cx="2447983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4019434" y="4149080"/>
            <a:ext cx="662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ea typeface="华文细黑" panose="02010600040101010101" pitchFamily="2" charset="-122"/>
              </a:rPr>
              <a:t>XAFS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572000" y="5647012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Layered Au clusters on a </a:t>
            </a:r>
            <a:r>
              <a:rPr lang="el-GR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α-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MoC</a:t>
            </a:r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substrate to create an interfacial catalyst system for the ultralow-temperature WGS reaction.</a:t>
            </a:r>
            <a:endParaRPr lang="zh-CN" altLang="en-US" sz="1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1" y="142453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Atomic-layered Au clusters on α-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MoC</a:t>
            </a:r>
            <a:r>
              <a:rPr lang="en-US" altLang="zh-CN" sz="1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as catalysts for the low-temperature water-gas shift reaction</a:t>
            </a:r>
            <a:endParaRPr lang="zh-CN" altLang="en-US" sz="1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65393" y="6432098"/>
            <a:ext cx="46417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b="1" i="1" dirty="0" smtClean="0">
                <a:solidFill>
                  <a:srgbClr val="FF0000"/>
                </a:solidFill>
                <a:ea typeface="微软雅黑" pitchFamily="34" charset="-122"/>
              </a:rPr>
              <a:t>Science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a typeface="微软雅黑" pitchFamily="34" charset="-122"/>
              </a:rPr>
              <a:t>357, 389–393 (2017) </a:t>
            </a:r>
            <a:endParaRPr lang="zh-CN" altLang="en-US" sz="20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49" y="1128118"/>
            <a:ext cx="8119439" cy="5190795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HEPS-TF: ~170M CNY for beamline and end-station technique development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The HEPS R&amp;D project</a:t>
            </a:r>
            <a:endParaRPr lang="en-US" altLang="zh-CN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PAPS: ~100M CNY for X-ray optics research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For the sustainable development of SR experimental techniques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2660" y="97861"/>
            <a:ext cx="8077252" cy="582619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Performance: X-ray Optical </a:t>
            </a:r>
            <a:r>
              <a:rPr lang="en-US" altLang="zh-CN" dirty="0"/>
              <a:t>T</a:t>
            </a:r>
            <a:r>
              <a:rPr lang="en-US" altLang="zh-CN" dirty="0" smtClean="0"/>
              <a:t>echniques</a:t>
            </a:r>
            <a:endParaRPr lang="zh-CN" altLang="en-US" dirty="0"/>
          </a:p>
        </p:txBody>
      </p:sp>
      <p:sp>
        <p:nvSpPr>
          <p:cNvPr id="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1111g 副本.jpg"/>
          <p:cNvPicPr>
            <a:picLocks noChangeAspect="1"/>
          </p:cNvPicPr>
          <p:nvPr/>
        </p:nvPicPr>
        <p:blipFill>
          <a:blip r:embed="rId3" cstate="print"/>
          <a:srcRect t="18549" b="12500"/>
          <a:stretch>
            <a:fillRect/>
          </a:stretch>
        </p:blipFill>
        <p:spPr>
          <a:xfrm>
            <a:off x="610664" y="4148359"/>
            <a:ext cx="3726874" cy="2435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6682" y="4315091"/>
            <a:ext cx="3349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2060"/>
                </a:solidFill>
              </a:rPr>
              <a:t>X-ray optics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2060"/>
                </a:solidFill>
              </a:rPr>
              <a:t>X-ray detection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2060"/>
                </a:solidFill>
              </a:rPr>
              <a:t>X-ray applications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"/>
            <a:ext cx="8252436" cy="7647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Beamline and End-Station </a:t>
            </a:r>
            <a:r>
              <a:rPr lang="en-US" altLang="zh-CN" dirty="0"/>
              <a:t>T</a:t>
            </a:r>
            <a:r>
              <a:rPr lang="en-US" altLang="zh-CN" dirty="0" smtClean="0"/>
              <a:t>echniques in HEPS-TF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815779"/>
              </p:ext>
            </p:extLst>
          </p:nvPr>
        </p:nvGraphicFramePr>
        <p:xfrm>
          <a:off x="73740" y="869876"/>
          <a:ext cx="8973388" cy="57562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143"/>
                <a:gridCol w="3253290"/>
                <a:gridCol w="5233955"/>
              </a:tblGrid>
              <a:tr h="484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2000" b="1" dirty="0"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System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Status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</a:tr>
              <a:tr h="5480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B1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High-energy X-ray mono.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Test passed</a:t>
                      </a:r>
                      <a:r>
                        <a:rPr lang="en-US" altLang="zh-CN" sz="2000" b="1" baseline="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2017/11/23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5063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B2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High-resolution mono.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Test passed 2017/11/24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484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B3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LN-cooling mono.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Test passed 2017/11/24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8184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Optical metrology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LTP test passed 2017/12/15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Bending system</a:t>
                      </a:r>
                      <a:r>
                        <a:rPr lang="en-US" altLang="zh-CN" sz="2000" b="1" baseline="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t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est passed 2018/3/15</a:t>
                      </a:r>
                    </a:p>
                  </a:txBody>
                  <a:tcPr/>
                </a:tc>
              </a:tr>
              <a:tr h="4816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B5</a:t>
                      </a:r>
                      <a:r>
                        <a:rPr lang="en-US" altLang="zh-CN" sz="2000" b="1" baseline="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MLL and HE-CRL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Test passed 2018/5/21</a:t>
                      </a:r>
                    </a:p>
                  </a:txBody>
                  <a:tcPr/>
                </a:tc>
              </a:tr>
              <a:tr h="484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B6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Nano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-positioning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Test passed 2018/3/15</a:t>
                      </a:r>
                    </a:p>
                  </a:txBody>
                  <a:tcPr/>
                </a:tc>
              </a:tr>
              <a:tr h="484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B7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</a:rPr>
                        <a:t> Time-resolved X-ray exp.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Test passed 2017/11/24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484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B8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 X-ray 2D pixel array detector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Test passed 2017/11/24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484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B9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Dynamic HP exp.</a:t>
                      </a:r>
                      <a:endParaRPr lang="zh-CN" altLang="en-US" sz="2000" b="1" dirty="0" smtClean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 marL="5030" marR="5030" marT="503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</a:rPr>
                        <a:t> Test passed 2017/5/26/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HEPS-TF Optical </a:t>
            </a:r>
            <a:r>
              <a:rPr lang="en-US" altLang="zh-CN" dirty="0"/>
              <a:t>M</a:t>
            </a:r>
            <a:r>
              <a:rPr lang="en-US" altLang="zh-CN" dirty="0" smtClean="0"/>
              <a:t>etrology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3275884" y="1019631"/>
            <a:ext cx="4824000" cy="33655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altLang="zh-CN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LTP testing on 2017/12/15</a:t>
            </a:r>
          </a:p>
        </p:txBody>
      </p:sp>
      <p:pic>
        <p:nvPicPr>
          <p:cNvPr id="5" name="Picture 2" descr="IMGP6098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01598" y="995808"/>
            <a:ext cx="3092079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83210"/>
              </p:ext>
            </p:extLst>
          </p:nvPr>
        </p:nvGraphicFramePr>
        <p:xfrm>
          <a:off x="88488" y="3386125"/>
          <a:ext cx="8967019" cy="11053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4999965"/>
                <a:gridCol w="1584985"/>
                <a:gridCol w="2382069"/>
              </a:tblGrid>
              <a:tr h="424603">
                <a:tc>
                  <a:txBody>
                    <a:bodyPr/>
                    <a:lstStyle/>
                    <a:p>
                      <a:endParaRPr lang="zh-CN" sz="2000" b="1" kern="100" dirty="0"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356870" algn="ctr">
                        <a:spcAft>
                          <a:spcPts val="60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Test</a:t>
                      </a:r>
                      <a:endParaRPr lang="zh-CN" sz="2000" b="1" kern="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indent="356870" algn="ctr">
                        <a:spcAft>
                          <a:spcPts val="60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Design</a:t>
                      </a:r>
                      <a:endParaRPr lang="zh-CN" sz="2000" b="1" kern="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</a:tr>
              <a:tr h="20922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00206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Precision for curved mirror</a:t>
                      </a:r>
                      <a:r>
                        <a:rPr lang="zh-CN" sz="2000" b="1" kern="100" dirty="0" smtClean="0">
                          <a:solidFill>
                            <a:srgbClr val="00206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sz="2000" b="1" kern="100" dirty="0" smtClean="0">
                          <a:solidFill>
                            <a:srgbClr val="00206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(</a:t>
                      </a:r>
                      <a:r>
                        <a:rPr lang="en-US" sz="2000" b="1" kern="100" dirty="0">
                          <a:solidFill>
                            <a:srgbClr val="00206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RMS)</a:t>
                      </a:r>
                      <a:endParaRPr lang="zh-CN" sz="2000" b="1" kern="100" dirty="0">
                        <a:solidFill>
                          <a:srgbClr val="00206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32 </a:t>
                      </a:r>
                      <a:r>
                        <a:rPr lang="en-US" altLang="zh-CN" sz="2000" b="1" kern="10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nrad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US" sz="2000" b="1" kern="100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150 </a:t>
                      </a:r>
                      <a:r>
                        <a:rPr lang="en-US" sz="2000" b="1" kern="100" dirty="0" err="1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nrad</a:t>
                      </a:r>
                      <a:endParaRPr lang="zh-CN" sz="2000" b="1" kern="100" dirty="0"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</a:tr>
              <a:tr h="29957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US" sz="2000" b="1" kern="100" dirty="0" smtClean="0">
                          <a:solidFill>
                            <a:srgbClr val="00206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Flat mirror (</a:t>
                      </a:r>
                      <a:r>
                        <a:rPr lang="en-US" sz="2000" b="1" kern="100" dirty="0">
                          <a:solidFill>
                            <a:srgbClr val="00206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RMS)</a:t>
                      </a:r>
                      <a:endParaRPr lang="zh-CN" sz="2000" b="1" kern="100" dirty="0">
                        <a:solidFill>
                          <a:srgbClr val="00206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sz="2000" b="1" kern="10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itchFamily="34" charset="-122"/>
                          <a:ea typeface="微软雅黑" pitchFamily="34" charset="-122"/>
                          <a:cs typeface="Times New Roman" panose="02020603050405020304" pitchFamily="18" charset="0"/>
                        </a:rPr>
                        <a:t>nrad</a:t>
                      </a:r>
                      <a:endParaRPr lang="zh-CN" sz="2000" b="1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</a:pPr>
                      <a:r>
                        <a:rPr lang="en-US" sz="2000" b="1" kern="100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70 </a:t>
                      </a:r>
                      <a:r>
                        <a:rPr lang="en-US" sz="2000" b="1" kern="100" dirty="0" err="1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nrad</a:t>
                      </a:r>
                      <a:endParaRPr lang="zh-CN" sz="2000" b="1" kern="100" dirty="0"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</a:tr>
            </a:tbl>
          </a:graphicData>
        </a:graphic>
      </p:graphicFrame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971550" y="731471"/>
            <a:ext cx="1919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LTP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13750" y="6044734"/>
            <a:ext cx="28189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Short bending mirror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2"/>
          <p:cNvSpPr txBox="1">
            <a:spLocks noChangeArrowheads="1"/>
          </p:cNvSpPr>
          <p:nvPr/>
        </p:nvSpPr>
        <p:spPr bwMode="auto">
          <a:xfrm>
            <a:off x="3271269" y="1662227"/>
            <a:ext cx="5256213" cy="1323439"/>
          </a:xfrm>
          <a:prstGeom prst="rect">
            <a:avLst/>
          </a:prstGeom>
          <a:solidFill>
            <a:srgbClr val="FFFF00">
              <a:alpha val="9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 series of new technologies to eliminate measurement errors, as well as to control the disturbance from the environment </a:t>
            </a:r>
            <a:endParaRPr lang="zh-CN" altLang="en-US" sz="2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482" y="4639547"/>
            <a:ext cx="8524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Requirement for HEPS optics: at least 100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nrad</a:t>
            </a:r>
            <a:endParaRPr lang="en-US" altLang="zh-CN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One of the highest levels of precision in the world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Precision of curved surfaces more important for beamlines at low-emittance SR facilities.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HEPS-TF Nano-Positioning</a:t>
            </a:r>
            <a:endParaRPr lang="zh-CN" alt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76814" y="767164"/>
            <a:ext cx="8785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Testing on 2018/03/15</a:t>
            </a:r>
            <a:endParaRPr lang="en-US" altLang="zh-CN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831085"/>
              </p:ext>
            </p:extLst>
          </p:nvPr>
        </p:nvGraphicFramePr>
        <p:xfrm>
          <a:off x="3586328" y="2940140"/>
          <a:ext cx="5414827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3226"/>
                <a:gridCol w="1279693"/>
                <a:gridCol w="1441908"/>
              </a:tblGrid>
              <a:tr h="295706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Parameter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Design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Test 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Scanning precision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 nm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 nm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240784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Range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Symbol" panose="05050102010706020507" pitchFamily="18" charset="2"/>
                          <a:ea typeface="微软雅黑" pitchFamily="34" charset="-122"/>
                        </a:rPr>
                        <a:t>m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m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Symbol" panose="05050102010706020507" pitchFamily="18" charset="2"/>
                          <a:ea typeface="微软雅黑" pitchFamily="34" charset="-122"/>
                        </a:rPr>
                        <a:t>m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m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263271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Loading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200 g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200 g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7" descr="Xstep_10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664" y="1258649"/>
            <a:ext cx="2879725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8" descr="Ystep_10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325322"/>
            <a:ext cx="31051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北京光源\工艺测试\照片\纳米探针\微信图片_20180313192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401522"/>
            <a:ext cx="33591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1" descr="IMG_204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1" y="4705111"/>
            <a:ext cx="18716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12" descr="Stepscan_0p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514" y="4636847"/>
            <a:ext cx="2779712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07951" y="6262255"/>
            <a:ext cx="2607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Vertical scanning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3"/>
          <p:cNvSpPr>
            <a:spLocks noChangeArrowheads="1"/>
          </p:cNvSpPr>
          <p:nvPr/>
        </p:nvSpPr>
        <p:spPr bwMode="auto">
          <a:xfrm>
            <a:off x="2593507" y="3500438"/>
            <a:ext cx="835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Stage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4"/>
          <p:cNvSpPr>
            <a:spLocks noChangeArrowheads="1"/>
          </p:cNvSpPr>
          <p:nvPr/>
        </p:nvSpPr>
        <p:spPr bwMode="auto">
          <a:xfrm>
            <a:off x="5736147" y="974508"/>
            <a:ext cx="1515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Nano</a:t>
            </a:r>
            <a:r>
              <a:rPr lang="en-US" altLang="zh-CN" b="1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stage</a:t>
            </a:r>
            <a:endParaRPr lang="zh-CN" altLang="en-US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5736147" y="4647959"/>
            <a:ext cx="2979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Vertical scanning stage</a:t>
            </a:r>
            <a:endParaRPr lang="zh-CN" altLang="en-US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5273676" y="5103574"/>
            <a:ext cx="3330575" cy="13287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0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Loading</a:t>
            </a:r>
            <a:r>
              <a:rPr lang="zh-CN" altLang="en-US" sz="20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：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&gt;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1.0 kg</a:t>
            </a:r>
          </a:p>
          <a:p>
            <a:pPr>
              <a:defRPr/>
            </a:pPr>
            <a:r>
              <a:rPr lang="en-US" altLang="zh-CN" sz="20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Range</a:t>
            </a:r>
            <a:r>
              <a:rPr lang="zh-CN" altLang="en-US" sz="20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：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&gt;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 1 mm</a:t>
            </a:r>
          </a:p>
          <a:p>
            <a:pPr>
              <a:defRPr/>
            </a:pP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S</a:t>
            </a:r>
            <a:r>
              <a:rPr lang="en-US" altLang="zh-CN" sz="20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tep</a:t>
            </a:r>
            <a:r>
              <a:rPr lang="zh-CN" altLang="en-US" sz="20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：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&lt;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  <a:sym typeface="+mn-ea"/>
              </a:rPr>
              <a:t>0.5 nm</a:t>
            </a:r>
            <a:endParaRPr lang="zh-CN" altLang="en-US" sz="2000" b="1" dirty="0"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HEPS-TF High Resolution Mono.</a:t>
            </a:r>
            <a:endParaRPr lang="zh-CN" altLang="en-US" dirty="0"/>
          </a:p>
        </p:txBody>
      </p:sp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4" y="931293"/>
            <a:ext cx="25733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14"/>
          <p:cNvGrpSpPr>
            <a:grpSpLocks/>
          </p:cNvGrpSpPr>
          <p:nvPr/>
        </p:nvGrpSpPr>
        <p:grpSpPr bwMode="auto">
          <a:xfrm>
            <a:off x="3706814" y="785244"/>
            <a:ext cx="4211637" cy="2637255"/>
            <a:chOff x="0" y="3861435"/>
            <a:chExt cx="4537068" cy="2930258"/>
          </a:xfrm>
        </p:grpSpPr>
        <p:sp>
          <p:nvSpPr>
            <p:cNvPr id="6" name="文本框 11"/>
            <p:cNvSpPr txBox="1">
              <a:spLocks noChangeArrowheads="1"/>
            </p:cNvSpPr>
            <p:nvPr/>
          </p:nvSpPr>
          <p:spPr bwMode="auto">
            <a:xfrm>
              <a:off x="881632" y="6381328"/>
              <a:ext cx="2406837" cy="410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Energy resolution</a:t>
              </a:r>
              <a:endParaRPr lang="zh-CN" altLang="en-US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" name="组合 16"/>
            <p:cNvGrpSpPr>
              <a:grpSpLocks/>
            </p:cNvGrpSpPr>
            <p:nvPr/>
          </p:nvGrpSpPr>
          <p:grpSpPr bwMode="auto">
            <a:xfrm>
              <a:off x="0" y="3861435"/>
              <a:ext cx="4537068" cy="2568137"/>
              <a:chOff x="4611095" y="4029241"/>
              <a:chExt cx="4300958" cy="2228917"/>
            </a:xfrm>
          </p:grpSpPr>
          <p:grpSp>
            <p:nvGrpSpPr>
              <p:cNvPr id="8" name="组合 17"/>
              <p:cNvGrpSpPr>
                <a:grpSpLocks/>
              </p:cNvGrpSpPr>
              <p:nvPr/>
            </p:nvGrpSpPr>
            <p:grpSpPr bwMode="auto">
              <a:xfrm>
                <a:off x="6726472" y="4136859"/>
                <a:ext cx="2185581" cy="2059563"/>
                <a:chOff x="7018748" y="1245370"/>
                <a:chExt cx="2185581" cy="2059563"/>
              </a:xfrm>
            </p:grpSpPr>
            <p:graphicFrame>
              <p:nvGraphicFramePr>
                <p:cNvPr id="15" name="对象 24"/>
                <p:cNvGraphicFramePr>
                  <a:graphicFrameLocks noChangeAspect="1"/>
                </p:cNvGraphicFramePr>
                <p:nvPr/>
              </p:nvGraphicFramePr>
              <p:xfrm>
                <a:off x="7018748" y="1245370"/>
                <a:ext cx="2185581" cy="2059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5316" name="Graph" r:id="rId4" imgW="4273062" imgH="3006969" progId="Origin50.Graph">
                        <p:embed/>
                      </p:oleObj>
                    </mc:Choice>
                    <mc:Fallback>
                      <p:oleObj name="Graph" r:id="rId4" imgW="4273062" imgH="3006969" progId="Origin50.Graph">
                        <p:embed/>
                        <p:pic>
                          <p:nvPicPr>
                            <p:cNvPr id="0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018748" y="1245370"/>
                              <a:ext cx="2185581" cy="20595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6" name="文本框 17"/>
                <p:cNvSpPr txBox="1">
                  <a:spLocks noChangeArrowheads="1"/>
                </p:cNvSpPr>
                <p:nvPr/>
              </p:nvSpPr>
              <p:spPr bwMode="auto">
                <a:xfrm>
                  <a:off x="8295902" y="2626808"/>
                  <a:ext cx="807368" cy="2671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200" b="1">
                      <a:solidFill>
                        <a:srgbClr val="FF0000"/>
                      </a:solidFill>
                    </a:rPr>
                    <a:t>2.47 meV</a:t>
                  </a:r>
                  <a:endParaRPr lang="zh-CN" altLang="en-US" sz="1200" b="1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9" name="组合 18"/>
              <p:cNvGrpSpPr>
                <a:grpSpLocks/>
              </p:cNvGrpSpPr>
              <p:nvPr/>
            </p:nvGrpSpPr>
            <p:grpSpPr bwMode="auto">
              <a:xfrm>
                <a:off x="4611095" y="4029241"/>
                <a:ext cx="2392384" cy="2228917"/>
                <a:chOff x="4910887" y="1166760"/>
                <a:chExt cx="2671826" cy="2517771"/>
              </a:xfrm>
            </p:grpSpPr>
            <p:graphicFrame>
              <p:nvGraphicFramePr>
                <p:cNvPr id="10" name="对象 19"/>
                <p:cNvGraphicFramePr>
                  <a:graphicFrameLocks noChangeAspect="1"/>
                </p:cNvGraphicFramePr>
                <p:nvPr/>
              </p:nvGraphicFramePr>
              <p:xfrm>
                <a:off x="4910887" y="1166760"/>
                <a:ext cx="2671826" cy="251777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5317" name="Graph" r:id="rId6" imgW="4273062" imgH="3006969" progId="Origin50.Graph">
                        <p:embed/>
                      </p:oleObj>
                    </mc:Choice>
                    <mc:Fallback>
                      <p:oleObj name="Graph" r:id="rId6" imgW="4273062" imgH="3006969" progId="Origin50.Graph">
                        <p:embed/>
                        <p:pic>
                          <p:nvPicPr>
                            <p:cNvPr id="0" name="Picture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10887" y="1166760"/>
                              <a:ext cx="2671826" cy="251777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1" name="组合 20"/>
                <p:cNvGrpSpPr>
                  <a:grpSpLocks/>
                </p:cNvGrpSpPr>
                <p:nvPr/>
              </p:nvGrpSpPr>
              <p:grpSpPr bwMode="auto">
                <a:xfrm>
                  <a:off x="5328615" y="2655672"/>
                  <a:ext cx="1304083" cy="471044"/>
                  <a:chOff x="6947765" y="1977114"/>
                  <a:chExt cx="1304083" cy="471044"/>
                </a:xfrm>
              </p:grpSpPr>
              <p:sp>
                <p:nvSpPr>
                  <p:cNvPr id="12" name="右箭头 11"/>
                  <p:cNvSpPr/>
                  <p:nvPr/>
                </p:nvSpPr>
                <p:spPr>
                  <a:xfrm>
                    <a:off x="7491426" y="1977114"/>
                    <a:ext cx="170190" cy="115861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3" name="左箭头 12"/>
                  <p:cNvSpPr/>
                  <p:nvPr/>
                </p:nvSpPr>
                <p:spPr>
                  <a:xfrm>
                    <a:off x="8121490" y="1977114"/>
                    <a:ext cx="130358" cy="122779"/>
                  </a:xfrm>
                  <a:prstGeom prst="lef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4" name="文本框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47765" y="2112893"/>
                    <a:ext cx="1013194" cy="3352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400" b="1">
                        <a:solidFill>
                          <a:srgbClr val="FF0000"/>
                        </a:solidFill>
                      </a:rPr>
                      <a:t>2.34 meV</a:t>
                    </a:r>
                    <a:endParaRPr lang="zh-CN" altLang="en-US" sz="1400" b="1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7" name="图片 2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838" y="4241231"/>
            <a:ext cx="2690812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611560" y="6178665"/>
            <a:ext cx="2381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Mechanical system</a:t>
            </a:r>
            <a:endParaRPr lang="zh-CN" altLang="en-US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2"/>
          <p:cNvSpPr txBox="1">
            <a:spLocks noChangeArrowheads="1"/>
          </p:cNvSpPr>
          <p:nvPr/>
        </p:nvSpPr>
        <p:spPr bwMode="auto">
          <a:xfrm>
            <a:off x="3492500" y="4375938"/>
            <a:ext cx="5256213" cy="1323439"/>
          </a:xfrm>
          <a:prstGeom prst="rect">
            <a:avLst/>
          </a:prstGeom>
          <a:solidFill>
            <a:srgbClr val="FFFF00">
              <a:alpha val="9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HEPS: Ultra-low emittance SR</a:t>
            </a:r>
          </a:p>
          <a:p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The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meV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energy resolution @10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keV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is essential for a series of experiments: IXS, RIXS, NRS. etc.</a:t>
            </a:r>
            <a:endParaRPr lang="zh-CN" altLang="en-US" sz="2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4065588" y="3538941"/>
            <a:ext cx="37819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Testing on 2017/11/24 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HEPS-TF X-Ray Pump-and-Probe</a:t>
            </a: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23728" y="727866"/>
            <a:ext cx="6724650" cy="576262"/>
          </a:xfrm>
          <a:prstGeom prst="rect">
            <a:avLst/>
          </a:prstGeom>
        </p:spPr>
        <p:txBody>
          <a:bodyPr lIns="68580" tIns="34290" rIns="68580" bIns="34290" anchor="ctr"/>
          <a:lstStyle/>
          <a:p>
            <a:pPr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Testing on 2017/11/24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48" r="8195"/>
          <a:stretch>
            <a:fillRect/>
          </a:stretch>
        </p:blipFill>
        <p:spPr>
          <a:xfrm>
            <a:off x="3433764" y="1433513"/>
            <a:ext cx="2500312" cy="2208212"/>
          </a:xfrm>
        </p:spPr>
      </p:pic>
      <p:pic>
        <p:nvPicPr>
          <p:cNvPr id="6" name="图片 4" descr="pp.jpg"/>
          <p:cNvPicPr>
            <a:picLocks noChangeAspect="1"/>
          </p:cNvPicPr>
          <p:nvPr/>
        </p:nvPicPr>
        <p:blipFill>
          <a:blip r:embed="rId3" cstate="print"/>
          <a:srcRect t="11151" r="8263"/>
          <a:stretch>
            <a:fillRect/>
          </a:stretch>
        </p:blipFill>
        <p:spPr bwMode="auto">
          <a:xfrm>
            <a:off x="96839" y="1341438"/>
            <a:ext cx="3336925" cy="2424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6867" y="3871934"/>
            <a:ext cx="4323602" cy="2917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7001" y="3848017"/>
            <a:ext cx="3802057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1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&gt;600 kHz repetition rate</a:t>
            </a:r>
          </a:p>
          <a:p>
            <a:r>
              <a:rPr lang="en-US" altLang="zh-CN" sz="21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100 </a:t>
            </a:r>
            <a:r>
              <a:rPr lang="en-US" altLang="zh-CN" sz="2100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ps</a:t>
            </a:r>
            <a:r>
              <a:rPr lang="en-US" altLang="zh-CN" sz="21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time resolution</a:t>
            </a:r>
          </a:p>
          <a:p>
            <a:r>
              <a:rPr lang="en-US" altLang="zh-CN" sz="21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XRD and XAFS</a:t>
            </a:r>
            <a:endParaRPr lang="zh-CN" altLang="en-US" sz="21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3" descr="untitled"/>
          <p:cNvPicPr>
            <a:picLocks noChangeAspect="1" noChangeArrowheads="1"/>
          </p:cNvPicPr>
          <p:nvPr/>
        </p:nvPicPr>
        <p:blipFill>
          <a:blip r:embed="rId5" cstate="print"/>
          <a:srcRect l="5247" r="6737"/>
          <a:stretch>
            <a:fillRect/>
          </a:stretch>
        </p:blipFill>
        <p:spPr bwMode="auto">
          <a:xfrm>
            <a:off x="96838" y="4951415"/>
            <a:ext cx="1960562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/>
          <a:srcRect l="8772" t="5438" r="10487" b="2934"/>
          <a:stretch>
            <a:fillRect/>
          </a:stretch>
        </p:blipFill>
        <p:spPr bwMode="auto">
          <a:xfrm>
            <a:off x="2065338" y="5008565"/>
            <a:ext cx="2290762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1516065"/>
            <a:ext cx="280828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Performance: In-House </a:t>
            </a:r>
            <a:r>
              <a:rPr lang="en-US" altLang="zh-CN" dirty="0"/>
              <a:t>R</a:t>
            </a:r>
            <a:r>
              <a:rPr lang="en-US" altLang="zh-CN" dirty="0" smtClean="0"/>
              <a:t>esearch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457200" y="120161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Biomedical Effects of Nanomaterials and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Nanosafety</a:t>
            </a:r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 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Environment and Health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Protein Structures and Functions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Nuclear Chemistry</a:t>
            </a:r>
          </a:p>
          <a:p>
            <a:pPr>
              <a:buFont typeface="Wingdings" pitchFamily="2" charset="2"/>
              <a:buChar char="ü"/>
            </a:pPr>
            <a:r>
              <a:rPr lang="en-US" altLang="zh-CN" sz="2400" b="1" dirty="0" smtClean="0">
                <a:solidFill>
                  <a:srgbClr val="00B050"/>
                </a:solidFill>
                <a:latin typeface="+mn-lt"/>
                <a:ea typeface="微软雅黑" pitchFamily="34" charset="-122"/>
              </a:rPr>
              <a:t>Development of techniques, SR-based research</a:t>
            </a:r>
          </a:p>
          <a:p>
            <a:endParaRPr lang="en-US" altLang="zh-CN" sz="2400" b="1" dirty="0" smtClean="0">
              <a:solidFill>
                <a:srgbClr val="002060"/>
              </a:solidFill>
              <a:latin typeface="+mn-lt"/>
              <a:ea typeface="微软雅黑" pitchFamily="34" charset="-122"/>
            </a:endParaRP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Funding: NSFC, MOST, CAS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~70M </a:t>
            </a:r>
            <a:r>
              <a:rPr lang="en-US" altLang="zh-CN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CNY</a:t>
            </a:r>
            <a:r>
              <a:rPr lang="en-US" altLang="zh-CN" sz="2400" b="1" dirty="0" smtClean="0">
                <a:solidFill>
                  <a:srgbClr val="002060"/>
                </a:solidFill>
                <a:latin typeface="+mn-lt"/>
                <a:ea typeface="微软雅黑" pitchFamily="34" charset="-122"/>
              </a:rPr>
              <a:t> per year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1254557" y="1187140"/>
            <a:ext cx="6616913" cy="745845"/>
            <a:chOff x="1217833" y="1210586"/>
            <a:chExt cx="6616913" cy="745845"/>
          </a:xfrm>
        </p:grpSpPr>
        <p:sp>
          <p:nvSpPr>
            <p:cNvPr id="33" name="流程图: 离页连接符 32"/>
            <p:cNvSpPr/>
            <p:nvPr/>
          </p:nvSpPr>
          <p:spPr>
            <a:xfrm>
              <a:off x="1217833" y="1236275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3600" b="1" kern="0" dirty="0" smtClean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</a:rPr>
                <a:t>1</a:t>
              </a:r>
              <a:endParaRPr lang="zh-CN" altLang="en-US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2127015" y="1816729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  <p:sp>
          <p:nvSpPr>
            <p:cNvPr id="41" name="文本框 5"/>
            <p:cNvSpPr txBox="1"/>
            <p:nvPr/>
          </p:nvSpPr>
          <p:spPr>
            <a:xfrm>
              <a:off x="2328467" y="1210586"/>
              <a:ext cx="25981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latin typeface="Arial Black" panose="020B0A04020102020204" pitchFamily="34" charset="0"/>
                  <a:ea typeface="微软雅黑" panose="020B0503020204020204" charset="-122"/>
                </a:rPr>
                <a:t>Introduction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54557" y="2352389"/>
            <a:ext cx="7173837" cy="745875"/>
            <a:chOff x="1217833" y="2312307"/>
            <a:chExt cx="6741393" cy="745875"/>
          </a:xfrm>
        </p:grpSpPr>
        <p:sp>
          <p:nvSpPr>
            <p:cNvPr id="34" name="流程图: 离页连接符 33"/>
            <p:cNvSpPr/>
            <p:nvPr/>
          </p:nvSpPr>
          <p:spPr>
            <a:xfrm>
              <a:off x="1217833" y="2338026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3600" b="1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</a:rPr>
                <a:t>2</a:t>
              </a:r>
              <a:endParaRPr lang="zh-CN" altLang="en-US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2" name="文本框 43"/>
            <p:cNvSpPr txBox="1"/>
            <p:nvPr/>
          </p:nvSpPr>
          <p:spPr>
            <a:xfrm>
              <a:off x="2250349" y="2312307"/>
              <a:ext cx="57088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Arial Black" panose="020B0A04020102020204" pitchFamily="34" charset="0"/>
                  <a:ea typeface="微软雅黑" panose="020B0503020204020204" charset="-122"/>
                </a:rPr>
                <a:t>Performance and Future Plans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137406" y="2928557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</p:grpSp>
      <p:grpSp>
        <p:nvGrpSpPr>
          <p:cNvPr id="21" name="组合 20"/>
          <p:cNvGrpSpPr/>
          <p:nvPr/>
        </p:nvGrpSpPr>
        <p:grpSpPr>
          <a:xfrm>
            <a:off x="1254557" y="3464035"/>
            <a:ext cx="7390547" cy="745875"/>
            <a:chOff x="1245719" y="3558721"/>
            <a:chExt cx="7390547" cy="745875"/>
          </a:xfrm>
        </p:grpSpPr>
        <p:sp>
          <p:nvSpPr>
            <p:cNvPr id="10" name="流程图: 离页连接符 9"/>
            <p:cNvSpPr/>
            <p:nvPr/>
          </p:nvSpPr>
          <p:spPr>
            <a:xfrm>
              <a:off x="1245719" y="3584440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3600" b="1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</a:rPr>
                <a:t>3</a:t>
              </a:r>
              <a:endParaRPr lang="zh-CN" altLang="en-US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1" name="文本框 43"/>
            <p:cNvSpPr txBox="1"/>
            <p:nvPr/>
          </p:nvSpPr>
          <p:spPr>
            <a:xfrm>
              <a:off x="2356354" y="3558721"/>
              <a:ext cx="6279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Arial Black" panose="020B0A04020102020204" pitchFamily="34" charset="0"/>
                  <a:ea typeface="微软雅黑" panose="020B0503020204020204" charset="-122"/>
                </a:rPr>
                <a:t>Improvements since 2013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165292" y="4174971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</p:grpSp>
      <p:grpSp>
        <p:nvGrpSpPr>
          <p:cNvPr id="22" name="组合 21"/>
          <p:cNvGrpSpPr/>
          <p:nvPr/>
        </p:nvGrpSpPr>
        <p:grpSpPr>
          <a:xfrm>
            <a:off x="1254557" y="4575681"/>
            <a:ext cx="6627304" cy="745875"/>
            <a:chOff x="1257443" y="4672407"/>
            <a:chExt cx="6627304" cy="745875"/>
          </a:xfrm>
        </p:grpSpPr>
        <p:sp>
          <p:nvSpPr>
            <p:cNvPr id="13" name="流程图: 离页连接符 12"/>
            <p:cNvSpPr/>
            <p:nvPr/>
          </p:nvSpPr>
          <p:spPr>
            <a:xfrm>
              <a:off x="1257443" y="4698126"/>
              <a:ext cx="769482" cy="720156"/>
            </a:xfrm>
            <a:prstGeom prst="flowChartOffpageConnector">
              <a:avLst/>
            </a:prstGeom>
            <a:solidFill>
              <a:srgbClr val="071F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3600" b="1" kern="0" dirty="0" smtClean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</a:rPr>
                <a:t>4</a:t>
              </a:r>
              <a:endParaRPr lang="zh-CN" altLang="en-US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14" name="文本框 43"/>
            <p:cNvSpPr txBox="1"/>
            <p:nvPr/>
          </p:nvSpPr>
          <p:spPr>
            <a:xfrm>
              <a:off x="2368078" y="4672407"/>
              <a:ext cx="5360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Arial Black" panose="020B0A04020102020204" pitchFamily="34" charset="0"/>
                  <a:ea typeface="微软雅黑" panose="020B0503020204020204" charset="-122"/>
                </a:rPr>
                <a:t>Summary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177016" y="5288657"/>
              <a:ext cx="5707731" cy="0"/>
            </a:xfrm>
            <a:prstGeom prst="line">
              <a:avLst/>
            </a:prstGeom>
            <a:noFill/>
            <a:ln w="12700" cap="flat" cmpd="sng" algn="ctr">
              <a:solidFill>
                <a:srgbClr val="314371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427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2980" y="0"/>
            <a:ext cx="7859456" cy="818147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Environment and Health: Transformation of Ceria NPs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664970"/>
            <a:ext cx="7315835" cy="3569970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4" cstate="print"/>
          <a:srcRect l="2489" t="1569" r="68100" b="74118"/>
          <a:stretch>
            <a:fillRect/>
          </a:stretch>
        </p:blipFill>
        <p:spPr>
          <a:xfrm>
            <a:off x="7600950" y="839470"/>
            <a:ext cx="790575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3"/>
          <p:cNvSpPr txBox="1"/>
          <p:nvPr/>
        </p:nvSpPr>
        <p:spPr>
          <a:xfrm>
            <a:off x="501015" y="5510530"/>
            <a:ext cx="7995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</a:t>
            </a:r>
            <a:r>
              <a:rPr lang="zh-CN" altLang="en-US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eria NPs can be </a:t>
            </a:r>
            <a:r>
              <a:rPr lang="en-US" altLang="zh-CN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transformed into </a:t>
            </a:r>
            <a:r>
              <a:rPr lang="en-US" altLang="zh-CN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Ce</a:t>
            </a:r>
            <a:r>
              <a:rPr lang="en-US" altLang="zh-CN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(III) in plants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zh-CN" altLang="en-US" b="1" dirty="0">
                <a:solidFill>
                  <a:srgbClr val="002060"/>
                </a:solidFill>
                <a:cs typeface="Arial" panose="020B0604020202020204" pitchFamily="34" charset="0"/>
              </a:rPr>
              <a:t>he physicochemical interaction between the NPs and root exudates at the nanobio interface is the necessary condition for the transformation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3144982" y="6439535"/>
            <a:ext cx="596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ea typeface="宋体" panose="02010600030101010101" pitchFamily="2" charset="-122"/>
              </a:rPr>
              <a:t>Ma et al. </a:t>
            </a:r>
            <a:r>
              <a:rPr lang="en-US" altLang="zh-CN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Environ. Sci. Technol.</a:t>
            </a:r>
            <a:r>
              <a:rPr lang="en-US" altLang="zh-CN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, </a:t>
            </a:r>
            <a:r>
              <a:rPr lang="en-US" altLang="zh-CN" b="1" dirty="0">
                <a:solidFill>
                  <a:srgbClr val="FF0000"/>
                </a:solidFill>
                <a:ea typeface="宋体" panose="02010600030101010101" pitchFamily="2" charset="-122"/>
              </a:rPr>
              <a:t>2015, 49: 10667−10674</a:t>
            </a:r>
          </a:p>
        </p:txBody>
      </p:sp>
      <p:sp>
        <p:nvSpPr>
          <p:cNvPr id="8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2980" y="12033"/>
            <a:ext cx="7859456" cy="76470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Protein Structures and Functions: Methodological Research in Structure Determination</a:t>
            </a:r>
            <a:endParaRPr lang="zh-CN" altLang="en-US" sz="2000" dirty="0"/>
          </a:p>
        </p:txBody>
      </p:sp>
      <p:pic>
        <p:nvPicPr>
          <p:cNvPr id="5" name="Picture 11" descr="nature14656-f2"/>
          <p:cNvPicPr>
            <a:picLocks noChangeAspect="1" noChangeArrowheads="1"/>
          </p:cNvPicPr>
          <p:nvPr/>
        </p:nvPicPr>
        <p:blipFill>
          <a:blip r:embed="rId3" cstate="print"/>
          <a:srcRect r="53023" b="66123"/>
          <a:stretch>
            <a:fillRect/>
          </a:stretch>
        </p:blipFill>
        <p:spPr bwMode="auto">
          <a:xfrm>
            <a:off x="215483" y="892988"/>
            <a:ext cx="4176712" cy="407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032" y="5034272"/>
            <a:ext cx="446580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Structure of rhodopsin-</a:t>
            </a:r>
            <a:r>
              <a:rPr lang="en-US" altLang="zh-CN" sz="2000" b="1" dirty="0" err="1" smtClean="0">
                <a:solidFill>
                  <a:srgbClr val="002060"/>
                </a:solidFill>
                <a:ea typeface="微软雅黑" pitchFamily="34" charset="-122"/>
              </a:rPr>
              <a:t>arrestin</a:t>
            </a: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 complex</a:t>
            </a:r>
          </a:p>
          <a:p>
            <a:pPr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Collaboration with </a:t>
            </a:r>
            <a:r>
              <a:rPr lang="en-US" altLang="zh-CN" sz="2000" b="1" dirty="0">
                <a:solidFill>
                  <a:srgbClr val="002060"/>
                </a:solidFill>
                <a:ea typeface="微软雅黑" pitchFamily="34" charset="-122"/>
              </a:rPr>
              <a:t>Dr. Eric </a:t>
            </a: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Xu, Shanghai Institute of Materia </a:t>
            </a:r>
            <a:r>
              <a:rPr lang="en-US" altLang="zh-CN" sz="2000" b="1" dirty="0" err="1" smtClean="0">
                <a:solidFill>
                  <a:srgbClr val="002060"/>
                </a:solidFill>
                <a:ea typeface="微软雅黑" pitchFamily="34" charset="-122"/>
              </a:rPr>
              <a:t>Medica</a:t>
            </a:r>
            <a:endParaRPr lang="en-US" altLang="zh-CN" sz="2000" b="1" dirty="0" smtClean="0">
              <a:solidFill>
                <a:srgbClr val="002060"/>
              </a:solidFill>
              <a:ea typeface="微软雅黑" pitchFamily="34" charset="-122"/>
            </a:endParaRPr>
          </a:p>
          <a:p>
            <a:pPr>
              <a:defRPr/>
            </a:pPr>
            <a:r>
              <a:rPr lang="en-US" altLang="zh-CN" sz="2000" b="1" i="1" dirty="0" smtClean="0">
                <a:solidFill>
                  <a:srgbClr val="FF0000"/>
                </a:solidFill>
                <a:ea typeface="微软雅黑" pitchFamily="34" charset="-122"/>
              </a:rPr>
              <a:t>Nature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a typeface="微软雅黑" pitchFamily="34" charset="-122"/>
              </a:rPr>
              <a:t>523, 561–567 (2015)</a:t>
            </a:r>
            <a:endParaRPr lang="zh-CN" altLang="en-US" sz="20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nature22363-f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9907" y="785526"/>
            <a:ext cx="4575533" cy="37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2169" y="5034272"/>
            <a:ext cx="4465809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Structure of full-length GCGR, the first full-length structure of B-class GPCR</a:t>
            </a:r>
          </a:p>
          <a:p>
            <a:pPr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Collaboration with Dr. </a:t>
            </a:r>
            <a:r>
              <a:rPr lang="en-US" altLang="zh-CN" sz="2000" b="1" dirty="0" err="1" smtClean="0">
                <a:solidFill>
                  <a:srgbClr val="002060"/>
                </a:solidFill>
                <a:ea typeface="微软雅黑" pitchFamily="34" charset="-122"/>
              </a:rPr>
              <a:t>Qiang</a:t>
            </a: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 Zhao, Shanghai Institute of Materia </a:t>
            </a:r>
            <a:r>
              <a:rPr lang="en-US" altLang="zh-CN" sz="2000" b="1" dirty="0" err="1" smtClean="0">
                <a:solidFill>
                  <a:srgbClr val="002060"/>
                </a:solidFill>
                <a:ea typeface="微软雅黑" pitchFamily="34" charset="-122"/>
              </a:rPr>
              <a:t>Medica</a:t>
            </a:r>
            <a:endParaRPr lang="en-US" altLang="zh-CN" sz="2000" b="1" dirty="0" smtClean="0">
              <a:solidFill>
                <a:srgbClr val="002060"/>
              </a:solidFill>
              <a:ea typeface="微软雅黑" pitchFamily="34" charset="-122"/>
            </a:endParaRPr>
          </a:p>
          <a:p>
            <a:pPr>
              <a:defRPr/>
            </a:pPr>
            <a:r>
              <a:rPr lang="en-US" altLang="zh-CN" sz="2000" b="1" i="1" dirty="0" smtClean="0">
                <a:solidFill>
                  <a:srgbClr val="FF0000"/>
                </a:solidFill>
                <a:ea typeface="微软雅黑" pitchFamily="34" charset="-122"/>
              </a:rPr>
              <a:t>Nature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 546, 259–264 (2017)</a:t>
            </a:r>
            <a:endParaRPr lang="zh-CN" altLang="en-US" sz="20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Nuclear Chemistry</a:t>
            </a:r>
            <a:endParaRPr lang="zh-CN" alt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/>
          <a:srcRect l="15350" t="10982" r="16138" b="21014"/>
          <a:stretch>
            <a:fillRect/>
          </a:stretch>
        </p:blipFill>
        <p:spPr bwMode="auto">
          <a:xfrm>
            <a:off x="2361618" y="862935"/>
            <a:ext cx="19685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4" cstate="print"/>
          <a:srcRect l="23105" t="33350" r="22766" b="25331"/>
          <a:stretch>
            <a:fillRect/>
          </a:stretch>
        </p:blipFill>
        <p:spPr bwMode="auto">
          <a:xfrm>
            <a:off x="96256" y="1045498"/>
            <a:ext cx="2328862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032" y="5142560"/>
            <a:ext cx="446580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Design of high efficiency ligands for actinide separation</a:t>
            </a:r>
          </a:p>
          <a:p>
            <a:pPr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Studying the structures by SR methods</a:t>
            </a: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228599" y="2396207"/>
          <a:ext cx="4159250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Graph" r:id="rId5" imgW="3019044" imgH="2103120" progId="Origin50.Graph">
                  <p:embed/>
                </p:oleObj>
              </mc:Choice>
              <mc:Fallback>
                <p:oleObj name="Graph" r:id="rId5" imgW="3019044" imgH="210312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2396207"/>
                        <a:ext cx="4159250" cy="267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G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2853" y="1128724"/>
            <a:ext cx="4522626" cy="256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405028" y="3733629"/>
          <a:ext cx="4714908" cy="9601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14263"/>
                <a:gridCol w="813874"/>
                <a:gridCol w="979359"/>
                <a:gridCol w="848778"/>
                <a:gridCol w="1058634"/>
              </a:tblGrid>
              <a:tr h="2660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</a:rPr>
                        <a:t>     </a:t>
                      </a:r>
                      <a:r>
                        <a:rPr lang="el-GR" altLang="zh-CN" sz="1400" b="1" kern="100" dirty="0" smtClean="0">
                          <a:solidFill>
                            <a:srgbClr val="002060"/>
                          </a:solidFill>
                        </a:rPr>
                        <a:t>η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99%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99.9%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99.99%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99.999%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4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△E (n=3)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0.11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0.16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0.21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0.26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4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△E (n=4)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0.08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0.12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0.16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</a:rPr>
                        <a:t>0.20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42095" y="5138546"/>
            <a:ext cx="446580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 err="1" smtClean="0">
                <a:solidFill>
                  <a:srgbClr val="002060"/>
                </a:solidFill>
                <a:ea typeface="微软雅黑" pitchFamily="34" charset="-122"/>
              </a:rPr>
              <a:t>Pyroreprocessing</a:t>
            </a: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-Al cathode-based high efficiency separation of An-Ln through electrodeposition in molten salt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Papers Published</a:t>
            </a:r>
            <a:endParaRPr lang="zh-CN" altLang="en-US" dirty="0"/>
          </a:p>
        </p:txBody>
      </p:sp>
      <p:pic>
        <p:nvPicPr>
          <p:cNvPr id="5" name="图片 4" descr="papers.bmp"/>
          <p:cNvPicPr>
            <a:picLocks noChangeAspect="1"/>
          </p:cNvPicPr>
          <p:nvPr/>
        </p:nvPicPr>
        <p:blipFill>
          <a:blip r:embed="rId2" cstate="print"/>
          <a:srcRect l="8947" t="5119" r="12500" b="5492"/>
          <a:stretch>
            <a:fillRect/>
          </a:stretch>
        </p:blipFill>
        <p:spPr>
          <a:xfrm>
            <a:off x="1143017" y="770029"/>
            <a:ext cx="6671475" cy="536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28" y="6125151"/>
            <a:ext cx="877102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 smtClean="0">
                <a:solidFill>
                  <a:srgbClr val="002060"/>
                </a:solidFill>
                <a:ea typeface="微软雅黑" pitchFamily="34" charset="-122"/>
              </a:rPr>
              <a:t>An active synchrotron radiation facility (BSRF) and fruitful in-house research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Future </a:t>
            </a:r>
            <a:r>
              <a:rPr lang="en-US" altLang="zh-CN" dirty="0" smtClean="0"/>
              <a:t>Plans: </a:t>
            </a:r>
            <a:r>
              <a:rPr lang="en-US" altLang="zh-CN" dirty="0"/>
              <a:t>HEPS (BAPS)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676" y="1143610"/>
            <a:ext cx="870655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400" dirty="0"/>
              <a:t>Criteria for HEPS beamline </a:t>
            </a:r>
            <a:r>
              <a:rPr lang="en-US" altLang="zh-CN" sz="2400" dirty="0" smtClean="0"/>
              <a:t>selection: </a:t>
            </a: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Similar to APS-U, as well as other SR facilities.</a:t>
            </a:r>
          </a:p>
          <a:p>
            <a:pPr>
              <a:lnSpc>
                <a:spcPts val="3000"/>
              </a:lnSpc>
            </a:pPr>
            <a:endParaRPr lang="en-US" altLang="zh-CN" sz="2200" b="1" dirty="0" smtClean="0">
              <a:solidFill>
                <a:srgbClr val="FF000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l"/>
            </a:pP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Impact</a:t>
            </a:r>
            <a:r>
              <a:rPr lang="zh-CN" altLang="en-US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 </a:t>
            </a: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on science/technology/industry</a:t>
            </a:r>
          </a:p>
          <a:p>
            <a:pPr>
              <a:lnSpc>
                <a:spcPts val="3000"/>
              </a:lnSpc>
              <a:buFont typeface="Wingdings" pitchFamily="2" charset="2"/>
              <a:buChar char="l"/>
            </a:pP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Synergy with other facilities on </a:t>
            </a:r>
            <a:r>
              <a:rPr lang="en-US" altLang="zh-CN" sz="2200" b="1" dirty="0" err="1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Huairou</a:t>
            </a: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 campus</a:t>
            </a:r>
            <a:endParaRPr lang="zh-CN" altLang="en-US" sz="2200" b="1" dirty="0" smtClean="0">
              <a:solidFill>
                <a:srgbClr val="00206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l"/>
            </a:pP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Unique features and competitiveness</a:t>
            </a:r>
            <a:endParaRPr lang="zh-CN" altLang="en-US" sz="2200" b="1" dirty="0" smtClean="0">
              <a:solidFill>
                <a:srgbClr val="00206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Calibri" pitchFamily="34" charset="0"/>
                <a:ea typeface="微软雅黑" pitchFamily="34" charset="-122"/>
              </a:rPr>
              <a:t>International or domestic</a:t>
            </a:r>
          </a:p>
          <a:p>
            <a:pPr>
              <a:lnSpc>
                <a:spcPts val="3000"/>
              </a:lnSpc>
              <a:buFont typeface="Wingdings" pitchFamily="2" charset="2"/>
              <a:buChar char="l"/>
            </a:pP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The unique features of HEPS</a:t>
            </a:r>
            <a:endParaRPr lang="zh-CN" altLang="en-US" sz="2200" b="1" dirty="0" smtClean="0">
              <a:solidFill>
                <a:srgbClr val="00206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Calibri" pitchFamily="34" charset="0"/>
                <a:ea typeface="微软雅黑" pitchFamily="34" charset="-122"/>
              </a:rPr>
              <a:t>High energy, low emittance, coherence</a:t>
            </a:r>
            <a:endParaRPr lang="zh-CN" altLang="en-US" sz="2000" b="1" dirty="0" smtClean="0">
              <a:solidFill>
                <a:srgbClr val="00B05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l"/>
            </a:pP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Output</a:t>
            </a:r>
            <a:endParaRPr lang="zh-CN" altLang="en-US" sz="2200" b="1" dirty="0" smtClean="0">
              <a:solidFill>
                <a:srgbClr val="00206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Calibri" pitchFamily="34" charset="0"/>
                <a:ea typeface="微软雅黑" pitchFamily="34" charset="-122"/>
              </a:rPr>
              <a:t>Size of user community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Calibri" pitchFamily="34" charset="0"/>
                <a:ea typeface="微软雅黑" pitchFamily="34" charset="-122"/>
              </a:rPr>
              <a:t>Research trends in different fields</a:t>
            </a:r>
            <a:endParaRPr lang="zh-CN" altLang="en-US" sz="2000" b="1" dirty="0" smtClean="0">
              <a:solidFill>
                <a:srgbClr val="00B05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Calibri" pitchFamily="34" charset="0"/>
                <a:ea typeface="微软雅黑" pitchFamily="34" charset="-122"/>
              </a:rPr>
              <a:t>Possibility of high impact results</a:t>
            </a:r>
            <a:endParaRPr lang="zh-CN" altLang="en-US" sz="2000" b="1" dirty="0" smtClean="0">
              <a:solidFill>
                <a:srgbClr val="00B050"/>
              </a:solidFill>
              <a:latin typeface="Calibri" pitchFamily="34" charset="0"/>
              <a:ea typeface="微软雅黑" pitchFamily="34" charset="-122"/>
            </a:endParaRPr>
          </a:p>
          <a:p>
            <a:pPr>
              <a:lnSpc>
                <a:spcPts val="3000"/>
              </a:lnSpc>
              <a:buFont typeface="Wingdings" pitchFamily="2" charset="2"/>
              <a:buChar char="l"/>
            </a:pPr>
            <a:r>
              <a:rPr lang="en-US" altLang="zh-CN" sz="2200" b="1" dirty="0" smtClean="0">
                <a:solidFill>
                  <a:srgbClr val="002060"/>
                </a:solidFill>
                <a:latin typeface="Calibri" pitchFamily="34" charset="0"/>
                <a:ea typeface="微软雅黑" pitchFamily="34" charset="-122"/>
              </a:rPr>
              <a:t>Feasibility and budget</a:t>
            </a:r>
          </a:p>
        </p:txBody>
      </p:sp>
      <p:sp>
        <p:nvSpPr>
          <p:cNvPr id="5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l="15219" t="13749" r="15498" b="15455"/>
          <a:stretch>
            <a:fillRect/>
          </a:stretch>
        </p:blipFill>
        <p:spPr bwMode="auto">
          <a:xfrm>
            <a:off x="4987432" y="3668791"/>
            <a:ext cx="412981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HEPS Phase-I </a:t>
            </a:r>
            <a:r>
              <a:rPr lang="en-US" altLang="zh-CN" dirty="0"/>
              <a:t>B</a:t>
            </a:r>
            <a:r>
              <a:rPr lang="en-US" altLang="zh-CN" dirty="0" smtClean="0"/>
              <a:t>eamlines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0004" y="829456"/>
          <a:ext cx="9036495" cy="5839904"/>
        </p:xfrm>
        <a:graphic>
          <a:graphicData uri="http://schemas.openxmlformats.org/drawingml/2006/table">
            <a:tbl>
              <a:tblPr/>
              <a:tblGrid>
                <a:gridCol w="882566"/>
                <a:gridCol w="5759611"/>
                <a:gridCol w="2394318"/>
              </a:tblGrid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Engineering Materials </a:t>
                      </a:r>
                      <a:r>
                        <a:rPr lang="en-US" altLang="zh-CN" sz="1800" b="1" kern="100" dirty="0" err="1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Beamline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High</a:t>
                      </a:r>
                      <a:r>
                        <a:rPr lang="en-US" altLang="zh-CN" sz="1800" b="1" kern="100" baseline="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energy, low emittance</a:t>
                      </a:r>
                      <a:endParaRPr lang="en-US" altLang="zh-CN" sz="1800" b="1" kern="100" dirty="0" smtClean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2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CDI and XPCS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3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NRS and IXS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4</a:t>
                      </a:r>
                      <a:endParaRPr lang="zh-CN" sz="1800" b="1" kern="10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</a:t>
                      </a:r>
                      <a:r>
                        <a:rPr lang="en-US" altLang="zh-CN" sz="1800" b="1" kern="100" dirty="0" err="1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Nano</a:t>
                      </a: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-probe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5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Time-resolved techniques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6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Hard </a:t>
                      </a:r>
                      <a:r>
                        <a:rPr lang="en-US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X-ray imaging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7</a:t>
                      </a:r>
                      <a:endParaRPr lang="zh-CN" sz="1800" b="1" kern="10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High-pressure</a:t>
                      </a:r>
                      <a:endParaRPr lang="zh-CN" sz="18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92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8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Protein crystallography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82550" marR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Large user</a:t>
                      </a:r>
                      <a:r>
                        <a:rPr lang="en-US" altLang="zh-CN" sz="1800" b="1" kern="100" baseline="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communities</a:t>
                      </a:r>
                      <a:endParaRPr lang="zh-CN" altLang="en-US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00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9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</a:t>
                      </a:r>
                      <a:r>
                        <a:rPr lang="en-US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XAFS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10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</a:t>
                      </a:r>
                      <a:r>
                        <a:rPr lang="en-US" altLang="zh-CN" sz="1800" b="1" i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In situ</a:t>
                      </a:r>
                      <a:r>
                        <a:rPr lang="en-US" altLang="zh-CN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surface</a:t>
                      </a:r>
                      <a:r>
                        <a:rPr lang="en-US" altLang="zh-CN" sz="1800" b="1" kern="100" baseline="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diffraction and scattering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2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11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High throughput SAXS</a:t>
                      </a:r>
                      <a:endParaRPr lang="zh-CN" sz="18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12</a:t>
                      </a:r>
                      <a:endParaRPr lang="zh-CN" sz="18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</a:t>
                      </a:r>
                      <a:r>
                        <a:rPr lang="en-US" altLang="zh-CN" sz="16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Ultrahigh resolution Electronic-Structure Spectroscopy</a:t>
                      </a:r>
                      <a:endParaRPr lang="zh-CN" sz="18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2550" marR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Applications in industry, medicine, etc.</a:t>
                      </a:r>
                      <a:endParaRPr lang="zh-CN" altLang="en-US" sz="18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13</a:t>
                      </a:r>
                      <a:endParaRPr lang="zh-CN" sz="18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Medium energy X-ray</a:t>
                      </a:r>
                      <a:r>
                        <a:rPr lang="en-US" altLang="zh-CN" sz="1800" b="1" kern="100" baseline="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micro-spectroscopy</a:t>
                      </a:r>
                      <a:endParaRPr lang="zh-CN" sz="18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14</a:t>
                      </a:r>
                      <a:endParaRPr lang="zh-CN" sz="18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Structure and spectrum imaging </a:t>
                      </a:r>
                      <a:endParaRPr lang="zh-CN" sz="18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02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X-Ray Nano-Probe</a:t>
            </a:r>
            <a:endParaRPr lang="zh-CN" altLang="en-US" dirty="0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" y="4052888"/>
            <a:ext cx="3373041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831778"/>
              </p:ext>
            </p:extLst>
          </p:nvPr>
        </p:nvGraphicFramePr>
        <p:xfrm>
          <a:off x="4019550" y="4052888"/>
          <a:ext cx="4779169" cy="23964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78114"/>
                <a:gridCol w="3201055"/>
              </a:tblGrid>
              <a:tr h="51525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Spot size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&lt;10 nm @10 </a:t>
                      </a:r>
                      <a:r>
                        <a:rPr lang="en-US" altLang="zh-CN" sz="2000" b="1" dirty="0" err="1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keV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</a:tr>
              <a:tr h="5963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Energy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6-25 </a:t>
                      </a:r>
                      <a:r>
                        <a:rPr lang="en-US" altLang="zh-CN" sz="2000" b="1" dirty="0" err="1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keV</a:t>
                      </a:r>
                      <a:endParaRPr lang="zh-CN" altLang="zh-CN" sz="2000" b="1" dirty="0" smtClean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</a:tr>
              <a:tr h="4969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Energy resolution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2×10</a:t>
                      </a:r>
                      <a:r>
                        <a:rPr lang="en-US" altLang="zh-CN" sz="2000" b="1" baseline="30000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</a:tr>
              <a:tr h="58377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Flux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altLang="zh-CN" sz="2000" b="1" baseline="0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2000" b="1" baseline="30000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altLang="zh-CN" sz="2000" b="1" dirty="0" err="1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phs</a:t>
                      </a:r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/s@10 </a:t>
                      </a:r>
                      <a:r>
                        <a:rPr lang="en-US" altLang="zh-CN" sz="2000" b="1" dirty="0" err="1" smtClean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keV</a:t>
                      </a:r>
                      <a:endParaRPr lang="en-US" altLang="zh-CN" sz="2000" b="1" dirty="0" smtClean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8" marR="68588"/>
                </a:tc>
              </a:tr>
            </a:tbl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1259632" y="3700299"/>
            <a:ext cx="1728192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Layout</a:t>
            </a:r>
            <a:endParaRPr lang="zh-CN" alt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3324" y="781603"/>
            <a:ext cx="8498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Specifications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Beam size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&lt;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10 nm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Synergy of experimental methods: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n-XRF, imaging (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ptychography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), n-XAFS, n-XRD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Flux at sample: 10</a:t>
            </a:r>
            <a:r>
              <a:rPr lang="en-US" altLang="zh-CN" b="1" baseline="30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~10</a:t>
            </a:r>
            <a:r>
              <a:rPr lang="en-US" altLang="zh-CN" b="1" baseline="30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phs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/s@10 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keV</a:t>
            </a:r>
            <a:r>
              <a:rPr lang="zh-CN" altLang="en-US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； </a:t>
            </a:r>
            <a:endParaRPr lang="en-US" altLang="zh-CN" b="1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Large space + high flux at sample, in situ experiments</a:t>
            </a:r>
            <a:endParaRPr lang="en-US" altLang="zh-CN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Time-Resolved Techniques</a:t>
            </a:r>
            <a:endParaRPr lang="zh-CN" alt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55917" y="861263"/>
            <a:ext cx="8233172" cy="257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−"/>
              <a:defRPr kumimoji="1" sz="2400" kern="120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kumimoji="1"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000" b="1" dirty="0" smtClean="0">
                <a:solidFill>
                  <a:srgbClr val="FF0000"/>
                </a:solidFill>
              </a:rPr>
              <a:t>Specifications: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CN" sz="2000" b="1" dirty="0" smtClean="0">
                <a:cs typeface="+mn-cs"/>
              </a:rPr>
              <a:t>Time resolution of 10 </a:t>
            </a:r>
            <a:r>
              <a:rPr lang="en-US" altLang="zh-CN" sz="2000" b="1" dirty="0" err="1" smtClean="0">
                <a:cs typeface="+mn-cs"/>
              </a:rPr>
              <a:t>ps</a:t>
            </a:r>
            <a:r>
              <a:rPr lang="en-US" altLang="zh-CN" sz="2000" b="1" dirty="0" smtClean="0">
                <a:cs typeface="+mn-cs"/>
              </a:rPr>
              <a:t> to ms, single shot experiments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CN" sz="2000" b="1" dirty="0" smtClean="0">
                <a:cs typeface="+mn-cs"/>
              </a:rPr>
              <a:t>Mono &amp; pink beam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CN" sz="2000" b="1" i="1" dirty="0" smtClean="0">
                <a:cs typeface="+mn-cs"/>
              </a:rPr>
              <a:t>In </a:t>
            </a:r>
            <a:r>
              <a:rPr lang="en-US" altLang="zh-CN" sz="2000" b="1" i="1" dirty="0" err="1" smtClean="0">
                <a:cs typeface="+mn-cs"/>
              </a:rPr>
              <a:t>operando</a:t>
            </a:r>
            <a:r>
              <a:rPr lang="en-US" altLang="zh-CN" sz="2000" b="1" dirty="0" smtClean="0">
                <a:cs typeface="+mn-cs"/>
              </a:rPr>
              <a:t> and extreme conditions, </a:t>
            </a:r>
            <a:r>
              <a:rPr lang="en-US" altLang="zh-CN" sz="2000" b="1" dirty="0" smtClean="0">
                <a:solidFill>
                  <a:srgbClr val="FF0000"/>
                </a:solidFill>
                <a:cs typeface="+mn-cs"/>
              </a:rPr>
              <a:t>irreversible process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CN" sz="2000" b="1" dirty="0" smtClean="0">
                <a:cs typeface="+mn-cs"/>
              </a:rPr>
              <a:t>Pumping:</a:t>
            </a:r>
            <a:r>
              <a:rPr lang="zh-CN" altLang="en-US" sz="2000" b="1" dirty="0" smtClean="0">
                <a:cs typeface="+mn-cs"/>
              </a:rPr>
              <a:t> </a:t>
            </a:r>
            <a:r>
              <a:rPr lang="en-US" altLang="zh-CN" sz="2000" b="1" dirty="0" smtClean="0">
                <a:cs typeface="+mn-cs"/>
              </a:rPr>
              <a:t>laser, THz, magnetic, mixing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04135" y="4241801"/>
            <a:ext cx="4188619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ts val="1000"/>
              </a:spcBef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Energy: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6-70 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keV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28600" indent="-228600" eaLnBrk="1" hangingPunct="1">
              <a:spcBef>
                <a:spcPts val="1000"/>
              </a:spcBef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Time resolution: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10 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ps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to 1 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ms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28600" indent="-228600" eaLnBrk="1" hangingPunct="1">
              <a:spcBef>
                <a:spcPts val="1000"/>
              </a:spcBef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Focus: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100 nm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28600" indent="-228600" eaLnBrk="1" hangingPunct="1">
              <a:spcBef>
                <a:spcPts val="1000"/>
              </a:spcBef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Flux: 10</a:t>
            </a:r>
            <a:r>
              <a:rPr lang="en-US" altLang="zh-CN" b="1" baseline="30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phs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/s;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&gt;</a:t>
            </a:r>
            <a:r>
              <a:rPr lang="en-US" altLang="zh-CN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en-US" altLang="zh-CN" b="1" baseline="30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9 </a:t>
            </a:r>
            <a:r>
              <a:rPr lang="en-US" altLang="zh-CN" b="1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phs</a:t>
            </a:r>
            <a:r>
              <a:rPr lang="en-US" altLang="zh-CN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/pink 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pulse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beamline-layout"/>
          <p:cNvPicPr>
            <a:picLocks noChangeAspect="1" noChangeArrowheads="1"/>
          </p:cNvPicPr>
          <p:nvPr/>
        </p:nvPicPr>
        <p:blipFill>
          <a:blip r:embed="rId3" cstate="print"/>
          <a:srcRect t="22731" b="35207"/>
          <a:stretch>
            <a:fillRect/>
          </a:stretch>
        </p:blipFill>
        <p:spPr bwMode="auto">
          <a:xfrm>
            <a:off x="229791" y="4610100"/>
            <a:ext cx="373737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259632" y="4077072"/>
            <a:ext cx="11842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Layout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Hard X-Ray Imaging</a:t>
            </a:r>
            <a:endParaRPr lang="zh-CN" altLang="en-US" dirty="0"/>
          </a:p>
        </p:txBody>
      </p:sp>
      <p:pic>
        <p:nvPicPr>
          <p:cNvPr id="6" name="图片 5" descr="figureall-vertion3-2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84124" y="4739977"/>
            <a:ext cx="897612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7504" y="1072094"/>
            <a:ext cx="828231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Specifications: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b="1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Resolution: 10 nm to 20 </a:t>
            </a:r>
            <a:r>
              <a:rPr lang="en-US" altLang="zh-CN" b="1" dirty="0" smtClean="0">
                <a:solidFill>
                  <a:srgbClr val="002060"/>
                </a:solidFill>
                <a:latin typeface="Symbol" pitchFamily="18" charset="2"/>
                <a:ea typeface="微软雅黑" pitchFamily="34" charset="-122"/>
              </a:rPr>
              <a:t>m</a:t>
            </a: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</a:t>
            </a:r>
            <a:endParaRPr lang="en-US" altLang="zh-CN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Energy: 40-300 </a:t>
            </a:r>
            <a:r>
              <a:rPr lang="en-US" altLang="zh-CN" b="1" dirty="0" err="1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keV</a:t>
            </a:r>
            <a:endParaRPr lang="en-US" altLang="zh-CN" b="1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Large sample + high resolution (10000:1)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Real materials under real conditions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Brain science research</a:t>
            </a:r>
            <a:endParaRPr lang="en-US" altLang="zh-CN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139412"/>
            <a:ext cx="3134916" cy="5890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+mj-lt"/>
                <a:ea typeface="黑体" pitchFamily="2" charset="-122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黑体" pitchFamily="2" charset="-122"/>
              </a:rPr>
              <a:t>Layout</a:t>
            </a:r>
            <a:endParaRPr lang="zh-CN" altLang="en-US" sz="2400" b="1" dirty="0">
              <a:solidFill>
                <a:srgbClr val="FF0000"/>
              </a:solidFill>
              <a:latin typeface="+mj-lt"/>
              <a:ea typeface="黑体" pitchFamily="2" charset="-122"/>
            </a:endParaRPr>
          </a:p>
        </p:txBody>
      </p:sp>
      <p:sp>
        <p:nvSpPr>
          <p:cNvPr id="9" name="灯片编号占位符 4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D29DB-BCAC-4550-8E4E-F682E85F00B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2980" y="12033"/>
            <a:ext cx="7859456" cy="7647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HEPS-TF International Advisory Committee: Close-out Report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743003-9EEF-4D9E-8E17-529A6D443577}"/>
              </a:ext>
            </a:extLst>
          </p:cNvPr>
          <p:cNvSpPr txBox="1">
            <a:spLocks/>
          </p:cNvSpPr>
          <p:nvPr/>
        </p:nvSpPr>
        <p:spPr>
          <a:xfrm>
            <a:off x="3830212" y="6099646"/>
            <a:ext cx="5336232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2nd HEPS-TF IAC Meeting - Nov 15-17, 2017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xmlns="" id="{45173563-231B-4721-BD71-0052FB1E2598}"/>
              </a:ext>
            </a:extLst>
          </p:cNvPr>
          <p:cNvSpPr txBox="1">
            <a:spLocks/>
          </p:cNvSpPr>
          <p:nvPr/>
        </p:nvSpPr>
        <p:spPr>
          <a:xfrm>
            <a:off x="35496" y="915400"/>
            <a:ext cx="9036496" cy="51845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HEPS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beamline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considerations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altLang="zh-CN" sz="2400" b="1" dirty="0">
                <a:latin typeface="Calibri"/>
                <a:ea typeface="微软雅黑"/>
              </a:rPr>
              <a:t>Comments:</a:t>
            </a:r>
            <a:endParaRPr lang="en-US" altLang="zh-CN" sz="2800" b="1" dirty="0">
              <a:latin typeface="Calibri"/>
              <a:ea typeface="微软雅黑"/>
            </a:endParaRPr>
          </a:p>
          <a:p>
            <a:pPr marL="457200" indent="-11113"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altLang="zh-CN" sz="2400" dirty="0" smtClean="0">
                <a:latin typeface="Calibri"/>
                <a:ea typeface="微软雅黑"/>
              </a:rPr>
              <a:t>“The </a:t>
            </a:r>
            <a:r>
              <a:rPr lang="en-US" altLang="zh-CN" sz="2400" dirty="0">
                <a:latin typeface="Calibri"/>
                <a:ea typeface="微软雅黑"/>
              </a:rPr>
              <a:t>IAC is pleased to see that </a:t>
            </a:r>
            <a:r>
              <a:rPr lang="en-US" altLang="zh-CN" sz="2400" b="1" dirty="0">
                <a:solidFill>
                  <a:srgbClr val="FF0000"/>
                </a:solidFill>
                <a:latin typeface="Calibri"/>
                <a:ea typeface="微软雅黑"/>
              </a:rPr>
              <a:t>significant progress</a:t>
            </a:r>
            <a:r>
              <a:rPr lang="en-US" altLang="zh-CN" sz="2400" dirty="0">
                <a:latin typeface="Calibri"/>
                <a:ea typeface="微软雅黑"/>
              </a:rPr>
              <a:t> has been made in HEPS beamline selection, definition, and preliminary concepts. The process also included substantial engagement with the user community.  As a result, 14 beamlines have been selected for inclusion in the HEPS project.  </a:t>
            </a:r>
            <a:r>
              <a:rPr lang="en-US" altLang="zh-CN" sz="2400" b="1" dirty="0">
                <a:solidFill>
                  <a:srgbClr val="FF0000"/>
                </a:solidFill>
                <a:latin typeface="Calibri"/>
                <a:ea typeface="微软雅黑"/>
              </a:rPr>
              <a:t>These beamlines reflect strong and broad interests by the scientific community in China.  Among these 14 beamlines, a number of them will take advantage of the new HEPS source characteristics, and will potentially be among the best worldwide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/>
                <a:ea typeface="微软雅黑"/>
              </a:rPr>
              <a:t>.”</a:t>
            </a:r>
            <a:endParaRPr lang="en-US" altLang="zh-CN" sz="2400" b="1" dirty="0">
              <a:solidFill>
                <a:srgbClr val="FF0000"/>
              </a:solidFill>
              <a:latin typeface="Calibri"/>
              <a:ea typeface="微软雅黑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954211"/>
            <a:ext cx="8229600" cy="35286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b="1" dirty="0" smtClean="0">
                <a:solidFill>
                  <a:srgbClr val="002060"/>
                </a:solidFill>
                <a:latin typeface="+mn-lt"/>
              </a:rPr>
              <a:t>Building and operating synchrotron radiation </a:t>
            </a:r>
            <a:r>
              <a:rPr lang="en-US" altLang="zh-CN" b="1" dirty="0" err="1" smtClean="0">
                <a:solidFill>
                  <a:srgbClr val="002060"/>
                </a:solidFill>
                <a:latin typeface="+mn-lt"/>
              </a:rPr>
              <a:t>beamlines</a:t>
            </a:r>
            <a:r>
              <a:rPr lang="en-US" altLang="zh-CN" b="1" dirty="0" smtClean="0">
                <a:solidFill>
                  <a:srgbClr val="002060"/>
                </a:solidFill>
                <a:latin typeface="+mn-lt"/>
              </a:rPr>
              <a:t> and end-stations;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+mn-lt"/>
              </a:rPr>
              <a:t>BSRF &amp; </a:t>
            </a:r>
            <a:r>
              <a:rPr lang="en-US" altLang="zh-CN" sz="2000" b="1" dirty="0" smtClean="0">
                <a:solidFill>
                  <a:srgbClr val="0000FF"/>
                </a:solidFill>
                <a:latin typeface="+mn-lt"/>
              </a:rPr>
              <a:t>HEPS (in future)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b="1" dirty="0" smtClean="0">
                <a:solidFill>
                  <a:srgbClr val="002060"/>
                </a:solidFill>
                <a:latin typeface="+mn-lt"/>
              </a:rPr>
              <a:t>Developing cutting-edge experimental methods and X-ray optical techniques;</a:t>
            </a:r>
            <a:endParaRPr lang="en-US" altLang="zh-CN" sz="2000" b="1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+mn-lt"/>
              </a:rPr>
              <a:t>HEPS-TF &amp; PAPS</a:t>
            </a:r>
            <a:endParaRPr lang="en-US" altLang="zh-CN" b="1" dirty="0" smtClean="0">
              <a:solidFill>
                <a:srgbClr val="00B05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b="1" dirty="0" smtClean="0">
                <a:solidFill>
                  <a:srgbClr val="002060"/>
                </a:solidFill>
                <a:latin typeface="+mn-lt"/>
              </a:rPr>
              <a:t>Performing in-house research based on SR facilities.</a:t>
            </a:r>
            <a:endParaRPr lang="en-US" altLang="zh-CN" sz="2000" b="1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B050"/>
                </a:solidFill>
                <a:latin typeface="+mn-lt"/>
              </a:rPr>
              <a:t>Biomedical Effects of Nanomaterials and </a:t>
            </a:r>
            <a:r>
              <a:rPr lang="en-US" altLang="zh-CN" sz="2000" b="1" dirty="0" err="1" smtClean="0">
                <a:solidFill>
                  <a:srgbClr val="00B050"/>
                </a:solidFill>
                <a:latin typeface="+mn-lt"/>
              </a:rPr>
              <a:t>Nanosafety</a:t>
            </a:r>
            <a:r>
              <a:rPr lang="en-US" altLang="zh-CN" sz="2000" b="1" dirty="0" smtClean="0">
                <a:solidFill>
                  <a:srgbClr val="00B050"/>
                </a:solidFill>
                <a:latin typeface="+mn-lt"/>
              </a:rPr>
              <a:t>, Environment and Health, Protein Structures and </a:t>
            </a:r>
            <a:r>
              <a:rPr lang="en-US" altLang="zh-CN" sz="2000" dirty="0" smtClean="0">
                <a:solidFill>
                  <a:srgbClr val="00B050"/>
                </a:solidFill>
                <a:latin typeface="+mn-lt"/>
              </a:rPr>
              <a:t>Fu</a:t>
            </a:r>
            <a:r>
              <a:rPr lang="en-US" altLang="zh-CN" sz="2000" b="1" dirty="0" smtClean="0">
                <a:solidFill>
                  <a:srgbClr val="00B050"/>
                </a:solidFill>
                <a:latin typeface="+mn-lt"/>
              </a:rPr>
              <a:t>nctions, Nuclear Chemistry</a:t>
            </a:r>
            <a:endParaRPr lang="zh-CN" altLang="en-US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Vision &amp; Mission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104693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</a:rPr>
              <a:t>IHEP: one of the world’s leading high-energy physics research centers, and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a world-class, large-scale, comprehensive, multidisciplinary research base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.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1</a:t>
            </a:r>
            <a:endParaRPr lang="zh-CN" altLang="en-US" sz="1400" dirty="0">
              <a:solidFill>
                <a:prstClr val="white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80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10306" y="764706"/>
            <a:ext cx="8316058" cy="19784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>
                <a:latin typeface="+mn-lt"/>
              </a:rPr>
              <a:t>“Multidisciplinary activities … have reached a new level.”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>
                <a:latin typeface="+mn-lt"/>
              </a:rPr>
              <a:t>“They are a great asset to IHEP. Thus … IHEP has the potential to become one of the premier multidisciplinary centers in the world.”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>
                <a:latin typeface="+mn-lt"/>
              </a:rPr>
              <a:t>“…diversity in the levels of different projects.”</a:t>
            </a:r>
            <a:endParaRPr lang="zh-CN" altLang="en-US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微软雅黑" pitchFamily="34" charset="-122"/>
                <a:cs typeface="Tahoma" pitchFamily="34" charset="0"/>
                <a:sym typeface="Symbol" pitchFamily="18" charset="2"/>
              </a:rPr>
              <a:t>Assessment Result in 2013</a:t>
            </a:r>
            <a:endParaRPr lang="zh-CN" altLang="en-US" dirty="0"/>
          </a:p>
        </p:txBody>
      </p:sp>
      <p:sp>
        <p:nvSpPr>
          <p:cNvPr id="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83964"/>
              </p:ext>
            </p:extLst>
          </p:nvPr>
        </p:nvGraphicFramePr>
        <p:xfrm>
          <a:off x="175848" y="2719745"/>
          <a:ext cx="8804028" cy="4052420"/>
        </p:xfrm>
        <a:graphic>
          <a:graphicData uri="http://schemas.openxmlformats.org/drawingml/2006/table">
            <a:tbl>
              <a:tblPr/>
              <a:tblGrid>
                <a:gridCol w="2549592"/>
                <a:gridCol w="3345209"/>
                <a:gridCol w="2909227"/>
              </a:tblGrid>
              <a:tr h="664910"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Research </a:t>
                      </a:r>
                      <a:r>
                        <a:rPr lang="en-US" sz="2000" b="1" kern="0" dirty="0" smtClea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Direction</a:t>
                      </a:r>
                      <a:endParaRPr lang="zh-CN" sz="1600" kern="100" dirty="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International Position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Domestic Position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1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2060"/>
                          </a:solidFill>
                          <a:latin typeface="+mn-lt"/>
                          <a:ea typeface="宋体"/>
                          <a:cs typeface="Times New Roman"/>
                        </a:rPr>
                        <a:t>Large Scientific User Facility (BSRF)</a:t>
                      </a:r>
                      <a:endParaRPr lang="zh-CN" sz="1600" kern="100" dirty="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Making great progress, has distinctive characteristics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Used to be leading, but falls behind as SSRF ramps up research activities</a:t>
                      </a:r>
                      <a:endParaRPr lang="zh-CN" sz="1600" kern="100" dirty="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宋体"/>
                          <a:cs typeface="Times New Roman"/>
                        </a:rPr>
                        <a:t>Biomedical Effects of Nanomaterials and Nanosafety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Closely follows the international cutting edge, internationally influential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Domestic highest level</a:t>
                      </a:r>
                      <a:endParaRPr lang="zh-CN" sz="1600" kern="100" dirty="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Nanomedicine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International first-tier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Domestic highest level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9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宋体"/>
                          <a:cs typeface="Times New Roman"/>
                        </a:rPr>
                        <a:t>Structure and Functions of Proteins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Making great progress, has distinctive characteristics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黑体"/>
                          <a:cs typeface="Times New Roman"/>
                        </a:rPr>
                        <a:t>Competitive with its own characteristics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Radiochemistry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Ordinary (seed)</a:t>
                      </a:r>
                      <a:endParaRPr lang="zh-CN" sz="1600" kern="10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Ordinary (seed)</a:t>
                      </a:r>
                      <a:endParaRPr lang="zh-CN" sz="1600" kern="100" dirty="0">
                        <a:solidFill>
                          <a:srgbClr val="00206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779190"/>
            <a:ext cx="7886700" cy="607881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>
                <a:latin typeface="+mn-lt"/>
              </a:rPr>
              <a:t>Engaging and cultivating external scientific leaders in the broad communities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Beamline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 Advisory Committee (BAC) for every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beamline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Beamline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 Technique Advisory Committee (BTAC). </a:t>
            </a:r>
          </a:p>
          <a:p>
            <a:r>
              <a:rPr lang="en-US" altLang="zh-CN" dirty="0" smtClean="0">
                <a:latin typeface="+mn-lt"/>
              </a:rPr>
              <a:t>Recruit future research staff and leaders (ongoing)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Young staff: BAI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Ligang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 from APS, high pressure experiments; ZHANG Yi from DESY-PETRA III,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nano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-probing; GAO Yuan from BNL,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nano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-probing, CDI and TRXRD.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Dr. ZHANG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Xiaowei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 from KEK-PF, </a:t>
            </a:r>
            <a:r>
              <a:rPr lang="en-US" altLang="zh-CN" dirty="0" err="1" smtClean="0">
                <a:solidFill>
                  <a:srgbClr val="FF0000"/>
                </a:solidFill>
                <a:latin typeface="+mn-lt"/>
              </a:rPr>
              <a:t>beamline</a:t>
            </a: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 and X-ray optics in HEPS and PAPS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Visiting professor: Prof. Masami ANDO from KEK-PF, design of the Hard X-ray Imaging beamline</a:t>
            </a:r>
          </a:p>
          <a:p>
            <a:r>
              <a:rPr lang="en-US" altLang="zh-CN" dirty="0" smtClean="0">
                <a:latin typeface="+mn-lt"/>
              </a:rPr>
              <a:t>In-house research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Carefully selected fields, SR-based research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+mn-lt"/>
              </a:rPr>
              <a:t>In-house research should connect the methods and techniques of the facilities with the users.</a:t>
            </a:r>
            <a:endParaRPr lang="zh-CN" altLang="en-US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Tahoma" pitchFamily="34" charset="0"/>
                <a:sym typeface="Symbol" pitchFamily="18" charset="2"/>
              </a:rPr>
              <a:t>Improvements</a:t>
            </a:r>
            <a:endParaRPr lang="zh-CN" altLang="en-US" dirty="0"/>
          </a:p>
        </p:txBody>
      </p:sp>
      <p:sp>
        <p:nvSpPr>
          <p:cNvPr id="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BSRF is an important experimental  platform for much scientific research, especially in the north of China.</a:t>
            </a:r>
          </a:p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The new HEPS (BAPS) </a:t>
            </a:r>
            <a:r>
              <a:rPr lang="en-US" altLang="zh-CN" sz="2800" dirty="0">
                <a:solidFill>
                  <a:srgbClr val="002060"/>
                </a:solidFill>
                <a:latin typeface="+mn-lt"/>
              </a:rPr>
              <a:t>facility will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bring world-class synchrotron science and applications to China.</a:t>
            </a:r>
          </a:p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Technical research is essential for the development of the facilities.</a:t>
            </a:r>
          </a:p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In-house research connects the user and facility teams, and is also very important for operation and development.</a:t>
            </a:r>
            <a:endParaRPr lang="zh-CN" altLang="en-US" sz="2800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lum bright="22000" contrast="-50000"/>
          </a:blip>
          <a:srcRect l="7441" r="1910"/>
          <a:stretch>
            <a:fillRect/>
          </a:stretch>
        </p:blipFill>
        <p:spPr bwMode="auto">
          <a:xfrm>
            <a:off x="-887" y="-2491"/>
            <a:ext cx="9180829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标题 1"/>
          <p:cNvSpPr>
            <a:spLocks noGrp="1"/>
          </p:cNvSpPr>
          <p:nvPr>
            <p:ph type="title"/>
          </p:nvPr>
        </p:nvSpPr>
        <p:spPr>
          <a:xfrm>
            <a:off x="456590" y="2994757"/>
            <a:ext cx="8229600" cy="850900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Thank you for your attention!</a:t>
            </a:r>
            <a:endParaRPr lang="zh-CN" altLang="en-US" sz="4800" b="1" dirty="0" smtClean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Structure</a:t>
            </a:r>
            <a:endParaRPr lang="zh-CN" altLang="en-US" dirty="0"/>
          </a:p>
        </p:txBody>
      </p:sp>
      <p:sp>
        <p:nvSpPr>
          <p:cNvPr id="3" name="矩形 26"/>
          <p:cNvSpPr>
            <a:spLocks noChangeArrowheads="1"/>
          </p:cNvSpPr>
          <p:nvPr/>
        </p:nvSpPr>
        <p:spPr bwMode="auto">
          <a:xfrm>
            <a:off x="0" y="77555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</a:t>
            </a:r>
            <a:r>
              <a:rPr lang="en-US" altLang="zh-CN" sz="2400" b="1" dirty="0"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Manpower</a:t>
            </a:r>
            <a:r>
              <a:rPr lang="en-US" altLang="zh-CN" sz="2400" b="1">
                <a:solidFill>
                  <a:srgbClr val="00206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: </a:t>
            </a:r>
            <a:r>
              <a:rPr lang="en-US" altLang="zh-CN" sz="2400" b="1" smtClean="0">
                <a:solidFill>
                  <a:srgbClr val="FF000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163</a:t>
            </a:r>
            <a:r>
              <a:rPr lang="en-US" altLang="zh-CN" sz="2400" b="1" smtClean="0">
                <a:solidFill>
                  <a:srgbClr val="00206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 smtClean="0">
                <a:solidFill>
                  <a:srgbClr val="00206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s</a:t>
            </a:r>
            <a:r>
              <a:rPr lang="en-US" altLang="zh-CN" sz="2400" b="1" dirty="0" smtClean="0">
                <a:ea typeface="微软雅黑" pitchFamily="34" charset="-122"/>
                <a:cs typeface="Tahoma" pitchFamily="34" charset="0"/>
                <a:sym typeface="Symbol" pitchFamily="18" charset="2"/>
              </a:rPr>
              <a:t>cientists and engineers, </a:t>
            </a:r>
            <a:r>
              <a:rPr lang="en-US" altLang="zh-CN" sz="2400" b="1" dirty="0" smtClean="0">
                <a:solidFill>
                  <a:srgbClr val="FF000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4</a:t>
            </a:r>
            <a:r>
              <a:rPr lang="en-US" altLang="zh-CN" sz="2400" b="1" dirty="0" smtClean="0">
                <a:ea typeface="微软雅黑" pitchFamily="34" charset="-122"/>
                <a:cs typeface="Tahoma" pitchFamily="34" charset="0"/>
                <a:sym typeface="Symbol" pitchFamily="18" charset="2"/>
              </a:rPr>
              <a:t> </a:t>
            </a:r>
            <a:r>
              <a:rPr lang="en-US" altLang="zh-CN" sz="2400" b="1" dirty="0">
                <a:ea typeface="微软雅黑" pitchFamily="34" charset="-122"/>
                <a:cs typeface="Tahoma" pitchFamily="34" charset="0"/>
                <a:sym typeface="Symbol" pitchFamily="18" charset="2"/>
              </a:rPr>
              <a:t>secretaries, </a:t>
            </a:r>
            <a:r>
              <a:rPr lang="en-US" altLang="zh-CN" sz="2400" b="1" dirty="0" smtClean="0">
                <a:solidFill>
                  <a:srgbClr val="FF000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115</a:t>
            </a:r>
            <a:r>
              <a:rPr lang="en-US" altLang="zh-CN" sz="2400" b="1" dirty="0" smtClean="0">
                <a:ea typeface="微软雅黑" pitchFamily="34" charset="-122"/>
                <a:cs typeface="Tahoma" pitchFamily="34" charset="0"/>
                <a:sym typeface="Symbol" pitchFamily="18" charset="2"/>
              </a:rPr>
              <a:t> students and post-doctoral researchers.</a:t>
            </a:r>
            <a:r>
              <a:rPr lang="en-US" altLang="zh-CN" sz="2400" b="1" dirty="0" smtClean="0">
                <a:ea typeface="微软雅黑" pitchFamily="34" charset="-122"/>
                <a:cs typeface="Tahoma" pitchFamily="34" charset="0"/>
              </a:rPr>
              <a:t> </a:t>
            </a:r>
            <a:endParaRPr lang="zh-CN" altLang="en-US" sz="2400" b="1" dirty="0"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4" name="矩形 27"/>
          <p:cNvSpPr>
            <a:spLocks noChangeArrowheads="1"/>
          </p:cNvSpPr>
          <p:nvPr/>
        </p:nvSpPr>
        <p:spPr bwMode="auto">
          <a:xfrm>
            <a:off x="5140397" y="6315074"/>
            <a:ext cx="3560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微软雅黑" pitchFamily="34" charset="-122"/>
                <a:cs typeface="Tahoma" pitchFamily="34" charset="0"/>
                <a:sym typeface="Symbol" pitchFamily="18" charset="2"/>
              </a:rPr>
              <a:t>Age distribution of permanent staff</a:t>
            </a:r>
            <a:endParaRPr lang="zh-CN" altLang="en-US" b="1" dirty="0">
              <a:solidFill>
                <a:srgbClr val="002060"/>
              </a:solidFill>
              <a:ea typeface="微软雅黑" pitchFamily="34" charset="-122"/>
              <a:cs typeface="Tahoma" pitchFamily="34" charset="0"/>
            </a:endParaRPr>
          </a:p>
        </p:txBody>
      </p:sp>
      <p:pic>
        <p:nvPicPr>
          <p:cNvPr id="6" name="图片 5" descr="无标题.png"/>
          <p:cNvPicPr>
            <a:picLocks noChangeAspect="1"/>
          </p:cNvPicPr>
          <p:nvPr/>
        </p:nvPicPr>
        <p:blipFill>
          <a:blip r:embed="rId3" cstate="print"/>
          <a:srcRect l="15988" t="2297" r="15646" b="7909"/>
          <a:stretch>
            <a:fillRect/>
          </a:stretch>
        </p:blipFill>
        <p:spPr>
          <a:xfrm>
            <a:off x="4443045" y="1664677"/>
            <a:ext cx="4689231" cy="4525107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3446" y="1603829"/>
            <a:ext cx="3888000" cy="504000"/>
            <a:chOff x="152399" y="2002411"/>
            <a:chExt cx="3888000" cy="504000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52399" y="2002411"/>
              <a:ext cx="3888000" cy="504000"/>
            </a:xfrm>
            <a:prstGeom prst="roundRect">
              <a:avLst/>
            </a:prstGeom>
            <a:solidFill>
              <a:srgbClr val="8DC9CC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TextBox 25"/>
            <p:cNvSpPr txBox="1">
              <a:spLocks noChangeArrowheads="1"/>
            </p:cNvSpPr>
            <p:nvPr/>
          </p:nvSpPr>
          <p:spPr bwMode="auto">
            <a:xfrm>
              <a:off x="152399" y="2002411"/>
              <a:ext cx="3888000" cy="50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Beijing Synchrotron Radiation Facility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HU </a:t>
              </a:r>
              <a:r>
                <a:rPr lang="en-US" altLang="zh-CN" sz="1400" b="1" dirty="0" err="1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Tiandou</a:t>
              </a:r>
              <a:endParaRPr lang="zh-CN" altLang="en-US" sz="1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724" y="2125503"/>
            <a:ext cx="3888000" cy="504000"/>
            <a:chOff x="11724" y="2688207"/>
            <a:chExt cx="3888000" cy="504000"/>
          </a:xfrm>
        </p:grpSpPr>
        <p:sp>
          <p:nvSpPr>
            <p:cNvPr id="11" name="圆角矩形 10"/>
            <p:cNvSpPr/>
            <p:nvPr/>
          </p:nvSpPr>
          <p:spPr bwMode="auto">
            <a:xfrm>
              <a:off x="11724" y="2688207"/>
              <a:ext cx="3888000" cy="504000"/>
            </a:xfrm>
            <a:prstGeom prst="roundRect">
              <a:avLst/>
            </a:prstGeom>
            <a:solidFill>
              <a:srgbClr val="8DC9CC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/>
            </a:p>
          </p:txBody>
        </p:sp>
        <p:sp>
          <p:nvSpPr>
            <p:cNvPr id="12" name="TextBox 25"/>
            <p:cNvSpPr txBox="1">
              <a:spLocks noChangeArrowheads="1"/>
            </p:cNvSpPr>
            <p:nvPr/>
          </p:nvSpPr>
          <p:spPr bwMode="auto">
            <a:xfrm>
              <a:off x="11724" y="2688207"/>
              <a:ext cx="3888000" cy="50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High Energy Photo Source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DONG </a:t>
              </a:r>
              <a:r>
                <a:rPr lang="en-US" altLang="zh-CN" sz="1400" b="1" dirty="0" err="1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Yuhui</a:t>
              </a:r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 &amp; TAO Ye</a:t>
              </a:r>
              <a:endParaRPr lang="zh-CN" altLang="en-US" sz="1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724" y="2642371"/>
            <a:ext cx="3888000" cy="523220"/>
            <a:chOff x="11724" y="3205075"/>
            <a:chExt cx="3888000" cy="523220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1724" y="3214685"/>
              <a:ext cx="3888000" cy="504000"/>
            </a:xfrm>
            <a:prstGeom prst="roundRect">
              <a:avLst/>
            </a:prstGeom>
            <a:solidFill>
              <a:srgbClr val="8DC9CC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11724" y="3205075"/>
              <a:ext cx="3888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High Energy Photo Source Test Facility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DONG </a:t>
              </a:r>
              <a:r>
                <a:rPr lang="en-US" altLang="zh-CN" sz="1400" b="1" dirty="0" err="1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Yuhui</a:t>
              </a:r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 &amp; HU </a:t>
              </a:r>
              <a:r>
                <a:rPr lang="en-US" altLang="zh-CN" sz="1400" b="1" dirty="0" err="1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Tiandou</a:t>
              </a:r>
              <a:endParaRPr lang="zh-CN" altLang="en-US" sz="1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448" y="3168851"/>
            <a:ext cx="3888000" cy="523220"/>
            <a:chOff x="23448" y="4024630"/>
            <a:chExt cx="3888000" cy="523220"/>
          </a:xfrm>
        </p:grpSpPr>
        <p:sp>
          <p:nvSpPr>
            <p:cNvPr id="16" name="圆角矩形 15"/>
            <p:cNvSpPr/>
            <p:nvPr/>
          </p:nvSpPr>
          <p:spPr bwMode="auto">
            <a:xfrm>
              <a:off x="23448" y="4034240"/>
              <a:ext cx="3888000" cy="504000"/>
            </a:xfrm>
            <a:prstGeom prst="roundRect">
              <a:avLst/>
            </a:prstGeom>
            <a:solidFill>
              <a:srgbClr val="8DC9CC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23448" y="4024630"/>
              <a:ext cx="3888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Platform of Advanced Photo Source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LIU </a:t>
              </a:r>
              <a:r>
                <a:rPr lang="en-US" altLang="zh-CN" sz="1400" b="1" dirty="0" err="1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Peng</a:t>
              </a:r>
              <a:endParaRPr lang="zh-CN" altLang="en-US" sz="1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7585" y="3731556"/>
            <a:ext cx="3888000" cy="504000"/>
            <a:chOff x="17585" y="4810072"/>
            <a:chExt cx="3888000" cy="504000"/>
          </a:xfrm>
        </p:grpSpPr>
        <p:sp>
          <p:nvSpPr>
            <p:cNvPr id="18" name="圆角矩形 17"/>
            <p:cNvSpPr/>
            <p:nvPr/>
          </p:nvSpPr>
          <p:spPr bwMode="auto">
            <a:xfrm>
              <a:off x="17585" y="4810072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TextBox 25"/>
            <p:cNvSpPr txBox="1">
              <a:spLocks noChangeArrowheads="1"/>
            </p:cNvSpPr>
            <p:nvPr/>
          </p:nvSpPr>
          <p:spPr bwMode="auto">
            <a:xfrm>
              <a:off x="17585" y="4810072"/>
              <a:ext cx="3888000" cy="50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Nanomaterials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 &amp;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Nanosafety</a:t>
              </a:r>
              <a:endParaRPr lang="en-US" altLang="zh-CN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ZHAO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Yuliang</a:t>
              </a:r>
              <a:endPara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7586" y="4247369"/>
            <a:ext cx="3888000" cy="523220"/>
            <a:chOff x="17586" y="5466561"/>
            <a:chExt cx="3888000" cy="523220"/>
          </a:xfrm>
        </p:grpSpPr>
        <p:sp>
          <p:nvSpPr>
            <p:cNvPr id="26" name="圆角矩形 25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Environmental Health &amp; Safety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ZHANG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Zhiyong</a:t>
              </a:r>
              <a:endPara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7587" y="4774905"/>
            <a:ext cx="3888000" cy="523220"/>
            <a:chOff x="17586" y="5466561"/>
            <a:chExt cx="3888000" cy="523220"/>
          </a:xfrm>
        </p:grpSpPr>
        <p:sp>
          <p:nvSpPr>
            <p:cNvPr id="36" name="圆角矩形 35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7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Protein Structure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DONG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Yuhui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7588" y="5290718"/>
            <a:ext cx="3888000" cy="523220"/>
            <a:chOff x="17586" y="5466561"/>
            <a:chExt cx="3888000" cy="523220"/>
          </a:xfrm>
        </p:grpSpPr>
        <p:sp>
          <p:nvSpPr>
            <p:cNvPr id="39" name="圆角矩形 38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0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Nuclear Energy </a:t>
              </a:r>
              <a:r>
                <a:rPr lang="en-US" altLang="zh-CN" sz="1400" b="1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R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adiochemistry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CHAI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Zhifang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 &amp; SHI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Weiqun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7589" y="5818254"/>
            <a:ext cx="3888000" cy="523220"/>
            <a:chOff x="17586" y="5466561"/>
            <a:chExt cx="3888000" cy="523220"/>
          </a:xfrm>
        </p:grpSpPr>
        <p:sp>
          <p:nvSpPr>
            <p:cNvPr id="42" name="圆角矩形 41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Positron Annihilation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WANG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Baoyi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590" y="6334067"/>
            <a:ext cx="3888000" cy="523220"/>
            <a:chOff x="17586" y="5466561"/>
            <a:chExt cx="3888000" cy="523220"/>
          </a:xfrm>
        </p:grpSpPr>
        <p:sp>
          <p:nvSpPr>
            <p:cNvPr id="45" name="圆角矩形 44"/>
            <p:cNvSpPr/>
            <p:nvPr/>
          </p:nvSpPr>
          <p:spPr bwMode="auto">
            <a:xfrm>
              <a:off x="17586" y="5476171"/>
              <a:ext cx="3888000" cy="504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6" name="TextBox 25"/>
            <p:cNvSpPr txBox="1">
              <a:spLocks noChangeArrowheads="1"/>
            </p:cNvSpPr>
            <p:nvPr/>
          </p:nvSpPr>
          <p:spPr bwMode="auto">
            <a:xfrm>
              <a:off x="17586" y="5466561"/>
              <a:ext cx="3888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Nuclear Archeology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FENG </a:t>
              </a:r>
              <a:r>
                <a:rPr lang="en-US" altLang="zh-CN" sz="1400" b="1" dirty="0" err="1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Xiangqian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7" name="TextBox 15"/>
          <p:cNvSpPr txBox="1"/>
          <p:nvPr/>
        </p:nvSpPr>
        <p:spPr>
          <a:xfrm>
            <a:off x="8304020" y="13638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Manpower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19216"/>
              </p:ext>
            </p:extLst>
          </p:nvPr>
        </p:nvGraphicFramePr>
        <p:xfrm>
          <a:off x="55600" y="1010141"/>
          <a:ext cx="9088400" cy="3979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923"/>
                <a:gridCol w="840658"/>
                <a:gridCol w="1187227"/>
                <a:gridCol w="1356488"/>
                <a:gridCol w="1230889"/>
                <a:gridCol w="1067607"/>
                <a:gridCol w="13816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Project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Prof.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AP&amp; SE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AR&amp; Eng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Support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Total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Students&amp; </a:t>
                      </a:r>
                      <a:r>
                        <a:rPr lang="en-US" altLang="zh-CN" sz="2400" dirty="0" err="1" smtClean="0"/>
                        <a:t>Postdocs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BSRF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20.4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14.1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40.6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HEPS</a:t>
                      </a:r>
                    </a:p>
                    <a:p>
                      <a:pPr algn="l" fontAlgn="t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(HEPS-TF, PAPS)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31.6</a:t>
                      </a:r>
                      <a:endParaRPr lang="en-US" altLang="zh-CN" sz="28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16.9</a:t>
                      </a:r>
                      <a:endParaRPr lang="en-US" altLang="zh-CN" sz="28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56.4</a:t>
                      </a:r>
                      <a:endParaRPr lang="en-US" altLang="zh-CN" sz="28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In-house</a:t>
                      </a:r>
                    </a:p>
                    <a:p>
                      <a:pPr algn="l" fontAlgn="t"/>
                      <a:r>
                        <a:rPr lang="en-US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research</a:t>
                      </a:r>
                      <a:endParaRPr 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Support</a:t>
                      </a:r>
                      <a:endParaRPr 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800" b="1" i="0" u="none" strike="noStrike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167</a:t>
                      </a:r>
                      <a:endParaRPr lang="en-US" altLang="zh-CN" sz="28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8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TextBox 15"/>
          <p:cNvSpPr txBox="1"/>
          <p:nvPr/>
        </p:nvSpPr>
        <p:spPr>
          <a:xfrm>
            <a:off x="8304020" y="13638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228" y="5529862"/>
            <a:ext cx="8818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</a:rPr>
              <a:t>Most manpower is allocated to the facility projects (BSRF, HEPS, HEPS-TF, PAPS)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</a:rPr>
              <a:t>In-house research teams are carefully selected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496" y="108345"/>
            <a:ext cx="8252436" cy="582619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Research Funding: 2013-2017 (MCNY)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9514" y="791154"/>
          <a:ext cx="8856984" cy="428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64"/>
                <a:gridCol w="1476164"/>
                <a:gridCol w="1476164"/>
                <a:gridCol w="1476164"/>
                <a:gridCol w="1476164"/>
                <a:gridCol w="1476164"/>
              </a:tblGrid>
              <a:tr h="475810"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2013</a:t>
                      </a:r>
                      <a:endParaRPr lang="en-US" altLang="zh-CN" sz="2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2014</a:t>
                      </a:r>
                      <a:endParaRPr lang="en-US" altLang="zh-CN" sz="2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2015</a:t>
                      </a:r>
                      <a:endParaRPr lang="en-US" altLang="zh-CN" sz="2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</a:t>
                      </a:r>
                      <a:endParaRPr lang="en-US" altLang="zh-CN" sz="2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</a:t>
                      </a:r>
                      <a:endParaRPr lang="en-US" altLang="zh-CN" sz="24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MOST</a:t>
                      </a:r>
                      <a:endParaRPr lang="zh-CN" alt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11.82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13.56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12.17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27.15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39.26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NSFC</a:t>
                      </a:r>
                      <a:endParaRPr lang="zh-CN" alt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18.11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22.05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27.13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22.46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25.72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CAS</a:t>
                      </a:r>
                      <a:endParaRPr lang="zh-CN" alt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34.67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36.84</a:t>
                      </a: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IHEP</a:t>
                      </a:r>
                      <a:endParaRPr lang="zh-CN" alt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6.07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7.07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2.20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2.59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2.75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others</a:t>
                      </a:r>
                      <a:endParaRPr lang="zh-CN" alt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6.41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400" b="1" i="0" u="none" strike="noStrike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2.99</a:t>
                      </a: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HEPS-TF</a:t>
                      </a:r>
                      <a:endParaRPr lang="zh-CN" altLang="en-US" sz="2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95.00 </a:t>
                      </a:r>
                      <a:endParaRPr lang="en-US" altLang="zh-CN" sz="2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60.13 </a:t>
                      </a:r>
                      <a:endParaRPr lang="en-US" altLang="zh-CN" sz="2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PAPS</a:t>
                      </a:r>
                      <a:endParaRPr lang="zh-CN" altLang="en-US" sz="2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18.03 </a:t>
                      </a:r>
                      <a:endParaRPr lang="en-US" altLang="zh-CN" sz="24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75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Total</a:t>
                      </a:r>
                      <a:endParaRPr lang="zh-CN" altLang="en-US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72.57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94.58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76.72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181.17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i="0" u="none" strike="noStrike" dirty="0" smtClean="0">
                          <a:solidFill>
                            <a:srgbClr val="002060"/>
                          </a:solidFill>
                          <a:latin typeface="+mn-lt"/>
                        </a:rPr>
                        <a:t>185.72 </a:t>
                      </a:r>
                      <a:endParaRPr lang="en-US" altLang="zh-CN" sz="2400" b="1" i="0" u="none" strike="noStrike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65067" y="6236679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rgbClr val="002060"/>
                </a:solidFill>
              </a:rPr>
              <a:t>Blue: competitive</a:t>
            </a:r>
            <a:r>
              <a:rPr lang="en-US" altLang="zh-CN" sz="1600" b="1" dirty="0" smtClean="0"/>
              <a:t> </a:t>
            </a:r>
          </a:p>
          <a:p>
            <a:pPr algn="r"/>
            <a:r>
              <a:rPr lang="en-US" altLang="zh-CN" sz="1600" b="1" dirty="0" smtClean="0">
                <a:solidFill>
                  <a:srgbClr val="FF0000"/>
                </a:solidFill>
              </a:rPr>
              <a:t>Red: construction &amp; development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219" y="5323390"/>
            <a:ext cx="883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</a:rPr>
              <a:t>The HEPS-TF project formally started in 2016. The construction of HEPS will start at the end of 2018.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</a:rPr>
              <a:t>The competitive funding is mainly from </a:t>
            </a:r>
            <a:r>
              <a:rPr lang="en-US" altLang="zh-CN" b="1" dirty="0" err="1" smtClean="0">
                <a:solidFill>
                  <a:srgbClr val="00B050"/>
                </a:solidFill>
              </a:rPr>
              <a:t>MoST</a:t>
            </a:r>
            <a:r>
              <a:rPr lang="en-US" altLang="zh-CN" b="1" dirty="0" smtClean="0">
                <a:solidFill>
                  <a:srgbClr val="00B050"/>
                </a:solidFill>
              </a:rPr>
              <a:t>, NSFC and CAS.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Papers Published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528722"/>
              </p:ext>
            </p:extLst>
          </p:nvPr>
        </p:nvGraphicFramePr>
        <p:xfrm>
          <a:off x="117230" y="1312959"/>
          <a:ext cx="8909538" cy="1636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106"/>
                <a:gridCol w="1092931"/>
                <a:gridCol w="1092931"/>
                <a:gridCol w="1092931"/>
                <a:gridCol w="1092931"/>
                <a:gridCol w="1458354"/>
                <a:gridCol w="1458354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Year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2013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2014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2015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2016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2017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Total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4477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MRD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480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532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451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444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423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2330</a:t>
                      </a:r>
                    </a:p>
                  </a:txBody>
                  <a:tcPr marL="9525" marR="9525" marT="9525" marB="0" anchor="ctr"/>
                </a:tc>
              </a:tr>
              <a:tr h="3592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IHEP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1322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1470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1338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1519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1262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6911</a:t>
                      </a:r>
                    </a:p>
                  </a:txBody>
                  <a:tcPr marL="9525" marR="9525" marT="9525" marB="0" anchor="ctr"/>
                </a:tc>
              </a:tr>
              <a:tr h="3592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%</a:t>
                      </a:r>
                      <a:endParaRPr lang="zh-CN" altLang="en-US" sz="2000" b="1" dirty="0">
                        <a:solidFill>
                          <a:srgbClr val="002060"/>
                        </a:solidFill>
                        <a:latin typeface="+mn-lt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36.3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36.2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33.7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29.2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33.5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微软雅黑" pitchFamily="34" charset="-122"/>
                          <a:cs typeface="Times New Roman" pitchFamily="18" charset="0"/>
                        </a:rPr>
                        <a:t>33.7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1</a:t>
            </a:r>
            <a:endParaRPr lang="zh-CN" altLang="en-US" sz="1400" dirty="0">
              <a:solidFill>
                <a:prstClr val="white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73725"/>
            <a:ext cx="4740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</a:rPr>
              <a:t>Papers by MRD members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3948" y="5043178"/>
            <a:ext cx="4069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</a:rPr>
              <a:t>Collaboration with other institutions and universities due to methodological and technological developments.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B050"/>
                </a:solidFill>
              </a:rPr>
              <a:t>The HEPS-TF project formally started in 2016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7" name="图片 6" descr="papers2.bmp"/>
          <p:cNvPicPr>
            <a:picLocks noChangeAspect="1"/>
          </p:cNvPicPr>
          <p:nvPr/>
        </p:nvPicPr>
        <p:blipFill>
          <a:blip r:embed="rId3" cstate="print"/>
          <a:srcRect l="8387" t="6513" r="12903" b="7198"/>
          <a:stretch>
            <a:fillRect/>
          </a:stretch>
        </p:blipFill>
        <p:spPr>
          <a:xfrm>
            <a:off x="0" y="2979129"/>
            <a:ext cx="4972961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0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Performance: BSRF</a:t>
            </a:r>
            <a:endParaRPr lang="zh-CN" altLang="en-US" dirty="0"/>
          </a:p>
        </p:txBody>
      </p:sp>
      <p:sp>
        <p:nvSpPr>
          <p:cNvPr id="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BSRF-layou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738558"/>
            <a:ext cx="5108575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6200" y="814758"/>
            <a:ext cx="40386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5 </a:t>
            </a:r>
            <a:r>
              <a:rPr lang="en-US" altLang="zh-CN" sz="2000" b="1" dirty="0" smtClean="0">
                <a:solidFill>
                  <a:srgbClr val="002060"/>
                </a:solidFill>
                <a:latin typeface="Calibri" pitchFamily="34" charset="0"/>
              </a:rPr>
              <a:t>wigglers</a:t>
            </a:r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, 4 bending magnets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14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itchFamily="34" charset="0"/>
              </a:rPr>
              <a:t>beamlines</a:t>
            </a:r>
            <a:endParaRPr lang="en-US" altLang="zh-CN" sz="2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15 end-stations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Dedicated mode: </a:t>
            </a:r>
            <a:r>
              <a:rPr lang="en-US" altLang="zh-CN" sz="2000" b="1" dirty="0" smtClean="0">
                <a:solidFill>
                  <a:srgbClr val="002060"/>
                </a:solidFill>
                <a:latin typeface="Calibri" pitchFamily="34" charset="0"/>
              </a:rPr>
              <a:t>2.5 GeV/200 mA</a:t>
            </a:r>
            <a:endParaRPr lang="en-US" altLang="zh-CN" sz="2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Parasitic mode: depending on HEP</a:t>
            </a:r>
          </a:p>
          <a:p>
            <a:endParaRPr lang="en-US" altLang="zh-CN" sz="2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altLang="zh-CN" sz="2000" b="1" dirty="0" err="1">
                <a:solidFill>
                  <a:srgbClr val="002060"/>
                </a:solidFill>
                <a:latin typeface="Calibri" pitchFamily="34" charset="0"/>
              </a:rPr>
              <a:t>Beamtime</a:t>
            </a:r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: ~2000 hrs/year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Proposals: ~550/year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Users: ~1800/year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Papers: </a:t>
            </a:r>
            <a:r>
              <a:rPr lang="en-US" altLang="zh-CN" sz="2000" b="1" dirty="0" smtClean="0">
                <a:solidFill>
                  <a:srgbClr val="002060"/>
                </a:solidFill>
                <a:latin typeface="Calibri" pitchFamily="34" charset="0"/>
              </a:rPr>
              <a:t>~400/year</a:t>
            </a:r>
            <a:endParaRPr lang="zh-CN" altLang="en-US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39725" y="4516808"/>
            <a:ext cx="8458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An important experimental platform </a:t>
            </a:r>
            <a:r>
              <a:rPr lang="en-US" altLang="zh-CN" sz="2000" b="1" dirty="0" smtClean="0">
                <a:solidFill>
                  <a:srgbClr val="002060"/>
                </a:solidFill>
                <a:latin typeface="Calibri" pitchFamily="34" charset="0"/>
              </a:rPr>
              <a:t>in northern </a:t>
            </a:r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China.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“Despite its limitations, the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BSRF</a:t>
            </a:r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 experimental station completed in 2002 has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provided an excellent technological platform</a:t>
            </a:r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 for structural genomics research.”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Prof. </a:t>
            </a:r>
            <a:r>
              <a:rPr lang="en-US" altLang="zh-CN" sz="2000" b="1" dirty="0" err="1">
                <a:solidFill>
                  <a:srgbClr val="002060"/>
                </a:solidFill>
                <a:latin typeface="Calibri" pitchFamily="34" charset="0"/>
              </a:rPr>
              <a:t>Zhihe</a:t>
            </a:r>
            <a:r>
              <a:rPr lang="en-US" altLang="zh-CN" sz="2000" b="1" dirty="0">
                <a:solidFill>
                  <a:srgbClr val="002060"/>
                </a:solidFill>
                <a:latin typeface="Calibri" pitchFamily="34" charset="0"/>
              </a:rPr>
              <a:t> Rao in “History of protein crystallography in China”, Phil. Trans. R. Soc. B (2007) 362, 1035–1042</a:t>
            </a:r>
            <a:endParaRPr lang="zh-CN" altLang="en-US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Papers by BSRF users, 2007-2017</a:t>
            </a:r>
            <a:endParaRPr lang="zh-CN" altLang="en-US" sz="2800" dirty="0"/>
          </a:p>
        </p:txBody>
      </p:sp>
      <p:sp>
        <p:nvSpPr>
          <p:cNvPr id="4" name="TextBox 15"/>
          <p:cNvSpPr txBox="1"/>
          <p:nvPr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 2</a:t>
            </a:r>
            <a:endParaRPr lang="zh-CN" altLang="en-US" sz="1400" dirty="0">
              <a:solidFill>
                <a:prstClr val="white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226573"/>
              </p:ext>
            </p:extLst>
          </p:nvPr>
        </p:nvGraphicFramePr>
        <p:xfrm>
          <a:off x="70932" y="867479"/>
          <a:ext cx="9036495" cy="1716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710"/>
                <a:gridCol w="705006"/>
                <a:gridCol w="705006"/>
                <a:gridCol w="705006"/>
                <a:gridCol w="705006"/>
                <a:gridCol w="705006"/>
                <a:gridCol w="705006"/>
                <a:gridCol w="705006"/>
                <a:gridCol w="705006"/>
                <a:gridCol w="705006"/>
                <a:gridCol w="705006"/>
                <a:gridCol w="940725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Year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2007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2008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2009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2010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2012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2013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2014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2015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2016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2017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4477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JCR-An1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5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7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10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16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19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23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42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38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84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113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150</a:t>
                      </a:r>
                      <a:endParaRPr lang="zh-CN" altLang="en-US" sz="1600" b="1" dirty="0">
                        <a:solidFill>
                          <a:srgbClr val="3333FF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3592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Total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138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129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164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158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166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194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249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340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381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390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450</a:t>
                      </a:r>
                      <a:endParaRPr lang="zh-CN" altLang="en-US" sz="1600" b="1" dirty="0">
                        <a:solidFill>
                          <a:srgbClr val="3333FF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  <a:tr h="5743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%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3.6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5.4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6.1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10.1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11.4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11.9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16.9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11.2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21.0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29.0</a:t>
                      </a:r>
                      <a:endParaRPr lang="zh-CN" altLang="en-US" sz="1600" b="1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rgbClr val="3333FF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33.33</a:t>
                      </a:r>
                      <a:endParaRPr lang="zh-CN" altLang="en-US" sz="1600" b="1" dirty="0">
                        <a:solidFill>
                          <a:srgbClr val="3333FF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9" marR="91439" anchor="ctr"/>
                </a:tc>
              </a:tr>
            </a:tbl>
          </a:graphicData>
        </a:graphic>
      </p:graphicFrame>
      <p:graphicFrame>
        <p:nvGraphicFramePr>
          <p:cNvPr id="6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763657"/>
              </p:ext>
            </p:extLst>
          </p:nvPr>
        </p:nvGraphicFramePr>
        <p:xfrm>
          <a:off x="202853" y="2694289"/>
          <a:ext cx="4449316" cy="3118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740020"/>
              </p:ext>
            </p:extLst>
          </p:nvPr>
        </p:nvGraphicFramePr>
        <p:xfrm>
          <a:off x="4837113" y="2632054"/>
          <a:ext cx="4127375" cy="318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14899" y="6453336"/>
            <a:ext cx="680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rgbClr val="00B050"/>
                </a:solidFill>
              </a:rPr>
              <a:t>JCR-AN1: Top 5% impact factors by JCR (Journal Citation Report)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6004555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Only 2-3 months of operating time per year.</a:t>
            </a:r>
            <a:endParaRPr lang="zh-CN" altLang="en-US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4498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11990</TotalTime>
  <Words>2787</Words>
  <Application>Microsoft Office PowerPoint</Application>
  <PresentationFormat>全屏显示(4:3)</PresentationFormat>
  <Paragraphs>606</Paragraphs>
  <Slides>33</Slides>
  <Notes>27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5" baseType="lpstr">
      <vt:lpstr>Office 主题</vt:lpstr>
      <vt:lpstr>Graph</vt:lpstr>
      <vt:lpstr> Multi-Disciplinary Research Division and Synchrotron Radiation Beamlines</vt:lpstr>
      <vt:lpstr>Contents</vt:lpstr>
      <vt:lpstr>Vision &amp; Mission</vt:lpstr>
      <vt:lpstr>Structure</vt:lpstr>
      <vt:lpstr>Manpower</vt:lpstr>
      <vt:lpstr>Research Funding: 2013-2017 (MCNY)</vt:lpstr>
      <vt:lpstr>Papers Published</vt:lpstr>
      <vt:lpstr>Performance: BSRF</vt:lpstr>
      <vt:lpstr>Papers by BSRF users, 2007-2017</vt:lpstr>
      <vt:lpstr>BSRF Research Highlights</vt:lpstr>
      <vt:lpstr>BSRF Research Highlights</vt:lpstr>
      <vt:lpstr>BSRF Research Highlight</vt:lpstr>
      <vt:lpstr>Performance: X-ray Optical Techniques</vt:lpstr>
      <vt:lpstr>Beamline and End-Station Techniques in HEPS-TF</vt:lpstr>
      <vt:lpstr>HEPS-TF Optical Metrology</vt:lpstr>
      <vt:lpstr>HEPS-TF Nano-Positioning</vt:lpstr>
      <vt:lpstr>HEPS-TF High Resolution Mono.</vt:lpstr>
      <vt:lpstr>HEPS-TF X-Ray Pump-and-Probe</vt:lpstr>
      <vt:lpstr>Performance: In-House Research</vt:lpstr>
      <vt:lpstr>Environment and Health: Transformation of Ceria NPs</vt:lpstr>
      <vt:lpstr>Protein Structures and Functions: Methodological Research in Structure Determination</vt:lpstr>
      <vt:lpstr>Nuclear Chemistry</vt:lpstr>
      <vt:lpstr>Papers Published</vt:lpstr>
      <vt:lpstr>Future Plans: HEPS (BAPS)</vt:lpstr>
      <vt:lpstr>HEPS Phase-I Beamlines</vt:lpstr>
      <vt:lpstr>X-Ray Nano-Probe</vt:lpstr>
      <vt:lpstr>Time-Resolved Techniques</vt:lpstr>
      <vt:lpstr>Hard X-Ray Imaging</vt:lpstr>
      <vt:lpstr>HEPS-TF International Advisory Committee: Close-out Report</vt:lpstr>
      <vt:lpstr>Assessment Result in 2013</vt:lpstr>
      <vt:lpstr>Improvements</vt:lpstr>
      <vt:lpstr>Summary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??</cp:lastModifiedBy>
  <cp:revision>504</cp:revision>
  <dcterms:created xsi:type="dcterms:W3CDTF">2018-05-04T02:09:20Z</dcterms:created>
  <dcterms:modified xsi:type="dcterms:W3CDTF">2018-06-14T00:25:36Z</dcterms:modified>
</cp:coreProperties>
</file>