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media/image28.jpg" ContentType="image/pn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4" r:id="rId1"/>
    <p:sldMasterId id="2147484006" r:id="rId2"/>
  </p:sldMasterIdLst>
  <p:notesMasterIdLst>
    <p:notesMasterId r:id="rId27"/>
  </p:notesMasterIdLst>
  <p:handoutMasterIdLst>
    <p:handoutMasterId r:id="rId28"/>
  </p:handoutMasterIdLst>
  <p:sldIdLst>
    <p:sldId id="522" r:id="rId3"/>
    <p:sldId id="523" r:id="rId4"/>
    <p:sldId id="474" r:id="rId5"/>
    <p:sldId id="524" r:id="rId6"/>
    <p:sldId id="525" r:id="rId7"/>
    <p:sldId id="485" r:id="rId8"/>
    <p:sldId id="500" r:id="rId9"/>
    <p:sldId id="501" r:id="rId10"/>
    <p:sldId id="506" r:id="rId11"/>
    <p:sldId id="520" r:id="rId12"/>
    <p:sldId id="510" r:id="rId13"/>
    <p:sldId id="484" r:id="rId14"/>
    <p:sldId id="517" r:id="rId15"/>
    <p:sldId id="518" r:id="rId16"/>
    <p:sldId id="519" r:id="rId17"/>
    <p:sldId id="527" r:id="rId18"/>
    <p:sldId id="504" r:id="rId19"/>
    <p:sldId id="529" r:id="rId20"/>
    <p:sldId id="515" r:id="rId21"/>
    <p:sldId id="495" r:id="rId22"/>
    <p:sldId id="497" r:id="rId23"/>
    <p:sldId id="496" r:id="rId24"/>
    <p:sldId id="528" r:id="rId25"/>
    <p:sldId id="494" r:id="rId26"/>
  </p:sldIdLst>
  <p:sldSz cx="9144000" cy="6858000" type="screen4x3"/>
  <p:notesSz cx="9928225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彩云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wd" initials="l" lastIdx="1" clrIdx="0">
    <p:extLst>
      <p:ext uri="{19B8F6BF-5375-455C-9EA6-DF929625EA0E}">
        <p15:presenceInfo xmlns:p15="http://schemas.microsoft.com/office/powerpoint/2012/main" userId="liw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00"/>
    <a:srgbClr val="0000FF"/>
    <a:srgbClr val="669900"/>
    <a:srgbClr val="009900"/>
    <a:srgbClr val="99CC00"/>
    <a:srgbClr val="FF99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41" autoAdjust="0"/>
    <p:restoredTop sz="94080" autoAdjust="0"/>
  </p:normalViewPr>
  <p:slideViewPr>
    <p:cSldViewPr snapToGrid="0">
      <p:cViewPr varScale="1">
        <p:scale>
          <a:sx n="46" d="100"/>
          <a:sy n="46" d="100"/>
        </p:scale>
        <p:origin x="534" y="78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zh-CN" sz="1200" b="1" i="0" u="none" strike="noStrike" baseline="0" dirty="0" smtClean="0">
                <a:effectLst/>
              </a:rPr>
              <a:t>2017 Employee Age Distribution (</a:t>
            </a:r>
            <a:r>
              <a:rPr lang="en-US" altLang="zh-CN" sz="1200" b="1" i="0" u="none" strike="noStrike" baseline="0" dirty="0" err="1" smtClean="0">
                <a:effectLst/>
              </a:rPr>
              <a:t>avg</a:t>
            </a:r>
            <a:r>
              <a:rPr lang="en-US" altLang="zh-CN" sz="1200" b="1" i="0" u="none" strike="noStrike" baseline="0" dirty="0" smtClean="0">
                <a:effectLst/>
              </a:rPr>
              <a:t> 39)</a:t>
            </a:r>
            <a:endParaRPr lang="en-US" altLang="en-US" sz="1200" dirty="0"/>
          </a:p>
        </c:rich>
      </c:tx>
      <c:layout>
        <c:manualLayout>
          <c:xMode val="edge"/>
          <c:yMode val="edge"/>
          <c:x val="0.10894698160240605"/>
          <c:y val="1.3015549013769454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employees officially registered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3081919582460937E-2"/>
                  <c:y val="-4.5179767536786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701523051290326E-2"/>
                  <c:y val="9.70182611430445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753037546112739E-2"/>
                  <c:y val="-2.20518860033591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&lt; 30</c:v>
                </c:pt>
                <c:pt idx="1">
                  <c:v>31-40</c:v>
                </c:pt>
                <c:pt idx="2">
                  <c:v>41-50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700841529610458"/>
          <c:y val="0.3204751391639255"/>
          <c:w val="0.24112295770450046"/>
          <c:h val="0.30326900809860374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US" altLang="zh-CN" sz="1200" b="1" i="0" baseline="0" dirty="0" smtClean="0">
                <a:effectLst/>
                <a:latin typeface="+mj-lt"/>
              </a:rPr>
              <a:t>2017 Employee Education Level</a:t>
            </a:r>
            <a:endParaRPr lang="zh-CN" altLang="zh-CN" sz="1200" dirty="0" smtClean="0">
              <a:effectLst/>
              <a:latin typeface="+mj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 altLang="en-US" sz="1200" dirty="0">
              <a:latin typeface="+mj-lt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employees officially registered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6.6729911227989575E-2"/>
                  <c:y val="-0.20846860180960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243335174458713E-2"/>
                  <c:y val="-1.9551936189717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977806534042555E-2"/>
                  <c:y val="2.00405528987623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523209574625452E-2"/>
                  <c:y val="-5.59899091961483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PhD</c:v>
                </c:pt>
                <c:pt idx="1">
                  <c:v>MSc</c:v>
                </c:pt>
                <c:pt idx="2">
                  <c:v>Bachelor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562119335587145"/>
          <c:y val="0.36472166645476872"/>
          <c:w val="0.25149289394529606"/>
          <c:h val="0.40103057275747828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en-US" sz="1200" dirty="0" smtClean="0"/>
              <a:t>Employee History</a:t>
            </a:r>
            <a:endParaRPr lang="en-US" altLang="en-US" sz="1200" dirty="0"/>
          </a:p>
        </c:rich>
      </c:tx>
      <c:layout>
        <c:manualLayout>
          <c:xMode val="edge"/>
          <c:yMode val="edge"/>
          <c:x val="0.14248930312740729"/>
          <c:y val="4.0023909295946868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43</c:v>
                </c:pt>
                <c:pt idx="2">
                  <c:v>36</c:v>
                </c:pt>
                <c:pt idx="3">
                  <c:v>37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Others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>
                    <a:solidFill>
                      <a:srgbClr val="FFFF00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 Visitors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9940366483643747E-3"/>
                  <c:y val="-3.335325774662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940366483643287E-3"/>
                  <c:y val="-5.336521239459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5075520"/>
        <c:axId val="165883152"/>
      </c:barChart>
      <c:catAx>
        <c:axId val="33507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zh-CN"/>
          </a:p>
        </c:txPr>
        <c:crossAx val="165883152"/>
        <c:crosses val="autoZero"/>
        <c:auto val="1"/>
        <c:lblAlgn val="ctr"/>
        <c:lblOffset val="100"/>
        <c:noMultiLvlLbl val="0"/>
      </c:catAx>
      <c:valAx>
        <c:axId val="16588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zh-CN"/>
          </a:p>
        </c:txPr>
        <c:crossAx val="33507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55896900966281"/>
          <c:y val="0.23127347775675075"/>
          <c:w val="0.3390187263242182"/>
          <c:h val="0.59286055041813712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en-US" sz="1200" dirty="0" smtClean="0"/>
              <a:t>Student</a:t>
            </a:r>
            <a:r>
              <a:rPr lang="en-US" altLang="en-US" sz="1200" baseline="0" dirty="0" smtClean="0"/>
              <a:t> Registration History</a:t>
            </a:r>
            <a:endParaRPr lang="en-US" altLang="en-US" sz="1200" dirty="0"/>
          </a:p>
        </c:rich>
      </c:tx>
      <c:layout>
        <c:manualLayout>
          <c:xMode val="edge"/>
          <c:yMode val="edge"/>
          <c:x val="0.14248930312740729"/>
          <c:y val="4.002390929594686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MSc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Postdoc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2.668260619729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940366483643747E-3"/>
                  <c:y val="-2.6682606197297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5873632"/>
        <c:axId val="165874752"/>
      </c:barChart>
      <c:catAx>
        <c:axId val="1658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zh-CN"/>
          </a:p>
        </c:txPr>
        <c:crossAx val="165874752"/>
        <c:crosses val="autoZero"/>
        <c:auto val="1"/>
        <c:lblAlgn val="ctr"/>
        <c:lblOffset val="100"/>
        <c:noMultiLvlLbl val="0"/>
      </c:catAx>
      <c:valAx>
        <c:axId val="16587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zh-CN"/>
          </a:p>
        </c:txPr>
        <c:crossAx val="165873632"/>
        <c:crosses val="autoZero"/>
        <c:crossBetween val="between"/>
      </c:valAx>
    </c:plotArea>
    <c:legend>
      <c:legendPos val="r"/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altLang="en-US" sz="1400" dirty="0" smtClean="0"/>
              <a:t>Funding history</a:t>
            </a:r>
            <a:endParaRPr lang="en-US" altLang="en-US" sz="1400" dirty="0"/>
          </a:p>
        </c:rich>
      </c:tx>
      <c:layout>
        <c:manualLayout>
          <c:xMode val="edge"/>
          <c:yMode val="edge"/>
          <c:x val="0.314981602034469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08551577902597"/>
          <c:y val="0.13676813911470456"/>
          <c:w val="0.84091448422097403"/>
          <c:h val="0.73969738962306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fund of the last 5 years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5.7843880732294422E-3"/>
                  <c:y val="-0.31085398812990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9693515284050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843880732294422E-3"/>
                  <c:y val="-0.16238641170964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921940366147211E-3"/>
                  <c:y val="-0.35725010576122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921940366148269E-3"/>
                  <c:y val="-0.3201332116561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;[Red]\(#,##0.0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0.00_ </c:formatCode>
                <c:ptCount val="5"/>
                <c:pt idx="0">
                  <c:v>2122.0517159999999</c:v>
                </c:pt>
                <c:pt idx="1">
                  <c:v>1937.6463529999999</c:v>
                </c:pt>
                <c:pt idx="2">
                  <c:v>844.38</c:v>
                </c:pt>
                <c:pt idx="3">
                  <c:v>2579.5246830000001</c:v>
                </c:pt>
                <c:pt idx="4">
                  <c:v>2235.9337999999998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872512"/>
        <c:axId val="165873072"/>
      </c:barChart>
      <c:catAx>
        <c:axId val="165872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5873072"/>
        <c:crosses val="autoZero"/>
        <c:auto val="1"/>
        <c:lblAlgn val="ctr"/>
        <c:lblOffset val="100"/>
        <c:noMultiLvlLbl val="0"/>
      </c:catAx>
      <c:valAx>
        <c:axId val="16587307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587251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2T19:40:48.72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0.68326</cdr:x>
      <cdr:y>0.02522</cdr:y>
    </cdr:from>
    <cdr:to>
      <cdr:x>0.99181</cdr:x>
      <cdr:y>0.14074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0295" y="69026"/>
          <a:ext cx="1354883" cy="316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200" b="1" dirty="0" smtClean="0"/>
            <a:t>Unit: 10,000 CNY</a:t>
          </a:r>
          <a:endParaRPr lang="zh-CN" alt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60199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373" y="1"/>
            <a:ext cx="437193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9"/>
            <a:ext cx="4260199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373" y="6478589"/>
            <a:ext cx="437193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76E001F-3C0B-437C-A396-6235A668FF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0268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30169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527" y="1"/>
            <a:ext cx="430169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828" y="3228976"/>
            <a:ext cx="727857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7951"/>
            <a:ext cx="4301699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527" y="6457951"/>
            <a:ext cx="430169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3D7B09-8192-44EA-881D-14B2114AB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05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92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2018/6/14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62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/>
        </p:nvSpPr>
        <p:spPr>
          <a:xfrm>
            <a:off x="8314346" y="0"/>
            <a:ext cx="829653" cy="76470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4" y="193960"/>
            <a:ext cx="547792" cy="3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70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t>2018/6/14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ED418A-7734-444A-88B1-9238DC02EC62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6665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52E756-CFBE-4DB4-9769-AC8800052947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2018/6/14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E203A2-D78F-4469-96D9-FE4450EF57D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00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352148" y="182086"/>
            <a:ext cx="7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1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32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TextBox 15"/>
          <p:cNvSpPr txBox="1"/>
          <p:nvPr userDrawn="1"/>
        </p:nvSpPr>
        <p:spPr>
          <a:xfrm>
            <a:off x="8352148" y="182086"/>
            <a:ext cx="7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1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9923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2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9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2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2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0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3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1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3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7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4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352148" y="182086"/>
            <a:ext cx="7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1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850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流程图: 离页连接符 7"/>
          <p:cNvSpPr/>
          <p:nvPr userDrawn="1"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Part 4</a:t>
            </a:r>
            <a:endParaRPr lang="zh-CN" altLang="en-US" sz="1400" dirty="0">
              <a:solidFill>
                <a:prstClr val="white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314346" y="0"/>
            <a:ext cx="829653" cy="76470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 dirty="0" smtClean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54" y="193960"/>
            <a:ext cx="547792" cy="3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52E756-CFBE-4DB4-9769-AC8800052947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2018/6/14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E203A2-D78F-4469-96D9-FE4450EF57DC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08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8352148" y="182086"/>
            <a:ext cx="79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1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84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2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2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01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3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108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3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6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4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912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流程图: 离页连接符 7"/>
          <p:cNvSpPr/>
          <p:nvPr/>
        </p:nvSpPr>
        <p:spPr>
          <a:xfrm>
            <a:off x="8352148" y="627537"/>
            <a:ext cx="791852" cy="560241"/>
          </a:xfrm>
          <a:prstGeom prst="flowChartOffpageConnector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96" y="698083"/>
            <a:ext cx="547792" cy="3594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352148" y="-28281"/>
            <a:ext cx="791852" cy="62753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8285467" y="182086"/>
            <a:ext cx="92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Part</a:t>
            </a:r>
            <a:r>
              <a:rPr lang="en-US" altLang="zh-CN" sz="1400" baseline="0" dirty="0" smtClean="0">
                <a:solidFill>
                  <a:srgbClr val="071F65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4</a:t>
            </a:r>
            <a:endParaRPr lang="zh-CN" altLang="en-US" sz="1400" b="0" dirty="0">
              <a:solidFill>
                <a:schemeClr val="bg1"/>
              </a:solidFill>
              <a:latin typeface="Arial Black" panose="020B0A04020102020204" pitchFamily="34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86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-4" y="6542051"/>
            <a:ext cx="324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cap="all" dirty="0" smtClean="0">
                <a:solidFill>
                  <a:srgbClr val="C0C5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assessment of 2018</a:t>
            </a:r>
            <a:endParaRPr lang="zh-CN" altLang="en-US" sz="1200" cap="all" dirty="0">
              <a:solidFill>
                <a:srgbClr val="C0C5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0" y="-5205413"/>
            <a:ext cx="9144000" cy="0"/>
            <a:chOff x="0" y="3976"/>
            <a:chExt cx="5760" cy="1"/>
          </a:xfrm>
        </p:grpSpPr>
        <p:sp>
          <p:nvSpPr>
            <p:cNvPr id="9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" name="Line 15"/>
            <p:cNvSpPr>
              <a:spLocks noChangeShapeType="1"/>
            </p:cNvSpPr>
            <p:nvPr userDrawn="1"/>
          </p:nvSpPr>
          <p:spPr bwMode="auto"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7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" y="6542051"/>
            <a:ext cx="3243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200" cap="all" dirty="0" smtClean="0">
                <a:solidFill>
                  <a:srgbClr val="C0C5C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International assessment of 2018</a:t>
            </a:r>
            <a:endParaRPr lang="zh-CN" altLang="en-US" sz="1200" cap="all" dirty="0">
              <a:solidFill>
                <a:srgbClr val="C0C5CE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AAE203A2-D78F-4469-96D9-FE4450EF57DC}" type="slidenum">
              <a:rPr lang="zh-CN" altLang="en-US" sz="1200" cap="all" smtClean="0">
                <a:solidFill>
                  <a:srgbClr val="C0C5CE"/>
                </a:solidFill>
                <a:ea typeface="宋体" panose="02010600030101010101" pitchFamily="2" charset="-122"/>
                <a:cs typeface="Arial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200" cap="all" dirty="0">
              <a:solidFill>
                <a:srgbClr val="C0C5CE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gif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7101" b="40826"/>
          <a:stretch/>
        </p:blipFill>
        <p:spPr>
          <a:xfrm>
            <a:off x="0" y="-271740"/>
            <a:ext cx="9130352" cy="31862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741" y="2073194"/>
            <a:ext cx="9144000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8413" y="2337859"/>
            <a:ext cx="8518984" cy="25638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357" y="3742862"/>
            <a:ext cx="84125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err="1" smtClean="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Weidong</a:t>
            </a:r>
            <a:r>
              <a:rPr lang="en-US" altLang="zh-CN" sz="1600" dirty="0" smtClean="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LI</a:t>
            </a:r>
          </a:p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Computing Center, IHEP</a:t>
            </a:r>
          </a:p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June </a:t>
            </a:r>
            <a:r>
              <a:rPr lang="en-US" altLang="zh-CN" sz="1600" dirty="0" smtClean="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14, </a:t>
            </a:r>
            <a:r>
              <a:rPr lang="en-US" altLang="zh-CN" sz="1600" dirty="0" smtClean="0">
                <a:solidFill>
                  <a:prstClr val="white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2" name="椭圆 14"/>
          <p:cNvSpPr/>
          <p:nvPr/>
        </p:nvSpPr>
        <p:spPr>
          <a:xfrm rot="16200000">
            <a:off x="4455613" y="5971049"/>
            <a:ext cx="219126" cy="285744"/>
          </a:xfrm>
          <a:custGeom>
            <a:avLst/>
            <a:gdLst>
              <a:gd name="T0" fmla="*/ 5482 w 5667"/>
              <a:gd name="T1" fmla="*/ 363 h 7402"/>
              <a:gd name="T2" fmla="*/ 4635 w 5667"/>
              <a:gd name="T3" fmla="*/ 185 h 7402"/>
              <a:gd name="T4" fmla="*/ 570 w 5667"/>
              <a:gd name="T5" fmla="*/ 2838 h 7402"/>
              <a:gd name="T6" fmla="*/ 0 w 5667"/>
              <a:gd name="T7" fmla="*/ 3744 h 7402"/>
              <a:gd name="T8" fmla="*/ 570 w 5667"/>
              <a:gd name="T9" fmla="*/ 4649 h 7402"/>
              <a:gd name="T10" fmla="*/ 4635 w 5667"/>
              <a:gd name="T11" fmla="*/ 7303 h 7402"/>
              <a:gd name="T12" fmla="*/ 4969 w 5667"/>
              <a:gd name="T13" fmla="*/ 7402 h 7402"/>
              <a:gd name="T14" fmla="*/ 5482 w 5667"/>
              <a:gd name="T15" fmla="*/ 7125 h 7402"/>
              <a:gd name="T16" fmla="*/ 5304 w 5667"/>
              <a:gd name="T17" fmla="*/ 6278 h 7402"/>
              <a:gd name="T18" fmla="*/ 1421 w 5667"/>
              <a:gd name="T19" fmla="*/ 3744 h 7402"/>
              <a:gd name="T20" fmla="*/ 5304 w 5667"/>
              <a:gd name="T21" fmla="*/ 1210 h 7402"/>
              <a:gd name="T22" fmla="*/ 5482 w 5667"/>
              <a:gd name="T23" fmla="*/ 363 h 7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67" h="7402">
                <a:moveTo>
                  <a:pt x="5482" y="363"/>
                </a:moveTo>
                <a:cubicBezTo>
                  <a:pt x="5297" y="80"/>
                  <a:pt x="4918" y="0"/>
                  <a:pt x="4635" y="185"/>
                </a:cubicBezTo>
                <a:lnTo>
                  <a:pt x="570" y="2838"/>
                </a:lnTo>
                <a:cubicBezTo>
                  <a:pt x="207" y="3051"/>
                  <a:pt x="0" y="3381"/>
                  <a:pt x="0" y="3744"/>
                </a:cubicBezTo>
                <a:cubicBezTo>
                  <a:pt x="0" y="4107"/>
                  <a:pt x="207" y="4436"/>
                  <a:pt x="570" y="4649"/>
                </a:cubicBezTo>
                <a:lnTo>
                  <a:pt x="4635" y="7303"/>
                </a:lnTo>
                <a:cubicBezTo>
                  <a:pt x="4738" y="7370"/>
                  <a:pt x="4854" y="7402"/>
                  <a:pt x="4969" y="7402"/>
                </a:cubicBezTo>
                <a:cubicBezTo>
                  <a:pt x="5169" y="7402"/>
                  <a:pt x="5365" y="7305"/>
                  <a:pt x="5482" y="7125"/>
                </a:cubicBezTo>
                <a:cubicBezTo>
                  <a:pt x="5667" y="6842"/>
                  <a:pt x="5587" y="6463"/>
                  <a:pt x="5304" y="6278"/>
                </a:cubicBezTo>
                <a:lnTo>
                  <a:pt x="1421" y="3744"/>
                </a:lnTo>
                <a:lnTo>
                  <a:pt x="5304" y="1210"/>
                </a:lnTo>
                <a:cubicBezTo>
                  <a:pt x="5587" y="1025"/>
                  <a:pt x="5667" y="646"/>
                  <a:pt x="5482" y="363"/>
                </a:cubicBezTo>
                <a:close/>
              </a:path>
            </a:pathLst>
          </a:custGeom>
          <a:solidFill>
            <a:srgbClr val="071F65"/>
          </a:solidFill>
          <a:ln>
            <a:solidFill>
              <a:srgbClr val="071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0741" y="2433917"/>
            <a:ext cx="9144000" cy="98324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Computing Center</a:t>
            </a:r>
            <a:endParaRPr lang="zh-CN" alt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545007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cap="all" dirty="0" smtClean="0">
                <a:solidFill>
                  <a:srgbClr val="C0C5CE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International assessment 2018</a:t>
            </a:r>
            <a:endParaRPr lang="zh-CN" altLang="en-US" sz="2400" cap="all" dirty="0">
              <a:solidFill>
                <a:srgbClr val="C0C5CE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4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8"/>
    </mc:Choice>
    <mc:Fallback xmlns="">
      <p:transition spd="slow" advTm="8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Cloud </a:t>
            </a:r>
            <a:r>
              <a:rPr lang="en-US" altLang="zh-CN" dirty="0"/>
              <a:t>C</a:t>
            </a:r>
            <a:r>
              <a:rPr lang="en-US" altLang="zh-CN" dirty="0" smtClean="0"/>
              <a:t>omputing: </a:t>
            </a:r>
            <a:r>
              <a:rPr lang="en-US" altLang="zh-CN" dirty="0" err="1" smtClean="0"/>
              <a:t>IHEPCloud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239000" y="5808663"/>
            <a:ext cx="19050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66700" y="1088658"/>
            <a:ext cx="8534400" cy="3599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err="1" smtClean="0">
                <a:solidFill>
                  <a:srgbClr val="002060"/>
                </a:solidFill>
              </a:rPr>
              <a:t>IHEPCloud</a:t>
            </a:r>
            <a:r>
              <a:rPr lang="en-US" altLang="zh-CN" sz="2000" dirty="0" smtClean="0">
                <a:solidFill>
                  <a:srgbClr val="002060"/>
                </a:solidFill>
              </a:rPr>
              <a:t>, based on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Openstack</a:t>
            </a:r>
            <a:r>
              <a:rPr lang="en-US" altLang="zh-CN" sz="1600" dirty="0" smtClean="0">
                <a:solidFill>
                  <a:srgbClr val="002060"/>
                </a:solidFill>
              </a:rPr>
              <a:t>, </a:t>
            </a:r>
            <a:r>
              <a:rPr lang="en-US" altLang="zh-CN" sz="2000" dirty="0">
                <a:solidFill>
                  <a:srgbClr val="002060"/>
                </a:solidFill>
              </a:rPr>
              <a:t>launched in May 2014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User self-service </a:t>
            </a:r>
            <a:r>
              <a:rPr lang="en-US" altLang="zh-CN" sz="1600" dirty="0"/>
              <a:t>virtual machine platform (IaaS)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Virtual </a:t>
            </a:r>
            <a:r>
              <a:rPr lang="en-US" altLang="zh-CN" sz="1600" dirty="0"/>
              <a:t>Computing </a:t>
            </a:r>
            <a:r>
              <a:rPr lang="en-US" altLang="zh-CN" sz="1600" dirty="0" smtClean="0"/>
              <a:t>Cluster</a:t>
            </a:r>
            <a:endParaRPr lang="en-US" altLang="zh-CN" sz="16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Integrated with Grid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Outstanding  IT Application for Scientific Research </a:t>
            </a:r>
            <a:r>
              <a:rPr lang="en-US" altLang="zh-CN" sz="2000" dirty="0" smtClean="0">
                <a:solidFill>
                  <a:srgbClr val="002060"/>
                </a:solidFill>
              </a:rPr>
              <a:t>awarded </a:t>
            </a:r>
            <a:r>
              <a:rPr lang="en-US" altLang="zh-CN" sz="2000" dirty="0">
                <a:solidFill>
                  <a:srgbClr val="002060"/>
                </a:solidFill>
              </a:rPr>
              <a:t>by </a:t>
            </a:r>
            <a:r>
              <a:rPr lang="en-US" altLang="zh-CN" sz="2000" dirty="0" smtClean="0">
                <a:solidFill>
                  <a:srgbClr val="002060"/>
                </a:solidFill>
              </a:rPr>
              <a:t>CAS in 2014 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Connecting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IHEPCloud</a:t>
            </a:r>
            <a:r>
              <a:rPr lang="en-US" altLang="zh-CN" sz="2000" dirty="0" smtClean="0">
                <a:solidFill>
                  <a:srgbClr val="002060"/>
                </a:solidFill>
              </a:rPr>
              <a:t> with </a:t>
            </a:r>
            <a:r>
              <a:rPr lang="en-US" altLang="zh-CN" sz="2000" dirty="0" err="1" smtClean="0">
                <a:solidFill>
                  <a:srgbClr val="002060"/>
                </a:solidFill>
              </a:rPr>
              <a:t>HTCondor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/>
              <a:t>Dynamic </a:t>
            </a:r>
            <a:r>
              <a:rPr lang="en-US" altLang="zh-CN" sz="1600" dirty="0" smtClean="0"/>
              <a:t>virtual machines </a:t>
            </a:r>
            <a:r>
              <a:rPr lang="en-US" altLang="zh-CN" sz="1600" dirty="0"/>
              <a:t>created and destroyed on demand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err="1"/>
              <a:t>HTCondor</a:t>
            </a:r>
            <a:r>
              <a:rPr lang="en-US" altLang="zh-CN" sz="1600" dirty="0"/>
              <a:t> jobs can be executed in </a:t>
            </a:r>
            <a:r>
              <a:rPr lang="en-US" altLang="zh-CN" sz="1600" dirty="0" err="1"/>
              <a:t>IHEPCloud</a:t>
            </a:r>
            <a:r>
              <a:rPr lang="en-US" altLang="zh-CN" sz="1600" dirty="0"/>
              <a:t> when </a:t>
            </a:r>
            <a:r>
              <a:rPr lang="en-US" altLang="zh-CN" sz="1600" dirty="0" err="1"/>
              <a:t>HTCondor</a:t>
            </a:r>
            <a:r>
              <a:rPr lang="en-US" altLang="zh-CN" sz="1600" dirty="0"/>
              <a:t> cluster is busy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86919" y="4758984"/>
            <a:ext cx="7817648" cy="1674167"/>
            <a:chOff x="786919" y="4758984"/>
            <a:chExt cx="7817648" cy="1674167"/>
          </a:xfrm>
        </p:grpSpPr>
        <p:sp>
          <p:nvSpPr>
            <p:cNvPr id="42" name="矩形 41"/>
            <p:cNvSpPr/>
            <p:nvPr/>
          </p:nvSpPr>
          <p:spPr>
            <a:xfrm>
              <a:off x="786919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47978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109037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272693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433752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594811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55870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16929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077988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241644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402703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563762" y="5720233"/>
              <a:ext cx="161059" cy="41563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553" y="4790398"/>
              <a:ext cx="427018" cy="427018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1009713" y="6120734"/>
              <a:ext cx="15215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HTCondor Queue </a:t>
              </a:r>
            </a:p>
          </p:txBody>
        </p:sp>
        <p:cxnSp>
          <p:nvCxnSpPr>
            <p:cNvPr id="56" name="直接箭头连接符 55"/>
            <p:cNvCxnSpPr>
              <a:stCxn id="54" idx="2"/>
              <a:endCxn id="47" idx="0"/>
            </p:cNvCxnSpPr>
            <p:nvPr/>
          </p:nvCxnSpPr>
          <p:spPr>
            <a:xfrm flipH="1">
              <a:off x="1675341" y="5217416"/>
              <a:ext cx="55721" cy="5028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1682640" y="5160991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Submit job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4625" y="5042382"/>
              <a:ext cx="435453" cy="425274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3547610" y="4758984"/>
              <a:ext cx="22188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Cloud Scheduler (</a:t>
              </a:r>
              <a:r>
                <a:rPr lang="en-US" altLang="zh-CN" sz="1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VCondor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2788603" y="5249162"/>
              <a:ext cx="1518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Check Queue load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云形 61"/>
            <p:cNvSpPr/>
            <p:nvPr/>
          </p:nvSpPr>
          <p:spPr>
            <a:xfrm>
              <a:off x="6525514" y="5065531"/>
              <a:ext cx="2079053" cy="973385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IHEPCloud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直接箭头连接符 62"/>
            <p:cNvCxnSpPr>
              <a:stCxn id="58" idx="3"/>
              <a:endCxn id="62" idx="2"/>
            </p:cNvCxnSpPr>
            <p:nvPr/>
          </p:nvCxnSpPr>
          <p:spPr>
            <a:xfrm>
              <a:off x="4810078" y="5255019"/>
              <a:ext cx="1721885" cy="297205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5032959" y="5249996"/>
              <a:ext cx="1204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Start/stop VM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233632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394691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6555750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6719406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6880465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7041524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202583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7363642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7524701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7688357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7849416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8010475" y="5720233"/>
              <a:ext cx="161059" cy="415636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6531452" y="6125374"/>
              <a:ext cx="1427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 Machines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左右箭头 77"/>
            <p:cNvSpPr/>
            <p:nvPr/>
          </p:nvSpPr>
          <p:spPr>
            <a:xfrm>
              <a:off x="2739865" y="5768915"/>
              <a:ext cx="3486568" cy="315445"/>
            </a:xfrm>
            <a:prstGeom prst="left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628118" y="5883932"/>
              <a:ext cx="2064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VMs join </a:t>
              </a:r>
              <a:r>
                <a:rPr lang="en-US" altLang="zh-CN" sz="14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HTCondor</a:t>
              </a:r>
              <a:r>
                <a:rPr lang="en-US" altLang="zh-CN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Pool</a:t>
              </a:r>
              <a:endParaRPr lang="zh-CN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箭头连接符 59"/>
            <p:cNvCxnSpPr>
              <a:stCxn id="58" idx="1"/>
              <a:endCxn id="53" idx="0"/>
            </p:cNvCxnSpPr>
            <p:nvPr/>
          </p:nvCxnSpPr>
          <p:spPr>
            <a:xfrm flipH="1">
              <a:off x="2644292" y="5255019"/>
              <a:ext cx="1730333" cy="46521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7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/>
        </p:nvSpPr>
        <p:spPr bwMode="white">
          <a:xfrm>
            <a:off x="173267" y="1132784"/>
            <a:ext cx="6436226" cy="51529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宋体" charset="0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¡"/>
              <a:defRPr kumimoji="1" sz="1600">
                <a:solidFill>
                  <a:schemeClr val="tx1"/>
                </a:solidFill>
                <a:latin typeface="+mn-lt"/>
                <a:ea typeface="宋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kumimoji="1" sz="1600">
                <a:solidFill>
                  <a:schemeClr val="tx1"/>
                </a:solidFill>
                <a:latin typeface="+mn-lt"/>
                <a:ea typeface="宋体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BESIII distributed computing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developed with DIRAC middleware, integrating: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 resource types: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luster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Grid and Cloud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3,500 CPU cores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23 sites in China, USA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Italy, Russia,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Turkey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Extended to support multiple VOs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Common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platform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shared by the experiments BESIII, JUNO and CEPC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Completed integration with commercial cloud </a:t>
            </a:r>
          </a:p>
          <a:p>
            <a:pPr lvl="1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Enables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peak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 demands to be satisfied by addition of commercial cloud resources</a:t>
            </a:r>
          </a:p>
          <a:p>
            <a:pPr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IHEP </a:t>
            </a:r>
            <a:r>
              <a:rPr lang="en-US" altLang="zh-CN" sz="2000" dirty="0" smtClean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Computing Center became an executive member </a:t>
            </a:r>
            <a:r>
              <a:rPr lang="en-US" altLang="zh-CN" sz="2000" dirty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2000" dirty="0" smtClean="0">
                <a:solidFill>
                  <a:srgbClr val="CC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DIRAC Consortium in 2017</a:t>
            </a:r>
            <a:endParaRPr lang="en-US" altLang="zh-CN" sz="2000" dirty="0">
              <a:solidFill>
                <a:srgbClr val="CC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59"/>
          <p:cNvGrpSpPr>
            <a:grpSpLocks/>
          </p:cNvGrpSpPr>
          <p:nvPr/>
        </p:nvGrpSpPr>
        <p:grpSpPr bwMode="auto">
          <a:xfrm>
            <a:off x="6806923" y="1173103"/>
            <a:ext cx="1885545" cy="3895139"/>
            <a:chOff x="6163934" y="1240739"/>
            <a:chExt cx="2448272" cy="4614075"/>
          </a:xfrm>
        </p:grpSpPr>
        <p:sp>
          <p:nvSpPr>
            <p:cNvPr id="8" name="Rectangle 6"/>
            <p:cNvSpPr/>
            <p:nvPr/>
          </p:nvSpPr>
          <p:spPr>
            <a:xfrm>
              <a:off x="6163934" y="2398428"/>
              <a:ext cx="2448272" cy="3456386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ctangle 7"/>
            <p:cNvSpPr/>
            <p:nvPr/>
          </p:nvSpPr>
          <p:spPr>
            <a:xfrm>
              <a:off x="6228184" y="4931876"/>
              <a:ext cx="720080" cy="72008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Site 1</a:t>
              </a:r>
              <a:endParaRPr lang="en-US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7020272" y="4931876"/>
              <a:ext cx="720080" cy="72008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Site 2</a:t>
              </a:r>
              <a:endParaRPr lang="en-US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7812360" y="4931876"/>
              <a:ext cx="720080" cy="720080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Site n</a:t>
              </a:r>
              <a:endParaRPr lang="en-US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6228184" y="2555612"/>
              <a:ext cx="2304256" cy="720080"/>
            </a:xfrm>
            <a:prstGeom prst="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GANGA</a:t>
              </a:r>
              <a:endParaRPr lang="en-US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Rectangle 11"/>
            <p:cNvSpPr/>
            <p:nvPr/>
          </p:nvSpPr>
          <p:spPr>
            <a:xfrm>
              <a:off x="6228184" y="3635732"/>
              <a:ext cx="2304256" cy="936104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>
                  <a:solidFill>
                    <a:sysClr val="window" lastClr="FFFFFF"/>
                  </a:solidFill>
                  <a:latin typeface="Calibri"/>
                  <a:ea typeface="+mn-ea"/>
                </a:rPr>
                <a:t>DIRAC</a:t>
              </a:r>
              <a:endParaRPr lang="en-US" kern="0" dirty="0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cxnSp>
          <p:nvCxnSpPr>
            <p:cNvPr id="18" name="Straight Arrow Connector 12"/>
            <p:cNvCxnSpPr>
              <a:cxnSpLocks noChangeShapeType="1"/>
            </p:cNvCxnSpPr>
            <p:nvPr/>
          </p:nvCxnSpPr>
          <p:spPr bwMode="auto">
            <a:xfrm>
              <a:off x="7380312" y="3275692"/>
              <a:ext cx="0" cy="360040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3"/>
            <p:cNvCxnSpPr>
              <a:cxnSpLocks noChangeShapeType="1"/>
            </p:cNvCxnSpPr>
            <p:nvPr/>
          </p:nvCxnSpPr>
          <p:spPr bwMode="auto">
            <a:xfrm>
              <a:off x="7380312" y="3275692"/>
              <a:ext cx="360040" cy="360040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7020272" y="3275692"/>
              <a:ext cx="360040" cy="360040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6444208" y="4571836"/>
              <a:ext cx="360040" cy="360040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16"/>
            <p:cNvCxnSpPr>
              <a:cxnSpLocks noChangeShapeType="1"/>
            </p:cNvCxnSpPr>
            <p:nvPr/>
          </p:nvCxnSpPr>
          <p:spPr bwMode="auto">
            <a:xfrm>
              <a:off x="7380312" y="4571836"/>
              <a:ext cx="0" cy="360040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17"/>
            <p:cNvCxnSpPr>
              <a:cxnSpLocks noChangeShapeType="1"/>
            </p:cNvCxnSpPr>
            <p:nvPr/>
          </p:nvCxnSpPr>
          <p:spPr bwMode="auto">
            <a:xfrm>
              <a:off x="7884368" y="4571836"/>
              <a:ext cx="360040" cy="360040"/>
            </a:xfrm>
            <a:prstGeom prst="straightConnector1">
              <a:avLst/>
            </a:prstGeom>
            <a:noFill/>
            <a:ln w="9525" algn="ctr">
              <a:solidFill>
                <a:srgbClr val="FFFF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4" name="Picture 19" descr="Office-Girl-ico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2846" y="1240739"/>
              <a:ext cx="954832" cy="95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DIRAC-based Distributed Computing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73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"/>
    </mc:Choice>
    <mc:Fallback xmlns="">
      <p:transition spd="slow" advTm="4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2" y="2914650"/>
            <a:ext cx="4784724" cy="35052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WLCG </a:t>
            </a:r>
            <a:r>
              <a:rPr lang="en-US" altLang="zh-CN" dirty="0" smtClean="0"/>
              <a:t>Tier2 Beijing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06389" y="2914656"/>
            <a:ext cx="4016229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ATLAS contributions: 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Major developer of  </a:t>
            </a:r>
            <a:r>
              <a:rPr lang="en-US" altLang="zh-CN" sz="1800" dirty="0" err="1" smtClean="0"/>
              <a:t>ATLAS@home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ATLAS Monte Carlo simulation using Chinese </a:t>
            </a:r>
            <a:r>
              <a:rPr lang="en-US" altLang="zh-CN" sz="1800" dirty="0"/>
              <a:t>HPC </a:t>
            </a:r>
            <a:r>
              <a:rPr lang="en-US" altLang="zh-CN" sz="1800" dirty="0" smtClean="0"/>
              <a:t>infrastructures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First </a:t>
            </a:r>
            <a:r>
              <a:rPr lang="en-US" altLang="zh-CN" sz="2000" dirty="0">
                <a:solidFill>
                  <a:srgbClr val="CC0066"/>
                </a:solidFill>
              </a:rPr>
              <a:t>prize for </a:t>
            </a:r>
            <a:r>
              <a:rPr lang="en-US" altLang="zh-CN" sz="2000" dirty="0" smtClean="0">
                <a:solidFill>
                  <a:srgbClr val="CC0066"/>
                </a:solidFill>
              </a:rPr>
              <a:t>the novel </a:t>
            </a:r>
            <a:r>
              <a:rPr lang="en-US" altLang="zh-CN" sz="2000" dirty="0">
                <a:solidFill>
                  <a:srgbClr val="CC0066"/>
                </a:solidFill>
              </a:rPr>
              <a:t>use of supercomputer </a:t>
            </a:r>
            <a:r>
              <a:rPr lang="en-US" altLang="zh-CN" sz="2000" dirty="0" smtClean="0">
                <a:solidFill>
                  <a:srgbClr val="CC0066"/>
                </a:solidFill>
              </a:rPr>
              <a:t>infrastructure </a:t>
            </a:r>
            <a:r>
              <a:rPr lang="en-US" altLang="zh-CN" sz="2000" dirty="0" smtClean="0">
                <a:solidFill>
                  <a:srgbClr val="002060"/>
                </a:solidFill>
              </a:rPr>
              <a:t>awarded </a:t>
            </a:r>
            <a:r>
              <a:rPr lang="en-US" altLang="zh-CN" sz="2000" dirty="0">
                <a:solidFill>
                  <a:srgbClr val="002060"/>
                </a:solidFill>
              </a:rPr>
              <a:t>by CAS in </a:t>
            </a:r>
            <a:r>
              <a:rPr lang="en-US" altLang="zh-CN" sz="2000" dirty="0" smtClean="0">
                <a:solidFill>
                  <a:srgbClr val="002060"/>
                </a:solidFill>
              </a:rPr>
              <a:t>2015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06388" y="1010428"/>
            <a:ext cx="8545512" cy="14362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0400" indent="-230400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CC0066"/>
                </a:solidFill>
                <a:cs typeface="Arial" panose="020B0604020202020204" pitchFamily="34" charset="0"/>
              </a:rPr>
              <a:t>BEIJING-LCG2 is the only </a:t>
            </a:r>
            <a:r>
              <a:rPr lang="en-US" altLang="zh-CN" sz="2000" dirty="0" smtClean="0">
                <a:solidFill>
                  <a:srgbClr val="CC0066"/>
                </a:solidFill>
                <a:cs typeface="Arial" panose="020B0604020202020204" pitchFamily="34" charset="0"/>
              </a:rPr>
              <a:t>WLCG (Worldwide LHC Computing Grid)  </a:t>
            </a:r>
            <a:r>
              <a:rPr lang="en-US" altLang="zh-CN" sz="2000" dirty="0">
                <a:solidFill>
                  <a:srgbClr val="CC0066"/>
                </a:solidFill>
                <a:cs typeface="Arial" panose="020B0604020202020204" pitchFamily="34" charset="0"/>
              </a:rPr>
              <a:t>Tier2 site in China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kern="0" dirty="0" smtClean="0"/>
              <a:t>~ 1</a:t>
            </a:r>
            <a:r>
              <a:rPr lang="en-US" altLang="zh-CN" sz="1800" kern="0" dirty="0"/>
              <a:t>,</a:t>
            </a:r>
            <a:r>
              <a:rPr lang="en-US" altLang="zh-CN" sz="1800" kern="0" dirty="0" smtClean="0"/>
              <a:t>000 CPU cores , ~ 1 PB disk, shared by  ATLAS/CMS, running &gt;2 million jobs/year</a:t>
            </a:r>
            <a:r>
              <a:rPr lang="zh-CN" altLang="en-US" sz="1800" kern="0" dirty="0" smtClean="0"/>
              <a:t>，</a:t>
            </a:r>
            <a:r>
              <a:rPr lang="en-US" altLang="zh-CN" sz="1800" kern="0" dirty="0" smtClean="0"/>
              <a:t>exchanging 4 PB data/year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kern="0" dirty="0" smtClean="0"/>
              <a:t>Site reliability among the best</a:t>
            </a:r>
          </a:p>
        </p:txBody>
      </p:sp>
    </p:spTree>
    <p:extLst>
      <p:ext uri="{BB962C8B-B14F-4D97-AF65-F5344CB8AC3E}">
        <p14:creationId xmlns:p14="http://schemas.microsoft.com/office/powerpoint/2010/main" val="36003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"/>
    </mc:Choice>
    <mc:Fallback xmlns="">
      <p:transition spd="slow" advTm="1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PB-Scale Data Storage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15687" y="843281"/>
            <a:ext cx="8142514" cy="55194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Built storage systems using </a:t>
            </a:r>
            <a:r>
              <a:rPr lang="en-US" altLang="zh-CN" sz="2000" dirty="0">
                <a:solidFill>
                  <a:srgbClr val="002060"/>
                </a:solidFill>
              </a:rPr>
              <a:t>open source software: </a:t>
            </a:r>
            <a:r>
              <a:rPr lang="en-US" altLang="zh-CN" sz="2000" dirty="0" err="1">
                <a:solidFill>
                  <a:srgbClr val="002060"/>
                </a:solidFill>
              </a:rPr>
              <a:t>Lustre</a:t>
            </a:r>
            <a:r>
              <a:rPr lang="en-US" altLang="zh-CN" sz="2000" dirty="0">
                <a:solidFill>
                  <a:srgbClr val="002060"/>
                </a:solidFill>
              </a:rPr>
              <a:t>, </a:t>
            </a:r>
            <a:r>
              <a:rPr lang="en-US" altLang="zh-CN" sz="2000" dirty="0" smtClean="0">
                <a:solidFill>
                  <a:srgbClr val="002060"/>
                </a:solidFill>
              </a:rPr>
              <a:t>CASTOR, EOS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CC0066"/>
                </a:solidFill>
              </a:rPr>
              <a:t>The 2nd </a:t>
            </a:r>
            <a:r>
              <a:rPr lang="en-US" altLang="zh-CN" sz="1800" dirty="0">
                <a:solidFill>
                  <a:srgbClr val="CC0066"/>
                </a:solidFill>
              </a:rPr>
              <a:t>largest </a:t>
            </a:r>
            <a:r>
              <a:rPr lang="en-US" altLang="zh-CN" sz="1800" dirty="0" err="1">
                <a:solidFill>
                  <a:srgbClr val="CC0066"/>
                </a:solidFill>
              </a:rPr>
              <a:t>Lustre</a:t>
            </a:r>
            <a:r>
              <a:rPr lang="en-US" altLang="zh-CN" sz="1800" dirty="0">
                <a:solidFill>
                  <a:srgbClr val="CC0066"/>
                </a:solidFill>
              </a:rPr>
              <a:t> file </a:t>
            </a:r>
            <a:r>
              <a:rPr lang="en-US" altLang="zh-CN" sz="1800" dirty="0" smtClean="0">
                <a:solidFill>
                  <a:srgbClr val="CC0066"/>
                </a:solidFill>
              </a:rPr>
              <a:t>system (10 PB) </a:t>
            </a:r>
            <a:r>
              <a:rPr lang="en-US" altLang="zh-CN" sz="1800" dirty="0">
                <a:solidFill>
                  <a:srgbClr val="CC0066"/>
                </a:solidFill>
              </a:rPr>
              <a:t>in the HEP community</a:t>
            </a:r>
          </a:p>
          <a:p>
            <a:pPr marL="230400" lvl="1" indent="-23040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Provided: </a:t>
            </a:r>
            <a:r>
              <a:rPr lang="en-US" altLang="zh-CN" sz="2000" dirty="0">
                <a:solidFill>
                  <a:srgbClr val="CC0066"/>
                </a:solidFill>
              </a:rPr>
              <a:t>high </a:t>
            </a:r>
            <a:r>
              <a:rPr lang="en-US" altLang="zh-CN" sz="2000" dirty="0" smtClean="0">
                <a:solidFill>
                  <a:srgbClr val="CC0066"/>
                </a:solidFill>
              </a:rPr>
              <a:t>throughput (40 GB/s), </a:t>
            </a:r>
            <a:r>
              <a:rPr lang="en-US" altLang="zh-CN" sz="2000" dirty="0">
                <a:solidFill>
                  <a:srgbClr val="CC0066"/>
                </a:solidFill>
              </a:rPr>
              <a:t>concurrent </a:t>
            </a:r>
            <a:r>
              <a:rPr lang="en-US" altLang="zh-CN" sz="2000" dirty="0" smtClean="0">
                <a:solidFill>
                  <a:srgbClr val="CC0066"/>
                </a:solidFill>
              </a:rPr>
              <a:t>access (~10</a:t>
            </a:r>
            <a:r>
              <a:rPr lang="en-US" altLang="zh-CN" sz="2000" baseline="30000" dirty="0" smtClean="0">
                <a:solidFill>
                  <a:srgbClr val="CC0066"/>
                </a:solidFill>
              </a:rPr>
              <a:t>4</a:t>
            </a:r>
            <a:r>
              <a:rPr lang="en-US" altLang="zh-CN" sz="2000" dirty="0" smtClean="0">
                <a:solidFill>
                  <a:srgbClr val="CC0066"/>
                </a:solidFill>
              </a:rPr>
              <a:t> </a:t>
            </a:r>
            <a:r>
              <a:rPr lang="en-US" altLang="zh-CN" sz="2000" dirty="0">
                <a:solidFill>
                  <a:srgbClr val="CC0066"/>
                </a:solidFill>
              </a:rPr>
              <a:t>jobs), </a:t>
            </a:r>
            <a:r>
              <a:rPr lang="en-US" altLang="zh-CN" sz="2000" dirty="0"/>
              <a:t>high reliability, hierarchical  storage,  remote </a:t>
            </a:r>
            <a:r>
              <a:rPr lang="en-US" altLang="zh-CN" sz="2000" dirty="0" smtClean="0"/>
              <a:t>access, </a:t>
            </a:r>
            <a:r>
              <a:rPr lang="en-US" altLang="zh-CN" sz="2000" dirty="0"/>
              <a:t>long term preservation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Completed research work:</a:t>
            </a:r>
            <a:endParaRPr lang="en-US" altLang="zh-CN" sz="2000" dirty="0">
              <a:solidFill>
                <a:srgbClr val="CC0066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S</a:t>
            </a:r>
            <a:r>
              <a:rPr lang="en-US" altLang="zh-CN" sz="1800" dirty="0" smtClean="0"/>
              <a:t>ystem architecture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M</a:t>
            </a:r>
            <a:r>
              <a:rPr lang="en-US" altLang="zh-CN" sz="1800" dirty="0" smtClean="0"/>
              <a:t>etadata management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Hierarchical storage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T</a:t>
            </a:r>
            <a:r>
              <a:rPr lang="en-US" altLang="zh-CN" sz="1800" dirty="0" smtClean="0"/>
              <a:t>ape </a:t>
            </a:r>
            <a:r>
              <a:rPr lang="en-US" altLang="zh-CN" sz="1800" dirty="0"/>
              <a:t>library </a:t>
            </a:r>
            <a:r>
              <a:rPr lang="en-US" altLang="zh-CN" sz="1800" dirty="0" smtClean="0"/>
              <a:t>management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E</a:t>
            </a:r>
            <a:r>
              <a:rPr lang="en-US" altLang="zh-CN" sz="1800" dirty="0" smtClean="0"/>
              <a:t>vent-based data service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Performance </a:t>
            </a:r>
            <a:r>
              <a:rPr lang="en-US" altLang="zh-CN" sz="1800" dirty="0"/>
              <a:t>optimization 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CN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96" y="3008168"/>
            <a:ext cx="4702753" cy="34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"/>
    </mc:Choice>
    <mc:Fallback xmlns="">
      <p:transition spd="slow" advTm="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Network at IHEP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4294967295"/>
          </p:nvPr>
        </p:nvSpPr>
        <p:spPr>
          <a:xfrm>
            <a:off x="179608" y="1096053"/>
            <a:ext cx="4800600" cy="559593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200" dirty="0" smtClean="0">
                <a:solidFill>
                  <a:srgbClr val="002060"/>
                </a:solidFill>
              </a:rPr>
              <a:t>Reorganized network  </a:t>
            </a:r>
            <a:endParaRPr lang="en-US" altLang="zh-CN" sz="22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900" dirty="0" smtClean="0"/>
              <a:t>Functional division: easy </a:t>
            </a:r>
            <a:r>
              <a:rPr lang="en-US" altLang="zh-CN" sz="1900" dirty="0"/>
              <a:t>to </a:t>
            </a:r>
            <a:r>
              <a:rPr lang="en-US" altLang="zh-CN" sz="1900" dirty="0" smtClean="0"/>
              <a:t>manage,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extend and debug</a:t>
            </a:r>
          </a:p>
          <a:p>
            <a:pPr lvl="2">
              <a:buFont typeface="Wingdings" panose="05000000000000000000" pitchFamily="2" charset="2"/>
              <a:buChar char="n"/>
              <a:defRPr/>
            </a:pPr>
            <a:r>
              <a:rPr lang="en-US" altLang="zh-CN" sz="1700" dirty="0" smtClean="0"/>
              <a:t>Campus network</a:t>
            </a:r>
          </a:p>
          <a:p>
            <a:pPr lvl="2">
              <a:buFont typeface="Wingdings" panose="05000000000000000000" pitchFamily="2" charset="2"/>
              <a:buChar char="n"/>
              <a:defRPr/>
            </a:pPr>
            <a:r>
              <a:rPr lang="en-US" altLang="zh-CN" sz="1700" dirty="0" smtClean="0"/>
              <a:t>Data center network</a:t>
            </a:r>
          </a:p>
          <a:p>
            <a:pPr lvl="2">
              <a:buFont typeface="Wingdings" panose="05000000000000000000" pitchFamily="2" charset="2"/>
              <a:buChar char="n"/>
              <a:defRPr/>
            </a:pPr>
            <a:r>
              <a:rPr lang="en-US" altLang="zh-CN" sz="1700" dirty="0"/>
              <a:t>Remote site </a:t>
            </a:r>
            <a:r>
              <a:rPr lang="en-US" altLang="zh-CN" sz="1700" dirty="0" smtClean="0"/>
              <a:t>network</a:t>
            </a:r>
            <a:endParaRPr lang="en-US" altLang="zh-CN" sz="1700" dirty="0"/>
          </a:p>
          <a:p>
            <a:pPr lvl="2">
              <a:buFont typeface="Wingdings" panose="05000000000000000000" pitchFamily="2" charset="2"/>
              <a:buChar char="n"/>
              <a:defRPr/>
            </a:pPr>
            <a:r>
              <a:rPr lang="en-US" altLang="zh-CN" sz="1700" dirty="0" smtClean="0"/>
              <a:t>DMZ: </a:t>
            </a:r>
            <a:r>
              <a:rPr lang="en-US" altLang="zh-CN" sz="1700" dirty="0"/>
              <a:t>p</a:t>
            </a:r>
            <a:r>
              <a:rPr lang="en-US" altLang="zh-CN" sz="1700" dirty="0" smtClean="0"/>
              <a:t>ublic servers/login </a:t>
            </a:r>
            <a:r>
              <a:rPr lang="en-US" altLang="zh-CN" sz="1700" dirty="0"/>
              <a:t>n</a:t>
            </a:r>
            <a:r>
              <a:rPr lang="en-US" altLang="zh-CN" sz="1700" dirty="0" smtClean="0"/>
              <a:t>odes</a:t>
            </a:r>
            <a:endParaRPr lang="en-US" altLang="zh-CN" sz="1700" dirty="0"/>
          </a:p>
          <a:p>
            <a:pPr marL="230400" lvl="1" indent="-230400">
              <a:buFont typeface="Wingdings" panose="05000000000000000000" pitchFamily="2" charset="2"/>
              <a:buChar char="n"/>
              <a:defRPr/>
            </a:pPr>
            <a:r>
              <a:rPr lang="en-US" altLang="zh-CN" sz="2200" dirty="0" smtClean="0">
                <a:solidFill>
                  <a:srgbClr val="002060"/>
                </a:solidFill>
              </a:rPr>
              <a:t>Enhanced </a:t>
            </a:r>
            <a:r>
              <a:rPr lang="en-US" altLang="zh-CN" sz="2200" dirty="0">
                <a:solidFill>
                  <a:srgbClr val="002060"/>
                </a:solidFill>
              </a:rPr>
              <a:t>c</a:t>
            </a:r>
            <a:r>
              <a:rPr lang="en-US" altLang="zh-CN" sz="2200" dirty="0" smtClean="0">
                <a:solidFill>
                  <a:srgbClr val="002060"/>
                </a:solidFill>
              </a:rPr>
              <a:t>ampus </a:t>
            </a:r>
            <a:r>
              <a:rPr lang="en-US" altLang="zh-CN" sz="2200" dirty="0">
                <a:solidFill>
                  <a:srgbClr val="002060"/>
                </a:solidFill>
              </a:rPr>
              <a:t>network </a:t>
            </a:r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zh-CN" sz="1900" dirty="0" smtClean="0"/>
              <a:t>20 </a:t>
            </a:r>
            <a:r>
              <a:rPr lang="en-US" altLang="zh-CN" sz="1900" dirty="0" err="1" smtClean="0"/>
              <a:t>Gbps</a:t>
            </a:r>
            <a:r>
              <a:rPr lang="en-US" altLang="zh-CN" sz="1900" dirty="0" smtClean="0"/>
              <a:t> </a:t>
            </a:r>
            <a:r>
              <a:rPr lang="en-US" altLang="zh-CN" sz="1900" dirty="0"/>
              <a:t>b</a:t>
            </a:r>
            <a:r>
              <a:rPr lang="en-US" altLang="zh-CN" sz="1900" dirty="0" smtClean="0"/>
              <a:t>ackbone</a:t>
            </a:r>
            <a:endParaRPr lang="en-US" altLang="zh-CN" sz="1900" dirty="0"/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zh-CN" sz="1900" dirty="0"/>
              <a:t>WIFI (IHEP and </a:t>
            </a:r>
            <a:r>
              <a:rPr lang="en-US" altLang="zh-CN" sz="1900" dirty="0" err="1">
                <a:solidFill>
                  <a:srgbClr val="CC0066"/>
                </a:solidFill>
              </a:rPr>
              <a:t>eduroam</a:t>
            </a:r>
            <a:r>
              <a:rPr lang="en-US" altLang="zh-CN" sz="1900" dirty="0"/>
              <a:t>) covered</a:t>
            </a:r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zh-CN" sz="1900" dirty="0"/>
              <a:t>IPv4 and IPv6 </a:t>
            </a:r>
            <a:r>
              <a:rPr lang="en-US" altLang="zh-CN" sz="1900" dirty="0" smtClean="0"/>
              <a:t>dual-stack supported</a:t>
            </a:r>
            <a:endParaRPr lang="en-US" altLang="zh-CN" sz="1900" dirty="0"/>
          </a:p>
          <a:p>
            <a:pPr marL="230400" lvl="1" indent="-230400">
              <a:buFont typeface="Wingdings" panose="05000000000000000000" pitchFamily="2" charset="2"/>
              <a:buChar char="n"/>
            </a:pPr>
            <a:r>
              <a:rPr lang="en-US" altLang="zh-CN" sz="2200" dirty="0" smtClean="0">
                <a:solidFill>
                  <a:srgbClr val="002060"/>
                </a:solidFill>
              </a:rPr>
              <a:t>Improved </a:t>
            </a:r>
            <a:r>
              <a:rPr lang="en-US" altLang="zh-CN" sz="2200" dirty="0">
                <a:solidFill>
                  <a:srgbClr val="002060"/>
                </a:solidFill>
              </a:rPr>
              <a:t>n</a:t>
            </a:r>
            <a:r>
              <a:rPr lang="en-US" altLang="zh-CN" sz="2200" dirty="0" smtClean="0">
                <a:solidFill>
                  <a:srgbClr val="002060"/>
                </a:solidFill>
              </a:rPr>
              <a:t>etwork </a:t>
            </a:r>
            <a:r>
              <a:rPr lang="en-US" altLang="zh-CN" sz="2200" dirty="0">
                <a:solidFill>
                  <a:srgbClr val="002060"/>
                </a:solidFill>
              </a:rPr>
              <a:t>in data center</a:t>
            </a:r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zh-CN" sz="1900" dirty="0" smtClean="0"/>
              <a:t>80 </a:t>
            </a:r>
            <a:r>
              <a:rPr lang="en-US" altLang="zh-CN" sz="1900" dirty="0" err="1" smtClean="0"/>
              <a:t>Gbps</a:t>
            </a:r>
            <a:r>
              <a:rPr lang="en-US" altLang="zh-CN" sz="1900" dirty="0" smtClean="0"/>
              <a:t> </a:t>
            </a:r>
            <a:r>
              <a:rPr lang="en-US" altLang="zh-CN" sz="1900" dirty="0"/>
              <a:t>Ethernet </a:t>
            </a:r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zh-CN" sz="1900" dirty="0" smtClean="0"/>
              <a:t>100 </a:t>
            </a:r>
            <a:r>
              <a:rPr lang="en-US" altLang="zh-CN" sz="1900" dirty="0" err="1" smtClean="0"/>
              <a:t>Gps</a:t>
            </a:r>
            <a:r>
              <a:rPr lang="en-US" altLang="zh-CN" sz="1900" dirty="0" smtClean="0"/>
              <a:t> </a:t>
            </a:r>
            <a:r>
              <a:rPr lang="en-US" altLang="zh-CN" sz="1900" dirty="0"/>
              <a:t>EDR </a:t>
            </a:r>
            <a:r>
              <a:rPr lang="en-US" altLang="zh-CN" sz="1900" dirty="0" err="1" smtClean="0"/>
              <a:t>InfiniBand</a:t>
            </a:r>
            <a:r>
              <a:rPr lang="en-US" altLang="zh-CN" sz="1900" dirty="0" smtClean="0"/>
              <a:t> </a:t>
            </a:r>
            <a:r>
              <a:rPr lang="en-US" altLang="zh-CN" sz="1900" dirty="0"/>
              <a:t>n</a:t>
            </a:r>
            <a:r>
              <a:rPr lang="en-US" altLang="zh-CN" sz="1900" dirty="0" smtClean="0"/>
              <a:t>etwork</a:t>
            </a:r>
            <a:endParaRPr lang="en-US" altLang="zh-CN" sz="1900" dirty="0"/>
          </a:p>
          <a:p>
            <a:pPr lvl="1">
              <a:buFont typeface="Wingdings" panose="05000000000000000000" pitchFamily="2" charset="2"/>
              <a:buChar char="n"/>
              <a:defRPr/>
            </a:pPr>
            <a:r>
              <a:rPr lang="en-US" altLang="zh-CN" sz="1900" dirty="0">
                <a:solidFill>
                  <a:srgbClr val="CC0066"/>
                </a:solidFill>
              </a:rPr>
              <a:t>IPv4 and IPv6 dual-stack supported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575" y="1186456"/>
            <a:ext cx="3512249" cy="21722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867" y="3557116"/>
            <a:ext cx="3843908" cy="28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"/>
    </mc:Choice>
    <mc:Fallback xmlns="">
      <p:transition spd="slow" advTm="1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>
            <a:spLocks noGrp="1"/>
          </p:cNvSpPr>
          <p:nvPr>
            <p:ph idx="4294967295"/>
          </p:nvPr>
        </p:nvSpPr>
        <p:spPr>
          <a:xfrm>
            <a:off x="134754" y="4293357"/>
            <a:ext cx="4130979" cy="20164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/>
              <a:t>IHEP-EUR</a:t>
            </a:r>
            <a:r>
              <a:rPr lang="en-US" altLang="zh-CN" sz="1600" dirty="0"/>
              <a:t>.:</a:t>
            </a:r>
            <a:r>
              <a:rPr lang="zh-CN" altLang="en-US" sz="1600" dirty="0"/>
              <a:t>   </a:t>
            </a:r>
            <a:r>
              <a:rPr lang="en-US" altLang="zh-CN" sz="1600" dirty="0" smtClean="0"/>
              <a:t>10 </a:t>
            </a:r>
            <a:r>
              <a:rPr lang="en-US" altLang="zh-CN" sz="1600" dirty="0" err="1" smtClean="0"/>
              <a:t>Gbps</a:t>
            </a:r>
            <a:endParaRPr lang="en-US" altLang="zh-CN" sz="1600" dirty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CN" sz="1600" dirty="0"/>
              <a:t>IHEP-USA:   </a:t>
            </a:r>
            <a:r>
              <a:rPr lang="en-US" altLang="zh-CN" sz="1600" dirty="0" smtClean="0"/>
              <a:t>10 </a:t>
            </a:r>
            <a:r>
              <a:rPr lang="en-US" altLang="zh-CN" sz="1600" dirty="0" err="1"/>
              <a:t>Gbps</a:t>
            </a:r>
            <a:endParaRPr lang="en-US" altLang="zh-CN" sz="1600" dirty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/>
              <a:t>IHEP-Asia:   10 </a:t>
            </a:r>
            <a:r>
              <a:rPr lang="en-US" altLang="zh-CN" sz="1600" dirty="0" err="1" smtClean="0"/>
              <a:t>Gbps</a:t>
            </a:r>
            <a:endParaRPr lang="en-US" altLang="zh-CN" sz="1600" dirty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CN" sz="1600" dirty="0" smtClean="0"/>
              <a:t>IHEP-domestic universities:   10 </a:t>
            </a:r>
            <a:r>
              <a:rPr lang="en-US" altLang="zh-CN" sz="1600" dirty="0" err="1" smtClean="0"/>
              <a:t>Gbps</a:t>
            </a:r>
            <a:endParaRPr lang="en-US" altLang="zh-CN" sz="1600" dirty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CN" sz="1600" dirty="0"/>
              <a:t>IPv4 &amp; </a:t>
            </a:r>
            <a:r>
              <a:rPr lang="en-US" altLang="zh-CN" sz="1600" dirty="0" smtClean="0"/>
              <a:t>IPv6 supported</a:t>
            </a:r>
            <a:endParaRPr lang="en-US" altLang="zh-CN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9" y="914558"/>
            <a:ext cx="3514878" cy="3043296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International Connections</a:t>
            </a:r>
            <a:endParaRPr lang="zh-CN" altLang="en-US" dirty="0"/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134754" y="6121666"/>
            <a:ext cx="8435597" cy="61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fontAlgn="auto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sz="1800" dirty="0" smtClean="0">
                <a:solidFill>
                  <a:srgbClr val="CC0066"/>
                </a:solidFill>
              </a:rPr>
              <a:t>IHEP</a:t>
            </a:r>
            <a:r>
              <a:rPr lang="zh-CN" altLang="en-US" sz="1800" dirty="0" smtClean="0">
                <a:solidFill>
                  <a:srgbClr val="CC0066"/>
                </a:solidFill>
              </a:rPr>
              <a:t> </a:t>
            </a:r>
            <a:r>
              <a:rPr lang="en-US" altLang="zh-CN" sz="1800" dirty="0" smtClean="0">
                <a:solidFill>
                  <a:srgbClr val="CC0066"/>
                </a:solidFill>
              </a:rPr>
              <a:t>joined LHCONE (LHC Open Private Network)</a:t>
            </a:r>
            <a:r>
              <a:rPr lang="zh-CN" altLang="en-US" sz="1800" dirty="0" smtClean="0">
                <a:solidFill>
                  <a:srgbClr val="CC0066"/>
                </a:solidFill>
              </a:rPr>
              <a:t> </a:t>
            </a:r>
            <a:r>
              <a:rPr lang="en-US" altLang="zh-CN" sz="1800" dirty="0" smtClean="0">
                <a:solidFill>
                  <a:srgbClr val="CC0066"/>
                </a:solidFill>
              </a:rPr>
              <a:t>in March, 2018.</a:t>
            </a:r>
            <a:endParaRPr lang="en-US" altLang="zh-CN" sz="1800" dirty="0">
              <a:solidFill>
                <a:srgbClr val="CC0066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33" y="1103185"/>
            <a:ext cx="4723189" cy="411905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733" y="1100207"/>
            <a:ext cx="2900350" cy="277261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752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67" y="3615216"/>
            <a:ext cx="3982601" cy="296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Cybersecurity</a:t>
            </a:r>
            <a:endParaRPr lang="zh-CN" altLang="en-US" dirty="0"/>
          </a:p>
        </p:txBody>
      </p:sp>
      <p:sp>
        <p:nvSpPr>
          <p:cNvPr id="8" name="内容占位符 4"/>
          <p:cNvSpPr>
            <a:spLocks noGrp="1"/>
          </p:cNvSpPr>
          <p:nvPr>
            <p:ph idx="4294967295"/>
          </p:nvPr>
        </p:nvSpPr>
        <p:spPr>
          <a:xfrm>
            <a:off x="155119" y="945923"/>
            <a:ext cx="5139895" cy="57206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CC0066"/>
                </a:solidFill>
              </a:rPr>
              <a:t>Tightened security </a:t>
            </a:r>
            <a:r>
              <a:rPr lang="en-US" altLang="zh-CN" sz="1800" dirty="0">
                <a:solidFill>
                  <a:srgbClr val="CC0066"/>
                </a:solidFill>
              </a:rPr>
              <a:t>management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Security </a:t>
            </a:r>
            <a:r>
              <a:rPr lang="en-US" altLang="zh-CN" sz="1600" dirty="0"/>
              <a:t>policies and rules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I</a:t>
            </a:r>
            <a:r>
              <a:rPr lang="en-US" altLang="zh-CN" sz="1600" dirty="0" smtClean="0"/>
              <a:t>ntelligence sharing with other teams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CC0066"/>
                </a:solidFill>
              </a:rPr>
              <a:t>Took effective approaches to enhance the security</a:t>
            </a:r>
            <a:r>
              <a:rPr lang="en-US" altLang="zh-CN" sz="1800" dirty="0"/>
              <a:t>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Detection </a:t>
            </a:r>
            <a:r>
              <a:rPr lang="en-US" altLang="zh-CN" sz="1600" dirty="0"/>
              <a:t>by real-time network traffic and log analysis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Quarterly </a:t>
            </a:r>
            <a:r>
              <a:rPr lang="en-US" altLang="zh-CN" sz="1600" dirty="0"/>
              <a:t>security assessment,  audit on critical information systems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Enhance </a:t>
            </a:r>
            <a:r>
              <a:rPr lang="en-US" altLang="zh-CN" sz="1600" dirty="0"/>
              <a:t>endpoint security by central OS/patch/anti-virus services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CC0066"/>
                </a:solidFill>
              </a:rPr>
              <a:t>Improved security </a:t>
            </a:r>
            <a:r>
              <a:rPr lang="en-US" altLang="zh-CN" sz="1800" dirty="0">
                <a:solidFill>
                  <a:srgbClr val="CC0066"/>
                </a:solidFill>
              </a:rPr>
              <a:t>awareness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Security </a:t>
            </a:r>
            <a:r>
              <a:rPr lang="en-US" altLang="zh-CN" sz="1600" dirty="0"/>
              <a:t>training for new </a:t>
            </a:r>
            <a:r>
              <a:rPr lang="en-US" altLang="zh-CN" sz="1600" dirty="0" smtClean="0"/>
              <a:t>staff/students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Yearly security workshop for HEP community in </a:t>
            </a:r>
            <a:r>
              <a:rPr lang="en-US" altLang="zh-CN" sz="1600" dirty="0" smtClean="0"/>
              <a:t>China</a:t>
            </a:r>
          </a:p>
          <a:p>
            <a:pPr marL="228600" lvl="1"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CC0066"/>
                </a:solidFill>
              </a:rPr>
              <a:t>Asia-Pacific </a:t>
            </a:r>
            <a:r>
              <a:rPr lang="en-US" altLang="zh-CN" sz="1800" dirty="0" smtClean="0">
                <a:solidFill>
                  <a:srgbClr val="CC0066"/>
                </a:solidFill>
              </a:rPr>
              <a:t>cybersecurity </a:t>
            </a:r>
            <a:r>
              <a:rPr lang="en-US" altLang="zh-CN" sz="1800" dirty="0">
                <a:solidFill>
                  <a:srgbClr val="CC0066"/>
                </a:solidFill>
              </a:rPr>
              <a:t>federation and </a:t>
            </a:r>
            <a:r>
              <a:rPr lang="en-US" altLang="zh-CN" sz="1800" dirty="0" smtClean="0">
                <a:solidFill>
                  <a:srgbClr val="CC0066"/>
                </a:solidFill>
              </a:rPr>
              <a:t>cybersecurity </a:t>
            </a:r>
            <a:r>
              <a:rPr lang="en-US" altLang="zh-CN" sz="1800" dirty="0">
                <a:solidFill>
                  <a:srgbClr val="CC0066"/>
                </a:solidFill>
              </a:rPr>
              <a:t>cooperation with CERN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n"/>
            </a:pPr>
            <a:endParaRPr lang="en-US" altLang="zh-CN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89" y="875612"/>
            <a:ext cx="3889802" cy="26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 Services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4294967295"/>
          </p:nvPr>
        </p:nvSpPr>
        <p:spPr>
          <a:xfrm>
            <a:off x="291593" y="1020008"/>
            <a:ext cx="8313057" cy="5148262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Developed services to streamline the workflows of the institute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Minimize administrative burden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Facilitate management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Many services and platforms deployed </a:t>
            </a:r>
            <a:r>
              <a:rPr lang="en-US" altLang="zh-CN" sz="2000" dirty="0" smtClean="0"/>
              <a:t>over the past 5 years, all running well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Platforms: Virtual Database, Single-Sign-On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IT: Video-Conference, </a:t>
            </a:r>
            <a:r>
              <a:rPr lang="en-US" altLang="zh-CN" sz="1800" dirty="0" err="1" smtClean="0"/>
              <a:t>IHEPBox</a:t>
            </a:r>
            <a:r>
              <a:rPr lang="en-US" altLang="zh-CN" sz="1800" dirty="0" smtClean="0"/>
              <a:t>, </a:t>
            </a:r>
            <a:r>
              <a:rPr lang="en-US" altLang="zh-CN" sz="1800" dirty="0" err="1"/>
              <a:t>DocDB</a:t>
            </a:r>
            <a:r>
              <a:rPr lang="en-US" altLang="zh-CN" sz="1800" dirty="0"/>
              <a:t>, </a:t>
            </a:r>
            <a:r>
              <a:rPr lang="en-US" altLang="zh-CN" sz="1800" dirty="0" err="1"/>
              <a:t>GitLab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Email, </a:t>
            </a:r>
            <a:r>
              <a:rPr lang="en-US" altLang="zh-CN" sz="1800" dirty="0" err="1" smtClean="0"/>
              <a:t>Indico</a:t>
            </a:r>
            <a:r>
              <a:rPr lang="en-US" altLang="zh-CN" sz="1800" dirty="0" smtClean="0"/>
              <a:t>, Phonebook, </a:t>
            </a:r>
            <a:r>
              <a:rPr lang="en-US" altLang="zh-CN" sz="1800" dirty="0"/>
              <a:t>Digital Asset </a:t>
            </a:r>
            <a:r>
              <a:rPr lang="en-US" altLang="zh-CN" sz="1800" dirty="0" smtClean="0"/>
              <a:t>Management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Management: HR, </a:t>
            </a:r>
            <a:r>
              <a:rPr lang="en-US" altLang="zh-CN" sz="1800" dirty="0"/>
              <a:t>Finance, </a:t>
            </a:r>
            <a:r>
              <a:rPr lang="en-US" altLang="zh-CN" sz="1800" dirty="0" smtClean="0"/>
              <a:t>Purchase, Asset, </a:t>
            </a:r>
            <a:r>
              <a:rPr lang="en-US" altLang="zh-CN" sz="1800" dirty="0"/>
              <a:t>Project </a:t>
            </a:r>
            <a:r>
              <a:rPr lang="en-US" altLang="zh-CN" sz="1800" dirty="0" smtClean="0"/>
              <a:t>Management</a:t>
            </a:r>
            <a:r>
              <a:rPr lang="en-US" altLang="zh-CN" sz="1800" dirty="0"/>
              <a:t>, IHEP </a:t>
            </a:r>
            <a:r>
              <a:rPr lang="en-US" altLang="zh-CN" sz="1800" dirty="0" smtClean="0"/>
              <a:t>APP </a:t>
            </a:r>
            <a:r>
              <a:rPr lang="en-US" altLang="zh-CN" sz="1800" dirty="0" err="1" smtClean="0"/>
              <a:t>etc</a:t>
            </a:r>
            <a:endParaRPr lang="en-US" altLang="zh-CN" sz="1800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Has won prize for Top 10 IT Service Providers in CAS every year</a:t>
            </a:r>
            <a:endParaRPr lang="zh-CN" altLang="en-US" sz="2000" dirty="0">
              <a:solidFill>
                <a:srgbClr val="CC0066"/>
              </a:solidFill>
            </a:endParaRPr>
          </a:p>
        </p:txBody>
      </p:sp>
      <p:pic>
        <p:nvPicPr>
          <p:cNvPr id="7" name="Picture 4" descr="C:\Users\admin\Desktop\logo-m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7" y="5928274"/>
            <a:ext cx="1876926" cy="4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43" y="5840424"/>
            <a:ext cx="857913" cy="6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48" y="5270461"/>
            <a:ext cx="2105025" cy="495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10" y="5546148"/>
            <a:ext cx="1038225" cy="990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417" y="5546148"/>
            <a:ext cx="981075" cy="95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942" y="5695817"/>
            <a:ext cx="10668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"/>
    </mc:Choice>
    <mc:Fallback xmlns="">
      <p:transition spd="slow" advTm="3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90" y="1111300"/>
            <a:ext cx="4207824" cy="236545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HEP Software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88" y="3993125"/>
            <a:ext cx="3371178" cy="222885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132547" y="967694"/>
            <a:ext cx="4659887" cy="27715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1800" dirty="0" err="1">
                <a:solidFill>
                  <a:srgbClr val="002060"/>
                </a:solidFill>
              </a:rPr>
              <a:t>SNiPER</a:t>
            </a:r>
            <a:r>
              <a:rPr lang="en-US" altLang="zh-CN" sz="1800" dirty="0">
                <a:solidFill>
                  <a:srgbClr val="002060"/>
                </a:solidFill>
              </a:rPr>
              <a:t> – a general purpose offline software framework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400" dirty="0"/>
              <a:t>Dominated by IHEP &amp; Open Source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rgbClr val="C00000"/>
                </a:solidFill>
              </a:rPr>
              <a:t>Specific </a:t>
            </a:r>
            <a:r>
              <a:rPr lang="en-US" altLang="zh-CN" sz="1400" dirty="0">
                <a:solidFill>
                  <a:srgbClr val="C00000"/>
                </a:solidFill>
              </a:rPr>
              <a:t>to non-collider HEP experiments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Enhanced </a:t>
            </a:r>
            <a:r>
              <a:rPr lang="en-US" altLang="zh-CN" sz="1400" dirty="0"/>
              <a:t>by multithreaded computing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rgbClr val="C00000"/>
                </a:solidFill>
              </a:rPr>
              <a:t>Adopted </a:t>
            </a:r>
            <a:r>
              <a:rPr lang="en-US" altLang="zh-CN" sz="1400" dirty="0">
                <a:solidFill>
                  <a:srgbClr val="C00000"/>
                </a:solidFill>
              </a:rPr>
              <a:t>by many experiments</a:t>
            </a:r>
          </a:p>
          <a:p>
            <a:pPr lvl="2"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C00000"/>
                </a:solidFill>
              </a:rPr>
              <a:t>JUNO, LHAASO, CSNS, </a:t>
            </a:r>
            <a:r>
              <a:rPr lang="en-US" altLang="zh-CN" sz="1200" dirty="0" err="1">
                <a:solidFill>
                  <a:srgbClr val="C00000"/>
                </a:solidFill>
              </a:rPr>
              <a:t>nEXO</a:t>
            </a:r>
            <a:r>
              <a:rPr lang="en-US" altLang="zh-CN" sz="1200" dirty="0">
                <a:solidFill>
                  <a:srgbClr val="C00000"/>
                </a:solidFill>
              </a:rPr>
              <a:t> …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rgbClr val="C00000"/>
                </a:solidFill>
              </a:rPr>
              <a:t>Reported in CHEP &amp; ACAT conferences</a:t>
            </a: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132547" y="3716331"/>
            <a:ext cx="5443658" cy="2872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800" dirty="0" err="1" smtClean="0">
                <a:solidFill>
                  <a:srgbClr val="002060"/>
                </a:solidFill>
              </a:rPr>
              <a:t>Opticks</a:t>
            </a:r>
            <a:r>
              <a:rPr lang="en-US" altLang="zh-CN" sz="1800" dirty="0" smtClean="0">
                <a:solidFill>
                  <a:srgbClr val="002060"/>
                </a:solidFill>
              </a:rPr>
              <a:t>: GPU optical photon simulation, enhancing Geant4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rgbClr val="C00000"/>
                </a:solidFill>
              </a:rPr>
              <a:t>CUDA optical photon simulation, NVIDIA </a:t>
            </a:r>
            <a:r>
              <a:rPr lang="en-US" altLang="zh-CN" sz="1400" dirty="0" err="1" smtClean="0">
                <a:solidFill>
                  <a:srgbClr val="C00000"/>
                </a:solidFill>
              </a:rPr>
              <a:t>OptiX</a:t>
            </a:r>
            <a:r>
              <a:rPr lang="en-US" altLang="zh-CN" sz="1400" dirty="0" smtClean="0">
                <a:solidFill>
                  <a:srgbClr val="C00000"/>
                </a:solidFill>
              </a:rPr>
              <a:t> ray tracing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Geometry translated to GPU without approximation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 smtClean="0">
                <a:solidFill>
                  <a:srgbClr val="C00000"/>
                </a:solidFill>
              </a:rPr>
              <a:t>Massive parallelism : drastic speedup &gt; 1000x Geant4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Benefits simulations limited by optical photons (neutrino, dark matter search, medical imaging) 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en-US" altLang="zh-CN" sz="1400" dirty="0" smtClean="0"/>
              <a:t>Huge potential energy/time savings for JUNO </a:t>
            </a:r>
            <a:endParaRPr lang="en-US" altLang="zh-CN" sz="1400" dirty="0"/>
          </a:p>
        </p:txBody>
      </p:sp>
      <p:sp>
        <p:nvSpPr>
          <p:cNvPr id="6" name="矩形 5"/>
          <p:cNvSpPr/>
          <p:nvPr/>
        </p:nvSpPr>
        <p:spPr>
          <a:xfrm>
            <a:off x="5455910" y="6221975"/>
            <a:ext cx="3490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Simulated 100 </a:t>
            </a:r>
            <a:r>
              <a:rPr lang="en-US" altLang="zh-CN" sz="1400" dirty="0" err="1" smtClean="0"/>
              <a:t>GeV</a:t>
            </a:r>
            <a:r>
              <a:rPr lang="en-US" altLang="zh-CN" sz="1400" dirty="0" smtClean="0"/>
              <a:t> Muon crossing JUNO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62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asks for Next 5 Years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2980" y="1133702"/>
            <a:ext cx="8252999" cy="534828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D</a:t>
            </a:r>
            <a:r>
              <a:rPr lang="en-US" altLang="zh-CN" sz="2000" dirty="0" smtClean="0">
                <a:solidFill>
                  <a:srgbClr val="002060"/>
                </a:solidFill>
              </a:rPr>
              <a:t>ata from experiments will reach the level of ~100 PB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Accumulated d</a:t>
            </a:r>
            <a:r>
              <a:rPr lang="zh-CN" altLang="zh-CN" sz="1800" dirty="0" smtClean="0"/>
              <a:t>ata </a:t>
            </a:r>
            <a:r>
              <a:rPr lang="en-US" altLang="zh-CN" sz="1800" dirty="0" smtClean="0"/>
              <a:t>from</a:t>
            </a:r>
            <a:r>
              <a:rPr lang="zh-CN" altLang="zh-CN" sz="1800" dirty="0" smtClean="0"/>
              <a:t> </a:t>
            </a:r>
            <a:r>
              <a:rPr lang="zh-CN" altLang="zh-CN" sz="1800" dirty="0" smtClean="0">
                <a:solidFill>
                  <a:srgbClr val="CC0066"/>
                </a:solidFill>
              </a:rPr>
              <a:t>BESIII</a:t>
            </a:r>
            <a:r>
              <a:rPr lang="en-US" altLang="zh-CN" sz="1800" dirty="0" smtClean="0">
                <a:solidFill>
                  <a:srgbClr val="CC0066"/>
                </a:solidFill>
              </a:rPr>
              <a:t>: </a:t>
            </a:r>
            <a:r>
              <a:rPr lang="zh-CN" altLang="zh-CN" sz="1800" dirty="0" smtClean="0">
                <a:solidFill>
                  <a:srgbClr val="CC0066"/>
                </a:solidFill>
              </a:rPr>
              <a:t>10 PB</a:t>
            </a:r>
            <a:endParaRPr lang="en-US" altLang="zh-CN" sz="1800" dirty="0" smtClean="0">
              <a:solidFill>
                <a:srgbClr val="CC0066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/>
              <a:t>C</a:t>
            </a:r>
            <a:r>
              <a:rPr lang="zh-CN" altLang="zh-CN" sz="1800" dirty="0" smtClean="0"/>
              <a:t>osmic </a:t>
            </a:r>
            <a:r>
              <a:rPr lang="zh-CN" altLang="zh-CN" sz="1800" dirty="0"/>
              <a:t>ray experiment </a:t>
            </a:r>
            <a:r>
              <a:rPr lang="zh-CN" altLang="zh-CN" sz="1800" dirty="0" smtClean="0">
                <a:solidFill>
                  <a:srgbClr val="CC0066"/>
                </a:solidFill>
              </a:rPr>
              <a:t>LHAASO</a:t>
            </a:r>
            <a:r>
              <a:rPr lang="en-US" altLang="zh-CN" sz="1800" dirty="0" smtClean="0">
                <a:solidFill>
                  <a:srgbClr val="CC0066"/>
                </a:solidFill>
              </a:rPr>
              <a:t>: </a:t>
            </a:r>
            <a:r>
              <a:rPr lang="zh-CN" altLang="zh-CN" sz="1800" dirty="0">
                <a:solidFill>
                  <a:srgbClr val="CC0066"/>
                </a:solidFill>
              </a:rPr>
              <a:t> </a:t>
            </a:r>
            <a:r>
              <a:rPr lang="en-US" altLang="zh-CN" sz="1800" dirty="0" smtClean="0">
                <a:solidFill>
                  <a:srgbClr val="CC0066"/>
                </a:solidFill>
              </a:rPr>
              <a:t>~2</a:t>
            </a:r>
            <a:r>
              <a:rPr lang="zh-CN" altLang="zh-CN" sz="1800" dirty="0" smtClean="0">
                <a:solidFill>
                  <a:srgbClr val="CC0066"/>
                </a:solidFill>
              </a:rPr>
              <a:t> PB</a:t>
            </a:r>
            <a:r>
              <a:rPr lang="en-US" altLang="zh-CN" sz="1800" dirty="0" smtClean="0">
                <a:solidFill>
                  <a:srgbClr val="CC0066"/>
                </a:solidFill>
              </a:rPr>
              <a:t>/year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/>
              <a:t>N</a:t>
            </a:r>
            <a:r>
              <a:rPr lang="zh-CN" altLang="zh-CN" sz="1800" dirty="0" smtClean="0"/>
              <a:t>eutrino </a:t>
            </a:r>
            <a:r>
              <a:rPr lang="zh-CN" altLang="zh-CN" sz="1800" dirty="0"/>
              <a:t>experiment </a:t>
            </a:r>
            <a:r>
              <a:rPr lang="zh-CN" altLang="zh-CN" sz="1800" dirty="0" smtClean="0">
                <a:solidFill>
                  <a:srgbClr val="CC0066"/>
                </a:solidFill>
              </a:rPr>
              <a:t>JUNO</a:t>
            </a:r>
            <a:r>
              <a:rPr lang="en-US" altLang="zh-CN" sz="1800" dirty="0" smtClean="0">
                <a:solidFill>
                  <a:srgbClr val="CC0066"/>
                </a:solidFill>
              </a:rPr>
              <a:t>:</a:t>
            </a:r>
            <a:r>
              <a:rPr lang="zh-CN" altLang="zh-CN" sz="1800" dirty="0" smtClean="0">
                <a:solidFill>
                  <a:srgbClr val="CC0066"/>
                </a:solidFill>
              </a:rPr>
              <a:t> </a:t>
            </a:r>
            <a:r>
              <a:rPr lang="en-US" altLang="zh-CN" sz="1800" dirty="0" smtClean="0">
                <a:solidFill>
                  <a:srgbClr val="CC0066"/>
                </a:solidFill>
              </a:rPr>
              <a:t>~</a:t>
            </a:r>
            <a:r>
              <a:rPr lang="zh-CN" altLang="zh-CN" sz="1800" dirty="0" smtClean="0">
                <a:solidFill>
                  <a:srgbClr val="CC0066"/>
                </a:solidFill>
              </a:rPr>
              <a:t>2 PB</a:t>
            </a:r>
            <a:r>
              <a:rPr lang="en-US" altLang="zh-CN" sz="1800" dirty="0" smtClean="0">
                <a:solidFill>
                  <a:srgbClr val="CC0066"/>
                </a:solidFill>
              </a:rPr>
              <a:t>/year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zh-CN" altLang="zh-CN" sz="1800" dirty="0">
                <a:solidFill>
                  <a:srgbClr val="CC0066"/>
                </a:solidFill>
              </a:rPr>
              <a:t>HXMT</a:t>
            </a:r>
            <a:r>
              <a:rPr lang="en-US" altLang="zh-CN" sz="1800" dirty="0">
                <a:solidFill>
                  <a:srgbClr val="CC0066"/>
                </a:solidFill>
              </a:rPr>
              <a:t>, </a:t>
            </a:r>
            <a:r>
              <a:rPr lang="zh-CN" altLang="zh-CN" sz="1800" dirty="0">
                <a:solidFill>
                  <a:srgbClr val="CC0066"/>
                </a:solidFill>
              </a:rPr>
              <a:t>AliCPT</a:t>
            </a:r>
            <a:r>
              <a:rPr lang="en-US" altLang="zh-CN" sz="1800" dirty="0" smtClean="0">
                <a:solidFill>
                  <a:srgbClr val="CC0066"/>
                </a:solidFill>
              </a:rPr>
              <a:t> </a:t>
            </a:r>
            <a:r>
              <a:rPr lang="en-US" altLang="zh-CN" sz="1800" dirty="0" smtClean="0"/>
              <a:t>experiments start operation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CC0066"/>
                </a:solidFill>
              </a:rPr>
              <a:t>CEPC R&amp;D</a:t>
            </a:r>
            <a:r>
              <a:rPr lang="en-US" altLang="zh-CN" sz="1800" dirty="0" smtClean="0"/>
              <a:t>: Monte Carlo </a:t>
            </a:r>
            <a:r>
              <a:rPr lang="en-US" altLang="zh-CN" sz="1800" dirty="0"/>
              <a:t>p</a:t>
            </a:r>
            <a:r>
              <a:rPr lang="en-US" altLang="zh-CN" sz="1800" dirty="0" smtClean="0"/>
              <a:t>roduction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Other experiments: </a:t>
            </a:r>
            <a:r>
              <a:rPr lang="en-US" altLang="zh-CN" sz="1800" dirty="0" smtClean="0">
                <a:solidFill>
                  <a:srgbClr val="CC0066"/>
                </a:solidFill>
              </a:rPr>
              <a:t>ATLAS, CMS, </a:t>
            </a:r>
            <a:r>
              <a:rPr lang="en-US" altLang="zh-CN" sz="1800" dirty="0" err="1" smtClean="0">
                <a:solidFill>
                  <a:srgbClr val="CC0066"/>
                </a:solidFill>
              </a:rPr>
              <a:t>LHCb</a:t>
            </a:r>
            <a:r>
              <a:rPr lang="en-US" altLang="zh-CN" sz="1800" dirty="0" smtClean="0">
                <a:solidFill>
                  <a:srgbClr val="CC0066"/>
                </a:solidFill>
              </a:rPr>
              <a:t>, Belle II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Strategy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R&amp;D driven by experiments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Apply </a:t>
            </a:r>
            <a:r>
              <a:rPr lang="zh-CN" altLang="zh-CN" sz="1800" dirty="0" smtClean="0"/>
              <a:t>cutting</a:t>
            </a:r>
            <a:r>
              <a:rPr lang="zh-CN" altLang="zh-CN" sz="1800" dirty="0"/>
              <a:t>-edge </a:t>
            </a:r>
            <a:r>
              <a:rPr lang="en-US" altLang="zh-CN" sz="1800" dirty="0" smtClean="0"/>
              <a:t>IT </a:t>
            </a:r>
            <a:r>
              <a:rPr lang="zh-CN" altLang="zh-CN" sz="1800" dirty="0" smtClean="0"/>
              <a:t>technologies</a:t>
            </a:r>
            <a:r>
              <a:rPr lang="en-US" altLang="zh-CN" sz="1800" dirty="0" smtClean="0"/>
              <a:t> to meet the needs of experiments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Expand cooperation with leading laboratories worldwide</a:t>
            </a:r>
          </a:p>
        </p:txBody>
      </p:sp>
    </p:spTree>
    <p:extLst>
      <p:ext uri="{BB962C8B-B14F-4D97-AF65-F5344CB8AC3E}">
        <p14:creationId xmlns:p14="http://schemas.microsoft.com/office/powerpoint/2010/main" val="27085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"/>
    </mc:Choice>
    <mc:Fallback xmlns="">
      <p:transition spd="slow" advTm="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3" name="流程图: 离页连接符 32"/>
          <p:cNvSpPr/>
          <p:nvPr/>
        </p:nvSpPr>
        <p:spPr>
          <a:xfrm>
            <a:off x="1217834" y="1515206"/>
            <a:ext cx="615586" cy="576125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2800" b="1" kern="0" dirty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流程图: 离页连接符 33"/>
          <p:cNvSpPr/>
          <p:nvPr/>
        </p:nvSpPr>
        <p:spPr>
          <a:xfrm>
            <a:off x="1217834" y="2270115"/>
            <a:ext cx="615586" cy="576125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28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945179" y="1979569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41" name="文本框 5"/>
          <p:cNvSpPr txBox="1"/>
          <p:nvPr/>
        </p:nvSpPr>
        <p:spPr>
          <a:xfrm>
            <a:off x="2106341" y="1502819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Mission</a:t>
            </a:r>
            <a:endParaRPr lang="en-US" altLang="zh-CN" sz="24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42" name="文本框 43"/>
          <p:cNvSpPr txBox="1"/>
          <p:nvPr/>
        </p:nvSpPr>
        <p:spPr>
          <a:xfrm>
            <a:off x="2106342" y="2274032"/>
            <a:ext cx="428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Human Resources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953491" y="2742540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0" name="流程图: 离页连接符 9"/>
          <p:cNvSpPr/>
          <p:nvPr/>
        </p:nvSpPr>
        <p:spPr>
          <a:xfrm>
            <a:off x="1217834" y="3033084"/>
            <a:ext cx="615586" cy="576125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28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文本框 43"/>
          <p:cNvSpPr txBox="1"/>
          <p:nvPr/>
        </p:nvSpPr>
        <p:spPr>
          <a:xfrm>
            <a:off x="2106342" y="3037001"/>
            <a:ext cx="428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Funding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53491" y="3505509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3" name="流程图: 离页连接符 12"/>
          <p:cNvSpPr/>
          <p:nvPr/>
        </p:nvSpPr>
        <p:spPr>
          <a:xfrm>
            <a:off x="1217834" y="3796054"/>
            <a:ext cx="615586" cy="576125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lang="zh-CN" altLang="en-US" sz="2800" b="1" kern="0" dirty="0" smtClean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流程图: 离页连接符 13"/>
          <p:cNvSpPr/>
          <p:nvPr/>
        </p:nvSpPr>
        <p:spPr>
          <a:xfrm>
            <a:off x="1217834" y="4550963"/>
            <a:ext cx="615586" cy="576125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endParaRPr lang="zh-CN" altLang="en-US" sz="28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945179" y="4260417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6" name="文本框 5"/>
          <p:cNvSpPr txBox="1"/>
          <p:nvPr/>
        </p:nvSpPr>
        <p:spPr>
          <a:xfrm>
            <a:off x="2106341" y="3799995"/>
            <a:ext cx="1686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Progress</a:t>
            </a:r>
            <a:endParaRPr lang="en-US" altLang="zh-CN" sz="2400" dirty="0">
              <a:latin typeface="Arial Black" panose="020B0A040201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43"/>
          <p:cNvSpPr txBox="1"/>
          <p:nvPr/>
        </p:nvSpPr>
        <p:spPr>
          <a:xfrm>
            <a:off x="2106342" y="4554880"/>
            <a:ext cx="428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Future Plans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53491" y="5023387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19" name="流程图: 离页连接符 18"/>
          <p:cNvSpPr/>
          <p:nvPr/>
        </p:nvSpPr>
        <p:spPr>
          <a:xfrm>
            <a:off x="1217834" y="5313932"/>
            <a:ext cx="615586" cy="576125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800" b="1" kern="0" dirty="0" smtClean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6</a:t>
            </a:r>
            <a:endParaRPr lang="zh-CN" altLang="en-US" sz="28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文本框 43"/>
          <p:cNvSpPr txBox="1"/>
          <p:nvPr/>
        </p:nvSpPr>
        <p:spPr>
          <a:xfrm>
            <a:off x="2106342" y="5317849"/>
            <a:ext cx="4288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 Black" panose="020B0A04020102020204" pitchFamily="34" charset="0"/>
                <a:ea typeface="微软雅黑" panose="020B0503020204020204" charset="-122"/>
              </a:rPr>
              <a:t>Summary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53491" y="5786357"/>
            <a:ext cx="5400000" cy="0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569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2"/>
    </mc:Choice>
    <mc:Fallback xmlns="">
      <p:transition spd="slow" advTm="706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/>
          <p:cNvSpPr>
            <a:spLocks noGrp="1"/>
          </p:cNvSpPr>
          <p:nvPr/>
        </p:nvSpPr>
        <p:spPr bwMode="auto">
          <a:xfrm>
            <a:off x="392980" y="1121355"/>
            <a:ext cx="8310149" cy="525495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D</a:t>
            </a:r>
            <a:r>
              <a:rPr lang="en-US" altLang="zh-CN" sz="2000" dirty="0" smtClean="0">
                <a:solidFill>
                  <a:srgbClr val="002060"/>
                </a:solidFill>
              </a:rPr>
              <a:t>evelopment of advanced IT solutions focusing on: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CC0066"/>
                </a:solidFill>
              </a:rPr>
              <a:t>Common HEP software</a:t>
            </a:r>
          </a:p>
          <a:p>
            <a:pPr lvl="2">
              <a:spcBef>
                <a:spcPts val="1200"/>
              </a:spcBef>
              <a:buClrTx/>
              <a:buSzPct val="100000"/>
            </a:pPr>
            <a:r>
              <a:rPr lang="en-US" altLang="zh-CN" sz="1600" dirty="0"/>
              <a:t>S</a:t>
            </a:r>
            <a:r>
              <a:rPr lang="en-US" altLang="zh-CN" sz="1600" dirty="0" smtClean="0"/>
              <a:t>oftware </a:t>
            </a:r>
            <a:r>
              <a:rPr lang="en-US" altLang="zh-CN" sz="1600" dirty="0"/>
              <a:t>framework and fundamental services for data processing </a:t>
            </a:r>
            <a:r>
              <a:rPr lang="en-US" altLang="zh-CN" sz="1600" dirty="0" smtClean="0"/>
              <a:t>and analysis</a:t>
            </a:r>
            <a:endParaRPr lang="en-US" altLang="zh-CN" sz="1600" dirty="0"/>
          </a:p>
          <a:p>
            <a:pPr lvl="2">
              <a:spcBef>
                <a:spcPts val="1200"/>
              </a:spcBef>
              <a:buClrTx/>
              <a:buSzPct val="100000"/>
            </a:pPr>
            <a:r>
              <a:rPr lang="en-US" altLang="zh-CN" sz="1600" dirty="0" smtClean="0"/>
              <a:t>Sharing progress with HSF </a:t>
            </a:r>
            <a:r>
              <a:rPr lang="en-US" altLang="zh-CN" sz="1600" dirty="0"/>
              <a:t>(HEP Software Foundation) working </a:t>
            </a:r>
            <a:r>
              <a:rPr lang="en-US" altLang="zh-CN" sz="1600" dirty="0" smtClean="0"/>
              <a:t>groups</a:t>
            </a:r>
          </a:p>
          <a:p>
            <a:pPr lvl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CC0066"/>
                </a:solidFill>
              </a:rPr>
              <a:t>Heterogeneous </a:t>
            </a:r>
            <a:r>
              <a:rPr lang="en-US" altLang="zh-CN" sz="1800" dirty="0" smtClean="0">
                <a:solidFill>
                  <a:srgbClr val="CC0066"/>
                </a:solidFill>
              </a:rPr>
              <a:t>computing </a:t>
            </a:r>
          </a:p>
          <a:p>
            <a:pPr lvl="2">
              <a:spcBef>
                <a:spcPts val="1200"/>
              </a:spcBef>
              <a:buClrTx/>
              <a:buSzPct val="100000"/>
            </a:pPr>
            <a:r>
              <a:rPr lang="en-US" altLang="zh-CN" sz="1600" dirty="0" smtClean="0"/>
              <a:t>Combines </a:t>
            </a:r>
            <a:r>
              <a:rPr lang="en-US" altLang="zh-CN" sz="1600" dirty="0"/>
              <a:t>computing resources like multi-core </a:t>
            </a:r>
            <a:r>
              <a:rPr lang="en-US" altLang="zh-CN" sz="1600" dirty="0" smtClean="0"/>
              <a:t>CPUs, GPUs, FPGAs and </a:t>
            </a:r>
            <a:r>
              <a:rPr lang="ru-RU" altLang="zh-CN" sz="1600" dirty="0"/>
              <a:t>supercompute</a:t>
            </a:r>
            <a:r>
              <a:rPr lang="en-US" altLang="zh-CN" sz="1600" dirty="0" err="1" smtClean="0"/>
              <a:t>rs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for the most efficient use of the latest computing architectures</a:t>
            </a:r>
          </a:p>
          <a:p>
            <a:pPr lvl="1"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CC0066"/>
                </a:solidFill>
              </a:rPr>
              <a:t>Grid </a:t>
            </a:r>
            <a:r>
              <a:rPr lang="en-US" altLang="zh-CN" sz="1800" dirty="0">
                <a:solidFill>
                  <a:srgbClr val="CC0066"/>
                </a:solidFill>
              </a:rPr>
              <a:t>computing</a:t>
            </a:r>
          </a:p>
          <a:p>
            <a:pPr lvl="2">
              <a:spcBef>
                <a:spcPts val="1200"/>
              </a:spcBef>
              <a:buClrTx/>
              <a:buSzPct val="100000"/>
            </a:pPr>
            <a:r>
              <a:rPr lang="en-US" altLang="zh-CN" sz="1600" dirty="0" smtClean="0"/>
              <a:t>Continue R&amp;D on </a:t>
            </a:r>
            <a:r>
              <a:rPr lang="en-US" altLang="zh-CN" sz="1600" dirty="0" err="1"/>
              <a:t>ATLAS@home</a:t>
            </a:r>
            <a:endParaRPr lang="en-US" altLang="zh-CN" sz="1600" dirty="0"/>
          </a:p>
          <a:p>
            <a:pPr lvl="2">
              <a:spcBef>
                <a:spcPts val="1200"/>
              </a:spcBef>
              <a:buClrTx/>
              <a:buSzPct val="100000"/>
            </a:pPr>
            <a:r>
              <a:rPr lang="en-US" altLang="zh-CN" sz="1600" dirty="0"/>
              <a:t>Tier 2 for </a:t>
            </a:r>
            <a:r>
              <a:rPr lang="en-US" altLang="zh-CN" sz="1600" dirty="0" err="1"/>
              <a:t>LHCb</a:t>
            </a:r>
            <a:r>
              <a:rPr lang="en-US" altLang="zh-CN" sz="1600" dirty="0"/>
              <a:t> and </a:t>
            </a:r>
            <a:r>
              <a:rPr lang="en-US" altLang="zh-CN" sz="1600" dirty="0" smtClean="0"/>
              <a:t>Belle II </a:t>
            </a:r>
            <a:r>
              <a:rPr lang="en-US" altLang="zh-CN" sz="1600" dirty="0"/>
              <a:t>being planned </a:t>
            </a:r>
          </a:p>
          <a:p>
            <a:pPr lvl="2">
              <a:spcBef>
                <a:spcPts val="1200"/>
              </a:spcBef>
              <a:buClrTx/>
              <a:buSzPct val="100000"/>
            </a:pPr>
            <a:r>
              <a:rPr lang="en-US" altLang="zh-CN" sz="1600" dirty="0"/>
              <a:t>CEPC</a:t>
            </a:r>
            <a:r>
              <a:rPr lang="zh-CN" altLang="en-US" sz="1600" dirty="0"/>
              <a:t> </a:t>
            </a:r>
            <a:r>
              <a:rPr lang="en-US" altLang="zh-CN" sz="1600" dirty="0"/>
              <a:t>c</a:t>
            </a:r>
            <a:r>
              <a:rPr lang="en-US" altLang="zh-CN" sz="1600" dirty="0" smtClean="0"/>
              <a:t>omputing model will </a:t>
            </a:r>
            <a:r>
              <a:rPr lang="en-US" altLang="zh-CN" sz="1600" dirty="0"/>
              <a:t>be based on </a:t>
            </a:r>
            <a:r>
              <a:rPr lang="en-US" altLang="zh-CN" sz="1600" dirty="0" smtClean="0"/>
              <a:t>Grid</a:t>
            </a:r>
            <a:endParaRPr lang="en-US" altLang="zh-CN" sz="1800" dirty="0"/>
          </a:p>
        </p:txBody>
      </p:sp>
      <p:sp>
        <p:nvSpPr>
          <p:cNvPr id="11" name="灯片编号占位符 3"/>
          <p:cNvSpPr>
            <a:spLocks noGrp="1"/>
          </p:cNvSpPr>
          <p:nvPr/>
        </p:nvSpPr>
        <p:spPr bwMode="auto">
          <a:xfrm>
            <a:off x="7210461" y="7532427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9pPr>
          </a:lstStyle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Plans (1)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96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"/>
    </mc:Choice>
    <mc:Fallback xmlns="">
      <p:transition spd="slow" advTm="1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</a:t>
            </a:r>
            <a:r>
              <a:rPr lang="en-US" altLang="zh-CN" dirty="0" smtClean="0"/>
              <a:t>Plans (2)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4294967295"/>
          </p:nvPr>
        </p:nvSpPr>
        <p:spPr>
          <a:xfrm>
            <a:off x="392980" y="1128713"/>
            <a:ext cx="7886700" cy="51895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CC0066"/>
                </a:solidFill>
              </a:rPr>
              <a:t>S</a:t>
            </a:r>
            <a:r>
              <a:rPr lang="en-US" altLang="zh-CN" sz="2000" dirty="0" smtClean="0">
                <a:solidFill>
                  <a:srgbClr val="CC0066"/>
                </a:solidFill>
              </a:rPr>
              <a:t>torage technology development </a:t>
            </a:r>
            <a:r>
              <a:rPr lang="en-US" altLang="zh-CN" sz="2000" dirty="0" smtClean="0">
                <a:solidFill>
                  <a:srgbClr val="002060"/>
                </a:solidFill>
              </a:rPr>
              <a:t>will </a:t>
            </a:r>
            <a:r>
              <a:rPr lang="en-US" altLang="zh-CN" sz="2000" dirty="0">
                <a:solidFill>
                  <a:srgbClr val="002060"/>
                </a:solidFill>
              </a:rPr>
              <a:t>focus on: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/>
              <a:t>Data caching to achieve direct access to remote files and transparent migration between memory, SSD, disk and tape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Research </a:t>
            </a:r>
            <a:r>
              <a:rPr lang="en-US" altLang="zh-CN" sz="2000" dirty="0">
                <a:solidFill>
                  <a:srgbClr val="CC0066"/>
                </a:solidFill>
              </a:rPr>
              <a:t>on </a:t>
            </a:r>
            <a:r>
              <a:rPr lang="en-US" altLang="zh-CN" sz="2000" dirty="0" smtClean="0">
                <a:solidFill>
                  <a:srgbClr val="CC0066"/>
                </a:solidFill>
              </a:rPr>
              <a:t>high </a:t>
            </a:r>
            <a:r>
              <a:rPr lang="en-US" altLang="zh-CN" sz="2000" dirty="0">
                <a:solidFill>
                  <a:srgbClr val="CC0066"/>
                </a:solidFill>
              </a:rPr>
              <a:t>performance </a:t>
            </a:r>
            <a:r>
              <a:rPr lang="en-US" altLang="zh-CN" sz="2000" dirty="0" smtClean="0">
                <a:solidFill>
                  <a:srgbClr val="CC0066"/>
                </a:solidFill>
              </a:rPr>
              <a:t>networks: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Software Defined Network and Network Function Virtualization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High speed network: 100/400 </a:t>
            </a:r>
            <a:r>
              <a:rPr lang="en-US" altLang="zh-CN" sz="1800" dirty="0" err="1" smtClean="0"/>
              <a:t>Gbps</a:t>
            </a:r>
            <a:r>
              <a:rPr lang="en-US" altLang="zh-CN" sz="1800" dirty="0" smtClean="0"/>
              <a:t> Ethernet, </a:t>
            </a:r>
            <a:r>
              <a:rPr lang="en-US" altLang="zh-CN" sz="1800" dirty="0" err="1" smtClean="0"/>
              <a:t>InfiniBand</a:t>
            </a:r>
            <a:endParaRPr lang="en-US" altLang="zh-CN" sz="18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Combine </a:t>
            </a:r>
            <a:r>
              <a:rPr lang="en-US" altLang="zh-CN" sz="2000" dirty="0" smtClean="0">
                <a:solidFill>
                  <a:srgbClr val="CC0066"/>
                </a:solidFill>
              </a:rPr>
              <a:t>big data and machine learning techniques </a:t>
            </a:r>
            <a:r>
              <a:rPr lang="en-US" altLang="zh-CN" sz="2000" dirty="0" smtClean="0">
                <a:solidFill>
                  <a:srgbClr val="002060"/>
                </a:solidFill>
              </a:rPr>
              <a:t>to optimize the diverse systems of the institute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Provide IT services as needed for the scientific research and administration of the institute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494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711" y="742179"/>
            <a:ext cx="591922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Institutes: 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20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Open source collaborations and </a:t>
            </a:r>
            <a:r>
              <a:rPr lang="en-US" altLang="zh-CN" sz="2000" dirty="0" smtClean="0">
                <a:solidFill>
                  <a:srgbClr val="002060"/>
                </a:solidFill>
              </a:rPr>
              <a:t>contributions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zh-CN" sz="20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rgbClr val="002060"/>
                </a:solidFill>
              </a:rPr>
              <a:t>Industry </a:t>
            </a:r>
          </a:p>
          <a:p>
            <a:endParaRPr lang="zh-CN" altLang="en-US" dirty="0"/>
          </a:p>
        </p:txBody>
      </p:sp>
      <p:pic>
        <p:nvPicPr>
          <p:cNvPr id="1048" name="Picture 24" descr="âéæ· logoâçå¾çæç´¢ç»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53" y="3514430"/>
            <a:ext cx="1270996" cy="12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07975" y="4455848"/>
            <a:ext cx="8534400" cy="34140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Participation in international conferences ~30 times/year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solidFill>
                  <a:srgbClr val="CC0066"/>
                </a:solidFill>
              </a:rPr>
              <a:t>CHEP, ACAT, NEC, </a:t>
            </a:r>
            <a:r>
              <a:rPr lang="en-US" altLang="zh-CN" sz="1600" dirty="0" err="1" smtClean="0">
                <a:solidFill>
                  <a:srgbClr val="CC0066"/>
                </a:solidFill>
              </a:rPr>
              <a:t>HEPiX</a:t>
            </a:r>
            <a:r>
              <a:rPr lang="en-US" altLang="zh-CN" sz="1600" dirty="0" smtClean="0">
                <a:solidFill>
                  <a:srgbClr val="CC0066"/>
                </a:solidFill>
              </a:rPr>
              <a:t>, ISGC, AFAD</a:t>
            </a:r>
            <a:endParaRPr lang="zh-CN" altLang="en-US" sz="1600" dirty="0" smtClean="0">
              <a:solidFill>
                <a:srgbClr val="CC0066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Hosting national/international conferences and workshops ~4 times/year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Academic visitors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>
                <a:solidFill>
                  <a:srgbClr val="CC0066"/>
                </a:solidFill>
              </a:rPr>
              <a:t>FNAL, CERN, LBNL,  IN2P3, JINR, SIB, MTA, NTU</a:t>
            </a:r>
            <a:endParaRPr lang="en-US" altLang="zh-CN" sz="2000" dirty="0">
              <a:solidFill>
                <a:srgbClr val="CC0066"/>
              </a:solidFill>
            </a:endParaRPr>
          </a:p>
        </p:txBody>
      </p:sp>
      <p:pic>
        <p:nvPicPr>
          <p:cNvPr id="1026" name="Picture 2" descr="https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1381357"/>
            <a:ext cx="659514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âin2p3 logoâçå¾çæç´¢ç»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1417997"/>
            <a:ext cx="1484665" cy="5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âjinr logoâçå¾çæç´¢ç»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90" y="1360854"/>
            <a:ext cx="677239" cy="67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âinfnlogoâçå¾çæç´¢ç»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71" y="1400942"/>
            <a:ext cx="874004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âhtcondor logoâçå¾çæç´¢ç»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66" y="2590441"/>
            <a:ext cx="717522" cy="7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âcern eos logoâçå¾çæç´¢ç»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09" y="2703130"/>
            <a:ext cx="861238" cy="5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ar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01" y="2662867"/>
            <a:ext cx="1666329" cy="59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âboinc logoâçå¾çæç´¢ç»æ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1" y="2740342"/>
            <a:ext cx="1027752" cy="5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âlustre logoâçå¾çæç´¢ç»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44" name="Picture 20" descr="âhuawei logoâçå¾çæç´¢ç»æ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17" y="2986072"/>
            <a:ext cx="52686" cy="5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âhplogoâçå¾çæç´¢ç»æ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09" y="3627326"/>
            <a:ext cx="995319" cy="9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ânvidiaâçå¾çæç´¢ç»æ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61" y="3819009"/>
            <a:ext cx="611951" cy="6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âalicloudâçå¾çæç´¢ç»æ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93" y="3696069"/>
            <a:ext cx="1463671" cy="85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âhuawei logoâçå¾çæç´¢ç»æ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2" y="3751423"/>
            <a:ext cx="615252" cy="6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 Collaboration</a:t>
            </a:r>
            <a:endParaRPr lang="zh-CN" altLang="en-US" dirty="0"/>
          </a:p>
        </p:txBody>
      </p:sp>
      <p:pic>
        <p:nvPicPr>
          <p:cNvPr id="1068" name="Picture 44" descr="âlustre logoâçå¾çæç´¢ç»æ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83" y="2748554"/>
            <a:ext cx="1903762" cy="40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838466" y="324433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local cluster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10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"/>
    </mc:Choice>
    <mc:Fallback xmlns="">
      <p:transition spd="slow" advTm="49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Response to </a:t>
            </a:r>
            <a:r>
              <a:rPr lang="en-US" altLang="zh-CN" smtClean="0"/>
              <a:t>2013 assessment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044950"/>
              </p:ext>
            </p:extLst>
          </p:nvPr>
        </p:nvGraphicFramePr>
        <p:xfrm>
          <a:off x="239182" y="3444599"/>
          <a:ext cx="3916258" cy="2766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478"/>
                <a:gridCol w="1201780"/>
              </a:tblGrid>
              <a:tr h="601680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Position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Please Tick 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72835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Leader infield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(international first-tier)</a:t>
                      </a:r>
                      <a:endParaRPr lang="zh-CN" sz="1600" b="1" kern="1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7813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Closely follows the international cutting edge, internationally influential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7891"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Making great progress, has distinctive characteristics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418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Ordinary</a:t>
                      </a:r>
                      <a:endParaRPr lang="zh-CN" sz="1600" b="1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250089" y="867878"/>
          <a:ext cx="3895191" cy="2352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311"/>
                <a:gridCol w="1198880"/>
              </a:tblGrid>
              <a:tr h="588211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Position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Please Tick 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211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Domestic highest level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211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Competitive with its own characteristics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211">
                <a:tc>
                  <a:txBody>
                    <a:bodyPr/>
                    <a:lstStyle/>
                    <a:p>
                      <a:pPr algn="l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Ordinary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内容占位符 1"/>
          <p:cNvSpPr txBox="1">
            <a:spLocks/>
          </p:cNvSpPr>
          <p:nvPr/>
        </p:nvSpPr>
        <p:spPr>
          <a:xfrm>
            <a:off x="4588579" y="886419"/>
            <a:ext cx="4295541" cy="5281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60"/>
              </a:spcBef>
              <a:buFont typeface="Wingdings" panose="05000000000000000000" pitchFamily="2" charset="2"/>
              <a:buChar char="n"/>
              <a:defRPr sz="2400" b="1" kern="1200">
                <a:solidFill>
                  <a:srgbClr val="071F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b="0" dirty="0" smtClean="0">
                <a:solidFill>
                  <a:schemeClr val="tx1"/>
                </a:solidFill>
                <a:latin typeface="+mn-lt"/>
              </a:rPr>
              <a:t>2013 assessment stated insufficient financial support</a:t>
            </a:r>
          </a:p>
          <a:p>
            <a:pPr lvl="1" fontAlgn="auto">
              <a:spcAft>
                <a:spcPts val="0"/>
              </a:spcAft>
            </a:pPr>
            <a:r>
              <a:rPr lang="en-US" altLang="zh-CN" b="0" dirty="0" smtClean="0">
                <a:latin typeface="+mn-lt"/>
              </a:rPr>
              <a:t>Replacements of the aging processors, servers, and disks had to be deferred</a:t>
            </a:r>
          </a:p>
          <a:p>
            <a:pPr fontAlgn="auto">
              <a:spcAft>
                <a:spcPts val="0"/>
              </a:spcAft>
            </a:pPr>
            <a:r>
              <a:rPr lang="en-US" altLang="zh-CN" b="0" dirty="0">
                <a:solidFill>
                  <a:srgbClr val="CC0066"/>
                </a:solidFill>
                <a:latin typeface="+mn-lt"/>
              </a:rPr>
              <a:t>Current status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>
                <a:solidFill>
                  <a:srgbClr val="CC0066"/>
                </a:solidFill>
                <a:latin typeface="+mn-lt"/>
              </a:rPr>
              <a:t>Great efforts have been made </a:t>
            </a:r>
            <a:r>
              <a:rPr lang="en-US" altLang="zh-CN" dirty="0">
                <a:solidFill>
                  <a:srgbClr val="CC0066"/>
                </a:solidFill>
                <a:latin typeface="+mn-lt"/>
              </a:rPr>
              <a:t>applying for competitive </a:t>
            </a:r>
            <a:r>
              <a:rPr lang="en-US" altLang="zh-CN" dirty="0" smtClean="0">
                <a:solidFill>
                  <a:srgbClr val="CC0066"/>
                </a:solidFill>
                <a:latin typeface="+mn-lt"/>
              </a:rPr>
              <a:t>grants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>
                <a:solidFill>
                  <a:srgbClr val="CC0066"/>
                </a:solidFill>
                <a:latin typeface="+mn-lt"/>
              </a:rPr>
              <a:t>Capacity expansion has met the minimum requirements of increased data</a:t>
            </a:r>
            <a:endParaRPr lang="en-US" altLang="zh-CN" dirty="0">
              <a:solidFill>
                <a:srgbClr val="CC0066"/>
              </a:solidFill>
              <a:latin typeface="+mn-lt"/>
            </a:endParaRPr>
          </a:p>
          <a:p>
            <a:pPr lvl="1" fontAlgn="auto">
              <a:spcAft>
                <a:spcPts val="0"/>
              </a:spcAft>
            </a:pPr>
            <a:r>
              <a:rPr lang="en-US" altLang="zh-CN" dirty="0" smtClean="0">
                <a:solidFill>
                  <a:srgbClr val="CC0066"/>
                </a:solidFill>
                <a:latin typeface="+mn-lt"/>
              </a:rPr>
              <a:t>However, funding </a:t>
            </a:r>
            <a:r>
              <a:rPr lang="en-US" altLang="zh-CN" dirty="0">
                <a:solidFill>
                  <a:srgbClr val="CC0066"/>
                </a:solidFill>
                <a:latin typeface="+mn-lt"/>
              </a:rPr>
              <a:t>shortfall </a:t>
            </a:r>
            <a:r>
              <a:rPr lang="en-US" altLang="zh-CN" dirty="0" smtClean="0">
                <a:solidFill>
                  <a:srgbClr val="CC0066"/>
                </a:solidFill>
                <a:latin typeface="+mn-lt"/>
              </a:rPr>
              <a:t>remains</a:t>
            </a:r>
            <a:endParaRPr lang="en-US" altLang="zh-CN" dirty="0">
              <a:solidFill>
                <a:srgbClr val="CC0066"/>
              </a:solidFill>
              <a:latin typeface="+mn-lt"/>
            </a:endParaRPr>
          </a:p>
          <a:p>
            <a:pPr lvl="1" fontAlgn="auto">
              <a:spcAft>
                <a:spcPts val="0"/>
              </a:spcAft>
            </a:pPr>
            <a:endParaRPr lang="zh-CN" altLang="en-US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6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"/>
    </mc:Choice>
    <mc:Fallback xmlns="">
      <p:transition spd="slow" advTm="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92979" y="1193533"/>
            <a:ext cx="8503371" cy="51737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Over the past 5 years, tremendous progress made in: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HEP data analysis and processing </a:t>
            </a:r>
            <a:r>
              <a:rPr lang="en-US" altLang="zh-CN" sz="1800" dirty="0" smtClean="0"/>
              <a:t>environment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Applying diverse IT technologies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Information </a:t>
            </a:r>
            <a:r>
              <a:rPr lang="en-US" altLang="zh-CN" sz="1800" dirty="0"/>
              <a:t>processing </a:t>
            </a:r>
            <a:r>
              <a:rPr lang="en-US" altLang="zh-CN" sz="1800" dirty="0" smtClean="0"/>
              <a:t>of the institute</a:t>
            </a:r>
          </a:p>
          <a:p>
            <a:pPr marL="457200" lvl="1" indent="0">
              <a:buNone/>
            </a:pP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Concrete plans made to fulfill the requirements of the next </a:t>
            </a:r>
            <a:r>
              <a:rPr lang="en-US" altLang="zh-CN" sz="2000" dirty="0">
                <a:solidFill>
                  <a:srgbClr val="002060"/>
                </a:solidFill>
              </a:rPr>
              <a:t>5 </a:t>
            </a:r>
            <a:r>
              <a:rPr lang="en-US" altLang="zh-CN" sz="2000" dirty="0" smtClean="0">
                <a:solidFill>
                  <a:srgbClr val="002060"/>
                </a:solidFill>
              </a:rPr>
              <a:t>years</a:t>
            </a:r>
          </a:p>
          <a:p>
            <a:pPr marL="0" indent="0">
              <a:buNone/>
            </a:pPr>
            <a:endParaRPr lang="en-US" altLang="zh-CN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We feel confident we will accomplish our mission, aligning </a:t>
            </a:r>
            <a:r>
              <a:rPr lang="en-US" altLang="zh-CN" sz="2000" dirty="0">
                <a:solidFill>
                  <a:srgbClr val="002060"/>
                </a:solidFill>
              </a:rPr>
              <a:t>with the </a:t>
            </a:r>
            <a:r>
              <a:rPr lang="en-US" altLang="zh-CN" sz="2000" dirty="0" smtClean="0">
                <a:solidFill>
                  <a:srgbClr val="002060"/>
                </a:solidFill>
              </a:rPr>
              <a:t>IHEP </a:t>
            </a:r>
            <a:r>
              <a:rPr lang="en-US" altLang="zh-CN" sz="2000" dirty="0">
                <a:solidFill>
                  <a:srgbClr val="002060"/>
                </a:solidFill>
              </a:rPr>
              <a:t>1-5-7 </a:t>
            </a:r>
            <a:r>
              <a:rPr lang="en-US" altLang="zh-CN" sz="2000" dirty="0" smtClean="0">
                <a:solidFill>
                  <a:srgbClr val="002060"/>
                </a:solidFill>
              </a:rPr>
              <a:t>Roadmap 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CN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0"/>
    </mc:Choice>
    <mc:Fallback xmlns="">
      <p:transition spd="slow" advTm="229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Mission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/>
        </p:nvSpPr>
        <p:spPr bwMode="auto">
          <a:xfrm>
            <a:off x="130630" y="949498"/>
            <a:ext cx="4255290" cy="566643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30400" indent="-230400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Provide large-scale </a:t>
            </a:r>
            <a:r>
              <a:rPr lang="en-US" altLang="zh-CN" sz="1800" dirty="0">
                <a:solidFill>
                  <a:srgbClr val="071F65"/>
                </a:solidFill>
                <a:cs typeface="Times New Roman" panose="02020603050405020304" pitchFamily="18" charset="0"/>
              </a:rPr>
              <a:t>scientific computing environments for </a:t>
            </a:r>
            <a:r>
              <a:rPr lang="en-US" altLang="zh-CN" sz="18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the </a:t>
            </a:r>
            <a:r>
              <a:rPr lang="en-US" altLang="zh-CN" sz="1800" dirty="0">
                <a:solidFill>
                  <a:srgbClr val="071F65"/>
                </a:solidFill>
                <a:cs typeface="Times New Roman" panose="02020603050405020304" pitchFamily="18" charset="0"/>
              </a:rPr>
              <a:t>experiments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/>
              <a:t>f</a:t>
            </a:r>
            <a:r>
              <a:rPr lang="en-US" altLang="zh-CN" sz="1800" dirty="0" smtClean="0"/>
              <a:t>acilities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computing </a:t>
            </a:r>
            <a:endParaRPr lang="en-US" altLang="zh-CN" sz="1800" dirty="0"/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/>
              <a:t>s</a:t>
            </a:r>
            <a:r>
              <a:rPr lang="en-US" altLang="zh-CN" sz="1800" dirty="0" smtClean="0"/>
              <a:t>torage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network </a:t>
            </a:r>
          </a:p>
          <a:p>
            <a:pPr marL="230400" lvl="1" indent="-230400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>
                <a:solidFill>
                  <a:srgbClr val="071F65"/>
                </a:solidFill>
                <a:cs typeface="Times New Roman" panose="02020603050405020304" pitchFamily="18" charset="0"/>
              </a:rPr>
              <a:t>Research on computing technologies </a:t>
            </a:r>
            <a:r>
              <a:rPr lang="en-US" altLang="zh-CN" sz="18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to benefit high-energy physics</a:t>
            </a:r>
            <a:endParaRPr lang="en-US" altLang="zh-CN" sz="1800" dirty="0">
              <a:solidFill>
                <a:srgbClr val="071F65"/>
              </a:solidFill>
              <a:cs typeface="Times New Roman" panose="02020603050405020304" pitchFamily="18" charset="0"/>
            </a:endParaRPr>
          </a:p>
          <a:p>
            <a:pPr marL="230400" lvl="1" indent="-230400">
              <a:buClr>
                <a:srgbClr val="002060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Develop </a:t>
            </a:r>
            <a:r>
              <a:rPr lang="en-US" altLang="zh-CN" sz="1800" dirty="0">
                <a:solidFill>
                  <a:srgbClr val="071F65"/>
                </a:solidFill>
                <a:cs typeface="Times New Roman" panose="02020603050405020304" pitchFamily="18" charset="0"/>
              </a:rPr>
              <a:t>IT services </a:t>
            </a:r>
            <a:r>
              <a:rPr lang="en-US" altLang="zh-CN" sz="1800" dirty="0" smtClean="0">
                <a:solidFill>
                  <a:srgbClr val="071F65"/>
                </a:solidFill>
                <a:cs typeface="Times New Roman" panose="02020603050405020304" pitchFamily="18" charset="0"/>
              </a:rPr>
              <a:t>to streamline workflows of the institute</a:t>
            </a:r>
            <a:endParaRPr lang="en-US" altLang="zh-CN" sz="1800" dirty="0">
              <a:solidFill>
                <a:srgbClr val="071F65"/>
              </a:solidFill>
              <a:cs typeface="Times New Roman" panose="02020603050405020304" pitchFamily="18" charset="0"/>
            </a:endParaRPr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minimize administrative burden</a:t>
            </a:r>
            <a:endParaRPr lang="en-US" altLang="zh-CN" sz="1800" dirty="0"/>
          </a:p>
          <a:p>
            <a:pPr lvl="1">
              <a:buClrTx/>
              <a:buSzPct val="100000"/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facilitate management</a:t>
            </a:r>
          </a:p>
        </p:txBody>
      </p:sp>
      <p:sp>
        <p:nvSpPr>
          <p:cNvPr id="8" name="灯片编号占位符 3"/>
          <p:cNvSpPr>
            <a:spLocks noGrp="1"/>
          </p:cNvSpPr>
          <p:nvPr/>
        </p:nvSpPr>
        <p:spPr bwMode="auto">
          <a:xfrm>
            <a:off x="6907647" y="6311301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华文彩云" panose="02010800040101010101" pitchFamily="2" charset="-122"/>
                <a:cs typeface="+mn-cs"/>
              </a:defRPr>
            </a:lvl9pPr>
          </a:lstStyle>
          <a:p>
            <a:pPr>
              <a:defRPr/>
            </a:pPr>
            <a:fld id="{8772E7C7-A7D2-4761-B106-1689E1D1EE66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11" y="4048346"/>
            <a:ext cx="4187399" cy="2531766"/>
          </a:xfrm>
          <a:prstGeom prst="rect">
            <a:avLst/>
          </a:prstGeom>
        </p:spPr>
      </p:pic>
      <p:pic>
        <p:nvPicPr>
          <p:cNvPr id="10" name="图片 9" descr="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44" y="1006795"/>
            <a:ext cx="1532972" cy="65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70" y="3066049"/>
            <a:ext cx="1436927" cy="7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83" y="3071013"/>
            <a:ext cx="838207" cy="76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41" y="1007603"/>
            <a:ext cx="895585" cy="63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260" y="1002858"/>
            <a:ext cx="885606" cy="67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83" y="1865790"/>
            <a:ext cx="2547052" cy="8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 bwMode="auto">
          <a:xfrm>
            <a:off x="6526032" y="2483974"/>
            <a:ext cx="92065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 sz="1400" b="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LHAASO</a:t>
            </a:r>
            <a:endParaRPr lang="en-US" altLang="zh-CN" sz="1400" b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pic>
        <p:nvPicPr>
          <p:cNvPr id="17" name="Picture 5" descr="973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97" y="1873128"/>
            <a:ext cx="1055243" cy="8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 bwMode="auto">
          <a:xfrm>
            <a:off x="8105773" y="2504865"/>
            <a:ext cx="732093" cy="3077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b="0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HXMT</a:t>
            </a:r>
            <a:endParaRPr lang="en-US" altLang="zh-CN" sz="1400" b="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34" y="3066036"/>
            <a:ext cx="1279763" cy="7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13"/>
    </mc:Choice>
    <mc:Fallback xmlns="">
      <p:transition spd="slow" advTm="350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Human </a:t>
            </a:r>
            <a:r>
              <a:rPr lang="en-US" altLang="zh-CN" dirty="0" smtClean="0"/>
              <a:t>Resources </a:t>
            </a:r>
            <a:endParaRPr lang="zh-CN" altLang="en-US" dirty="0"/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928786628"/>
              </p:ext>
            </p:extLst>
          </p:nvPr>
        </p:nvGraphicFramePr>
        <p:xfrm>
          <a:off x="426027" y="1111827"/>
          <a:ext cx="3543072" cy="257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3372527655"/>
              </p:ext>
            </p:extLst>
          </p:nvPr>
        </p:nvGraphicFramePr>
        <p:xfrm>
          <a:off x="4644736" y="1122219"/>
          <a:ext cx="3641647" cy="25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423020628"/>
              </p:ext>
            </p:extLst>
          </p:nvPr>
        </p:nvGraphicFramePr>
        <p:xfrm>
          <a:off x="457201" y="3969327"/>
          <a:ext cx="3542044" cy="261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3271933288"/>
              </p:ext>
            </p:extLst>
          </p:nvPr>
        </p:nvGraphicFramePr>
        <p:xfrm>
          <a:off x="4665518" y="3958937"/>
          <a:ext cx="3691714" cy="257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65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961"/>
    </mc:Choice>
    <mc:Fallback xmlns="">
      <p:transition spd="slow" advTm="589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Management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6012392" y="3433732"/>
            <a:ext cx="2842849" cy="2891222"/>
          </a:xfrm>
        </p:spPr>
        <p:txBody>
          <a:bodyPr>
            <a:noAutofit/>
          </a:bodyPr>
          <a:lstStyle/>
          <a:p>
            <a:r>
              <a:rPr lang="en-US" altLang="zh-CN" sz="1600" b="0" dirty="0" smtClean="0">
                <a:latin typeface="微软雅黑" panose="020B0503020204020204" pitchFamily="34" charset="-122"/>
              </a:rPr>
              <a:t>Management team: </a:t>
            </a:r>
            <a:r>
              <a:rPr lang="en-US" altLang="zh-CN" sz="1600" b="0" dirty="0" err="1" smtClean="0">
                <a:latin typeface="微软雅黑" panose="020B0503020204020204" pitchFamily="34" charset="-122"/>
              </a:rPr>
              <a:t>Weidong</a:t>
            </a:r>
            <a:r>
              <a:rPr lang="en-US" altLang="zh-CN" sz="1600" b="0" dirty="0" smtClean="0">
                <a:latin typeface="微软雅黑" panose="020B0503020204020204" pitchFamily="34" charset="-122"/>
              </a:rPr>
              <a:t> Li, </a:t>
            </a:r>
            <a:r>
              <a:rPr lang="en-US" altLang="zh-CN" sz="1600" b="0" dirty="0" err="1" smtClean="0">
                <a:latin typeface="微软雅黑" panose="020B0503020204020204" pitchFamily="34" charset="-122"/>
              </a:rPr>
              <a:t>Gonxing</a:t>
            </a:r>
            <a:r>
              <a:rPr lang="en-US" altLang="zh-CN" sz="1600" b="0" dirty="0" smtClean="0">
                <a:latin typeface="微软雅黑" panose="020B0503020204020204" pitchFamily="34" charset="-122"/>
              </a:rPr>
              <a:t> Sun, </a:t>
            </a:r>
            <a:r>
              <a:rPr lang="en-US" altLang="zh-CN" sz="1600" b="0" dirty="0" err="1" smtClean="0">
                <a:latin typeface="微软雅黑" panose="020B0503020204020204" pitchFamily="34" charset="-122"/>
              </a:rPr>
              <a:t>Fazhi</a:t>
            </a:r>
            <a:r>
              <a:rPr lang="en-US" altLang="zh-CN" sz="1600" b="0" dirty="0" smtClean="0">
                <a:latin typeface="微软雅黑" panose="020B0503020204020204" pitchFamily="34" charset="-122"/>
              </a:rPr>
              <a:t> Qi and </a:t>
            </a:r>
            <a:r>
              <a:rPr lang="en-US" altLang="zh-CN" sz="1600" b="0" dirty="0" err="1" smtClean="0">
                <a:latin typeface="微软雅黑" panose="020B0503020204020204" pitchFamily="34" charset="-122"/>
              </a:rPr>
              <a:t>Yaodong</a:t>
            </a:r>
            <a:r>
              <a:rPr lang="en-US" altLang="zh-CN" sz="1600" b="0" dirty="0" smtClean="0">
                <a:latin typeface="微软雅黑" panose="020B0503020204020204" pitchFamily="34" charset="-122"/>
              </a:rPr>
              <a:t> Cheng. </a:t>
            </a:r>
          </a:p>
          <a:p>
            <a:r>
              <a:rPr lang="en-US" altLang="zh-CN" sz="1600" b="0" dirty="0" smtClean="0">
                <a:latin typeface="微软雅黑" panose="020B0503020204020204" pitchFamily="34" charset="-122"/>
              </a:rPr>
              <a:t>Now we hav</a:t>
            </a:r>
            <a:r>
              <a:rPr lang="en-US" altLang="zh-CN" sz="1600" dirty="0" smtClean="0"/>
              <a:t>e </a:t>
            </a:r>
            <a:r>
              <a:rPr lang="en-US" altLang="zh-CN" sz="1600" b="0" dirty="0" smtClean="0">
                <a:latin typeface="微软雅黑" panose="020B0503020204020204" pitchFamily="34" charset="-122"/>
              </a:rPr>
              <a:t>37 staff and 8 temporary members</a:t>
            </a:r>
          </a:p>
          <a:p>
            <a:r>
              <a:rPr lang="en-US" altLang="zh-CN" sz="1600" b="0" dirty="0" smtClean="0">
                <a:latin typeface="微软雅黑" panose="020B0503020204020204" pitchFamily="34" charset="-122"/>
              </a:rPr>
              <a:t>Matrix management: </a:t>
            </a:r>
            <a:r>
              <a:rPr lang="en-US" altLang="zh-CN" sz="1600" b="0" dirty="0">
                <a:latin typeface="微软雅黑" panose="020B0503020204020204" pitchFamily="34" charset="-122"/>
              </a:rPr>
              <a:t>sharing talents and skills across </a:t>
            </a:r>
            <a:r>
              <a:rPr lang="en-US" altLang="zh-CN" sz="1600" b="0" dirty="0" smtClean="0">
                <a:latin typeface="微软雅黑" panose="020B0503020204020204" pitchFamily="34" charset="-122"/>
              </a:rPr>
              <a:t>group </a:t>
            </a:r>
            <a:r>
              <a:rPr lang="en-US" altLang="zh-CN" sz="1600" b="0" dirty="0">
                <a:latin typeface="微软雅黑" panose="020B0503020204020204" pitchFamily="34" charset="-122"/>
              </a:rPr>
              <a:t>boundaries.</a:t>
            </a:r>
            <a:endParaRPr lang="zh-CN" altLang="en-US" sz="1600" b="0" dirty="0"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9440" y="938996"/>
            <a:ext cx="1666240" cy="2455375"/>
            <a:chOff x="622032" y="1152357"/>
            <a:chExt cx="1367190" cy="2368872"/>
          </a:xfrm>
        </p:grpSpPr>
        <p:pic>
          <p:nvPicPr>
            <p:cNvPr id="9" name="图片 8" descr="C:\Users\liwd\Desktop\19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32" y="1152357"/>
              <a:ext cx="1367190" cy="1424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02104" y="2690232"/>
              <a:ext cx="10908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Dr. </a:t>
              </a:r>
              <a:r>
                <a:rPr lang="en-US" altLang="zh-CN" sz="1200" dirty="0" err="1" smtClean="0"/>
                <a:t>Weidong</a:t>
              </a:r>
              <a:r>
                <a:rPr lang="en-US" altLang="zh-CN" sz="1200" dirty="0" smtClean="0"/>
                <a:t> LI</a:t>
              </a:r>
            </a:p>
            <a:p>
              <a:pPr algn="ctr"/>
              <a:r>
                <a:rPr lang="en-US" altLang="zh-CN" sz="1200" dirty="0" smtClean="0"/>
                <a:t>Head of Department</a:t>
              </a:r>
              <a:endParaRPr lang="zh-CN" altLang="en-US" sz="120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34640" y="1020277"/>
            <a:ext cx="1513840" cy="2147306"/>
            <a:chOff x="2643137" y="1203157"/>
            <a:chExt cx="1424940" cy="2147306"/>
          </a:xfrm>
        </p:grpSpPr>
        <p:pic>
          <p:nvPicPr>
            <p:cNvPr id="10" name="图片 9" descr="D:\Photos\sungongxing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37" y="1203157"/>
              <a:ext cx="1424940" cy="1424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810175" y="2704132"/>
              <a:ext cx="1257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Dr. Gongxing SUN</a:t>
              </a:r>
            </a:p>
            <a:p>
              <a:pPr algn="ctr"/>
              <a:r>
                <a:rPr lang="en-US" altLang="zh-CN" sz="1200" dirty="0" smtClean="0"/>
                <a:t>Deputy Head</a:t>
              </a:r>
              <a:endParaRPr lang="zh-CN" altLang="en-US" sz="1200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55568" y="947836"/>
            <a:ext cx="1406192" cy="2027835"/>
            <a:chOff x="4640680" y="1147010"/>
            <a:chExt cx="1298789" cy="2027835"/>
          </a:xfrm>
        </p:grpSpPr>
        <p:pic>
          <p:nvPicPr>
            <p:cNvPr id="1026" name="Picture 2" descr="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" r="8015"/>
            <a:stretch>
              <a:fillRect/>
            </a:stretch>
          </p:blipFill>
          <p:spPr bwMode="auto">
            <a:xfrm>
              <a:off x="4640680" y="1147010"/>
              <a:ext cx="1298789" cy="148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59887" y="2713180"/>
              <a:ext cx="1205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Dr. Fazhi QI</a:t>
              </a:r>
            </a:p>
            <a:p>
              <a:pPr algn="ctr"/>
              <a:r>
                <a:rPr lang="en-US" altLang="zh-CN" sz="1200" dirty="0" smtClean="0"/>
                <a:t>Deputy Head</a:t>
              </a:r>
              <a:endParaRPr lang="zh-CN" altLang="en-US" sz="12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013104" y="957786"/>
            <a:ext cx="1622896" cy="2205595"/>
            <a:chOff x="6504572" y="1130968"/>
            <a:chExt cx="1548565" cy="2205595"/>
          </a:xfrm>
        </p:grpSpPr>
        <p:pic>
          <p:nvPicPr>
            <p:cNvPr id="1027" name="Picture 3" descr="E:\部门管理\程耀东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572" y="1130968"/>
              <a:ext cx="1428750" cy="14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551836" y="2690232"/>
              <a:ext cx="150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Dr. Yaodong CHENG</a:t>
              </a:r>
            </a:p>
            <a:p>
              <a:pPr algn="ctr"/>
              <a:r>
                <a:rPr lang="en-US" altLang="zh-CN" sz="1200" dirty="0" smtClean="0"/>
                <a:t>Deputy Head</a:t>
              </a:r>
              <a:endParaRPr lang="zh-CN" altLang="en-US" sz="1200" dirty="0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21" y="3394075"/>
            <a:ext cx="5301446" cy="32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8"/>
    </mc:Choice>
    <mc:Fallback xmlns="">
      <p:transition spd="slow" advTm="81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Funding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4294967295"/>
          </p:nvPr>
        </p:nvSpPr>
        <p:spPr>
          <a:xfrm>
            <a:off x="392980" y="1092887"/>
            <a:ext cx="8534400" cy="2611437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2060"/>
                </a:solidFill>
              </a:rPr>
              <a:t>Over </a:t>
            </a:r>
            <a:r>
              <a:rPr lang="en-US" altLang="zh-CN" sz="2000" dirty="0">
                <a:solidFill>
                  <a:srgbClr val="002060"/>
                </a:solidFill>
              </a:rPr>
              <a:t>the last 5 years, </a:t>
            </a:r>
            <a:r>
              <a:rPr lang="en-US" altLang="zh-CN" sz="2000" dirty="0" smtClean="0">
                <a:solidFill>
                  <a:srgbClr val="002060"/>
                </a:solidFill>
              </a:rPr>
              <a:t>funding mainly from: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HEP experiments: BEPCII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DYB</a:t>
            </a:r>
            <a:r>
              <a:rPr lang="en-US" altLang="zh-CN" sz="1600" dirty="0"/>
              <a:t>, JUNO, </a:t>
            </a:r>
            <a:r>
              <a:rPr lang="en-US" altLang="zh-CN" sz="1600" dirty="0" smtClean="0"/>
              <a:t>LHAASO</a:t>
            </a:r>
            <a:r>
              <a:rPr lang="en-US" altLang="zh-CN" sz="1600" dirty="0"/>
              <a:t> </a:t>
            </a:r>
            <a:endParaRPr lang="en-US" altLang="zh-CN" sz="1600" dirty="0" smtClean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Chinese Academy of Sciences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/>
              <a:t>National Science </a:t>
            </a:r>
            <a:r>
              <a:rPr lang="en-US" altLang="zh-CN" sz="1600" dirty="0" smtClean="0"/>
              <a:t>Foundation of China 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600" dirty="0" smtClean="0"/>
              <a:t>Ministry of Science and Technology </a:t>
            </a:r>
            <a:endParaRPr lang="en-US" altLang="zh-CN" sz="1600" dirty="0"/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Average ~20 million CNY (3.2 M USD) per year</a:t>
            </a:r>
            <a:r>
              <a:rPr lang="en-US" altLang="zh-CN" sz="2000" dirty="0" smtClean="0"/>
              <a:t>. </a:t>
            </a:r>
            <a:br>
              <a:rPr lang="en-US" altLang="zh-CN" sz="2000" dirty="0" smtClean="0"/>
            </a:br>
            <a:r>
              <a:rPr lang="en-US" altLang="zh-CN" sz="2000" dirty="0" smtClean="0">
                <a:solidFill>
                  <a:srgbClr val="002060"/>
                </a:solidFill>
              </a:rPr>
              <a:t>More </a:t>
            </a:r>
            <a:r>
              <a:rPr lang="en-US" altLang="zh-CN" sz="2000" dirty="0">
                <a:solidFill>
                  <a:srgbClr val="002060"/>
                </a:solidFill>
              </a:rPr>
              <a:t>than half </a:t>
            </a:r>
            <a:r>
              <a:rPr lang="en-US" altLang="zh-CN" sz="2000" dirty="0" smtClean="0">
                <a:solidFill>
                  <a:srgbClr val="002060"/>
                </a:solidFill>
              </a:rPr>
              <a:t>from </a:t>
            </a:r>
            <a:r>
              <a:rPr lang="en-US" altLang="zh-CN" sz="2000" dirty="0">
                <a:solidFill>
                  <a:srgbClr val="002060"/>
                </a:solidFill>
              </a:rPr>
              <a:t>competitive </a:t>
            </a:r>
            <a:r>
              <a:rPr lang="en-US" altLang="zh-CN" sz="2000" dirty="0" smtClean="0">
                <a:solidFill>
                  <a:srgbClr val="002060"/>
                </a:solidFill>
              </a:rPr>
              <a:t>grants</a:t>
            </a:r>
            <a:endParaRPr lang="en-US" altLang="zh-CN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548334067"/>
              </p:ext>
            </p:extLst>
          </p:nvPr>
        </p:nvGraphicFramePr>
        <p:xfrm>
          <a:off x="2304842" y="3736981"/>
          <a:ext cx="4391130" cy="273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1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"/>
    </mc:Choice>
    <mc:Fallback xmlns="">
      <p:transition spd="slow" advTm="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Facilities Expansion in </a:t>
            </a:r>
            <a:r>
              <a:rPr lang="en-US" altLang="zh-CN" dirty="0"/>
              <a:t>L</a:t>
            </a:r>
            <a:r>
              <a:rPr lang="en-US" altLang="zh-CN" dirty="0" smtClean="0"/>
              <a:t>ast 5 </a:t>
            </a:r>
            <a:r>
              <a:rPr lang="en-US" altLang="zh-CN" dirty="0"/>
              <a:t>Y</a:t>
            </a:r>
            <a:r>
              <a:rPr lang="en-US" altLang="zh-CN" dirty="0" smtClean="0"/>
              <a:t>ears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4294967295"/>
          </p:nvPr>
        </p:nvSpPr>
        <p:spPr>
          <a:xfrm>
            <a:off x="77788" y="1001649"/>
            <a:ext cx="9066212" cy="5614987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rgbClr val="002060"/>
                </a:solidFill>
              </a:rPr>
              <a:t> Expanded machine rooms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IHEP (Beijing), </a:t>
            </a:r>
            <a:r>
              <a:rPr lang="en-US" altLang="zh-CN" sz="1800" dirty="0">
                <a:solidFill>
                  <a:srgbClr val="CC0066"/>
                </a:solidFill>
              </a:rPr>
              <a:t>CSNS (Dongguan), LHAASO (Sichuan), JUNO (</a:t>
            </a:r>
            <a:r>
              <a:rPr lang="en-US" altLang="zh-CN" sz="1800" dirty="0" err="1">
                <a:solidFill>
                  <a:srgbClr val="CC0066"/>
                </a:solidFill>
              </a:rPr>
              <a:t>Kaiping</a:t>
            </a:r>
            <a:r>
              <a:rPr lang="en-US" altLang="zh-CN" sz="1800" dirty="0" smtClean="0">
                <a:solidFill>
                  <a:srgbClr val="CC0066"/>
                </a:solidFill>
              </a:rPr>
              <a:t>)</a:t>
            </a:r>
            <a:endParaRPr lang="en-US" altLang="zh-CN" sz="1800" dirty="0" smtClean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Totally </a:t>
            </a:r>
            <a:r>
              <a:rPr lang="en-US" altLang="zh-CN" sz="1800" dirty="0">
                <a:solidFill>
                  <a:srgbClr val="CC0066"/>
                </a:solidFill>
              </a:rPr>
              <a:t>850 </a:t>
            </a:r>
            <a:r>
              <a:rPr lang="en-US" altLang="zh-CN" sz="1800" dirty="0" smtClean="0">
                <a:solidFill>
                  <a:srgbClr val="CC0066"/>
                </a:solidFill>
              </a:rPr>
              <a:t>m² </a:t>
            </a:r>
            <a:r>
              <a:rPr lang="en-US" altLang="zh-CN" sz="1800" dirty="0"/>
              <a:t>floor space </a:t>
            </a:r>
            <a:r>
              <a:rPr lang="en-US" altLang="zh-CN" sz="1800" dirty="0" smtClean="0"/>
              <a:t>(from 450 m² </a:t>
            </a:r>
            <a:r>
              <a:rPr lang="en-US" altLang="zh-CN" sz="1800" dirty="0"/>
              <a:t>5 years ago)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>
                <a:solidFill>
                  <a:srgbClr val="CC0066"/>
                </a:solidFill>
              </a:rPr>
              <a:t>Remote data center operation </a:t>
            </a:r>
            <a:r>
              <a:rPr lang="en-US" altLang="zh-CN" sz="1800" dirty="0" smtClean="0"/>
              <a:t>for </a:t>
            </a:r>
            <a:r>
              <a:rPr lang="en-US" altLang="zh-CN" sz="1800" dirty="0"/>
              <a:t>LHAASO </a:t>
            </a:r>
            <a:r>
              <a:rPr lang="en-US" altLang="zh-CN" sz="1800" dirty="0" smtClean="0"/>
              <a:t>at altitude of 4,410 m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2400" dirty="0" smtClean="0">
                <a:solidFill>
                  <a:schemeClr val="accent2"/>
                </a:solidFill>
              </a:rPr>
              <a:t> </a:t>
            </a:r>
            <a:r>
              <a:rPr lang="en-US" altLang="zh-CN" sz="2400" dirty="0" smtClean="0">
                <a:solidFill>
                  <a:srgbClr val="CC0066"/>
                </a:solidFill>
              </a:rPr>
              <a:t>IT assets doubled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~1</a:t>
            </a:r>
            <a:r>
              <a:rPr lang="en-US" altLang="zh-CN" sz="1800" dirty="0"/>
              <a:t>7</a:t>
            </a:r>
            <a:r>
              <a:rPr lang="en-US" altLang="zh-CN" sz="1800" dirty="0" smtClean="0"/>
              <a:t>,000 </a:t>
            </a:r>
            <a:r>
              <a:rPr lang="en-US" altLang="zh-CN" sz="1800" dirty="0"/>
              <a:t>CPU cores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10 PB disk 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torage 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5</a:t>
            </a:r>
            <a:r>
              <a:rPr lang="en-US" altLang="zh-CN" sz="1800" dirty="0" smtClean="0"/>
              <a:t> PB </a:t>
            </a:r>
            <a:r>
              <a:rPr lang="en-US" altLang="zh-CN" sz="1800" dirty="0"/>
              <a:t>t</a:t>
            </a:r>
            <a:r>
              <a:rPr lang="en-US" altLang="zh-CN" sz="1800" dirty="0" smtClean="0"/>
              <a:t>ape 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torage</a:t>
            </a:r>
            <a:endParaRPr lang="en-US" altLang="zh-CN" sz="1800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/>
              <a:t>&gt;400 </a:t>
            </a:r>
            <a:r>
              <a:rPr lang="en-US" altLang="zh-CN" sz="1800" dirty="0" smtClean="0"/>
              <a:t>switches </a:t>
            </a:r>
            <a:r>
              <a:rPr lang="en-US" altLang="zh-CN" sz="1800" dirty="0"/>
              <a:t>and </a:t>
            </a:r>
            <a:r>
              <a:rPr lang="en-US" altLang="zh-CN" sz="1800" dirty="0" smtClean="0"/>
              <a:t>routers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&gt;500 </a:t>
            </a:r>
            <a:r>
              <a:rPr lang="en-US" altLang="zh-CN" sz="1800" dirty="0"/>
              <a:t>a</a:t>
            </a:r>
            <a:r>
              <a:rPr lang="en-US" altLang="zh-CN" sz="1800" dirty="0" smtClean="0"/>
              <a:t>ccess </a:t>
            </a:r>
            <a:r>
              <a:rPr lang="en-US" altLang="zh-CN" sz="1800" dirty="0"/>
              <a:t>p</a:t>
            </a:r>
            <a:r>
              <a:rPr lang="en-US" altLang="zh-CN" sz="1800" dirty="0" smtClean="0"/>
              <a:t>oints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sz="1800" dirty="0" smtClean="0"/>
              <a:t>200 information 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ervers</a:t>
            </a:r>
            <a:endParaRPr lang="en-US" altLang="zh-CN" sz="1800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CC0066"/>
                </a:solidFill>
              </a:rPr>
              <a:t>~10,000 devices, ~7,000 </a:t>
            </a:r>
            <a:r>
              <a:rPr lang="en-US" altLang="zh-CN" sz="2000" dirty="0">
                <a:solidFill>
                  <a:srgbClr val="CC0066"/>
                </a:solidFill>
              </a:rPr>
              <a:t>registered users</a:t>
            </a:r>
            <a:endParaRPr lang="zh-CN" altLang="en-US" sz="2000" dirty="0">
              <a:solidFill>
                <a:srgbClr val="CC0066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14430" y="2964264"/>
            <a:ext cx="4666862" cy="2672860"/>
            <a:chOff x="187180" y="1349375"/>
            <a:chExt cx="8744095" cy="4866891"/>
          </a:xfrm>
        </p:grpSpPr>
        <p:grpSp>
          <p:nvGrpSpPr>
            <p:cNvPr id="12" name="Group 60"/>
            <p:cNvGrpSpPr>
              <a:grpSpLocks/>
            </p:cNvGrpSpPr>
            <p:nvPr/>
          </p:nvGrpSpPr>
          <p:grpSpPr bwMode="auto">
            <a:xfrm>
              <a:off x="336550" y="3111282"/>
              <a:ext cx="8594725" cy="1615081"/>
              <a:chOff x="0" y="2086"/>
              <a:chExt cx="5760" cy="1056"/>
            </a:xfrm>
          </p:grpSpPr>
          <p:sp>
            <p:nvSpPr>
              <p:cNvPr id="35" name="Rectangle 3"/>
              <p:cNvSpPr>
                <a:spLocks noChangeArrowheads="1"/>
              </p:cNvSpPr>
              <p:nvPr/>
            </p:nvSpPr>
            <p:spPr bwMode="gray">
              <a:xfrm>
                <a:off x="0" y="2325"/>
                <a:ext cx="5760" cy="817"/>
              </a:xfrm>
              <a:prstGeom prst="rect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90000" rIns="72000" bIns="90000" anchor="ctr"/>
              <a:lstStyle>
                <a:lvl1pPr eaLnBrk="0" hangingPunct="0"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0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62"/>
              <p:cNvSpPr>
                <a:spLocks noChangeArrowheads="1"/>
              </p:cNvSpPr>
              <p:nvPr/>
            </p:nvSpPr>
            <p:spPr bwMode="gray">
              <a:xfrm flipV="1">
                <a:off x="0" y="2086"/>
                <a:ext cx="5760" cy="246"/>
              </a:xfrm>
              <a:prstGeom prst="rect">
                <a:avLst/>
              </a:prstGeom>
              <a:gradFill rotWithShape="1">
                <a:gsLst>
                  <a:gs pos="0">
                    <a:srgbClr val="DBDBDB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lIns="90000" tIns="90000" rIns="72000" bIns="90000" anchor="ctr"/>
              <a:lstStyle>
                <a:lvl1pPr eaLnBrk="0" hangingPunct="0"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0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Picture 2" descr="d:\my documents\photo\机房照片\small\dsc_21-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4630" y="4139061"/>
              <a:ext cx="2506421" cy="1716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" descr="d:\my documents\photo\机房照片\small\dsc_32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644" y="4139061"/>
              <a:ext cx="2634879" cy="18032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2" descr="d:\my documents\photo\机房照片\small\dsc_004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644" y="1349375"/>
              <a:ext cx="2634879" cy="18032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2" descr="d:\my documents\photo\机房照片\dsc_00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1642" y="1378434"/>
              <a:ext cx="2439205" cy="1659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045338" y="5322842"/>
              <a:ext cx="4914259" cy="47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27"/>
            <p:cNvSpPr>
              <a:spLocks/>
            </p:cNvSpPr>
            <p:nvPr/>
          </p:nvSpPr>
          <p:spPr bwMode="gray">
            <a:xfrm>
              <a:off x="2650285" y="3459993"/>
              <a:ext cx="1992590" cy="2080029"/>
            </a:xfrm>
            <a:custGeom>
              <a:avLst/>
              <a:gdLst>
                <a:gd name="T0" fmla="*/ 0 w 1424"/>
                <a:gd name="T1" fmla="*/ 0 h 1437"/>
                <a:gd name="T2" fmla="*/ 1265523239 w 1424"/>
                <a:gd name="T3" fmla="*/ 1460507694 h 1437"/>
                <a:gd name="T4" fmla="*/ 1265523239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gray">
            <a:xfrm>
              <a:off x="4630925" y="3466111"/>
              <a:ext cx="1964210" cy="2078500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1423308863 h 1438"/>
                <a:gd name="T4" fmla="*/ 107074771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gray">
            <a:xfrm>
              <a:off x="4626444" y="1459494"/>
              <a:ext cx="1968691" cy="2002028"/>
            </a:xfrm>
            <a:custGeom>
              <a:avLst/>
              <a:gdLst>
                <a:gd name="T0" fmla="*/ 1102986298 w 1424"/>
                <a:gd name="T1" fmla="*/ 899864506 h 1438"/>
                <a:gd name="T2" fmla="*/ 0 w 1424"/>
                <a:gd name="T3" fmla="*/ 0 h 1438"/>
                <a:gd name="T4" fmla="*/ 0 w 1424"/>
                <a:gd name="T5" fmla="*/ 899864506 h 1438"/>
                <a:gd name="T6" fmla="*/ 1102986298 w 1424"/>
                <a:gd name="T7" fmla="*/ 89986450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gray">
            <a:xfrm>
              <a:off x="2647297" y="1456435"/>
              <a:ext cx="1976159" cy="2009675"/>
            </a:xfrm>
            <a:custGeom>
              <a:avLst/>
              <a:gdLst>
                <a:gd name="T0" fmla="*/ 1195234372 w 1424"/>
                <a:gd name="T1" fmla="*/ 0 h 1438"/>
                <a:gd name="T2" fmla="*/ 0 w 1424"/>
                <a:gd name="T3" fmla="*/ 942468540 h 1438"/>
                <a:gd name="T4" fmla="*/ 1195234372 w 1424"/>
                <a:gd name="T5" fmla="*/ 942468540 h 1438"/>
                <a:gd name="T6" fmla="*/ 1195234372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 useBgFill="1"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3090925" y="1933618"/>
              <a:ext cx="3042658" cy="3115455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3297055" y="1797499"/>
              <a:ext cx="2724501" cy="3383106"/>
              <a:chOff x="1982" y="1205"/>
              <a:chExt cx="1824" cy="2212"/>
            </a:xfrm>
          </p:grpSpPr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gray">
              <a:xfrm>
                <a:off x="2184" y="1832"/>
                <a:ext cx="1395" cy="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01688" eaLnBrk="0" hangingPunct="0"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1688" eaLnBrk="0" hangingPunct="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Tx/>
                  <a:buNone/>
                </a:pPr>
                <a:r>
                  <a:rPr lang="en-US" altLang="zh-CN" sz="2000" noProof="1">
                    <a:solidFill>
                      <a:srgbClr val="FFFF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Document Management</a:t>
                </a:r>
              </a:p>
            </p:txBody>
          </p:sp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gray">
              <a:xfrm>
                <a:off x="2312" y="2428"/>
                <a:ext cx="1242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01688" eaLnBrk="0" hangingPunct="0"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01688" eaLnBrk="0" hangingPunct="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01688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01688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01688" eaLnBrk="0" hangingPunct="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spcAft>
                    <a:spcPct val="40000"/>
                  </a:spcAft>
                  <a:buClrTx/>
                  <a:buSzTx/>
                  <a:buFontTx/>
                  <a:buNone/>
                </a:pPr>
                <a:r>
                  <a:rPr lang="en-US" altLang="zh-CN" sz="2000" noProof="1">
                    <a:solidFill>
                      <a:srgbClr val="FFFF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Web Content</a:t>
                </a:r>
                <a:br>
                  <a:rPr lang="en-US" altLang="zh-CN" sz="2000" noProof="1">
                    <a:solidFill>
                      <a:srgbClr val="FFFF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US" altLang="zh-CN" sz="2000" noProof="1">
                    <a:solidFill>
                      <a:srgbClr val="FFFFFF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Management</a:t>
                </a:r>
              </a:p>
            </p:txBody>
          </p:sp>
          <p:sp>
            <p:nvSpPr>
              <p:cNvPr id="31" name="WordArt 20"/>
              <p:cNvSpPr>
                <a:spLocks noChangeArrowheads="1" noChangeShapeType="1" noTextEdit="1"/>
              </p:cNvSpPr>
              <p:nvPr/>
            </p:nvSpPr>
            <p:spPr bwMode="gray">
              <a:xfrm rot="-2901239">
                <a:off x="1707" y="1480"/>
                <a:ext cx="876" cy="32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704708"/>
                  </a:avLst>
                </a:prstTxWarp>
              </a:bodyPr>
              <a:lstStyle/>
              <a:p>
                <a:pPr algn="ctr"/>
                <a:r>
                  <a:rPr lang="en-US" altLang="zh-CN" sz="800" kern="10" dirty="0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Work</a:t>
                </a:r>
                <a:r>
                  <a:rPr lang="en-US" altLang="zh-CN" sz="800" kern="10" dirty="0">
                    <a:solidFill>
                      <a:srgbClr val="000000"/>
                    </a:solidFill>
                    <a:effectLst>
                      <a:outerShdw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"/>
                    <a:ea typeface="+mn-ea"/>
                    <a:cs typeface="+mn-ea"/>
                  </a:rPr>
                  <a:t> </a:t>
                </a:r>
                <a:r>
                  <a:rPr lang="en-US" altLang="zh-CN" sz="800" kern="10" dirty="0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Nodes</a:t>
                </a:r>
                <a:endParaRPr lang="zh-CN" altLang="en-US" sz="800" kern="10" dirty="0">
                  <a:solidFill>
                    <a:srgbClr val="000000"/>
                  </a:solidFill>
                  <a:latin typeface=""/>
                  <a:ea typeface="+mn-ea"/>
                  <a:cs typeface="+mn-ea"/>
                </a:endParaRPr>
              </a:p>
            </p:txBody>
          </p:sp>
          <p:sp>
            <p:nvSpPr>
              <p:cNvPr id="32" name="WordArt 21"/>
              <p:cNvSpPr>
                <a:spLocks noChangeArrowheads="1" noChangeShapeType="1" noTextEdit="1"/>
              </p:cNvSpPr>
              <p:nvPr/>
            </p:nvSpPr>
            <p:spPr bwMode="gray">
              <a:xfrm rot="-7961487">
                <a:off x="1736" y="2811"/>
                <a:ext cx="862" cy="34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744612"/>
                  </a:avLst>
                </a:prstTxWarp>
              </a:bodyPr>
              <a:lstStyle/>
              <a:p>
                <a:pPr algn="ctr"/>
                <a:r>
                  <a:rPr lang="en-US" altLang="zh-CN" sz="900" kern="10" dirty="0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Storage</a:t>
                </a:r>
                <a:r>
                  <a:rPr lang="en-US" altLang="zh-CN" sz="900" kern="10" dirty="0">
                    <a:solidFill>
                      <a:srgbClr val="000000"/>
                    </a:solidFill>
                    <a:effectLst>
                      <a:outerShdw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"/>
                    <a:ea typeface="+mn-ea"/>
                    <a:cs typeface="+mn-ea"/>
                  </a:rPr>
                  <a:t> </a:t>
                </a:r>
                <a:r>
                  <a:rPr lang="en-US" altLang="zh-CN" sz="900" kern="10" dirty="0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Disk</a:t>
                </a:r>
                <a:endParaRPr lang="zh-CN" altLang="en-US" sz="900" kern="10" dirty="0">
                  <a:solidFill>
                    <a:srgbClr val="000000"/>
                  </a:solidFill>
                  <a:latin typeface=""/>
                  <a:ea typeface="+mn-ea"/>
                  <a:cs typeface="+mn-ea"/>
                </a:endParaRPr>
              </a:p>
            </p:txBody>
          </p:sp>
          <p:sp>
            <p:nvSpPr>
              <p:cNvPr id="33" name="WordArt 22"/>
              <p:cNvSpPr>
                <a:spLocks noChangeArrowheads="1" noChangeShapeType="1" noTextEdit="1"/>
              </p:cNvSpPr>
              <p:nvPr/>
            </p:nvSpPr>
            <p:spPr bwMode="gray">
              <a:xfrm rot="7701774">
                <a:off x="3151" y="2763"/>
                <a:ext cx="995" cy="31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823300"/>
                  </a:avLst>
                </a:prstTxWarp>
              </a:bodyPr>
              <a:lstStyle/>
              <a:p>
                <a:pPr algn="ctr"/>
                <a:r>
                  <a:rPr lang="en-US" altLang="zh-CN" sz="900" kern="10" dirty="0" err="1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Iaas</a:t>
                </a:r>
                <a:r>
                  <a:rPr lang="en-US" altLang="zh-CN" sz="900" kern="10" dirty="0">
                    <a:solidFill>
                      <a:srgbClr val="000000"/>
                    </a:solidFill>
                    <a:effectLst>
                      <a:outerShdw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"/>
                    <a:ea typeface="+mn-ea"/>
                    <a:cs typeface="+mn-ea"/>
                  </a:rPr>
                  <a:t> </a:t>
                </a:r>
                <a:r>
                  <a:rPr lang="en-US" altLang="zh-CN" sz="900" kern="10" dirty="0" err="1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SaaS</a:t>
                </a:r>
                <a:endParaRPr lang="zh-CN" altLang="en-US" sz="900" kern="10" dirty="0">
                  <a:solidFill>
                    <a:srgbClr val="000000"/>
                  </a:solidFill>
                  <a:latin typeface=""/>
                  <a:ea typeface="+mn-ea"/>
                  <a:cs typeface="+mn-ea"/>
                </a:endParaRPr>
              </a:p>
            </p:txBody>
          </p:sp>
          <p:sp>
            <p:nvSpPr>
              <p:cNvPr id="34" name="WordArt 23"/>
              <p:cNvSpPr>
                <a:spLocks noChangeArrowheads="1" noChangeShapeType="1" noTextEdit="1"/>
              </p:cNvSpPr>
              <p:nvPr/>
            </p:nvSpPr>
            <p:spPr bwMode="gray">
              <a:xfrm rot="2908157">
                <a:off x="3309" y="1516"/>
                <a:ext cx="671" cy="18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779108"/>
                  </a:avLst>
                </a:prstTxWarp>
              </a:bodyPr>
              <a:lstStyle/>
              <a:p>
                <a:pPr algn="ctr"/>
                <a:r>
                  <a:rPr lang="en-US" altLang="zh-CN" sz="900" kern="10" dirty="0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Tape</a:t>
                </a:r>
                <a:r>
                  <a:rPr lang="en-US" altLang="zh-CN" sz="900" kern="10" dirty="0">
                    <a:solidFill>
                      <a:srgbClr val="000000"/>
                    </a:solidFill>
                    <a:effectLst>
                      <a:outerShdw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  <a:latin typeface=""/>
                    <a:ea typeface="+mn-ea"/>
                    <a:cs typeface="+mn-ea"/>
                  </a:rPr>
                  <a:t> </a:t>
                </a:r>
                <a:r>
                  <a:rPr lang="en-US" altLang="zh-CN" sz="900" kern="10" dirty="0">
                    <a:solidFill>
                      <a:srgbClr val="000000"/>
                    </a:solidFill>
                    <a:latin typeface=""/>
                    <a:ea typeface="+mn-ea"/>
                    <a:cs typeface="+mn-ea"/>
                  </a:rPr>
                  <a:t>Lib</a:t>
                </a:r>
                <a:endParaRPr lang="zh-CN" altLang="en-US" sz="900" kern="10" dirty="0">
                  <a:solidFill>
                    <a:srgbClr val="000000"/>
                  </a:solidFill>
                  <a:latin typeface=""/>
                  <a:ea typeface="+mn-ea"/>
                  <a:cs typeface="+mn-ea"/>
                </a:endParaRP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32748" y="1996325"/>
              <a:ext cx="3011291" cy="30649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矩形 31"/>
            <p:cNvSpPr>
              <a:spLocks noChangeArrowheads="1"/>
            </p:cNvSpPr>
            <p:nvPr/>
          </p:nvSpPr>
          <p:spPr bwMode="auto">
            <a:xfrm>
              <a:off x="187180" y="3048575"/>
              <a:ext cx="2727487" cy="50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17</a:t>
              </a:r>
              <a:r>
                <a:rPr lang="en-US" altLang="zh-CN" sz="1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,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000 </a:t>
              </a:r>
              <a:r>
                <a:rPr lang="en-US" altLang="zh-CN" sz="1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CPU Cores</a:t>
              </a: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632476" y="3037869"/>
              <a:ext cx="2234569" cy="4238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000000"/>
                  </a:solidFill>
                  <a:latin typeface=""/>
                  <a:ea typeface="+mn-ea"/>
                </a:rPr>
                <a:t>5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"/>
                  <a:ea typeface="+mn-ea"/>
                </a:rPr>
                <a:t> PB </a:t>
              </a:r>
              <a:r>
                <a:rPr lang="en-US" altLang="zh-CN" sz="1200" dirty="0">
                  <a:solidFill>
                    <a:srgbClr val="000000"/>
                  </a:solidFill>
                  <a:latin typeface=""/>
                  <a:ea typeface="+mn-ea"/>
                </a:rPr>
                <a:t>Tape Lib</a:t>
              </a: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6006620" y="5792377"/>
              <a:ext cx="2575131" cy="4238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 err="1">
                  <a:solidFill>
                    <a:srgbClr val="000000"/>
                  </a:solidFill>
                  <a:latin typeface=""/>
                  <a:ea typeface="+mn-ea"/>
                </a:rPr>
                <a:t>IaaS</a:t>
              </a:r>
              <a:r>
                <a:rPr lang="en-US" altLang="zh-CN" sz="1200" dirty="0">
                  <a:solidFill>
                    <a:srgbClr val="000000"/>
                  </a:solidFill>
                  <a:latin typeface=""/>
                  <a:ea typeface="+mn-ea"/>
                </a:rPr>
                <a:t>/</a:t>
              </a:r>
              <a:r>
                <a:rPr lang="en-US" altLang="zh-CN" sz="1200" dirty="0" err="1">
                  <a:solidFill>
                    <a:srgbClr val="000000"/>
                  </a:solidFill>
                  <a:latin typeface=""/>
                  <a:ea typeface="+mn-ea"/>
                </a:rPr>
                <a:t>PaaS</a:t>
              </a:r>
              <a:r>
                <a:rPr lang="en-US" altLang="zh-CN" sz="1200" dirty="0">
                  <a:solidFill>
                    <a:srgbClr val="000000"/>
                  </a:solidFill>
                  <a:latin typeface=""/>
                  <a:ea typeface="+mn-ea"/>
                </a:rPr>
                <a:t>/</a:t>
              </a:r>
              <a:r>
                <a:rPr lang="en-US" altLang="zh-CN" sz="1200" dirty="0" err="1">
                  <a:solidFill>
                    <a:srgbClr val="000000"/>
                  </a:solidFill>
                  <a:latin typeface=""/>
                  <a:ea typeface="+mn-ea"/>
                </a:rPr>
                <a:t>SaaS</a:t>
              </a:r>
              <a:endParaRPr lang="zh-CN" altLang="en-US" sz="1200" dirty="0">
                <a:solidFill>
                  <a:srgbClr val="000000"/>
                </a:solidFill>
                <a:latin typeface=""/>
                <a:ea typeface="+mn-ea"/>
              </a:endParaRPr>
            </a:p>
          </p:txBody>
        </p:sp>
        <p:sp>
          <p:nvSpPr>
            <p:cNvPr id="28" name="矩形 34"/>
            <p:cNvSpPr>
              <a:spLocks noChangeArrowheads="1"/>
            </p:cNvSpPr>
            <p:nvPr/>
          </p:nvSpPr>
          <p:spPr bwMode="auto">
            <a:xfrm>
              <a:off x="695036" y="5764849"/>
              <a:ext cx="2437712" cy="42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 dirty="0" smtClean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 PB </a:t>
              </a:r>
              <a:r>
                <a:rPr lang="en-US" altLang="zh-CN" sz="1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Storage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7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"/>
    </mc:Choice>
    <mc:Fallback xmlns="">
      <p:transition spd="slow" advTm="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Operations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4294967295"/>
          </p:nvPr>
        </p:nvSpPr>
        <p:spPr>
          <a:xfrm>
            <a:off x="127706" y="976365"/>
            <a:ext cx="4299916" cy="5127586"/>
          </a:xfrm>
        </p:spPr>
        <p:txBody>
          <a:bodyPr>
            <a:normAutofit fontScale="55000" lnSpcReduction="20000"/>
          </a:bodyPr>
          <a:lstStyle/>
          <a:p>
            <a:pPr marL="230400" lvl="1" indent="-23040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4400" dirty="0" smtClean="0">
                <a:solidFill>
                  <a:srgbClr val="002060"/>
                </a:solidFill>
              </a:rPr>
              <a:t>Developed </a:t>
            </a:r>
            <a:r>
              <a:rPr lang="en-US" altLang="zh-CN" sz="4400" dirty="0">
                <a:solidFill>
                  <a:srgbClr val="002060"/>
                </a:solidFill>
              </a:rPr>
              <a:t>software for asset </a:t>
            </a:r>
            <a:r>
              <a:rPr lang="en-US" altLang="zh-CN" sz="4400" dirty="0" smtClean="0">
                <a:solidFill>
                  <a:srgbClr val="002060"/>
                </a:solidFill>
              </a:rPr>
              <a:t>management, standardized:</a:t>
            </a:r>
            <a:endParaRPr lang="en-US" altLang="zh-CN" sz="440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purchasing, testing, launching, maintenance etc.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4400" dirty="0" smtClean="0">
                <a:solidFill>
                  <a:srgbClr val="002060"/>
                </a:solidFill>
              </a:rPr>
              <a:t>Providing quality service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Intelligent monitoring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900" dirty="0" smtClean="0"/>
              <a:t>Analyzing data from various </a:t>
            </a:r>
            <a:r>
              <a:rPr lang="en-US" altLang="zh-CN" sz="2900" dirty="0"/>
              <a:t>sources </a:t>
            </a:r>
            <a:r>
              <a:rPr lang="en-US" altLang="zh-CN" sz="2900" dirty="0" smtClean="0"/>
              <a:t>and </a:t>
            </a:r>
            <a:r>
              <a:rPr lang="en-US" altLang="zh-CN" sz="2900" dirty="0"/>
              <a:t>d</a:t>
            </a:r>
            <a:r>
              <a:rPr lang="en-US" altLang="zh-CN" sz="2900" dirty="0" smtClean="0"/>
              <a:t>etecting </a:t>
            </a:r>
            <a:r>
              <a:rPr lang="en-US" altLang="zh-CN" sz="2900" dirty="0" smtClean="0">
                <a:cs typeface="Consolas" panose="020B0609020204030204" pitchFamily="49" charset="0"/>
              </a:rPr>
              <a:t>abnormalities</a:t>
            </a:r>
            <a:r>
              <a:rPr lang="en-US" altLang="zh-CN" sz="2900" dirty="0" smtClean="0"/>
              <a:t> with deep learning  technologies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3600" dirty="0" smtClean="0"/>
              <a:t>Developed helpdesk service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900" dirty="0" smtClean="0"/>
              <a:t>Tracking requests, problems and user suggestions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09" y="976365"/>
            <a:ext cx="3450880" cy="23955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909" y="3671178"/>
            <a:ext cx="3821385" cy="22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"/>
    </mc:Choice>
    <mc:Fallback xmlns="">
      <p:transition spd="slow" advTm="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320" y="111254"/>
            <a:ext cx="8210693" cy="648611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Computing with </a:t>
            </a:r>
            <a:r>
              <a:rPr lang="en-US" altLang="zh-CN" sz="2800" dirty="0" err="1" smtClean="0"/>
              <a:t>HTCondor</a:t>
            </a:r>
            <a:r>
              <a:rPr lang="en-US" altLang="zh-CN" sz="2800" dirty="0" smtClean="0"/>
              <a:t> Batch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ystem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1639" y="1000747"/>
            <a:ext cx="8715375" cy="2995207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2200" dirty="0" err="1" smtClean="0">
                <a:solidFill>
                  <a:srgbClr val="002060"/>
                </a:solidFill>
              </a:rPr>
              <a:t>HTCondor</a:t>
            </a:r>
            <a:r>
              <a:rPr lang="en-US" altLang="zh-CN" sz="2200" dirty="0" smtClean="0">
                <a:solidFill>
                  <a:srgbClr val="002060"/>
                </a:solidFill>
              </a:rPr>
              <a:t> deployed to manage </a:t>
            </a:r>
            <a:r>
              <a:rPr lang="en-US" altLang="zh-CN" sz="2200" dirty="0">
                <a:solidFill>
                  <a:srgbClr val="002060"/>
                </a:solidFill>
              </a:rPr>
              <a:t>local cluster </a:t>
            </a:r>
            <a:r>
              <a:rPr lang="en-US" altLang="zh-CN" sz="2200" dirty="0" smtClean="0">
                <a:solidFill>
                  <a:srgbClr val="002060"/>
                </a:solidFill>
              </a:rPr>
              <a:t>workload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1900" dirty="0" smtClean="0">
                <a:solidFill>
                  <a:srgbClr val="000000"/>
                </a:solidFill>
                <a:cs typeface="+mn-cs"/>
              </a:rPr>
              <a:t>Frequent meetings with </a:t>
            </a:r>
            <a:r>
              <a:rPr lang="en-US" altLang="zh-CN" sz="1900" dirty="0" err="1" smtClean="0">
                <a:solidFill>
                  <a:srgbClr val="000000"/>
                </a:solidFill>
                <a:cs typeface="+mn-cs"/>
              </a:rPr>
              <a:t>HTCondor</a:t>
            </a:r>
            <a:r>
              <a:rPr lang="en-US" altLang="zh-CN" sz="1900" dirty="0" smtClean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cs typeface="+mn-cs"/>
              </a:rPr>
              <a:t>team 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1900" dirty="0" smtClean="0">
                <a:solidFill>
                  <a:srgbClr val="CC0066"/>
                </a:solidFill>
              </a:rPr>
              <a:t>Established largest </a:t>
            </a:r>
            <a:r>
              <a:rPr lang="en-US" altLang="zh-CN" sz="1900" dirty="0" err="1" smtClean="0">
                <a:solidFill>
                  <a:srgbClr val="CC0066"/>
                </a:solidFill>
              </a:rPr>
              <a:t>HTCondor</a:t>
            </a:r>
            <a:r>
              <a:rPr lang="en-US" altLang="zh-CN" sz="1900" dirty="0" smtClean="0">
                <a:solidFill>
                  <a:srgbClr val="CC0066"/>
                </a:solidFill>
              </a:rPr>
              <a:t> pool in China</a:t>
            </a:r>
            <a:endParaRPr lang="en-US" altLang="zh-CN" sz="1900" kern="1200" dirty="0" smtClean="0">
              <a:solidFill>
                <a:srgbClr val="CC0066"/>
              </a:solidFill>
              <a:latin typeface="+mn-lt"/>
              <a:ea typeface="宋体" pitchFamily="2" charset="-122"/>
              <a:cs typeface="+mn-cs"/>
            </a:endParaRPr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2200" dirty="0" smtClean="0">
                <a:solidFill>
                  <a:srgbClr val="002060"/>
                </a:solidFill>
              </a:rPr>
              <a:t>Local enhancements</a:t>
            </a:r>
            <a:r>
              <a:rPr lang="en-US" altLang="zh-CN" sz="2200" dirty="0" smtClean="0"/>
              <a:t>: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1900" kern="1200" dirty="0" smtClean="0">
                <a:solidFill>
                  <a:srgbClr val="000000"/>
                </a:solidFill>
                <a:cs typeface="+mn-cs"/>
              </a:rPr>
              <a:t>Node status monitoring database</a:t>
            </a:r>
            <a:endParaRPr lang="en-US" altLang="zh-CN" sz="2600" dirty="0" smtClean="0"/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1900" dirty="0" smtClean="0"/>
              <a:t>Fairness-based </a:t>
            </a:r>
            <a:r>
              <a:rPr lang="en-US" altLang="zh-CN" sz="1900" kern="1200" dirty="0" smtClean="0">
                <a:solidFill>
                  <a:srgbClr val="000000"/>
                </a:solidFill>
                <a:cs typeface="+mn-cs"/>
              </a:rPr>
              <a:t>job </a:t>
            </a:r>
            <a:r>
              <a:rPr lang="en-US" altLang="zh-CN" sz="1900" kern="1200" dirty="0">
                <a:solidFill>
                  <a:srgbClr val="000000"/>
                </a:solidFill>
                <a:cs typeface="+mn-cs"/>
              </a:rPr>
              <a:t>scheduling </a:t>
            </a:r>
            <a:r>
              <a:rPr lang="en-US" altLang="zh-CN" sz="1900" kern="1200" dirty="0" smtClean="0">
                <a:solidFill>
                  <a:srgbClr val="000000"/>
                </a:solidFill>
                <a:cs typeface="+mn-cs"/>
              </a:rPr>
              <a:t>policy</a:t>
            </a:r>
            <a:endParaRPr lang="en-US" altLang="zh-CN" sz="1900" dirty="0" smtClean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n"/>
            </a:pPr>
            <a:r>
              <a:rPr lang="en-US" altLang="zh-CN" sz="2300" dirty="0">
                <a:solidFill>
                  <a:srgbClr val="CC0066"/>
                </a:solidFill>
              </a:rPr>
              <a:t> Resource utilization improved significantly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256556" y="4166005"/>
            <a:ext cx="3070285" cy="2371493"/>
            <a:chOff x="6307832" y="1278433"/>
            <a:chExt cx="2296616" cy="1840136"/>
          </a:xfrm>
        </p:grpSpPr>
        <p:grpSp>
          <p:nvGrpSpPr>
            <p:cNvPr id="83" name="组合 82"/>
            <p:cNvGrpSpPr/>
            <p:nvPr/>
          </p:nvGrpSpPr>
          <p:grpSpPr>
            <a:xfrm>
              <a:off x="6307832" y="1278433"/>
              <a:ext cx="2296616" cy="1840136"/>
              <a:chOff x="6307832" y="1278433"/>
              <a:chExt cx="2296616" cy="1840136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7832" y="2122410"/>
                <a:ext cx="2296616" cy="698126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3397" y="1278433"/>
                <a:ext cx="2241051" cy="843142"/>
              </a:xfrm>
              <a:prstGeom prst="rect">
                <a:avLst/>
              </a:prstGeom>
            </p:spPr>
          </p:pic>
          <p:sp>
            <p:nvSpPr>
              <p:cNvPr id="87" name="文本框 86"/>
              <p:cNvSpPr txBox="1"/>
              <p:nvPr/>
            </p:nvSpPr>
            <p:spPr>
              <a:xfrm>
                <a:off x="6441715" y="2865817"/>
                <a:ext cx="2110203" cy="25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solidFill>
                      <a:srgbClr val="000000"/>
                    </a:solidFill>
                  </a:rPr>
                  <a:t>Before: long queue &amp; free slots</a:t>
                </a:r>
                <a:endParaRPr lang="zh-CN" altLang="en-U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4" name="椭圆 83"/>
            <p:cNvSpPr/>
            <p:nvPr/>
          </p:nvSpPr>
          <p:spPr>
            <a:xfrm>
              <a:off x="6948046" y="1556704"/>
              <a:ext cx="535877" cy="12092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551" y="4017686"/>
            <a:ext cx="4935877" cy="2376695"/>
          </a:xfrm>
          <a:prstGeom prst="rect">
            <a:avLst/>
          </a:prstGeom>
        </p:spPr>
      </p:pic>
      <p:sp>
        <p:nvSpPr>
          <p:cNvPr id="10" name="矩形标注 9"/>
          <p:cNvSpPr/>
          <p:nvPr/>
        </p:nvSpPr>
        <p:spPr bwMode="auto">
          <a:xfrm>
            <a:off x="7547334" y="3711283"/>
            <a:ext cx="1451210" cy="326571"/>
          </a:xfrm>
          <a:prstGeom prst="wedgeRectCallout">
            <a:avLst>
              <a:gd name="adj1" fmla="val -42914"/>
              <a:gd name="adj2" fmla="val 127724"/>
            </a:avLst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000" b="1" dirty="0" smtClean="0">
                <a:solidFill>
                  <a:srgbClr val="000000"/>
                </a:solidFill>
                <a:latin typeface="Arial" charset="0"/>
              </a:rPr>
              <a:t>Utilization rate</a:t>
            </a:r>
            <a:r>
              <a:rPr lang="en-US" altLang="zh-CN" sz="1000" b="1" dirty="0" smtClean="0">
                <a:solidFill>
                  <a:srgbClr val="FF0000"/>
                </a:solidFill>
                <a:latin typeface="Arial" charset="0"/>
              </a:rPr>
              <a:t>: 96%</a:t>
            </a:r>
            <a:endParaRPr lang="zh-CN" altLang="en-US" sz="10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流程图: 可选过程 10"/>
          <p:cNvSpPr/>
          <p:nvPr/>
        </p:nvSpPr>
        <p:spPr bwMode="auto">
          <a:xfrm>
            <a:off x="4095776" y="4576688"/>
            <a:ext cx="4752845" cy="757705"/>
          </a:xfrm>
          <a:prstGeom prst="flowChartAlternateProcess">
            <a:avLst/>
          </a:prstGeom>
          <a:noFill/>
          <a:ln w="158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8548" y="4062977"/>
            <a:ext cx="89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</a:rPr>
              <a:t>Resource sharing to all exp.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220983" y="6260499"/>
            <a:ext cx="2545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000000"/>
                </a:solidFill>
              </a:rPr>
              <a:t>After: almost no free slots</a:t>
            </a:r>
            <a:endParaRPr lang="zh-CN" alt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"/>
    </mc:Choice>
    <mc:Fallback xmlns="">
      <p:transition spd="slow" advTm="2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国际评估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国际评估模板" id="{3F18DA73-E2CB-4F60-A153-13048A0E3A06}" vid="{A4E59335-E0F5-4E78-BE48-E7F76C8F613E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of IHEP-international Review_模板" id="{36654E91-A33F-45E0-B76F-1DD139CD54F7}" vid="{0B05C67F-B6BC-4D74-91C4-5B26404E58F9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国际评估模板</Template>
  <TotalTime>64279</TotalTime>
  <Words>1538</Words>
  <Application>Microsoft Office PowerPoint</Application>
  <PresentationFormat>全屏显示(4:3)</PresentationFormat>
  <Paragraphs>290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黑体</vt:lpstr>
      <vt:lpstr>华文彩云</vt:lpstr>
      <vt:lpstr>宋体</vt:lpstr>
      <vt:lpstr>微软雅黑</vt:lpstr>
      <vt:lpstr>Arial</vt:lpstr>
      <vt:lpstr>Arial Black</vt:lpstr>
      <vt:lpstr>Calibri</vt:lpstr>
      <vt:lpstr>Consolas</vt:lpstr>
      <vt:lpstr>Times New Roman</vt:lpstr>
      <vt:lpstr>Wingdings</vt:lpstr>
      <vt:lpstr>国际评估模板</vt:lpstr>
      <vt:lpstr>Office 主题</vt:lpstr>
      <vt:lpstr>Computing Center</vt:lpstr>
      <vt:lpstr>Contents</vt:lpstr>
      <vt:lpstr>Mission</vt:lpstr>
      <vt:lpstr>Human Resources </vt:lpstr>
      <vt:lpstr>Management</vt:lpstr>
      <vt:lpstr>Funding</vt:lpstr>
      <vt:lpstr>Facilities Expansion in Last 5 Years</vt:lpstr>
      <vt:lpstr>Operations</vt:lpstr>
      <vt:lpstr>Computing with HTCondor Batch System</vt:lpstr>
      <vt:lpstr>Cloud Computing: IHEPCloud</vt:lpstr>
      <vt:lpstr>DIRAC-based Distributed Computing</vt:lpstr>
      <vt:lpstr>WLCG Tier2 Beijing</vt:lpstr>
      <vt:lpstr>PB-Scale Data Storage  </vt:lpstr>
      <vt:lpstr>Network at IHEP</vt:lpstr>
      <vt:lpstr>International Connections</vt:lpstr>
      <vt:lpstr>Cybersecurity</vt:lpstr>
      <vt:lpstr>IT Services</vt:lpstr>
      <vt:lpstr>HEP Software</vt:lpstr>
      <vt:lpstr>Tasks for Next 5 Years</vt:lpstr>
      <vt:lpstr>Future Plans (1)</vt:lpstr>
      <vt:lpstr>Future Plans (2)</vt:lpstr>
      <vt:lpstr>Deep Collaboration</vt:lpstr>
      <vt:lpstr>Response to 2013 assessment</vt:lpstr>
      <vt:lpstr>Summary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Weidong Li</dc:creator>
  <cp:lastModifiedBy>C305</cp:lastModifiedBy>
  <cp:revision>2731</cp:revision>
  <cp:lastPrinted>2018-06-08T00:42:21Z</cp:lastPrinted>
  <dcterms:created xsi:type="dcterms:W3CDTF">1999-05-22T11:36:26Z</dcterms:created>
  <dcterms:modified xsi:type="dcterms:W3CDTF">2018-06-14T00:01:31Z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