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2" r:id="rId1"/>
  </p:sldMasterIdLst>
  <p:notesMasterIdLst>
    <p:notesMasterId r:id="rId32"/>
  </p:notesMasterIdLst>
  <p:handoutMasterIdLst>
    <p:handoutMasterId r:id="rId33"/>
  </p:handoutMasterIdLst>
  <p:sldIdLst>
    <p:sldId id="1505" r:id="rId2"/>
    <p:sldId id="1506" r:id="rId3"/>
    <p:sldId id="1526" r:id="rId4"/>
    <p:sldId id="1507" r:id="rId5"/>
    <p:sldId id="1542" r:id="rId6"/>
    <p:sldId id="1534" r:id="rId7"/>
    <p:sldId id="1535" r:id="rId8"/>
    <p:sldId id="1536" r:id="rId9"/>
    <p:sldId id="1537" r:id="rId10"/>
    <p:sldId id="1528" r:id="rId11"/>
    <p:sldId id="1525" r:id="rId12"/>
    <p:sldId id="1527" r:id="rId13"/>
    <p:sldId id="1529" r:id="rId14"/>
    <p:sldId id="1530" r:id="rId15"/>
    <p:sldId id="1541" r:id="rId16"/>
    <p:sldId id="1509" r:id="rId17"/>
    <p:sldId id="1532" r:id="rId18"/>
    <p:sldId id="1531" r:id="rId19"/>
    <p:sldId id="1516" r:id="rId20"/>
    <p:sldId id="1517" r:id="rId21"/>
    <p:sldId id="1520" r:id="rId22"/>
    <p:sldId id="1543" r:id="rId23"/>
    <p:sldId id="1510" r:id="rId24"/>
    <p:sldId id="1533" r:id="rId25"/>
    <p:sldId id="1519" r:id="rId26"/>
    <p:sldId id="1511" r:id="rId27"/>
    <p:sldId id="1538" r:id="rId28"/>
    <p:sldId id="1539" r:id="rId29"/>
    <p:sldId id="1540" r:id="rId30"/>
    <p:sldId id="1508" r:id="rId31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umimoji="1" kern="1200">
        <a:solidFill>
          <a:schemeClr val="accent2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umimoji="1" kern="1200">
        <a:solidFill>
          <a:schemeClr val="accent2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umimoji="1" kern="1200">
        <a:solidFill>
          <a:schemeClr val="accent2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umimoji="1" kern="1200">
        <a:solidFill>
          <a:schemeClr val="accent2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D8A118"/>
    <a:srgbClr val="009900"/>
    <a:srgbClr val="C1322F"/>
    <a:srgbClr val="D60093"/>
    <a:srgbClr val="00CC00"/>
    <a:srgbClr val="DDD313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1" autoAdjust="0"/>
    <p:restoredTop sz="92214" autoAdjust="0"/>
  </p:normalViewPr>
  <p:slideViewPr>
    <p:cSldViewPr>
      <p:cViewPr varScale="1">
        <p:scale>
          <a:sx n="74" d="100"/>
          <a:sy n="74" d="100"/>
        </p:scale>
        <p:origin x="1128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104"/>
    </p:cViewPr>
  </p:sorterViewPr>
  <p:notesViewPr>
    <p:cSldViewPr>
      <p:cViewPr varScale="1">
        <p:scale>
          <a:sx n="65" d="100"/>
          <a:sy n="65" d="100"/>
        </p:scale>
        <p:origin x="-279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2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04D6FB1C-C781-421D-A3BF-CA34500949EC}" type="datetimeFigureOut">
              <a:rPr lang="zh-CN" altLang="en-US"/>
              <a:pPr>
                <a:defRPr/>
              </a:pPr>
              <a:t>2018/6/10</a:t>
            </a:fld>
            <a:endParaRPr lang="en-US" altLang="zh-CN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0" sz="12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F7346362-D8FD-4129-B376-013978539C6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64112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 b="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b="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b="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b="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11DC690B-53CA-4236-918A-533B5E1A32A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05689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00761-D570-42FD-9FFF-56C847234F9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773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9CDC32-C3F1-47E9-8696-39EA1339EE9C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226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B8DA9-84A9-4EB6-B189-249AA29D5ED9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801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755" y="6596066"/>
            <a:ext cx="18610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r>
              <a:rPr kumimoji="0" lang="en-US" altLang="zh-CN" smtClean="0">
                <a:solidFill>
                  <a:srgbClr val="000000"/>
                </a:solidFill>
              </a:rPr>
              <a:t>2015-12-14</a:t>
            </a:r>
            <a:endParaRPr kumimoji="0" lang="en-US" dirty="0">
              <a:solidFill>
                <a:srgbClr val="000000"/>
              </a:solidFill>
              <a:ea typeface="黑体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9954" y="6596066"/>
            <a:ext cx="96129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fld id="{ED29E1F8-16ED-489D-AB37-26F80E37A49B}" type="slidenum">
              <a:rPr kumimoji="0"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kumimoji="0" lang="zh-CN" altLang="en-US" dirty="0" smtClean="0">
                <a:solidFill>
                  <a:srgbClr val="000000"/>
                </a:solidFill>
              </a:rPr>
              <a:t>/</a:t>
            </a:r>
            <a:r>
              <a:rPr kumimoji="0" lang="en-US" altLang="zh-CN" dirty="0" smtClean="0">
                <a:solidFill>
                  <a:srgbClr val="000000"/>
                </a:solidFill>
              </a:rPr>
              <a:t>103</a:t>
            </a:r>
            <a:endParaRPr kumimoji="0" lang="en-US" dirty="0">
              <a:solidFill>
                <a:srgbClr val="000000"/>
              </a:solidFill>
              <a:ea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156086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755" y="6596066"/>
            <a:ext cx="18610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r>
              <a:rPr kumimoji="0" lang="en-US" altLang="zh-CN" smtClean="0">
                <a:solidFill>
                  <a:srgbClr val="000000"/>
                </a:solidFill>
              </a:rPr>
              <a:t>2015-12-14</a:t>
            </a:r>
            <a:endParaRPr kumimoji="0" lang="en-US" dirty="0">
              <a:solidFill>
                <a:srgbClr val="000000"/>
              </a:solidFill>
              <a:ea typeface="黑体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9954" y="6596066"/>
            <a:ext cx="96129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fld id="{ED29E1F8-16ED-489D-AB37-26F80E37A49B}" type="slidenum">
              <a:rPr kumimoji="0"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kumimoji="0" lang="zh-CN" altLang="en-US" dirty="0" smtClean="0">
                <a:solidFill>
                  <a:srgbClr val="000000"/>
                </a:solidFill>
              </a:rPr>
              <a:t>/</a:t>
            </a:r>
            <a:r>
              <a:rPr kumimoji="0" lang="en-US" altLang="zh-CN" dirty="0" smtClean="0">
                <a:solidFill>
                  <a:srgbClr val="000000"/>
                </a:solidFill>
              </a:rPr>
              <a:t>103</a:t>
            </a:r>
            <a:endParaRPr kumimoji="0" lang="en-US" dirty="0">
              <a:solidFill>
                <a:srgbClr val="000000"/>
              </a:solidFill>
              <a:ea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2514527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logo-full-transp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8" y="94717"/>
            <a:ext cx="1428728" cy="9053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>
            <a:grpSpLocks/>
          </p:cNvGrpSpPr>
          <p:nvPr userDrawn="1"/>
        </p:nvGrpSpPr>
        <p:grpSpPr bwMode="auto">
          <a:xfrm>
            <a:off x="138114" y="260351"/>
            <a:ext cx="8601075" cy="802216"/>
            <a:chOff x="138882" y="260648"/>
            <a:chExt cx="8601036" cy="802796"/>
          </a:xfrm>
        </p:grpSpPr>
        <p:cxnSp>
          <p:nvCxnSpPr>
            <p:cNvPr id="3" name="直接连接符 2">
              <a:extLst>
                <a:ext uri="{FF2B5EF4-FFF2-40B4-BE49-F238E27FC236}"/>
              </a:extLst>
            </p:cNvPr>
            <p:cNvCxnSpPr/>
            <p:nvPr userDrawn="1"/>
          </p:nvCxnSpPr>
          <p:spPr>
            <a:xfrm>
              <a:off x="2043873" y="1052854"/>
              <a:ext cx="669604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8" descr="C:\Users\Hiber W500\Desktop\图片10.png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8882" y="260648"/>
              <a:ext cx="2056854" cy="802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" name="图片 13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569384"/>
            <a:ext cx="2139950" cy="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84639" y="115891"/>
            <a:ext cx="877472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4639" y="836616"/>
            <a:ext cx="8774723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Arial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Arial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Arial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Arial" pitchFamily="34" charset="0"/>
              </a:rPr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755" y="6596066"/>
            <a:ext cx="18610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r>
              <a:rPr kumimoji="0" lang="en-US" altLang="zh-CN" smtClean="0">
                <a:solidFill>
                  <a:srgbClr val="000000"/>
                </a:solidFill>
              </a:rPr>
              <a:t>2015-12-14</a:t>
            </a:r>
            <a:endParaRPr kumimoji="0" lang="en-US" dirty="0">
              <a:solidFill>
                <a:srgbClr val="000000"/>
              </a:solidFill>
              <a:ea typeface="黑体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9954" y="6596066"/>
            <a:ext cx="96129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fld id="{ED29E1F8-16ED-489D-AB37-26F80E37A49B}" type="slidenum">
              <a:rPr kumimoji="0"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kumimoji="0" lang="zh-CN" altLang="en-US" dirty="0" smtClean="0">
                <a:solidFill>
                  <a:srgbClr val="000000"/>
                </a:solidFill>
              </a:rPr>
              <a:t>/</a:t>
            </a:r>
            <a:r>
              <a:rPr kumimoji="0" lang="en-US" altLang="zh-CN" dirty="0" smtClean="0">
                <a:solidFill>
                  <a:srgbClr val="000000"/>
                </a:solidFill>
              </a:rPr>
              <a:t>103</a:t>
            </a:r>
            <a:endParaRPr kumimoji="0" lang="en-US" dirty="0">
              <a:solidFill>
                <a:srgbClr val="000000"/>
              </a:solidFill>
              <a:ea typeface="黑体"/>
            </a:endParaRPr>
          </a:p>
        </p:txBody>
      </p:sp>
      <p:sp>
        <p:nvSpPr>
          <p:cNvPr id="1030" name="Line 2"/>
          <p:cNvSpPr>
            <a:spLocks noChangeShapeType="1"/>
          </p:cNvSpPr>
          <p:nvPr/>
        </p:nvSpPr>
        <p:spPr bwMode="auto">
          <a:xfrm rot="10800000" flipH="1">
            <a:off x="0" y="836616"/>
            <a:ext cx="9144000" cy="1587"/>
          </a:xfrm>
          <a:prstGeom prst="line">
            <a:avLst/>
          </a:prstGeom>
          <a:noFill/>
          <a:ln w="63500" cmpd="sng">
            <a:solidFill>
              <a:srgbClr val="0000FF"/>
            </a:solidFill>
            <a:round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endParaRPr kumimoji="0" lang="zh-CN" altLang="zh-CN">
              <a:solidFill>
                <a:srgbClr val="3333CC"/>
              </a:solidFill>
              <a:latin typeface="黑体" pitchFamily="2" charset="-122"/>
              <a:ea typeface="黑体" pitchFamily="2" charset="-122"/>
              <a:sym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890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+mj-lt"/>
          <a:ea typeface="+mj-ea"/>
          <a:cs typeface="+mj-cs"/>
          <a:sym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34" charset="0"/>
          <a:ea typeface="黑体" pitchFamily="2" charset="-122"/>
          <a:sym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34" charset="0"/>
          <a:ea typeface="黑体" pitchFamily="2" charset="-122"/>
          <a:sym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34" charset="0"/>
          <a:ea typeface="黑体" pitchFamily="2" charset="-122"/>
          <a:sym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34" charset="0"/>
          <a:ea typeface="黑体" pitchFamily="2" charset="-122"/>
          <a:sym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34" charset="0"/>
          <a:ea typeface="黑体" pitchFamily="2" charset="-122"/>
          <a:sym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34" charset="0"/>
          <a:ea typeface="黑体" pitchFamily="2" charset="-122"/>
          <a:sym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34" charset="0"/>
          <a:ea typeface="黑体" pitchFamily="2" charset="-122"/>
          <a:sym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34" charset="0"/>
          <a:ea typeface="黑体" pitchFamily="2" charset="-122"/>
          <a:sym typeface="Arial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Arial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sym typeface="Arial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Arial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>
          <a:solidFill>
            <a:schemeClr val="tx1"/>
          </a:solidFill>
          <a:latin typeface="+mn-lt"/>
          <a:ea typeface="+mn-ea"/>
          <a:sym typeface="Arial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9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8.emf"/><Relationship Id="rId5" Type="http://schemas.openxmlformats.org/officeDocument/2006/relationships/image" Target="../media/image97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44" y="74272"/>
            <a:ext cx="8774723" cy="1428760"/>
          </a:xfrm>
        </p:spPr>
        <p:txBody>
          <a:bodyPr/>
          <a:lstStyle/>
          <a:p>
            <a:r>
              <a:rPr lang="en-US" altLang="zh-CN" sz="4800" b="1" dirty="0" smtClean="0"/>
              <a:t>Ground-Based </a:t>
            </a:r>
            <a:r>
              <a:rPr lang="en-US" altLang="zh-CN" sz="4800" b="1" dirty="0" err="1" smtClean="0"/>
              <a:t>Astroparticle</a:t>
            </a:r>
            <a:r>
              <a:rPr lang="en-US" altLang="zh-CN" sz="4800" b="1" dirty="0" smtClean="0"/>
              <a:t> Physics Research</a:t>
            </a:r>
            <a:endParaRPr lang="zh-CN" altLang="en-US" sz="48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85853" y="1928779"/>
            <a:ext cx="7858148" cy="4929221"/>
          </a:xfrm>
        </p:spPr>
        <p:txBody>
          <a:bodyPr/>
          <a:lstStyle/>
          <a:p>
            <a:r>
              <a:rPr lang="en-US" altLang="zh-CN" dirty="0" smtClean="0"/>
              <a:t>Vision and Mission</a:t>
            </a:r>
          </a:p>
          <a:p>
            <a:r>
              <a:rPr lang="en-US" altLang="zh-CN" dirty="0" smtClean="0"/>
              <a:t>Strategies and Programs</a:t>
            </a:r>
          </a:p>
          <a:p>
            <a:r>
              <a:rPr lang="en-US" altLang="zh-CN" dirty="0" smtClean="0"/>
              <a:t>Performance in Last 5 </a:t>
            </a:r>
            <a:r>
              <a:rPr lang="en-US" altLang="zh-CN" dirty="0"/>
              <a:t>Y</a:t>
            </a:r>
            <a:r>
              <a:rPr lang="en-US" altLang="zh-CN" dirty="0" smtClean="0"/>
              <a:t>ears</a:t>
            </a:r>
          </a:p>
          <a:p>
            <a:r>
              <a:rPr lang="en-US" altLang="zh-CN" dirty="0" smtClean="0"/>
              <a:t>Personnel Development </a:t>
            </a:r>
          </a:p>
          <a:p>
            <a:r>
              <a:rPr lang="en-US" altLang="zh-CN" dirty="0" smtClean="0"/>
              <a:t>Funding and Other Resources</a:t>
            </a:r>
          </a:p>
          <a:p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                      </a:t>
            </a:r>
            <a:r>
              <a:rPr lang="en-US" altLang="zh-CN" b="1" dirty="0"/>
              <a:t>	</a:t>
            </a:r>
            <a:r>
              <a:rPr lang="en-US" altLang="zh-CN" b="1" dirty="0" smtClean="0"/>
              <a:t>  Zhen Cao</a:t>
            </a:r>
          </a:p>
          <a:p>
            <a:pPr>
              <a:buNone/>
            </a:pPr>
            <a:r>
              <a:rPr lang="en-US" altLang="zh-CN" b="1" dirty="0" smtClean="0"/>
              <a:t>                         Particle Astrophysics Division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29E1F8-16ED-489D-AB37-26F80E37A49B}" type="slidenum">
              <a:rPr kumimoji="0" lang="zh-CN" alt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r>
              <a:rPr kumimoji="0" lang="zh-CN" altLang="en-US" smtClean="0">
                <a:solidFill>
                  <a:srgbClr val="000000"/>
                </a:solidFill>
              </a:rPr>
              <a:t>/</a:t>
            </a:r>
            <a:r>
              <a:rPr kumimoji="0" lang="en-US" altLang="zh-CN" smtClean="0">
                <a:solidFill>
                  <a:srgbClr val="000000"/>
                </a:solidFill>
              </a:rPr>
              <a:t>103</a:t>
            </a:r>
            <a:endParaRPr kumimoji="0" lang="en-US" dirty="0">
              <a:solidFill>
                <a:srgbClr val="000000"/>
              </a:solidFill>
              <a:ea typeface="黑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612576" y="-134939"/>
            <a:ext cx="6929454" cy="1277923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LHAASO Detector Layout </a:t>
            </a:r>
            <a:endParaRPr lang="zh-CN" altLang="en-US" dirty="0"/>
          </a:p>
        </p:txBody>
      </p:sp>
      <p:pic>
        <p:nvPicPr>
          <p:cNvPr id="5" name="Picture 1" descr="C:\Users\hp\AppData\Local\Temp\Rar$DIa0.393\lhaaso_layoutx_aligned4_box_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71612"/>
            <a:ext cx="7624160" cy="5172117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3781" t="30499" b="14858"/>
          <a:stretch>
            <a:fillRect/>
          </a:stretch>
        </p:blipFill>
        <p:spPr bwMode="auto">
          <a:xfrm>
            <a:off x="0" y="1285860"/>
            <a:ext cx="2490008" cy="133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14884"/>
            <a:ext cx="1760355" cy="1071546"/>
          </a:xfrm>
          <a:prstGeom prst="rect">
            <a:avLst/>
          </a:prstGeom>
        </p:spPr>
      </p:pic>
      <p:pic>
        <p:nvPicPr>
          <p:cNvPr id="12" name="内容占位符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8" y="46488"/>
            <a:ext cx="2143108" cy="173943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/>
          <a:srcRect l="26562" t="64284" r="57813" b="14883"/>
          <a:stretch>
            <a:fillRect/>
          </a:stretch>
        </p:blipFill>
        <p:spPr>
          <a:xfrm>
            <a:off x="7858148" y="71446"/>
            <a:ext cx="1214414" cy="1214414"/>
          </a:xfrm>
          <a:prstGeom prst="rect">
            <a:avLst/>
          </a:prstGeom>
        </p:spPr>
      </p:pic>
      <p:pic>
        <p:nvPicPr>
          <p:cNvPr id="14" name="Picture 11" descr="IMG_1772"/>
          <p:cNvPicPr>
            <a:picLocks noChangeAspect="1" noChangeArrowheads="1"/>
          </p:cNvPicPr>
          <p:nvPr/>
        </p:nvPicPr>
        <p:blipFill>
          <a:blip r:embed="rId7" cstate="print"/>
          <a:srcRect l="11087" t="15226" r="32177" b="33680"/>
          <a:stretch>
            <a:fillRect/>
          </a:stretch>
        </p:blipFill>
        <p:spPr bwMode="auto">
          <a:xfrm>
            <a:off x="8403461" y="1285860"/>
            <a:ext cx="740540" cy="571504"/>
          </a:xfrm>
          <a:prstGeom prst="rect">
            <a:avLst/>
          </a:prstGeom>
          <a:noFill/>
        </p:spPr>
      </p:pic>
      <p:cxnSp>
        <p:nvCxnSpPr>
          <p:cNvPr id="16" name="直接箭头连接符 15"/>
          <p:cNvCxnSpPr/>
          <p:nvPr/>
        </p:nvCxnSpPr>
        <p:spPr>
          <a:xfrm>
            <a:off x="214282" y="2357430"/>
            <a:ext cx="1857388" cy="214314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2910" y="235743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7m</a:t>
            </a:r>
            <a:endParaRPr lang="zh-CN" altLang="en-US" dirty="0"/>
          </a:p>
        </p:txBody>
      </p:sp>
      <p:cxnSp>
        <p:nvCxnSpPr>
          <p:cNvPr id="18" name="直接箭头连接符 17"/>
          <p:cNvCxnSpPr/>
          <p:nvPr/>
        </p:nvCxnSpPr>
        <p:spPr>
          <a:xfrm>
            <a:off x="-32" y="5857892"/>
            <a:ext cx="1785918" cy="1588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7709" y="5834742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1m</a:t>
            </a:r>
            <a:endParaRPr lang="zh-CN" altLang="en-US" dirty="0"/>
          </a:p>
        </p:txBody>
      </p:sp>
      <p:cxnSp>
        <p:nvCxnSpPr>
          <p:cNvPr id="21" name="直接箭头连接符 20"/>
          <p:cNvCxnSpPr/>
          <p:nvPr/>
        </p:nvCxnSpPr>
        <p:spPr>
          <a:xfrm>
            <a:off x="6429388" y="1500174"/>
            <a:ext cx="928694" cy="214314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38501" y="150017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5m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73155" y="878981"/>
            <a:ext cx="556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8 in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1 in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0" name="缺角矩形 19"/>
          <p:cNvSpPr/>
          <p:nvPr/>
        </p:nvSpPr>
        <p:spPr bwMode="auto">
          <a:xfrm>
            <a:off x="1571604" y="3714752"/>
            <a:ext cx="857256" cy="880841"/>
          </a:xfrm>
          <a:prstGeom prst="plaque">
            <a:avLst/>
          </a:prstGeom>
          <a:solidFill>
            <a:schemeClr val="accent1">
              <a:alpha val="2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5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" name="矩形 21"/>
          <p:cNvSpPr/>
          <p:nvPr/>
        </p:nvSpPr>
        <p:spPr bwMode="auto">
          <a:xfrm rot="19855048">
            <a:off x="3377491" y="3812294"/>
            <a:ext cx="381603" cy="406868"/>
          </a:xfrm>
          <a:prstGeom prst="rect">
            <a:avLst/>
          </a:prstGeom>
          <a:noFill/>
          <a:ln w="76200" cap="flat" cmpd="sng" algn="ctr">
            <a:solidFill>
              <a:schemeClr val="tx1">
                <a:alpha val="2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5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5" name="矩形 24"/>
          <p:cNvSpPr/>
          <p:nvPr/>
        </p:nvSpPr>
        <p:spPr bwMode="auto">
          <a:xfrm rot="19855048">
            <a:off x="3454043" y="3897698"/>
            <a:ext cx="229642" cy="249714"/>
          </a:xfrm>
          <a:prstGeom prst="rect">
            <a:avLst/>
          </a:prstGeom>
          <a:solidFill>
            <a:srgbClr val="FF0000">
              <a:alpha val="4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5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7" name="图片 7" descr="zp4.jpg"/>
          <p:cNvPicPr>
            <a:picLocks noChangeAspect="1" noChangeArrowheads="1"/>
          </p:cNvPicPr>
          <p:nvPr/>
        </p:nvPicPr>
        <p:blipFill>
          <a:blip r:embed="rId2"/>
          <a:srcRect l="20226" t="8411" r="24873" b="7710"/>
          <a:stretch>
            <a:fillRect/>
          </a:stretch>
        </p:blipFill>
        <p:spPr bwMode="auto">
          <a:xfrm>
            <a:off x="2857488" y="1481332"/>
            <a:ext cx="4572032" cy="509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图片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31751"/>
            <a:ext cx="310831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9"/>
          <p:cNvGrpSpPr>
            <a:grpSpLocks/>
          </p:cNvGrpSpPr>
          <p:nvPr/>
        </p:nvGrpSpPr>
        <p:grpSpPr bwMode="auto">
          <a:xfrm>
            <a:off x="-26988" y="952500"/>
            <a:ext cx="9170988" cy="59267"/>
            <a:chOff x="-29028" y="830238"/>
            <a:chExt cx="9171442" cy="421382"/>
          </a:xfrm>
        </p:grpSpPr>
        <p:cxnSp>
          <p:nvCxnSpPr>
            <p:cNvPr id="16" name="直接连接符 15">
              <a:extLst>
                <a:ext uri="{FF2B5EF4-FFF2-40B4-BE49-F238E27FC236}"/>
              </a:extLst>
            </p:cNvPr>
            <p:cNvCxnSpPr/>
            <p:nvPr/>
          </p:nvCxnSpPr>
          <p:spPr>
            <a:xfrm>
              <a:off x="-19503" y="830238"/>
              <a:ext cx="9144454" cy="0"/>
            </a:xfrm>
            <a:prstGeom prst="line">
              <a:avLst/>
            </a:prstGeom>
            <a:ln w="31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-29028" y="860337"/>
              <a:ext cx="9171442" cy="39128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760000"/>
                </a:solidFill>
              </a:endParaRPr>
            </a:p>
          </p:txBody>
        </p:sp>
      </p:grpSp>
      <p:sp>
        <p:nvSpPr>
          <p:cNvPr id="19460" name="矩形 2"/>
          <p:cNvSpPr>
            <a:spLocks noChangeArrowheads="1"/>
          </p:cNvSpPr>
          <p:nvPr/>
        </p:nvSpPr>
        <p:spPr bwMode="auto">
          <a:xfrm>
            <a:off x="571501" y="1143001"/>
            <a:ext cx="30379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dirty="0" smtClean="0">
                <a:solidFill>
                  <a:srgbClr val="FF0000"/>
                </a:solidFill>
              </a:rPr>
              <a:t>LIACT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GB" altLang="zh-CN" sz="2800" dirty="0" smtClean="0">
                <a:solidFill>
                  <a:srgbClr val="FF0000"/>
                </a:solidFill>
              </a:rPr>
              <a:t>(</a:t>
            </a:r>
            <a:r>
              <a:rPr lang="en-US" altLang="zh-CN" sz="2800" dirty="0" smtClean="0">
                <a:solidFill>
                  <a:srgbClr val="FF0000"/>
                </a:solidFill>
              </a:rPr>
              <a:t>proposed)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19461" name="Picture 2" descr="H:\LIACT项目\2018年申请\高能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4" y="0"/>
            <a:ext cx="1441449" cy="96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3" descr="H:\LIACT项目\2018年申请\云南天文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9700" y="0"/>
            <a:ext cx="995374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图片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4000504"/>
            <a:ext cx="2144516" cy="252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文本框 1"/>
          <p:cNvSpPr txBox="1">
            <a:spLocks noChangeArrowheads="1"/>
          </p:cNvSpPr>
          <p:nvPr/>
        </p:nvSpPr>
        <p:spPr bwMode="auto">
          <a:xfrm>
            <a:off x="285750" y="1905001"/>
            <a:ext cx="25717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b="1" dirty="0" smtClean="0"/>
              <a:t>Enhance the discovery power by combining LHAASO and IACT techniques</a:t>
            </a:r>
            <a:endParaRPr lang="zh-CN" altLang="en-US" b="1" dirty="0"/>
          </a:p>
        </p:txBody>
      </p:sp>
      <p:sp>
        <p:nvSpPr>
          <p:cNvPr id="19465" name="文本框 4"/>
          <p:cNvSpPr txBox="1">
            <a:spLocks noChangeArrowheads="1"/>
          </p:cNvSpPr>
          <p:nvPr/>
        </p:nvSpPr>
        <p:spPr bwMode="auto">
          <a:xfrm>
            <a:off x="428596" y="3500438"/>
            <a:ext cx="215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02060"/>
                </a:solidFill>
              </a:rPr>
              <a:t>In comparison with 12 m HESS</a:t>
            </a:r>
            <a:r>
              <a:rPr lang="zh-CN" altLang="en-US" sz="1400" dirty="0" smtClean="0">
                <a:solidFill>
                  <a:srgbClr val="002060"/>
                </a:solidFill>
              </a:rPr>
              <a:t> </a:t>
            </a:r>
            <a:r>
              <a:rPr lang="en-US" altLang="zh-CN" sz="1400" dirty="0" smtClean="0">
                <a:solidFill>
                  <a:srgbClr val="002060"/>
                </a:solidFill>
              </a:rPr>
              <a:t>telescopes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p:cxnSp>
        <p:nvCxnSpPr>
          <p:cNvPr id="15" name="直接箭头连接符 14">
            <a:extLst>
              <a:ext uri="{FF2B5EF4-FFF2-40B4-BE49-F238E27FC236}"/>
            </a:extLst>
          </p:cNvPr>
          <p:cNvCxnSpPr>
            <a:stCxn id="18" idx="2"/>
          </p:cNvCxnSpPr>
          <p:nvPr/>
        </p:nvCxnSpPr>
        <p:spPr>
          <a:xfrm rot="16200000" flipH="1">
            <a:off x="3480617" y="2736073"/>
            <a:ext cx="1252325" cy="3589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3"/>
          <p:cNvSpPr txBox="1">
            <a:spLocks noChangeArrowheads="1"/>
          </p:cNvSpPr>
          <p:nvPr/>
        </p:nvSpPr>
        <p:spPr bwMode="auto">
          <a:xfrm>
            <a:off x="3286116" y="1643050"/>
            <a:ext cx="1282385" cy="64633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dirty="0" smtClean="0">
                <a:latin typeface="黑体" pitchFamily="49" charset="-122"/>
                <a:ea typeface="黑体" pitchFamily="49" charset="-122"/>
              </a:rPr>
              <a:t>Light collector 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9" name="文本框 11"/>
          <p:cNvSpPr txBox="1">
            <a:spLocks noChangeArrowheads="1"/>
          </p:cNvSpPr>
          <p:nvPr/>
        </p:nvSpPr>
        <p:spPr bwMode="auto">
          <a:xfrm>
            <a:off x="6191250" y="4786322"/>
            <a:ext cx="2952750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600" dirty="0" smtClean="0">
                <a:latin typeface="黑体" pitchFamily="49" charset="-122"/>
                <a:ea typeface="黑体" pitchFamily="49" charset="-122"/>
              </a:rPr>
              <a:t>Main Structure</a:t>
            </a:r>
            <a:r>
              <a:rPr lang="zh-CN" altLang="en-US" sz="1600" dirty="0" smtClean="0">
                <a:latin typeface="黑体" pitchFamily="49" charset="-122"/>
                <a:ea typeface="黑体" pitchFamily="49" charset="-122"/>
              </a:rPr>
              <a:t>：</a:t>
            </a:r>
            <a:endParaRPr lang="en-US" altLang="zh-CN" sz="1600" dirty="0" smtClean="0">
              <a:latin typeface="黑体" pitchFamily="49" charset="-122"/>
              <a:ea typeface="黑体" pitchFamily="49" charset="-122"/>
            </a:endParaRPr>
          </a:p>
          <a:p>
            <a:pPr algn="ctr">
              <a:defRPr/>
            </a:pPr>
            <a:r>
              <a:rPr lang="en-US" altLang="zh-CN" sz="1600" dirty="0" smtClean="0">
                <a:latin typeface="黑体" pitchFamily="49" charset="-122"/>
                <a:ea typeface="黑体" pitchFamily="49" charset="-122"/>
              </a:rPr>
              <a:t>Azimuth/elevation rotation system with wheels on </a:t>
            </a:r>
            <a:r>
              <a:rPr lang="en-US" altLang="zh-CN" sz="1600" smtClean="0">
                <a:latin typeface="黑体" pitchFamily="49" charset="-122"/>
                <a:ea typeface="黑体" pitchFamily="49" charset="-122"/>
              </a:rPr>
              <a:t>circular rails</a:t>
            </a:r>
            <a:endParaRPr lang="zh-CN" altLang="en-US" sz="1600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20" name="直接箭头连接符 19">
            <a:extLst>
              <a:ext uri="{FF2B5EF4-FFF2-40B4-BE49-F238E27FC236}"/>
            </a:extLst>
          </p:cNvPr>
          <p:cNvCxnSpPr>
            <a:stCxn id="19" idx="1"/>
          </p:cNvCxnSpPr>
          <p:nvPr/>
        </p:nvCxnSpPr>
        <p:spPr>
          <a:xfrm rot="10800000">
            <a:off x="5500694" y="5214951"/>
            <a:ext cx="690556" cy="1099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/>
            </a:extLst>
          </p:cNvPr>
          <p:cNvCxnSpPr>
            <a:stCxn id="22" idx="1"/>
          </p:cNvCxnSpPr>
          <p:nvPr/>
        </p:nvCxnSpPr>
        <p:spPr>
          <a:xfrm rot="10800000">
            <a:off x="6215074" y="6286520"/>
            <a:ext cx="1214446" cy="1559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19"/>
          <p:cNvSpPr txBox="1">
            <a:spLocks noChangeArrowheads="1"/>
          </p:cNvSpPr>
          <p:nvPr/>
        </p:nvSpPr>
        <p:spPr bwMode="auto">
          <a:xfrm>
            <a:off x="7429520" y="6027003"/>
            <a:ext cx="1152525" cy="830997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600" dirty="0" smtClean="0">
                <a:latin typeface="黑体" pitchFamily="49" charset="-122"/>
                <a:ea typeface="黑体" pitchFamily="49" charset="-122"/>
              </a:rPr>
              <a:t>Rail for azimuth rotation </a:t>
            </a:r>
            <a:endParaRPr lang="zh-CN" altLang="en-US" sz="16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9475" name="文本框 21"/>
          <p:cNvSpPr txBox="1">
            <a:spLocks noChangeArrowheads="1"/>
          </p:cNvSpPr>
          <p:nvPr/>
        </p:nvSpPr>
        <p:spPr bwMode="auto">
          <a:xfrm>
            <a:off x="6643687" y="1000108"/>
            <a:ext cx="2500313" cy="71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1700" b="1" dirty="0" smtClean="0">
                <a:latin typeface="黑体" pitchFamily="49" charset="-122"/>
                <a:ea typeface="黑体" pitchFamily="49" charset="-122"/>
              </a:rPr>
              <a:t>Focal plane camera with a PMT array</a:t>
            </a:r>
            <a:endParaRPr lang="zh-CN" altLang="en-US" sz="17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2550"/>
            <a:ext cx="3528337" cy="323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32" y="342370"/>
            <a:ext cx="6320744" cy="5301208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Performance of 1/4 LHAASO array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(data taking 2018)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pPr lvl="1"/>
            <a:r>
              <a:rPr lang="en-US" altLang="zh-CN" sz="2400" b="1" dirty="0" smtClean="0">
                <a:solidFill>
                  <a:srgbClr val="002060"/>
                </a:solidFill>
              </a:rPr>
              <a:t>6 WFCT telescopes </a:t>
            </a:r>
          </a:p>
          <a:p>
            <a:pPr lvl="1"/>
            <a:r>
              <a:rPr lang="en-US" altLang="zh-CN" sz="2400" b="1" dirty="0" smtClean="0">
                <a:solidFill>
                  <a:srgbClr val="002060"/>
                </a:solidFill>
              </a:rPr>
              <a:t>22,500 </a:t>
            </a:r>
            <a:r>
              <a:rPr lang="en-US" altLang="zh-CN" sz="2400" b="1" dirty="0">
                <a:solidFill>
                  <a:srgbClr val="002060"/>
                </a:solidFill>
              </a:rPr>
              <a:t>m</a:t>
            </a:r>
            <a:r>
              <a:rPr lang="en-US" altLang="zh-CN" sz="2400" b="1" baseline="30000" dirty="0">
                <a:solidFill>
                  <a:srgbClr val="002060"/>
                </a:solidFill>
              </a:rPr>
              <a:t>2</a:t>
            </a:r>
            <a:r>
              <a:rPr lang="en-US" altLang="zh-CN" sz="2400" b="1" dirty="0">
                <a:solidFill>
                  <a:srgbClr val="002060"/>
                </a:solidFill>
              </a:rPr>
              <a:t> water Cherenkov </a:t>
            </a:r>
            <a:endParaRPr lang="en-US" altLang="zh-CN" sz="2400" b="1" dirty="0" smtClean="0">
              <a:solidFill>
                <a:srgbClr val="002060"/>
              </a:solidFill>
            </a:endParaRPr>
          </a:p>
          <a:p>
            <a:pPr lvl="1">
              <a:buNone/>
            </a:pPr>
            <a:r>
              <a:rPr lang="en-US" altLang="zh-CN" sz="2400" b="1" dirty="0" smtClean="0">
                <a:solidFill>
                  <a:srgbClr val="002060"/>
                </a:solidFill>
              </a:rPr>
              <a:t>    detector </a:t>
            </a:r>
            <a:endParaRPr lang="en-US" altLang="zh-CN" sz="2400" b="1" dirty="0">
              <a:solidFill>
                <a:srgbClr val="002060"/>
              </a:solidFill>
            </a:endParaRPr>
          </a:p>
          <a:p>
            <a:pPr lvl="1"/>
            <a:r>
              <a:rPr lang="en-US" altLang="zh-CN" sz="2400" b="1" dirty="0" smtClean="0">
                <a:solidFill>
                  <a:srgbClr val="002060"/>
                </a:solidFill>
              </a:rPr>
              <a:t>10,000 m</a:t>
            </a:r>
            <a:r>
              <a:rPr lang="en-US" altLang="zh-CN" sz="2400" b="1" baseline="30000" dirty="0" smtClean="0">
                <a:solidFill>
                  <a:srgbClr val="002060"/>
                </a:solidFill>
              </a:rPr>
              <a:t>2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</a:rPr>
              <a:t>muon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 detectors </a:t>
            </a:r>
          </a:p>
          <a:p>
            <a:pPr lvl="1">
              <a:buNone/>
            </a:pPr>
            <a:r>
              <a:rPr lang="en-US" altLang="zh-CN" sz="2400" b="1" dirty="0" smtClean="0">
                <a:solidFill>
                  <a:srgbClr val="002060"/>
                </a:solidFill>
              </a:rPr>
              <a:t>    covering 250,000 m</a:t>
            </a:r>
            <a:r>
              <a:rPr lang="en-US" altLang="zh-CN" sz="2400" b="1" baseline="30000" dirty="0" smtClean="0">
                <a:solidFill>
                  <a:srgbClr val="002060"/>
                </a:solidFill>
              </a:rPr>
              <a:t>2</a:t>
            </a:r>
          </a:p>
        </p:txBody>
      </p:sp>
      <p:pic>
        <p:nvPicPr>
          <p:cNvPr id="1025" name="Picture 1" descr="C:\Users\llma\AppData\Roaming\Tencent\Users\80108933\QQ\WinTemp\RichOle\~2`0Z~01S6[DQ~9U]]KE[L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1"/>
            <a:ext cx="46438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lma\AppData\Roaming\Tencent\Users\80108933\QQ\WinTemp\RichOle\FZ7_L6][`L`2%JB[N`~Z2Q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9" y="3471822"/>
            <a:ext cx="4473923" cy="338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55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0076" y="71414"/>
            <a:ext cx="7758138" cy="796908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Sensitivity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to Gamma </a:t>
            </a:r>
            <a:r>
              <a:rPr lang="en-US" altLang="zh-CN" b="1" dirty="0"/>
              <a:t>R</a:t>
            </a:r>
            <a:r>
              <a:rPr lang="en-US" altLang="zh-CN" b="1" dirty="0" smtClean="0"/>
              <a:t>ay </a:t>
            </a:r>
            <a:r>
              <a:rPr lang="en-US" altLang="zh-CN" b="1" dirty="0"/>
              <a:t>S</a:t>
            </a:r>
            <a:r>
              <a:rPr lang="en-US" altLang="zh-CN" b="1" dirty="0" smtClean="0"/>
              <a:t>ources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71546"/>
            <a:ext cx="8258204" cy="1471607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Integral: 1% Crab unit @3TeV &amp; 50TeV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45" y="1714488"/>
            <a:ext cx="8412549" cy="492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5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31751"/>
            <a:ext cx="3036877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9"/>
          <p:cNvGrpSpPr>
            <a:grpSpLocks/>
          </p:cNvGrpSpPr>
          <p:nvPr/>
        </p:nvGrpSpPr>
        <p:grpSpPr bwMode="auto">
          <a:xfrm>
            <a:off x="-28575" y="1005417"/>
            <a:ext cx="9170988" cy="59267"/>
            <a:chOff x="-29028" y="830238"/>
            <a:chExt cx="9171442" cy="421382"/>
          </a:xfrm>
        </p:grpSpPr>
        <p:cxnSp>
          <p:nvCxnSpPr>
            <p:cNvPr id="5" name="直接连接符 4">
              <a:extLst>
                <a:ext uri="{FF2B5EF4-FFF2-40B4-BE49-F238E27FC236}"/>
              </a:extLst>
            </p:cNvPr>
            <p:cNvCxnSpPr/>
            <p:nvPr/>
          </p:nvCxnSpPr>
          <p:spPr>
            <a:xfrm>
              <a:off x="-19503" y="830238"/>
              <a:ext cx="9144453" cy="0"/>
            </a:xfrm>
            <a:prstGeom prst="line">
              <a:avLst/>
            </a:prstGeom>
            <a:ln w="31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-29028" y="860337"/>
              <a:ext cx="9171442" cy="39128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760000"/>
                </a:solidFill>
              </a:endParaRPr>
            </a:p>
          </p:txBody>
        </p:sp>
      </p:grpSp>
      <p:sp>
        <p:nvSpPr>
          <p:cNvPr id="31748" name="矩形 1"/>
          <p:cNvSpPr>
            <a:spLocks noChangeArrowheads="1"/>
          </p:cNvSpPr>
          <p:nvPr/>
        </p:nvSpPr>
        <p:spPr bwMode="auto">
          <a:xfrm>
            <a:off x="288955" y="1781124"/>
            <a:ext cx="849788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# of Telescopes: 3</a:t>
            </a:r>
            <a:endParaRPr lang="zh-CN" altLang="en-US" sz="24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Threshold: 60 </a:t>
            </a:r>
            <a:r>
              <a:rPr lang="en-US" altLang="zh-CN" sz="2400" b="1" dirty="0" err="1" smtClean="0">
                <a:latin typeface="黑体" pitchFamily="49" charset="-122"/>
                <a:ea typeface="黑体" pitchFamily="49" charset="-122"/>
              </a:rPr>
              <a:t>GeV</a:t>
            </a: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Angular Resolution: 0.07°at 1 </a:t>
            </a:r>
            <a:r>
              <a:rPr lang="en-US" altLang="zh-CN" sz="2400" b="1" dirty="0" err="1" smtClean="0">
                <a:latin typeface="黑体" pitchFamily="49" charset="-122"/>
                <a:ea typeface="黑体" pitchFamily="49" charset="-122"/>
              </a:rPr>
              <a:t>TeV</a:t>
            </a: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Energy Resolution: 17%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Sensitivity: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1</a:t>
            </a: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% C.U.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1749" name="Picture 2" descr="H:\LIACT项目\2018年申请\高能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4" y="0"/>
            <a:ext cx="1298573" cy="96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" descr="H:\LIACT项目\2018年申请\云南天文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0"/>
            <a:ext cx="995374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>
            <a:extLst>
              <a:ext uri="{FF2B5EF4-FFF2-40B4-BE49-F238E27FC236}"/>
            </a:extLst>
          </p:cNvPr>
          <p:cNvSpPr/>
          <p:nvPr/>
        </p:nvSpPr>
        <p:spPr bwMode="auto">
          <a:xfrm>
            <a:off x="-32" y="1123951"/>
            <a:ext cx="5457825" cy="768349"/>
          </a:xfrm>
          <a:prstGeom prst="rect">
            <a:avLst/>
          </a:prstGeom>
          <a:solidFill>
            <a:srgbClr val="C00000"/>
          </a:solidFill>
          <a:ln w="635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/>
            </a:extLst>
          </p:cNvPr>
          <p:cNvSpPr txBox="1"/>
          <p:nvPr/>
        </p:nvSpPr>
        <p:spPr bwMode="auto">
          <a:xfrm>
            <a:off x="214282" y="1221318"/>
            <a:ext cx="5857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Specifications for LIACT</a:t>
            </a:r>
            <a:endParaRPr lang="zh-CN" altLang="en-US" sz="28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1758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9682" y="4193670"/>
            <a:ext cx="2982912" cy="259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9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1500174"/>
            <a:ext cx="2906713" cy="259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0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48" y="4572008"/>
            <a:ext cx="521497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1" name="矩形 19"/>
          <p:cNvSpPr>
            <a:spLocks noChangeArrowheads="1"/>
          </p:cNvSpPr>
          <p:nvPr/>
        </p:nvSpPr>
        <p:spPr bwMode="auto">
          <a:xfrm>
            <a:off x="7531858" y="2285992"/>
            <a:ext cx="10406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E-res.</a:t>
            </a:r>
            <a:endParaRPr lang="zh-CN" altLang="en-US" sz="2400" b="1" dirty="0"/>
          </a:p>
        </p:txBody>
      </p:sp>
      <p:sp>
        <p:nvSpPr>
          <p:cNvPr id="31762" name="矩形 20"/>
          <p:cNvSpPr>
            <a:spLocks noChangeArrowheads="1"/>
          </p:cNvSpPr>
          <p:nvPr/>
        </p:nvSpPr>
        <p:spPr bwMode="auto">
          <a:xfrm>
            <a:off x="7602569" y="4667808"/>
            <a:ext cx="1058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A-res.</a:t>
            </a:r>
            <a:endParaRPr lang="zh-CN" altLang="en-US" sz="2400" b="1" dirty="0"/>
          </a:p>
        </p:txBody>
      </p:sp>
      <p:sp>
        <p:nvSpPr>
          <p:cNvPr id="31763" name="矩形 21"/>
          <p:cNvSpPr>
            <a:spLocks noChangeArrowheads="1"/>
          </p:cNvSpPr>
          <p:nvPr/>
        </p:nvSpPr>
        <p:spPr bwMode="auto">
          <a:xfrm>
            <a:off x="3777145" y="4786322"/>
            <a:ext cx="17235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Sensitivity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Tych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242" y="1779424"/>
            <a:ext cx="4441508" cy="4288631"/>
          </a:xfrm>
          <a:prstGeom prst="rect">
            <a:avLst/>
          </a:prstGeom>
        </p:spPr>
      </p:pic>
      <p:pic>
        <p:nvPicPr>
          <p:cNvPr id="3" name="图片 2" descr="CTA-Tych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6" y="1842767"/>
            <a:ext cx="4401979" cy="4250531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000100" y="116632"/>
            <a:ext cx="7115196" cy="1285884"/>
          </a:xfrm>
        </p:spPr>
        <p:txBody>
          <a:bodyPr/>
          <a:lstStyle/>
          <a:p>
            <a:pPr algn="ctr"/>
            <a:r>
              <a:rPr lang="en-US" altLang="zh-CN" sz="3200" b="1" dirty="0" smtClean="0"/>
              <a:t>GCR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S</a:t>
            </a:r>
            <a:r>
              <a:rPr lang="en-US" altLang="zh-CN" sz="3200" b="1" dirty="0" smtClean="0"/>
              <a:t>ignature @ Highest </a:t>
            </a:r>
            <a:r>
              <a:rPr lang="en-US" altLang="zh-CN" sz="3200" b="1" dirty="0"/>
              <a:t>E</a:t>
            </a:r>
            <a:r>
              <a:rPr lang="en-US" altLang="zh-CN" sz="3200" b="1" dirty="0" smtClean="0"/>
              <a:t>nergies</a:t>
            </a:r>
            <a:r>
              <a:rPr lang="en-US" altLang="zh-CN" sz="2400" b="1" dirty="0" smtClean="0"/>
              <a:t/>
            </a:r>
            <a:br>
              <a:rPr lang="en-US" altLang="zh-CN" sz="2400" b="1" dirty="0" smtClean="0"/>
            </a:br>
            <a:r>
              <a:rPr lang="en-US" altLang="zh-CN" sz="2400" b="1" dirty="0" smtClean="0">
                <a:solidFill>
                  <a:srgbClr val="000000"/>
                </a:solidFill>
              </a:rPr>
              <a:t>A </a:t>
            </a:r>
            <a:r>
              <a:rPr lang="en-US" altLang="zh-CN" sz="2400" b="1" dirty="0">
                <a:solidFill>
                  <a:srgbClr val="000000"/>
                </a:solidFill>
              </a:rPr>
              <a:t>LHAASO-like sensitivity is mandatory</a:t>
            </a:r>
            <a:endParaRPr lang="zh-CN" altLang="en-US" sz="32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1216343" y="1810191"/>
            <a:ext cx="20164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 smtClean="0">
                <a:solidFill>
                  <a:srgbClr val="FF0000"/>
                </a:solidFill>
              </a:rPr>
              <a:t>@CTA</a:t>
            </a:r>
            <a:endParaRPr lang="zh-CN" altLang="en-US" sz="2100" b="1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67376" y="1738183"/>
            <a:ext cx="20164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 smtClean="0">
                <a:solidFill>
                  <a:srgbClr val="FF0000"/>
                </a:solidFill>
              </a:rPr>
              <a:t>@LHAASO</a:t>
            </a:r>
            <a:endParaRPr lang="zh-CN" altLang="en-US" sz="21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225" y="1773784"/>
            <a:ext cx="3357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1/10 sensitivity of LHAASO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72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Performance in Last 5 </a:t>
            </a:r>
            <a:r>
              <a:rPr lang="en-US" altLang="zh-CN" dirty="0"/>
              <a:t>Y</a:t>
            </a:r>
            <a:r>
              <a:rPr lang="en-US" altLang="zh-CN" dirty="0" smtClean="0"/>
              <a:t>ears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9277" y="1214422"/>
            <a:ext cx="7988937" cy="5259387"/>
          </a:xfrm>
        </p:spPr>
        <p:txBody>
          <a:bodyPr/>
          <a:lstStyle/>
          <a:p>
            <a:r>
              <a:rPr lang="en-US" altLang="zh-CN" dirty="0" smtClean="0"/>
              <a:t>Scientific achievements (summarized above)</a:t>
            </a:r>
          </a:p>
          <a:p>
            <a:r>
              <a:rPr lang="en-US" altLang="zh-CN" dirty="0" smtClean="0"/>
              <a:t>LHAASO - Infrastructure construction</a:t>
            </a:r>
          </a:p>
          <a:p>
            <a:r>
              <a:rPr lang="en-US" altLang="zh-CN" dirty="0" smtClean="0"/>
              <a:t>LHAASO - 1/4 </a:t>
            </a:r>
            <a:r>
              <a:rPr lang="en-US" altLang="zh-CN" dirty="0"/>
              <a:t>c</a:t>
            </a:r>
            <a:r>
              <a:rPr lang="en-US" altLang="zh-CN" dirty="0" smtClean="0"/>
              <a:t>onstruction</a:t>
            </a:r>
          </a:p>
          <a:p>
            <a:r>
              <a:rPr lang="en-US" altLang="zh-CN" dirty="0" smtClean="0"/>
              <a:t>Technical developments</a:t>
            </a:r>
          </a:p>
          <a:p>
            <a:pPr lvl="1"/>
            <a:r>
              <a:rPr lang="en-US" altLang="zh-CN" dirty="0" smtClean="0"/>
              <a:t>White Rabbit (WR) protocol localization</a:t>
            </a:r>
          </a:p>
          <a:p>
            <a:pPr lvl="1"/>
            <a:r>
              <a:rPr lang="en-US" altLang="zh-CN" dirty="0" err="1" smtClean="0"/>
              <a:t>SiPM</a:t>
            </a:r>
            <a:r>
              <a:rPr lang="en-US" altLang="zh-CN" dirty="0"/>
              <a:t> </a:t>
            </a:r>
            <a:r>
              <a:rPr lang="en-US" altLang="zh-CN" dirty="0" smtClean="0"/>
              <a:t>- camera (international collaboration)</a:t>
            </a:r>
          </a:p>
          <a:p>
            <a:pPr lvl="1"/>
            <a:r>
              <a:rPr lang="en-US" altLang="zh-CN" dirty="0" smtClean="0"/>
              <a:t>20’’ PMT development  </a:t>
            </a:r>
          </a:p>
          <a:p>
            <a:pPr lvl="1"/>
            <a:r>
              <a:rPr lang="en-US" altLang="zh-CN" dirty="0" smtClean="0"/>
              <a:t>Neutron detector EAS </a:t>
            </a:r>
            <a:r>
              <a:rPr lang="en-US" altLang="zh-CN" dirty="0"/>
              <a:t>a</a:t>
            </a:r>
            <a:r>
              <a:rPr lang="en-US" altLang="zh-CN" dirty="0" smtClean="0"/>
              <a:t>rray</a:t>
            </a:r>
          </a:p>
          <a:p>
            <a:pPr lvl="1"/>
            <a:r>
              <a:rPr lang="en-US" altLang="zh-CN" dirty="0" smtClean="0"/>
              <a:t>Water lens Cherenkov telescope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29E1F8-16ED-489D-AB37-26F80E37A49B}" type="slidenum">
              <a:rPr kumimoji="0" lang="zh-CN" alt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r>
              <a:rPr kumimoji="0" lang="zh-CN" altLang="en-US" smtClean="0">
                <a:solidFill>
                  <a:srgbClr val="000000"/>
                </a:solidFill>
              </a:rPr>
              <a:t>/</a:t>
            </a:r>
            <a:r>
              <a:rPr kumimoji="0" lang="en-US" altLang="zh-CN" smtClean="0">
                <a:solidFill>
                  <a:srgbClr val="000000"/>
                </a:solidFill>
              </a:rPr>
              <a:t>103</a:t>
            </a:r>
            <a:endParaRPr kumimoji="0" lang="en-US" dirty="0">
              <a:solidFill>
                <a:srgbClr val="000000"/>
              </a:solidFill>
              <a:ea typeface="黑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00034" y="142852"/>
            <a:ext cx="82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4000" b="1" kern="0" dirty="0" smtClean="0">
                <a:solidFill>
                  <a:srgbClr val="FF0000"/>
                </a:solidFill>
              </a:rPr>
              <a:t>LHAASO: Infrastructure</a:t>
            </a:r>
            <a:endParaRPr kumimoji="0" lang="zh-CN" altLang="en-US" sz="4000" b="1" kern="0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2534" y="1245052"/>
            <a:ext cx="651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1. </a:t>
            </a:r>
            <a:r>
              <a:rPr lang="en-US" altLang="zh-CN" sz="2800" dirty="0" smtClean="0"/>
              <a:t>Base and Data Center (3750 m </a:t>
            </a:r>
            <a:r>
              <a:rPr lang="en-US" altLang="zh-CN" sz="2800" dirty="0" err="1" smtClean="0"/>
              <a:t>a.s.l</a:t>
            </a:r>
            <a:r>
              <a:rPr lang="en-US" altLang="zh-CN" sz="2800" dirty="0" smtClean="0"/>
              <a:t>.)</a:t>
            </a:r>
            <a:endParaRPr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416460" y="1702683"/>
            <a:ext cx="6035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Dorms, </a:t>
            </a:r>
            <a:r>
              <a:rPr lang="en-US" altLang="zh-CN" sz="1400" dirty="0"/>
              <a:t>a</a:t>
            </a:r>
            <a:r>
              <a:rPr lang="en-US" altLang="zh-CN" sz="1400" dirty="0" smtClean="0"/>
              <a:t>ssembling hall, storage rooms, utility rooms, kitchen and cafeteria  </a:t>
            </a:r>
            <a:endParaRPr lang="zh-CN" altLang="en-US" sz="1400" dirty="0"/>
          </a:p>
        </p:txBody>
      </p:sp>
      <p:grpSp>
        <p:nvGrpSpPr>
          <p:cNvPr id="3" name="组合 11"/>
          <p:cNvGrpSpPr/>
          <p:nvPr/>
        </p:nvGrpSpPr>
        <p:grpSpPr>
          <a:xfrm>
            <a:off x="6364698" y="1397793"/>
            <a:ext cx="2605568" cy="4779402"/>
            <a:chOff x="8064843" y="272539"/>
            <a:chExt cx="3895506" cy="683789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64843" y="272539"/>
              <a:ext cx="3895506" cy="6837891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0552170" y="725635"/>
              <a:ext cx="1240752" cy="4843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en-US" altLang="zh-CN" sz="1600" dirty="0" smtClean="0">
                  <a:solidFill>
                    <a:srgbClr val="FF0000"/>
                  </a:solidFill>
                </a:rPr>
                <a:t>Dorms</a:t>
              </a:r>
              <a:endParaRPr lang="zh-CN" alt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7786710" y="5799180"/>
            <a:ext cx="121545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algn="ctr"/>
            <a:r>
              <a:rPr lang="en-US" altLang="zh-CN" sz="1600" dirty="0" smtClean="0">
                <a:solidFill>
                  <a:srgbClr val="FF0000"/>
                </a:solidFill>
              </a:rPr>
              <a:t>Kitchen &amp; Cafeteria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02288" y="2119962"/>
            <a:ext cx="619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r>
              <a:rPr lang="en-US" altLang="zh-CN" sz="2800" dirty="0"/>
              <a:t>2. </a:t>
            </a:r>
            <a:r>
              <a:rPr lang="en-US" altLang="zh-CN" sz="2800" dirty="0" smtClean="0"/>
              <a:t>Observatory (4410 m </a:t>
            </a:r>
            <a:r>
              <a:rPr lang="en-US" altLang="zh-CN" sz="2800" dirty="0" err="1" smtClean="0"/>
              <a:t>a.s.l</a:t>
            </a:r>
            <a:r>
              <a:rPr lang="en-US" altLang="zh-CN" sz="2800" dirty="0" smtClean="0"/>
              <a:t>.)</a:t>
            </a:r>
            <a:endParaRPr lang="zh-CN" altLang="en-US" sz="2800" dirty="0"/>
          </a:p>
        </p:txBody>
      </p:sp>
      <p:sp>
        <p:nvSpPr>
          <p:cNvPr id="22" name="文本框 21"/>
          <p:cNvSpPr txBox="1"/>
          <p:nvPr/>
        </p:nvSpPr>
        <p:spPr>
          <a:xfrm>
            <a:off x="369567" y="2626522"/>
            <a:ext cx="601278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Roads 21 km, </a:t>
            </a:r>
          </a:p>
          <a:p>
            <a:r>
              <a:rPr lang="en-US" altLang="zh-CN" sz="2000" dirty="0" smtClean="0"/>
              <a:t>Flood prevention channel 1.3 km, </a:t>
            </a:r>
          </a:p>
          <a:p>
            <a:r>
              <a:rPr lang="en-US" altLang="zh-CN" sz="2000" dirty="0" smtClean="0"/>
              <a:t>Power stations and 35 kV power-line of 30 km</a:t>
            </a:r>
          </a:p>
          <a:p>
            <a:r>
              <a:rPr lang="en-US" altLang="zh-CN" sz="2000" dirty="0" smtClean="0"/>
              <a:t>Water supply system with 0.8 km pipeline</a:t>
            </a:r>
            <a:endParaRPr lang="en-US" altLang="zh-CN" sz="2000" dirty="0"/>
          </a:p>
          <a:p>
            <a:endParaRPr lang="en-US" altLang="zh-CN" sz="1400" dirty="0"/>
          </a:p>
        </p:txBody>
      </p:sp>
      <p:sp>
        <p:nvSpPr>
          <p:cNvPr id="24" name="文本框 23"/>
          <p:cNvSpPr txBox="1"/>
          <p:nvPr/>
        </p:nvSpPr>
        <p:spPr>
          <a:xfrm>
            <a:off x="0" y="5857892"/>
            <a:ext cx="2339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FF0000"/>
                </a:solidFill>
              </a:rPr>
              <a:t>Water supply system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01" y="3967469"/>
            <a:ext cx="3972851" cy="246609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715008" y="3357562"/>
            <a:ext cx="127489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FF0000"/>
                </a:solidFill>
              </a:rPr>
              <a:t>Assembling, Storage and Utility 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4" cstate="print"/>
          <a:srcRect r="8333" b="29630"/>
          <a:stretch>
            <a:fillRect/>
          </a:stretch>
        </p:blipFill>
        <p:spPr bwMode="auto">
          <a:xfrm>
            <a:off x="0" y="4429132"/>
            <a:ext cx="2357422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 l="925" t="8567"/>
          <a:stretch>
            <a:fillRect/>
          </a:stretch>
        </p:blipFill>
        <p:spPr bwMode="auto">
          <a:xfrm>
            <a:off x="4071934" y="893985"/>
            <a:ext cx="5072066" cy="292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10977" b="19540"/>
          <a:stretch>
            <a:fillRect/>
          </a:stretch>
        </p:blipFill>
        <p:spPr bwMode="auto">
          <a:xfrm>
            <a:off x="4071934" y="3822943"/>
            <a:ext cx="5072066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任意多边形 10"/>
          <p:cNvSpPr/>
          <p:nvPr/>
        </p:nvSpPr>
        <p:spPr>
          <a:xfrm>
            <a:off x="5405377" y="2166130"/>
            <a:ext cx="1169043" cy="173620"/>
          </a:xfrm>
          <a:custGeom>
            <a:avLst/>
            <a:gdLst>
              <a:gd name="connsiteX0" fmla="*/ 312517 w 1169043"/>
              <a:gd name="connsiteY0" fmla="*/ 0 h 173620"/>
              <a:gd name="connsiteX1" fmla="*/ 0 w 1169043"/>
              <a:gd name="connsiteY1" fmla="*/ 127322 h 173620"/>
              <a:gd name="connsiteX2" fmla="*/ 1122745 w 1169043"/>
              <a:gd name="connsiteY2" fmla="*/ 173620 h 173620"/>
              <a:gd name="connsiteX3" fmla="*/ 1169043 w 1169043"/>
              <a:gd name="connsiteY3" fmla="*/ 23149 h 17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9043" h="173620">
                <a:moveTo>
                  <a:pt x="312517" y="0"/>
                </a:moveTo>
                <a:lnTo>
                  <a:pt x="0" y="127322"/>
                </a:lnTo>
                <a:lnTo>
                  <a:pt x="1122745" y="173620"/>
                </a:lnTo>
                <a:lnTo>
                  <a:pt x="1169043" y="23149"/>
                </a:ln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>
            <a:stCxn id="11" idx="0"/>
          </p:cNvCxnSpPr>
          <p:nvPr/>
        </p:nvCxnSpPr>
        <p:spPr>
          <a:xfrm>
            <a:off x="5717894" y="2166130"/>
            <a:ext cx="854370" cy="1373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6"/>
          <p:cNvSpPr txBox="1">
            <a:spLocks noGrp="1"/>
          </p:cNvSpPr>
          <p:nvPr>
            <p:ph idx="1"/>
          </p:nvPr>
        </p:nvSpPr>
        <p:spPr>
          <a:xfrm>
            <a:off x="58650" y="1071546"/>
            <a:ext cx="4013284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#1 pool</a:t>
            </a:r>
            <a:r>
              <a:rPr lang="zh-CN" altLang="en-US" sz="1600" dirty="0" smtClean="0"/>
              <a:t>（</a:t>
            </a:r>
            <a:r>
              <a:rPr lang="en-US" altLang="zh-CN" sz="1600" dirty="0" smtClean="0"/>
              <a:t>150X150 m</a:t>
            </a:r>
            <a:r>
              <a:rPr lang="en-US" altLang="zh-CN" sz="1600" baseline="30000" dirty="0" smtClean="0"/>
              <a:t>2</a:t>
            </a:r>
            <a:r>
              <a:rPr lang="zh-CN" altLang="en-US" sz="1600" dirty="0" smtClean="0"/>
              <a:t>）</a:t>
            </a:r>
            <a:r>
              <a:rPr lang="en-US" altLang="zh-CN" sz="1600" dirty="0" smtClean="0"/>
              <a:t>built. </a:t>
            </a:r>
            <a:endParaRPr lang="en-US" altLang="zh-CN" sz="1600" dirty="0"/>
          </a:p>
          <a:p>
            <a:r>
              <a:rPr lang="en-US" altLang="zh-CN" sz="1600" dirty="0" smtClean="0"/>
              <a:t>2018/01/31, roof installation</a:t>
            </a:r>
          </a:p>
          <a:p>
            <a:r>
              <a:rPr lang="en-US" altLang="zh-CN" sz="1600" dirty="0" smtClean="0"/>
              <a:t>Now, internal installation </a:t>
            </a:r>
          </a:p>
          <a:p>
            <a:r>
              <a:rPr lang="en-US" altLang="zh-CN" sz="1600" dirty="0" smtClean="0"/>
              <a:t>2018/04,  construction of #2 &amp;  #3 pools started simultaneously</a:t>
            </a:r>
          </a:p>
          <a:p>
            <a:endParaRPr lang="en-US" altLang="zh-CN" sz="1600" dirty="0" smtClean="0"/>
          </a:p>
          <a:p>
            <a:r>
              <a:rPr lang="en-US" altLang="zh-CN" sz="1600" dirty="0" smtClean="0"/>
              <a:t>2018/02/04,  first 33 </a:t>
            </a:r>
            <a:r>
              <a:rPr lang="en-US" altLang="zh-CN" sz="1600" dirty="0" err="1" smtClean="0"/>
              <a:t>scintillator</a:t>
            </a:r>
            <a:r>
              <a:rPr lang="en-US" altLang="zh-CN" sz="1600" dirty="0" smtClean="0"/>
              <a:t>  detectors deployed. </a:t>
            </a:r>
          </a:p>
          <a:p>
            <a:pPr>
              <a:buNone/>
            </a:pPr>
            <a:r>
              <a:rPr lang="en-US" altLang="zh-CN" sz="1600" dirty="0" smtClean="0"/>
              <a:t>        The 1</a:t>
            </a:r>
            <a:r>
              <a:rPr lang="en-US" altLang="zh-CN" sz="1600" baseline="30000" dirty="0" smtClean="0"/>
              <a:t>st</a:t>
            </a:r>
            <a:r>
              <a:rPr lang="en-US" altLang="zh-CN" sz="1600" dirty="0" smtClean="0"/>
              <a:t>  LHAASO event</a:t>
            </a:r>
          </a:p>
        </p:txBody>
      </p:sp>
      <p:sp>
        <p:nvSpPr>
          <p:cNvPr id="16" name="文本框 3"/>
          <p:cNvSpPr txBox="1"/>
          <p:nvPr/>
        </p:nvSpPr>
        <p:spPr>
          <a:xfrm>
            <a:off x="714348" y="142852"/>
            <a:ext cx="7809317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lvl="0" algn="just">
              <a:spcAft>
                <a:spcPts val="0"/>
              </a:spcAft>
              <a:tabLst>
                <a:tab pos="270510" algn="l"/>
              </a:tabLst>
              <a:defRPr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4000" dirty="0" smtClean="0"/>
              <a:t>Construction of LHAASO-1/4 </a:t>
            </a:r>
          </a:p>
        </p:txBody>
      </p:sp>
      <p:pic>
        <p:nvPicPr>
          <p:cNvPr id="2" name="Picture 2" descr="http://www.ihep.cas.cn/xwdt/gnxw/2018/201802/W020180203521534794353.jpg"/>
          <p:cNvPicPr>
            <a:picLocks noChangeAspect="1" noChangeArrowheads="1"/>
          </p:cNvPicPr>
          <p:nvPr/>
        </p:nvPicPr>
        <p:blipFill>
          <a:blip r:embed="rId4" cstate="print"/>
          <a:srcRect t="45070" b="19250"/>
          <a:stretch>
            <a:fillRect/>
          </a:stretch>
        </p:blipFill>
        <p:spPr bwMode="auto">
          <a:xfrm>
            <a:off x="4073177" y="5072074"/>
            <a:ext cx="5070823" cy="1357322"/>
          </a:xfrm>
          <a:prstGeom prst="rect">
            <a:avLst/>
          </a:prstGeom>
          <a:noFill/>
        </p:spPr>
      </p:pic>
      <p:cxnSp>
        <p:nvCxnSpPr>
          <p:cNvPr id="15" name="直接连接符 14"/>
          <p:cNvCxnSpPr/>
          <p:nvPr/>
        </p:nvCxnSpPr>
        <p:spPr>
          <a:xfrm rot="5400000">
            <a:off x="3393274" y="3144283"/>
            <a:ext cx="3286148" cy="13573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stCxn id="11" idx="2"/>
          </p:cNvCxnSpPr>
          <p:nvPr/>
        </p:nvCxnSpPr>
        <p:spPr>
          <a:xfrm>
            <a:off x="6528122" y="2339750"/>
            <a:ext cx="1830092" cy="2840516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www.ihep.cas.cn/xwdt/gnxw/2018/201802/W0201802086270076229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75510"/>
            <a:ext cx="4071934" cy="2925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2976" y="0"/>
            <a:ext cx="8001024" cy="843877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Construction </a:t>
            </a:r>
            <a:endParaRPr lang="zh-CN" altLang="en-US" dirty="0"/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71538" cy="1024948"/>
          </a:xfrm>
          <a:prstGeom prst="rect">
            <a:avLst/>
          </a:prstGeom>
        </p:spPr>
      </p:pic>
      <p:pic>
        <p:nvPicPr>
          <p:cNvPr id="12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0383"/>
            <a:ext cx="2990993" cy="2427617"/>
          </a:xfr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57298"/>
            <a:ext cx="230387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3543178" y="6000768"/>
            <a:ext cx="14574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1</a:t>
            </a:r>
            <a:r>
              <a:rPr lang="en-US" altLang="zh-CN" sz="2400" baseline="30000" dirty="0" smtClean="0"/>
              <a:t>st</a:t>
            </a:r>
            <a:r>
              <a:rPr lang="en-US" altLang="zh-CN" sz="2400" dirty="0" smtClean="0"/>
              <a:t> </a:t>
            </a:r>
            <a:r>
              <a:rPr lang="en-US" altLang="zh-CN" sz="2400" dirty="0" err="1" smtClean="0"/>
              <a:t>muon</a:t>
            </a:r>
            <a:r>
              <a:rPr lang="en-US" altLang="zh-CN" sz="2400" dirty="0" smtClean="0"/>
              <a:t> </a:t>
            </a:r>
          </a:p>
          <a:p>
            <a:r>
              <a:rPr lang="en-US" altLang="zh-CN" sz="2400" dirty="0" smtClean="0"/>
              <a:t>detector</a:t>
            </a:r>
            <a:endParaRPr lang="zh-CN" alt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857224" y="1000108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1</a:t>
            </a:r>
            <a:r>
              <a:rPr lang="en-US" altLang="zh-CN" baseline="30000" dirty="0" smtClean="0">
                <a:solidFill>
                  <a:srgbClr val="FF0000"/>
                </a:solidFill>
              </a:rPr>
              <a:t>st</a:t>
            </a:r>
            <a:r>
              <a:rPr lang="en-US" altLang="zh-CN" dirty="0" smtClean="0">
                <a:solidFill>
                  <a:srgbClr val="FF0000"/>
                </a:solidFill>
              </a:rPr>
              <a:t> water pool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43636" y="857232"/>
            <a:ext cx="2459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en-US" altLang="zh-CN" baseline="30000" dirty="0" smtClean="0"/>
              <a:t>st</a:t>
            </a:r>
            <a:r>
              <a:rPr lang="en-US" altLang="zh-CN" dirty="0" smtClean="0"/>
              <a:t> fan-less WR switch</a:t>
            </a:r>
          </a:p>
          <a:p>
            <a:r>
              <a:rPr lang="en-US" altLang="zh-CN" dirty="0" smtClean="0"/>
              <a:t>produced domestically</a:t>
            </a:r>
            <a:endParaRPr lang="zh-CN" alt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t="26330"/>
          <a:stretch>
            <a:fillRect/>
          </a:stretch>
        </p:blipFill>
        <p:spPr bwMode="auto">
          <a:xfrm>
            <a:off x="4995654" y="1500174"/>
            <a:ext cx="414834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文本框 2"/>
          <p:cNvSpPr txBox="1"/>
          <p:nvPr/>
        </p:nvSpPr>
        <p:spPr>
          <a:xfrm>
            <a:off x="2357422" y="2857496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Liner </a:t>
            </a:r>
            <a:endParaRPr lang="zh-CN" altLang="en-US" sz="2400" dirty="0"/>
          </a:p>
        </p:txBody>
      </p:sp>
      <p:pic>
        <p:nvPicPr>
          <p:cNvPr id="19" name="图片 18" descr="MD安装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3003" y="3714752"/>
            <a:ext cx="4190997" cy="3143248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111113">
            <a:off x="2734785" y="2870758"/>
            <a:ext cx="3068567" cy="230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Vision and Mission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9277" y="1785926"/>
            <a:ext cx="8774723" cy="2928958"/>
          </a:xfrm>
        </p:spPr>
        <p:txBody>
          <a:bodyPr/>
          <a:lstStyle/>
          <a:p>
            <a:r>
              <a:rPr lang="en-US" altLang="zh-CN" dirty="0" smtClean="0"/>
              <a:t>Aiming to answer crucial questions by building suitable detectors at the right locations</a:t>
            </a:r>
          </a:p>
          <a:p>
            <a:pPr lvl="1"/>
            <a:r>
              <a:rPr lang="en-US" altLang="zh-CN" sz="2400" dirty="0" smtClean="0"/>
              <a:t>Multi-messenger observation is the best approach</a:t>
            </a:r>
            <a:endParaRPr lang="en-US" altLang="zh-CN" sz="2000" dirty="0" smtClean="0"/>
          </a:p>
          <a:p>
            <a:r>
              <a:rPr lang="en-US" altLang="zh-CN" dirty="0" smtClean="0"/>
              <a:t>Finding new </a:t>
            </a:r>
            <a:r>
              <a:rPr lang="en-US" altLang="zh-CN" dirty="0"/>
              <a:t>p</a:t>
            </a:r>
            <a:r>
              <a:rPr lang="en-US" altLang="zh-CN" dirty="0" smtClean="0"/>
              <a:t>henomena</a:t>
            </a:r>
            <a:endParaRPr lang="zh-CN" altLang="en-US" dirty="0" smtClean="0"/>
          </a:p>
          <a:p>
            <a:pPr lvl="2"/>
            <a:endParaRPr lang="en-US" altLang="zh-CN" sz="24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29E1F8-16ED-489D-AB37-26F80E37A49B}" type="slidenum">
              <a:rPr kumimoji="0" lang="zh-CN" alt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r>
              <a:rPr kumimoji="0" lang="zh-CN" altLang="en-US" smtClean="0">
                <a:solidFill>
                  <a:srgbClr val="000000"/>
                </a:solidFill>
              </a:rPr>
              <a:t>/</a:t>
            </a:r>
            <a:r>
              <a:rPr kumimoji="0" lang="en-US" altLang="zh-CN" smtClean="0">
                <a:solidFill>
                  <a:srgbClr val="000000"/>
                </a:solidFill>
              </a:rPr>
              <a:t>103</a:t>
            </a:r>
            <a:endParaRPr kumimoji="0" lang="en-US" dirty="0">
              <a:solidFill>
                <a:srgbClr val="000000"/>
              </a:solidFill>
              <a:ea typeface="黑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406" y="115891"/>
            <a:ext cx="8959361" cy="649287"/>
          </a:xfrm>
        </p:spPr>
        <p:txBody>
          <a:bodyPr/>
          <a:lstStyle/>
          <a:p>
            <a:r>
              <a:rPr lang="en-US" altLang="zh-CN" sz="3200" dirty="0" smtClean="0"/>
              <a:t>Technical Upgrading: </a:t>
            </a:r>
            <a:r>
              <a:rPr lang="en-US" altLang="zh-CN" sz="3200" dirty="0" err="1" smtClean="0"/>
              <a:t>SiPM</a:t>
            </a:r>
            <a:r>
              <a:rPr lang="en-US" altLang="zh-CN" sz="3200" dirty="0" smtClean="0"/>
              <a:t> Camera on C-</a:t>
            </a:r>
            <a:r>
              <a:rPr lang="en-US" altLang="zh-CN" sz="3200" dirty="0" err="1" smtClean="0"/>
              <a:t>Teles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2844" y="1000108"/>
            <a:ext cx="8643966" cy="42862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altLang="zh-CN" sz="1600" b="1" dirty="0" smtClean="0"/>
              <a:t>Fully portable telescopes allow reconfiguring the array for CR detection in 3 energy ranges </a:t>
            </a:r>
            <a:endParaRPr lang="zh-CN" altLang="en-US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930" r="12070"/>
          <a:stretch>
            <a:fillRect/>
          </a:stretch>
        </p:blipFill>
        <p:spPr bwMode="auto">
          <a:xfrm>
            <a:off x="142844" y="1357298"/>
            <a:ext cx="207170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4198" t="20833" r="16667" b="20833"/>
          <a:stretch>
            <a:fillRect/>
          </a:stretch>
        </p:blipFill>
        <p:spPr bwMode="auto">
          <a:xfrm>
            <a:off x="5643570" y="1357297"/>
            <a:ext cx="1836978" cy="214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2405" y="1357298"/>
            <a:ext cx="155377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图片 6" descr="装配板-2.JPG"/>
          <p:cNvPicPr>
            <a:picLocks noChangeAspect="1"/>
          </p:cNvPicPr>
          <p:nvPr/>
        </p:nvPicPr>
        <p:blipFill>
          <a:blip r:embed="rId5" cstate="print"/>
          <a:srcRect l="30313" t="4589" r="27163" b="8271"/>
          <a:stretch>
            <a:fillRect/>
          </a:stretch>
        </p:blipFill>
        <p:spPr>
          <a:xfrm rot="5400000">
            <a:off x="4162439" y="1419601"/>
            <a:ext cx="1114805" cy="18474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t="13511" r="19200" b="17689"/>
          <a:stretch/>
        </p:blipFill>
        <p:spPr>
          <a:xfrm>
            <a:off x="7595067" y="2721664"/>
            <a:ext cx="857256" cy="77877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 l="15312" r="23750" b="7500"/>
          <a:stretch>
            <a:fillRect/>
          </a:stretch>
        </p:blipFill>
        <p:spPr bwMode="auto">
          <a:xfrm>
            <a:off x="7594613" y="1357318"/>
            <a:ext cx="1192229" cy="135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45713" r="50116" b="42737"/>
          <a:stretch/>
        </p:blipFill>
        <p:spPr>
          <a:xfrm>
            <a:off x="5214942" y="2714620"/>
            <a:ext cx="857256" cy="785818"/>
          </a:xfrm>
          <a:prstGeom prst="rect">
            <a:avLst/>
          </a:prstGeom>
        </p:spPr>
      </p:pic>
      <p:sp>
        <p:nvSpPr>
          <p:cNvPr id="12" name="内容占位符 2"/>
          <p:cNvSpPr txBox="1"/>
          <p:nvPr/>
        </p:nvSpPr>
        <p:spPr>
          <a:xfrm>
            <a:off x="2000232" y="3614407"/>
            <a:ext cx="1571636" cy="238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800" b="1" dirty="0" smtClean="0"/>
              <a:t>5 m</a:t>
            </a:r>
            <a:r>
              <a:rPr lang="en-US" altLang="zh-CN" sz="1800" b="1" baseline="30000" dirty="0" smtClean="0"/>
              <a:t>2</a:t>
            </a:r>
            <a:r>
              <a:rPr lang="zh-CN" altLang="en-US" sz="1800" b="1" dirty="0" smtClean="0"/>
              <a:t> </a:t>
            </a:r>
            <a:r>
              <a:rPr lang="en-US" altLang="zh-CN" sz="1800" b="1" dirty="0" smtClean="0"/>
              <a:t>spherical aluminized mirror</a:t>
            </a:r>
          </a:p>
          <a:p>
            <a:pPr>
              <a:lnSpc>
                <a:spcPct val="100000"/>
              </a:lnSpc>
            </a:pPr>
            <a:r>
              <a:rPr lang="en-US" altLang="zh-CN" sz="1800" b="1" dirty="0" smtClean="0"/>
              <a:t>Reflectivity of 85%</a:t>
            </a:r>
          </a:p>
          <a:p>
            <a:pPr>
              <a:lnSpc>
                <a:spcPct val="120000"/>
              </a:lnSpc>
            </a:pPr>
            <a:endParaRPr lang="en-US" altLang="zh-CN" sz="1800" b="1" dirty="0" smtClean="0"/>
          </a:p>
        </p:txBody>
      </p:sp>
      <p:sp>
        <p:nvSpPr>
          <p:cNvPr id="13" name="内容占位符 2"/>
          <p:cNvSpPr txBox="1"/>
          <p:nvPr/>
        </p:nvSpPr>
        <p:spPr>
          <a:xfrm>
            <a:off x="3500430" y="3614407"/>
            <a:ext cx="1928826" cy="2957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800" b="1" dirty="0" smtClean="0"/>
              <a:t>32×32</a:t>
            </a:r>
            <a:r>
              <a:rPr lang="zh-CN" altLang="en-US" sz="1800" b="1" dirty="0" smtClean="0"/>
              <a:t> </a:t>
            </a:r>
            <a:r>
              <a:rPr lang="en-US" altLang="zh-CN" sz="1800" b="1" dirty="0" err="1" smtClean="0"/>
              <a:t>SiPM</a:t>
            </a:r>
            <a:r>
              <a:rPr lang="en-US" altLang="zh-CN" sz="1800" b="1" dirty="0" smtClean="0"/>
              <a:t> array</a:t>
            </a:r>
          </a:p>
          <a:p>
            <a:pPr>
              <a:lnSpc>
                <a:spcPct val="100000"/>
              </a:lnSpc>
            </a:pPr>
            <a:r>
              <a:rPr lang="en-US" altLang="zh-CN" sz="1800" b="1" dirty="0" err="1" smtClean="0"/>
              <a:t>FoV</a:t>
            </a:r>
            <a:r>
              <a:rPr lang="en-US" altLang="zh-CN" sz="1800" b="1" dirty="0" smtClean="0"/>
              <a:t> of 16</a:t>
            </a:r>
            <a:r>
              <a:rPr lang="en-US" altLang="zh-CN" sz="1800" b="1" baseline="30000" dirty="0" smtClean="0"/>
              <a:t>o</a:t>
            </a:r>
            <a:r>
              <a:rPr lang="en-US" altLang="zh-CN" sz="1800" b="1" dirty="0" smtClean="0"/>
              <a:t>×16</a:t>
            </a:r>
            <a:r>
              <a:rPr lang="en-US" altLang="zh-CN" sz="1800" b="1" baseline="30000" dirty="0" smtClean="0"/>
              <a:t>o</a:t>
            </a:r>
          </a:p>
          <a:p>
            <a:pPr>
              <a:lnSpc>
                <a:spcPct val="100000"/>
              </a:lnSpc>
            </a:pPr>
            <a:r>
              <a:rPr lang="en-US" altLang="zh-CN" sz="1800" b="1" dirty="0" smtClean="0"/>
              <a:t>0.5</a:t>
            </a:r>
            <a:r>
              <a:rPr lang="en-US" altLang="zh-CN" sz="1800" b="1" baseline="30000" dirty="0" smtClean="0"/>
              <a:t>o</a:t>
            </a:r>
            <a:r>
              <a:rPr lang="zh-CN" altLang="en-US" sz="1800" b="1" dirty="0" smtClean="0"/>
              <a:t> </a:t>
            </a:r>
            <a:r>
              <a:rPr lang="en-US" altLang="zh-CN" sz="1800" b="1" dirty="0" smtClean="0"/>
              <a:t>pixel</a:t>
            </a:r>
          </a:p>
          <a:p>
            <a:pPr>
              <a:lnSpc>
                <a:spcPct val="100000"/>
              </a:lnSpc>
            </a:pPr>
            <a:r>
              <a:rPr lang="en-US" altLang="zh-CN" sz="1800" b="1" dirty="0" smtClean="0"/>
              <a:t>1-4000 PE nonlinearity less than 5%</a:t>
            </a:r>
          </a:p>
        </p:txBody>
      </p:sp>
      <p:sp>
        <p:nvSpPr>
          <p:cNvPr id="14" name="内容占位符 2"/>
          <p:cNvSpPr txBox="1"/>
          <p:nvPr/>
        </p:nvSpPr>
        <p:spPr>
          <a:xfrm>
            <a:off x="142845" y="3643314"/>
            <a:ext cx="2071702" cy="238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800" b="1" dirty="0" smtClean="0"/>
              <a:t>Movable telescope housing </a:t>
            </a:r>
          </a:p>
          <a:p>
            <a:pPr>
              <a:lnSpc>
                <a:spcPct val="100000"/>
              </a:lnSpc>
            </a:pPr>
            <a:r>
              <a:rPr lang="en-US" altLang="zh-CN" sz="1800" b="1" dirty="0" smtClean="0"/>
              <a:t>Rotating from 0</a:t>
            </a:r>
            <a:r>
              <a:rPr lang="en-US" altLang="zh-CN" sz="1800" b="1" baseline="30000" dirty="0" smtClean="0"/>
              <a:t>o</a:t>
            </a:r>
            <a:r>
              <a:rPr lang="en-US" altLang="zh-CN" sz="1800" b="1" dirty="0" smtClean="0"/>
              <a:t> to 90</a:t>
            </a:r>
            <a:r>
              <a:rPr lang="en-US" altLang="zh-CN" sz="1800" b="1" baseline="30000" dirty="0" smtClean="0"/>
              <a:t>o</a:t>
            </a:r>
            <a:r>
              <a:rPr lang="en-US" altLang="zh-CN" sz="1800" b="1" dirty="0" smtClean="0"/>
              <a:t> in elevation</a:t>
            </a:r>
          </a:p>
        </p:txBody>
      </p:sp>
      <p:sp>
        <p:nvSpPr>
          <p:cNvPr id="15" name="内容占位符 2"/>
          <p:cNvSpPr txBox="1"/>
          <p:nvPr/>
        </p:nvSpPr>
        <p:spPr>
          <a:xfrm>
            <a:off x="5214942" y="3614407"/>
            <a:ext cx="2071702" cy="2743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800" b="1" dirty="0" smtClean="0"/>
              <a:t>4×4</a:t>
            </a:r>
            <a:r>
              <a:rPr lang="zh-CN" altLang="en-US" sz="1800" b="1" dirty="0" smtClean="0"/>
              <a:t> </a:t>
            </a:r>
            <a:r>
              <a:rPr lang="en-US" altLang="zh-CN" sz="1800" b="1" dirty="0" smtClean="0"/>
              <a:t>20</a:t>
            </a:r>
            <a:r>
              <a:rPr lang="en-US" altLang="zh-CN" sz="1800" b="1" dirty="0" smtClean="0">
                <a:sym typeface="Symbol"/>
              </a:rPr>
              <a:t></a:t>
            </a:r>
            <a:r>
              <a:rPr lang="en-US" altLang="zh-CN" sz="1800" b="1" dirty="0" smtClean="0"/>
              <a:t>m </a:t>
            </a:r>
            <a:r>
              <a:rPr lang="en-US" altLang="zh-CN" sz="1800" b="1" dirty="0" err="1" smtClean="0"/>
              <a:t>SiPM</a:t>
            </a:r>
            <a:r>
              <a:rPr lang="en-US" altLang="zh-CN" sz="1800" b="1" dirty="0" smtClean="0"/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en-US" altLang="zh-CN" sz="1800" b="1" dirty="0" smtClean="0"/>
              <a:t>  sub-cluster</a:t>
            </a:r>
          </a:p>
          <a:p>
            <a:pPr>
              <a:lnSpc>
                <a:spcPct val="100000"/>
              </a:lnSpc>
            </a:pPr>
            <a:r>
              <a:rPr lang="en-US" altLang="zh-CN" sz="1800" b="1" dirty="0" smtClean="0"/>
              <a:t>50 MHz FADC</a:t>
            </a:r>
          </a:p>
          <a:p>
            <a:pPr>
              <a:lnSpc>
                <a:spcPct val="100000"/>
              </a:lnSpc>
            </a:pPr>
            <a:r>
              <a:rPr lang="en-US" altLang="zh-CN" sz="1800" b="1" dirty="0" smtClean="0"/>
              <a:t>Temperature-compensation power supply</a:t>
            </a:r>
          </a:p>
          <a:p>
            <a:pPr>
              <a:lnSpc>
                <a:spcPct val="100000"/>
              </a:lnSpc>
            </a:pPr>
            <a:r>
              <a:rPr lang="en-US" altLang="zh-CN" sz="1800" b="1" dirty="0" smtClean="0"/>
              <a:t>T-stamp from WR network</a:t>
            </a:r>
          </a:p>
        </p:txBody>
      </p:sp>
      <p:sp>
        <p:nvSpPr>
          <p:cNvPr id="16" name="内容占位符 2"/>
          <p:cNvSpPr txBox="1"/>
          <p:nvPr/>
        </p:nvSpPr>
        <p:spPr>
          <a:xfrm>
            <a:off x="7143768" y="3586990"/>
            <a:ext cx="1928826" cy="2985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800" b="1" dirty="0" smtClean="0"/>
              <a:t>Aluminized Winston cones</a:t>
            </a:r>
          </a:p>
          <a:p>
            <a:pPr>
              <a:lnSpc>
                <a:spcPct val="100000"/>
              </a:lnSpc>
            </a:pPr>
            <a:r>
              <a:rPr lang="en-US" altLang="zh-CN" sz="1800" b="1" dirty="0" smtClean="0"/>
              <a:t>Cut-off angle 30</a:t>
            </a:r>
            <a:r>
              <a:rPr lang="en-US" altLang="zh-CN" sz="1800" b="1" baseline="30000" dirty="0" smtClean="0"/>
              <a:t>o</a:t>
            </a:r>
            <a:r>
              <a:rPr lang="zh-CN" altLang="en-US" sz="1800" b="1" dirty="0" smtClean="0"/>
              <a:t> </a:t>
            </a:r>
            <a:r>
              <a:rPr lang="en-US" altLang="zh-CN" sz="1800" b="1" dirty="0" smtClean="0"/>
              <a:t>with efficiency of 93%</a:t>
            </a:r>
          </a:p>
          <a:p>
            <a:pPr>
              <a:lnSpc>
                <a:spcPct val="100000"/>
              </a:lnSpc>
            </a:pPr>
            <a:r>
              <a:rPr lang="en-US" altLang="zh-CN" sz="1800" b="1" dirty="0" smtClean="0"/>
              <a:t>Filter transmission of 92% in 310–550 nm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5720" y="6072206"/>
            <a:ext cx="5131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Elevation of 60 toward North</a:t>
            </a: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with full-moon duty cycle &gt;30% above 100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TeV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1005657"/>
          </a:xfrm>
        </p:spPr>
        <p:txBody>
          <a:bodyPr>
            <a:no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20” PMTs with special PE collecting 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design in #2 and #3 ponds of WCDA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4314" y="1357298"/>
            <a:ext cx="4359457" cy="1342877"/>
          </a:xfrm>
        </p:spPr>
        <p:txBody>
          <a:bodyPr>
            <a:normAutofit lnSpcReduction="10000"/>
          </a:bodyPr>
          <a:lstStyle/>
          <a:p>
            <a:r>
              <a:rPr lang="en-US" altLang="zh-CN" b="1" dirty="0" smtClean="0"/>
              <a:t>Enhancement of the sensitivity below 100 </a:t>
            </a:r>
            <a:r>
              <a:rPr lang="en-US" altLang="zh-CN" b="1" dirty="0" err="1" smtClean="0"/>
              <a:t>GeV</a:t>
            </a:r>
            <a:endParaRPr lang="en-US" altLang="zh-CN" b="1" dirty="0" smtClean="0"/>
          </a:p>
          <a:p>
            <a:endParaRPr lang="en-US" altLang="zh-CN" dirty="0" smtClean="0"/>
          </a:p>
        </p:txBody>
      </p:sp>
      <p:pic>
        <p:nvPicPr>
          <p:cNvPr id="4" name="内容占位符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470" y="2643182"/>
            <a:ext cx="4954772" cy="4034452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857256" y="2809445"/>
            <a:ext cx="993573" cy="1548249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pic>
        <p:nvPicPr>
          <p:cNvPr id="7" name="图片 6" descr="IMG_20160721_0933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9406" y="2723598"/>
            <a:ext cx="3902150" cy="39527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5950" y="2928934"/>
            <a:ext cx="2580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2">
                    <a:lumMod val="75000"/>
                  </a:schemeClr>
                </a:solidFill>
              </a:rPr>
              <a:t>Preliminary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cxnSp>
        <p:nvCxnSpPr>
          <p:cNvPr id="11" name="直接连接符 10"/>
          <p:cNvCxnSpPr/>
          <p:nvPr/>
        </p:nvCxnSpPr>
        <p:spPr>
          <a:xfrm rot="5400000" flipH="1" flipV="1">
            <a:off x="-215106" y="4536388"/>
            <a:ext cx="3286944" cy="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内容占位符 2"/>
          <p:cNvSpPr txBox="1">
            <a:spLocks/>
          </p:cNvSpPr>
          <p:nvPr/>
        </p:nvSpPr>
        <p:spPr>
          <a:xfrm>
            <a:off x="4429156" y="1395681"/>
            <a:ext cx="4786314" cy="1342877"/>
          </a:xfrm>
          <a:prstGeom prst="rect">
            <a:avLst/>
          </a:prstGeom>
        </p:spPr>
        <p:txBody>
          <a:bodyPr vert="horz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50000"/>
              <a:buFont typeface="Wingdings 2"/>
              <a:buChar char=""/>
              <a:tabLst/>
              <a:defRPr/>
            </a:pPr>
            <a:r>
              <a:rPr lang="en-US" altLang="zh-CN" sz="3100" b="1" dirty="0" smtClean="0">
                <a:solidFill>
                  <a:srgbClr val="FF0000"/>
                </a:solidFill>
              </a:rPr>
              <a:t>Transient  Phenomena</a:t>
            </a:r>
            <a:r>
              <a:rPr kumimoji="0" lang="en-GB" altLang="zh-CN" sz="3200" b="1" dirty="0">
                <a:solidFill>
                  <a:srgbClr val="FF0000"/>
                </a:solidFill>
                <a:latin typeface="+mn-lt"/>
                <a:ea typeface="+mn-ea"/>
              </a:rPr>
              <a:t>: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GRBs, AGN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flares</a:t>
            </a:r>
            <a:r>
              <a:rPr kumimoji="0" lang="en-GB" altLang="zh-CN" sz="3200" b="1" dirty="0" smtClean="0">
                <a:solidFill>
                  <a:srgbClr val="FF0000"/>
                </a:solidFill>
                <a:latin typeface="+mn-lt"/>
                <a:ea typeface="+mn-ea"/>
              </a:rPr>
              <a:t>,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N-N merger gravitational wave events …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Personnel (40 staff members)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29E1F8-16ED-489D-AB37-26F80E37A49B}" type="slidenum">
              <a:rPr kumimoji="0" lang="zh-CN" alt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r>
              <a:rPr kumimoji="0" lang="zh-CN" altLang="en-US" smtClean="0">
                <a:solidFill>
                  <a:srgbClr val="000000"/>
                </a:solidFill>
              </a:rPr>
              <a:t>/</a:t>
            </a:r>
            <a:r>
              <a:rPr kumimoji="0" lang="en-US" altLang="zh-CN" smtClean="0">
                <a:solidFill>
                  <a:srgbClr val="000000"/>
                </a:solidFill>
              </a:rPr>
              <a:t>103</a:t>
            </a:r>
            <a:endParaRPr kumimoji="0" lang="en-US" dirty="0">
              <a:solidFill>
                <a:srgbClr val="000000"/>
              </a:solidFill>
              <a:ea typeface="黑体"/>
            </a:endParaRPr>
          </a:p>
        </p:txBody>
      </p:sp>
      <p:pic>
        <p:nvPicPr>
          <p:cNvPr id="1228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857224" cy="85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8789" y="1643050"/>
            <a:ext cx="714380" cy="91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4" name="Picture 4" descr="C:\Users\hp\AppData\Local\Temp\mjch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3848334"/>
            <a:ext cx="611863" cy="857256"/>
          </a:xfrm>
          <a:prstGeom prst="rect">
            <a:avLst/>
          </a:prstGeom>
          <a:noFill/>
        </p:spPr>
      </p:pic>
      <p:pic>
        <p:nvPicPr>
          <p:cNvPr id="122885" name="Picture 5" descr="C:\Users\hp\AppData\Local\Temp\刘成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98" y="3848334"/>
            <a:ext cx="642942" cy="857256"/>
          </a:xfrm>
          <a:prstGeom prst="rect">
            <a:avLst/>
          </a:prstGeom>
          <a:noFill/>
        </p:spPr>
      </p:pic>
      <p:pic>
        <p:nvPicPr>
          <p:cNvPr id="9" name="图片 8" descr="huang-photo2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406" y="5929330"/>
            <a:ext cx="714348" cy="857256"/>
          </a:xfrm>
          <a:prstGeom prst="rect">
            <a:avLst/>
          </a:prstGeom>
        </p:spPr>
      </p:pic>
      <p:pic>
        <p:nvPicPr>
          <p:cNvPr id="122886" name="Picture 6"/>
          <p:cNvPicPr>
            <a:picLocks noChangeAspect="1" noChangeArrowheads="1"/>
          </p:cNvPicPr>
          <p:nvPr/>
        </p:nvPicPr>
        <p:blipFill>
          <a:blip r:embed="rId7"/>
          <a:srcRect l="38750" t="19062" r="42500" b="66875"/>
          <a:stretch>
            <a:fillRect/>
          </a:stretch>
        </p:blipFill>
        <p:spPr bwMode="auto">
          <a:xfrm>
            <a:off x="3929058" y="3991210"/>
            <a:ext cx="714348" cy="71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0" y="857232"/>
            <a:ext cx="8648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黑体" pitchFamily="2" charset="-122"/>
                <a:ea typeface="黑体" pitchFamily="2" charset="-122"/>
              </a:rPr>
              <a:t>Leading Scientists in charge of LHAASO science and </a:t>
            </a:r>
          </a:p>
          <a:p>
            <a:r>
              <a:rPr lang="en-US" altLang="zh-CN" sz="2400" dirty="0" smtClean="0">
                <a:latin typeface="黑体" pitchFamily="2" charset="-122"/>
                <a:ea typeface="黑体" pitchFamily="2" charset="-122"/>
              </a:rPr>
              <a:t>analyses, hardware construction, technical coordination</a:t>
            </a:r>
            <a:endParaRPr lang="zh-CN" altLang="en-US" sz="2400" dirty="0" smtClean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000372"/>
            <a:ext cx="9264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黑体" pitchFamily="2" charset="-122"/>
                <a:ea typeface="黑体" pitchFamily="2" charset="-122"/>
              </a:rPr>
              <a:t>LHAASO Task leaders for WCDA(Chen MJ, Liu C),MDA(Xiao G),</a:t>
            </a:r>
          </a:p>
          <a:p>
            <a:r>
              <a:rPr lang="en-US" altLang="zh-CN" sz="2400" dirty="0" smtClean="0">
                <a:latin typeface="黑体" pitchFamily="2" charset="-122"/>
                <a:ea typeface="黑体" pitchFamily="2" charset="-122"/>
              </a:rPr>
              <a:t>EDA(</a:t>
            </a:r>
            <a:r>
              <a:rPr lang="en-US" altLang="zh-CN" sz="2400" dirty="0" err="1" smtClean="0">
                <a:latin typeface="黑体" pitchFamily="2" charset="-122"/>
                <a:ea typeface="黑体" pitchFamily="2" charset="-122"/>
              </a:rPr>
              <a:t>Sheng</a:t>
            </a:r>
            <a:r>
              <a:rPr lang="en-US" altLang="zh-CN" sz="2400" dirty="0" smtClean="0">
                <a:latin typeface="黑体" pitchFamily="2" charset="-122"/>
                <a:ea typeface="黑体" pitchFamily="2" charset="-122"/>
              </a:rPr>
              <a:t> XD), WFCTA(Zhang SS), </a:t>
            </a:r>
            <a:r>
              <a:rPr lang="en-US" altLang="zh-CN" sz="2400" dirty="0" err="1" smtClean="0">
                <a:latin typeface="黑体" pitchFamily="2" charset="-122"/>
                <a:ea typeface="黑体" pitchFamily="2" charset="-122"/>
              </a:rPr>
              <a:t>Engi</a:t>
            </a:r>
            <a:r>
              <a:rPr lang="en-US" altLang="zh-CN" sz="2400" dirty="0" smtClean="0">
                <a:latin typeface="黑体" pitchFamily="2" charset="-122"/>
                <a:ea typeface="黑体" pitchFamily="2" charset="-122"/>
              </a:rPr>
              <a:t>. Coordination(Wu CY)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714884"/>
            <a:ext cx="94179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黑体" pitchFamily="2" charset="-122"/>
                <a:ea typeface="黑体" pitchFamily="2" charset="-122"/>
              </a:rPr>
              <a:t>Physics Task leaders for AS</a:t>
            </a:r>
            <a:r>
              <a:rPr lang="en-US" altLang="zh-CN" sz="2400" dirty="0" smtClean="0">
                <a:latin typeface="黑体" pitchFamily="2" charset="-122"/>
                <a:ea typeface="黑体" pitchFamily="2" charset="-122"/>
                <a:sym typeface="Symbol"/>
              </a:rPr>
              <a:t></a:t>
            </a:r>
            <a:r>
              <a:rPr lang="en-US" altLang="zh-CN" sz="2400" dirty="0" smtClean="0">
                <a:latin typeface="黑体" pitchFamily="2" charset="-122"/>
                <a:ea typeface="黑体" pitchFamily="2" charset="-122"/>
              </a:rPr>
              <a:t> phys. Anal.(Huang J, Zhang Y),</a:t>
            </a:r>
          </a:p>
          <a:p>
            <a:r>
              <a:rPr lang="en-US" altLang="zh-CN" sz="2400" dirty="0" smtClean="0">
                <a:latin typeface="黑体" pitchFamily="2" charset="-122"/>
                <a:ea typeface="黑体" pitchFamily="2" charset="-122"/>
              </a:rPr>
              <a:t>ARGO-YBJ Phys. Anal.(Chen SZ, </a:t>
            </a:r>
            <a:r>
              <a:rPr lang="en-US" altLang="zh-CN" sz="2400" dirty="0" err="1" smtClean="0">
                <a:latin typeface="黑体" pitchFamily="2" charset="-122"/>
                <a:ea typeface="黑体" pitchFamily="2" charset="-122"/>
              </a:rPr>
              <a:t>Zha</a:t>
            </a:r>
            <a:r>
              <a:rPr lang="en-US" altLang="zh-CN" sz="2400" dirty="0" smtClean="0">
                <a:latin typeface="黑体" pitchFamily="2" charset="-122"/>
                <a:ea typeface="黑体" pitchFamily="2" charset="-122"/>
              </a:rPr>
              <a:t> M),LHAASO Analysis Group</a:t>
            </a:r>
          </a:p>
          <a:p>
            <a:r>
              <a:rPr lang="en-US" altLang="zh-CN" sz="2400" dirty="0" smtClean="0">
                <a:latin typeface="黑体" pitchFamily="2" charset="-122"/>
                <a:ea typeface="黑体" pitchFamily="2" charset="-122"/>
              </a:rPr>
              <a:t>(Ma XH etc.) </a:t>
            </a:r>
          </a:p>
        </p:txBody>
      </p:sp>
      <p:pic>
        <p:nvPicPr>
          <p:cNvPr id="122887" name="Picture 7" descr="C:\Users\hp\AppData\Local\Temp\冯少辉标准照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3438" y="3919772"/>
            <a:ext cx="642942" cy="795112"/>
          </a:xfrm>
          <a:prstGeom prst="rect">
            <a:avLst/>
          </a:prstGeom>
          <a:noFill/>
        </p:spPr>
      </p:pic>
      <p:pic>
        <p:nvPicPr>
          <p:cNvPr id="12288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71603" y="5929330"/>
            <a:ext cx="846623" cy="84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9" name="Picture 9" descr="C:\Users\hp\AppData\Local\Temp\zhangyi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5786" y="5936901"/>
            <a:ext cx="714380" cy="849686"/>
          </a:xfrm>
          <a:prstGeom prst="rect">
            <a:avLst/>
          </a:prstGeom>
          <a:noFill/>
        </p:spPr>
      </p:pic>
      <p:pic>
        <p:nvPicPr>
          <p:cNvPr id="122890" name="Picture 10" descr="C:\Users\hp\AppData\Local\Temp\IMG_20180609_115845.jpg"/>
          <p:cNvPicPr>
            <a:picLocks noChangeAspect="1" noChangeArrowheads="1"/>
          </p:cNvPicPr>
          <p:nvPr/>
        </p:nvPicPr>
        <p:blipFill>
          <a:blip r:embed="rId11" cstate="print"/>
          <a:srcRect l="7143" t="10714" r="11905" b="12500"/>
          <a:stretch>
            <a:fillRect/>
          </a:stretch>
        </p:blipFill>
        <p:spPr bwMode="auto">
          <a:xfrm>
            <a:off x="3149886" y="5981858"/>
            <a:ext cx="636296" cy="804728"/>
          </a:xfrm>
          <a:prstGeom prst="rect">
            <a:avLst/>
          </a:prstGeom>
          <a:noFill/>
        </p:spPr>
      </p:pic>
      <p:pic>
        <p:nvPicPr>
          <p:cNvPr id="122892" name="Picture 12" descr="https://ihep.ac.cn/coremail/s?func=mbox:getMessageData&amp;mid=1:1tbiAQELEVl7536qTAADsE&amp;part=2"/>
          <p:cNvPicPr>
            <a:picLocks noChangeAspect="1" noChangeArrowheads="1"/>
          </p:cNvPicPr>
          <p:nvPr/>
        </p:nvPicPr>
        <p:blipFill>
          <a:blip r:embed="rId12" cstate="print"/>
          <a:srcRect l="30000" t="14546" r="26363" b="25454"/>
          <a:stretch>
            <a:fillRect/>
          </a:stretch>
        </p:blipFill>
        <p:spPr bwMode="auto">
          <a:xfrm>
            <a:off x="2285984" y="1738426"/>
            <a:ext cx="831279" cy="857256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0" y="2571744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Hu</a:t>
            </a:r>
            <a:r>
              <a:rPr lang="en-US" altLang="zh-CN" sz="24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 HB  He HH  Yao ZG</a:t>
            </a:r>
            <a:endParaRPr lang="zh-CN" altLang="en-US" sz="2400" dirty="0" smtClean="0">
              <a:solidFill>
                <a:schemeClr val="tx1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122893" name="Picture 13" descr="C:\Users\hp\AppData\Local\Temp\标准照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28728" y="3857628"/>
            <a:ext cx="599427" cy="8715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62924" y="115891"/>
            <a:ext cx="9644130" cy="649287"/>
          </a:xfrm>
        </p:spPr>
        <p:txBody>
          <a:bodyPr/>
          <a:lstStyle/>
          <a:p>
            <a:r>
              <a:rPr lang="en-US" altLang="zh-CN" dirty="0" smtClean="0"/>
              <a:t>New Developments 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9309" y="1357298"/>
            <a:ext cx="8774723" cy="5259387"/>
          </a:xfrm>
        </p:spPr>
        <p:txBody>
          <a:bodyPr/>
          <a:lstStyle/>
          <a:p>
            <a:r>
              <a:rPr lang="en-US" altLang="zh-CN" dirty="0" smtClean="0"/>
              <a:t>Enhancing the core team at IHEP with qualified individuals (+20 persons in last 5 yr., goal: 60)</a:t>
            </a:r>
          </a:p>
          <a:p>
            <a:r>
              <a:rPr lang="en-US" altLang="zh-CN" dirty="0" smtClean="0"/>
              <a:t>Establishing a nation-wide network for CR research </a:t>
            </a:r>
          </a:p>
          <a:p>
            <a:pPr lvl="1"/>
            <a:r>
              <a:rPr lang="en-US" altLang="zh-CN" sz="2400" dirty="0" smtClean="0"/>
              <a:t>Pre-LHAASO: 4 institutions + IHEP</a:t>
            </a:r>
          </a:p>
          <a:p>
            <a:pPr lvl="1"/>
            <a:r>
              <a:rPr lang="en-US" altLang="zh-CN" sz="2400" dirty="0" smtClean="0"/>
              <a:t>LHAASO: 20+ institutions including Tsinghua, USTC, </a:t>
            </a:r>
            <a:r>
              <a:rPr lang="en-US" altLang="zh-CN" sz="2400" dirty="0" smtClean="0"/>
              <a:t>Nanjing</a:t>
            </a:r>
            <a:r>
              <a:rPr lang="en-US" altLang="zh-CN" sz="2400" dirty="0" smtClean="0"/>
              <a:t>, many observatories etc.</a:t>
            </a:r>
          </a:p>
          <a:p>
            <a:pPr lvl="1"/>
            <a:r>
              <a:rPr lang="en-US" altLang="zh-CN" sz="2400" dirty="0" smtClean="0"/>
              <a:t>Post-LHAASO: more institutions capable of hardware construction</a:t>
            </a:r>
          </a:p>
          <a:p>
            <a:r>
              <a:rPr lang="en-US" altLang="zh-CN" dirty="0" smtClean="0"/>
              <a:t>Recruiting for international research staff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29E1F8-16ED-489D-AB37-26F80E37A49B}" type="slidenum">
              <a:rPr kumimoji="0" lang="zh-CN" alt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r>
              <a:rPr kumimoji="0" lang="zh-CN" altLang="en-US" smtClean="0">
                <a:solidFill>
                  <a:srgbClr val="000000"/>
                </a:solidFill>
              </a:rPr>
              <a:t>/</a:t>
            </a:r>
            <a:r>
              <a:rPr kumimoji="0" lang="en-US" altLang="zh-CN" smtClean="0">
                <a:solidFill>
                  <a:srgbClr val="000000"/>
                </a:solidFill>
              </a:rPr>
              <a:t>103</a:t>
            </a:r>
            <a:endParaRPr kumimoji="0" lang="en-US" dirty="0">
              <a:solidFill>
                <a:srgbClr val="000000"/>
              </a:solidFill>
              <a:ea typeface="黑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LHAASO Collaboration </a:t>
            </a:r>
            <a:endParaRPr lang="zh-CN" altLang="en-US" dirty="0"/>
          </a:p>
        </p:txBody>
      </p:sp>
      <p:grpSp>
        <p:nvGrpSpPr>
          <p:cNvPr id="3" name="组合 31"/>
          <p:cNvGrpSpPr/>
          <p:nvPr/>
        </p:nvGrpSpPr>
        <p:grpSpPr>
          <a:xfrm>
            <a:off x="285720" y="1285860"/>
            <a:ext cx="8748465" cy="5252944"/>
            <a:chOff x="71438" y="1234722"/>
            <a:chExt cx="8748465" cy="5252944"/>
          </a:xfrm>
        </p:grpSpPr>
        <p:pic>
          <p:nvPicPr>
            <p:cNvPr id="11" name="Picture 16" descr="china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/>
            <a:stretch/>
          </p:blipFill>
          <p:spPr bwMode="auto">
            <a:xfrm>
              <a:off x="71438" y="1234722"/>
              <a:ext cx="8748465" cy="525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17"/>
            <p:cNvSpPr>
              <a:spLocks noChangeArrowheads="1"/>
            </p:cNvSpPr>
            <p:nvPr/>
          </p:nvSpPr>
          <p:spPr bwMode="auto">
            <a:xfrm>
              <a:off x="6741509" y="1728690"/>
              <a:ext cx="739350" cy="173412"/>
            </a:xfrm>
            <a:prstGeom prst="wedgeRectCallout">
              <a:avLst>
                <a:gd name="adj1" fmla="val -98148"/>
                <a:gd name="adj2" fmla="val 16145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200" b="1" dirty="0" smtClean="0">
                  <a:solidFill>
                    <a:srgbClr val="FFFF00"/>
                  </a:solidFill>
                </a:rPr>
                <a:t>IHEP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AutoShape 18"/>
            <p:cNvSpPr>
              <a:spLocks noChangeArrowheads="1"/>
            </p:cNvSpPr>
            <p:nvPr/>
          </p:nvSpPr>
          <p:spPr bwMode="auto">
            <a:xfrm>
              <a:off x="5715040" y="1483746"/>
              <a:ext cx="1071570" cy="213153"/>
            </a:xfrm>
            <a:prstGeom prst="wedgeRectCallout">
              <a:avLst>
                <a:gd name="adj1" fmla="val 14167"/>
                <a:gd name="adj2" fmla="val 25208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200" b="1" dirty="0" err="1" smtClean="0">
                  <a:solidFill>
                    <a:srgbClr val="FFFF00"/>
                  </a:solidFill>
                </a:rPr>
                <a:t>Tsinghua</a:t>
              </a:r>
              <a:r>
                <a:rPr lang="en-US" altLang="zh-CN" sz="1200" b="1" dirty="0" smtClean="0">
                  <a:solidFill>
                    <a:srgbClr val="FFFF00"/>
                  </a:solidFill>
                </a:rPr>
                <a:t> U.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>
              <a:off x="5773969" y="1806226"/>
              <a:ext cx="512575" cy="175217"/>
            </a:xfrm>
            <a:prstGeom prst="wedgeRectCallout">
              <a:avLst>
                <a:gd name="adj1" fmla="val 65039"/>
                <a:gd name="adj2" fmla="val 123324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200" b="1" dirty="0" smtClean="0">
                  <a:solidFill>
                    <a:srgbClr val="FFFF00"/>
                  </a:solidFill>
                </a:rPr>
                <a:t>PKU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5" name="AutoShape 20"/>
            <p:cNvSpPr>
              <a:spLocks noChangeArrowheads="1"/>
            </p:cNvSpPr>
            <p:nvPr/>
          </p:nvSpPr>
          <p:spPr bwMode="auto">
            <a:xfrm>
              <a:off x="4929222" y="2992071"/>
              <a:ext cx="1009030" cy="216766"/>
            </a:xfrm>
            <a:prstGeom prst="wedgeRectCallout">
              <a:avLst>
                <a:gd name="adj1" fmla="val 71383"/>
                <a:gd name="adj2" fmla="val -224079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200" b="1" dirty="0" err="1" smtClean="0">
                  <a:solidFill>
                    <a:srgbClr val="FFFF00"/>
                  </a:solidFill>
                </a:rPr>
                <a:t>Hebei</a:t>
              </a:r>
              <a:r>
                <a:rPr lang="en-US" altLang="zh-CN" sz="1200" b="1" dirty="0" smtClean="0">
                  <a:solidFill>
                    <a:srgbClr val="FFFF00"/>
                  </a:solidFill>
                </a:rPr>
                <a:t> N. U.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6" name="AutoShape 21"/>
            <p:cNvSpPr>
              <a:spLocks noChangeArrowheads="1"/>
            </p:cNvSpPr>
            <p:nvPr/>
          </p:nvSpPr>
          <p:spPr bwMode="auto">
            <a:xfrm>
              <a:off x="6824714" y="2853988"/>
              <a:ext cx="500066" cy="193756"/>
            </a:xfrm>
            <a:prstGeom prst="wedgeRectCallout">
              <a:avLst>
                <a:gd name="adj1" fmla="val -99693"/>
                <a:gd name="adj2" fmla="val 14969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050" b="1" dirty="0" smtClean="0">
                  <a:solidFill>
                    <a:srgbClr val="FFFF00"/>
                  </a:solidFill>
                </a:rPr>
                <a:t>SDU</a:t>
              </a:r>
              <a:endParaRPr lang="en-US" altLang="zh-CN" sz="1050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AutoShape 22"/>
            <p:cNvSpPr>
              <a:spLocks noChangeArrowheads="1"/>
            </p:cNvSpPr>
            <p:nvPr/>
          </p:nvSpPr>
          <p:spPr bwMode="auto">
            <a:xfrm>
              <a:off x="7141406" y="2018434"/>
              <a:ext cx="860863" cy="173412"/>
            </a:xfrm>
            <a:prstGeom prst="wedgeRectCallout">
              <a:avLst>
                <a:gd name="adj1" fmla="val -82917"/>
                <a:gd name="adj2" fmla="val 155681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200" b="1" dirty="0" err="1" smtClean="0">
                  <a:solidFill>
                    <a:srgbClr val="FFFF00"/>
                  </a:solidFill>
                </a:rPr>
                <a:t>Nankai</a:t>
              </a:r>
              <a:r>
                <a:rPr lang="en-US" altLang="zh-CN" sz="1200" b="1" dirty="0" smtClean="0">
                  <a:solidFill>
                    <a:srgbClr val="FFFF00"/>
                  </a:solidFill>
                </a:rPr>
                <a:t> U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8" name="AutoShape 23"/>
            <p:cNvSpPr>
              <a:spLocks noChangeArrowheads="1"/>
            </p:cNvSpPr>
            <p:nvPr/>
          </p:nvSpPr>
          <p:spPr bwMode="auto">
            <a:xfrm>
              <a:off x="3304318" y="5418035"/>
              <a:ext cx="910524" cy="174405"/>
            </a:xfrm>
            <a:prstGeom prst="wedgeRectCallout">
              <a:avLst>
                <a:gd name="adj1" fmla="val -1483"/>
                <a:gd name="adj2" fmla="val 22375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200" b="1" dirty="0" smtClean="0">
                  <a:solidFill>
                    <a:srgbClr val="FFFF00"/>
                  </a:solidFill>
                </a:rPr>
                <a:t>Yunnan U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AutoShape 24"/>
            <p:cNvSpPr>
              <a:spLocks noChangeArrowheads="1"/>
            </p:cNvSpPr>
            <p:nvPr/>
          </p:nvSpPr>
          <p:spPr bwMode="auto">
            <a:xfrm>
              <a:off x="2286016" y="6021068"/>
              <a:ext cx="1357322" cy="193282"/>
            </a:xfrm>
            <a:prstGeom prst="wedgeRectCallout">
              <a:avLst>
                <a:gd name="adj1" fmla="val 57650"/>
                <a:gd name="adj2" fmla="val -9223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200" b="1" dirty="0" smtClean="0">
                  <a:solidFill>
                    <a:srgbClr val="FFFF00"/>
                  </a:solidFill>
                </a:rPr>
                <a:t>YN Observatory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0" name="AutoShape 25"/>
            <p:cNvSpPr>
              <a:spLocks noChangeArrowheads="1"/>
            </p:cNvSpPr>
            <p:nvPr/>
          </p:nvSpPr>
          <p:spPr bwMode="auto">
            <a:xfrm>
              <a:off x="4302098" y="4102993"/>
              <a:ext cx="1270066" cy="249280"/>
            </a:xfrm>
            <a:prstGeom prst="wedgeRectCallout">
              <a:avLst>
                <a:gd name="adj1" fmla="val -68498"/>
                <a:gd name="adj2" fmla="val 126804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200" b="1" dirty="0" smtClean="0">
                  <a:solidFill>
                    <a:srgbClr val="FFFF00"/>
                  </a:solidFill>
                </a:rPr>
                <a:t>SW </a:t>
              </a:r>
              <a:r>
                <a:rPr lang="en-US" altLang="zh-CN" sz="1200" b="1" dirty="0" err="1" smtClean="0">
                  <a:solidFill>
                    <a:srgbClr val="FFFF00"/>
                  </a:solidFill>
                </a:rPr>
                <a:t>Jiaotong</a:t>
              </a:r>
              <a:r>
                <a:rPr lang="en-US" altLang="zh-CN" sz="1200" b="1" dirty="0" smtClean="0">
                  <a:solidFill>
                    <a:srgbClr val="FFFF00"/>
                  </a:solidFill>
                </a:rPr>
                <a:t> U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1" name="AutoShape 26"/>
            <p:cNvSpPr>
              <a:spLocks noChangeArrowheads="1"/>
            </p:cNvSpPr>
            <p:nvPr/>
          </p:nvSpPr>
          <p:spPr bwMode="auto">
            <a:xfrm>
              <a:off x="644601" y="4421821"/>
              <a:ext cx="747584" cy="177802"/>
            </a:xfrm>
            <a:prstGeom prst="wedgeRectCallout">
              <a:avLst>
                <a:gd name="adj1" fmla="val 52288"/>
                <a:gd name="adj2" fmla="val 15520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200" b="1" dirty="0" smtClean="0">
                  <a:solidFill>
                    <a:srgbClr val="FFFF00"/>
                  </a:solidFill>
                </a:rPr>
                <a:t>Tibet U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2" name="AutoShape 27"/>
            <p:cNvSpPr>
              <a:spLocks noChangeArrowheads="1"/>
            </p:cNvSpPr>
            <p:nvPr/>
          </p:nvSpPr>
          <p:spPr bwMode="auto">
            <a:xfrm>
              <a:off x="6072230" y="3857899"/>
              <a:ext cx="622618" cy="191476"/>
            </a:xfrm>
            <a:prstGeom prst="wedgeRectCallout">
              <a:avLst>
                <a:gd name="adj1" fmla="val 53439"/>
                <a:gd name="adj2" fmla="val 158309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200" b="1" dirty="0" smtClean="0">
                  <a:solidFill>
                    <a:srgbClr val="FFFF00"/>
                  </a:solidFill>
                </a:rPr>
                <a:t>USTC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3" name="AutoShape 28"/>
            <p:cNvSpPr>
              <a:spLocks noChangeArrowheads="1"/>
            </p:cNvSpPr>
            <p:nvPr/>
          </p:nvSpPr>
          <p:spPr bwMode="auto">
            <a:xfrm>
              <a:off x="7286644" y="3786190"/>
              <a:ext cx="1000164" cy="213153"/>
            </a:xfrm>
            <a:prstGeom prst="wedgeRectCallout">
              <a:avLst>
                <a:gd name="adj1" fmla="val -84609"/>
                <a:gd name="adj2" fmla="val 143354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200" b="1" dirty="0" smtClean="0">
                  <a:solidFill>
                    <a:srgbClr val="FFFF00"/>
                  </a:solidFill>
                </a:rPr>
                <a:t>Nanking U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4" name="AutoShape 29"/>
            <p:cNvSpPr>
              <a:spLocks noChangeArrowheads="1"/>
            </p:cNvSpPr>
            <p:nvPr/>
          </p:nvSpPr>
          <p:spPr bwMode="auto">
            <a:xfrm>
              <a:off x="4643470" y="2294638"/>
              <a:ext cx="1785950" cy="225968"/>
            </a:xfrm>
            <a:prstGeom prst="wedgeRectCallout">
              <a:avLst>
                <a:gd name="adj1" fmla="val 45924"/>
                <a:gd name="adj2" fmla="val -123105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200" b="1" dirty="0" smtClean="0">
                  <a:solidFill>
                    <a:srgbClr val="FFFF00"/>
                  </a:solidFill>
                </a:rPr>
                <a:t>National Observatory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5" name="AutoShape 30"/>
            <p:cNvSpPr>
              <a:spLocks noChangeArrowheads="1"/>
            </p:cNvSpPr>
            <p:nvPr/>
          </p:nvSpPr>
          <p:spPr bwMode="auto">
            <a:xfrm>
              <a:off x="1651050" y="3965708"/>
              <a:ext cx="1725149" cy="693648"/>
            </a:xfrm>
            <a:prstGeom prst="wedgeEllipseCallout">
              <a:avLst>
                <a:gd name="adj1" fmla="val 48622"/>
                <a:gd name="adj2" fmla="val 113803"/>
              </a:avLst>
            </a:prstGeom>
            <a:solidFill>
              <a:srgbClr val="FF505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dirty="0"/>
                <a:t>LHAASO</a:t>
              </a:r>
            </a:p>
          </p:txBody>
        </p:sp>
        <p:sp>
          <p:nvSpPr>
            <p:cNvPr id="26" name="AutoShape 34"/>
            <p:cNvSpPr>
              <a:spLocks noChangeArrowheads="1"/>
            </p:cNvSpPr>
            <p:nvPr/>
          </p:nvSpPr>
          <p:spPr bwMode="auto">
            <a:xfrm>
              <a:off x="6455781" y="2496798"/>
              <a:ext cx="492757" cy="218571"/>
            </a:xfrm>
            <a:prstGeom prst="wedgeRectCallout">
              <a:avLst>
                <a:gd name="adj1" fmla="val -56250"/>
                <a:gd name="adj2" fmla="val -210417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200" b="1" dirty="0" smtClean="0">
                  <a:solidFill>
                    <a:srgbClr val="FFFF00"/>
                  </a:solidFill>
                </a:rPr>
                <a:t>IAP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7" name="TextBox 189"/>
            <p:cNvSpPr txBox="1">
              <a:spLocks noChangeArrowheads="1"/>
            </p:cNvSpPr>
            <p:nvPr/>
          </p:nvSpPr>
          <p:spPr bwMode="auto">
            <a:xfrm>
              <a:off x="733075" y="2546865"/>
              <a:ext cx="3384260" cy="83099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b="1" dirty="0" smtClean="0"/>
                <a:t>Chinese institutions </a:t>
              </a:r>
            </a:p>
            <a:p>
              <a:pPr algn="ctr" eaLnBrk="1" hangingPunct="1"/>
              <a:r>
                <a:rPr lang="en-US" altLang="zh-CN" sz="2400" b="1" dirty="0" smtClean="0">
                  <a:solidFill>
                    <a:srgbClr val="0070C0"/>
                  </a:solidFill>
                </a:rPr>
                <a:t>21</a:t>
              </a:r>
              <a:r>
                <a:rPr lang="zh-CN" altLang="en-US" sz="2400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zh-CN" sz="2400" b="1" dirty="0" smtClean="0">
                  <a:solidFill>
                    <a:srgbClr val="0070C0"/>
                  </a:solidFill>
                </a:rPr>
                <a:t>ordinary members</a:t>
              </a:r>
              <a:r>
                <a:rPr lang="zh-CN" altLang="en-US" sz="2400" b="1" dirty="0" smtClean="0">
                  <a:solidFill>
                    <a:srgbClr val="0070C0"/>
                  </a:solidFill>
                </a:rPr>
                <a:t> </a:t>
              </a:r>
              <a:endParaRPr lang="zh-CN" alt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28" name="AutoShape 25"/>
            <p:cNvSpPr>
              <a:spLocks noChangeArrowheads="1"/>
            </p:cNvSpPr>
            <p:nvPr/>
          </p:nvSpPr>
          <p:spPr bwMode="auto">
            <a:xfrm>
              <a:off x="3786214" y="3735933"/>
              <a:ext cx="980229" cy="195701"/>
            </a:xfrm>
            <a:prstGeom prst="wedgeRectCallout">
              <a:avLst>
                <a:gd name="adj1" fmla="val -24939"/>
                <a:gd name="adj2" fmla="val 362497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200" b="1" dirty="0" smtClean="0">
                  <a:solidFill>
                    <a:srgbClr val="FFFF00"/>
                  </a:solidFill>
                </a:rPr>
                <a:t>Sichuan U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9" name="AutoShape 24"/>
            <p:cNvSpPr>
              <a:spLocks noChangeArrowheads="1"/>
            </p:cNvSpPr>
            <p:nvPr/>
          </p:nvSpPr>
          <p:spPr bwMode="auto">
            <a:xfrm>
              <a:off x="4079419" y="6009053"/>
              <a:ext cx="1005597" cy="191466"/>
            </a:xfrm>
            <a:prstGeom prst="wedgeRectCallout">
              <a:avLst>
                <a:gd name="adj1" fmla="val 31202"/>
                <a:gd name="adj2" fmla="val 164125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200" b="1" dirty="0" smtClean="0">
                  <a:solidFill>
                    <a:srgbClr val="FFFF00"/>
                  </a:solidFill>
                </a:rPr>
                <a:t>Guangxi U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AutoShape 28"/>
            <p:cNvSpPr>
              <a:spLocks noChangeArrowheads="1"/>
            </p:cNvSpPr>
            <p:nvPr/>
          </p:nvSpPr>
          <p:spPr bwMode="auto">
            <a:xfrm>
              <a:off x="6572264" y="4572008"/>
              <a:ext cx="1428792" cy="213153"/>
            </a:xfrm>
            <a:prstGeom prst="wedgeRectCallout">
              <a:avLst>
                <a:gd name="adj1" fmla="val -22864"/>
                <a:gd name="adj2" fmla="val -200099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200" b="1" dirty="0" smtClean="0">
                  <a:solidFill>
                    <a:srgbClr val="FFFF00"/>
                  </a:solidFill>
                </a:rPr>
                <a:t>PM Observatory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>
              <a:off x="5500726" y="2059637"/>
              <a:ext cx="642942" cy="175217"/>
            </a:xfrm>
            <a:prstGeom prst="wedgeRectCallout">
              <a:avLst>
                <a:gd name="adj1" fmla="val 85789"/>
                <a:gd name="adj2" fmla="val -14392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200" b="1" dirty="0" smtClean="0">
                  <a:solidFill>
                    <a:srgbClr val="FFFF00"/>
                  </a:solidFill>
                </a:rPr>
                <a:t>CCSS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AutoShape 25"/>
            <p:cNvSpPr>
              <a:spLocks noChangeArrowheads="1"/>
            </p:cNvSpPr>
            <p:nvPr/>
          </p:nvSpPr>
          <p:spPr bwMode="auto">
            <a:xfrm>
              <a:off x="3615790" y="4908423"/>
              <a:ext cx="1318974" cy="299212"/>
            </a:xfrm>
            <a:prstGeom prst="wedgeRectCallout">
              <a:avLst>
                <a:gd name="adj1" fmla="val -18002"/>
                <a:gd name="adj2" fmla="val -15989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200" b="1" dirty="0" smtClean="0">
                  <a:solidFill>
                    <a:srgbClr val="FFFF00"/>
                  </a:solidFill>
                </a:rPr>
                <a:t>CD Div  of CAS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AutoShape 16"/>
            <p:cNvSpPr>
              <a:spLocks noChangeArrowheads="1"/>
            </p:cNvSpPr>
            <p:nvPr/>
          </p:nvSpPr>
          <p:spPr bwMode="auto">
            <a:xfrm>
              <a:off x="3239902" y="4955655"/>
              <a:ext cx="246063" cy="252413"/>
            </a:xfrm>
            <a:prstGeom prst="sun">
              <a:avLst>
                <a:gd name="adj" fmla="val 21528"/>
              </a:avLst>
            </a:prstGeom>
            <a:solidFill>
              <a:srgbClr val="FF0000"/>
            </a:solidFill>
            <a:ln w="12700">
              <a:noFill/>
              <a:miter lim="800000"/>
              <a:headEnd/>
              <a:tailEnd/>
            </a:ln>
            <a:effectLst>
              <a:outerShdw blurRad="50800" dist="50800" dir="5400000" sx="109000" sy="109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0" name="AutoShape 28"/>
            <p:cNvSpPr>
              <a:spLocks noChangeArrowheads="1"/>
            </p:cNvSpPr>
            <p:nvPr/>
          </p:nvSpPr>
          <p:spPr bwMode="auto">
            <a:xfrm>
              <a:off x="5429288" y="4806622"/>
              <a:ext cx="857256" cy="142876"/>
            </a:xfrm>
            <a:prstGeom prst="wedgeRectCallout">
              <a:avLst>
                <a:gd name="adj1" fmla="val 23200"/>
                <a:gd name="adj2" fmla="val -19212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100" b="1" dirty="0" smtClean="0">
                  <a:solidFill>
                    <a:srgbClr val="FFFF00"/>
                  </a:solidFill>
                </a:rPr>
                <a:t>Wuhan  U</a:t>
              </a:r>
              <a:endParaRPr lang="en-US" altLang="zh-CN" sz="1100" b="1" dirty="0">
                <a:solidFill>
                  <a:srgbClr val="FFFF00"/>
                </a:solidFill>
              </a:endParaRPr>
            </a:p>
          </p:txBody>
        </p:sp>
        <p:sp>
          <p:nvSpPr>
            <p:cNvPr id="31" name="AutoShape 28"/>
            <p:cNvSpPr>
              <a:spLocks noChangeArrowheads="1"/>
            </p:cNvSpPr>
            <p:nvPr/>
          </p:nvSpPr>
          <p:spPr bwMode="auto">
            <a:xfrm>
              <a:off x="7429520" y="4143380"/>
              <a:ext cx="1357354" cy="213153"/>
            </a:xfrm>
            <a:prstGeom prst="wedgeRectCallout">
              <a:avLst>
                <a:gd name="adj1" fmla="val -47240"/>
                <a:gd name="adj2" fmla="val 89161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zh-CN" sz="1200" b="1" dirty="0" smtClean="0">
                  <a:solidFill>
                    <a:srgbClr val="FFFF00"/>
                  </a:solidFill>
                </a:rPr>
                <a:t>SH Observatory </a:t>
              </a:r>
              <a:endParaRPr lang="en-US" altLang="zh-CN" sz="12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/>
          <p:cNvGrpSpPr/>
          <p:nvPr/>
        </p:nvGrpSpPr>
        <p:grpSpPr>
          <a:xfrm>
            <a:off x="357159" y="1571612"/>
            <a:ext cx="8429684" cy="4836043"/>
            <a:chOff x="285721" y="1571612"/>
            <a:chExt cx="8429684" cy="4836043"/>
          </a:xfrm>
        </p:grpSpPr>
        <p:grpSp>
          <p:nvGrpSpPr>
            <p:cNvPr id="3" name="组合 4"/>
            <p:cNvGrpSpPr/>
            <p:nvPr/>
          </p:nvGrpSpPr>
          <p:grpSpPr>
            <a:xfrm>
              <a:off x="285721" y="1571612"/>
              <a:ext cx="8429684" cy="4794842"/>
              <a:chOff x="285721" y="1571612"/>
              <a:chExt cx="8429684" cy="4794842"/>
            </a:xfrm>
          </p:grpSpPr>
          <p:pic>
            <p:nvPicPr>
              <p:cNvPr id="30726" name="Picture 6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5721" y="1571612"/>
                <a:ext cx="8429684" cy="4786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0723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 r="3350"/>
              <a:stretch>
                <a:fillRect/>
              </a:stretch>
            </p:blipFill>
            <p:spPr bwMode="auto">
              <a:xfrm>
                <a:off x="316201" y="5134338"/>
                <a:ext cx="2435125" cy="932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0725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20815843">
                <a:off x="3093141" y="5115048"/>
                <a:ext cx="1730228" cy="3078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1436236">
                <a:off x="3015786" y="2920317"/>
                <a:ext cx="1230607" cy="3078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0727" name="Picture 7"/>
              <p:cNvPicPr>
                <a:picLocks noChangeAspect="1" noChangeArrowheads="1"/>
              </p:cNvPicPr>
              <p:nvPr/>
            </p:nvPicPr>
            <p:blipFill>
              <a:blip r:embed="rId6"/>
              <a:srcRect b="20000"/>
              <a:stretch>
                <a:fillRect/>
              </a:stretch>
            </p:blipFill>
            <p:spPr bwMode="auto">
              <a:xfrm>
                <a:off x="313349" y="5960829"/>
                <a:ext cx="2354556" cy="405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4" name="组合 5"/>
            <p:cNvGrpSpPr/>
            <p:nvPr/>
          </p:nvGrpSpPr>
          <p:grpSpPr>
            <a:xfrm>
              <a:off x="319059" y="1571612"/>
              <a:ext cx="8396346" cy="4836043"/>
              <a:chOff x="319059" y="1571612"/>
              <a:chExt cx="8396346" cy="4836043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319059" y="1571612"/>
                <a:ext cx="3181372" cy="707886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 smtClean="0">
                    <a:solidFill>
                      <a:srgbClr val="FFFF00"/>
                    </a:solidFill>
                  </a:rPr>
                  <a:t>U. Geneva, Switzerland </a:t>
                </a:r>
              </a:p>
              <a:p>
                <a:pPr algn="ctr"/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VHE gamma </a:t>
                </a:r>
                <a:r>
                  <a:rPr lang="en-US" altLang="zh-CN" sz="2000" b="1" dirty="0" err="1" smtClean="0">
                    <a:solidFill>
                      <a:srgbClr val="FF0000"/>
                    </a:solidFill>
                  </a:rPr>
                  <a:t>astro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.</a:t>
                </a:r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428728" y="2428870"/>
                <a:ext cx="2357454" cy="98488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 smtClean="0">
                    <a:solidFill>
                      <a:schemeClr val="bg1"/>
                    </a:solidFill>
                  </a:rPr>
                  <a:t>IPNO, France</a:t>
                </a:r>
              </a:p>
              <a:p>
                <a:r>
                  <a:rPr lang="en-US" altLang="zh-CN" sz="2000" dirty="0" smtClean="0">
                    <a:solidFill>
                      <a:srgbClr val="EF2D44"/>
                    </a:solidFill>
                  </a:rPr>
                  <a:t> 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VHE</a:t>
                </a:r>
                <a:r>
                  <a:rPr lang="zh-CN" altLang="en-US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gamma </a:t>
                </a:r>
                <a:r>
                  <a:rPr lang="en-US" altLang="zh-CN" b="1" dirty="0" err="1" smtClean="0">
                    <a:solidFill>
                      <a:srgbClr val="FF0000"/>
                    </a:solidFill>
                  </a:rPr>
                  <a:t>astro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. </a:t>
                </a:r>
              </a:p>
              <a:p>
                <a:r>
                  <a:rPr lang="en-US" altLang="zh-CN" b="1" dirty="0" smtClean="0">
                    <a:solidFill>
                      <a:srgbClr val="FF0000"/>
                    </a:solidFill>
                  </a:rPr>
                  <a:t>and CR phys.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42976" y="4714884"/>
                <a:ext cx="1928826" cy="1692771"/>
              </a:xfrm>
              <a:prstGeom prst="rect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INFN  Italy</a:t>
                </a:r>
              </a:p>
              <a:p>
                <a:r>
                  <a:rPr lang="it-IT" altLang="zh-CN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U. Rome I, II, </a:t>
                </a:r>
              </a:p>
              <a:p>
                <a:r>
                  <a:rPr lang="it-IT" altLang="zh-CN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U. Torino</a:t>
                </a:r>
                <a:r>
                  <a:rPr lang="en-US" altLang="zh-CN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       </a:t>
                </a:r>
              </a:p>
              <a:p>
                <a:r>
                  <a:rPr lang="en-US" altLang="zh-CN" dirty="0" smtClean="0">
                    <a:solidFill>
                      <a:srgbClr val="EF2D44"/>
                    </a:solidFill>
                  </a:rPr>
                  <a:t> </a:t>
                </a:r>
                <a:r>
                  <a:rPr lang="en-US" altLang="zh-CN" sz="16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VHE</a:t>
                </a:r>
                <a:r>
                  <a:rPr lang="zh-CN" altLang="en-US" sz="16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en-US" altLang="zh-CN" sz="16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gamma </a:t>
                </a:r>
                <a:r>
                  <a:rPr lang="en-US" altLang="zh-CN" sz="1600" b="1" dirty="0" err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astro</a:t>
                </a:r>
                <a:r>
                  <a:rPr lang="en-US" altLang="zh-CN" sz="16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. </a:t>
                </a:r>
              </a:p>
              <a:p>
                <a:r>
                  <a:rPr lang="en-US" altLang="zh-CN" sz="16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and CR phys.</a:t>
                </a:r>
                <a:endPara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215075" y="1643052"/>
                <a:ext cx="2500330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0070C0"/>
                    </a:solidFill>
                  </a:rPr>
                  <a:t>RAS</a:t>
                </a:r>
                <a:r>
                  <a:rPr lang="zh-CN" altLang="en-US" dirty="0" smtClean="0">
                    <a:solidFill>
                      <a:srgbClr val="0070C0"/>
                    </a:solidFill>
                  </a:rPr>
                  <a:t>  </a:t>
                </a:r>
                <a:r>
                  <a:rPr lang="en-US" altLang="zh-CN" dirty="0" smtClean="0">
                    <a:solidFill>
                      <a:srgbClr val="0070C0"/>
                    </a:solidFill>
                  </a:rPr>
                  <a:t>INPR, Russia</a:t>
                </a:r>
              </a:p>
              <a:p>
                <a:r>
                  <a:rPr lang="en-US" altLang="zh-CN" b="1" dirty="0" smtClean="0">
                    <a:solidFill>
                      <a:srgbClr val="FF0000"/>
                    </a:solidFill>
                  </a:rPr>
                  <a:t>CR phys.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714876" y="4500570"/>
                <a:ext cx="2143140" cy="147732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err="1" smtClean="0">
                    <a:solidFill>
                      <a:srgbClr val="0070C0"/>
                    </a:solidFill>
                  </a:rPr>
                  <a:t>Mahidol</a:t>
                </a:r>
                <a:r>
                  <a:rPr lang="en-US" altLang="zh-CN" dirty="0" smtClean="0">
                    <a:solidFill>
                      <a:srgbClr val="0070C0"/>
                    </a:solidFill>
                  </a:rPr>
                  <a:t> U. Thailand </a:t>
                </a:r>
              </a:p>
              <a:p>
                <a:r>
                  <a:rPr lang="en-US" altLang="zh-CN" b="1" dirty="0" smtClean="0">
                    <a:solidFill>
                      <a:srgbClr val="FF0000"/>
                    </a:solidFill>
                  </a:rPr>
                  <a:t>Solar CR phys. and</a:t>
                </a:r>
              </a:p>
              <a:p>
                <a:r>
                  <a:rPr lang="en-US" altLang="zh-CN" b="1" dirty="0" smtClean="0">
                    <a:solidFill>
                      <a:srgbClr val="FF0000"/>
                    </a:solidFill>
                  </a:rPr>
                  <a:t>Space-weather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196933" y="3000372"/>
                <a:ext cx="1500198" cy="92333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/>
                  <a:t>20+ Chinese institutions</a:t>
                </a:r>
                <a:endParaRPr lang="zh-CN" altLang="en-US" b="1" dirty="0"/>
              </a:p>
            </p:txBody>
          </p:sp>
          <p:cxnSp>
            <p:nvCxnSpPr>
              <p:cNvPr id="20" name="直接箭头连接符 19"/>
              <p:cNvCxnSpPr>
                <a:stCxn id="13" idx="3"/>
              </p:cNvCxnSpPr>
              <p:nvPr/>
            </p:nvCxnSpPr>
            <p:spPr>
              <a:xfrm>
                <a:off x="3500431" y="1925555"/>
                <a:ext cx="1214445" cy="789067"/>
              </a:xfrm>
              <a:prstGeom prst="straightConnector1">
                <a:avLst/>
              </a:prstGeom>
              <a:ln w="34925">
                <a:solidFill>
                  <a:schemeClr val="bg2">
                    <a:lumMod val="9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箭头连接符 22"/>
              <p:cNvCxnSpPr>
                <a:stCxn id="14" idx="3"/>
              </p:cNvCxnSpPr>
              <p:nvPr/>
            </p:nvCxnSpPr>
            <p:spPr>
              <a:xfrm flipV="1">
                <a:off x="3786182" y="2786064"/>
                <a:ext cx="714381" cy="135249"/>
              </a:xfrm>
              <a:prstGeom prst="straightConnector1">
                <a:avLst/>
              </a:prstGeom>
              <a:ln w="34925">
                <a:solidFill>
                  <a:schemeClr val="tx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箭头连接符 27"/>
              <p:cNvCxnSpPr>
                <a:stCxn id="15" idx="3"/>
              </p:cNvCxnSpPr>
              <p:nvPr/>
            </p:nvCxnSpPr>
            <p:spPr>
              <a:xfrm flipV="1">
                <a:off x="3071802" y="2928935"/>
                <a:ext cx="1785950" cy="2632335"/>
              </a:xfrm>
              <a:prstGeom prst="straightConnector1">
                <a:avLst/>
              </a:prstGeom>
              <a:ln w="34925">
                <a:solidFill>
                  <a:schemeClr val="bg2">
                    <a:lumMod val="1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/>
              <p:cNvCxnSpPr>
                <a:stCxn id="17" idx="0"/>
              </p:cNvCxnSpPr>
              <p:nvPr/>
            </p:nvCxnSpPr>
            <p:spPr>
              <a:xfrm rot="5400000" flipH="1" flipV="1">
                <a:off x="5822169" y="3536161"/>
                <a:ext cx="928687" cy="1000132"/>
              </a:xfrm>
              <a:prstGeom prst="straightConnector1">
                <a:avLst/>
              </a:prstGeom>
              <a:ln w="34925">
                <a:solidFill>
                  <a:schemeClr val="accent2">
                    <a:lumMod val="40000"/>
                    <a:lumOff val="6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箭头连接符 35"/>
              <p:cNvCxnSpPr/>
              <p:nvPr/>
            </p:nvCxnSpPr>
            <p:spPr>
              <a:xfrm rot="10800000" flipV="1">
                <a:off x="5286381" y="2000240"/>
                <a:ext cx="1000132" cy="391214"/>
              </a:xfrm>
              <a:prstGeom prst="straightConnector1">
                <a:avLst/>
              </a:prstGeom>
              <a:ln w="3492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文本占位符 6"/>
          <p:cNvSpPr>
            <a:spLocks noGrp="1"/>
          </p:cNvSpPr>
          <p:nvPr>
            <p:ph type="body" sz="quarter" idx="4294967295"/>
          </p:nvPr>
        </p:nvSpPr>
        <p:spPr>
          <a:xfrm>
            <a:off x="1571604" y="142852"/>
            <a:ext cx="7158030" cy="12858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4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LHAASO</a:t>
            </a:r>
            <a:r>
              <a:rPr lang="zh-CN" altLang="en-US" sz="4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4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Collaboration (growing)</a:t>
            </a:r>
            <a:endParaRPr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Funding and Other Resources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9277" y="928670"/>
            <a:ext cx="8774723" cy="5786478"/>
          </a:xfrm>
        </p:spPr>
        <p:txBody>
          <a:bodyPr/>
          <a:lstStyle/>
          <a:p>
            <a:r>
              <a:rPr lang="en-US" altLang="zh-CN" dirty="0" smtClean="0"/>
              <a:t>Funding (unit: CNY)</a:t>
            </a:r>
          </a:p>
          <a:p>
            <a:pPr lvl="1"/>
            <a:r>
              <a:rPr lang="en-US" altLang="zh-CN" sz="2400" dirty="0" smtClean="0"/>
              <a:t>LHAASO and its infrastructure: 1.2 B</a:t>
            </a:r>
          </a:p>
          <a:p>
            <a:pPr lvl="1"/>
            <a:r>
              <a:rPr lang="en-US" altLang="zh-CN" sz="2400" dirty="0" smtClean="0"/>
              <a:t>MOST Innovation: 21 M</a:t>
            </a:r>
          </a:p>
          <a:p>
            <a:pPr lvl="1"/>
            <a:r>
              <a:rPr lang="en-US" altLang="zh-CN" sz="2400" dirty="0" smtClean="0"/>
              <a:t>CAS S/E Innovation Platform and local matching: 0.11 B</a:t>
            </a:r>
          </a:p>
          <a:p>
            <a:r>
              <a:rPr lang="en-US" altLang="zh-CN" dirty="0" smtClean="0"/>
              <a:t>Research Bases</a:t>
            </a:r>
          </a:p>
          <a:p>
            <a:pPr lvl="1"/>
            <a:r>
              <a:rPr lang="en-US" altLang="zh-CN" sz="2400" dirty="0" smtClean="0"/>
              <a:t>IHEP new APP research center: 1316 m</a:t>
            </a:r>
            <a:r>
              <a:rPr lang="en-US" altLang="zh-CN" sz="2400" baseline="30000" dirty="0" smtClean="0"/>
              <a:t>2</a:t>
            </a:r>
            <a:endParaRPr lang="en-US" altLang="zh-CN" sz="2400" dirty="0" smtClean="0"/>
          </a:p>
          <a:p>
            <a:pPr lvl="1"/>
            <a:r>
              <a:rPr lang="en-US" altLang="zh-CN" sz="2400" dirty="0" smtClean="0"/>
              <a:t>High Altitude Lab at LHAASO (4400 m </a:t>
            </a:r>
            <a:r>
              <a:rPr lang="en-US" altLang="zh-CN" sz="2400" dirty="0" err="1" smtClean="0"/>
              <a:t>a.s.l</a:t>
            </a:r>
            <a:r>
              <a:rPr lang="en-US" altLang="zh-CN" sz="2400" dirty="0" smtClean="0"/>
              <a:t>.) : 2000 m</a:t>
            </a:r>
            <a:r>
              <a:rPr lang="en-US" altLang="zh-CN" sz="2400" baseline="30000" dirty="0" smtClean="0"/>
              <a:t>2</a:t>
            </a:r>
            <a:endParaRPr lang="en-US" altLang="zh-CN" sz="2400" dirty="0" smtClean="0"/>
          </a:p>
          <a:p>
            <a:pPr lvl="1"/>
            <a:r>
              <a:rPr lang="en-US" altLang="zh-CN" sz="2400" dirty="0" smtClean="0"/>
              <a:t>Lab at </a:t>
            </a:r>
            <a:r>
              <a:rPr lang="en-US" altLang="zh-CN" sz="2400" dirty="0" err="1" smtClean="0"/>
              <a:t>Daocheng</a:t>
            </a:r>
            <a:r>
              <a:rPr lang="en-US" altLang="zh-CN" sz="2400" dirty="0" smtClean="0"/>
              <a:t> Base (3750 m </a:t>
            </a:r>
            <a:r>
              <a:rPr lang="en-US" altLang="zh-CN" sz="2400" dirty="0" err="1" smtClean="0"/>
              <a:t>a.s.l</a:t>
            </a:r>
            <a:r>
              <a:rPr lang="en-US" altLang="zh-CN" sz="2400" dirty="0" smtClean="0"/>
              <a:t>.) : 5000 m</a:t>
            </a:r>
            <a:r>
              <a:rPr lang="en-US" altLang="zh-CN" sz="2400" baseline="30000" dirty="0" smtClean="0"/>
              <a:t>2</a:t>
            </a:r>
            <a:endParaRPr lang="en-US" altLang="zh-CN" sz="2400" dirty="0" smtClean="0"/>
          </a:p>
          <a:p>
            <a:pPr lvl="1"/>
            <a:r>
              <a:rPr lang="en-US" altLang="zh-CN" sz="2400" dirty="0" smtClean="0"/>
              <a:t>CR Research Center at </a:t>
            </a:r>
            <a:r>
              <a:rPr lang="en-US" altLang="zh-CN" sz="2400" dirty="0" err="1" smtClean="0"/>
              <a:t>Tianfu</a:t>
            </a:r>
            <a:r>
              <a:rPr lang="en-US" altLang="zh-CN" sz="2400" dirty="0" smtClean="0"/>
              <a:t> District : 8400 m</a:t>
            </a:r>
            <a:r>
              <a:rPr lang="en-US" altLang="zh-CN" sz="2400" baseline="30000" dirty="0" smtClean="0"/>
              <a:t>2</a:t>
            </a:r>
            <a:endParaRPr lang="en-US" altLang="zh-CN" sz="2400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29E1F8-16ED-489D-AB37-26F80E37A49B}" type="slidenum">
              <a:rPr kumimoji="0" lang="zh-CN" alt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r>
              <a:rPr kumimoji="0" lang="zh-CN" altLang="en-US" smtClean="0">
                <a:solidFill>
                  <a:srgbClr val="000000"/>
                </a:solidFill>
              </a:rPr>
              <a:t>/</a:t>
            </a:r>
            <a:r>
              <a:rPr kumimoji="0" lang="en-US" altLang="zh-CN" smtClean="0">
                <a:solidFill>
                  <a:srgbClr val="000000"/>
                </a:solidFill>
              </a:rPr>
              <a:t>103</a:t>
            </a:r>
            <a:endParaRPr kumimoji="0" lang="en-US" dirty="0">
              <a:solidFill>
                <a:srgbClr val="000000"/>
              </a:solidFill>
              <a:ea typeface="黑体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5852" y="5643578"/>
            <a:ext cx="75616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smtClean="0">
                <a:latin typeface="黑体" pitchFamily="2" charset="-122"/>
                <a:ea typeface="黑体" pitchFamily="2" charset="-122"/>
              </a:rPr>
              <a:t>Thanks for your attention!</a:t>
            </a:r>
            <a:endParaRPr lang="zh-CN" altLang="en-US" sz="4400" b="1" dirty="0" smtClean="0">
              <a:latin typeface="黑体" pitchFamily="2" charset="-122"/>
              <a:ea typeface="黑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标题 1"/>
          <p:cNvSpPr>
            <a:spLocks noGrp="1"/>
          </p:cNvSpPr>
          <p:nvPr>
            <p:ph type="title" idx="4294967295"/>
          </p:nvPr>
        </p:nvSpPr>
        <p:spPr bwMode="auto">
          <a:xfrm>
            <a:off x="1781492" y="357166"/>
            <a:ext cx="7005350" cy="995740"/>
          </a:xfrm>
        </p:spPr>
        <p:txBody>
          <a:bodyPr vert="horz" wrap="square" lIns="91440" tIns="45720" rIns="91440" bIns="91440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altLang="zh-CN" b="1" dirty="0"/>
              <a:t>ARGO-YBJ: </a:t>
            </a:r>
            <a:r>
              <a:rPr lang="en-US" altLang="zh-CN" b="1" dirty="0" smtClean="0"/>
              <a:t>Galactic Plane Diffuse Gamma Rays</a:t>
            </a:r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504022" y="1220878"/>
            <a:ext cx="74776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en-US" altLang="zh-CN" sz="2400" b="1" dirty="0" smtClean="0">
                <a:solidFill>
                  <a:srgbClr val="0000FF"/>
                </a:solidFill>
              </a:rPr>
              <a:t>Measuring the GP diffuse gamma-ray around 1 </a:t>
            </a:r>
            <a:r>
              <a:rPr lang="en-US" altLang="zh-CN" sz="2400" b="1" dirty="0" err="1" smtClean="0">
                <a:solidFill>
                  <a:srgbClr val="0000FF"/>
                </a:solidFill>
              </a:rPr>
              <a:t>TeV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, which is consistent with extrapolation </a:t>
            </a:r>
            <a:r>
              <a:rPr lang="en-US" altLang="zh-CN" sz="2400" b="1" dirty="0">
                <a:solidFill>
                  <a:srgbClr val="0000FF"/>
                </a:solidFill>
              </a:rPr>
              <a:t>of the Fermi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result. 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85" y="2158218"/>
            <a:ext cx="186451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289" y="2571004"/>
            <a:ext cx="3888614" cy="36793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916" y="2166842"/>
            <a:ext cx="1827360" cy="3434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5" y="2571005"/>
            <a:ext cx="3888342" cy="37280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41660" y="6470917"/>
            <a:ext cx="40592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spcBef>
                <a:spcPts val="600"/>
              </a:spcBef>
              <a:buClr>
                <a:srgbClr val="000000"/>
              </a:buClr>
              <a:buSzPct val="45000"/>
              <a:defRPr/>
            </a:pPr>
            <a:r>
              <a:rPr lang="en-US" altLang="zh-CN" sz="1600" b="1" dirty="0"/>
              <a:t>ARGO-YBJ coll., </a:t>
            </a:r>
            <a:r>
              <a:rPr lang="en-US" altLang="zh-CN" sz="1600" b="1" dirty="0" err="1"/>
              <a:t>ApJ</a:t>
            </a:r>
            <a:r>
              <a:rPr lang="en-US" altLang="zh-CN" sz="1600" b="1" dirty="0"/>
              <a:t>, </a:t>
            </a:r>
            <a:r>
              <a:rPr lang="en-US" altLang="zh-CN" sz="1600" b="1" dirty="0" smtClean="0"/>
              <a:t>806:20, </a:t>
            </a:r>
            <a:r>
              <a:rPr lang="en-US" altLang="zh-CN" sz="1600" b="1" dirty="0"/>
              <a:t>(</a:t>
            </a:r>
            <a:r>
              <a:rPr lang="en-US" altLang="zh-CN" sz="1600" b="1" dirty="0" smtClean="0"/>
              <a:t>2015)</a:t>
            </a:r>
            <a:endParaRPr lang="zh-CN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2488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60123"/>
            <a:ext cx="9143999" cy="868548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ARGO-YBJ: long-term monitoring of AGNs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3499" y="1250060"/>
            <a:ext cx="8232375" cy="1127393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en-US" altLang="zh-CN" b="1" dirty="0" smtClean="0">
                <a:solidFill>
                  <a:srgbClr val="0000FF"/>
                </a:solidFill>
              </a:rPr>
              <a:t>During the 4.5 years ARGO-YBJ &amp; Fermi overlap time, 7 large flares </a:t>
            </a:r>
            <a:r>
              <a:rPr lang="en-US" altLang="zh-CN" b="1" dirty="0" smtClean="0">
                <a:solidFill>
                  <a:srgbClr val="0000FF"/>
                </a:solidFill>
              </a:rPr>
              <a:t>detected </a:t>
            </a:r>
            <a:r>
              <a:rPr lang="en-US" altLang="zh-CN" b="1" dirty="0" smtClean="0">
                <a:solidFill>
                  <a:srgbClr val="0000FF"/>
                </a:solidFill>
              </a:rPr>
              <a:t>from </a:t>
            </a:r>
            <a:r>
              <a:rPr lang="en-US" altLang="zh-CN" b="1" dirty="0" err="1" smtClean="0">
                <a:solidFill>
                  <a:srgbClr val="0000FF"/>
                </a:solidFill>
              </a:rPr>
              <a:t>Mrk</a:t>
            </a:r>
            <a:r>
              <a:rPr lang="en-US" altLang="zh-CN" b="1" dirty="0" smtClean="0">
                <a:solidFill>
                  <a:srgbClr val="0000FF"/>
                </a:solidFill>
              </a:rPr>
              <a:t> 421.  The SED of the flares are systematically classified into three groups.  </a:t>
            </a:r>
            <a:endParaRPr lang="zh-CN" altLang="en-US" b="1" dirty="0" smtClean="0">
              <a:solidFill>
                <a:srgbClr val="0000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960" y="2573026"/>
            <a:ext cx="3489829" cy="37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/>
        </p:nvSpPr>
        <p:spPr>
          <a:xfrm>
            <a:off x="4058841" y="6432550"/>
            <a:ext cx="4442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spcBef>
                <a:spcPts val="600"/>
              </a:spcBef>
              <a:buClr>
                <a:srgbClr val="000000"/>
              </a:buClr>
              <a:buSzPct val="45000"/>
              <a:defRPr/>
            </a:pPr>
            <a:r>
              <a:rPr lang="en-US" altLang="zh-CN" b="1" dirty="0" smtClean="0">
                <a:latin typeface="Calibri"/>
                <a:ea typeface="宋体" panose="02010600030101010101" pitchFamily="2" charset="-122"/>
              </a:rPr>
              <a:t>ARGO-YBJ coll., </a:t>
            </a:r>
            <a:r>
              <a:rPr lang="en-US" altLang="zh-CN" sz="1764" b="1" dirty="0" err="1">
                <a:latin typeface="Calibri"/>
                <a:ea typeface="宋体" panose="02010600030101010101" pitchFamily="2" charset="-122"/>
              </a:rPr>
              <a:t>ApJS</a:t>
            </a:r>
            <a:r>
              <a:rPr lang="en-US" altLang="zh-CN" sz="1764" b="1" dirty="0">
                <a:latin typeface="Calibri"/>
                <a:ea typeface="宋体" panose="02010600030101010101" pitchFamily="2" charset="-122"/>
              </a:rPr>
              <a:t>, </a:t>
            </a:r>
            <a:r>
              <a:rPr lang="en-US" altLang="zh-CN" b="1" dirty="0">
                <a:latin typeface="Calibri"/>
                <a:ea typeface="宋体" panose="02010600030101010101" pitchFamily="2" charset="-122"/>
              </a:rPr>
              <a:t>222:6, (2016)</a:t>
            </a:r>
            <a:endParaRPr lang="zh-CN" altLang="en-US" sz="1764" b="1" dirty="0"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5785" y="2842503"/>
            <a:ext cx="1766556" cy="369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5696" y="2837740"/>
            <a:ext cx="1918947" cy="369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7997" y="2779062"/>
            <a:ext cx="1909271" cy="369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2"/>
          <p:cNvSpPr txBox="1"/>
          <p:nvPr/>
        </p:nvSpPr>
        <p:spPr bwMode="auto">
          <a:xfrm>
            <a:off x="3505904" y="2732895"/>
            <a:ext cx="154287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Franklin Gothic Book"/>
                <a:ea typeface="黑体" pitchFamily="49" charset="-122"/>
              </a:rPr>
              <a:t>Type 1: 5 states</a:t>
            </a:r>
            <a:endParaRPr lang="zh-CN" altLang="en-US" sz="2000" b="1" dirty="0">
              <a:solidFill>
                <a:srgbClr val="0000FF"/>
              </a:solidFill>
              <a:latin typeface="Franklin Gothic Book"/>
              <a:ea typeface="黑体" pitchFamily="49" charset="-122"/>
            </a:endParaRPr>
          </a:p>
        </p:txBody>
      </p:sp>
      <p:sp>
        <p:nvSpPr>
          <p:cNvPr id="11" name="TextBox 2"/>
          <p:cNvSpPr txBox="1"/>
          <p:nvPr/>
        </p:nvSpPr>
        <p:spPr bwMode="auto">
          <a:xfrm>
            <a:off x="5460851" y="2733094"/>
            <a:ext cx="143471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Franklin Gothic Book"/>
                <a:ea typeface="黑体" pitchFamily="49" charset="-122"/>
              </a:rPr>
              <a:t>Type 2: 3 states</a:t>
            </a:r>
            <a:endParaRPr lang="zh-CN" altLang="en-US" sz="2000" b="1" dirty="0">
              <a:solidFill>
                <a:srgbClr val="0000FF"/>
              </a:solidFill>
              <a:latin typeface="Franklin Gothic Book"/>
              <a:ea typeface="黑体" pitchFamily="49" charset="-122"/>
            </a:endParaRPr>
          </a:p>
        </p:txBody>
      </p:sp>
      <p:sp>
        <p:nvSpPr>
          <p:cNvPr id="12" name="TextBox 2"/>
          <p:cNvSpPr txBox="1"/>
          <p:nvPr/>
        </p:nvSpPr>
        <p:spPr bwMode="auto">
          <a:xfrm>
            <a:off x="7589425" y="2779062"/>
            <a:ext cx="1487843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Franklin Gothic Book"/>
                <a:ea typeface="黑体" pitchFamily="49" charset="-122"/>
              </a:rPr>
              <a:t>Type 3: 1 state</a:t>
            </a:r>
            <a:endParaRPr lang="zh-CN" altLang="en-US" sz="2000" b="1" dirty="0">
              <a:solidFill>
                <a:srgbClr val="0000FF"/>
              </a:solidFill>
              <a:latin typeface="Franklin Gothic Book"/>
              <a:ea typeface="黑体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41285" y="5039234"/>
            <a:ext cx="74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160TeV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102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20645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PeV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knee and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cutoff share same origin?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1263" y="958918"/>
            <a:ext cx="8438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0000FF"/>
                </a:solidFill>
              </a:rPr>
              <a:t>Considering the rather large uncertainties in determining the composition of cosmic rays around the knee energy, </a:t>
            </a:r>
            <a:r>
              <a:rPr lang="en-US" altLang="zh-CN" sz="1600" b="1" dirty="0" smtClean="0"/>
              <a:t>it is probable that the Lorentz factors of cosmic ray “knees” are the same, and close to the electron cutoff.</a:t>
            </a:r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600914"/>
              </p:ext>
            </p:extLst>
          </p:nvPr>
        </p:nvGraphicFramePr>
        <p:xfrm>
          <a:off x="1643043" y="1714489"/>
          <a:ext cx="2071702" cy="1966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5" name="Equation" r:id="rId4" imgW="2108160" imgH="1498320" progId="">
                  <p:embed/>
                </p:oleObj>
              </mc:Choice>
              <mc:Fallback>
                <p:oleObj name="Equation" r:id="rId4" imgW="2108160" imgH="14983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3" y="1714489"/>
                        <a:ext cx="2071702" cy="19666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组合 32"/>
          <p:cNvGrpSpPr/>
          <p:nvPr/>
        </p:nvGrpSpPr>
        <p:grpSpPr>
          <a:xfrm>
            <a:off x="421925" y="3164440"/>
            <a:ext cx="4779331" cy="2826689"/>
            <a:chOff x="3002607" y="4609243"/>
            <a:chExt cx="5715512" cy="2157885"/>
          </a:xfrm>
        </p:grpSpPr>
        <p:grpSp>
          <p:nvGrpSpPr>
            <p:cNvPr id="5" name="组合 27"/>
            <p:cNvGrpSpPr/>
            <p:nvPr/>
          </p:nvGrpSpPr>
          <p:grpSpPr>
            <a:xfrm>
              <a:off x="4217550" y="4887263"/>
              <a:ext cx="3483726" cy="1812850"/>
              <a:chOff x="1850460" y="4705815"/>
              <a:chExt cx="3483726" cy="1812850"/>
            </a:xfrm>
          </p:grpSpPr>
          <p:sp>
            <p:nvSpPr>
              <p:cNvPr id="11" name="Oval 47"/>
              <p:cNvSpPr/>
              <p:nvPr/>
            </p:nvSpPr>
            <p:spPr>
              <a:xfrm>
                <a:off x="2495600" y="5558189"/>
                <a:ext cx="144016" cy="144016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smtClea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Oval 48"/>
              <p:cNvSpPr/>
              <p:nvPr/>
            </p:nvSpPr>
            <p:spPr>
              <a:xfrm>
                <a:off x="4295800" y="5558189"/>
                <a:ext cx="144016" cy="144016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smtClea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3" name="Straight Arrow Connector 49"/>
              <p:cNvCxnSpPr>
                <a:endCxn id="11" idx="1"/>
              </p:cNvCxnSpPr>
              <p:nvPr/>
            </p:nvCxnSpPr>
            <p:spPr>
              <a:xfrm>
                <a:off x="1850460" y="4705815"/>
                <a:ext cx="666231" cy="873465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tailEnd type="stealth" w="lg" len="lg"/>
              </a:ln>
              <a:effectLst/>
            </p:spPr>
          </p:cxnSp>
          <p:sp>
            <p:nvSpPr>
              <p:cNvPr id="16" name="Freeform 52"/>
              <p:cNvSpPr/>
              <p:nvPr/>
            </p:nvSpPr>
            <p:spPr>
              <a:xfrm rot="18608493">
                <a:off x="1678227" y="5942340"/>
                <a:ext cx="1028359" cy="124292"/>
              </a:xfrm>
              <a:custGeom>
                <a:avLst/>
                <a:gdLst>
                  <a:gd name="connsiteX0" fmla="*/ 0 w 1603947"/>
                  <a:gd name="connsiteY0" fmla="*/ 162393 h 327285"/>
                  <a:gd name="connsiteX1" fmla="*/ 149901 w 1603947"/>
                  <a:gd name="connsiteY1" fmla="*/ 27482 h 327285"/>
                  <a:gd name="connsiteX2" fmla="*/ 314793 w 1603947"/>
                  <a:gd name="connsiteY2" fmla="*/ 327285 h 327285"/>
                  <a:gd name="connsiteX3" fmla="*/ 464695 w 1603947"/>
                  <a:gd name="connsiteY3" fmla="*/ 27482 h 327285"/>
                  <a:gd name="connsiteX4" fmla="*/ 629587 w 1603947"/>
                  <a:gd name="connsiteY4" fmla="*/ 312295 h 327285"/>
                  <a:gd name="connsiteX5" fmla="*/ 779488 w 1603947"/>
                  <a:gd name="connsiteY5" fmla="*/ 12492 h 327285"/>
                  <a:gd name="connsiteX6" fmla="*/ 944380 w 1603947"/>
                  <a:gd name="connsiteY6" fmla="*/ 312295 h 327285"/>
                  <a:gd name="connsiteX7" fmla="*/ 1109272 w 1603947"/>
                  <a:gd name="connsiteY7" fmla="*/ 12492 h 327285"/>
                  <a:gd name="connsiteX8" fmla="*/ 1244183 w 1603947"/>
                  <a:gd name="connsiteY8" fmla="*/ 297305 h 327285"/>
                  <a:gd name="connsiteX9" fmla="*/ 1364105 w 1603947"/>
                  <a:gd name="connsiteY9" fmla="*/ 27482 h 327285"/>
                  <a:gd name="connsiteX10" fmla="*/ 1499016 w 1603947"/>
                  <a:gd name="connsiteY10" fmla="*/ 297305 h 327285"/>
                  <a:gd name="connsiteX11" fmla="*/ 1603947 w 1603947"/>
                  <a:gd name="connsiteY11" fmla="*/ 162393 h 32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03947" h="327285">
                    <a:moveTo>
                      <a:pt x="0" y="162393"/>
                    </a:moveTo>
                    <a:cubicBezTo>
                      <a:pt x="48718" y="81196"/>
                      <a:pt x="97436" y="0"/>
                      <a:pt x="149901" y="27482"/>
                    </a:cubicBezTo>
                    <a:cubicBezTo>
                      <a:pt x="202367" y="54964"/>
                      <a:pt x="262327" y="327285"/>
                      <a:pt x="314793" y="327285"/>
                    </a:cubicBezTo>
                    <a:cubicBezTo>
                      <a:pt x="367259" y="327285"/>
                      <a:pt x="412230" y="29980"/>
                      <a:pt x="464695" y="27482"/>
                    </a:cubicBezTo>
                    <a:cubicBezTo>
                      <a:pt x="517160" y="24984"/>
                      <a:pt x="577122" y="314793"/>
                      <a:pt x="629587" y="312295"/>
                    </a:cubicBezTo>
                    <a:cubicBezTo>
                      <a:pt x="682052" y="309797"/>
                      <a:pt x="727023" y="12492"/>
                      <a:pt x="779488" y="12492"/>
                    </a:cubicBezTo>
                    <a:cubicBezTo>
                      <a:pt x="831953" y="12492"/>
                      <a:pt x="889416" y="312295"/>
                      <a:pt x="944380" y="312295"/>
                    </a:cubicBezTo>
                    <a:cubicBezTo>
                      <a:pt x="999344" y="312295"/>
                      <a:pt x="1059305" y="14990"/>
                      <a:pt x="1109272" y="12492"/>
                    </a:cubicBezTo>
                    <a:cubicBezTo>
                      <a:pt x="1159239" y="9994"/>
                      <a:pt x="1201711" y="294807"/>
                      <a:pt x="1244183" y="297305"/>
                    </a:cubicBezTo>
                    <a:cubicBezTo>
                      <a:pt x="1286655" y="299803"/>
                      <a:pt x="1321633" y="27482"/>
                      <a:pt x="1364105" y="27482"/>
                    </a:cubicBezTo>
                    <a:cubicBezTo>
                      <a:pt x="1406577" y="27482"/>
                      <a:pt x="1459042" y="274820"/>
                      <a:pt x="1499016" y="297305"/>
                    </a:cubicBezTo>
                    <a:cubicBezTo>
                      <a:pt x="1538990" y="319790"/>
                      <a:pt x="1571468" y="241091"/>
                      <a:pt x="1603947" y="162393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smtClean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7" name="Straight Arrow Connector 53"/>
              <p:cNvCxnSpPr/>
              <p:nvPr/>
            </p:nvCxnSpPr>
            <p:spPr>
              <a:xfrm flipV="1">
                <a:off x="4414280" y="4705815"/>
                <a:ext cx="670676" cy="873466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tailEnd type="stealth" w="lg" len="lg"/>
              </a:ln>
              <a:effectLst/>
            </p:spPr>
          </p:cxnSp>
          <p:cxnSp>
            <p:nvCxnSpPr>
              <p:cNvPr id="21" name="直接连接符 20"/>
              <p:cNvCxnSpPr/>
              <p:nvPr/>
            </p:nvCxnSpPr>
            <p:spPr bwMode="auto">
              <a:xfrm>
                <a:off x="2635023" y="5635035"/>
                <a:ext cx="165618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2" name="Freeform 52"/>
              <p:cNvSpPr/>
              <p:nvPr/>
            </p:nvSpPr>
            <p:spPr>
              <a:xfrm rot="2521075" flipV="1">
                <a:off x="4252578" y="5918448"/>
                <a:ext cx="1081608" cy="121906"/>
              </a:xfrm>
              <a:custGeom>
                <a:avLst/>
                <a:gdLst>
                  <a:gd name="connsiteX0" fmla="*/ 0 w 1603947"/>
                  <a:gd name="connsiteY0" fmla="*/ 162393 h 327285"/>
                  <a:gd name="connsiteX1" fmla="*/ 149901 w 1603947"/>
                  <a:gd name="connsiteY1" fmla="*/ 27482 h 327285"/>
                  <a:gd name="connsiteX2" fmla="*/ 314793 w 1603947"/>
                  <a:gd name="connsiteY2" fmla="*/ 327285 h 327285"/>
                  <a:gd name="connsiteX3" fmla="*/ 464695 w 1603947"/>
                  <a:gd name="connsiteY3" fmla="*/ 27482 h 327285"/>
                  <a:gd name="connsiteX4" fmla="*/ 629587 w 1603947"/>
                  <a:gd name="connsiteY4" fmla="*/ 312295 h 327285"/>
                  <a:gd name="connsiteX5" fmla="*/ 779488 w 1603947"/>
                  <a:gd name="connsiteY5" fmla="*/ 12492 h 327285"/>
                  <a:gd name="connsiteX6" fmla="*/ 944380 w 1603947"/>
                  <a:gd name="connsiteY6" fmla="*/ 312295 h 327285"/>
                  <a:gd name="connsiteX7" fmla="*/ 1109272 w 1603947"/>
                  <a:gd name="connsiteY7" fmla="*/ 12492 h 327285"/>
                  <a:gd name="connsiteX8" fmla="*/ 1244183 w 1603947"/>
                  <a:gd name="connsiteY8" fmla="*/ 297305 h 327285"/>
                  <a:gd name="connsiteX9" fmla="*/ 1364105 w 1603947"/>
                  <a:gd name="connsiteY9" fmla="*/ 27482 h 327285"/>
                  <a:gd name="connsiteX10" fmla="*/ 1499016 w 1603947"/>
                  <a:gd name="connsiteY10" fmla="*/ 297305 h 327285"/>
                  <a:gd name="connsiteX11" fmla="*/ 1603947 w 1603947"/>
                  <a:gd name="connsiteY11" fmla="*/ 162393 h 32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03947" h="327285">
                    <a:moveTo>
                      <a:pt x="0" y="162393"/>
                    </a:moveTo>
                    <a:cubicBezTo>
                      <a:pt x="48718" y="81196"/>
                      <a:pt x="97436" y="0"/>
                      <a:pt x="149901" y="27482"/>
                    </a:cubicBezTo>
                    <a:cubicBezTo>
                      <a:pt x="202367" y="54964"/>
                      <a:pt x="262327" y="327285"/>
                      <a:pt x="314793" y="327285"/>
                    </a:cubicBezTo>
                    <a:cubicBezTo>
                      <a:pt x="367259" y="327285"/>
                      <a:pt x="412230" y="29980"/>
                      <a:pt x="464695" y="27482"/>
                    </a:cubicBezTo>
                    <a:cubicBezTo>
                      <a:pt x="517160" y="24984"/>
                      <a:pt x="577122" y="314793"/>
                      <a:pt x="629587" y="312295"/>
                    </a:cubicBezTo>
                    <a:cubicBezTo>
                      <a:pt x="682052" y="309797"/>
                      <a:pt x="727023" y="12492"/>
                      <a:pt x="779488" y="12492"/>
                    </a:cubicBezTo>
                    <a:cubicBezTo>
                      <a:pt x="831953" y="12492"/>
                      <a:pt x="889416" y="312295"/>
                      <a:pt x="944380" y="312295"/>
                    </a:cubicBezTo>
                    <a:cubicBezTo>
                      <a:pt x="999344" y="312295"/>
                      <a:pt x="1059305" y="14990"/>
                      <a:pt x="1109272" y="12492"/>
                    </a:cubicBezTo>
                    <a:cubicBezTo>
                      <a:pt x="1159239" y="9994"/>
                      <a:pt x="1201711" y="294807"/>
                      <a:pt x="1244183" y="297305"/>
                    </a:cubicBezTo>
                    <a:cubicBezTo>
                      <a:pt x="1286655" y="299803"/>
                      <a:pt x="1321633" y="27482"/>
                      <a:pt x="1364105" y="27482"/>
                    </a:cubicBezTo>
                    <a:cubicBezTo>
                      <a:pt x="1406577" y="27482"/>
                      <a:pt x="1459042" y="274820"/>
                      <a:pt x="1499016" y="297305"/>
                    </a:cubicBezTo>
                    <a:cubicBezTo>
                      <a:pt x="1538990" y="319790"/>
                      <a:pt x="1571468" y="241091"/>
                      <a:pt x="1603947" y="162393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smtClean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3002607" y="4693694"/>
              <a:ext cx="1203800" cy="446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rgbClr val="000000"/>
                  </a:solidFill>
                </a:rPr>
                <a:t>CR/e</a:t>
              </a:r>
              <a:endParaRPr lang="zh-CN" alt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7514319" y="4609243"/>
              <a:ext cx="1203800" cy="446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rgbClr val="000000"/>
                  </a:solidFill>
                </a:rPr>
                <a:t>CR/e</a:t>
              </a:r>
              <a:endParaRPr lang="zh-CN" alt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487552" y="6320713"/>
              <a:ext cx="491136" cy="446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0000CC"/>
                  </a:solidFill>
                </a:rPr>
                <a:t>X</a:t>
              </a:r>
              <a:endParaRPr lang="zh-CN" altLang="en-US" sz="3200" b="1" dirty="0">
                <a:solidFill>
                  <a:srgbClr val="0000CC"/>
                </a:soli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787630" y="6320711"/>
              <a:ext cx="612827" cy="446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rgbClr val="0000CC"/>
                  </a:solidFill>
                </a:rPr>
                <a:t>X</a:t>
              </a:r>
              <a:r>
                <a:rPr lang="en-US" altLang="zh-CN" sz="3200" b="1" dirty="0" smtClean="0">
                  <a:solidFill>
                    <a:srgbClr val="0000CC"/>
                  </a:solidFill>
                </a:rPr>
                <a:t>’</a:t>
              </a:r>
              <a:endParaRPr lang="zh-CN" altLang="en-US" sz="3200" b="1" dirty="0">
                <a:solidFill>
                  <a:srgbClr val="0000CC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548" y="5950165"/>
            <a:ext cx="3184993" cy="829024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 bwMode="auto">
          <a:xfrm flipV="1">
            <a:off x="3750050" y="6130317"/>
            <a:ext cx="441716" cy="53578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接连接符 22"/>
          <p:cNvCxnSpPr/>
          <p:nvPr/>
        </p:nvCxnSpPr>
        <p:spPr bwMode="auto">
          <a:xfrm>
            <a:off x="3816917" y="6049927"/>
            <a:ext cx="374849" cy="61617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/>
          <a:srcRect r="1932"/>
          <a:stretch/>
        </p:blipFill>
        <p:spPr>
          <a:xfrm>
            <a:off x="4929190" y="1698633"/>
            <a:ext cx="3857652" cy="2944813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/>
          <a:srcRect t="54448" r="8790"/>
          <a:stretch>
            <a:fillRect/>
          </a:stretch>
        </p:blipFill>
        <p:spPr bwMode="auto">
          <a:xfrm>
            <a:off x="4919116" y="4214818"/>
            <a:ext cx="3740936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287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104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>
          <a:xfrm>
            <a:off x="1403350" y="0"/>
            <a:ext cx="6697663" cy="6383338"/>
          </a:xfrm>
          <a:prstGeom prst="rect">
            <a:avLst/>
          </a:prstGeom>
          <a:noFill/>
          <a:ln/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14282" y="3300241"/>
            <a:ext cx="25217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2"/>
                </a:solidFill>
                <a:latin typeface="Times New Roman" pitchFamily="18" charset="0"/>
              </a:rPr>
              <a:t>VHE</a:t>
            </a:r>
            <a:r>
              <a:rPr lang="el-GR" altLang="zh-CN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zh-CN" altLang="en-US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Astronomy</a:t>
            </a:r>
            <a:endParaRPr lang="zh-CN" altLang="en-US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LHAASO</a:t>
            </a:r>
          </a:p>
          <a:p>
            <a:pPr algn="ctr"/>
            <a:r>
              <a:rPr lang="en-US" altLang="zh-CN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CTA</a:t>
            </a:r>
            <a:endParaRPr lang="el-GR" altLang="zh-CN" sz="24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928794" y="5661248"/>
            <a:ext cx="328647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</a:rPr>
              <a:t>VHE/UHE</a:t>
            </a:r>
            <a:r>
              <a:rPr lang="zh-CN" alt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</a:rPr>
              <a:t>Neutrinos</a:t>
            </a:r>
            <a:endParaRPr lang="zh-CN" altLang="en-US" sz="2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altLang="zh-CN" sz="2400" dirty="0" err="1" smtClean="0">
                <a:solidFill>
                  <a:srgbClr val="002060"/>
                </a:solidFill>
                <a:latin typeface="Times New Roman" pitchFamily="18" charset="0"/>
              </a:rPr>
              <a:t>IceCube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itchFamily="18" charset="0"/>
              </a:rPr>
              <a:t> Gen2</a:t>
            </a:r>
            <a:r>
              <a:rPr lang="zh-CN" altLang="en-US" sz="2400" dirty="0" smtClean="0">
                <a:solidFill>
                  <a:srgbClr val="002060"/>
                </a:solidFill>
                <a:latin typeface="Times New Roman" pitchFamily="18" charset="0"/>
              </a:rPr>
              <a:t>，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itchFamily="18" charset="0"/>
              </a:rPr>
              <a:t>KM3net</a:t>
            </a:r>
            <a:endParaRPr lang="en-US" altLang="zh-CN" sz="24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altLang="zh-CN" sz="2400" dirty="0" smtClean="0">
                <a:solidFill>
                  <a:srgbClr val="002060"/>
                </a:solidFill>
                <a:latin typeface="Times New Roman" pitchFamily="18" charset="0"/>
              </a:rPr>
              <a:t>ARIANA ……</a:t>
            </a:r>
            <a:endParaRPr lang="en-US" altLang="zh-CN" sz="24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286512" y="2084655"/>
            <a:ext cx="28823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9900"/>
                </a:solidFill>
                <a:latin typeface="Times New Roman" pitchFamily="18" charset="0"/>
              </a:rPr>
              <a:t>EHE</a:t>
            </a:r>
            <a:r>
              <a:rPr lang="zh-CN" altLang="en-US" sz="2400" b="1" dirty="0" smtClean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9900"/>
                </a:solidFill>
                <a:latin typeface="Times New Roman" pitchFamily="18" charset="0"/>
              </a:rPr>
              <a:t>CR Astronomy</a:t>
            </a:r>
            <a:endParaRPr lang="zh-CN" altLang="en-US" sz="2400" b="1" dirty="0">
              <a:solidFill>
                <a:srgbClr val="009900"/>
              </a:solidFill>
              <a:latin typeface="Times New Roman" pitchFamily="18" charset="0"/>
            </a:endParaRPr>
          </a:p>
          <a:p>
            <a:pPr algn="ctr"/>
            <a:r>
              <a:rPr lang="en-US" altLang="zh-CN" sz="2400" dirty="0" smtClean="0">
                <a:solidFill>
                  <a:srgbClr val="009900"/>
                </a:solidFill>
                <a:latin typeface="Times New Roman" pitchFamily="18" charset="0"/>
              </a:rPr>
              <a:t>TA, AUGER</a:t>
            </a:r>
            <a:endParaRPr lang="en-US" altLang="zh-CN" sz="2400" dirty="0">
              <a:solidFill>
                <a:srgbClr val="009900"/>
              </a:solidFill>
              <a:latin typeface="Times New Roman" pitchFamily="18" charset="0"/>
            </a:endParaRPr>
          </a:p>
          <a:p>
            <a:pPr algn="ctr"/>
            <a:r>
              <a:rPr lang="en-US" altLang="zh-CN" sz="2400" dirty="0" smtClean="0">
                <a:solidFill>
                  <a:srgbClr val="009900"/>
                </a:solidFill>
                <a:latin typeface="Times New Roman" pitchFamily="18" charset="0"/>
              </a:rPr>
              <a:t>JEM-EUSO</a:t>
            </a:r>
            <a:endParaRPr lang="en-US" altLang="zh-CN" sz="2400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2928926" y="2643182"/>
            <a:ext cx="3671887" cy="1143008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Origin of CRs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6538913" y="0"/>
            <a:ext cx="2605087" cy="2079667"/>
            <a:chOff x="-3" y="528"/>
            <a:chExt cx="6036" cy="4786"/>
          </a:xfrm>
        </p:grpSpPr>
        <p:pic>
          <p:nvPicPr>
            <p:cNvPr id="8" name="Picture 14" descr="fullsite-030915"/>
            <p:cNvPicPr>
              <a:picLocks noChangeAspect="1" noChangeArrowheads="1"/>
            </p:cNvPicPr>
            <p:nvPr/>
          </p:nvPicPr>
          <p:blipFill>
            <a:blip r:embed="rId3" cstate="print"/>
            <a:srcRect l="4503" r="7036" b="6186"/>
            <a:stretch>
              <a:fillRect/>
            </a:stretch>
          </p:blipFill>
          <p:spPr bwMode="auto">
            <a:xfrm>
              <a:off x="-3" y="528"/>
              <a:ext cx="6036" cy="4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1446" y="4441"/>
              <a:ext cx="2686" cy="873"/>
              <a:chOff x="3745" y="3798"/>
              <a:chExt cx="1866" cy="855"/>
            </a:xfrm>
          </p:grpSpPr>
          <p:sp>
            <p:nvSpPr>
              <p:cNvPr id="10" name="Text Box 17"/>
              <p:cNvSpPr txBox="1">
                <a:spLocks noChangeArrowheads="1"/>
              </p:cNvSpPr>
              <p:nvPr/>
            </p:nvSpPr>
            <p:spPr bwMode="auto">
              <a:xfrm>
                <a:off x="3745" y="3798"/>
                <a:ext cx="1866" cy="8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86436" tIns="43218" rIns="86436" bIns="43218">
                <a:spAutoFit/>
              </a:bodyPr>
              <a:lstStyle/>
              <a:p>
                <a:pPr algn="ctr" defTabSz="865188"/>
                <a:r>
                  <a:rPr lang="en-US" altLang="zh-CN" sz="1900" b="1" dirty="0">
                    <a:solidFill>
                      <a:srgbClr val="CC3300"/>
                    </a:solidFill>
                  </a:rPr>
                  <a:t>50km</a:t>
                </a:r>
              </a:p>
            </p:txBody>
          </p:sp>
          <p:sp>
            <p:nvSpPr>
              <p:cNvPr id="11" name="Line 16"/>
              <p:cNvSpPr>
                <a:spLocks noChangeShapeType="1"/>
              </p:cNvSpPr>
              <p:nvPr/>
            </p:nvSpPr>
            <p:spPr bwMode="auto">
              <a:xfrm flipV="1">
                <a:off x="3840" y="3840"/>
                <a:ext cx="1439" cy="9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 type="stealth" w="sm" len="med"/>
                <a:tailEnd type="stealth" w="sm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5300663"/>
            <a:ext cx="1316038" cy="1557337"/>
          </a:xfrm>
          <a:prstGeom prst="rect">
            <a:avLst/>
          </a:prstGeom>
          <a:noFill/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5" cstate="print"/>
          <a:srcRect r="6716" b="19095"/>
          <a:stretch>
            <a:fillRect/>
          </a:stretch>
        </p:blipFill>
        <p:spPr bwMode="auto">
          <a:xfrm>
            <a:off x="0" y="1071546"/>
            <a:ext cx="292892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组合 77"/>
          <p:cNvGrpSpPr/>
          <p:nvPr/>
        </p:nvGrpSpPr>
        <p:grpSpPr>
          <a:xfrm>
            <a:off x="0" y="2206004"/>
            <a:ext cx="2928926" cy="1151558"/>
            <a:chOff x="5937188" y="381000"/>
            <a:chExt cx="3054412" cy="1318265"/>
          </a:xfrm>
        </p:grpSpPr>
        <p:pic>
          <p:nvPicPr>
            <p:cNvPr id="15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43600" y="381000"/>
              <a:ext cx="3048000" cy="1318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矩形 15"/>
            <p:cNvSpPr/>
            <p:nvPr/>
          </p:nvSpPr>
          <p:spPr>
            <a:xfrm>
              <a:off x="5937188" y="1295400"/>
              <a:ext cx="6591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kern="0" dirty="0" smtClean="0"/>
                <a:t>CTA</a:t>
              </a:r>
              <a:endParaRPr lang="zh-CN" altLang="en-US" b="1" dirty="0"/>
            </a:p>
          </p:txBody>
        </p:sp>
      </p:grp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043608" y="4921540"/>
            <a:ext cx="1159285" cy="3796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86436" tIns="43218" rIns="86436" bIns="43218">
            <a:spAutoFit/>
          </a:bodyPr>
          <a:lstStyle/>
          <a:p>
            <a:pPr algn="ctr" defTabSz="865188"/>
            <a:r>
              <a:rPr lang="en-US" altLang="zh-CN" sz="1900" b="1" dirty="0" smtClean="0">
                <a:solidFill>
                  <a:schemeClr val="tx2"/>
                </a:solidFill>
              </a:rPr>
              <a:t>5km</a:t>
            </a:r>
            <a:endParaRPr lang="en-US" altLang="zh-CN" sz="1900" b="1" dirty="0">
              <a:solidFill>
                <a:schemeClr val="tx2"/>
              </a:solidFill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0" y="5337591"/>
            <a:ext cx="3040083" cy="285008"/>
          </a:xfrm>
          <a:custGeom>
            <a:avLst/>
            <a:gdLst>
              <a:gd name="connsiteX0" fmla="*/ 0 w 3040083"/>
              <a:gd name="connsiteY0" fmla="*/ 249382 h 285008"/>
              <a:gd name="connsiteX1" fmla="*/ 0 w 3040083"/>
              <a:gd name="connsiteY1" fmla="*/ 249382 h 285008"/>
              <a:gd name="connsiteX2" fmla="*/ 71252 w 3040083"/>
              <a:gd name="connsiteY2" fmla="*/ 154379 h 285008"/>
              <a:gd name="connsiteX3" fmla="*/ 130629 w 3040083"/>
              <a:gd name="connsiteY3" fmla="*/ 118753 h 285008"/>
              <a:gd name="connsiteX4" fmla="*/ 154379 w 3040083"/>
              <a:gd name="connsiteY4" fmla="*/ 83127 h 285008"/>
              <a:gd name="connsiteX5" fmla="*/ 225631 w 3040083"/>
              <a:gd name="connsiteY5" fmla="*/ 35626 h 285008"/>
              <a:gd name="connsiteX6" fmla="*/ 285008 w 3040083"/>
              <a:gd name="connsiteY6" fmla="*/ 0 h 285008"/>
              <a:gd name="connsiteX7" fmla="*/ 3040083 w 3040083"/>
              <a:gd name="connsiteY7" fmla="*/ 0 h 285008"/>
              <a:gd name="connsiteX8" fmla="*/ 2565070 w 3040083"/>
              <a:gd name="connsiteY8" fmla="*/ 285008 h 285008"/>
              <a:gd name="connsiteX9" fmla="*/ 2565070 w 3040083"/>
              <a:gd name="connsiteY9" fmla="*/ 285008 h 285008"/>
              <a:gd name="connsiteX0" fmla="*/ 0 w 3040083"/>
              <a:gd name="connsiteY0" fmla="*/ 249382 h 285008"/>
              <a:gd name="connsiteX1" fmla="*/ 0 w 3040083"/>
              <a:gd name="connsiteY1" fmla="*/ 249382 h 285008"/>
              <a:gd name="connsiteX2" fmla="*/ 71252 w 3040083"/>
              <a:gd name="connsiteY2" fmla="*/ 154379 h 285008"/>
              <a:gd name="connsiteX3" fmla="*/ 130629 w 3040083"/>
              <a:gd name="connsiteY3" fmla="*/ 118753 h 285008"/>
              <a:gd name="connsiteX4" fmla="*/ 154379 w 3040083"/>
              <a:gd name="connsiteY4" fmla="*/ 83127 h 285008"/>
              <a:gd name="connsiteX5" fmla="*/ 225631 w 3040083"/>
              <a:gd name="connsiteY5" fmla="*/ 35626 h 285008"/>
              <a:gd name="connsiteX6" fmla="*/ 285008 w 3040083"/>
              <a:gd name="connsiteY6" fmla="*/ 0 h 285008"/>
              <a:gd name="connsiteX7" fmla="*/ 3040083 w 3040083"/>
              <a:gd name="connsiteY7" fmla="*/ 0 h 285008"/>
              <a:gd name="connsiteX8" fmla="*/ 2565070 w 3040083"/>
              <a:gd name="connsiteY8" fmla="*/ 285008 h 285008"/>
              <a:gd name="connsiteX9" fmla="*/ 0 w 3040083"/>
              <a:gd name="connsiteY9" fmla="*/ 276157 h 28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0083" h="285008">
                <a:moveTo>
                  <a:pt x="0" y="249382"/>
                </a:moveTo>
                <a:lnTo>
                  <a:pt x="0" y="249382"/>
                </a:lnTo>
                <a:cubicBezTo>
                  <a:pt x="23751" y="217714"/>
                  <a:pt x="43262" y="182369"/>
                  <a:pt x="71252" y="154379"/>
                </a:cubicBezTo>
                <a:cubicBezTo>
                  <a:pt x="87573" y="138058"/>
                  <a:pt x="113104" y="133774"/>
                  <a:pt x="130629" y="118753"/>
                </a:cubicBezTo>
                <a:cubicBezTo>
                  <a:pt x="141465" y="109465"/>
                  <a:pt x="143638" y="92525"/>
                  <a:pt x="154379" y="83127"/>
                </a:cubicBezTo>
                <a:cubicBezTo>
                  <a:pt x="175861" y="64330"/>
                  <a:pt x="201880" y="51460"/>
                  <a:pt x="225631" y="35626"/>
                </a:cubicBezTo>
                <a:cubicBezTo>
                  <a:pt x="268624" y="6964"/>
                  <a:pt x="248490" y="18258"/>
                  <a:pt x="285008" y="0"/>
                </a:cubicBezTo>
                <a:lnTo>
                  <a:pt x="3040083" y="0"/>
                </a:lnTo>
                <a:lnTo>
                  <a:pt x="2565070" y="285008"/>
                </a:lnTo>
                <a:lnTo>
                  <a:pt x="0" y="276157"/>
                </a:lnTo>
              </a:path>
            </a:pathLst>
          </a:custGeom>
          <a:solidFill>
            <a:schemeClr val="accent1">
              <a:alpha val="61000"/>
            </a:schemeClr>
          </a:solidFill>
          <a:ln w="6985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5"/>
          <p:cNvGrpSpPr/>
          <p:nvPr/>
        </p:nvGrpSpPr>
        <p:grpSpPr>
          <a:xfrm>
            <a:off x="5715008" y="5072074"/>
            <a:ext cx="3428992" cy="1714512"/>
            <a:chOff x="8202598" y="3076575"/>
            <a:chExt cx="3950171" cy="196455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202598" y="3076575"/>
              <a:ext cx="3950171" cy="196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1" name="直接箭头连接符 20"/>
            <p:cNvCxnSpPr/>
            <p:nvPr/>
          </p:nvCxnSpPr>
          <p:spPr>
            <a:xfrm flipV="1">
              <a:off x="9344025" y="3886200"/>
              <a:ext cx="333375" cy="17145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V="1">
              <a:off x="9742571" y="3867150"/>
              <a:ext cx="830179" cy="957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>
              <a:off x="10639425" y="3838575"/>
              <a:ext cx="438150" cy="180975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8714117" y="4371975"/>
              <a:ext cx="805216" cy="290946"/>
            </a:xfrm>
            <a:prstGeom prst="rect">
              <a:avLst/>
            </a:prstGeom>
            <a:solidFill>
              <a:schemeClr val="accent5">
                <a:alpha val="39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smtClean="0"/>
                <a:t>in space</a:t>
              </a:r>
              <a:endParaRPr lang="zh-CN" altLang="en-US" sz="105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000663" y="4238625"/>
              <a:ext cx="1069848" cy="528993"/>
            </a:xfrm>
            <a:prstGeom prst="rect">
              <a:avLst/>
            </a:prstGeom>
            <a:solidFill>
              <a:schemeClr val="accent2">
                <a:alpha val="42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/>
                <a:t>on the  ground</a:t>
              </a:r>
            </a:p>
          </p:txBody>
        </p:sp>
      </p:grp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5715008" y="4394966"/>
            <a:ext cx="350288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</a:rPr>
              <a:t>CR Features: knees</a:t>
            </a:r>
            <a:endParaRPr lang="en-US" altLang="zh-CN" sz="2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altLang="zh-CN" sz="1400" dirty="0" smtClean="0">
                <a:solidFill>
                  <a:srgbClr val="002060"/>
                </a:solidFill>
                <a:latin typeface="Times New Roman" pitchFamily="18" charset="0"/>
              </a:rPr>
              <a:t>AMS02,Iss-CREAM,DAMPE,</a:t>
            </a:r>
            <a:r>
              <a:rPr lang="en-US" altLang="zh-CN" sz="1400" dirty="0" smtClean="0">
                <a:solidFill>
                  <a:srgbClr val="FF0000"/>
                </a:solidFill>
                <a:latin typeface="Times New Roman" pitchFamily="18" charset="0"/>
              </a:rPr>
              <a:t>LHAASO</a:t>
            </a:r>
            <a:r>
              <a:rPr lang="en-US" altLang="zh-CN" sz="1400" dirty="0" smtClean="0">
                <a:solidFill>
                  <a:srgbClr val="002060"/>
                </a:solidFill>
                <a:latin typeface="Times New Roman" pitchFamily="18" charset="0"/>
              </a:rPr>
              <a:t>……</a:t>
            </a:r>
            <a:endParaRPr lang="en-US" altLang="zh-CN" sz="14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071802" y="0"/>
            <a:ext cx="3286148" cy="2643182"/>
            <a:chOff x="3143208" y="2183890"/>
            <a:chExt cx="6000792" cy="4537585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43208" y="2183890"/>
              <a:ext cx="6000792" cy="4537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Text Box 9"/>
            <p:cNvSpPr txBox="1">
              <a:spLocks noChangeArrowheads="1"/>
            </p:cNvSpPr>
            <p:nvPr/>
          </p:nvSpPr>
          <p:spPr bwMode="auto">
            <a:xfrm>
              <a:off x="3214679" y="6000767"/>
              <a:ext cx="2987756" cy="678899"/>
            </a:xfrm>
            <a:prstGeom prst="rect">
              <a:avLst/>
            </a:prstGeom>
            <a:solidFill>
              <a:schemeClr val="tx1"/>
            </a:solidFill>
            <a:ln w="476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altLang="zh-CN" sz="1400" b="1" dirty="0" smtClean="0">
                  <a:solidFill>
                    <a:srgbClr val="FF0000"/>
                  </a:solidFill>
                  <a:ea typeface="黑体" pitchFamily="49" charset="-122"/>
                </a:rPr>
                <a:t>Multi-messenger</a:t>
              </a:r>
              <a:endParaRPr lang="zh-CN" altLang="en-US" sz="1400" b="1" dirty="0">
                <a:solidFill>
                  <a:srgbClr val="FF0000"/>
                </a:solidFill>
                <a:ea typeface="黑体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Programs (cont’d)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4282" y="1598613"/>
            <a:ext cx="8774723" cy="5259387"/>
          </a:xfrm>
        </p:spPr>
        <p:txBody>
          <a:bodyPr/>
          <a:lstStyle/>
          <a:p>
            <a:r>
              <a:rPr lang="en-US" altLang="zh-CN" dirty="0" smtClean="0"/>
              <a:t>LHAASO</a:t>
            </a:r>
          </a:p>
          <a:p>
            <a:r>
              <a:rPr lang="en-US" altLang="zh-CN" dirty="0" smtClean="0"/>
              <a:t>MOST Innovation Project</a:t>
            </a:r>
          </a:p>
          <a:p>
            <a:r>
              <a:rPr lang="en-US" altLang="zh-CN" dirty="0" smtClean="0"/>
              <a:t>NSFC-CAS Joint Funding Project</a:t>
            </a:r>
          </a:p>
          <a:p>
            <a:r>
              <a:rPr lang="en-US" altLang="zh-CN" dirty="0" smtClean="0"/>
              <a:t>Science/Education Innovation Platform Project</a:t>
            </a:r>
          </a:p>
          <a:p>
            <a:r>
              <a:rPr lang="en-US" altLang="zh-CN" dirty="0" smtClean="0"/>
              <a:t>Regional Innovation Project by Sichuan Province</a:t>
            </a:r>
          </a:p>
          <a:p>
            <a:r>
              <a:rPr lang="en-US" altLang="zh-CN" dirty="0" smtClean="0"/>
              <a:t>International Cooperation Projects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29E1F8-16ED-489D-AB37-26F80E37A49B}" type="slidenum">
              <a:rPr kumimoji="0" lang="zh-CN" alt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r>
              <a:rPr kumimoji="0" lang="zh-CN" altLang="en-US" smtClean="0">
                <a:solidFill>
                  <a:srgbClr val="000000"/>
                </a:solidFill>
              </a:rPr>
              <a:t>/</a:t>
            </a:r>
            <a:r>
              <a:rPr kumimoji="0" lang="en-US" altLang="zh-CN" smtClean="0">
                <a:solidFill>
                  <a:srgbClr val="000000"/>
                </a:solidFill>
              </a:rPr>
              <a:t>103</a:t>
            </a:r>
            <a:endParaRPr kumimoji="0" lang="en-US" dirty="0">
              <a:solidFill>
                <a:srgbClr val="000000"/>
              </a:solidFill>
              <a:ea typeface="黑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Strategies and Programs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9277" y="1714488"/>
            <a:ext cx="8774723" cy="4071966"/>
          </a:xfrm>
        </p:spPr>
        <p:txBody>
          <a:bodyPr/>
          <a:lstStyle/>
          <a:p>
            <a:r>
              <a:rPr lang="en-US" altLang="zh-CN" dirty="0" smtClean="0"/>
              <a:t>Make significant progress in relevant observations and analyses </a:t>
            </a:r>
          </a:p>
          <a:p>
            <a:pPr lvl="2"/>
            <a:r>
              <a:rPr lang="en-US" altLang="zh-CN" sz="2000" dirty="0" smtClean="0"/>
              <a:t>Existing detector operation at </a:t>
            </a:r>
            <a:r>
              <a:rPr lang="en-US" altLang="zh-CN" sz="2000" dirty="0" err="1" smtClean="0"/>
              <a:t>Yangbajing</a:t>
            </a:r>
            <a:r>
              <a:rPr lang="en-US" altLang="zh-CN" sz="2000" dirty="0" smtClean="0"/>
              <a:t> and scientific achievements from these</a:t>
            </a:r>
            <a:endParaRPr lang="en-US" altLang="zh-CN" dirty="0" smtClean="0"/>
          </a:p>
          <a:p>
            <a:pPr lvl="2"/>
            <a:r>
              <a:rPr lang="en-US" altLang="zh-CN" sz="2000" dirty="0" smtClean="0"/>
              <a:t>In near future, precise measurements of charged CR compositions and their spectra (1/4 LHAASO</a:t>
            </a:r>
            <a:r>
              <a:rPr lang="en-GB" altLang="zh-CN" sz="2000" dirty="0" smtClean="0"/>
              <a:t>, </a:t>
            </a:r>
            <a:r>
              <a:rPr lang="en-US" altLang="zh-CN" sz="2000" dirty="0" smtClean="0"/>
              <a:t>LHAASO)</a:t>
            </a:r>
          </a:p>
          <a:p>
            <a:pPr lvl="2"/>
            <a:r>
              <a:rPr lang="en-US" altLang="zh-CN" sz="2000" dirty="0" smtClean="0"/>
              <a:t>In five yeas, survey for more gamma ray sources: inside/outside our galaxy (1/4 LHAASO</a:t>
            </a:r>
            <a:r>
              <a:rPr lang="en-GB" altLang="zh-CN" sz="2000" dirty="0"/>
              <a:t>,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LHAASO)</a:t>
            </a:r>
          </a:p>
          <a:p>
            <a:pPr lvl="2"/>
            <a:r>
              <a:rPr lang="en-US" altLang="zh-CN" sz="2000" dirty="0" smtClean="0"/>
              <a:t>In 5-10 years, find the concrete evidence for cosmos accelerators among gamma ray sources (LHAASO, IACT-Array)</a:t>
            </a:r>
          </a:p>
          <a:p>
            <a:r>
              <a:rPr lang="en-US" altLang="zh-CN" dirty="0" smtClean="0"/>
              <a:t>R/D for new detection technologies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D29E1F8-16ED-489D-AB37-26F80E37A49B}" type="slidenum">
              <a:rPr kumimoji="0" lang="zh-CN" alt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r>
              <a:rPr kumimoji="0" lang="zh-CN" altLang="en-US" smtClean="0">
                <a:solidFill>
                  <a:srgbClr val="000000"/>
                </a:solidFill>
              </a:rPr>
              <a:t>/</a:t>
            </a:r>
            <a:r>
              <a:rPr kumimoji="0" lang="en-US" altLang="zh-CN" smtClean="0">
                <a:solidFill>
                  <a:srgbClr val="000000"/>
                </a:solidFill>
              </a:rPr>
              <a:t>103</a:t>
            </a:r>
            <a:endParaRPr kumimoji="0" lang="en-US" dirty="0">
              <a:solidFill>
                <a:srgbClr val="000000"/>
              </a:solidFill>
              <a:ea typeface="黑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782763" y="685800"/>
            <a:ext cx="731837" cy="366713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AS</a:t>
            </a:r>
            <a:r>
              <a:rPr lang="el-GR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934200" y="762000"/>
            <a:ext cx="1390650" cy="366713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ARGO-YBJ</a:t>
            </a:r>
            <a:endParaRPr lang="el-GR" altLang="zh-C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71678"/>
            <a:ext cx="3049588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/>
          <a:srcRect t="8071" b="-1531"/>
          <a:stretch>
            <a:fillRect/>
          </a:stretch>
        </p:blipFill>
        <p:spPr bwMode="auto">
          <a:xfrm>
            <a:off x="0" y="4214842"/>
            <a:ext cx="385762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/>
          <a:srcRect r="10003" b="10000"/>
          <a:stretch>
            <a:fillRect/>
          </a:stretch>
        </p:blipFill>
        <p:spPr bwMode="auto">
          <a:xfrm>
            <a:off x="3857620" y="4714805"/>
            <a:ext cx="2142078" cy="214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286512" y="5000636"/>
            <a:ext cx="2428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/>
              <a:t>Multi-parameter </a:t>
            </a:r>
          </a:p>
          <a:p>
            <a:pPr algn="ctr"/>
            <a:r>
              <a:rPr lang="en-US" altLang="zh-CN" sz="2400" b="1" dirty="0" smtClean="0"/>
              <a:t>hybrid measurement</a:t>
            </a:r>
            <a:endParaRPr lang="zh-CN" altLang="en-US" sz="2400" b="1" dirty="0"/>
          </a:p>
        </p:txBody>
      </p:sp>
      <p:pic>
        <p:nvPicPr>
          <p:cNvPr id="25" name="Picture 6" descr="event26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54"/>
          <a:stretch>
            <a:fillRect/>
          </a:stretch>
        </p:blipFill>
        <p:spPr bwMode="auto">
          <a:xfrm>
            <a:off x="3000364" y="2071678"/>
            <a:ext cx="2280774" cy="23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Run93993_Ev242653_BigPad_3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2107349"/>
            <a:ext cx="3286116" cy="2678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357166"/>
            <a:ext cx="8106124" cy="949005"/>
          </a:xfrm>
        </p:spPr>
        <p:txBody>
          <a:bodyPr>
            <a:noAutofit/>
          </a:bodyPr>
          <a:lstStyle/>
          <a:p>
            <a:r>
              <a:rPr lang="en-US" altLang="zh-CN" sz="3600" dirty="0" smtClean="0"/>
              <a:t>Cosmic Ray Physics: Charged Nuclei </a:t>
            </a:r>
            <a:br>
              <a:rPr lang="en-US" altLang="zh-CN" sz="3600" dirty="0" smtClean="0"/>
            </a:br>
            <a:r>
              <a:rPr lang="en-US" altLang="zh-CN" sz="3600" dirty="0" smtClean="0"/>
              <a:t>Knees of Spectra of Individual Species</a:t>
            </a:r>
            <a:endParaRPr lang="zh-CN" altLang="en-US" sz="3600" dirty="0"/>
          </a:p>
        </p:txBody>
      </p:sp>
      <p:pic>
        <p:nvPicPr>
          <p:cNvPr id="5" name="图片 4" descr="AMS_CREAM_kaskade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926"/>
            <a:ext cx="4906472" cy="480356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378035" y="1854161"/>
            <a:ext cx="765959" cy="3800106"/>
          </a:xfrm>
          <a:prstGeom prst="rect">
            <a:avLst/>
          </a:prstGeom>
          <a:solidFill>
            <a:srgbClr val="FF000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>
                <a:solidFill>
                  <a:srgbClr val="FF0000"/>
                </a:solidFill>
              </a:rPr>
              <a:t>calib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284991" y="1852490"/>
            <a:ext cx="1097005" cy="3800106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knee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1" name="图片 10" descr="spectrum_rigidity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422" y="2160092"/>
            <a:ext cx="4125521" cy="3746162"/>
          </a:xfrm>
          <a:prstGeom prst="rect">
            <a:avLst/>
          </a:prstGeom>
        </p:spPr>
      </p:pic>
      <p:sp>
        <p:nvSpPr>
          <p:cNvPr id="14" name="标题 1"/>
          <p:cNvSpPr txBox="1">
            <a:spLocks/>
          </p:cNvSpPr>
          <p:nvPr/>
        </p:nvSpPr>
        <p:spPr>
          <a:xfrm>
            <a:off x="5029200" y="5857892"/>
            <a:ext cx="3991708" cy="890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Most likely the </a:t>
            </a:r>
            <a:r>
              <a:rPr kumimoji="0" lang="en-US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igidity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model!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With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H:He=1:1.2, the most wanted results with larger statistics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 few years.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345597" y="2604977"/>
            <a:ext cx="958362" cy="8652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71470" y="14165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Using only two parameters, at ARGO-YBJ: E</a:t>
            </a:r>
            <a:r>
              <a:rPr lang="en-US" altLang="zh-CN" baseline="-25000" dirty="0" smtClean="0"/>
              <a:t>knee</a:t>
            </a:r>
            <a:r>
              <a:rPr lang="en-US" altLang="zh-CN" dirty="0" smtClean="0"/>
              <a:t>-700 </a:t>
            </a:r>
            <a:r>
              <a:rPr lang="en-US" altLang="zh-CN" dirty="0" err="1" smtClean="0"/>
              <a:t>TeV</a:t>
            </a:r>
            <a:r>
              <a:rPr lang="en-US" altLang="zh-CN" dirty="0" smtClean="0"/>
              <a:t>,  </a:t>
            </a:r>
            <a:r>
              <a:rPr lang="en-US" altLang="zh-CN" dirty="0" err="1" smtClean="0"/>
              <a:t>Phys.Rev.D</a:t>
            </a:r>
            <a:r>
              <a:rPr lang="en-US" altLang="zh-CN" dirty="0" smtClean="0"/>
              <a:t> 92092005 (2015)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941660" y="6470917"/>
            <a:ext cx="4845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spcBef>
                <a:spcPts val="600"/>
              </a:spcBef>
              <a:buClr>
                <a:srgbClr val="000000"/>
              </a:buClr>
              <a:buSzPct val="45000"/>
              <a:defRPr/>
            </a:pPr>
            <a:r>
              <a:rPr lang="en-US" altLang="zh-CN" sz="1600" b="1" dirty="0"/>
              <a:t>ARGO-YBJ coll., </a:t>
            </a:r>
            <a:r>
              <a:rPr lang="en-US" altLang="zh-CN" sz="1600" b="1" dirty="0" err="1"/>
              <a:t>ApJ</a:t>
            </a:r>
            <a:r>
              <a:rPr lang="en-US" altLang="zh-CN" sz="1600" b="1" dirty="0"/>
              <a:t>, 790:152, (2014)</a:t>
            </a:r>
            <a:endParaRPr lang="zh-CN" altLang="en-US" sz="1600" b="1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7224" y="-24"/>
            <a:ext cx="7468873" cy="857746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 smtClean="0"/>
              <a:t>ARGO-YBJ: ARGO J2031+4157</a:t>
            </a:r>
            <a:endParaRPr lang="zh-CN" altLang="en-US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47611"/>
            <a:ext cx="4857752" cy="4304844"/>
          </a:xfrm>
          <a:prstGeom prst="rect">
            <a:avLst/>
          </a:prstGeom>
        </p:spPr>
      </p:pic>
      <p:sp>
        <p:nvSpPr>
          <p:cNvPr id="16" name="内容占位符 2"/>
          <p:cNvSpPr>
            <a:spLocks noGrp="1"/>
          </p:cNvSpPr>
          <p:nvPr>
            <p:ph idx="1"/>
          </p:nvPr>
        </p:nvSpPr>
        <p:spPr>
          <a:xfrm>
            <a:off x="285720" y="928670"/>
            <a:ext cx="8572560" cy="12144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400" b="1" dirty="0" smtClean="0">
                <a:solidFill>
                  <a:srgbClr val="0000FF"/>
                </a:solidFill>
              </a:rPr>
              <a:t>Identified extended source (</a:t>
            </a:r>
            <a:r>
              <a:rPr lang="el-GR" altLang="zh-CN" sz="2400" b="1" dirty="0" smtClean="0">
                <a:solidFill>
                  <a:srgbClr val="0000FF"/>
                </a:solidFill>
              </a:rPr>
              <a:t>σ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=1.8</a:t>
            </a:r>
            <a:r>
              <a:rPr lang="en-US" altLang="zh-CN" sz="2400" b="1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º</a:t>
            </a:r>
            <a:r>
              <a:rPr lang="el-GR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</a:t>
            </a:r>
            <a:r>
              <a:rPr lang="en-US" altLang="zh-CN" sz="2400" b="1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º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) ARGO J2031+4157 to be the Cygnus Cocoon detected at GeV. Maybe the first super-bubble found at </a:t>
            </a:r>
            <a:r>
              <a:rPr lang="en-US" altLang="zh-CN" sz="2400" b="1" dirty="0" err="1" smtClean="0">
                <a:solidFill>
                  <a:srgbClr val="0000FF"/>
                </a:solidFill>
              </a:rPr>
              <a:t>TeV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 energies.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711" y="2095492"/>
            <a:ext cx="4316207" cy="436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 err="1" smtClean="0"/>
              <a:t>PeV</a:t>
            </a:r>
            <a:r>
              <a:rPr lang="en-US" altLang="zh-CN" dirty="0" smtClean="0"/>
              <a:t> CR Anisotropy Global Structure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0034" y="785794"/>
            <a:ext cx="8229600" cy="1428760"/>
          </a:xfrm>
        </p:spPr>
        <p:txBody>
          <a:bodyPr>
            <a:noAutofit/>
          </a:bodyPr>
          <a:lstStyle/>
          <a:p>
            <a:r>
              <a:rPr lang="en-US" altLang="zh-CN" sz="2400" dirty="0" smtClean="0"/>
              <a:t>1 </a:t>
            </a:r>
            <a:r>
              <a:rPr lang="en-US" altLang="zh-CN" sz="2400" dirty="0" err="1" smtClean="0"/>
              <a:t>TeV</a:t>
            </a:r>
            <a:r>
              <a:rPr lang="en-US" altLang="zh-CN" sz="2400" dirty="0" smtClean="0"/>
              <a:t> anisotropy was a big mystery, ASG,ARGO-YBJ and </a:t>
            </a:r>
            <a:r>
              <a:rPr lang="en-US" altLang="zh-CN" sz="2400" dirty="0" err="1" smtClean="0"/>
              <a:t>IceCube</a:t>
            </a:r>
            <a:r>
              <a:rPr lang="en-US" altLang="zh-CN" sz="2400" dirty="0" smtClean="0"/>
              <a:t> all observed the anisotropy up to 1 </a:t>
            </a:r>
            <a:r>
              <a:rPr lang="en-US" altLang="zh-CN" sz="2400" dirty="0" err="1" smtClean="0"/>
              <a:t>PeV</a:t>
            </a:r>
            <a:r>
              <a:rPr lang="en-US" altLang="zh-CN" sz="2400" dirty="0" smtClean="0"/>
              <a:t>!</a:t>
            </a:r>
          </a:p>
          <a:p>
            <a:r>
              <a:rPr lang="en-US" altLang="zh-CN" sz="2400" dirty="0" smtClean="0"/>
              <a:t>Indicates a transition around 100 </a:t>
            </a:r>
            <a:r>
              <a:rPr lang="en-US" altLang="zh-CN" sz="2400" dirty="0" err="1" smtClean="0"/>
              <a:t>TeV</a:t>
            </a:r>
            <a:r>
              <a:rPr lang="en-US" altLang="zh-CN" sz="2400" dirty="0" smtClean="0"/>
              <a:t>!!</a:t>
            </a:r>
            <a:r>
              <a:rPr lang="zh-CN" altLang="en-US" sz="2400" dirty="0" smtClean="0"/>
              <a:t> </a:t>
            </a:r>
            <a:r>
              <a:rPr lang="en-GB" altLang="zh-CN" sz="2400" dirty="0" smtClean="0"/>
              <a:t>M</a:t>
            </a:r>
            <a:r>
              <a:rPr lang="en-US" altLang="zh-CN" sz="2400" dirty="0" smtClean="0"/>
              <a:t>ore mystery!!</a:t>
            </a:r>
            <a:endParaRPr lang="zh-CN" altLang="en-US" sz="2400" dirty="0"/>
          </a:p>
        </p:txBody>
      </p:sp>
      <p:pic>
        <p:nvPicPr>
          <p:cNvPr id="4" name="图片 3" descr="t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42" y="3214686"/>
            <a:ext cx="2928958" cy="3640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9356" y="4071918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6" name="图片 5" descr="tt1.JPG"/>
          <p:cNvPicPr>
            <a:picLocks noChangeAspect="1"/>
          </p:cNvPicPr>
          <p:nvPr/>
        </p:nvPicPr>
        <p:blipFill>
          <a:blip r:embed="rId3"/>
          <a:srcRect b="5000"/>
          <a:stretch>
            <a:fillRect/>
          </a:stretch>
        </p:blipFill>
        <p:spPr>
          <a:xfrm>
            <a:off x="214282" y="2928959"/>
            <a:ext cx="3246932" cy="40719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43636" y="3071810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15TeV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714777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50TeV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500595"/>
            <a:ext cx="785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100TeV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286413"/>
            <a:ext cx="785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300TeV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072231"/>
            <a:ext cx="928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1000TeV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928959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15TeV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3636" y="3764165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50TeV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43636" y="4500570"/>
            <a:ext cx="785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100TeV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43636" y="5214950"/>
            <a:ext cx="785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300TeV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43636" y="5929330"/>
            <a:ext cx="928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1000TeV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428868"/>
            <a:ext cx="321471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b="1" dirty="0" err="1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M.Amenomori</a:t>
            </a:r>
            <a:r>
              <a:rPr lang="en-US" altLang="zh-CN" sz="1300" b="1" dirty="0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, et al.,ApJ,836:153 (2017</a:t>
            </a:r>
            <a:r>
              <a:rPr lang="zh-CN" altLang="en-US" sz="1300" b="1" dirty="0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）</a:t>
            </a:r>
            <a:endParaRPr lang="zh-CN" altLang="en-US" sz="1300" b="1" dirty="0"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697" y="2371067"/>
            <a:ext cx="3232377" cy="3571876"/>
          </a:xfrm>
          <a:prstGeom prst="rect">
            <a:avLst/>
          </a:prstGeom>
        </p:spPr>
      </p:pic>
      <p:sp>
        <p:nvSpPr>
          <p:cNvPr id="20" name="文本框 4"/>
          <p:cNvSpPr txBox="1"/>
          <p:nvPr/>
        </p:nvSpPr>
        <p:spPr>
          <a:xfrm>
            <a:off x="2986484" y="2143116"/>
            <a:ext cx="2371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</a:rPr>
              <a:t>  4.0TeV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1" name="文本框 13"/>
          <p:cNvSpPr txBox="1"/>
          <p:nvPr/>
        </p:nvSpPr>
        <p:spPr>
          <a:xfrm>
            <a:off x="3071802" y="2585357"/>
            <a:ext cx="1000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</a:rPr>
              <a:t>7.1TeV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2" name="文本框 14"/>
          <p:cNvSpPr txBox="1"/>
          <p:nvPr/>
        </p:nvSpPr>
        <p:spPr>
          <a:xfrm>
            <a:off x="3071802" y="3514051"/>
            <a:ext cx="78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</a:rPr>
              <a:t>22TeV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3" name="文本框 15"/>
          <p:cNvSpPr txBox="1"/>
          <p:nvPr/>
        </p:nvSpPr>
        <p:spPr>
          <a:xfrm>
            <a:off x="3071802" y="3085423"/>
            <a:ext cx="1071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</a:rPr>
              <a:t>12TeV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4" name="文本框 16"/>
          <p:cNvSpPr txBox="1"/>
          <p:nvPr/>
        </p:nvSpPr>
        <p:spPr>
          <a:xfrm>
            <a:off x="3071802" y="3942679"/>
            <a:ext cx="823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</a:rPr>
              <a:t>39TeV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5" name="文本框 17"/>
          <p:cNvSpPr txBox="1"/>
          <p:nvPr/>
        </p:nvSpPr>
        <p:spPr>
          <a:xfrm>
            <a:off x="3071802" y="4371307"/>
            <a:ext cx="823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</a:rPr>
              <a:t>71TeV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6" name="文本框 18"/>
          <p:cNvSpPr txBox="1"/>
          <p:nvPr/>
        </p:nvSpPr>
        <p:spPr>
          <a:xfrm>
            <a:off x="3000364" y="4799935"/>
            <a:ext cx="89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</a:rPr>
              <a:t>160TeV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7" name="文本框 19"/>
          <p:cNvSpPr txBox="1"/>
          <p:nvPr/>
        </p:nvSpPr>
        <p:spPr>
          <a:xfrm>
            <a:off x="3000364" y="5228563"/>
            <a:ext cx="1000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</a:rPr>
              <a:t>520TeV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9" name="文本框 10"/>
          <p:cNvSpPr txBox="1"/>
          <p:nvPr/>
        </p:nvSpPr>
        <p:spPr>
          <a:xfrm>
            <a:off x="3143240" y="6143644"/>
            <a:ext cx="285752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latinLnBrk="0" hangingPunct="1">
              <a:lnSpc>
                <a:spcPct val="100000"/>
              </a:lnSpc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lang="en-US" altLang="zh-CN" sz="1300" b="1" dirty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ARGO-YBJ coll., </a:t>
            </a:r>
            <a:r>
              <a:rPr lang="en-US" altLang="zh-CN" sz="1300" b="1" dirty="0" err="1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ApJ</a:t>
            </a:r>
            <a:r>
              <a:rPr lang="en-US" altLang="zh-CN" sz="1300" b="1" dirty="0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, in press, </a:t>
            </a:r>
            <a:r>
              <a:rPr lang="en-US" altLang="zh-CN" sz="1300" b="1" dirty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(</a:t>
            </a:r>
            <a:r>
              <a:rPr lang="en-US" altLang="zh-CN" sz="1300" b="1" dirty="0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2018)</a:t>
            </a:r>
            <a:endParaRPr lang="zh-CN" altLang="en-US" sz="1300" b="1" dirty="0"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30" name="文本框 10"/>
          <p:cNvSpPr txBox="1"/>
          <p:nvPr/>
        </p:nvSpPr>
        <p:spPr>
          <a:xfrm>
            <a:off x="6286480" y="2714620"/>
            <a:ext cx="2857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t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altLang="zh-CN" sz="1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Compton-Getting Effects</a:t>
            </a:r>
            <a:endParaRPr kumimoji="0" lang="zh-CN" altLang="en-US" sz="14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4882713"/>
            <a:ext cx="2158948" cy="19038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dirty="0" smtClean="0"/>
              <a:t>Solar Cycle Modulation and IMF </a:t>
            </a:r>
            <a:r>
              <a:rPr lang="en-US" altLang="zh-CN" sz="3600" dirty="0" smtClean="0"/>
              <a:t>Estimates</a:t>
            </a:r>
            <a:endParaRPr lang="zh-CN" altLang="en-US" sz="3600" dirty="0"/>
          </a:p>
        </p:txBody>
      </p:sp>
      <p:pic>
        <p:nvPicPr>
          <p:cNvPr id="4" name="内容占位符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28736"/>
            <a:ext cx="4786314" cy="20717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282" y="3500438"/>
            <a:ext cx="3837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</a:t>
            </a:r>
            <a:r>
              <a:rPr lang="en-US" sz="1400" dirty="0" err="1" smtClean="0"/>
              <a:t>Amenomori</a:t>
            </a:r>
            <a:r>
              <a:rPr lang="en-US" sz="1400" dirty="0" smtClean="0"/>
              <a:t>, </a:t>
            </a:r>
            <a:r>
              <a:rPr lang="en-US" sz="1400" i="1" dirty="0" smtClean="0"/>
              <a:t>et al</a:t>
            </a:r>
            <a:r>
              <a:rPr lang="en-US" sz="1400" dirty="0" smtClean="0"/>
              <a:t>. </a:t>
            </a:r>
            <a:r>
              <a:rPr lang="en-US" altLang="zh-CN" sz="1400" dirty="0" smtClean="0"/>
              <a:t>PRL, </a:t>
            </a:r>
            <a:r>
              <a:rPr lang="en-US" sz="1400" b="1" dirty="0" smtClean="0"/>
              <a:t>111</a:t>
            </a:r>
            <a:r>
              <a:rPr lang="en-US" sz="1400" dirty="0" smtClean="0"/>
              <a:t>, 011101 (2013)</a:t>
            </a:r>
            <a:endParaRPr lang="zh-CN" alt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3857628"/>
            <a:ext cx="4572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 smtClean="0"/>
              <a:t>M.Amenomori</a:t>
            </a:r>
            <a:r>
              <a:rPr lang="en-US" altLang="zh-CN" sz="1400" b="1" dirty="0" smtClean="0"/>
              <a:t>, et at., PRL, 120, 031101 (2017)</a:t>
            </a:r>
            <a:endParaRPr lang="zh-CN" altLang="en-US" sz="1400" b="1" dirty="0" smtClean="0"/>
          </a:p>
        </p:txBody>
      </p:sp>
      <p:pic>
        <p:nvPicPr>
          <p:cNvPr id="7" name="图片 6" descr="tt3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252" y="1285860"/>
            <a:ext cx="2305202" cy="3779030"/>
          </a:xfrm>
          <a:prstGeom prst="rect">
            <a:avLst/>
          </a:prstGeom>
        </p:spPr>
      </p:pic>
      <p:pic>
        <p:nvPicPr>
          <p:cNvPr id="8" name="图片 7" descr="tt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945" y="1419151"/>
            <a:ext cx="1909303" cy="33640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4857760"/>
            <a:ext cx="2042080" cy="1964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文本框 6"/>
          <p:cNvSpPr txBox="1"/>
          <p:nvPr/>
        </p:nvSpPr>
        <p:spPr>
          <a:xfrm flipH="1">
            <a:off x="0" y="4429132"/>
            <a:ext cx="48357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45000"/>
              <a:defRPr/>
            </a:pPr>
            <a:r>
              <a:rPr lang="en-US" altLang="zh-CN" sz="1400" b="1" dirty="0" err="1" smtClean="0"/>
              <a:t>Chen for ARGO-YBJ coll., proceeding, ICRC 2017</a:t>
            </a:r>
            <a:endParaRPr lang="zh-CN" altLang="en-US" sz="1400" b="1" dirty="0" err="1" smtClean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46" y="4857390"/>
            <a:ext cx="2236713" cy="1929196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TextBox 12"/>
          <p:cNvSpPr txBox="1"/>
          <p:nvPr/>
        </p:nvSpPr>
        <p:spPr>
          <a:xfrm>
            <a:off x="6789806" y="5429264"/>
            <a:ext cx="2425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Space weather </a:t>
            </a:r>
          </a:p>
          <a:p>
            <a:r>
              <a:rPr lang="en-US" altLang="zh-CN" sz="2400" b="1" dirty="0" smtClean="0"/>
              <a:t>monitoring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hh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800000"/>
      </a:hlink>
      <a:folHlink>
        <a:srgbClr val="3333CC"/>
      </a:folHlink>
    </a:clrScheme>
    <a:fontScheme name="hhh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25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25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  <a:ea typeface="宋体" pitchFamily="2" charset="-122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dirty="0" smtClean="0">
            <a:latin typeface="黑体" pitchFamily="2" charset="-122"/>
            <a:ea typeface="黑体" pitchFamily="2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34985</TotalTime>
  <Words>1405</Words>
  <Application>Microsoft Office PowerPoint</Application>
  <PresentationFormat>On-screen Show (4:3)</PresentationFormat>
  <Paragraphs>280</Paragraphs>
  <Slides>30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 Unicode MS</vt:lpstr>
      <vt:lpstr>微软雅黑</vt:lpstr>
      <vt:lpstr>黑体</vt:lpstr>
      <vt:lpstr>宋体</vt:lpstr>
      <vt:lpstr>华文楷体</vt:lpstr>
      <vt:lpstr>Arial</vt:lpstr>
      <vt:lpstr>Calibri</vt:lpstr>
      <vt:lpstr>Franklin Gothic Book</vt:lpstr>
      <vt:lpstr>Symbol</vt:lpstr>
      <vt:lpstr>Times New Roman</vt:lpstr>
      <vt:lpstr>Wingdings</vt:lpstr>
      <vt:lpstr>Wingdings 2</vt:lpstr>
      <vt:lpstr>5_hhh</vt:lpstr>
      <vt:lpstr>Equation</vt:lpstr>
      <vt:lpstr>Ground-Based Astroparticle Physics Research</vt:lpstr>
      <vt:lpstr>Vision and Mission</vt:lpstr>
      <vt:lpstr>PowerPoint Presentation</vt:lpstr>
      <vt:lpstr>Strategies and Programs</vt:lpstr>
      <vt:lpstr>PowerPoint Presentation</vt:lpstr>
      <vt:lpstr>Cosmic Ray Physics: Charged Nuclei  Knees of Spectra of Individual Species</vt:lpstr>
      <vt:lpstr>ARGO-YBJ: ARGO J2031+4157</vt:lpstr>
      <vt:lpstr>PeV CR Anisotropy Global Structure </vt:lpstr>
      <vt:lpstr>Solar Cycle Modulation and IMF Estimates</vt:lpstr>
      <vt:lpstr>LHAASO Detector Layout </vt:lpstr>
      <vt:lpstr>PowerPoint Presentation</vt:lpstr>
      <vt:lpstr>PowerPoint Presentation</vt:lpstr>
      <vt:lpstr>Sensitivity to Gamma Ray Sources</vt:lpstr>
      <vt:lpstr>PowerPoint Presentation</vt:lpstr>
      <vt:lpstr>GCR Signature @ Highest Energies A LHAASO-like sensitivity is mandatory</vt:lpstr>
      <vt:lpstr>Performance in Last 5 Years</vt:lpstr>
      <vt:lpstr>PowerPoint Presentation</vt:lpstr>
      <vt:lpstr>PowerPoint Presentation</vt:lpstr>
      <vt:lpstr>Construction </vt:lpstr>
      <vt:lpstr>Technical Upgrading: SiPM Camera on C-Teles</vt:lpstr>
      <vt:lpstr>20” PMTs with special PE collecting design in #2 and #3 ponds of WCDA</vt:lpstr>
      <vt:lpstr>Personnel (40 staff members)</vt:lpstr>
      <vt:lpstr>New Developments  </vt:lpstr>
      <vt:lpstr>LHAASO Collaboration </vt:lpstr>
      <vt:lpstr>PowerPoint Presentation</vt:lpstr>
      <vt:lpstr>Funding and Other Resources</vt:lpstr>
      <vt:lpstr>ARGO-YBJ: Galactic Plane Diffuse Gamma Rays</vt:lpstr>
      <vt:lpstr>ARGO-YBJ: long-term monitoring of AGNs</vt:lpstr>
      <vt:lpstr>PowerPoint Presentation</vt:lpstr>
      <vt:lpstr>Programs (cont’d)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Songlm</dc:creator>
  <cp:lastModifiedBy>Chinese Physics C</cp:lastModifiedBy>
  <cp:revision>1456</cp:revision>
  <cp:lastPrinted>1601-01-01T00:00:00Z</cp:lastPrinted>
  <dcterms:created xsi:type="dcterms:W3CDTF">1601-01-01T00:00:00Z</dcterms:created>
  <dcterms:modified xsi:type="dcterms:W3CDTF">2018-06-10T13:34:57Z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