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415" r:id="rId3"/>
    <p:sldId id="491" r:id="rId4"/>
    <p:sldId id="470" r:id="rId5"/>
    <p:sldId id="502" r:id="rId6"/>
    <p:sldId id="494" r:id="rId7"/>
    <p:sldId id="497" r:id="rId8"/>
    <p:sldId id="503" r:id="rId9"/>
    <p:sldId id="463" r:id="rId10"/>
    <p:sldId id="495" r:id="rId11"/>
    <p:sldId id="458" r:id="rId12"/>
    <p:sldId id="496" r:id="rId13"/>
    <p:sldId id="474" r:id="rId14"/>
    <p:sldId id="475" r:id="rId15"/>
    <p:sldId id="476" r:id="rId16"/>
    <p:sldId id="498" r:id="rId17"/>
    <p:sldId id="499" r:id="rId18"/>
    <p:sldId id="500" r:id="rId19"/>
    <p:sldId id="501" r:id="rId20"/>
    <p:sldId id="504" r:id="rId21"/>
    <p:sldId id="434" r:id="rId22"/>
    <p:sldId id="429" r:id="rId23"/>
    <p:sldId id="461" r:id="rId24"/>
    <p:sldId id="478" r:id="rId25"/>
    <p:sldId id="479" r:id="rId26"/>
    <p:sldId id="481" r:id="rId27"/>
    <p:sldId id="482" r:id="rId28"/>
    <p:sldId id="483" r:id="rId29"/>
    <p:sldId id="484" r:id="rId30"/>
    <p:sldId id="486" r:id="rId31"/>
    <p:sldId id="489" r:id="rId32"/>
    <p:sldId id="487" r:id="rId33"/>
    <p:sldId id="488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C64"/>
    <a:srgbClr val="071F65"/>
    <a:srgbClr val="4FD1CE"/>
    <a:srgbClr val="0000FF"/>
    <a:srgbClr val="92D050"/>
    <a:srgbClr val="C0C5CE"/>
    <a:srgbClr val="BDD3FF"/>
    <a:srgbClr val="6F7B91"/>
    <a:srgbClr val="BDDFE1"/>
    <a:srgbClr val="8D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6" autoAdjust="0"/>
    <p:restoredTop sz="84826" autoAdjust="0"/>
  </p:normalViewPr>
  <p:slideViewPr>
    <p:cSldViewPr snapToGrid="0">
      <p:cViewPr varScale="1">
        <p:scale>
          <a:sx n="58" d="100"/>
          <a:sy n="58" d="100"/>
        </p:scale>
        <p:origin x="-13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uanda:Desktop:&#20154;&#21592;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uanda:Desktop:&#20154;&#2159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Sheet1!$G$13</c:f>
              <c:strCache>
                <c:ptCount val="1"/>
                <c:pt idx="0">
                  <c:v>Staffs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Sheet1!$F$14:$F$19</c:f>
              <c:strCache>
                <c:ptCount val="6"/>
                <c:pt idx="0">
                  <c:v>&lt;30</c:v>
                </c:pt>
                <c:pt idx="1">
                  <c:v>31-35</c:v>
                </c:pt>
                <c:pt idx="2">
                  <c:v>36-40</c:v>
                </c:pt>
                <c:pt idx="3">
                  <c:v>41-45</c:v>
                </c:pt>
                <c:pt idx="4">
                  <c:v>46-55</c:v>
                </c:pt>
                <c:pt idx="5">
                  <c:v>&gt;55</c:v>
                </c:pt>
              </c:strCache>
            </c:strRef>
          </c:cat>
          <c:val>
            <c:numRef>
              <c:f>Sheet1!$G$14:$G$19</c:f>
              <c:numCache>
                <c:formatCode>General</c:formatCode>
                <c:ptCount val="6"/>
                <c:pt idx="0">
                  <c:v>79.0</c:v>
                </c:pt>
                <c:pt idx="1">
                  <c:v>136.0</c:v>
                </c:pt>
                <c:pt idx="2">
                  <c:v>41.0</c:v>
                </c:pt>
                <c:pt idx="3">
                  <c:v>24.0</c:v>
                </c:pt>
                <c:pt idx="4">
                  <c:v>27.0</c:v>
                </c:pt>
                <c:pt idx="5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09782776"/>
        <c:axId val="-909884680"/>
      </c:barChart>
      <c:catAx>
        <c:axId val="-909782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909884680"/>
        <c:crosses val="autoZero"/>
        <c:auto val="1"/>
        <c:lblAlgn val="ctr"/>
        <c:lblOffset val="100"/>
        <c:noMultiLvlLbl val="0"/>
      </c:catAx>
      <c:valAx>
        <c:axId val="-909884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90978277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60625062387358"/>
          <c:y val="0.0615620605354876"/>
          <c:w val="0.785441286160214"/>
          <c:h val="0.868850189829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Sheet1!$G$22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Sheet1!$F$23:$F$27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Sheet1!$G$23:$G$27</c:f>
              <c:numCache>
                <c:formatCode>General</c:formatCode>
                <c:ptCount val="5"/>
                <c:pt idx="0">
                  <c:v>282.0</c:v>
                </c:pt>
                <c:pt idx="1">
                  <c:v>286.0</c:v>
                </c:pt>
                <c:pt idx="2">
                  <c:v>300.0</c:v>
                </c:pt>
                <c:pt idx="3">
                  <c:v>310.0</c:v>
                </c:pt>
                <c:pt idx="4">
                  <c:v>314.0</c:v>
                </c:pt>
              </c:numCache>
            </c:numRef>
          </c:val>
        </c:ser>
        <c:ser>
          <c:idx val="1"/>
          <c:order val="1"/>
          <c:tx>
            <c:strRef>
              <c:f>Sheet1!$H$22</c:f>
              <c:strCache>
                <c:ptCount val="1"/>
                <c:pt idx="0">
                  <c:v>Yearly variation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Sheet1!$F$23:$F$27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Sheet1!$H$23:$H$27</c:f>
              <c:numCache>
                <c:formatCode>General</c:formatCode>
                <c:ptCount val="5"/>
                <c:pt idx="0">
                  <c:v>39.0</c:v>
                </c:pt>
                <c:pt idx="1">
                  <c:v>20.0</c:v>
                </c:pt>
                <c:pt idx="2">
                  <c:v>9.0</c:v>
                </c:pt>
                <c:pt idx="3">
                  <c:v>13.0</c:v>
                </c:pt>
                <c:pt idx="4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96218344"/>
        <c:axId val="-1155471992"/>
      </c:barChart>
      <c:catAx>
        <c:axId val="-89621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155471992"/>
        <c:crosses val="autoZero"/>
        <c:auto val="1"/>
        <c:lblAlgn val="ctr"/>
        <c:lblOffset val="100"/>
        <c:noMultiLvlLbl val="0"/>
      </c:catAx>
      <c:valAx>
        <c:axId val="-1155471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896218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/>
            </a:pPr>
            <a:r>
              <a:rPr lang="en-US" altLang="zh-CN" dirty="0"/>
              <a:t>CSNS Construction </a:t>
            </a:r>
            <a:r>
              <a:rPr lang="en-US" altLang="zh-CN" dirty="0" smtClean="0"/>
              <a:t>(MCNY)</a:t>
            </a:r>
            <a:endParaRPr lang="en-US" altLang="zh-CN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CSNS Construction (million)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400.0</c:v>
                </c:pt>
                <c:pt idx="1">
                  <c:v>439.98</c:v>
                </c:pt>
                <c:pt idx="2">
                  <c:v>131.52</c:v>
                </c:pt>
                <c:pt idx="3">
                  <c:v>250.0</c:v>
                </c:pt>
                <c:pt idx="4">
                  <c:v>139.9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96379416"/>
        <c:axId val="2136583608"/>
      </c:barChart>
      <c:catAx>
        <c:axId val="-896379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6583608"/>
        <c:crosses val="autoZero"/>
        <c:auto val="1"/>
        <c:lblAlgn val="ctr"/>
        <c:lblOffset val="100"/>
        <c:noMultiLvlLbl val="0"/>
      </c:catAx>
      <c:valAx>
        <c:axId val="2136583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8963794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/>
            </a:pPr>
            <a:r>
              <a:rPr lang="en-US" altLang="zh-CN" dirty="0"/>
              <a:t>Competitive </a:t>
            </a:r>
            <a:r>
              <a:rPr lang="en-US" altLang="zh-CN" dirty="0" smtClean="0"/>
              <a:t>Funding (MCNY)</a:t>
            </a:r>
            <a:endParaRPr lang="en-US" altLang="zh-CN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Competitive Fund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Sheet1!$A$11:$A$15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Sheet1!$B$11:$B$15</c:f>
              <c:numCache>
                <c:formatCode>General</c:formatCode>
                <c:ptCount val="5"/>
                <c:pt idx="0">
                  <c:v>24.59</c:v>
                </c:pt>
                <c:pt idx="1">
                  <c:v>77.97</c:v>
                </c:pt>
                <c:pt idx="2">
                  <c:v>20.42</c:v>
                </c:pt>
                <c:pt idx="3">
                  <c:v>29.2</c:v>
                </c:pt>
                <c:pt idx="4">
                  <c:v>42.93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154669560"/>
        <c:axId val="-1154666584"/>
      </c:barChart>
      <c:catAx>
        <c:axId val="-1154669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154666584"/>
        <c:crosses val="autoZero"/>
        <c:auto val="1"/>
        <c:lblAlgn val="ctr"/>
        <c:lblOffset val="100"/>
        <c:noMultiLvlLbl val="0"/>
      </c:catAx>
      <c:valAx>
        <c:axId val="-1154666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1154669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/>
            </a:pPr>
            <a:r>
              <a:rPr lang="en-US" dirty="0"/>
              <a:t>Local </a:t>
            </a:r>
            <a:r>
              <a:rPr lang="en-US" dirty="0" smtClean="0"/>
              <a:t>Funding (MCNY)</a:t>
            </a:r>
            <a:endParaRPr lang="en-US" dirty="0"/>
          </a:p>
        </c:rich>
      </c:tx>
      <c:layout>
        <c:manualLayout>
          <c:xMode val="edge"/>
          <c:yMode val="edge"/>
          <c:x val="0.231958627401532"/>
          <c:y val="0.109382020294528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Local Fund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Sheet1!$A$18:$A$22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Sheet1!$B$18:$B$22</c:f>
              <c:numCache>
                <c:formatCode>General</c:formatCode>
                <c:ptCount val="5"/>
                <c:pt idx="0">
                  <c:v>1.5</c:v>
                </c:pt>
                <c:pt idx="1">
                  <c:v>0.9</c:v>
                </c:pt>
                <c:pt idx="2">
                  <c:v>4.04</c:v>
                </c:pt>
                <c:pt idx="3">
                  <c:v>7.122999999999986</c:v>
                </c:pt>
                <c:pt idx="4">
                  <c:v>56.85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96067800"/>
        <c:axId val="-896075288"/>
      </c:barChart>
      <c:catAx>
        <c:axId val="-896067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896075288"/>
        <c:crosses val="autoZero"/>
        <c:auto val="1"/>
        <c:lblAlgn val="ctr"/>
        <c:lblOffset val="100"/>
        <c:noMultiLvlLbl val="0"/>
      </c:catAx>
      <c:valAx>
        <c:axId val="-896075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896067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aseline="0"/>
            </a:pPr>
            <a:r>
              <a:rPr lang="en-US" dirty="0" smtClean="0"/>
              <a:t>Patents Granted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Patent Grant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000" baseline="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58.0</c:v>
                </c:pt>
                <c:pt idx="1">
                  <c:v>58.0</c:v>
                </c:pt>
                <c:pt idx="2">
                  <c:v>37.0</c:v>
                </c:pt>
                <c:pt idx="3">
                  <c:v>35.0</c:v>
                </c:pt>
                <c:pt idx="4">
                  <c:v>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96031176"/>
        <c:axId val="2136709656"/>
      </c:barChart>
      <c:catAx>
        <c:axId val="-896031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zh-CN"/>
          </a:p>
        </c:txPr>
        <c:crossAx val="2136709656"/>
        <c:crosses val="autoZero"/>
        <c:auto val="1"/>
        <c:lblAlgn val="ctr"/>
        <c:lblOffset val="100"/>
        <c:noMultiLvlLbl val="0"/>
      </c:catAx>
      <c:valAx>
        <c:axId val="2136709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896031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Sheet1!$D$38</c:f>
              <c:strCache>
                <c:ptCount val="1"/>
                <c:pt idx="0">
                  <c:v>SCI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Sheet1!$C$39:$C$43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Sheet1!$D$39:$D$43</c:f>
              <c:numCache>
                <c:formatCode>General</c:formatCode>
                <c:ptCount val="5"/>
                <c:pt idx="0">
                  <c:v>16.0</c:v>
                </c:pt>
                <c:pt idx="1">
                  <c:v>19.0</c:v>
                </c:pt>
                <c:pt idx="2">
                  <c:v>18.0</c:v>
                </c:pt>
                <c:pt idx="3">
                  <c:v>36.0</c:v>
                </c:pt>
                <c:pt idx="4">
                  <c:v>39.0</c:v>
                </c:pt>
              </c:numCache>
            </c:numRef>
          </c:val>
        </c:ser>
        <c:ser>
          <c:idx val="1"/>
          <c:order val="1"/>
          <c:tx>
            <c:strRef>
              <c:f>Sheet1!$E$38</c:f>
              <c:strCache>
                <c:ptCount val="1"/>
                <c:pt idx="0">
                  <c:v>EI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Sheet1!$C$39:$C$43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Sheet1!$E$39:$E$43</c:f>
              <c:numCache>
                <c:formatCode>General</c:formatCode>
                <c:ptCount val="5"/>
                <c:pt idx="0">
                  <c:v>8.0</c:v>
                </c:pt>
                <c:pt idx="1">
                  <c:v>7.0</c:v>
                </c:pt>
                <c:pt idx="2">
                  <c:v>6.0</c:v>
                </c:pt>
                <c:pt idx="3">
                  <c:v>4.0</c:v>
                </c:pt>
                <c:pt idx="4">
                  <c:v>5.0</c:v>
                </c:pt>
              </c:numCache>
            </c:numRef>
          </c:val>
        </c:ser>
        <c:ser>
          <c:idx val="2"/>
          <c:order val="2"/>
          <c:tx>
            <c:strRef>
              <c:f>Sheet1!$F$38</c:f>
              <c:strCache>
                <c:ptCount val="1"/>
                <c:pt idx="0">
                  <c:v>Other Periodical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aseline="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Sheet1!$C$39:$C$43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Sheet1!$F$39:$F$43</c:f>
              <c:numCache>
                <c:formatCode>General</c:formatCode>
                <c:ptCount val="5"/>
                <c:pt idx="0">
                  <c:v>24.0</c:v>
                </c:pt>
                <c:pt idx="1">
                  <c:v>25.0</c:v>
                </c:pt>
                <c:pt idx="2">
                  <c:v>29.0</c:v>
                </c:pt>
                <c:pt idx="3">
                  <c:v>24.0</c:v>
                </c:pt>
                <c:pt idx="4">
                  <c:v>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144821976"/>
        <c:axId val="-1144072728"/>
      </c:barChart>
      <c:catAx>
        <c:axId val="-1144821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zh-CN"/>
          </a:p>
        </c:txPr>
        <c:crossAx val="-1144072728"/>
        <c:crosses val="autoZero"/>
        <c:auto val="1"/>
        <c:lblAlgn val="ctr"/>
        <c:lblOffset val="100"/>
        <c:noMultiLvlLbl val="0"/>
      </c:catAx>
      <c:valAx>
        <c:axId val="-1144072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1448219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 baseline="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Sheet1!$D$46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 baseline="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Sheet1!$C$47:$C$51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</c:numCache>
            </c:numRef>
          </c:cat>
          <c:val>
            <c:numRef>
              <c:f>Sheet1!$D$47:$D$51</c:f>
              <c:numCache>
                <c:formatCode>General</c:formatCode>
                <c:ptCount val="5"/>
                <c:pt idx="0">
                  <c:v>48.0</c:v>
                </c:pt>
                <c:pt idx="1">
                  <c:v>51.0</c:v>
                </c:pt>
                <c:pt idx="2">
                  <c:v>53.0</c:v>
                </c:pt>
                <c:pt idx="3">
                  <c:v>64.0</c:v>
                </c:pt>
                <c:pt idx="4">
                  <c:v>67.0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96307192"/>
        <c:axId val="-717221128"/>
      </c:barChart>
      <c:catAx>
        <c:axId val="-896307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zh-CN"/>
          </a:p>
        </c:txPr>
        <c:crossAx val="-717221128"/>
        <c:crosses val="autoZero"/>
        <c:auto val="1"/>
        <c:lblAlgn val="ctr"/>
        <c:lblOffset val="100"/>
        <c:noMultiLvlLbl val="0"/>
      </c:catAx>
      <c:valAx>
        <c:axId val="-717221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89630719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CE106-0926-4559-98B1-59A1C20C579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8102005-F0CA-4328-845D-D093F160A00F}">
      <dgm:prSet phldrT="[文本]" custT="1"/>
      <dgm:spPr>
        <a:solidFill>
          <a:srgbClr val="002060"/>
        </a:solidFill>
      </dgm:spPr>
      <dgm:t>
        <a:bodyPr/>
        <a:lstStyle/>
        <a:p>
          <a:r>
            <a:rPr kumimoji="1" lang="en-US" altLang="zh-CN" sz="2400" b="1" dirty="0" smtClean="0">
              <a:solidFill>
                <a:schemeClr val="bg1"/>
              </a:solidFill>
              <a:latin typeface="Times New Roman"/>
              <a:cs typeface="Times New Roman"/>
            </a:rPr>
            <a:t>Dongguan Branch</a:t>
          </a:r>
        </a:p>
        <a:p>
          <a:r>
            <a:rPr kumimoji="1" lang="en-US" altLang="zh-CN" sz="1800" b="1" dirty="0" smtClean="0">
              <a:solidFill>
                <a:schemeClr val="bg1"/>
              </a:solidFill>
              <a:latin typeface="Times New Roman"/>
              <a:cs typeface="Times New Roman"/>
            </a:rPr>
            <a:t>Chen </a:t>
          </a:r>
          <a:r>
            <a:rPr kumimoji="1" lang="en-US" altLang="zh-CN" sz="1800" b="1" dirty="0" err="1" smtClean="0">
              <a:solidFill>
                <a:schemeClr val="bg1"/>
              </a:solidFill>
              <a:latin typeface="Times New Roman"/>
              <a:cs typeface="Times New Roman"/>
            </a:rPr>
            <a:t>Yanwei</a:t>
          </a:r>
          <a:r>
            <a:rPr kumimoji="1" lang="en-US" altLang="zh-CN" sz="1800" b="1" dirty="0" smtClean="0">
              <a:solidFill>
                <a:schemeClr val="bg1"/>
              </a:solidFill>
              <a:latin typeface="Times New Roman"/>
              <a:cs typeface="Times New Roman"/>
            </a:rPr>
            <a:t>, Xi  </a:t>
          </a:r>
          <a:r>
            <a:rPr kumimoji="1" lang="en-US" altLang="zh-CN" sz="1800" b="1" dirty="0" err="1" smtClean="0">
              <a:solidFill>
                <a:schemeClr val="bg1"/>
              </a:solidFill>
              <a:latin typeface="Times New Roman"/>
              <a:cs typeface="Times New Roman"/>
            </a:rPr>
            <a:t>Jiwei</a:t>
          </a:r>
          <a:r>
            <a:rPr kumimoji="1" lang="en-US" altLang="zh-CN" sz="1800" b="1" dirty="0" smtClean="0">
              <a:solidFill>
                <a:schemeClr val="bg1"/>
              </a:solidFill>
              <a:latin typeface="Times New Roman"/>
              <a:cs typeface="Times New Roman"/>
            </a:rPr>
            <a:t>, Wang Sheng</a:t>
          </a:r>
        </a:p>
      </dgm:t>
    </dgm:pt>
    <dgm:pt modelId="{BA811FB7-4088-4EFF-B814-5D047E22D5C5}" type="parTrans" cxnId="{BCC6CFF2-895E-46F8-A087-F74E7D5BAF40}">
      <dgm:prSet/>
      <dgm:spPr/>
      <dgm:t>
        <a:bodyPr/>
        <a:lstStyle/>
        <a:p>
          <a:endParaRPr lang="zh-CN" altLang="en-US"/>
        </a:p>
      </dgm:t>
    </dgm:pt>
    <dgm:pt modelId="{491D235B-D81F-470E-9DFA-263CFF6B2C75}" type="sibTrans" cxnId="{BCC6CFF2-895E-46F8-A087-F74E7D5BAF40}">
      <dgm:prSet custT="1"/>
      <dgm:spPr/>
      <dgm:t>
        <a:bodyPr/>
        <a:lstStyle/>
        <a:p>
          <a:pPr algn="ctr"/>
          <a:r>
            <a:rPr kumimoji="1" lang="en-US" altLang="zh-CN" sz="1800" b="1" dirty="0" smtClean="0">
              <a:latin typeface="Times New Roman"/>
              <a:cs typeface="Times New Roman"/>
            </a:rPr>
            <a:t>Staff: 314</a:t>
          </a:r>
          <a:endParaRPr lang="zh-CN" altLang="en-US" sz="1800" dirty="0">
            <a:solidFill>
              <a:srgbClr val="002060"/>
            </a:solidFill>
          </a:endParaRPr>
        </a:p>
      </dgm:t>
    </dgm:pt>
    <dgm:pt modelId="{7BF629A3-7DCD-4039-B3AB-0EEFDDDBA9EC}" type="asst">
      <dgm:prSet phldrT="[文本]" custT="1"/>
      <dgm:spPr>
        <a:solidFill>
          <a:srgbClr val="002060"/>
        </a:solidFill>
      </dgm:spPr>
      <dgm:t>
        <a:bodyPr/>
        <a:lstStyle/>
        <a:p>
          <a:r>
            <a:rPr kumimoji="1" lang="en-US" altLang="zh-CN" sz="2400" b="1" dirty="0" smtClean="0">
              <a:solidFill>
                <a:schemeClr val="bg1"/>
              </a:solidFill>
              <a:latin typeface="Times New Roman"/>
              <a:cs typeface="Times New Roman"/>
            </a:rPr>
            <a:t>Academic Council</a:t>
          </a:r>
          <a:endParaRPr kumimoji="1" lang="zh-CN" altLang="en-US" sz="2400" b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FAF9E3E9-A035-4549-9EB4-EA876600D656}" type="parTrans" cxnId="{CEC99529-9A98-4DB9-9C2D-29CA945A3DFC}">
      <dgm:prSet/>
      <dgm:spPr/>
      <dgm:t>
        <a:bodyPr/>
        <a:lstStyle/>
        <a:p>
          <a:endParaRPr lang="zh-CN" altLang="en-US"/>
        </a:p>
      </dgm:t>
    </dgm:pt>
    <dgm:pt modelId="{0B3D3952-39F1-471F-8F7A-4AF9A6F7E9DF}" type="sibTrans" cxnId="{CEC99529-9A98-4DB9-9C2D-29CA945A3DFC}">
      <dgm:prSet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  <dgm:t>
        <a:bodyPr/>
        <a:lstStyle/>
        <a:p>
          <a:endParaRPr lang="zh-CN" altLang="en-US"/>
        </a:p>
      </dgm:t>
    </dgm:pt>
    <dgm:pt modelId="{7CEE91E6-B5FB-4C68-BB81-817BBD35316B}">
      <dgm:prSet phldrT="[文本]" custT="1"/>
      <dgm:spPr>
        <a:solidFill>
          <a:srgbClr val="002060"/>
        </a:solidFill>
      </dgm:spPr>
      <dgm:t>
        <a:bodyPr/>
        <a:lstStyle/>
        <a:p>
          <a:r>
            <a:rPr kumimoji="1" lang="en-US" altLang="zh-CN" sz="2400" b="1" dirty="0" smtClean="0">
              <a:solidFill>
                <a:schemeClr val="bg1"/>
              </a:solidFill>
              <a:latin typeface="Times New Roman"/>
              <a:cs typeface="Times New Roman"/>
            </a:rPr>
            <a:t>Accelerator Division</a:t>
          </a:r>
          <a:endParaRPr lang="zh-CN" altLang="en-US" sz="2400" dirty="0"/>
        </a:p>
      </dgm:t>
    </dgm:pt>
    <dgm:pt modelId="{650BC330-A0AF-426E-A08F-497170A22769}" type="parTrans" cxnId="{8FFB032B-703B-4C7C-A56F-23E9247F42C0}">
      <dgm:prSet/>
      <dgm:spPr/>
      <dgm:t>
        <a:bodyPr/>
        <a:lstStyle/>
        <a:p>
          <a:endParaRPr lang="zh-CN" altLang="en-US"/>
        </a:p>
      </dgm:t>
    </dgm:pt>
    <dgm:pt modelId="{5770F91A-7484-408D-9413-BBB354E16484}" type="sibTrans" cxnId="{8FFB032B-703B-4C7C-A56F-23E9247F42C0}">
      <dgm:prSet/>
      <dgm:spPr/>
      <dgm:t>
        <a:bodyPr/>
        <a:lstStyle/>
        <a:p>
          <a:pPr algn="ctr"/>
          <a:r>
            <a:rPr kumimoji="1" lang="en-US" altLang="zh-CN" b="1" dirty="0" smtClean="0">
              <a:latin typeface="Times New Roman"/>
              <a:cs typeface="Times New Roman"/>
            </a:rPr>
            <a:t>Fu </a:t>
          </a:r>
          <a:r>
            <a:rPr kumimoji="1" lang="en-US" altLang="zh-CN" b="1" dirty="0" err="1" smtClean="0">
              <a:latin typeface="Times New Roman"/>
              <a:cs typeface="Times New Roman"/>
            </a:rPr>
            <a:t>Shinian</a:t>
          </a:r>
          <a:r>
            <a:rPr kumimoji="1" lang="en-US" altLang="zh-CN" b="1" dirty="0" smtClean="0">
              <a:latin typeface="Times New Roman"/>
              <a:cs typeface="Times New Roman"/>
            </a:rPr>
            <a:t>, Staff:133</a:t>
          </a:r>
          <a:endParaRPr lang="zh-CN" altLang="en-US" dirty="0"/>
        </a:p>
      </dgm:t>
    </dgm:pt>
    <dgm:pt modelId="{BAC29647-59A3-462C-B1A4-B152AAB81386}">
      <dgm:prSet phldrT="[文本]" custT="1"/>
      <dgm:spPr>
        <a:solidFill>
          <a:srgbClr val="002060"/>
        </a:solidFill>
      </dgm:spPr>
      <dgm:t>
        <a:bodyPr/>
        <a:lstStyle/>
        <a:p>
          <a:r>
            <a:rPr kumimoji="1" lang="en-US" altLang="zh-CN" sz="2000" b="1" dirty="0" smtClean="0">
              <a:solidFill>
                <a:schemeClr val="bg1"/>
              </a:solidFill>
              <a:latin typeface="Times New Roman"/>
              <a:cs typeface="Times New Roman"/>
            </a:rPr>
            <a:t>Division of Neutron Science</a:t>
          </a:r>
          <a:endParaRPr kumimoji="1" lang="zh-CN" altLang="en-US" sz="2000" b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D8F49A8E-7AD1-4729-9FCE-4AE777CAF364}" type="parTrans" cxnId="{79384582-06FF-468C-9830-76E99CB92BC2}">
      <dgm:prSet/>
      <dgm:spPr/>
      <dgm:t>
        <a:bodyPr/>
        <a:lstStyle/>
        <a:p>
          <a:endParaRPr lang="zh-CN" altLang="en-US"/>
        </a:p>
      </dgm:t>
    </dgm:pt>
    <dgm:pt modelId="{C9E28C4D-12CA-47A6-869F-8AE6F10BD956}" type="sibTrans" cxnId="{79384582-06FF-468C-9830-76E99CB92BC2}">
      <dgm:prSet custT="1"/>
      <dgm:spPr/>
      <dgm:t>
        <a:bodyPr/>
        <a:lstStyle/>
        <a:p>
          <a:pPr algn="ctr"/>
          <a:r>
            <a:rPr kumimoji="1" lang="en-US" altLang="en-US" sz="1300" b="1" dirty="0" smtClean="0">
              <a:latin typeface="Times New Roman"/>
              <a:cs typeface="Times New Roman"/>
            </a:rPr>
            <a:t>Wang </a:t>
          </a:r>
          <a:r>
            <a:rPr kumimoji="1" lang="en-US" altLang="en-US" sz="1300" b="1" dirty="0" err="1" smtClean="0">
              <a:latin typeface="Times New Roman"/>
              <a:cs typeface="Times New Roman"/>
            </a:rPr>
            <a:t>Fangwei</a:t>
          </a:r>
          <a:r>
            <a:rPr kumimoji="1" lang="en-US" altLang="en-US" sz="1300" b="1" dirty="0" smtClean="0">
              <a:latin typeface="Times New Roman"/>
              <a:cs typeface="Times New Roman"/>
            </a:rPr>
            <a:t>, Staff: 127</a:t>
          </a:r>
          <a:endParaRPr kumimoji="1" lang="zh-CN" altLang="en-US" sz="1300" b="1" dirty="0">
            <a:latin typeface="Times New Roman"/>
            <a:cs typeface="Times New Roman"/>
          </a:endParaRPr>
        </a:p>
      </dgm:t>
    </dgm:pt>
    <dgm:pt modelId="{2B628A88-10A4-477B-8305-F51E8B48F798}">
      <dgm:prSet phldrT="[文本]" custT="1"/>
      <dgm:spPr>
        <a:solidFill>
          <a:srgbClr val="002060"/>
        </a:solidFill>
      </dgm:spPr>
      <dgm:t>
        <a:bodyPr/>
        <a:lstStyle/>
        <a:p>
          <a:r>
            <a:rPr kumimoji="1" lang="en-US" altLang="en-US" sz="2000" b="1" dirty="0" smtClean="0">
              <a:solidFill>
                <a:schemeClr val="bg1"/>
              </a:solidFill>
              <a:latin typeface="Times New Roman"/>
              <a:cs typeface="Times New Roman"/>
            </a:rPr>
            <a:t>Division of </a:t>
          </a:r>
          <a:endParaRPr kumimoji="1" lang="zh-CN" altLang="en-US" sz="2000" b="1" dirty="0" smtClean="0">
            <a:solidFill>
              <a:schemeClr val="bg1"/>
            </a:solidFill>
            <a:latin typeface="Times New Roman"/>
            <a:cs typeface="Times New Roman"/>
          </a:endParaRPr>
        </a:p>
        <a:p>
          <a:r>
            <a:rPr kumimoji="1" lang="en-US" altLang="en-US" sz="2000" b="1" dirty="0" smtClean="0">
              <a:solidFill>
                <a:schemeClr val="bg1"/>
              </a:solidFill>
              <a:latin typeface="Times New Roman"/>
              <a:cs typeface="Times New Roman"/>
            </a:rPr>
            <a:t>Utility Operation</a:t>
          </a:r>
          <a:endParaRPr kumimoji="1" lang="zh-CN" altLang="en-US" sz="2000" b="1" dirty="0" smtClean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09B13110-0A4B-44A2-9D62-076AF0C3E664}" type="parTrans" cxnId="{55696118-3CBC-43D2-947A-F2AEEFA1B28C}">
      <dgm:prSet/>
      <dgm:spPr/>
      <dgm:t>
        <a:bodyPr/>
        <a:lstStyle/>
        <a:p>
          <a:endParaRPr lang="zh-CN" altLang="en-US"/>
        </a:p>
      </dgm:t>
    </dgm:pt>
    <dgm:pt modelId="{E553AC6A-FE2F-4476-9732-6A44C258857C}" type="sibTrans" cxnId="{55696118-3CBC-43D2-947A-F2AEEFA1B28C}">
      <dgm:prSet/>
      <dgm:spPr/>
      <dgm:t>
        <a:bodyPr/>
        <a:lstStyle/>
        <a:p>
          <a:pPr algn="ctr"/>
          <a:r>
            <a:rPr kumimoji="1" lang="en-US" altLang="en-US" b="1" dirty="0" smtClean="0">
              <a:latin typeface="Times New Roman"/>
              <a:cs typeface="Times New Roman"/>
            </a:rPr>
            <a:t>Lin </a:t>
          </a:r>
          <a:r>
            <a:rPr kumimoji="1" lang="en-US" altLang="en-US" b="1" dirty="0" err="1" smtClean="0">
              <a:latin typeface="Times New Roman"/>
              <a:cs typeface="Times New Roman"/>
            </a:rPr>
            <a:t>Guoping</a:t>
          </a:r>
          <a:r>
            <a:rPr kumimoji="1" lang="en-US" altLang="en-US" b="1" dirty="0" smtClean="0">
              <a:latin typeface="Times New Roman"/>
              <a:cs typeface="Times New Roman"/>
            </a:rPr>
            <a:t>, Staff: 25</a:t>
          </a:r>
          <a:endParaRPr lang="zh-CN" altLang="en-US" dirty="0"/>
        </a:p>
      </dgm:t>
    </dgm:pt>
    <dgm:pt modelId="{D7FBA60D-2991-4A77-92F5-C8FC97DC7F45}" type="asst">
      <dgm:prSet custT="1"/>
      <dgm:spPr>
        <a:solidFill>
          <a:srgbClr val="002060"/>
        </a:solidFill>
      </dgm:spPr>
      <dgm:t>
        <a:bodyPr/>
        <a:lstStyle/>
        <a:p>
          <a:r>
            <a:rPr kumimoji="1" lang="en-US" altLang="zh-CN" sz="2400" b="1" dirty="0" smtClean="0">
              <a:solidFill>
                <a:schemeClr val="bg1"/>
              </a:solidFill>
              <a:latin typeface="Times New Roman"/>
              <a:cs typeface="Times New Roman"/>
            </a:rPr>
            <a:t>Administrative Team </a:t>
          </a:r>
          <a:endParaRPr kumimoji="1" lang="zh-CN" altLang="en-US" sz="2400" b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01E7585D-7CB3-4B76-B6DE-D06782068579}" type="parTrans" cxnId="{302192C1-44A0-493B-8A17-F0E404C04369}">
      <dgm:prSet/>
      <dgm:spPr/>
      <dgm:t>
        <a:bodyPr/>
        <a:lstStyle/>
        <a:p>
          <a:endParaRPr lang="zh-CN" altLang="en-US"/>
        </a:p>
      </dgm:t>
    </dgm:pt>
    <dgm:pt modelId="{13D3D4E1-A3FE-4896-A04C-E03578C864CE}" type="sibTrans" cxnId="{302192C1-44A0-493B-8A17-F0E404C04369}">
      <dgm:prSet custT="1"/>
      <dgm:spPr/>
      <dgm:t>
        <a:bodyPr/>
        <a:lstStyle/>
        <a:p>
          <a:pPr algn="ctr"/>
          <a:r>
            <a:rPr kumimoji="1" lang="en-US" altLang="zh-CN" sz="1800" b="1" dirty="0" smtClean="0">
              <a:latin typeface="Times New Roman"/>
              <a:cs typeface="Times New Roman"/>
            </a:rPr>
            <a:t>Staff: 29</a:t>
          </a:r>
          <a:endParaRPr kumimoji="1" lang="zh-CN" altLang="en-US" sz="1800" b="1" dirty="0">
            <a:latin typeface="Times New Roman"/>
            <a:cs typeface="Times New Roman"/>
          </a:endParaRPr>
        </a:p>
      </dgm:t>
    </dgm:pt>
    <dgm:pt modelId="{AF1CD2DC-EEBF-4C8E-ADEB-F733E0A3F667}" type="pres">
      <dgm:prSet presAssocID="{19ACE106-0926-4559-98B1-59A1C20C57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F6ABEA1C-A9B5-4EC2-82E4-F2833B2B1539}" type="pres">
      <dgm:prSet presAssocID="{D8102005-F0CA-4328-845D-D093F160A00F}" presName="hierRoot1" presStyleCnt="0">
        <dgm:presLayoutVars>
          <dgm:hierBranch val="init"/>
        </dgm:presLayoutVars>
      </dgm:prSet>
      <dgm:spPr/>
    </dgm:pt>
    <dgm:pt modelId="{351FFD2B-8062-49F1-A47B-7918D56C13CE}" type="pres">
      <dgm:prSet presAssocID="{D8102005-F0CA-4328-845D-D093F160A00F}" presName="rootComposite1" presStyleCnt="0"/>
      <dgm:spPr/>
    </dgm:pt>
    <dgm:pt modelId="{525DAAA0-B801-4D54-92A4-1B5900555F1E}" type="pres">
      <dgm:prSet presAssocID="{D8102005-F0CA-4328-845D-D093F160A00F}" presName="rootText1" presStyleLbl="node0" presStyleIdx="0" presStyleCnt="1" custScaleX="215233" custScaleY="94068">
        <dgm:presLayoutVars>
          <dgm:chMax/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D2578D0-7D31-489E-AAB6-3DAAEAD8BA56}" type="pres">
      <dgm:prSet presAssocID="{D8102005-F0CA-4328-845D-D093F160A00F}" presName="titleText1" presStyleLbl="fgAcc0" presStyleIdx="0" presStyleCnt="1" custFlipHor="1" custScaleX="74266" custScaleY="115529" custLinFactNeighborX="82609" custLinFactNeighborY="32607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811F4526-93CD-4018-A1B4-ECFEFB7E6CDD}" type="pres">
      <dgm:prSet presAssocID="{D8102005-F0CA-4328-845D-D093F160A00F}" presName="rootConnector1" presStyleLbl="node1" presStyleIdx="0" presStyleCnt="3"/>
      <dgm:spPr/>
      <dgm:t>
        <a:bodyPr/>
        <a:lstStyle/>
        <a:p>
          <a:endParaRPr lang="zh-CN" altLang="en-US"/>
        </a:p>
      </dgm:t>
    </dgm:pt>
    <dgm:pt modelId="{6A788B5D-C71A-4798-996F-E9D35A8DD63D}" type="pres">
      <dgm:prSet presAssocID="{D8102005-F0CA-4328-845D-D093F160A00F}" presName="hierChild2" presStyleCnt="0"/>
      <dgm:spPr/>
    </dgm:pt>
    <dgm:pt modelId="{FAACE319-9A30-4117-8446-ACEBBEF257EF}" type="pres">
      <dgm:prSet presAssocID="{650BC330-A0AF-426E-A08F-497170A22769}" presName="Name37" presStyleLbl="parChTrans1D2" presStyleIdx="0" presStyleCnt="5"/>
      <dgm:spPr/>
      <dgm:t>
        <a:bodyPr/>
        <a:lstStyle/>
        <a:p>
          <a:endParaRPr lang="zh-CN" altLang="en-US"/>
        </a:p>
      </dgm:t>
    </dgm:pt>
    <dgm:pt modelId="{30A57767-7C64-4075-BA14-5B5D5B7D08EE}" type="pres">
      <dgm:prSet presAssocID="{7CEE91E6-B5FB-4C68-BB81-817BBD35316B}" presName="hierRoot2" presStyleCnt="0">
        <dgm:presLayoutVars>
          <dgm:hierBranch val="init"/>
        </dgm:presLayoutVars>
      </dgm:prSet>
      <dgm:spPr/>
    </dgm:pt>
    <dgm:pt modelId="{DF85E720-0A8B-4458-88DC-0F06F274D94B}" type="pres">
      <dgm:prSet presAssocID="{7CEE91E6-B5FB-4C68-BB81-817BBD35316B}" presName="rootComposite" presStyleCnt="0"/>
      <dgm:spPr/>
    </dgm:pt>
    <dgm:pt modelId="{F897D2EB-9B57-49C4-9B8B-22C8959CD362}" type="pres">
      <dgm:prSet presAssocID="{7CEE91E6-B5FB-4C68-BB81-817BBD35316B}" presName="rootText" presStyleLbl="node1" presStyleIdx="0" presStyleCnt="3" custScaleX="108795" custScaleY="87439">
        <dgm:presLayoutVars>
          <dgm:chMax/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033F424-6EAC-4B73-BFDC-1E1603818C79}" type="pres">
      <dgm:prSet presAssocID="{7CEE91E6-B5FB-4C68-BB81-817BBD35316B}" presName="titleText2" presStyleLbl="fgAcc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BA24766B-C2EA-42C2-AD9E-2AD18BADB9FC}" type="pres">
      <dgm:prSet presAssocID="{7CEE91E6-B5FB-4C68-BB81-817BBD35316B}" presName="rootConnector" presStyleLbl="node2" presStyleIdx="0" presStyleCnt="0"/>
      <dgm:spPr/>
      <dgm:t>
        <a:bodyPr/>
        <a:lstStyle/>
        <a:p>
          <a:endParaRPr lang="zh-CN" altLang="en-US"/>
        </a:p>
      </dgm:t>
    </dgm:pt>
    <dgm:pt modelId="{474BE6D2-5735-4640-AC8C-723A2CE329CC}" type="pres">
      <dgm:prSet presAssocID="{7CEE91E6-B5FB-4C68-BB81-817BBD35316B}" presName="hierChild4" presStyleCnt="0"/>
      <dgm:spPr/>
    </dgm:pt>
    <dgm:pt modelId="{49AD7F54-302F-46AB-8663-05CCBF2B77CB}" type="pres">
      <dgm:prSet presAssocID="{7CEE91E6-B5FB-4C68-BB81-817BBD35316B}" presName="hierChild5" presStyleCnt="0"/>
      <dgm:spPr/>
    </dgm:pt>
    <dgm:pt modelId="{6C0EA3B5-F85D-448D-9A25-3516774276D9}" type="pres">
      <dgm:prSet presAssocID="{D8F49A8E-7AD1-4729-9FCE-4AE777CAF364}" presName="Name37" presStyleLbl="parChTrans1D2" presStyleIdx="1" presStyleCnt="5"/>
      <dgm:spPr/>
      <dgm:t>
        <a:bodyPr/>
        <a:lstStyle/>
        <a:p>
          <a:endParaRPr lang="zh-CN" altLang="en-US"/>
        </a:p>
      </dgm:t>
    </dgm:pt>
    <dgm:pt modelId="{F35FDEF6-61D1-43F2-A208-A30CEA44C386}" type="pres">
      <dgm:prSet presAssocID="{BAC29647-59A3-462C-B1A4-B152AAB81386}" presName="hierRoot2" presStyleCnt="0">
        <dgm:presLayoutVars>
          <dgm:hierBranch val="init"/>
        </dgm:presLayoutVars>
      </dgm:prSet>
      <dgm:spPr/>
    </dgm:pt>
    <dgm:pt modelId="{6E68DDDC-6116-42A1-BA9F-4456D6BB4305}" type="pres">
      <dgm:prSet presAssocID="{BAC29647-59A3-462C-B1A4-B152AAB81386}" presName="rootComposite" presStyleCnt="0"/>
      <dgm:spPr/>
    </dgm:pt>
    <dgm:pt modelId="{5E5765FE-DEC2-4005-8C62-A63B7159B75F}" type="pres">
      <dgm:prSet presAssocID="{BAC29647-59A3-462C-B1A4-B152AAB81386}" presName="rootText" presStyleLbl="node1" presStyleIdx="1" presStyleCnt="3" custScaleX="113155" custScaleY="100371">
        <dgm:presLayoutVars>
          <dgm:chMax/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4FDD8A3-AB5E-4EA8-BE78-89E28958CD0F}" type="pres">
      <dgm:prSet presAssocID="{BAC29647-59A3-462C-B1A4-B152AAB81386}" presName="titleText2" presStyleLbl="fgAcc1" presStyleIdx="1" presStyleCnt="3" custScaleX="119835" custScaleY="101504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BAAB1F92-B179-4E15-ABA4-50D97DCCA38A}" type="pres">
      <dgm:prSet presAssocID="{BAC29647-59A3-462C-B1A4-B152AAB81386}" presName="rootConnector" presStyleLbl="node2" presStyleIdx="0" presStyleCnt="0"/>
      <dgm:spPr/>
      <dgm:t>
        <a:bodyPr/>
        <a:lstStyle/>
        <a:p>
          <a:endParaRPr lang="zh-CN" altLang="en-US"/>
        </a:p>
      </dgm:t>
    </dgm:pt>
    <dgm:pt modelId="{B8E7DE68-4989-46A0-B98E-1CED95A52299}" type="pres">
      <dgm:prSet presAssocID="{BAC29647-59A3-462C-B1A4-B152AAB81386}" presName="hierChild4" presStyleCnt="0"/>
      <dgm:spPr/>
    </dgm:pt>
    <dgm:pt modelId="{5F6FC1B1-9916-48E0-A241-EBA6F97B6865}" type="pres">
      <dgm:prSet presAssocID="{BAC29647-59A3-462C-B1A4-B152AAB81386}" presName="hierChild5" presStyleCnt="0"/>
      <dgm:spPr/>
    </dgm:pt>
    <dgm:pt modelId="{9FB19860-6AA7-470C-8FAC-881F78459512}" type="pres">
      <dgm:prSet presAssocID="{09B13110-0A4B-44A2-9D62-076AF0C3E664}" presName="Name37" presStyleLbl="parChTrans1D2" presStyleIdx="2" presStyleCnt="5"/>
      <dgm:spPr/>
      <dgm:t>
        <a:bodyPr/>
        <a:lstStyle/>
        <a:p>
          <a:endParaRPr lang="zh-CN" altLang="en-US"/>
        </a:p>
      </dgm:t>
    </dgm:pt>
    <dgm:pt modelId="{1E2181A8-FAFA-4FD2-9EAB-FE6CBC91E40C}" type="pres">
      <dgm:prSet presAssocID="{2B628A88-10A4-477B-8305-F51E8B48F798}" presName="hierRoot2" presStyleCnt="0">
        <dgm:presLayoutVars>
          <dgm:hierBranch val="init"/>
        </dgm:presLayoutVars>
      </dgm:prSet>
      <dgm:spPr/>
    </dgm:pt>
    <dgm:pt modelId="{FD6C3D11-76A3-491F-AE75-B012A8970F4B}" type="pres">
      <dgm:prSet presAssocID="{2B628A88-10A4-477B-8305-F51E8B48F798}" presName="rootComposite" presStyleCnt="0"/>
      <dgm:spPr/>
    </dgm:pt>
    <dgm:pt modelId="{6D769F5C-569C-49E2-B3EC-6338AF1464B0}" type="pres">
      <dgm:prSet presAssocID="{2B628A88-10A4-477B-8305-F51E8B48F798}" presName="rootText" presStyleLbl="node1" presStyleIdx="2" presStyleCnt="3" custScaleX="113969">
        <dgm:presLayoutVars>
          <dgm:chMax/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06CD06B-2563-4926-A41C-44121917D91C}" type="pres">
      <dgm:prSet presAssocID="{2B628A88-10A4-477B-8305-F51E8B48F798}" presName="titleText2" presStyleLbl="fgAcc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9E6EEFEB-CF97-418B-ADFB-0531F97E831E}" type="pres">
      <dgm:prSet presAssocID="{2B628A88-10A4-477B-8305-F51E8B48F798}" presName="rootConnector" presStyleLbl="node2" presStyleIdx="0" presStyleCnt="0"/>
      <dgm:spPr/>
      <dgm:t>
        <a:bodyPr/>
        <a:lstStyle/>
        <a:p>
          <a:endParaRPr lang="zh-CN" altLang="en-US"/>
        </a:p>
      </dgm:t>
    </dgm:pt>
    <dgm:pt modelId="{337A8913-5F39-40C8-8E9C-A7781384931C}" type="pres">
      <dgm:prSet presAssocID="{2B628A88-10A4-477B-8305-F51E8B48F798}" presName="hierChild4" presStyleCnt="0"/>
      <dgm:spPr/>
    </dgm:pt>
    <dgm:pt modelId="{226A0398-4103-4F0B-BA08-8B0B2ACF8385}" type="pres">
      <dgm:prSet presAssocID="{2B628A88-10A4-477B-8305-F51E8B48F798}" presName="hierChild5" presStyleCnt="0"/>
      <dgm:spPr/>
    </dgm:pt>
    <dgm:pt modelId="{F8A1176D-EE83-4D56-B3B8-E1F400A2B5CE}" type="pres">
      <dgm:prSet presAssocID="{D8102005-F0CA-4328-845D-D093F160A00F}" presName="hierChild3" presStyleCnt="0"/>
      <dgm:spPr/>
    </dgm:pt>
    <dgm:pt modelId="{610E3E74-16B0-411C-98E5-EF1DB0F9C3BC}" type="pres">
      <dgm:prSet presAssocID="{FAF9E3E9-A035-4549-9EB4-EA876600D656}" presName="Name96" presStyleLbl="parChTrans1D2" presStyleIdx="3" presStyleCnt="5"/>
      <dgm:spPr/>
      <dgm:t>
        <a:bodyPr/>
        <a:lstStyle/>
        <a:p>
          <a:endParaRPr lang="zh-CN" altLang="en-US"/>
        </a:p>
      </dgm:t>
    </dgm:pt>
    <dgm:pt modelId="{D317D3B1-0456-4445-892E-1FF277414692}" type="pres">
      <dgm:prSet presAssocID="{7BF629A3-7DCD-4039-B3AB-0EEFDDDBA9EC}" presName="hierRoot3" presStyleCnt="0">
        <dgm:presLayoutVars>
          <dgm:hierBranch val="init"/>
        </dgm:presLayoutVars>
      </dgm:prSet>
      <dgm:spPr/>
    </dgm:pt>
    <dgm:pt modelId="{603B9B76-7638-4E9B-9CB8-A1FFF2432807}" type="pres">
      <dgm:prSet presAssocID="{7BF629A3-7DCD-4039-B3AB-0EEFDDDBA9EC}" presName="rootComposite3" presStyleCnt="0"/>
      <dgm:spPr/>
    </dgm:pt>
    <dgm:pt modelId="{E466BE4D-21A6-4CD4-AC83-42F7EC6E7910}" type="pres">
      <dgm:prSet presAssocID="{7BF629A3-7DCD-4039-B3AB-0EEFDDDBA9EC}" presName="rootText3" presStyleLbl="asst1" presStyleIdx="0" presStyleCnt="2" custScaleX="144590" custScaleY="6367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C5B8BFD-16CF-4BED-956F-7277C1DD6B92}" type="pres">
      <dgm:prSet presAssocID="{7BF629A3-7DCD-4039-B3AB-0EEFDDDBA9EC}" presName="titleText3" presStyleLbl="fgAcc2" presStyleIdx="0" presStyleCnt="2" custScaleX="78321" custLinFactX="100000" custLinFactY="8997" custLinFactNeighborX="128462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46E7C68C-6310-4C65-80F2-60D568D924F1}" type="pres">
      <dgm:prSet presAssocID="{7BF629A3-7DCD-4039-B3AB-0EEFDDDBA9EC}" presName="rootConnector3" presStyleLbl="asst1" presStyleIdx="0" presStyleCnt="2"/>
      <dgm:spPr/>
      <dgm:t>
        <a:bodyPr/>
        <a:lstStyle/>
        <a:p>
          <a:endParaRPr lang="zh-CN" altLang="en-US"/>
        </a:p>
      </dgm:t>
    </dgm:pt>
    <dgm:pt modelId="{815D3A28-F897-4731-953C-9BF92BBE2521}" type="pres">
      <dgm:prSet presAssocID="{7BF629A3-7DCD-4039-B3AB-0EEFDDDBA9EC}" presName="hierChild6" presStyleCnt="0"/>
      <dgm:spPr/>
    </dgm:pt>
    <dgm:pt modelId="{6EB27C00-3C8A-4756-B854-27BFDC8ED32D}" type="pres">
      <dgm:prSet presAssocID="{7BF629A3-7DCD-4039-B3AB-0EEFDDDBA9EC}" presName="hierChild7" presStyleCnt="0"/>
      <dgm:spPr/>
    </dgm:pt>
    <dgm:pt modelId="{5C2A4FD7-19AC-4038-A9E0-2B57D7269B2E}" type="pres">
      <dgm:prSet presAssocID="{01E7585D-7CB3-4B76-B6DE-D06782068579}" presName="Name96" presStyleLbl="parChTrans1D2" presStyleIdx="4" presStyleCnt="5"/>
      <dgm:spPr/>
      <dgm:t>
        <a:bodyPr/>
        <a:lstStyle/>
        <a:p>
          <a:endParaRPr lang="zh-CN" altLang="en-US"/>
        </a:p>
      </dgm:t>
    </dgm:pt>
    <dgm:pt modelId="{DCE49EC0-319C-4BC2-8FC8-4185AE372FF7}" type="pres">
      <dgm:prSet presAssocID="{D7FBA60D-2991-4A77-92F5-C8FC97DC7F45}" presName="hierRoot3" presStyleCnt="0">
        <dgm:presLayoutVars>
          <dgm:hierBranch val="init"/>
        </dgm:presLayoutVars>
      </dgm:prSet>
      <dgm:spPr/>
    </dgm:pt>
    <dgm:pt modelId="{E136FD5F-96B7-4FB0-B7C5-CBFB8B0884BA}" type="pres">
      <dgm:prSet presAssocID="{D7FBA60D-2991-4A77-92F5-C8FC97DC7F45}" presName="rootComposite3" presStyleCnt="0"/>
      <dgm:spPr/>
    </dgm:pt>
    <dgm:pt modelId="{4395F7C6-40B4-43EF-B903-D3545A9D0261}" type="pres">
      <dgm:prSet presAssocID="{D7FBA60D-2991-4A77-92F5-C8FC97DC7F45}" presName="rootText3" presStyleLbl="asst1" presStyleIdx="1" presStyleCnt="2" custScaleX="161814" custScaleY="64575" custLinFactNeighborX="4155" custLinFactNeighborY="312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C2FE841-531F-4CD7-95CB-F3BE475F2825}" type="pres">
      <dgm:prSet presAssocID="{D7FBA60D-2991-4A77-92F5-C8FC97DC7F45}" presName="titleText3" presStyleLbl="fgAcc2" presStyleIdx="1" presStyleCnt="2" custScaleX="86548" custLinFactNeighborX="48788" custLinFactNeighborY="-19092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CDF96909-FA67-4BE9-BCC9-2A3AAC5F2661}" type="pres">
      <dgm:prSet presAssocID="{D7FBA60D-2991-4A77-92F5-C8FC97DC7F45}" presName="rootConnector3" presStyleLbl="asst1" presStyleIdx="1" presStyleCnt="2"/>
      <dgm:spPr/>
      <dgm:t>
        <a:bodyPr/>
        <a:lstStyle/>
        <a:p>
          <a:endParaRPr lang="zh-CN" altLang="en-US"/>
        </a:p>
      </dgm:t>
    </dgm:pt>
    <dgm:pt modelId="{07F1FCD3-27E3-4415-A8C8-EB46E7CCEFE2}" type="pres">
      <dgm:prSet presAssocID="{D7FBA60D-2991-4A77-92F5-C8FC97DC7F45}" presName="hierChild6" presStyleCnt="0"/>
      <dgm:spPr/>
    </dgm:pt>
    <dgm:pt modelId="{8A300887-893D-437A-B253-31AA38D24E25}" type="pres">
      <dgm:prSet presAssocID="{D7FBA60D-2991-4A77-92F5-C8FC97DC7F45}" presName="hierChild7" presStyleCnt="0"/>
      <dgm:spPr/>
    </dgm:pt>
  </dgm:ptLst>
  <dgm:cxnLst>
    <dgm:cxn modelId="{6B0BF388-8AB3-47E5-8BEB-B9B457B1B958}" type="presOf" srcId="{19ACE106-0926-4559-98B1-59A1C20C5796}" destId="{AF1CD2DC-EEBF-4C8E-ADEB-F733E0A3F667}" srcOrd="0" destOrd="0" presId="urn:microsoft.com/office/officeart/2008/layout/NameandTitleOrganizationalChart"/>
    <dgm:cxn modelId="{BCC6CFF2-895E-46F8-A087-F74E7D5BAF40}" srcId="{19ACE106-0926-4559-98B1-59A1C20C5796}" destId="{D8102005-F0CA-4328-845D-D093F160A00F}" srcOrd="0" destOrd="0" parTransId="{BA811FB7-4088-4EFF-B814-5D047E22D5C5}" sibTransId="{491D235B-D81F-470E-9DFA-263CFF6B2C75}"/>
    <dgm:cxn modelId="{7DF3B0A5-C4D8-4E68-857B-E2D6A3CC038C}" type="presOf" srcId="{2B628A88-10A4-477B-8305-F51E8B48F798}" destId="{9E6EEFEB-CF97-418B-ADFB-0531F97E831E}" srcOrd="1" destOrd="0" presId="urn:microsoft.com/office/officeart/2008/layout/NameandTitleOrganizationalChart"/>
    <dgm:cxn modelId="{E43452CC-7586-41D4-9605-83BB3D247278}" type="presOf" srcId="{D8102005-F0CA-4328-845D-D093F160A00F}" destId="{525DAAA0-B801-4D54-92A4-1B5900555F1E}" srcOrd="0" destOrd="0" presId="urn:microsoft.com/office/officeart/2008/layout/NameandTitleOrganizationalChart"/>
    <dgm:cxn modelId="{1CFFCD82-69FD-4D34-BE10-AFAC2F895D95}" type="presOf" srcId="{09B13110-0A4B-44A2-9D62-076AF0C3E664}" destId="{9FB19860-6AA7-470C-8FAC-881F78459512}" srcOrd="0" destOrd="0" presId="urn:microsoft.com/office/officeart/2008/layout/NameandTitleOrganizationalChart"/>
    <dgm:cxn modelId="{4964D4F8-8C7A-4DFB-A01B-BA473E5A0E94}" type="presOf" srcId="{E553AC6A-FE2F-4476-9732-6A44C258857C}" destId="{406CD06B-2563-4926-A41C-44121917D91C}" srcOrd="0" destOrd="0" presId="urn:microsoft.com/office/officeart/2008/layout/NameandTitleOrganizationalChart"/>
    <dgm:cxn modelId="{D66D2F57-A7A8-4A6A-9E28-1A7B7DF90986}" type="presOf" srcId="{D7FBA60D-2991-4A77-92F5-C8FC97DC7F45}" destId="{CDF96909-FA67-4BE9-BCC9-2A3AAC5F2661}" srcOrd="1" destOrd="0" presId="urn:microsoft.com/office/officeart/2008/layout/NameandTitleOrganizationalChart"/>
    <dgm:cxn modelId="{FC76A1DF-D4D3-48FD-B780-08BEA7D84AAA}" type="presOf" srcId="{13D3D4E1-A3FE-4896-A04C-E03578C864CE}" destId="{6C2FE841-531F-4CD7-95CB-F3BE475F2825}" srcOrd="0" destOrd="0" presId="urn:microsoft.com/office/officeart/2008/layout/NameandTitleOrganizationalChart"/>
    <dgm:cxn modelId="{CEC99529-9A98-4DB9-9C2D-29CA945A3DFC}" srcId="{D8102005-F0CA-4328-845D-D093F160A00F}" destId="{7BF629A3-7DCD-4039-B3AB-0EEFDDDBA9EC}" srcOrd="0" destOrd="0" parTransId="{FAF9E3E9-A035-4549-9EB4-EA876600D656}" sibTransId="{0B3D3952-39F1-471F-8F7A-4AF9A6F7E9DF}"/>
    <dgm:cxn modelId="{D85B9624-CCCA-4C37-AD97-B1811DF12CA5}" type="presOf" srcId="{BAC29647-59A3-462C-B1A4-B152AAB81386}" destId="{5E5765FE-DEC2-4005-8C62-A63B7159B75F}" srcOrd="0" destOrd="0" presId="urn:microsoft.com/office/officeart/2008/layout/NameandTitleOrganizationalChart"/>
    <dgm:cxn modelId="{79384582-06FF-468C-9830-76E99CB92BC2}" srcId="{D8102005-F0CA-4328-845D-D093F160A00F}" destId="{BAC29647-59A3-462C-B1A4-B152AAB81386}" srcOrd="2" destOrd="0" parTransId="{D8F49A8E-7AD1-4729-9FCE-4AE777CAF364}" sibTransId="{C9E28C4D-12CA-47A6-869F-8AE6F10BD956}"/>
    <dgm:cxn modelId="{B9425915-E981-474C-9A05-5259ACFC63BB}" type="presOf" srcId="{BAC29647-59A3-462C-B1A4-B152AAB81386}" destId="{BAAB1F92-B179-4E15-ABA4-50D97DCCA38A}" srcOrd="1" destOrd="0" presId="urn:microsoft.com/office/officeart/2008/layout/NameandTitleOrganizationalChart"/>
    <dgm:cxn modelId="{55696118-3CBC-43D2-947A-F2AEEFA1B28C}" srcId="{D8102005-F0CA-4328-845D-D093F160A00F}" destId="{2B628A88-10A4-477B-8305-F51E8B48F798}" srcOrd="3" destOrd="0" parTransId="{09B13110-0A4B-44A2-9D62-076AF0C3E664}" sibTransId="{E553AC6A-FE2F-4476-9732-6A44C258857C}"/>
    <dgm:cxn modelId="{A344A4C4-465E-4C25-B531-72DAE7E7F445}" type="presOf" srcId="{5770F91A-7484-408D-9413-BBB354E16484}" destId="{4033F424-6EAC-4B73-BFDC-1E1603818C79}" srcOrd="0" destOrd="0" presId="urn:microsoft.com/office/officeart/2008/layout/NameandTitleOrganizationalChart"/>
    <dgm:cxn modelId="{8FFB032B-703B-4C7C-A56F-23E9247F42C0}" srcId="{D8102005-F0CA-4328-845D-D093F160A00F}" destId="{7CEE91E6-B5FB-4C68-BB81-817BBD35316B}" srcOrd="1" destOrd="0" parTransId="{650BC330-A0AF-426E-A08F-497170A22769}" sibTransId="{5770F91A-7484-408D-9413-BBB354E16484}"/>
    <dgm:cxn modelId="{95FD4573-852A-4D66-BE9D-0725E0EFAC58}" type="presOf" srcId="{C9E28C4D-12CA-47A6-869F-8AE6F10BD956}" destId="{94FDD8A3-AB5E-4EA8-BE78-89E28958CD0F}" srcOrd="0" destOrd="0" presId="urn:microsoft.com/office/officeart/2008/layout/NameandTitleOrganizationalChart"/>
    <dgm:cxn modelId="{5C73F74D-9725-4342-851E-EDD32CE7C968}" type="presOf" srcId="{D8F49A8E-7AD1-4729-9FCE-4AE777CAF364}" destId="{6C0EA3B5-F85D-448D-9A25-3516774276D9}" srcOrd="0" destOrd="0" presId="urn:microsoft.com/office/officeart/2008/layout/NameandTitleOrganizationalChart"/>
    <dgm:cxn modelId="{C5E0B326-F3F0-4D9B-B3B8-1D0E74B688AB}" type="presOf" srcId="{7CEE91E6-B5FB-4C68-BB81-817BBD35316B}" destId="{F897D2EB-9B57-49C4-9B8B-22C8959CD362}" srcOrd="0" destOrd="0" presId="urn:microsoft.com/office/officeart/2008/layout/NameandTitleOrganizationalChart"/>
    <dgm:cxn modelId="{BFF8DFD8-174D-49EB-AF4C-9516803772F4}" type="presOf" srcId="{650BC330-A0AF-426E-A08F-497170A22769}" destId="{FAACE319-9A30-4117-8446-ACEBBEF257EF}" srcOrd="0" destOrd="0" presId="urn:microsoft.com/office/officeart/2008/layout/NameandTitleOrganizationalChart"/>
    <dgm:cxn modelId="{ED0EDC05-5DB5-4278-B772-C3E69054852A}" type="presOf" srcId="{7CEE91E6-B5FB-4C68-BB81-817BBD35316B}" destId="{BA24766B-C2EA-42C2-AD9E-2AD18BADB9FC}" srcOrd="1" destOrd="0" presId="urn:microsoft.com/office/officeart/2008/layout/NameandTitleOrganizationalChart"/>
    <dgm:cxn modelId="{38DD9AC0-8027-4FC0-BF74-30FB92397479}" type="presOf" srcId="{D7FBA60D-2991-4A77-92F5-C8FC97DC7F45}" destId="{4395F7C6-40B4-43EF-B903-D3545A9D0261}" srcOrd="0" destOrd="0" presId="urn:microsoft.com/office/officeart/2008/layout/NameandTitleOrganizationalChart"/>
    <dgm:cxn modelId="{3190E3A0-0507-499E-854D-4A68D8D1A9D9}" type="presOf" srcId="{FAF9E3E9-A035-4549-9EB4-EA876600D656}" destId="{610E3E74-16B0-411C-98E5-EF1DB0F9C3BC}" srcOrd="0" destOrd="0" presId="urn:microsoft.com/office/officeart/2008/layout/NameandTitleOrganizationalChart"/>
    <dgm:cxn modelId="{B231A642-5E5A-4E94-BF1D-182D84610E08}" type="presOf" srcId="{D8102005-F0CA-4328-845D-D093F160A00F}" destId="{811F4526-93CD-4018-A1B4-ECFEFB7E6CDD}" srcOrd="1" destOrd="0" presId="urn:microsoft.com/office/officeart/2008/layout/NameandTitleOrganizationalChart"/>
    <dgm:cxn modelId="{2536B6CD-A48B-4707-AE82-ABA2F089FA6A}" type="presOf" srcId="{7BF629A3-7DCD-4039-B3AB-0EEFDDDBA9EC}" destId="{46E7C68C-6310-4C65-80F2-60D568D924F1}" srcOrd="1" destOrd="0" presId="urn:microsoft.com/office/officeart/2008/layout/NameandTitleOrganizationalChart"/>
    <dgm:cxn modelId="{34FCEA78-762C-422A-89B9-3C8E4488E06E}" type="presOf" srcId="{7BF629A3-7DCD-4039-B3AB-0EEFDDDBA9EC}" destId="{E466BE4D-21A6-4CD4-AC83-42F7EC6E7910}" srcOrd="0" destOrd="0" presId="urn:microsoft.com/office/officeart/2008/layout/NameandTitleOrganizationalChart"/>
    <dgm:cxn modelId="{8045501F-F303-4F19-A32D-5EA34C7CF8EF}" type="presOf" srcId="{491D235B-D81F-470E-9DFA-263CFF6B2C75}" destId="{3D2578D0-7D31-489E-AAB6-3DAAEAD8BA56}" srcOrd="0" destOrd="0" presId="urn:microsoft.com/office/officeart/2008/layout/NameandTitleOrganizationalChart"/>
    <dgm:cxn modelId="{CE719D43-7015-4083-97C5-EB5443B9F9E3}" type="presOf" srcId="{2B628A88-10A4-477B-8305-F51E8B48F798}" destId="{6D769F5C-569C-49E2-B3EC-6338AF1464B0}" srcOrd="0" destOrd="0" presId="urn:microsoft.com/office/officeart/2008/layout/NameandTitleOrganizationalChart"/>
    <dgm:cxn modelId="{9B28ECDD-C25B-4827-BEAE-C9B5F96F1F23}" type="presOf" srcId="{0B3D3952-39F1-471F-8F7A-4AF9A6F7E9DF}" destId="{AC5B8BFD-16CF-4BED-956F-7277C1DD6B92}" srcOrd="0" destOrd="0" presId="urn:microsoft.com/office/officeart/2008/layout/NameandTitleOrganizationalChart"/>
    <dgm:cxn modelId="{302192C1-44A0-493B-8A17-F0E404C04369}" srcId="{D8102005-F0CA-4328-845D-D093F160A00F}" destId="{D7FBA60D-2991-4A77-92F5-C8FC97DC7F45}" srcOrd="4" destOrd="0" parTransId="{01E7585D-7CB3-4B76-B6DE-D06782068579}" sibTransId="{13D3D4E1-A3FE-4896-A04C-E03578C864CE}"/>
    <dgm:cxn modelId="{B64FB905-33FE-49C9-8F3B-655BF713CC8A}" type="presOf" srcId="{01E7585D-7CB3-4B76-B6DE-D06782068579}" destId="{5C2A4FD7-19AC-4038-A9E0-2B57D7269B2E}" srcOrd="0" destOrd="0" presId="urn:microsoft.com/office/officeart/2008/layout/NameandTitleOrganizationalChart"/>
    <dgm:cxn modelId="{E6C3007A-BEBA-4796-BD38-E57E098B656B}" type="presParOf" srcId="{AF1CD2DC-EEBF-4C8E-ADEB-F733E0A3F667}" destId="{F6ABEA1C-A9B5-4EC2-82E4-F2833B2B1539}" srcOrd="0" destOrd="0" presId="urn:microsoft.com/office/officeart/2008/layout/NameandTitleOrganizationalChart"/>
    <dgm:cxn modelId="{F01D4C7A-4CA7-422E-A602-3FD6425DA39B}" type="presParOf" srcId="{F6ABEA1C-A9B5-4EC2-82E4-F2833B2B1539}" destId="{351FFD2B-8062-49F1-A47B-7918D56C13CE}" srcOrd="0" destOrd="0" presId="urn:microsoft.com/office/officeart/2008/layout/NameandTitleOrganizationalChart"/>
    <dgm:cxn modelId="{9587ADB3-0A0B-4C9F-8F6A-0EE9A224C803}" type="presParOf" srcId="{351FFD2B-8062-49F1-A47B-7918D56C13CE}" destId="{525DAAA0-B801-4D54-92A4-1B5900555F1E}" srcOrd="0" destOrd="0" presId="urn:microsoft.com/office/officeart/2008/layout/NameandTitleOrganizationalChart"/>
    <dgm:cxn modelId="{D6E7655C-35AF-432F-AAB2-DE9A200C4AC3}" type="presParOf" srcId="{351FFD2B-8062-49F1-A47B-7918D56C13CE}" destId="{3D2578D0-7D31-489E-AAB6-3DAAEAD8BA56}" srcOrd="1" destOrd="0" presId="urn:microsoft.com/office/officeart/2008/layout/NameandTitleOrganizationalChart"/>
    <dgm:cxn modelId="{0D2E95C4-24A0-4712-A40E-6B3C9420BDA4}" type="presParOf" srcId="{351FFD2B-8062-49F1-A47B-7918D56C13CE}" destId="{811F4526-93CD-4018-A1B4-ECFEFB7E6CDD}" srcOrd="2" destOrd="0" presId="urn:microsoft.com/office/officeart/2008/layout/NameandTitleOrganizationalChart"/>
    <dgm:cxn modelId="{2FD9172F-B0B9-4C2F-ACD2-EE0855EA65CD}" type="presParOf" srcId="{F6ABEA1C-A9B5-4EC2-82E4-F2833B2B1539}" destId="{6A788B5D-C71A-4798-996F-E9D35A8DD63D}" srcOrd="1" destOrd="0" presId="urn:microsoft.com/office/officeart/2008/layout/NameandTitleOrganizationalChart"/>
    <dgm:cxn modelId="{DE4A617C-7280-4EDE-823A-E9794842D18D}" type="presParOf" srcId="{6A788B5D-C71A-4798-996F-E9D35A8DD63D}" destId="{FAACE319-9A30-4117-8446-ACEBBEF257EF}" srcOrd="0" destOrd="0" presId="urn:microsoft.com/office/officeart/2008/layout/NameandTitleOrganizationalChart"/>
    <dgm:cxn modelId="{BF8EF1C4-D5C6-43A2-9C94-F7022C33A7A3}" type="presParOf" srcId="{6A788B5D-C71A-4798-996F-E9D35A8DD63D}" destId="{30A57767-7C64-4075-BA14-5B5D5B7D08EE}" srcOrd="1" destOrd="0" presId="urn:microsoft.com/office/officeart/2008/layout/NameandTitleOrganizationalChart"/>
    <dgm:cxn modelId="{DB54B1BE-A0F8-4110-889C-02C997202C65}" type="presParOf" srcId="{30A57767-7C64-4075-BA14-5B5D5B7D08EE}" destId="{DF85E720-0A8B-4458-88DC-0F06F274D94B}" srcOrd="0" destOrd="0" presId="urn:microsoft.com/office/officeart/2008/layout/NameandTitleOrganizationalChart"/>
    <dgm:cxn modelId="{6C5A158A-CF8D-469A-95DA-4CA1C46C30AE}" type="presParOf" srcId="{DF85E720-0A8B-4458-88DC-0F06F274D94B}" destId="{F897D2EB-9B57-49C4-9B8B-22C8959CD362}" srcOrd="0" destOrd="0" presId="urn:microsoft.com/office/officeart/2008/layout/NameandTitleOrganizationalChart"/>
    <dgm:cxn modelId="{08C6142B-C274-40C7-A36B-84FD264BF9CC}" type="presParOf" srcId="{DF85E720-0A8B-4458-88DC-0F06F274D94B}" destId="{4033F424-6EAC-4B73-BFDC-1E1603818C79}" srcOrd="1" destOrd="0" presId="urn:microsoft.com/office/officeart/2008/layout/NameandTitleOrganizationalChart"/>
    <dgm:cxn modelId="{10BFE340-5488-49DE-AE65-CEBA74954E5D}" type="presParOf" srcId="{DF85E720-0A8B-4458-88DC-0F06F274D94B}" destId="{BA24766B-C2EA-42C2-AD9E-2AD18BADB9FC}" srcOrd="2" destOrd="0" presId="urn:microsoft.com/office/officeart/2008/layout/NameandTitleOrganizationalChart"/>
    <dgm:cxn modelId="{41E5925C-4D2D-44AE-9322-66A9BA6F48E3}" type="presParOf" srcId="{30A57767-7C64-4075-BA14-5B5D5B7D08EE}" destId="{474BE6D2-5735-4640-AC8C-723A2CE329CC}" srcOrd="1" destOrd="0" presId="urn:microsoft.com/office/officeart/2008/layout/NameandTitleOrganizationalChart"/>
    <dgm:cxn modelId="{037FCCA1-1A29-443B-9978-0B071E13BD7F}" type="presParOf" srcId="{30A57767-7C64-4075-BA14-5B5D5B7D08EE}" destId="{49AD7F54-302F-46AB-8663-05CCBF2B77CB}" srcOrd="2" destOrd="0" presId="urn:microsoft.com/office/officeart/2008/layout/NameandTitleOrganizationalChart"/>
    <dgm:cxn modelId="{F92D1AD7-120A-4847-AD31-55E6F24BF1B3}" type="presParOf" srcId="{6A788B5D-C71A-4798-996F-E9D35A8DD63D}" destId="{6C0EA3B5-F85D-448D-9A25-3516774276D9}" srcOrd="2" destOrd="0" presId="urn:microsoft.com/office/officeart/2008/layout/NameandTitleOrganizationalChart"/>
    <dgm:cxn modelId="{3A99D69D-E9A2-400D-A435-DD6030D4E05A}" type="presParOf" srcId="{6A788B5D-C71A-4798-996F-E9D35A8DD63D}" destId="{F35FDEF6-61D1-43F2-A208-A30CEA44C386}" srcOrd="3" destOrd="0" presId="urn:microsoft.com/office/officeart/2008/layout/NameandTitleOrganizationalChart"/>
    <dgm:cxn modelId="{51538E5D-D92A-4E3D-936F-71AF79B930FD}" type="presParOf" srcId="{F35FDEF6-61D1-43F2-A208-A30CEA44C386}" destId="{6E68DDDC-6116-42A1-BA9F-4456D6BB4305}" srcOrd="0" destOrd="0" presId="urn:microsoft.com/office/officeart/2008/layout/NameandTitleOrganizationalChart"/>
    <dgm:cxn modelId="{7039740B-646F-4EBF-BBF5-A904468A8003}" type="presParOf" srcId="{6E68DDDC-6116-42A1-BA9F-4456D6BB4305}" destId="{5E5765FE-DEC2-4005-8C62-A63B7159B75F}" srcOrd="0" destOrd="0" presId="urn:microsoft.com/office/officeart/2008/layout/NameandTitleOrganizationalChart"/>
    <dgm:cxn modelId="{1890E85C-21B8-40F0-915A-5E45C8E8F80B}" type="presParOf" srcId="{6E68DDDC-6116-42A1-BA9F-4456D6BB4305}" destId="{94FDD8A3-AB5E-4EA8-BE78-89E28958CD0F}" srcOrd="1" destOrd="0" presId="urn:microsoft.com/office/officeart/2008/layout/NameandTitleOrganizationalChart"/>
    <dgm:cxn modelId="{7A8BDCD0-ED5F-40E1-A643-76F6FB26915A}" type="presParOf" srcId="{6E68DDDC-6116-42A1-BA9F-4456D6BB4305}" destId="{BAAB1F92-B179-4E15-ABA4-50D97DCCA38A}" srcOrd="2" destOrd="0" presId="urn:microsoft.com/office/officeart/2008/layout/NameandTitleOrganizationalChart"/>
    <dgm:cxn modelId="{69199D56-297D-483D-AA5D-3EF952A0A53A}" type="presParOf" srcId="{F35FDEF6-61D1-43F2-A208-A30CEA44C386}" destId="{B8E7DE68-4989-46A0-B98E-1CED95A52299}" srcOrd="1" destOrd="0" presId="urn:microsoft.com/office/officeart/2008/layout/NameandTitleOrganizationalChart"/>
    <dgm:cxn modelId="{3A15F309-8B49-47BA-8669-FA06AD063101}" type="presParOf" srcId="{F35FDEF6-61D1-43F2-A208-A30CEA44C386}" destId="{5F6FC1B1-9916-48E0-A241-EBA6F97B6865}" srcOrd="2" destOrd="0" presId="urn:microsoft.com/office/officeart/2008/layout/NameandTitleOrganizationalChart"/>
    <dgm:cxn modelId="{5398E0B4-70E0-4C40-9B4E-F733D7E738F0}" type="presParOf" srcId="{6A788B5D-C71A-4798-996F-E9D35A8DD63D}" destId="{9FB19860-6AA7-470C-8FAC-881F78459512}" srcOrd="4" destOrd="0" presId="urn:microsoft.com/office/officeart/2008/layout/NameandTitleOrganizationalChart"/>
    <dgm:cxn modelId="{D6A3DF8C-98BB-4C27-A313-E8732258BEAD}" type="presParOf" srcId="{6A788B5D-C71A-4798-996F-E9D35A8DD63D}" destId="{1E2181A8-FAFA-4FD2-9EAB-FE6CBC91E40C}" srcOrd="5" destOrd="0" presId="urn:microsoft.com/office/officeart/2008/layout/NameandTitleOrganizationalChart"/>
    <dgm:cxn modelId="{B7FCB6E6-FFF7-409C-8A87-6E549FA31C28}" type="presParOf" srcId="{1E2181A8-FAFA-4FD2-9EAB-FE6CBC91E40C}" destId="{FD6C3D11-76A3-491F-AE75-B012A8970F4B}" srcOrd="0" destOrd="0" presId="urn:microsoft.com/office/officeart/2008/layout/NameandTitleOrganizationalChart"/>
    <dgm:cxn modelId="{4FC463AC-C82F-4137-8FC9-847CE8049BBA}" type="presParOf" srcId="{FD6C3D11-76A3-491F-AE75-B012A8970F4B}" destId="{6D769F5C-569C-49E2-B3EC-6338AF1464B0}" srcOrd="0" destOrd="0" presId="urn:microsoft.com/office/officeart/2008/layout/NameandTitleOrganizationalChart"/>
    <dgm:cxn modelId="{3566249B-23D9-4FEF-A13F-0E87F470ADB7}" type="presParOf" srcId="{FD6C3D11-76A3-491F-AE75-B012A8970F4B}" destId="{406CD06B-2563-4926-A41C-44121917D91C}" srcOrd="1" destOrd="0" presId="urn:microsoft.com/office/officeart/2008/layout/NameandTitleOrganizationalChart"/>
    <dgm:cxn modelId="{8D9BD7A8-A589-41BB-9249-D51F7A863972}" type="presParOf" srcId="{FD6C3D11-76A3-491F-AE75-B012A8970F4B}" destId="{9E6EEFEB-CF97-418B-ADFB-0531F97E831E}" srcOrd="2" destOrd="0" presId="urn:microsoft.com/office/officeart/2008/layout/NameandTitleOrganizationalChart"/>
    <dgm:cxn modelId="{9AC12850-A73A-48EE-81EA-777F1CB835F5}" type="presParOf" srcId="{1E2181A8-FAFA-4FD2-9EAB-FE6CBC91E40C}" destId="{337A8913-5F39-40C8-8E9C-A7781384931C}" srcOrd="1" destOrd="0" presId="urn:microsoft.com/office/officeart/2008/layout/NameandTitleOrganizationalChart"/>
    <dgm:cxn modelId="{C866E5BA-1DBC-4081-B05B-342C1FD86716}" type="presParOf" srcId="{1E2181A8-FAFA-4FD2-9EAB-FE6CBC91E40C}" destId="{226A0398-4103-4F0B-BA08-8B0B2ACF8385}" srcOrd="2" destOrd="0" presId="urn:microsoft.com/office/officeart/2008/layout/NameandTitleOrganizationalChart"/>
    <dgm:cxn modelId="{2E380E47-35E2-407E-BF9E-0E08F41A1F33}" type="presParOf" srcId="{F6ABEA1C-A9B5-4EC2-82E4-F2833B2B1539}" destId="{F8A1176D-EE83-4D56-B3B8-E1F400A2B5CE}" srcOrd="2" destOrd="0" presId="urn:microsoft.com/office/officeart/2008/layout/NameandTitleOrganizationalChart"/>
    <dgm:cxn modelId="{A9E0C03E-DC96-4704-96A6-29C2A9BFF18B}" type="presParOf" srcId="{F8A1176D-EE83-4D56-B3B8-E1F400A2B5CE}" destId="{610E3E74-16B0-411C-98E5-EF1DB0F9C3BC}" srcOrd="0" destOrd="0" presId="urn:microsoft.com/office/officeart/2008/layout/NameandTitleOrganizationalChart"/>
    <dgm:cxn modelId="{D37D07D3-BC9C-4B81-80DA-F99501A35841}" type="presParOf" srcId="{F8A1176D-EE83-4D56-B3B8-E1F400A2B5CE}" destId="{D317D3B1-0456-4445-892E-1FF277414692}" srcOrd="1" destOrd="0" presId="urn:microsoft.com/office/officeart/2008/layout/NameandTitleOrganizationalChart"/>
    <dgm:cxn modelId="{D48F5BD6-29A1-4C08-858F-CD9608A46630}" type="presParOf" srcId="{D317D3B1-0456-4445-892E-1FF277414692}" destId="{603B9B76-7638-4E9B-9CB8-A1FFF2432807}" srcOrd="0" destOrd="0" presId="urn:microsoft.com/office/officeart/2008/layout/NameandTitleOrganizationalChart"/>
    <dgm:cxn modelId="{E82593E5-A9F7-4BA0-B286-0595F96085C5}" type="presParOf" srcId="{603B9B76-7638-4E9B-9CB8-A1FFF2432807}" destId="{E466BE4D-21A6-4CD4-AC83-42F7EC6E7910}" srcOrd="0" destOrd="0" presId="urn:microsoft.com/office/officeart/2008/layout/NameandTitleOrganizationalChart"/>
    <dgm:cxn modelId="{C1C49C71-DC76-4026-89A8-E2373A06B237}" type="presParOf" srcId="{603B9B76-7638-4E9B-9CB8-A1FFF2432807}" destId="{AC5B8BFD-16CF-4BED-956F-7277C1DD6B92}" srcOrd="1" destOrd="0" presId="urn:microsoft.com/office/officeart/2008/layout/NameandTitleOrganizationalChart"/>
    <dgm:cxn modelId="{51242558-F22D-4B71-96FD-A7FC724ABF04}" type="presParOf" srcId="{603B9B76-7638-4E9B-9CB8-A1FFF2432807}" destId="{46E7C68C-6310-4C65-80F2-60D568D924F1}" srcOrd="2" destOrd="0" presId="urn:microsoft.com/office/officeart/2008/layout/NameandTitleOrganizationalChart"/>
    <dgm:cxn modelId="{B89A3EA1-D7DA-4BE4-BA89-511E12AFB42E}" type="presParOf" srcId="{D317D3B1-0456-4445-892E-1FF277414692}" destId="{815D3A28-F897-4731-953C-9BF92BBE2521}" srcOrd="1" destOrd="0" presId="urn:microsoft.com/office/officeart/2008/layout/NameandTitleOrganizationalChart"/>
    <dgm:cxn modelId="{3CABF790-2F09-443D-B287-F0801D645B38}" type="presParOf" srcId="{D317D3B1-0456-4445-892E-1FF277414692}" destId="{6EB27C00-3C8A-4756-B854-27BFDC8ED32D}" srcOrd="2" destOrd="0" presId="urn:microsoft.com/office/officeart/2008/layout/NameandTitleOrganizationalChart"/>
    <dgm:cxn modelId="{EBC4BC20-81F2-4453-AC38-1B324FEB666B}" type="presParOf" srcId="{F8A1176D-EE83-4D56-B3B8-E1F400A2B5CE}" destId="{5C2A4FD7-19AC-4038-A9E0-2B57D7269B2E}" srcOrd="2" destOrd="0" presId="urn:microsoft.com/office/officeart/2008/layout/NameandTitleOrganizationalChart"/>
    <dgm:cxn modelId="{1B05CBAB-5F23-45F1-849A-34B22879FFB3}" type="presParOf" srcId="{F8A1176D-EE83-4D56-B3B8-E1F400A2B5CE}" destId="{DCE49EC0-319C-4BC2-8FC8-4185AE372FF7}" srcOrd="3" destOrd="0" presId="urn:microsoft.com/office/officeart/2008/layout/NameandTitleOrganizationalChart"/>
    <dgm:cxn modelId="{6A15BE7F-2BF5-40D8-9C42-3E9DECA6A45A}" type="presParOf" srcId="{DCE49EC0-319C-4BC2-8FC8-4185AE372FF7}" destId="{E136FD5F-96B7-4FB0-B7C5-CBFB8B0884BA}" srcOrd="0" destOrd="0" presId="urn:microsoft.com/office/officeart/2008/layout/NameandTitleOrganizationalChart"/>
    <dgm:cxn modelId="{757BE6A3-88AB-4212-854D-0DB8FFA5A736}" type="presParOf" srcId="{E136FD5F-96B7-4FB0-B7C5-CBFB8B0884BA}" destId="{4395F7C6-40B4-43EF-B903-D3545A9D0261}" srcOrd="0" destOrd="0" presId="urn:microsoft.com/office/officeart/2008/layout/NameandTitleOrganizationalChart"/>
    <dgm:cxn modelId="{DC358B41-717D-44C0-A115-0DE7983BAE5E}" type="presParOf" srcId="{E136FD5F-96B7-4FB0-B7C5-CBFB8B0884BA}" destId="{6C2FE841-531F-4CD7-95CB-F3BE475F2825}" srcOrd="1" destOrd="0" presId="urn:microsoft.com/office/officeart/2008/layout/NameandTitleOrganizationalChart"/>
    <dgm:cxn modelId="{9BB815AE-B1E8-4C0E-9151-A3ADF2EED833}" type="presParOf" srcId="{E136FD5F-96B7-4FB0-B7C5-CBFB8B0884BA}" destId="{CDF96909-FA67-4BE9-BCC9-2A3AAC5F2661}" srcOrd="2" destOrd="0" presId="urn:microsoft.com/office/officeart/2008/layout/NameandTitleOrganizationalChart"/>
    <dgm:cxn modelId="{732F68A2-D0F1-4262-B82A-913A0522BD43}" type="presParOf" srcId="{DCE49EC0-319C-4BC2-8FC8-4185AE372FF7}" destId="{07F1FCD3-27E3-4415-A8C8-EB46E7CCEFE2}" srcOrd="1" destOrd="0" presId="urn:microsoft.com/office/officeart/2008/layout/NameandTitleOrganizationalChart"/>
    <dgm:cxn modelId="{66EF199B-03F0-4A5A-9361-283C6F38D5CE}" type="presParOf" srcId="{DCE49EC0-319C-4BC2-8FC8-4185AE372FF7}" destId="{8A300887-893D-437A-B253-31AA38D24E2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4FD7-19AC-4038-A9E0-2B57D7269B2E}">
      <dsp:nvSpPr>
        <dsp:cNvPr id="0" name=""/>
        <dsp:cNvSpPr/>
      </dsp:nvSpPr>
      <dsp:spPr>
        <a:xfrm>
          <a:off x="3767914" y="1751503"/>
          <a:ext cx="295965" cy="10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9179"/>
              </a:lnTo>
              <a:lnTo>
                <a:pt x="295965" y="10991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E3E74-16B0-411C-98E5-EF1DB0F9C3BC}">
      <dsp:nvSpPr>
        <dsp:cNvPr id="0" name=""/>
        <dsp:cNvSpPr/>
      </dsp:nvSpPr>
      <dsp:spPr>
        <a:xfrm>
          <a:off x="3547689" y="1751503"/>
          <a:ext cx="220224" cy="1069647"/>
        </a:xfrm>
        <a:custGeom>
          <a:avLst/>
          <a:gdLst/>
          <a:ahLst/>
          <a:cxnLst/>
          <a:rect l="0" t="0" r="0" b="0"/>
          <a:pathLst>
            <a:path>
              <a:moveTo>
                <a:pt x="220224" y="0"/>
              </a:moveTo>
              <a:lnTo>
                <a:pt x="220224" y="1069647"/>
              </a:lnTo>
              <a:lnTo>
                <a:pt x="0" y="10696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19860-6AA7-470C-8FAC-881F78459512}">
      <dsp:nvSpPr>
        <dsp:cNvPr id="0" name=""/>
        <dsp:cNvSpPr/>
      </dsp:nvSpPr>
      <dsp:spPr>
        <a:xfrm>
          <a:off x="3767914" y="1751503"/>
          <a:ext cx="2599542" cy="2086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6649"/>
              </a:lnTo>
              <a:lnTo>
                <a:pt x="2599542" y="1866649"/>
              </a:lnTo>
              <a:lnTo>
                <a:pt x="2599542" y="2086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EA3B5-F85D-448D-9A25-3516774276D9}">
      <dsp:nvSpPr>
        <dsp:cNvPr id="0" name=""/>
        <dsp:cNvSpPr/>
      </dsp:nvSpPr>
      <dsp:spPr>
        <a:xfrm>
          <a:off x="3631786" y="1751503"/>
          <a:ext cx="136127" cy="2086874"/>
        </a:xfrm>
        <a:custGeom>
          <a:avLst/>
          <a:gdLst/>
          <a:ahLst/>
          <a:cxnLst/>
          <a:rect l="0" t="0" r="0" b="0"/>
          <a:pathLst>
            <a:path>
              <a:moveTo>
                <a:pt x="136127" y="0"/>
              </a:moveTo>
              <a:lnTo>
                <a:pt x="136127" y="1866649"/>
              </a:lnTo>
              <a:lnTo>
                <a:pt x="0" y="1866649"/>
              </a:lnTo>
              <a:lnTo>
                <a:pt x="0" y="2086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CE319-9A30-4117-8446-ACEBBEF257EF}">
      <dsp:nvSpPr>
        <dsp:cNvPr id="0" name=""/>
        <dsp:cNvSpPr/>
      </dsp:nvSpPr>
      <dsp:spPr>
        <a:xfrm>
          <a:off x="1066243" y="1751503"/>
          <a:ext cx="2701670" cy="2086874"/>
        </a:xfrm>
        <a:custGeom>
          <a:avLst/>
          <a:gdLst/>
          <a:ahLst/>
          <a:cxnLst/>
          <a:rect l="0" t="0" r="0" b="0"/>
          <a:pathLst>
            <a:path>
              <a:moveTo>
                <a:pt x="2701670" y="0"/>
              </a:moveTo>
              <a:lnTo>
                <a:pt x="2701670" y="1866649"/>
              </a:lnTo>
              <a:lnTo>
                <a:pt x="0" y="1866649"/>
              </a:lnTo>
              <a:lnTo>
                <a:pt x="0" y="20868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DAAA0-B801-4D54-92A4-1B5900555F1E}">
      <dsp:nvSpPr>
        <dsp:cNvPr id="0" name=""/>
        <dsp:cNvSpPr/>
      </dsp:nvSpPr>
      <dsp:spPr>
        <a:xfrm>
          <a:off x="1806169" y="863672"/>
          <a:ext cx="3923488" cy="887831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318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24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Dongguan Branch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18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Chen </a:t>
          </a:r>
          <a:r>
            <a:rPr kumimoji="1" lang="en-US" altLang="zh-CN" sz="1800" b="1" kern="1200" dirty="0" err="1" smtClean="0">
              <a:solidFill>
                <a:schemeClr val="bg1"/>
              </a:solidFill>
              <a:latin typeface="Times New Roman"/>
              <a:cs typeface="Times New Roman"/>
            </a:rPr>
            <a:t>Yanwei</a:t>
          </a:r>
          <a:r>
            <a:rPr kumimoji="1" lang="en-US" altLang="zh-CN" sz="18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, Xi  </a:t>
          </a:r>
          <a:r>
            <a:rPr kumimoji="1" lang="en-US" altLang="zh-CN" sz="1800" b="1" kern="1200" dirty="0" err="1" smtClean="0">
              <a:solidFill>
                <a:schemeClr val="bg1"/>
              </a:solidFill>
              <a:latin typeface="Times New Roman"/>
              <a:cs typeface="Times New Roman"/>
            </a:rPr>
            <a:t>Jiwei</a:t>
          </a:r>
          <a:r>
            <a:rPr kumimoji="1" lang="en-US" altLang="zh-CN" sz="18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, Wang Sheng</a:t>
          </a:r>
        </a:p>
      </dsp:txBody>
      <dsp:txXfrm>
        <a:off x="1806169" y="863672"/>
        <a:ext cx="3923488" cy="887831"/>
      </dsp:txXfrm>
    </dsp:sp>
    <dsp:sp modelId="{3D2578D0-7D31-489E-AAB6-3DAAEAD8BA56}">
      <dsp:nvSpPr>
        <dsp:cNvPr id="0" name=""/>
        <dsp:cNvSpPr/>
      </dsp:nvSpPr>
      <dsp:spPr>
        <a:xfrm flipH="1">
          <a:off x="4787434" y="1647915"/>
          <a:ext cx="1218417" cy="3634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1800" b="1" kern="1200" dirty="0" smtClean="0">
              <a:latin typeface="Times New Roman"/>
              <a:cs typeface="Times New Roman"/>
            </a:rPr>
            <a:t>Staff: 314</a:t>
          </a:r>
          <a:endParaRPr lang="zh-CN" altLang="en-US" sz="1800" kern="1200" dirty="0">
            <a:solidFill>
              <a:srgbClr val="002060"/>
            </a:solidFill>
          </a:endParaRPr>
        </a:p>
      </dsp:txBody>
      <dsp:txXfrm>
        <a:off x="4787434" y="1647915"/>
        <a:ext cx="1218417" cy="363461"/>
      </dsp:txXfrm>
    </dsp:sp>
    <dsp:sp modelId="{F897D2EB-9B57-49C4-9B8B-22C8959CD362}">
      <dsp:nvSpPr>
        <dsp:cNvPr id="0" name=""/>
        <dsp:cNvSpPr/>
      </dsp:nvSpPr>
      <dsp:spPr>
        <a:xfrm>
          <a:off x="74629" y="3838377"/>
          <a:ext cx="1983227" cy="825265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318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24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Accelerator Division</a:t>
          </a:r>
          <a:endParaRPr lang="zh-CN" altLang="en-US" sz="2400" kern="1200" dirty="0"/>
        </a:p>
      </dsp:txBody>
      <dsp:txXfrm>
        <a:off x="74629" y="3838377"/>
        <a:ext cx="1983227" cy="825265"/>
      </dsp:txXfrm>
    </dsp:sp>
    <dsp:sp modelId="{4033F424-6EAC-4B73-BFDC-1E1603818C79}">
      <dsp:nvSpPr>
        <dsp:cNvPr id="0" name=""/>
        <dsp:cNvSpPr/>
      </dsp:nvSpPr>
      <dsp:spPr>
        <a:xfrm>
          <a:off x="519372" y="4513181"/>
          <a:ext cx="1640612" cy="3146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1300" b="1" kern="1200" dirty="0" smtClean="0">
              <a:latin typeface="Times New Roman"/>
              <a:cs typeface="Times New Roman"/>
            </a:rPr>
            <a:t>Fu </a:t>
          </a:r>
          <a:r>
            <a:rPr kumimoji="1" lang="en-US" altLang="zh-CN" sz="1300" b="1" kern="1200" dirty="0" err="1" smtClean="0">
              <a:latin typeface="Times New Roman"/>
              <a:cs typeface="Times New Roman"/>
            </a:rPr>
            <a:t>Shinian</a:t>
          </a:r>
          <a:r>
            <a:rPr kumimoji="1" lang="en-US" altLang="zh-CN" sz="1300" b="1" kern="1200" dirty="0" smtClean="0">
              <a:latin typeface="Times New Roman"/>
              <a:cs typeface="Times New Roman"/>
            </a:rPr>
            <a:t>, Staff:133</a:t>
          </a:r>
          <a:endParaRPr lang="zh-CN" altLang="en-US" sz="1300" kern="1200" dirty="0"/>
        </a:p>
      </dsp:txBody>
      <dsp:txXfrm>
        <a:off x="519372" y="4513181"/>
        <a:ext cx="1640612" cy="314606"/>
      </dsp:txXfrm>
    </dsp:sp>
    <dsp:sp modelId="{5E5765FE-DEC2-4005-8C62-A63B7159B75F}">
      <dsp:nvSpPr>
        <dsp:cNvPr id="0" name=""/>
        <dsp:cNvSpPr/>
      </dsp:nvSpPr>
      <dsp:spPr>
        <a:xfrm>
          <a:off x="2600433" y="3838377"/>
          <a:ext cx="2062705" cy="947319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3183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20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Division of Neutron Science</a:t>
          </a:r>
          <a:endParaRPr kumimoji="1" lang="zh-CN" altLang="en-US" sz="2000" b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2600433" y="3838377"/>
        <a:ext cx="2062705" cy="947319"/>
      </dsp:txXfrm>
    </dsp:sp>
    <dsp:sp modelId="{94FDD8A3-AB5E-4EA8-BE78-89E28958CD0F}">
      <dsp:nvSpPr>
        <dsp:cNvPr id="0" name=""/>
        <dsp:cNvSpPr/>
      </dsp:nvSpPr>
      <dsp:spPr>
        <a:xfrm>
          <a:off x="2922207" y="4571843"/>
          <a:ext cx="1966028" cy="3193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en-US" sz="1300" b="1" kern="1200" dirty="0" smtClean="0">
              <a:latin typeface="Times New Roman"/>
              <a:cs typeface="Times New Roman"/>
            </a:rPr>
            <a:t>Wang </a:t>
          </a:r>
          <a:r>
            <a:rPr kumimoji="1" lang="en-US" altLang="en-US" sz="1300" b="1" kern="1200" dirty="0" err="1" smtClean="0">
              <a:latin typeface="Times New Roman"/>
              <a:cs typeface="Times New Roman"/>
            </a:rPr>
            <a:t>Fangwei</a:t>
          </a:r>
          <a:r>
            <a:rPr kumimoji="1" lang="en-US" altLang="en-US" sz="1300" b="1" kern="1200" dirty="0" smtClean="0">
              <a:latin typeface="Times New Roman"/>
              <a:cs typeface="Times New Roman"/>
            </a:rPr>
            <a:t>, Staff: 127</a:t>
          </a:r>
          <a:endParaRPr kumimoji="1" lang="zh-CN" altLang="en-US" sz="1300" b="1" kern="1200" dirty="0">
            <a:latin typeface="Times New Roman"/>
            <a:cs typeface="Times New Roman"/>
          </a:endParaRPr>
        </a:p>
      </dsp:txBody>
      <dsp:txXfrm>
        <a:off x="2922207" y="4571843"/>
        <a:ext cx="1966028" cy="319337"/>
      </dsp:txXfrm>
    </dsp:sp>
    <dsp:sp modelId="{6D769F5C-569C-49E2-B3EC-6338AF1464B0}">
      <dsp:nvSpPr>
        <dsp:cNvPr id="0" name=""/>
        <dsp:cNvSpPr/>
      </dsp:nvSpPr>
      <dsp:spPr>
        <a:xfrm>
          <a:off x="5328684" y="3838377"/>
          <a:ext cx="2077544" cy="943818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33183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en-US" sz="20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Division of </a:t>
          </a:r>
          <a:endParaRPr kumimoji="1" lang="zh-CN" altLang="en-US" sz="2000" b="1" kern="1200" dirty="0" smtClean="0">
            <a:solidFill>
              <a:schemeClr val="bg1"/>
            </a:solidFill>
            <a:latin typeface="Times New Roman"/>
            <a:cs typeface="Times New Roman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en-US" sz="20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Utility Operation</a:t>
          </a:r>
          <a:endParaRPr kumimoji="1" lang="zh-CN" altLang="en-US" sz="2000" b="1" kern="1200" dirty="0" smtClean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5328684" y="3838377"/>
        <a:ext cx="2077544" cy="943818"/>
      </dsp:txXfrm>
    </dsp:sp>
    <dsp:sp modelId="{406CD06B-2563-4926-A41C-44121917D91C}">
      <dsp:nvSpPr>
        <dsp:cNvPr id="0" name=""/>
        <dsp:cNvSpPr/>
      </dsp:nvSpPr>
      <dsp:spPr>
        <a:xfrm>
          <a:off x="5820585" y="4572458"/>
          <a:ext cx="1640612" cy="3146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en-US" sz="1200" b="1" kern="1200" dirty="0" smtClean="0">
              <a:latin typeface="Times New Roman"/>
              <a:cs typeface="Times New Roman"/>
            </a:rPr>
            <a:t>Lin </a:t>
          </a:r>
          <a:r>
            <a:rPr kumimoji="1" lang="en-US" altLang="en-US" sz="1200" b="1" kern="1200" dirty="0" err="1" smtClean="0">
              <a:latin typeface="Times New Roman"/>
              <a:cs typeface="Times New Roman"/>
            </a:rPr>
            <a:t>Guoping</a:t>
          </a:r>
          <a:r>
            <a:rPr kumimoji="1" lang="en-US" altLang="en-US" sz="1200" b="1" kern="1200" dirty="0" smtClean="0">
              <a:latin typeface="Times New Roman"/>
              <a:cs typeface="Times New Roman"/>
            </a:rPr>
            <a:t>, Staff: 25</a:t>
          </a:r>
          <a:endParaRPr lang="zh-CN" altLang="en-US" sz="1200" kern="1200" dirty="0"/>
        </a:p>
      </dsp:txBody>
      <dsp:txXfrm>
        <a:off x="5820585" y="4572458"/>
        <a:ext cx="1640612" cy="314606"/>
      </dsp:txXfrm>
    </dsp:sp>
    <dsp:sp modelId="{E466BE4D-21A6-4CD4-AC83-42F7EC6E7910}">
      <dsp:nvSpPr>
        <dsp:cNvPr id="0" name=""/>
        <dsp:cNvSpPr/>
      </dsp:nvSpPr>
      <dsp:spPr>
        <a:xfrm>
          <a:off x="911954" y="2520686"/>
          <a:ext cx="2635735" cy="600929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318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24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Academic Council</a:t>
          </a:r>
          <a:endParaRPr kumimoji="1" lang="zh-CN" altLang="en-US" sz="2400" b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911954" y="2520686"/>
        <a:ext cx="2635735" cy="600929"/>
      </dsp:txXfrm>
    </dsp:sp>
    <dsp:sp modelId="{AC5B8BFD-16CF-4BED-956F-7277C1DD6B92}">
      <dsp:nvSpPr>
        <dsp:cNvPr id="0" name=""/>
        <dsp:cNvSpPr/>
      </dsp:nvSpPr>
      <dsp:spPr>
        <a:xfrm>
          <a:off x="5608961" y="3426233"/>
          <a:ext cx="1284944" cy="314606"/>
        </a:xfrm>
        <a:prstGeom prst="rect">
          <a:avLst/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>
        <a:off x="5608961" y="3426233"/>
        <a:ext cx="1284944" cy="314606"/>
      </dsp:txXfrm>
    </dsp:sp>
    <dsp:sp modelId="{4395F7C6-40B4-43EF-B903-D3545A9D0261}">
      <dsp:nvSpPr>
        <dsp:cNvPr id="0" name=""/>
        <dsp:cNvSpPr/>
      </dsp:nvSpPr>
      <dsp:spPr>
        <a:xfrm>
          <a:off x="4063879" y="2545947"/>
          <a:ext cx="2949711" cy="60947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3183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2400" b="1" kern="1200" dirty="0" smtClean="0">
              <a:solidFill>
                <a:schemeClr val="bg1"/>
              </a:solidFill>
              <a:latin typeface="Times New Roman"/>
              <a:cs typeface="Times New Roman"/>
            </a:rPr>
            <a:t>Administrative Team </a:t>
          </a:r>
          <a:endParaRPr kumimoji="1" lang="zh-CN" altLang="en-US" sz="2400" b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4063879" y="2545947"/>
        <a:ext cx="2949711" cy="609470"/>
      </dsp:txXfrm>
    </dsp:sp>
    <dsp:sp modelId="{6C2FE841-531F-4CD7-95CB-F3BE475F2825}">
      <dsp:nvSpPr>
        <dsp:cNvPr id="0" name=""/>
        <dsp:cNvSpPr/>
      </dsp:nvSpPr>
      <dsp:spPr>
        <a:xfrm>
          <a:off x="5826893" y="3023257"/>
          <a:ext cx="1419917" cy="3146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CN" sz="1800" b="1" kern="1200" dirty="0" smtClean="0">
              <a:latin typeface="Times New Roman"/>
              <a:cs typeface="Times New Roman"/>
            </a:rPr>
            <a:t>Staff: 29</a:t>
          </a:r>
          <a:endParaRPr kumimoji="1" lang="zh-CN" altLang="en-US" sz="1800" b="1" kern="1200" dirty="0">
            <a:latin typeface="Times New Roman"/>
            <a:cs typeface="Times New Roman"/>
          </a:endParaRPr>
        </a:p>
      </dsp:txBody>
      <dsp:txXfrm>
        <a:off x="5826893" y="3023257"/>
        <a:ext cx="1419917" cy="314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0.92835</cdr:x>
      <cdr:y>0.80878</cdr:y>
    </cdr:from>
    <cdr:to>
      <cdr:x>1</cdr:x>
      <cdr:y>1</cdr:y>
    </cdr:to>
    <cdr:sp macro="" textlink="">
      <cdr:nvSpPr>
        <cdr:cNvPr id="2" name="文本框 1"/>
        <cdr:cNvSpPr txBox="1"/>
      </cdr:nvSpPr>
      <cdr:spPr>
        <a:xfrm xmlns:a="http://schemas.openxmlformats.org/drawingml/2006/main">
          <a:off x="7388082" y="2923647"/>
          <a:ext cx="570212" cy="691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altLang="zh-CN" sz="1100" dirty="0" smtClean="0"/>
        </a:p>
        <a:p xmlns:a="http://schemas.openxmlformats.org/drawingml/2006/main">
          <a:endParaRPr lang="en-US" altLang="zh-CN" dirty="0"/>
        </a:p>
        <a:p xmlns:a="http://schemas.openxmlformats.org/drawingml/2006/main">
          <a:r>
            <a:rPr lang="en-US" altLang="zh-CN" sz="1600" dirty="0" smtClean="0">
              <a:solidFill>
                <a:srgbClr val="000090"/>
              </a:solidFill>
            </a:rPr>
            <a:t>age</a:t>
          </a:r>
          <a:endParaRPr lang="zh-CN" altLang="en-US" sz="1600" dirty="0">
            <a:solidFill>
              <a:srgbClr val="00009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t>18/6/13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057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2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962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22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ze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48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只保留授权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1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23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23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367F20-E0C9-4FC0-8E60-286318C5392F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089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</a:endParaRPr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 defTabSz="960438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defTabSz="960438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fld id="{E6ED0952-DFC2-654C-BAFC-F68F657A9ECD}" type="slidenum">
              <a:rPr lang="zh-CN" altLang="en-US" sz="1300" b="0">
                <a:solidFill>
                  <a:schemeClr val="tx1"/>
                </a:solidFill>
                <a:latin typeface="Arial" charset="0"/>
              </a:rPr>
              <a:pPr/>
              <a:t>22</a:t>
            </a:fld>
            <a:endParaRPr lang="zh-CN" altLang="en-US" sz="1300" b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2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481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79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28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717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16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78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78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936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8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18/6/13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18/6/13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819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524625"/>
            <a:ext cx="303213" cy="1809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D09C4-77C1-4ECB-8989-7EF4ED8527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722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9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>
    <p:ext uri="{DCECCB84-F9BA-43D5-87BE-67443E8EF086}">
      <p15:sldGuideLst xmlns="" xmlns:p15="http://schemas.microsoft.com/office/powerpoint/2012/main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9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3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8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39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2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 smtClean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4" r:id="rId8"/>
    <p:sldLayoutId id="2147483675" r:id="rId9"/>
    <p:sldLayoutId id="2147483673" r:id="rId10"/>
    <p:sldLayoutId id="2147483663" r:id="rId11"/>
    <p:sldLayoutId id="214748367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20.emf"/><Relationship Id="rId22" Type="http://schemas.openxmlformats.org/officeDocument/2006/relationships/image" Target="../media/image37.png"/><Relationship Id="rId10" Type="http://schemas.openxmlformats.org/officeDocument/2006/relationships/image" Target="../media/image27.jpeg"/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4" Type="http://schemas.openxmlformats.org/officeDocument/2006/relationships/image" Target="../media/image31.jpeg"/><Relationship Id="rId15" Type="http://schemas.openxmlformats.org/officeDocument/2006/relationships/image" Target="../media/image32.jpeg"/><Relationship Id="rId16" Type="http://schemas.openxmlformats.org/officeDocument/2006/relationships/image" Target="../media/image33.jpeg"/><Relationship Id="rId17" Type="http://schemas.openxmlformats.org/officeDocument/2006/relationships/image" Target="../media/image34.jpeg"/><Relationship Id="rId18" Type="http://schemas.openxmlformats.org/officeDocument/2006/relationships/image" Target="../media/image35.jpeg"/><Relationship Id="rId19" Type="http://schemas.openxmlformats.org/officeDocument/2006/relationships/image" Target="../media/image3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9"/>
            <a:ext cx="9144000" cy="24444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73194"/>
            <a:ext cx="9154741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8413" y="2337859"/>
            <a:ext cx="8518984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79357" y="3792998"/>
            <a:ext cx="84125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WANG Sheng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Dongguan Branch, IHEP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Jun. 14 , 2018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733285"/>
            <a:ext cx="9144000" cy="983241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Dongguan Branch</a:t>
            </a: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and </a:t>
            </a:r>
            <a:r>
              <a:rPr lang="en-US" altLang="zh-CN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CSNS </a:t>
            </a:r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Accelerators 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International assessment 2018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Key milestone of CSNS</a:t>
            </a:r>
            <a:endParaRPr kumimoji="1" lang="zh-CN" altLang="en-US" dirty="0"/>
          </a:p>
        </p:txBody>
      </p:sp>
      <p:cxnSp>
        <p:nvCxnSpPr>
          <p:cNvPr id="5" name="直接连接符 4"/>
          <p:cNvCxnSpPr>
            <a:endCxn id="7" idx="2"/>
          </p:cNvCxnSpPr>
          <p:nvPr/>
        </p:nvCxnSpPr>
        <p:spPr>
          <a:xfrm>
            <a:off x="0" y="2287605"/>
            <a:ext cx="622949" cy="1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grpSp>
        <p:nvGrpSpPr>
          <p:cNvPr id="6" name="组合 5"/>
          <p:cNvGrpSpPr/>
          <p:nvPr/>
        </p:nvGrpSpPr>
        <p:grpSpPr>
          <a:xfrm>
            <a:off x="622949" y="1792006"/>
            <a:ext cx="734021" cy="862610"/>
            <a:chOff x="1571625" y="2825350"/>
            <a:chExt cx="978695" cy="1150147"/>
          </a:xfrm>
          <a:solidFill>
            <a:schemeClr val="accent1"/>
          </a:solidFill>
        </p:grpSpPr>
        <p:sp>
          <p:nvSpPr>
            <p:cNvPr id="7" name="同心圆 6"/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Feb. </a:t>
              </a:r>
              <a:r>
                <a:rPr lang="en-US" altLang="zh-CN" sz="1350" b="1" dirty="0" smtClean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2001</a:t>
              </a:r>
              <a:endParaRPr lang="zh-CN" altLang="en-US" sz="13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flipV="1">
            <a:off x="1990408" y="1920595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10" name="同心圆 9"/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Jan. 2006 </a:t>
              </a: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42090" y="1792006"/>
            <a:ext cx="734021" cy="862610"/>
            <a:chOff x="1571625" y="2825350"/>
            <a:chExt cx="978695" cy="1150147"/>
          </a:xfrm>
          <a:solidFill>
            <a:schemeClr val="accent3"/>
          </a:solidFill>
        </p:grpSpPr>
        <p:sp>
          <p:nvSpPr>
            <p:cNvPr id="13" name="同心圆 12"/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 2008 </a:t>
              </a:r>
            </a:p>
          </p:txBody>
        </p:sp>
        <p:sp>
          <p:nvSpPr>
            <p:cNvPr id="14" name="等腰三角形 13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V="1">
            <a:off x="4953932" y="1920595"/>
            <a:ext cx="734021" cy="862610"/>
            <a:chOff x="1571625" y="2825350"/>
            <a:chExt cx="978695" cy="1150147"/>
          </a:xfrm>
          <a:solidFill>
            <a:srgbClr val="5B9BD5">
              <a:lumMod val="75000"/>
            </a:srgbClr>
          </a:solidFill>
        </p:grpSpPr>
        <p:sp>
          <p:nvSpPr>
            <p:cNvPr id="16" name="同心圆 15"/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Sep. 2011 </a:t>
              </a:r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8" name="直接连接符 17"/>
          <p:cNvCxnSpPr>
            <a:stCxn id="7" idx="6"/>
            <a:endCxn id="10" idx="6"/>
          </p:cNvCxnSpPr>
          <p:nvPr/>
        </p:nvCxnSpPr>
        <p:spPr>
          <a:xfrm>
            <a:off x="1356970" y="2287606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9" name="直接连接符 18"/>
          <p:cNvCxnSpPr>
            <a:stCxn id="10" idx="2"/>
            <a:endCxn id="13" idx="2"/>
          </p:cNvCxnSpPr>
          <p:nvPr/>
        </p:nvCxnSpPr>
        <p:spPr>
          <a:xfrm>
            <a:off x="2724429" y="2287606"/>
            <a:ext cx="71766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20" name="直接连接符 19"/>
          <p:cNvCxnSpPr>
            <a:stCxn id="13" idx="6"/>
            <a:endCxn id="16" idx="6"/>
          </p:cNvCxnSpPr>
          <p:nvPr/>
        </p:nvCxnSpPr>
        <p:spPr>
          <a:xfrm>
            <a:off x="4176111" y="2287606"/>
            <a:ext cx="77782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21" name="直接连接符 20"/>
          <p:cNvCxnSpPr>
            <a:stCxn id="16" idx="2"/>
          </p:cNvCxnSpPr>
          <p:nvPr/>
        </p:nvCxnSpPr>
        <p:spPr>
          <a:xfrm>
            <a:off x="5687953" y="2287605"/>
            <a:ext cx="78759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22" name="文本框 23"/>
          <p:cNvSpPr txBox="1"/>
          <p:nvPr/>
        </p:nvSpPr>
        <p:spPr>
          <a:xfrm>
            <a:off x="264689" y="1123064"/>
            <a:ext cx="20776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Proposal for the CSNS Project</a:t>
            </a:r>
          </a:p>
        </p:txBody>
      </p:sp>
      <p:sp>
        <p:nvSpPr>
          <p:cNvPr id="24" name="文本框 25"/>
          <p:cNvSpPr txBox="1"/>
          <p:nvPr/>
        </p:nvSpPr>
        <p:spPr>
          <a:xfrm>
            <a:off x="1556588" y="2711013"/>
            <a:ext cx="192830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P</a:t>
            </a:r>
            <a:r>
              <a:rPr lang="en-US" altLang="zh-CN" sz="1600" dirty="0" smtClean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rototyping </a:t>
            </a: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R&amp;D  started 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6439455" y="1792006"/>
            <a:ext cx="734021" cy="862610"/>
            <a:chOff x="1571625" y="2825350"/>
            <a:chExt cx="978695" cy="1150147"/>
          </a:xfrm>
          <a:solidFill>
            <a:schemeClr val="accent5"/>
          </a:solidFill>
        </p:grpSpPr>
        <p:sp>
          <p:nvSpPr>
            <p:cNvPr id="27" name="同心圆 26"/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May 2012 </a:t>
              </a: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" name="直接连接符 28"/>
          <p:cNvCxnSpPr/>
          <p:nvPr/>
        </p:nvCxnSpPr>
        <p:spPr>
          <a:xfrm>
            <a:off x="8548132" y="2287606"/>
            <a:ext cx="59586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grpSp>
        <p:nvGrpSpPr>
          <p:cNvPr id="65" name="组合 64"/>
          <p:cNvGrpSpPr/>
          <p:nvPr/>
        </p:nvGrpSpPr>
        <p:grpSpPr>
          <a:xfrm flipV="1">
            <a:off x="7814111" y="1908245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66" name="同心圆 65"/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Oct. 2014</a:t>
              </a:r>
            </a:p>
          </p:txBody>
        </p:sp>
        <p:sp>
          <p:nvSpPr>
            <p:cNvPr id="67" name="等腰三角形 66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文本框 25"/>
          <p:cNvSpPr txBox="1"/>
          <p:nvPr/>
        </p:nvSpPr>
        <p:spPr>
          <a:xfrm>
            <a:off x="3263185" y="1135096"/>
            <a:ext cx="192830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P</a:t>
            </a:r>
            <a:r>
              <a:rPr lang="en-US" altLang="zh-CN" sz="1600" dirty="0" smtClean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roposal </a:t>
            </a: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approved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557241" y="4783863"/>
            <a:ext cx="734021" cy="862610"/>
            <a:chOff x="1571625" y="2825350"/>
            <a:chExt cx="978695" cy="1150147"/>
          </a:xfrm>
          <a:solidFill>
            <a:schemeClr val="accent1"/>
          </a:solidFill>
        </p:grpSpPr>
        <p:sp>
          <p:nvSpPr>
            <p:cNvPr id="97" name="同心圆 96"/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Jan. 2016</a:t>
              </a:r>
              <a:endParaRPr lang="zh-CN" altLang="en-US" sz="13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等腰三角形 97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 flipV="1">
            <a:off x="1924700" y="4912452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100" name="同心圆 99"/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Apr. 2017</a:t>
              </a:r>
            </a:p>
          </p:txBody>
        </p:sp>
        <p:sp>
          <p:nvSpPr>
            <p:cNvPr id="101" name="等腰三角形 100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376382" y="4783863"/>
            <a:ext cx="734021" cy="862610"/>
            <a:chOff x="1571625" y="2825350"/>
            <a:chExt cx="978695" cy="1150147"/>
          </a:xfrm>
          <a:solidFill>
            <a:schemeClr val="accent3"/>
          </a:solidFill>
        </p:grpSpPr>
        <p:sp>
          <p:nvSpPr>
            <p:cNvPr id="103" name="同心圆 102"/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May. 2017 </a:t>
              </a:r>
            </a:p>
          </p:txBody>
        </p:sp>
        <p:sp>
          <p:nvSpPr>
            <p:cNvPr id="104" name="等腰三角形 103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 flipV="1">
            <a:off x="4888224" y="4912452"/>
            <a:ext cx="734021" cy="862610"/>
            <a:chOff x="1571625" y="2825350"/>
            <a:chExt cx="978695" cy="1150147"/>
          </a:xfrm>
          <a:solidFill>
            <a:srgbClr val="5B9BD5">
              <a:lumMod val="75000"/>
            </a:srgbClr>
          </a:solidFill>
        </p:grpSpPr>
        <p:sp>
          <p:nvSpPr>
            <p:cNvPr id="106" name="同心圆 105"/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Aug. 2017</a:t>
              </a:r>
            </a:p>
          </p:txBody>
        </p:sp>
        <p:sp>
          <p:nvSpPr>
            <p:cNvPr id="107" name="等腰三角形 106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8" name="直接连接符 107"/>
          <p:cNvCxnSpPr>
            <a:stCxn id="97" idx="6"/>
            <a:endCxn id="100" idx="6"/>
          </p:cNvCxnSpPr>
          <p:nvPr/>
        </p:nvCxnSpPr>
        <p:spPr>
          <a:xfrm>
            <a:off x="1291262" y="5279463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09" name="直接连接符 108"/>
          <p:cNvCxnSpPr>
            <a:stCxn id="100" idx="2"/>
            <a:endCxn id="103" idx="2"/>
          </p:cNvCxnSpPr>
          <p:nvPr/>
        </p:nvCxnSpPr>
        <p:spPr>
          <a:xfrm>
            <a:off x="2658721" y="5279463"/>
            <a:ext cx="71766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10" name="直接连接符 109"/>
          <p:cNvCxnSpPr>
            <a:stCxn id="103" idx="6"/>
            <a:endCxn id="106" idx="6"/>
          </p:cNvCxnSpPr>
          <p:nvPr/>
        </p:nvCxnSpPr>
        <p:spPr>
          <a:xfrm>
            <a:off x="4110403" y="5279463"/>
            <a:ext cx="777821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111" name="直接连接符 110"/>
          <p:cNvCxnSpPr>
            <a:stCxn id="106" idx="2"/>
          </p:cNvCxnSpPr>
          <p:nvPr/>
        </p:nvCxnSpPr>
        <p:spPr>
          <a:xfrm>
            <a:off x="5622245" y="5279462"/>
            <a:ext cx="78759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12" name="文本框 23"/>
          <p:cNvSpPr txBox="1"/>
          <p:nvPr/>
        </p:nvSpPr>
        <p:spPr>
          <a:xfrm>
            <a:off x="211013" y="4100599"/>
            <a:ext cx="20776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DTL-1 Beam commissioning </a:t>
            </a:r>
          </a:p>
        </p:txBody>
      </p:sp>
      <p:sp>
        <p:nvSpPr>
          <p:cNvPr id="113" name="文本框 25"/>
          <p:cNvSpPr txBox="1"/>
          <p:nvPr/>
        </p:nvSpPr>
        <p:spPr>
          <a:xfrm>
            <a:off x="1619755" y="5750585"/>
            <a:ext cx="1928306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000" dirty="0" err="1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Linac</a:t>
            </a:r>
            <a:r>
              <a:rPr lang="en-US" altLang="zh-CN" sz="20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 beam commissioning</a:t>
            </a:r>
          </a:p>
        </p:txBody>
      </p:sp>
      <p:grpSp>
        <p:nvGrpSpPr>
          <p:cNvPr id="114" name="组合 113"/>
          <p:cNvGrpSpPr/>
          <p:nvPr/>
        </p:nvGrpSpPr>
        <p:grpSpPr>
          <a:xfrm>
            <a:off x="6373747" y="4783863"/>
            <a:ext cx="734021" cy="862610"/>
            <a:chOff x="1571625" y="2825350"/>
            <a:chExt cx="978695" cy="1150147"/>
          </a:xfrm>
          <a:solidFill>
            <a:schemeClr val="accent5"/>
          </a:solidFill>
        </p:grpSpPr>
        <p:sp>
          <p:nvSpPr>
            <p:cNvPr id="115" name="同心圆 114"/>
            <p:cNvSpPr/>
            <p:nvPr/>
          </p:nvSpPr>
          <p:spPr>
            <a:xfrm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Mar. 2018 </a:t>
              </a:r>
            </a:p>
          </p:txBody>
        </p:sp>
        <p:sp>
          <p:nvSpPr>
            <p:cNvPr id="116" name="等腰三角形 115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 flipV="1">
            <a:off x="7748403" y="4900102"/>
            <a:ext cx="734021" cy="862610"/>
            <a:chOff x="1571625" y="2825350"/>
            <a:chExt cx="978695" cy="1150147"/>
          </a:xfrm>
          <a:solidFill>
            <a:schemeClr val="accent2"/>
          </a:solidFill>
        </p:grpSpPr>
        <p:sp>
          <p:nvSpPr>
            <p:cNvPr id="119" name="同心圆 118"/>
            <p:cNvSpPr/>
            <p:nvPr/>
          </p:nvSpPr>
          <p:spPr>
            <a:xfrm rot="10800000">
              <a:off x="1571625" y="2996802"/>
              <a:ext cx="978695" cy="978695"/>
            </a:xfrm>
            <a:prstGeom prst="donut">
              <a:avLst>
                <a:gd name="adj" fmla="val 109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r>
                <a:rPr lang="en-US" altLang="zh-CN" sz="135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Mar. 2021</a:t>
              </a:r>
            </a:p>
          </p:txBody>
        </p:sp>
        <p:sp>
          <p:nvSpPr>
            <p:cNvPr id="120" name="等腰三角形 119"/>
            <p:cNvSpPr/>
            <p:nvPr/>
          </p:nvSpPr>
          <p:spPr>
            <a:xfrm>
              <a:off x="1911810" y="2825350"/>
              <a:ext cx="298323" cy="257175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zh-CN" altLang="en-US" sz="135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1" name="文本框 25"/>
          <p:cNvSpPr txBox="1"/>
          <p:nvPr/>
        </p:nvSpPr>
        <p:spPr>
          <a:xfrm>
            <a:off x="3081243" y="4197039"/>
            <a:ext cx="206212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RCS </a:t>
            </a:r>
            <a:r>
              <a:rPr lang="en-US" altLang="zh-CN" sz="1600" dirty="0" smtClean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commissioning </a:t>
            </a: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start</a:t>
            </a:r>
          </a:p>
        </p:txBody>
      </p:sp>
      <p:cxnSp>
        <p:nvCxnSpPr>
          <p:cNvPr id="122" name="直接连接符 121"/>
          <p:cNvCxnSpPr>
            <a:endCxn id="97" idx="2"/>
          </p:cNvCxnSpPr>
          <p:nvPr/>
        </p:nvCxnSpPr>
        <p:spPr>
          <a:xfrm>
            <a:off x="-39998" y="5279463"/>
            <a:ext cx="597239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sp>
        <p:nvSpPr>
          <p:cNvPr id="124" name="文本框 25"/>
          <p:cNvSpPr txBox="1"/>
          <p:nvPr/>
        </p:nvSpPr>
        <p:spPr>
          <a:xfrm>
            <a:off x="4511430" y="2698663"/>
            <a:ext cx="2333545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Construction </a:t>
            </a: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started</a:t>
            </a:r>
          </a:p>
        </p:txBody>
      </p:sp>
      <p:sp>
        <p:nvSpPr>
          <p:cNvPr id="125" name="文本框 25"/>
          <p:cNvSpPr txBox="1"/>
          <p:nvPr/>
        </p:nvSpPr>
        <p:spPr>
          <a:xfrm>
            <a:off x="6081752" y="1125176"/>
            <a:ext cx="1928306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</a:t>
            </a:r>
            <a:r>
              <a:rPr lang="en-US" altLang="zh-CN" sz="1600" dirty="0" smtClean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ivil </a:t>
            </a: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construction started</a:t>
            </a:r>
          </a:p>
        </p:txBody>
      </p:sp>
      <p:sp>
        <p:nvSpPr>
          <p:cNvPr id="126" name="文本框 25"/>
          <p:cNvSpPr txBox="1"/>
          <p:nvPr/>
        </p:nvSpPr>
        <p:spPr>
          <a:xfrm>
            <a:off x="7432911" y="2749616"/>
            <a:ext cx="171108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I</a:t>
            </a:r>
            <a:r>
              <a:rPr lang="en-US" altLang="zh-CN" sz="2400" dirty="0" smtClean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nstallation </a:t>
            </a: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started</a:t>
            </a:r>
          </a:p>
        </p:txBody>
      </p:sp>
      <p:sp>
        <p:nvSpPr>
          <p:cNvPr id="127" name="矩形 126"/>
          <p:cNvSpPr/>
          <p:nvPr/>
        </p:nvSpPr>
        <p:spPr>
          <a:xfrm>
            <a:off x="4060287" y="5750585"/>
            <a:ext cx="3074455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</a:rPr>
              <a:t>F</a:t>
            </a:r>
            <a:r>
              <a:rPr lang="en-US" altLang="zh-CN" sz="2400" dirty="0" smtClean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</a:rPr>
              <a:t>irst </a:t>
            </a: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</a:rPr>
              <a:t>beam on target, first neutron beam</a:t>
            </a:r>
            <a:endParaRPr lang="zh-CN" altLang="en-US" sz="2400" dirty="0">
              <a:solidFill>
                <a:srgbClr val="FF0000"/>
              </a:solidFill>
              <a:latin typeface="Kozuka Gothic Pro B" pitchFamily="34" charset="-128"/>
              <a:ea typeface="Kozuka Gothic Pro B" pitchFamily="34" charset="-128"/>
              <a:cs typeface="Verdana" panose="020B0604030504040204" pitchFamily="34" charset="0"/>
            </a:endParaRPr>
          </a:p>
        </p:txBody>
      </p:sp>
      <p:sp>
        <p:nvSpPr>
          <p:cNvPr id="128" name="文本框 25"/>
          <p:cNvSpPr txBox="1"/>
          <p:nvPr/>
        </p:nvSpPr>
        <p:spPr>
          <a:xfrm>
            <a:off x="5263335" y="3835948"/>
            <a:ext cx="3241545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Construction complete </a:t>
            </a:r>
            <a:endParaRPr lang="en-US" altLang="zh-CN" sz="2400" dirty="0">
              <a:solidFill>
                <a:srgbClr val="FF0000"/>
              </a:solidFill>
              <a:latin typeface="Kozuka Gothic Pro B" pitchFamily="34" charset="-128"/>
              <a:ea typeface="Kozuka Gothic Pro B" pitchFamily="34" charset="-128"/>
              <a:cs typeface="Verdana" panose="020B0604030504040204" pitchFamily="34" charset="0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(6.5 years from start)</a:t>
            </a:r>
          </a:p>
        </p:txBody>
      </p:sp>
      <p:sp>
        <p:nvSpPr>
          <p:cNvPr id="129" name="文本框 25"/>
          <p:cNvSpPr txBox="1"/>
          <p:nvPr/>
        </p:nvSpPr>
        <p:spPr>
          <a:xfrm>
            <a:off x="7106997" y="5716730"/>
            <a:ext cx="206212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100 kW </a:t>
            </a:r>
            <a:r>
              <a:rPr lang="en-US" altLang="zh-CN" sz="1600" dirty="0">
                <a:solidFill>
                  <a:schemeClr val="tx2"/>
                </a:solidFill>
                <a:latin typeface="Kozuka Gothic Pro B" pitchFamily="34" charset="-128"/>
                <a:ea typeface="Kozuka Gothic Pro B" pitchFamily="34" charset="-128"/>
                <a:cs typeface="Verdana" panose="020B0604030504040204" pitchFamily="34" charset="0"/>
                <a:sym typeface="Arial" panose="020B0604020202020204" pitchFamily="34" charset="0"/>
              </a:rPr>
              <a:t>beam power</a:t>
            </a:r>
          </a:p>
        </p:txBody>
      </p:sp>
      <p:cxnSp>
        <p:nvCxnSpPr>
          <p:cNvPr id="70" name="直接连接符 69"/>
          <p:cNvCxnSpPr/>
          <p:nvPr/>
        </p:nvCxnSpPr>
        <p:spPr>
          <a:xfrm>
            <a:off x="7168641" y="2287606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71" name="直接连接符 70"/>
          <p:cNvCxnSpPr/>
          <p:nvPr/>
        </p:nvCxnSpPr>
        <p:spPr>
          <a:xfrm>
            <a:off x="7114965" y="5267113"/>
            <a:ext cx="633438" cy="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  <p:cxnSp>
        <p:nvCxnSpPr>
          <p:cNvPr id="72" name="直接连接符 71"/>
          <p:cNvCxnSpPr/>
          <p:nvPr/>
        </p:nvCxnSpPr>
        <p:spPr>
          <a:xfrm>
            <a:off x="8482424" y="5279462"/>
            <a:ext cx="661576" cy="1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5114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Civil Engineering</a:t>
            </a:r>
            <a:endParaRPr kumimoji="1" lang="zh-CN" altLang="en-US" dirty="0"/>
          </a:p>
        </p:txBody>
      </p:sp>
      <p:pic>
        <p:nvPicPr>
          <p:cNvPr id="3" name="Picture 3" descr="C:\Users\Administrator-pc\Desktop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67" y="747055"/>
            <a:ext cx="7386934" cy="5911513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071538" y="10111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service building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29124" y="965095"/>
            <a:ext cx="2714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RCS service building</a:t>
            </a:r>
          </a:p>
        </p:txBody>
      </p:sp>
      <p:sp>
        <p:nvSpPr>
          <p:cNvPr id="6" name="矩形 5"/>
          <p:cNvSpPr/>
          <p:nvPr/>
        </p:nvSpPr>
        <p:spPr>
          <a:xfrm>
            <a:off x="2571768" y="458897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and experiment hall</a:t>
            </a:r>
          </a:p>
        </p:txBody>
      </p:sp>
      <p:sp>
        <p:nvSpPr>
          <p:cNvPr id="7" name="矩形 6"/>
          <p:cNvSpPr/>
          <p:nvPr/>
        </p:nvSpPr>
        <p:spPr>
          <a:xfrm>
            <a:off x="4429031" y="6170166"/>
            <a:ext cx="3337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schemeClr val="accent2"/>
                </a:solidFill>
              </a:rPr>
              <a:t> 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 experiment hall</a:t>
            </a:r>
          </a:p>
        </p:txBody>
      </p:sp>
      <p:sp>
        <p:nvSpPr>
          <p:cNvPr id="8" name="矩形 7"/>
          <p:cNvSpPr/>
          <p:nvPr/>
        </p:nvSpPr>
        <p:spPr>
          <a:xfrm>
            <a:off x="1179526" y="617279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2" indent="-360000" algn="l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schemeClr val="accent2"/>
                </a:solidFill>
              </a:rPr>
              <a:t> 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experiment hall</a:t>
            </a:r>
          </a:p>
        </p:txBody>
      </p:sp>
    </p:spTree>
    <p:extLst>
      <p:ext uri="{BB962C8B-B14F-4D97-AF65-F5344CB8AC3E}">
        <p14:creationId xmlns:p14="http://schemas.microsoft.com/office/powerpoint/2010/main" val="211628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Beam Commissioning (2017)</a:t>
            </a:r>
            <a:endParaRPr kumimoji="1" lang="zh-CN" altLang="en-US" dirty="0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4784390" y="1711018"/>
            <a:ext cx="2025484" cy="971770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accent3"/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2000" b="1" dirty="0" smtClean="0">
                <a:solidFill>
                  <a:schemeClr val="bg1"/>
                </a:solidFill>
              </a:rPr>
              <a:t>RCS/AC</a:t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(13 days)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445236" y="1756598"/>
            <a:ext cx="2074590" cy="926190"/>
          </a:xfrm>
          <a:prstGeom prst="rightArrow">
            <a:avLst>
              <a:gd name="adj1" fmla="val 75000"/>
              <a:gd name="adj2" fmla="val 32003"/>
            </a:avLst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35877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30000"/>
              </a:spcBef>
              <a:buClr>
                <a:schemeClr val="folHlink"/>
              </a:buClr>
            </a:pPr>
            <a:endParaRPr lang="zh-CN" altLang="zh-CN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3559" y="1756598"/>
            <a:ext cx="1931967" cy="926189"/>
          </a:xfrm>
          <a:prstGeom prst="rightArrow">
            <a:avLst>
              <a:gd name="adj1" fmla="val 75000"/>
              <a:gd name="adj2" fmla="val 31985"/>
            </a:avLst>
          </a:prstGeom>
          <a:solidFill>
            <a:schemeClr val="accent1"/>
          </a:solidFill>
          <a:ln>
            <a:noFil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30000"/>
              </a:spcBef>
            </a:pPr>
            <a:endParaRPr lang="zh-CN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9"/>
          <p:cNvSpPr>
            <a:spLocks noChangeArrowheads="1"/>
          </p:cNvSpPr>
          <p:nvPr/>
        </p:nvSpPr>
        <p:spPr bwMode="auto">
          <a:xfrm>
            <a:off x="173559" y="2785026"/>
            <a:ext cx="1931967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2017.04.15~04.24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31"/>
          <p:cNvSpPr>
            <a:spLocks noChangeArrowheads="1"/>
          </p:cNvSpPr>
          <p:nvPr/>
        </p:nvSpPr>
        <p:spPr bwMode="auto">
          <a:xfrm>
            <a:off x="2445236" y="2775114"/>
            <a:ext cx="2011079" cy="369332"/>
          </a:xfrm>
          <a:prstGeom prst="rect">
            <a:avLst/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2017.05.26~06.07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文本框 33"/>
          <p:cNvSpPr>
            <a:spLocks noChangeArrowheads="1"/>
          </p:cNvSpPr>
          <p:nvPr/>
        </p:nvSpPr>
        <p:spPr bwMode="auto">
          <a:xfrm>
            <a:off x="4724233" y="2787148"/>
            <a:ext cx="1977355" cy="369332"/>
          </a:xfrm>
          <a:prstGeom prst="rect">
            <a:avLst/>
          </a:prstGeom>
          <a:solidFill>
            <a:schemeClr val="accent3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2017.06.30~07.12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矩形 58"/>
          <p:cNvSpPr>
            <a:spLocks noChangeArrowheads="1"/>
          </p:cNvSpPr>
          <p:nvPr/>
        </p:nvSpPr>
        <p:spPr bwMode="auto">
          <a:xfrm>
            <a:off x="371242" y="1860269"/>
            <a:ext cx="13660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 err="1" smtClean="0">
                <a:solidFill>
                  <a:schemeClr val="bg1"/>
                </a:solidFill>
              </a:rPr>
              <a:t>Linac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(10 days)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6" name="矩形 59"/>
          <p:cNvSpPr>
            <a:spLocks noChangeArrowheads="1"/>
          </p:cNvSpPr>
          <p:nvPr/>
        </p:nvSpPr>
        <p:spPr bwMode="auto">
          <a:xfrm>
            <a:off x="2712512" y="1865750"/>
            <a:ext cx="13660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bg1"/>
                </a:solidFill>
                <a:sym typeface="Calibri" panose="020F0502020204030204" pitchFamily="34" charset="0"/>
              </a:rPr>
              <a:t>RCS/DC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sym typeface="Calibri" panose="020F0502020204030204" pitchFamily="34" charset="0"/>
              </a:rPr>
              <a:t> (10 days)</a:t>
            </a:r>
            <a:endParaRPr lang="zh-CN" altLang="en-US" sz="2000" b="1" dirty="0">
              <a:solidFill>
                <a:schemeClr val="bg1"/>
              </a:solidFill>
              <a:sym typeface="Calibri" panose="020F0502020204030204" pitchFamily="34" charset="0"/>
            </a:endParaRPr>
          </a:p>
        </p:txBody>
      </p:sp>
      <p:sp>
        <p:nvSpPr>
          <p:cNvPr id="18" name="文本框 2"/>
          <p:cNvSpPr txBox="1">
            <a:spLocks noChangeArrowheads="1"/>
          </p:cNvSpPr>
          <p:nvPr/>
        </p:nvSpPr>
        <p:spPr bwMode="auto">
          <a:xfrm>
            <a:off x="358774" y="908720"/>
            <a:ext cx="8029649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l"/>
            <a:r>
              <a:rPr lang="en-US" altLang="zh-CN" dirty="0" smtClean="0"/>
              <a:t>60 MeV </a:t>
            </a:r>
            <a:r>
              <a:rPr lang="en-US" altLang="zh-CN" dirty="0"/>
              <a:t>injection beam </a:t>
            </a:r>
            <a:r>
              <a:rPr lang="en-US" altLang="zh-CN" dirty="0" smtClean="0"/>
              <a:t>commissioning  (67 days)</a:t>
            </a:r>
            <a:endParaRPr kumimoji="1" lang="zh-CN" altLang="en-US" dirty="0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427618" y="3505718"/>
            <a:ext cx="2273970" cy="1199408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accent3"/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</a:rPr>
              <a:t>First </a:t>
            </a:r>
            <a:r>
              <a:rPr lang="en-US" altLang="zh-CN" sz="1600" b="1" dirty="0">
                <a:solidFill>
                  <a:srgbClr val="FF0000"/>
                </a:solidFill>
              </a:rPr>
              <a:t>beam </a:t>
            </a:r>
            <a:br>
              <a:rPr lang="en-US" altLang="zh-CN" sz="1600" b="1" dirty="0">
                <a:solidFill>
                  <a:srgbClr val="FF0000"/>
                </a:solidFill>
              </a:rPr>
            </a:br>
            <a:r>
              <a:rPr lang="en-US" altLang="zh-CN" sz="1600" b="1" dirty="0" smtClean="0">
                <a:solidFill>
                  <a:srgbClr val="FF0000"/>
                </a:solidFill>
              </a:rPr>
              <a:t>on </a:t>
            </a:r>
            <a:r>
              <a:rPr lang="en-US" altLang="zh-CN" sz="1600" b="1" dirty="0">
                <a:solidFill>
                  <a:srgbClr val="FF0000"/>
                </a:solidFill>
              </a:rPr>
              <a:t>target,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first 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en-US" altLang="zh-CN" sz="1600" b="1" dirty="0" smtClean="0">
                <a:solidFill>
                  <a:srgbClr val="FF0000"/>
                </a:solidFill>
              </a:rPr>
              <a:t>neutron </a:t>
            </a:r>
            <a:r>
              <a:rPr lang="en-US" altLang="zh-CN" sz="1600" b="1" dirty="0">
                <a:solidFill>
                  <a:srgbClr val="FF0000"/>
                </a:solidFill>
              </a:rPr>
              <a:t>beam</a:t>
            </a:r>
            <a:endParaRPr lang="zh-CN" altLang="zh-CN" sz="1600" b="1" dirty="0">
              <a:solidFill>
                <a:srgbClr val="FF0000"/>
              </a:solidFill>
            </a:endParaRPr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2372820" y="3750135"/>
            <a:ext cx="1789880" cy="898456"/>
          </a:xfrm>
          <a:prstGeom prst="rightArrow">
            <a:avLst>
              <a:gd name="adj1" fmla="val 75000"/>
              <a:gd name="adj2" fmla="val 32003"/>
            </a:avLst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35877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30000"/>
              </a:spcBef>
              <a:buClr>
                <a:schemeClr val="folHlink"/>
              </a:buClr>
            </a:pPr>
            <a:r>
              <a:rPr lang="en-US" altLang="zh-CN" sz="2000" b="1" dirty="0" smtClean="0">
                <a:solidFill>
                  <a:schemeClr val="bg1"/>
                </a:solidFill>
              </a:rPr>
              <a:t>RCS/AC</a:t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en-US" altLang="zh-CN" sz="2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(18 days)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21" name="文本框 29"/>
          <p:cNvSpPr>
            <a:spLocks noChangeArrowheads="1"/>
          </p:cNvSpPr>
          <p:nvPr/>
        </p:nvSpPr>
        <p:spPr bwMode="auto">
          <a:xfrm>
            <a:off x="173559" y="4752862"/>
            <a:ext cx="1931967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2017.07.21~07.28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31"/>
          <p:cNvSpPr>
            <a:spLocks noChangeArrowheads="1"/>
          </p:cNvSpPr>
          <p:nvPr/>
        </p:nvSpPr>
        <p:spPr bwMode="auto">
          <a:xfrm>
            <a:off x="2372821" y="4748722"/>
            <a:ext cx="1874326" cy="369332"/>
          </a:xfrm>
          <a:prstGeom prst="rect">
            <a:avLst/>
          </a:prstGeom>
          <a:solidFill>
            <a:schemeClr val="accent2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2017.08.11~08.28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3" name="文本框 33"/>
          <p:cNvSpPr>
            <a:spLocks noChangeArrowheads="1"/>
          </p:cNvSpPr>
          <p:nvPr/>
        </p:nvSpPr>
        <p:spPr bwMode="auto">
          <a:xfrm>
            <a:off x="4559442" y="4748722"/>
            <a:ext cx="1706510" cy="369332"/>
          </a:xfrm>
          <a:prstGeom prst="rect">
            <a:avLst/>
          </a:prstGeom>
          <a:solidFill>
            <a:schemeClr val="accent3"/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2017.08.28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173559" y="3691081"/>
            <a:ext cx="1931967" cy="1021188"/>
          </a:xfrm>
          <a:prstGeom prst="rightArrow">
            <a:avLst>
              <a:gd name="adj1" fmla="val 75000"/>
              <a:gd name="adj2" fmla="val 31985"/>
            </a:avLst>
          </a:prstGeom>
          <a:solidFill>
            <a:schemeClr val="accent1"/>
          </a:solidFill>
          <a:ln>
            <a:noFil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-342900" algn="ctr"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altLang="zh-CN" sz="2000" b="1" dirty="0">
                <a:solidFill>
                  <a:schemeClr val="bg1"/>
                </a:solidFill>
              </a:rPr>
              <a:t>RCS/AC </a:t>
            </a:r>
            <a:r>
              <a:rPr lang="en-US" altLang="zh-CN" sz="2000" b="1" dirty="0" smtClean="0">
                <a:solidFill>
                  <a:schemeClr val="bg1"/>
                </a:solidFill>
              </a:rPr>
              <a:t/>
            </a:r>
            <a:br>
              <a:rPr lang="en-US" altLang="zh-CN" sz="2000" b="1" dirty="0" smtClean="0">
                <a:solidFill>
                  <a:schemeClr val="bg1"/>
                </a:solidFill>
              </a:rPr>
            </a:br>
            <a:r>
              <a:rPr lang="en-US" altLang="zh-CN" sz="2000" b="1" dirty="0" smtClean="0">
                <a:solidFill>
                  <a:schemeClr val="bg1"/>
                </a:solidFill>
              </a:rPr>
              <a:t>(</a:t>
            </a:r>
            <a:r>
              <a:rPr lang="en-US" altLang="zh-CN" sz="2000" b="1" dirty="0">
                <a:solidFill>
                  <a:schemeClr val="bg1"/>
                </a:solidFill>
              </a:rPr>
              <a:t>8 days)</a:t>
            </a:r>
          </a:p>
        </p:txBody>
      </p:sp>
      <p:sp>
        <p:nvSpPr>
          <p:cNvPr id="27" name="文本框 4"/>
          <p:cNvSpPr txBox="1"/>
          <p:nvPr/>
        </p:nvSpPr>
        <p:spPr>
          <a:xfrm>
            <a:off x="453534" y="5414417"/>
            <a:ext cx="8132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Fastest beam commissioning of any facility of this type!  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978096" y="1704954"/>
            <a:ext cx="1783306" cy="1018516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2000" b="1" dirty="0">
                <a:solidFill>
                  <a:schemeClr val="bg1"/>
                </a:solidFill>
              </a:rPr>
              <a:t>RCS/DC </a:t>
            </a:r>
            <a:br>
              <a:rPr lang="en-US" altLang="zh-CN" sz="2000" b="1" dirty="0">
                <a:solidFill>
                  <a:schemeClr val="bg1"/>
                </a:solidFill>
              </a:rPr>
            </a:br>
            <a:r>
              <a:rPr lang="en-US" altLang="zh-CN" sz="2000" b="1" dirty="0">
                <a:solidFill>
                  <a:schemeClr val="bg1"/>
                </a:solidFill>
              </a:rPr>
              <a:t>(8 days)</a:t>
            </a:r>
            <a:endParaRPr lang="zh-CN" altLang="zh-CN" sz="2000" b="1" dirty="0">
              <a:solidFill>
                <a:schemeClr val="bg1"/>
              </a:solidFill>
            </a:endParaRPr>
          </a:p>
        </p:txBody>
      </p:sp>
      <p:sp>
        <p:nvSpPr>
          <p:cNvPr id="29" name="文本框 33"/>
          <p:cNvSpPr>
            <a:spLocks noChangeArrowheads="1"/>
          </p:cNvSpPr>
          <p:nvPr/>
        </p:nvSpPr>
        <p:spPr bwMode="auto">
          <a:xfrm>
            <a:off x="6978095" y="2787148"/>
            <a:ext cx="19132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2017.07.13~07.20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6929967" y="3574286"/>
            <a:ext cx="2165905" cy="1142872"/>
          </a:xfrm>
          <a:prstGeom prst="rightArrow">
            <a:avLst>
              <a:gd name="adj1" fmla="val 75000"/>
              <a:gd name="adj2" fmla="val 31983"/>
            </a:avLst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none" lIns="34290" rIns="34290" anchor="ctr" anchorCtr="1"/>
          <a:lstStyle>
            <a:lvl1pPr marL="224155" indent="-9715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ctr">
              <a:spcBef>
                <a:spcPct val="30000"/>
              </a:spcBef>
            </a:pPr>
            <a:r>
              <a:rPr lang="en-US" altLang="zh-CN" sz="1600" b="1" dirty="0" smtClean="0">
                <a:solidFill>
                  <a:srgbClr val="FF0000"/>
                </a:solidFill>
              </a:rPr>
              <a:t>Increase beam</a:t>
            </a:r>
            <a:br>
              <a:rPr lang="en-US" altLang="zh-CN" sz="1600" b="1" dirty="0" smtClean="0">
                <a:solidFill>
                  <a:srgbClr val="FF0000"/>
                </a:solidFill>
              </a:rPr>
            </a:br>
            <a:r>
              <a:rPr lang="en-US" altLang="zh-CN" sz="1600" b="1" dirty="0" smtClean="0">
                <a:solidFill>
                  <a:srgbClr val="FF0000"/>
                </a:solidFill>
              </a:rPr>
              <a:t> power </a:t>
            </a:r>
            <a:r>
              <a:rPr lang="en-US" altLang="zh-CN" sz="1600" b="1" dirty="0">
                <a:solidFill>
                  <a:srgbClr val="FF0000"/>
                </a:solidFill>
              </a:rPr>
              <a:t>to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10 kW</a:t>
            </a:r>
            <a:endParaRPr lang="zh-CN" altLang="zh-CN" sz="1600" b="1" dirty="0">
              <a:solidFill>
                <a:srgbClr val="FF0000"/>
              </a:solidFill>
            </a:endParaRPr>
          </a:p>
        </p:txBody>
      </p:sp>
      <p:sp>
        <p:nvSpPr>
          <p:cNvPr id="32" name="文本框 33"/>
          <p:cNvSpPr>
            <a:spLocks noChangeArrowheads="1"/>
          </p:cNvSpPr>
          <p:nvPr/>
        </p:nvSpPr>
        <p:spPr bwMode="auto">
          <a:xfrm>
            <a:off x="6978095" y="4756255"/>
            <a:ext cx="191324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mpd="sng">
            <a:noFill/>
            <a:beve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2017.11.01~11.09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318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4" grpId="0" animBg="1"/>
      <p:bldP spid="15" grpId="0"/>
      <p:bldP spid="16" grpId="0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/>
      <p:bldP spid="28" grpId="0" animBg="1"/>
      <p:bldP spid="29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First CSNS Neutron Beam</a:t>
            </a:r>
            <a:endParaRPr kumimoji="1" lang="zh-CN" altLang="en-US" dirty="0"/>
          </a:p>
        </p:txBody>
      </p:sp>
      <p:grpSp>
        <p:nvGrpSpPr>
          <p:cNvPr id="3" name="组 2"/>
          <p:cNvGrpSpPr/>
          <p:nvPr/>
        </p:nvGrpSpPr>
        <p:grpSpPr>
          <a:xfrm>
            <a:off x="395536" y="908720"/>
            <a:ext cx="8280920" cy="5792846"/>
            <a:chOff x="395536" y="908720"/>
            <a:chExt cx="8280920" cy="57928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908720"/>
              <a:ext cx="8280920" cy="579284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575131" y="1753652"/>
              <a:ext cx="2420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800" dirty="0" smtClean="0">
                  <a:solidFill>
                    <a:srgbClr val="0000FF"/>
                  </a:solidFill>
                </a:rPr>
                <a:t>Aug. 28, 2017</a:t>
              </a:r>
              <a:endParaRPr kumimoji="1" lang="zh-CN" altLang="en-US" sz="2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323528" y="2420888"/>
            <a:ext cx="8820472" cy="2493963"/>
            <a:chOff x="323528" y="2420888"/>
            <a:chExt cx="8820472" cy="2493963"/>
          </a:xfrm>
        </p:grpSpPr>
        <p:pic>
          <p:nvPicPr>
            <p:cNvPr id="7" name="图片 3" descr="BL20-9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20888"/>
              <a:ext cx="4432300" cy="249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 descr="BL_06_96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1388" y="2420888"/>
              <a:ext cx="4392612" cy="247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文本框 8"/>
          <p:cNvSpPr txBox="1"/>
          <p:nvPr/>
        </p:nvSpPr>
        <p:spPr>
          <a:xfrm>
            <a:off x="277803" y="947487"/>
            <a:ext cx="8612822" cy="538608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 </a:t>
            </a:r>
            <a:r>
              <a:rPr lang="en-US" altLang="zh-CN" sz="2400" b="1" dirty="0">
                <a:solidFill>
                  <a:srgbClr val="071F65"/>
                </a:solidFill>
              </a:rPr>
              <a:t>Accelerator Technology Advisory Committee </a:t>
            </a:r>
            <a:r>
              <a:rPr lang="en-US" altLang="zh-CN" sz="2400" b="1" dirty="0" smtClean="0">
                <a:solidFill>
                  <a:srgbClr val="071F65"/>
                </a:solidFill>
              </a:rPr>
              <a:t>Review Report:</a:t>
            </a:r>
          </a:p>
          <a:p>
            <a:r>
              <a:rPr lang="en-US" altLang="zh-CN" sz="2400" dirty="0" smtClean="0"/>
              <a:t>    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congratulates the CSNS team on the excellent progress that has been made since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review of 2016,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recognizes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important milestones achieved against a demanding schedule. Of particular significance are the first production of neutrons at CSNS and the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realization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 1.6 GeV, 10 kW proton beam. This is testament to the great dedication, commitment and technical ability of the CSNS staff. </a:t>
            </a:r>
            <a:endParaRPr lang="en-US" altLang="zh-C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5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Beam </a:t>
            </a:r>
            <a:r>
              <a:rPr kumimoji="1" lang="en-US" altLang="zh-CN" dirty="0"/>
              <a:t>C</a:t>
            </a:r>
            <a:r>
              <a:rPr kumimoji="1" lang="en-US" altLang="zh-CN" dirty="0" smtClean="0"/>
              <a:t>ommissioning (2018)</a:t>
            </a:r>
            <a:endParaRPr kumimoji="1" lang="zh-CN" altLang="en-US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323511" y="908050"/>
            <a:ext cx="75808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dirty="0" smtClean="0">
                <a:solidFill>
                  <a:srgbClr val="000090"/>
                </a:solidFill>
              </a:rPr>
              <a:t>80 MeV </a:t>
            </a:r>
            <a:r>
              <a:rPr lang="en-US" altLang="zh-CN" dirty="0">
                <a:solidFill>
                  <a:srgbClr val="000090"/>
                </a:solidFill>
              </a:rPr>
              <a:t>injection beam </a:t>
            </a:r>
            <a:r>
              <a:rPr lang="en-US" altLang="zh-CN" dirty="0" smtClean="0">
                <a:solidFill>
                  <a:srgbClr val="000090"/>
                </a:solidFill>
              </a:rPr>
              <a:t>commissioning (18 days)</a:t>
            </a:r>
            <a:endParaRPr kumimoji="1" lang="zh-CN" alt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3238" y="1412875"/>
            <a:ext cx="8640762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/>
              <a:t>2018.01. 4~01.13  </a:t>
            </a:r>
            <a:r>
              <a:rPr lang="en-US" altLang="zh-CN" sz="2400" dirty="0" smtClean="0"/>
              <a:t>  </a:t>
            </a:r>
            <a:r>
              <a:rPr lang="en-US" altLang="zh-CN" sz="2400" dirty="0" err="1">
                <a:solidFill>
                  <a:schemeClr val="tx1"/>
                </a:solidFill>
              </a:rPr>
              <a:t>Linac</a:t>
            </a:r>
            <a:endParaRPr lang="en-US" altLang="zh-CN" sz="2400" dirty="0"/>
          </a:p>
          <a:p>
            <a:pPr algn="l">
              <a:lnSpc>
                <a:spcPct val="120000"/>
              </a:lnSpc>
              <a:spcBef>
                <a:spcPts val="600"/>
              </a:spcBef>
              <a:buFont typeface="Wingdings" charset="0"/>
              <a:buNone/>
            </a:pPr>
            <a:r>
              <a:rPr lang="en-US" altLang="zh-CN" sz="2400" dirty="0"/>
              <a:t>2018.01.14~01.17   </a:t>
            </a:r>
            <a:r>
              <a:rPr lang="en-US" altLang="zh-CN" sz="2400" dirty="0">
                <a:solidFill>
                  <a:schemeClr val="tx1"/>
                </a:solidFill>
              </a:rPr>
              <a:t>RCS/DC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buFont typeface="Wingdings" charset="0"/>
              <a:buNone/>
            </a:pPr>
            <a:r>
              <a:rPr lang="en-US" altLang="zh-CN" sz="2400" dirty="0"/>
              <a:t>2018.01.18~01.21   </a:t>
            </a:r>
            <a:r>
              <a:rPr lang="en-US" altLang="zh-CN" sz="2400" dirty="0">
                <a:solidFill>
                  <a:schemeClr val="tx1"/>
                </a:solidFill>
              </a:rPr>
              <a:t>RCS/AC</a:t>
            </a:r>
          </a:p>
          <a:p>
            <a:pPr algn="l"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dirty="0"/>
              <a:t>2018.01.22~</a:t>
            </a:r>
            <a:r>
              <a:rPr lang="zh-CN" altLang="en-US" sz="2400" dirty="0"/>
              <a:t>  </a:t>
            </a:r>
            <a:r>
              <a:rPr lang="en-US" altLang="zh-CN" sz="2400" dirty="0"/>
              <a:t>    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Test operation + beam commissioning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6127"/>
            <a:ext cx="9144000" cy="3051048"/>
          </a:xfrm>
          <a:prstGeom prst="rect">
            <a:avLst/>
          </a:prstGeom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709539" y="5049838"/>
            <a:ext cx="6528812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dirty="0" smtClean="0">
                <a:solidFill>
                  <a:srgbClr val="FF0000"/>
                </a:solidFill>
              </a:rPr>
              <a:t>First user </a:t>
            </a:r>
            <a:r>
              <a:rPr kumimoji="1" lang="en-US" altLang="zh-CN" dirty="0">
                <a:solidFill>
                  <a:srgbClr val="FF0000"/>
                </a:solidFill>
              </a:rPr>
              <a:t>paper published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Apr</a:t>
            </a:r>
            <a:r>
              <a:rPr kumimoji="1" lang="en-US" altLang="zh-CN" dirty="0">
                <a:solidFill>
                  <a:srgbClr val="FF0000"/>
                </a:solidFill>
              </a:rPr>
              <a:t>. 9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1546438" y="4329418"/>
            <a:ext cx="1954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sz="1800" dirty="0"/>
              <a:t>First </a:t>
            </a:r>
            <a:r>
              <a:rPr kumimoji="1" lang="en-US" altLang="zh-CN" sz="1800" dirty="0" smtClean="0"/>
              <a:t>user </a:t>
            </a:r>
            <a:r>
              <a:rPr kumimoji="1" lang="en-US" altLang="zh-CN" sz="1800" dirty="0"/>
              <a:t>sample</a:t>
            </a:r>
            <a:endParaRPr kumimoji="1" lang="zh-CN" altLang="en-US" sz="1800" dirty="0"/>
          </a:p>
        </p:txBody>
      </p:sp>
      <p:cxnSp>
        <p:nvCxnSpPr>
          <p:cNvPr id="8" name="直接箭头连接符 8"/>
          <p:cNvCxnSpPr>
            <a:cxnSpLocks noChangeShapeType="1"/>
          </p:cNvCxnSpPr>
          <p:nvPr/>
        </p:nvCxnSpPr>
        <p:spPr bwMode="auto">
          <a:xfrm>
            <a:off x="3546276" y="4542954"/>
            <a:ext cx="576263" cy="2873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560274" y="5029605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sz="1800" dirty="0"/>
              <a:t>Demo 10kW</a:t>
            </a:r>
            <a:endParaRPr kumimoji="1" lang="zh-CN" altLang="en-US" sz="1800" dirty="0"/>
          </a:p>
        </p:txBody>
      </p:sp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391301" y="3877080"/>
            <a:ext cx="4099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kumimoji="1" lang="en-US" altLang="zh-CN" dirty="0" smtClean="0"/>
              <a:t>1200</a:t>
            </a:r>
            <a:r>
              <a:rPr kumimoji="1" lang="en-US" altLang="zh-CN" dirty="0"/>
              <a:t>+ </a:t>
            </a:r>
            <a:r>
              <a:rPr kumimoji="1" lang="en-US" altLang="zh-CN" dirty="0" err="1"/>
              <a:t>hrs</a:t>
            </a:r>
            <a:r>
              <a:rPr kumimoji="1" lang="en-US" altLang="zh-CN" dirty="0"/>
              <a:t> beam on target</a:t>
            </a:r>
            <a:endParaRPr kumimoji="1" lang="zh-CN" altLang="en-US" dirty="0"/>
          </a:p>
        </p:txBody>
      </p:sp>
      <p:pic>
        <p:nvPicPr>
          <p:cNvPr id="11" name="图片 10" descr="屏幕快照 2018-05-18 下午3.26.0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756"/>
            <a:ext cx="8137282" cy="33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4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Design and Acceptance Goals</a:t>
            </a:r>
            <a:endParaRPr kumimoji="1"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853854"/>
              </p:ext>
            </p:extLst>
          </p:nvPr>
        </p:nvGraphicFramePr>
        <p:xfrm>
          <a:off x="395536" y="1412776"/>
          <a:ext cx="849694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/>
                <a:gridCol w="1416157"/>
                <a:gridCol w="1416157"/>
                <a:gridCol w="1152129"/>
                <a:gridCol w="1680185"/>
                <a:gridCol w="14161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</a:rPr>
                        <a:t>Beam power 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Rep. rate 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Ave.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aseline="0" dirty="0" err="1" smtClean="0">
                          <a:solidFill>
                            <a:schemeClr val="tx1"/>
                          </a:solidFill>
                        </a:rPr>
                        <a:t>Curr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Beam Energy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Neutron Efficiency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Neutron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Flux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100 kW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  25 Hz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63 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μA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1.6 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GeV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0.1 (n/p/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sr</a:t>
                      </a:r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2*10</a:t>
                      </a:r>
                      <a:r>
                        <a:rPr lang="en-US" altLang="zh-CN" sz="2000" baseline="30000" dirty="0" smtClean="0">
                          <a:solidFill>
                            <a:schemeClr val="accent2"/>
                          </a:solidFill>
                        </a:rPr>
                        <a:t>7</a:t>
                      </a:r>
                      <a:endParaRPr lang="zh-CN" altLang="en-US" sz="2000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194011"/>
              </p:ext>
            </p:extLst>
          </p:nvPr>
        </p:nvGraphicFramePr>
        <p:xfrm>
          <a:off x="395536" y="3203584"/>
          <a:ext cx="849694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57"/>
                <a:gridCol w="1416157"/>
                <a:gridCol w="1416157"/>
                <a:gridCol w="1152129"/>
                <a:gridCol w="1680185"/>
                <a:gridCol w="14161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0000"/>
                          </a:solidFill>
                        </a:rPr>
                        <a:t>Beam power </a:t>
                      </a:r>
                      <a:endParaRPr lang="zh-CN" alt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Rep. rate 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Ave.</a:t>
                      </a:r>
                      <a:r>
                        <a:rPr lang="en-US" altLang="zh-CN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baseline="0" dirty="0" err="1" smtClean="0">
                          <a:solidFill>
                            <a:srgbClr val="000000"/>
                          </a:solidFill>
                        </a:rPr>
                        <a:t>Curr</a:t>
                      </a:r>
                      <a:r>
                        <a:rPr lang="en-US" altLang="zh-CN" baseline="0" dirty="0" smtClean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Beam Energy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Neutron Efficiency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Neutron</a:t>
                      </a:r>
                      <a:r>
                        <a:rPr lang="en-US" altLang="zh-CN" baseline="0" dirty="0" smtClean="0">
                          <a:solidFill>
                            <a:srgbClr val="000000"/>
                          </a:solidFill>
                        </a:rPr>
                        <a:t> Flux</a:t>
                      </a:r>
                      <a:endParaRPr lang="zh-CN" alt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10 kW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  25 Hz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6.3 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μA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1.6 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GeV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0.005 (n/p/</a:t>
                      </a:r>
                      <a:r>
                        <a:rPr lang="en-US" altLang="zh-CN" sz="2000" dirty="0" err="1" smtClean="0">
                          <a:solidFill>
                            <a:schemeClr val="accent2"/>
                          </a:solidFill>
                        </a:rPr>
                        <a:t>sr</a:t>
                      </a:r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)</a:t>
                      </a:r>
                      <a:endParaRPr lang="zh-CN" altLang="en-US" sz="2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accent2"/>
                          </a:solidFill>
                        </a:rPr>
                        <a:t>10</a:t>
                      </a:r>
                      <a:r>
                        <a:rPr lang="en-US" altLang="zh-CN" sz="2000" baseline="30000" dirty="0" smtClean="0">
                          <a:solidFill>
                            <a:schemeClr val="accent2"/>
                          </a:solidFill>
                        </a:rPr>
                        <a:t>5</a:t>
                      </a:r>
                      <a:endParaRPr lang="zh-CN" altLang="en-US" sz="2000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819027"/>
              </p:ext>
            </p:extLst>
          </p:nvPr>
        </p:nvGraphicFramePr>
        <p:xfrm>
          <a:off x="395538" y="4244256"/>
          <a:ext cx="849694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58"/>
                <a:gridCol w="1392156"/>
                <a:gridCol w="1416157"/>
                <a:gridCol w="1152127"/>
                <a:gridCol w="1680187"/>
                <a:gridCol w="14161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23 kW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 25 Hz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14.5 </a:t>
                      </a:r>
                      <a:r>
                        <a:rPr lang="en-US" altLang="zh-CN" sz="2000" dirty="0" err="1" smtClean="0">
                          <a:solidFill>
                            <a:srgbClr val="FF0000"/>
                          </a:solidFill>
                        </a:rPr>
                        <a:t>μA</a:t>
                      </a:r>
                      <a:endParaRPr lang="zh-CN" altLang="en-US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1.6 </a:t>
                      </a:r>
                      <a:r>
                        <a:rPr lang="en-US" altLang="zh-CN" sz="2000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0.125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2.5*10</a:t>
                      </a:r>
                      <a:r>
                        <a:rPr lang="en-US" altLang="zh-CN" sz="2000" baseline="30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CN" altLang="en-US" sz="20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51520" y="466524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In the technical test for official acceptance, all acceptance goals were reached, and most of them were exceeded. </a:t>
            </a:r>
          </a:p>
          <a:p>
            <a:pPr marL="342900" indent="-342900" algn="l">
              <a:buFont typeface="Wingdings" charset="2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All 3 neutron spectrometers performed experiments with standard samples in the official technical test. </a:t>
            </a: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400" dirty="0">
                <a:solidFill>
                  <a:srgbClr val="071F65"/>
                </a:solidFill>
              </a:rPr>
              <a:t>On construction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schedule.</a:t>
            </a:r>
            <a:endParaRPr kumimoji="1" lang="en-US" altLang="zh-CN" sz="2400" dirty="0">
              <a:solidFill>
                <a:srgbClr val="071F65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7496" y="2607295"/>
            <a:ext cx="2379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71F65"/>
                </a:solidFill>
                <a:latin typeface="+mn-lt"/>
                <a:ea typeface="黑体" pitchFamily="49" charset="-122"/>
              </a:rPr>
              <a:t>Acceptance goals</a:t>
            </a:r>
            <a:endParaRPr lang="zh-CN" altLang="en-US" sz="2400" b="1" dirty="0">
              <a:solidFill>
                <a:srgbClr val="071F65"/>
              </a:solidFill>
              <a:latin typeface="+mn-lt"/>
              <a:ea typeface="黑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58862" y="764704"/>
            <a:ext cx="2115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71F65"/>
                </a:solidFill>
                <a:latin typeface="+mn-lt"/>
                <a:ea typeface="黑体" pitchFamily="49" charset="-122"/>
              </a:rPr>
              <a:t>Design goals </a:t>
            </a:r>
            <a:endParaRPr lang="zh-CN" altLang="en-US" sz="2800" b="1" dirty="0">
              <a:solidFill>
                <a:srgbClr val="071F65"/>
              </a:solidFill>
              <a:latin typeface="+mn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487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Funding of Dongguan Branch </a:t>
            </a:r>
            <a:endParaRPr kumimoji="1" lang="zh-CN" altLang="en-US" dirty="0"/>
          </a:p>
        </p:txBody>
      </p:sp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216943"/>
              </p:ext>
            </p:extLst>
          </p:nvPr>
        </p:nvGraphicFramePr>
        <p:xfrm>
          <a:off x="374931" y="1760555"/>
          <a:ext cx="4109331" cy="339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图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308518"/>
              </p:ext>
            </p:extLst>
          </p:nvPr>
        </p:nvGraphicFramePr>
        <p:xfrm>
          <a:off x="4547935" y="938464"/>
          <a:ext cx="3934327" cy="279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图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044649"/>
              </p:ext>
            </p:extLst>
          </p:nvPr>
        </p:nvGraphicFramePr>
        <p:xfrm>
          <a:off x="4535798" y="3573506"/>
          <a:ext cx="4223085" cy="278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503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Research Output - Patents</a:t>
            </a:r>
            <a:endParaRPr kumimoji="1" lang="zh-CN" altLang="en-US" dirty="0"/>
          </a:p>
        </p:txBody>
      </p:sp>
      <p:graphicFrame>
        <p:nvGraphicFramePr>
          <p:cNvPr id="5" name="图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999756"/>
              </p:ext>
            </p:extLst>
          </p:nvPr>
        </p:nvGraphicFramePr>
        <p:xfrm>
          <a:off x="878198" y="917554"/>
          <a:ext cx="7074570" cy="4788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646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Research Output </a:t>
            </a:r>
            <a:r>
              <a:rPr kumimoji="1" lang="mr-IN" altLang="zh-CN" dirty="0" smtClean="0"/>
              <a:t>–</a:t>
            </a:r>
            <a:r>
              <a:rPr kumimoji="1" lang="en-US" altLang="zh-CN" dirty="0" smtClean="0"/>
              <a:t> Papers</a:t>
            </a:r>
            <a:endParaRPr kumimoji="1" lang="zh-CN" altLang="en-US" dirty="0"/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292764"/>
              </p:ext>
            </p:extLst>
          </p:nvPr>
        </p:nvGraphicFramePr>
        <p:xfrm>
          <a:off x="493293" y="1371599"/>
          <a:ext cx="8229602" cy="484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453111"/>
              </p:ext>
            </p:extLst>
          </p:nvPr>
        </p:nvGraphicFramePr>
        <p:xfrm>
          <a:off x="312821" y="868050"/>
          <a:ext cx="8594038" cy="5520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582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CSNS Accelerator Team</a:t>
            </a:r>
            <a:endParaRPr kumimoji="1"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888901" y="1320519"/>
            <a:ext cx="2154632" cy="481033"/>
            <a:chOff x="352124" y="3681535"/>
            <a:chExt cx="1356787" cy="432383"/>
          </a:xfrm>
        </p:grpSpPr>
        <p:grpSp>
          <p:nvGrpSpPr>
            <p:cNvPr id="6" name="组合 5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圆角矩形 7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 rot="16200000">
            <a:off x="4779285" y="553872"/>
            <a:ext cx="461665" cy="201818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kumimoji="1" lang="en-US" altLang="zh-CN" b="1" dirty="0">
                <a:solidFill>
                  <a:srgbClr val="071F65"/>
                </a:solidFill>
                <a:latin typeface="Times New Roman"/>
                <a:cs typeface="Times New Roman"/>
              </a:rPr>
              <a:t>Accelerator physics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3905356" y="1977995"/>
            <a:ext cx="2154632" cy="481033"/>
            <a:chOff x="352124" y="3681535"/>
            <a:chExt cx="1356787" cy="432383"/>
          </a:xfrm>
        </p:grpSpPr>
        <p:grpSp>
          <p:nvGrpSpPr>
            <p:cNvPr id="42" name="组合 4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圆角矩形 4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98798" y="2646187"/>
            <a:ext cx="2154632" cy="481033"/>
            <a:chOff x="352124" y="3681535"/>
            <a:chExt cx="1356787" cy="432383"/>
          </a:xfrm>
        </p:grpSpPr>
        <p:grpSp>
          <p:nvGrpSpPr>
            <p:cNvPr id="47" name="组合 46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圆角矩形 48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81030" y="3284479"/>
            <a:ext cx="2154632" cy="481033"/>
            <a:chOff x="352124" y="3681535"/>
            <a:chExt cx="1356787" cy="432383"/>
          </a:xfrm>
        </p:grpSpPr>
        <p:grpSp>
          <p:nvGrpSpPr>
            <p:cNvPr id="52" name="组合 5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圆角矩形 5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圆角矩形 5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881030" y="3894145"/>
            <a:ext cx="2154632" cy="481033"/>
            <a:chOff x="352124" y="3681535"/>
            <a:chExt cx="1356787" cy="432383"/>
          </a:xfrm>
        </p:grpSpPr>
        <p:grpSp>
          <p:nvGrpSpPr>
            <p:cNvPr id="57" name="组合 56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圆角矩形 58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0" name="圆角矩形 59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895499" y="4539906"/>
            <a:ext cx="2154632" cy="481033"/>
            <a:chOff x="352124" y="3681535"/>
            <a:chExt cx="1356787" cy="432383"/>
          </a:xfrm>
        </p:grpSpPr>
        <p:grpSp>
          <p:nvGrpSpPr>
            <p:cNvPr id="62" name="组合 6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圆角矩形 6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5" name="圆角矩形 6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892200" y="5221761"/>
            <a:ext cx="2154632" cy="481033"/>
            <a:chOff x="352124" y="3681535"/>
            <a:chExt cx="1356787" cy="432383"/>
          </a:xfrm>
        </p:grpSpPr>
        <p:grpSp>
          <p:nvGrpSpPr>
            <p:cNvPr id="67" name="组合 66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圆角矩形 68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0" name="圆角矩形 69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188063" y="1303609"/>
            <a:ext cx="2154632" cy="481033"/>
            <a:chOff x="352124" y="3681535"/>
            <a:chExt cx="1356787" cy="432383"/>
          </a:xfrm>
        </p:grpSpPr>
        <p:grpSp>
          <p:nvGrpSpPr>
            <p:cNvPr id="72" name="组合 7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圆角矩形 7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5" name="圆角矩形 7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188063" y="1988731"/>
            <a:ext cx="2154632" cy="481033"/>
            <a:chOff x="352124" y="3681535"/>
            <a:chExt cx="1356787" cy="432383"/>
          </a:xfrm>
        </p:grpSpPr>
        <p:grpSp>
          <p:nvGrpSpPr>
            <p:cNvPr id="77" name="组合 76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圆角矩形 78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0" name="圆角矩形 79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212389" y="2678716"/>
            <a:ext cx="2154632" cy="481033"/>
            <a:chOff x="352124" y="3681535"/>
            <a:chExt cx="1356787" cy="432383"/>
          </a:xfrm>
        </p:grpSpPr>
        <p:grpSp>
          <p:nvGrpSpPr>
            <p:cNvPr id="82" name="组合 8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圆角矩形 8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212390" y="3301389"/>
            <a:ext cx="2154632" cy="481033"/>
            <a:chOff x="352124" y="3681535"/>
            <a:chExt cx="1356787" cy="432383"/>
          </a:xfrm>
        </p:grpSpPr>
        <p:grpSp>
          <p:nvGrpSpPr>
            <p:cNvPr id="87" name="组合 86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9" name="圆角矩形 88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6209090" y="3911055"/>
            <a:ext cx="2154632" cy="481033"/>
            <a:chOff x="352124" y="3681535"/>
            <a:chExt cx="1356787" cy="432383"/>
          </a:xfrm>
        </p:grpSpPr>
        <p:grpSp>
          <p:nvGrpSpPr>
            <p:cNvPr id="92" name="组合 9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圆角矩形 9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5" name="圆角矩形 9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6205791" y="4529170"/>
            <a:ext cx="2154632" cy="481033"/>
            <a:chOff x="352124" y="3681535"/>
            <a:chExt cx="1356787" cy="432383"/>
          </a:xfrm>
        </p:grpSpPr>
        <p:grpSp>
          <p:nvGrpSpPr>
            <p:cNvPr id="97" name="组合 96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圆角矩形 98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0" name="圆角矩形 99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6236716" y="5227544"/>
            <a:ext cx="2154632" cy="481033"/>
            <a:chOff x="352124" y="3681535"/>
            <a:chExt cx="1356787" cy="432383"/>
          </a:xfrm>
        </p:grpSpPr>
        <p:grpSp>
          <p:nvGrpSpPr>
            <p:cNvPr id="102" name="组合 101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圆角矩形 103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5" name="圆角矩形 104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 rot="16200000">
              <a:off x="438776" y="3752279"/>
              <a:ext cx="329431" cy="290902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宋体" panose="02010600030101010101" pitchFamily="2" charset="-122"/>
              </a:endParaRPr>
            </a:p>
          </p:txBody>
        </p:sp>
      </p:grpSp>
      <p:sp>
        <p:nvSpPr>
          <p:cNvPr id="106" name="矩形 105"/>
          <p:cNvSpPr/>
          <p:nvPr/>
        </p:nvSpPr>
        <p:spPr>
          <a:xfrm>
            <a:off x="4320001" y="2021543"/>
            <a:ext cx="1270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Front end</a:t>
            </a:r>
          </a:p>
        </p:txBody>
      </p:sp>
      <p:sp>
        <p:nvSpPr>
          <p:cNvPr id="107" name="矩形 106"/>
          <p:cNvSpPr/>
          <p:nvPr/>
        </p:nvSpPr>
        <p:spPr>
          <a:xfrm>
            <a:off x="4347325" y="2703458"/>
            <a:ext cx="1289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DTL </a:t>
            </a:r>
            <a:r>
              <a:rPr kumimoji="1" lang="en-US" altLang="zh-CN" sz="2000" b="1" dirty="0" err="1">
                <a:solidFill>
                  <a:srgbClr val="071F65"/>
                </a:solidFill>
                <a:latin typeface="Times New Roman"/>
                <a:cs typeface="Times New Roman"/>
              </a:rPr>
              <a:t>linac</a:t>
            </a:r>
            <a:endParaRPr kumimoji="1" lang="en-US" altLang="zh-CN" sz="2000" b="1" dirty="0">
              <a:solidFill>
                <a:srgbClr val="071F65"/>
              </a:solidFill>
              <a:latin typeface="Times New Roman"/>
              <a:cs typeface="Times New Roman"/>
            </a:endParaRPr>
          </a:p>
        </p:txBody>
      </p:sp>
      <p:sp>
        <p:nvSpPr>
          <p:cNvPr id="108" name="可选流程 3"/>
          <p:cNvSpPr/>
          <p:nvPr/>
        </p:nvSpPr>
        <p:spPr>
          <a:xfrm>
            <a:off x="279433" y="2558783"/>
            <a:ext cx="3170597" cy="1937250"/>
          </a:xfrm>
          <a:prstGeom prst="flowChartAlternateProcess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smtClean="0">
                <a:solidFill>
                  <a:srgbClr val="F9E3A5"/>
                </a:solidFill>
                <a:latin typeface="Times New Roman"/>
                <a:cs typeface="Times New Roman"/>
              </a:rPr>
              <a:t>Accelerator  Division </a:t>
            </a:r>
            <a:endParaRPr kumimoji="1" lang="en-US" altLang="zh-CN" b="1" dirty="0" smtClean="0">
              <a:solidFill>
                <a:srgbClr val="F9E3A5"/>
              </a:solidFill>
              <a:latin typeface="Times New Roman"/>
              <a:cs typeface="Times New Roman"/>
            </a:endParaRPr>
          </a:p>
          <a:p>
            <a:pPr algn="ctr"/>
            <a:r>
              <a:rPr kumimoji="1" lang="en-US" altLang="zh-CN" sz="2400" b="1" dirty="0" smtClean="0">
                <a:latin typeface="Times New Roman"/>
                <a:cs typeface="Times New Roman"/>
              </a:rPr>
              <a:t>(Staff: 133)</a:t>
            </a:r>
            <a:endParaRPr kumimoji="1" lang="zh-CN" altLang="en-US" sz="2400" b="1" dirty="0">
              <a:latin typeface="Times New Roman"/>
              <a:cs typeface="Times New Roman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4379417" y="3346952"/>
            <a:ext cx="1218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 err="1">
                <a:solidFill>
                  <a:srgbClr val="071F65"/>
                </a:solidFill>
                <a:latin typeface="Times New Roman"/>
                <a:cs typeface="Times New Roman"/>
              </a:rPr>
              <a:t>Linac</a:t>
            </a:r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 RF</a:t>
            </a:r>
          </a:p>
        </p:txBody>
      </p:sp>
      <p:sp>
        <p:nvSpPr>
          <p:cNvPr id="111" name="矩形 110"/>
          <p:cNvSpPr/>
          <p:nvPr/>
        </p:nvSpPr>
        <p:spPr>
          <a:xfrm>
            <a:off x="4437821" y="3951416"/>
            <a:ext cx="1034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Control</a:t>
            </a:r>
          </a:p>
        </p:txBody>
      </p:sp>
      <p:sp>
        <p:nvSpPr>
          <p:cNvPr id="112" name="矩形 111"/>
          <p:cNvSpPr/>
          <p:nvPr/>
        </p:nvSpPr>
        <p:spPr>
          <a:xfrm>
            <a:off x="3919308" y="4600467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71F65"/>
                </a:solidFill>
                <a:latin typeface="Times New Roman"/>
                <a:cs typeface="Times New Roman"/>
              </a:rPr>
              <a:t>Beam </a:t>
            </a:r>
            <a:r>
              <a:rPr kumimoji="1" lang="en-US" altLang="zh-CN" sz="1600" b="1" dirty="0" smtClean="0">
                <a:solidFill>
                  <a:srgbClr val="071F65"/>
                </a:solidFill>
                <a:latin typeface="Times New Roman"/>
                <a:cs typeface="Times New Roman"/>
              </a:rPr>
              <a:t>instrumentation</a:t>
            </a:r>
            <a:endParaRPr kumimoji="1" lang="en-US" altLang="zh-CN" sz="1600" b="1" dirty="0">
              <a:solidFill>
                <a:srgbClr val="071F65"/>
              </a:solidFill>
              <a:latin typeface="Times New Roman"/>
              <a:cs typeface="Times New Roman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4416245" y="5262226"/>
            <a:ext cx="1173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Ring RF </a:t>
            </a:r>
          </a:p>
        </p:txBody>
      </p:sp>
      <p:sp>
        <p:nvSpPr>
          <p:cNvPr id="114" name="矩形 113"/>
          <p:cNvSpPr/>
          <p:nvPr/>
        </p:nvSpPr>
        <p:spPr>
          <a:xfrm>
            <a:off x="6699482" y="1344071"/>
            <a:ext cx="1024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Magnet</a:t>
            </a:r>
          </a:p>
        </p:txBody>
      </p:sp>
      <p:sp>
        <p:nvSpPr>
          <p:cNvPr id="115" name="矩形 114"/>
          <p:cNvSpPr/>
          <p:nvPr/>
        </p:nvSpPr>
        <p:spPr>
          <a:xfrm>
            <a:off x="6546813" y="2021543"/>
            <a:ext cx="1669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Power supply</a:t>
            </a:r>
          </a:p>
        </p:txBody>
      </p:sp>
      <p:sp>
        <p:nvSpPr>
          <p:cNvPr id="116" name="矩形 115"/>
          <p:cNvSpPr/>
          <p:nvPr/>
        </p:nvSpPr>
        <p:spPr>
          <a:xfrm>
            <a:off x="6198578" y="2748903"/>
            <a:ext cx="221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71F65"/>
                </a:solidFill>
                <a:latin typeface="Times New Roman"/>
                <a:cs typeface="Times New Roman"/>
              </a:rPr>
              <a:t>Pulsed power supply</a:t>
            </a:r>
          </a:p>
        </p:txBody>
      </p:sp>
      <p:sp>
        <p:nvSpPr>
          <p:cNvPr id="117" name="矩形 116"/>
          <p:cNvSpPr/>
          <p:nvPr/>
        </p:nvSpPr>
        <p:spPr>
          <a:xfrm>
            <a:off x="6620303" y="3351420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Mechanics</a:t>
            </a:r>
          </a:p>
        </p:txBody>
      </p:sp>
      <p:sp>
        <p:nvSpPr>
          <p:cNvPr id="118" name="矩形 117"/>
          <p:cNvSpPr/>
          <p:nvPr/>
        </p:nvSpPr>
        <p:spPr>
          <a:xfrm>
            <a:off x="6642120" y="3981242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Alignment</a:t>
            </a:r>
          </a:p>
        </p:txBody>
      </p:sp>
      <p:sp>
        <p:nvSpPr>
          <p:cNvPr id="119" name="矩形 118"/>
          <p:cNvSpPr/>
          <p:nvPr/>
        </p:nvSpPr>
        <p:spPr>
          <a:xfrm>
            <a:off x="6685665" y="4556815"/>
            <a:ext cx="1087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 smtClean="0">
                <a:solidFill>
                  <a:srgbClr val="071F65"/>
                </a:solidFill>
                <a:latin typeface="Times New Roman"/>
                <a:cs typeface="Times New Roman"/>
              </a:rPr>
              <a:t>Vacuum</a:t>
            </a:r>
            <a:endParaRPr kumimoji="1" lang="en-US" altLang="zh-CN" sz="2000" b="1" dirty="0">
              <a:solidFill>
                <a:srgbClr val="071F65"/>
              </a:solidFill>
              <a:latin typeface="Times New Roman"/>
              <a:cs typeface="Times New Roman"/>
            </a:endParaRPr>
          </a:p>
        </p:txBody>
      </p:sp>
      <p:sp>
        <p:nvSpPr>
          <p:cNvPr id="120" name="矩形 119"/>
          <p:cNvSpPr/>
          <p:nvPr/>
        </p:nvSpPr>
        <p:spPr>
          <a:xfrm>
            <a:off x="6309933" y="5285139"/>
            <a:ext cx="1970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71F65"/>
                </a:solidFill>
                <a:latin typeface="Times New Roman"/>
                <a:cs typeface="Times New Roman"/>
              </a:rPr>
              <a:t>Radiation safety</a:t>
            </a:r>
          </a:p>
        </p:txBody>
      </p:sp>
    </p:spTree>
    <p:extLst>
      <p:ext uri="{BB962C8B-B14F-4D97-AF65-F5344CB8AC3E}">
        <p14:creationId xmlns:p14="http://schemas.microsoft.com/office/powerpoint/2010/main" val="274862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817488" y="1302268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流程图: 离页连接符 33"/>
          <p:cNvSpPr/>
          <p:nvPr/>
        </p:nvSpPr>
        <p:spPr>
          <a:xfrm>
            <a:off x="810808" y="233889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781890" y="1861695"/>
            <a:ext cx="6114495" cy="227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1679632" y="1299243"/>
            <a:ext cx="614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Overview of Dongguan Branch </a:t>
            </a:r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  <p:sp>
        <p:nvSpPr>
          <p:cNvPr id="42" name="文本框 43"/>
          <p:cNvSpPr txBox="1"/>
          <p:nvPr/>
        </p:nvSpPr>
        <p:spPr>
          <a:xfrm>
            <a:off x="1726071" y="2310706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Progress of CSNS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795505" y="2880590"/>
            <a:ext cx="6068376" cy="992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0" name="流程图: 离页连接符 9"/>
          <p:cNvSpPr/>
          <p:nvPr/>
        </p:nvSpPr>
        <p:spPr>
          <a:xfrm>
            <a:off x="806132" y="336337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43"/>
          <p:cNvSpPr txBox="1"/>
          <p:nvPr/>
        </p:nvSpPr>
        <p:spPr>
          <a:xfrm>
            <a:off x="1786519" y="3376604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Accelerators </a:t>
            </a: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839672" y="3923509"/>
            <a:ext cx="6040490" cy="1412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3" name="流程图: 离页连接符 9"/>
          <p:cNvSpPr/>
          <p:nvPr/>
        </p:nvSpPr>
        <p:spPr>
          <a:xfrm>
            <a:off x="822950" y="437174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43"/>
          <p:cNvSpPr txBox="1"/>
          <p:nvPr/>
        </p:nvSpPr>
        <p:spPr>
          <a:xfrm>
            <a:off x="1787064" y="4389924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Future Plan</a:t>
            </a:r>
          </a:p>
        </p:txBody>
      </p:sp>
      <p:cxnSp>
        <p:nvCxnSpPr>
          <p:cNvPr id="15" name="直接连接符 11"/>
          <p:cNvCxnSpPr/>
          <p:nvPr/>
        </p:nvCxnSpPr>
        <p:spPr>
          <a:xfrm flipV="1">
            <a:off x="1856498" y="4949156"/>
            <a:ext cx="6023664" cy="1560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6" name="流程图: 离页连接符 9"/>
          <p:cNvSpPr/>
          <p:nvPr/>
        </p:nvSpPr>
        <p:spPr>
          <a:xfrm>
            <a:off x="828821" y="5338149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17" name="直接连接符 11"/>
          <p:cNvCxnSpPr/>
          <p:nvPr/>
        </p:nvCxnSpPr>
        <p:spPr>
          <a:xfrm flipV="1">
            <a:off x="1846085" y="5866721"/>
            <a:ext cx="6023664" cy="1560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8" name="文本框 43"/>
          <p:cNvSpPr txBox="1"/>
          <p:nvPr/>
        </p:nvSpPr>
        <p:spPr>
          <a:xfrm>
            <a:off x="1825497" y="5323764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4272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CSNS Accelerator - Mission</a:t>
            </a:r>
            <a:endParaRPr kumimoji="1" lang="zh-CN" altLang="en-US" dirty="0"/>
          </a:p>
        </p:txBody>
      </p:sp>
      <p:pic>
        <p:nvPicPr>
          <p:cNvPr id="1028" name="图片 1" descr="I:\照片\FusnUSvisa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6714"/>
          <a:stretch>
            <a:fillRect/>
          </a:stretch>
        </p:blipFill>
        <p:spPr bwMode="auto">
          <a:xfrm>
            <a:off x="682575" y="4195575"/>
            <a:ext cx="1552178" cy="185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图片 1" descr="C:\Documents and Settings\Administrator\桌面\国际评估\反馈\金大鹏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t="6406" b="2701"/>
          <a:stretch>
            <a:fillRect/>
          </a:stretch>
        </p:blipFill>
        <p:spPr bwMode="auto">
          <a:xfrm>
            <a:off x="6923192" y="4215924"/>
            <a:ext cx="1590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1" descr="签证像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26" y="4180599"/>
            <a:ext cx="160813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5305" r="4144" b="6752"/>
          <a:stretch>
            <a:fillRect/>
          </a:stretch>
        </p:blipFill>
        <p:spPr bwMode="auto">
          <a:xfrm>
            <a:off x="4923250" y="4176037"/>
            <a:ext cx="15827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28625" y="948426"/>
            <a:ext cx="8943474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1B0C64"/>
                </a:solidFill>
              </a:rPr>
              <a:t>Development of the key technologies of high intensity accelerators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1B0C64"/>
                </a:solidFill>
              </a:rPr>
              <a:t>Construction and commissioning of CSNS accelerators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1B0C64"/>
                </a:solidFill>
              </a:rPr>
              <a:t>Operation and upgrade of CSNS accelerators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1B0C64"/>
                </a:solidFill>
              </a:rPr>
              <a:t>Key technology development for future accelerator-based projects</a:t>
            </a:r>
          </a:p>
          <a:p>
            <a:endParaRPr kumimoji="1" lang="zh-CN" altLang="en-US" sz="2400" dirty="0">
              <a:solidFill>
                <a:srgbClr val="1B0C64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90390" y="3022101"/>
            <a:ext cx="245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000FF"/>
                </a:solidFill>
              </a:rPr>
              <a:t>Leading scientists: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5098" y="3640676"/>
            <a:ext cx="147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203864"/>
                </a:solidFill>
              </a:rPr>
              <a:t>Fu </a:t>
            </a:r>
            <a:r>
              <a:rPr kumimoji="1" lang="en-US" altLang="zh-CN" sz="2400" dirty="0" err="1" smtClean="0">
                <a:solidFill>
                  <a:srgbClr val="203864"/>
                </a:solidFill>
              </a:rPr>
              <a:t>Shinian</a:t>
            </a:r>
            <a:endParaRPr kumimoji="1" lang="zh-CN" altLang="en-US" sz="2400" dirty="0">
              <a:solidFill>
                <a:srgbClr val="203864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46939" y="3648401"/>
            <a:ext cx="864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203864"/>
                </a:solidFill>
              </a:rPr>
              <a:t>Ma Li</a:t>
            </a:r>
            <a:endParaRPr kumimoji="1" lang="zh-CN" altLang="en-US" sz="2400" dirty="0">
              <a:solidFill>
                <a:srgbClr val="203864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28973" y="3632193"/>
            <a:ext cx="174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 smtClean="0">
                <a:solidFill>
                  <a:srgbClr val="203864"/>
                </a:solidFill>
              </a:rPr>
              <a:t>Wang Sheng</a:t>
            </a:r>
            <a:endParaRPr kumimoji="1" lang="zh-CN" altLang="en-US" sz="2400" dirty="0">
              <a:solidFill>
                <a:srgbClr val="203864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35105" y="3632193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400" dirty="0" smtClean="0">
                <a:solidFill>
                  <a:srgbClr val="203864"/>
                </a:solidFill>
              </a:rPr>
              <a:t>Jin </a:t>
            </a:r>
            <a:r>
              <a:rPr kumimoji="1" lang="en-US" altLang="zh-CN" sz="2400" dirty="0" err="1" smtClean="0">
                <a:solidFill>
                  <a:srgbClr val="203864"/>
                </a:solidFill>
              </a:rPr>
              <a:t>Dapeng</a:t>
            </a:r>
            <a:endParaRPr kumimoji="1" lang="zh-CN" altLang="en-US" sz="2400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6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88" y="1857375"/>
            <a:ext cx="4643437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82588"/>
            <a:ext cx="20161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31003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图片 6" descr="DSCN259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050" y="71438"/>
            <a:ext cx="28067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直接箭头连接符 53"/>
          <p:cNvCxnSpPr/>
          <p:nvPr/>
        </p:nvCxnSpPr>
        <p:spPr>
          <a:xfrm rot="10800000" flipV="1">
            <a:off x="4786313" y="1216025"/>
            <a:ext cx="1081087" cy="99853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>
            <a:off x="2124075" y="1819275"/>
            <a:ext cx="503238" cy="254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1" name="图片 12" descr="DSC0189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1214438"/>
            <a:ext cx="1593874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直接箭头连接符 56"/>
          <p:cNvCxnSpPr/>
          <p:nvPr/>
        </p:nvCxnSpPr>
        <p:spPr>
          <a:xfrm rot="5400000">
            <a:off x="5572125" y="1928813"/>
            <a:ext cx="357187" cy="3571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2357438"/>
            <a:ext cx="173831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接箭头连接符 58"/>
          <p:cNvCxnSpPr/>
          <p:nvPr/>
        </p:nvCxnSpPr>
        <p:spPr>
          <a:xfrm rot="10800000">
            <a:off x="6072188" y="2643188"/>
            <a:ext cx="1041400" cy="650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8" y="3775075"/>
            <a:ext cx="21955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直接箭头连接符 60"/>
          <p:cNvCxnSpPr/>
          <p:nvPr/>
        </p:nvCxnSpPr>
        <p:spPr>
          <a:xfrm flipH="1" flipV="1">
            <a:off x="6767513" y="3284538"/>
            <a:ext cx="438150" cy="49053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7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860" y="5351463"/>
            <a:ext cx="1979612" cy="14351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70868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直接箭头连接符 62"/>
          <p:cNvCxnSpPr/>
          <p:nvPr/>
        </p:nvCxnSpPr>
        <p:spPr>
          <a:xfrm flipH="1" flipV="1">
            <a:off x="6300788" y="4233863"/>
            <a:ext cx="466725" cy="10715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13" y="4357688"/>
            <a:ext cx="27813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直接箭头连接符 64"/>
          <p:cNvCxnSpPr/>
          <p:nvPr/>
        </p:nvCxnSpPr>
        <p:spPr>
          <a:xfrm flipV="1">
            <a:off x="4373563" y="2833688"/>
            <a:ext cx="919162" cy="2444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81" name="图片 42" descr="RCS四极磁铁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649538"/>
            <a:ext cx="2249488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Picture 7" descr="调整大小 IMG_15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4643438"/>
            <a:ext cx="1470025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直接箭头连接符 67"/>
          <p:cNvCxnSpPr/>
          <p:nvPr/>
        </p:nvCxnSpPr>
        <p:spPr>
          <a:xfrm flipH="1" flipV="1">
            <a:off x="6019800" y="4233863"/>
            <a:ext cx="71438" cy="5635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84" name="TextBox 51"/>
          <p:cNvSpPr txBox="1">
            <a:spLocks noChangeArrowheads="1"/>
          </p:cNvSpPr>
          <p:nvPr/>
        </p:nvSpPr>
        <p:spPr bwMode="auto">
          <a:xfrm>
            <a:off x="107950" y="1525588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H</a:t>
            </a:r>
            <a:r>
              <a:rPr lang="en-US" altLang="zh-CN" sz="1800" baseline="300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-</a:t>
            </a:r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 ion source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485" name="TextBox 55"/>
          <p:cNvSpPr txBox="1">
            <a:spLocks noChangeArrowheads="1"/>
          </p:cNvSpPr>
          <p:nvPr/>
        </p:nvSpPr>
        <p:spPr bwMode="auto">
          <a:xfrm>
            <a:off x="7262813" y="3302000"/>
            <a:ext cx="165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Stripping foil 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486" name="TextBox 56"/>
          <p:cNvSpPr txBox="1">
            <a:spLocks noChangeArrowheads="1"/>
          </p:cNvSpPr>
          <p:nvPr/>
        </p:nvSpPr>
        <p:spPr bwMode="auto">
          <a:xfrm>
            <a:off x="6929438" y="4883150"/>
            <a:ext cx="165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Collimator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487" name="TextBox 57"/>
          <p:cNvSpPr txBox="1">
            <a:spLocks noChangeArrowheads="1"/>
          </p:cNvSpPr>
          <p:nvPr/>
        </p:nvSpPr>
        <p:spPr bwMode="auto">
          <a:xfrm>
            <a:off x="6822182" y="6386513"/>
            <a:ext cx="2142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Resonant dipole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488" name="TextBox 58"/>
          <p:cNvSpPr txBox="1">
            <a:spLocks noChangeArrowheads="1"/>
          </p:cNvSpPr>
          <p:nvPr/>
        </p:nvSpPr>
        <p:spPr bwMode="auto">
          <a:xfrm>
            <a:off x="2117725" y="3573016"/>
            <a:ext cx="20942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Resonant </a:t>
            </a:r>
            <a:r>
              <a:rPr lang="en-US" altLang="zh-CN" sz="1800" dirty="0" err="1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quadrupoles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489" name="TextBox 59"/>
          <p:cNvSpPr txBox="1">
            <a:spLocks noChangeArrowheads="1"/>
          </p:cNvSpPr>
          <p:nvPr/>
        </p:nvSpPr>
        <p:spPr bwMode="auto">
          <a:xfrm>
            <a:off x="2149474" y="5373216"/>
            <a:ext cx="2494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Ferrite-loaded RF cavity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490" name="TextBox 74"/>
          <p:cNvSpPr txBox="1">
            <a:spLocks noChangeArrowheads="1"/>
          </p:cNvSpPr>
          <p:nvPr/>
        </p:nvSpPr>
        <p:spPr bwMode="auto">
          <a:xfrm>
            <a:off x="5000625" y="5786438"/>
            <a:ext cx="147955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Kicker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pic>
        <p:nvPicPr>
          <p:cNvPr id="62491" name="Picture 7" descr="未命名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903288"/>
            <a:ext cx="2286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直接箭头连接符 76"/>
          <p:cNvCxnSpPr/>
          <p:nvPr/>
        </p:nvCxnSpPr>
        <p:spPr>
          <a:xfrm flipV="1">
            <a:off x="4749800" y="3644900"/>
            <a:ext cx="550863" cy="74136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93" name="TextBox 52"/>
          <p:cNvSpPr txBox="1">
            <a:spLocks noChangeArrowheads="1"/>
          </p:cNvSpPr>
          <p:nvPr/>
        </p:nvSpPr>
        <p:spPr bwMode="auto">
          <a:xfrm>
            <a:off x="2646040" y="500063"/>
            <a:ext cx="228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RFQ </a:t>
            </a:r>
            <a:r>
              <a:rPr lang="en-US" altLang="zh-CN" sz="20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@RF source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 flipH="1">
            <a:off x="3286125" y="1785938"/>
            <a:ext cx="144463" cy="38258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9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588" y="714375"/>
            <a:ext cx="19034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071688"/>
            <a:ext cx="174466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7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929063"/>
            <a:ext cx="17145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98" name="TextBox 50"/>
          <p:cNvSpPr txBox="1">
            <a:spLocks noChangeArrowheads="1"/>
          </p:cNvSpPr>
          <p:nvPr/>
        </p:nvSpPr>
        <p:spPr bwMode="auto">
          <a:xfrm>
            <a:off x="214313" y="3714750"/>
            <a:ext cx="165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Resonant PS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pic>
        <p:nvPicPr>
          <p:cNvPr id="62499" name="Picture 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5357813"/>
            <a:ext cx="200025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500" name="TextBox 84"/>
          <p:cNvSpPr txBox="1">
            <a:spLocks noChangeArrowheads="1"/>
          </p:cNvSpPr>
          <p:nvPr/>
        </p:nvSpPr>
        <p:spPr bwMode="auto">
          <a:xfrm>
            <a:off x="179512" y="6381328"/>
            <a:ext cx="1944687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18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RF source 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501" name="TextBox 53"/>
          <p:cNvSpPr txBox="1">
            <a:spLocks noChangeArrowheads="1"/>
          </p:cNvSpPr>
          <p:nvPr/>
        </p:nvSpPr>
        <p:spPr bwMode="auto">
          <a:xfrm>
            <a:off x="5432425" y="652626"/>
            <a:ext cx="28839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DTL@ its RF source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502" name="TextBox 54"/>
          <p:cNvSpPr txBox="1">
            <a:spLocks noChangeArrowheads="1"/>
          </p:cNvSpPr>
          <p:nvPr/>
        </p:nvSpPr>
        <p:spPr bwMode="auto">
          <a:xfrm>
            <a:off x="5643563" y="1928813"/>
            <a:ext cx="1835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FFFF00"/>
                </a:solidFill>
                <a:latin typeface="Arial" charset="0"/>
                <a:ea typeface="微软雅黑" charset="0"/>
                <a:cs typeface="微软雅黑" charset="0"/>
              </a:rPr>
              <a:t>Quadrupole</a:t>
            </a:r>
            <a:endParaRPr lang="zh-CN" altLang="en-US" sz="1800" dirty="0">
              <a:solidFill>
                <a:srgbClr val="FFFF00"/>
              </a:solidFill>
              <a:latin typeface="Arial" charset="0"/>
              <a:ea typeface="微软雅黑" charset="0"/>
              <a:cs typeface="微软雅黑" charset="0"/>
            </a:endParaRPr>
          </a:p>
        </p:txBody>
      </p:sp>
      <p:sp>
        <p:nvSpPr>
          <p:cNvPr id="62503" name="矩形 39"/>
          <p:cNvSpPr>
            <a:spLocks noChangeArrowheads="1"/>
          </p:cNvSpPr>
          <p:nvPr/>
        </p:nvSpPr>
        <p:spPr bwMode="auto">
          <a:xfrm>
            <a:off x="2253431" y="6215063"/>
            <a:ext cx="45874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+mn-lt"/>
                <a:ea typeface="黑体" charset="0"/>
                <a:cs typeface="黑体" charset="0"/>
              </a:rPr>
              <a:t>Prototypes of key accelerator components</a:t>
            </a:r>
            <a:endParaRPr lang="zh-CN" altLang="en-US" sz="2000" dirty="0">
              <a:solidFill>
                <a:srgbClr val="FF0000"/>
              </a:solidFill>
              <a:latin typeface="+mn-lt"/>
              <a:ea typeface="黑体" charset="0"/>
              <a:cs typeface="黑体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67543" y="595080"/>
            <a:ext cx="8326773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71F65"/>
                </a:solidFill>
              </a:rPr>
              <a:t>All these key technologies are world-class.</a:t>
            </a:r>
          </a:p>
          <a:p>
            <a:r>
              <a:rPr kumimoji="1" lang="en-US" altLang="zh-CN" sz="2800" dirty="0" smtClean="0">
                <a:solidFill>
                  <a:srgbClr val="3366FF"/>
                </a:solidFill>
              </a:rPr>
              <a:t> </a:t>
            </a:r>
            <a:endParaRPr kumimoji="1" lang="zh-CN" altLang="en-US" sz="2800" dirty="0">
              <a:solidFill>
                <a:srgbClr val="3366FF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67543" y="1643063"/>
            <a:ext cx="8366034" cy="3539431"/>
          </a:xfrm>
          <a:prstGeom prst="rect">
            <a:avLst/>
          </a:prstGeom>
          <a:solidFill>
            <a:srgbClr val="A9D18E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800" dirty="0" smtClean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of the technologies are world-best, such as:</a:t>
            </a:r>
          </a:p>
          <a:p>
            <a:pPr marL="457200" indent="-457200" algn="l"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Realizing fast beam chopping before RFQ; </a:t>
            </a:r>
          </a:p>
          <a:p>
            <a:pPr marL="457200" indent="-457200" algn="l">
              <a:buFont typeface="Wingdings" charset="2"/>
              <a:buChar char="²"/>
            </a:pPr>
            <a:r>
              <a:rPr kumimoji="1"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1"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accuracy AC magnetic field of magnets;</a:t>
            </a:r>
          </a:p>
          <a:p>
            <a:pPr marL="457200" indent="-457200" algn="l"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Developing the theory and technology of high accuracy field tracking in RCS;</a:t>
            </a:r>
          </a:p>
          <a:p>
            <a:pPr marL="457200" indent="-457200">
              <a:buFont typeface="Wingdings" charset="2"/>
              <a:buChar char="²"/>
            </a:pPr>
            <a:r>
              <a:rPr kumimoji="1"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 new technology for developing </a:t>
            </a:r>
            <a:r>
              <a:rPr kumimoji="1"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  <a:r>
              <a:rPr kumimoji="1"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 components</a:t>
            </a:r>
            <a:endParaRPr kumimoji="1" lang="en-US" altLang="zh-CN" sz="2800" dirty="0" smtClean="0">
              <a:solidFill>
                <a:srgbClr val="0000FF"/>
              </a:solidFill>
            </a:endParaRPr>
          </a:p>
          <a:p>
            <a:pPr algn="l"/>
            <a:endParaRPr kumimoji="1" lang="zh-CN" altLang="en-US" sz="2800" dirty="0">
              <a:solidFill>
                <a:srgbClr val="3366FF"/>
              </a:solidFill>
            </a:endParaRPr>
          </a:p>
        </p:txBody>
      </p:sp>
      <p:graphicFrame>
        <p:nvGraphicFramePr>
          <p:cNvPr id="4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785725"/>
              </p:ext>
            </p:extLst>
          </p:nvPr>
        </p:nvGraphicFramePr>
        <p:xfrm>
          <a:off x="479081" y="618365"/>
          <a:ext cx="8309853" cy="5932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Visio" r:id="rId20" imgW="8821395" imgH="5536964" progId="Visio.Drawing.11">
                  <p:embed/>
                </p:oleObj>
              </mc:Choice>
              <mc:Fallback>
                <p:oleObj name="Visio" r:id="rId20" imgW="8821395" imgH="553696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081" y="618365"/>
                        <a:ext cx="8309853" cy="59325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57" y="635033"/>
            <a:ext cx="8268677" cy="58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85577" y="5498098"/>
            <a:ext cx="765290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The accuracy of AC magnetic field </a:t>
            </a:r>
            <a:r>
              <a:rPr kumimoji="1" lang="en-US" altLang="zh-CN" sz="2400" dirty="0">
                <a:solidFill>
                  <a:srgbClr val="FF0000"/>
                </a:solidFill>
              </a:rPr>
              <a:t>t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racking </a:t>
            </a:r>
            <a:r>
              <a:rPr kumimoji="1" lang="mr-IN" altLang="zh-CN" sz="2400" dirty="0" smtClean="0">
                <a:solidFill>
                  <a:srgbClr val="FF0000"/>
                </a:solidFill>
              </a:rPr>
              <a:t>–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the  world</a:t>
            </a:r>
            <a:r>
              <a:rPr kumimoji="1" lang="en-US" altLang="zh-CN" sz="2400" dirty="0">
                <a:solidFill>
                  <a:srgbClr val="FF0000"/>
                </a:solidFill>
              </a:rPr>
              <a:t>-best  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6" descr="D:\文件\PPT\2017-7在建项目的进展汇报（院里组织，国家发改委监管）\照片\环隧道2_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4100"/>
            <a:ext cx="9144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3" descr="D:\文件\PPT\2017-7在建项目的进展汇报（院里组织，国家发改委监管）\照片\直线隧道_副本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Box 20"/>
          <p:cNvSpPr txBox="1">
            <a:spLocks noChangeArrowheads="1"/>
          </p:cNvSpPr>
          <p:nvPr/>
        </p:nvSpPr>
        <p:spPr bwMode="auto">
          <a:xfrm>
            <a:off x="5214938" y="3233738"/>
            <a:ext cx="4357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sz="1600">
                <a:solidFill>
                  <a:srgbClr val="FF0000"/>
                </a:solidFill>
                <a:cs typeface="Times New Roman" charset="0"/>
              </a:rPr>
              <a:t>Linac tunnel</a:t>
            </a:r>
            <a:endParaRPr lang="zh-CN" altLang="en-US" sz="1600">
              <a:solidFill>
                <a:srgbClr val="FF0000"/>
              </a:solidFill>
              <a:ea typeface="华文琥珀" charset="0"/>
              <a:cs typeface="华文琥珀" charset="0"/>
            </a:endParaRPr>
          </a:p>
        </p:txBody>
      </p:sp>
      <p:sp>
        <p:nvSpPr>
          <p:cNvPr id="122884" name="TextBox 20"/>
          <p:cNvSpPr txBox="1">
            <a:spLocks noChangeArrowheads="1"/>
          </p:cNvSpPr>
          <p:nvPr/>
        </p:nvSpPr>
        <p:spPr bwMode="auto">
          <a:xfrm>
            <a:off x="6084888" y="6519863"/>
            <a:ext cx="2735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r>
              <a:rPr lang="en-US" altLang="zh-CN" sz="1600">
                <a:solidFill>
                  <a:srgbClr val="FF0000"/>
                </a:solidFill>
                <a:cs typeface="Times New Roman" charset="0"/>
              </a:rPr>
              <a:t>RCS tunnel</a:t>
            </a:r>
            <a:endParaRPr lang="zh-CN" altLang="en-US" sz="1600">
              <a:solidFill>
                <a:srgbClr val="FF0000"/>
              </a:solidFill>
              <a:ea typeface="华文琥珀" charset="0"/>
              <a:cs typeface="华文琥珀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571875"/>
            <a:ext cx="9144000" cy="71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3798"/>
      </p:ext>
    </p:extLst>
  </p:cSld>
  <p:clrMapOvr>
    <a:masterClrMapping/>
  </p:clrMapOvr>
  <p:transition xmlns:p14="http://schemas.microsoft.com/office/powerpoint/2010/main" advTm="52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Future Plan</a:t>
            </a:r>
            <a:endParaRPr kumimoji="1"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251520" y="989496"/>
            <a:ext cx="8784976" cy="51125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indent="-627063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en-US" altLang="zh-CN" sz="32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CSNS commissioning and operation</a:t>
            </a:r>
          </a:p>
          <a:p>
            <a:pPr marL="627063" indent="-627063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en-US" altLang="zh-CN" sz="32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CSNS upgrade</a:t>
            </a:r>
          </a:p>
          <a:p>
            <a:pPr marL="627063" indent="-627063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en-US" altLang="zh-CN" sz="32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Projects based on CSNS proton beam</a:t>
            </a:r>
          </a:p>
          <a:p>
            <a:pPr marL="627063" lvl="1" indent="0">
              <a:lnSpc>
                <a:spcPct val="130000"/>
              </a:lnSpc>
              <a:spcBef>
                <a:spcPts val="0"/>
              </a:spcBef>
              <a:buFont typeface="Wingdings" charset="2"/>
              <a:buChar char="²"/>
            </a:pPr>
            <a:r>
              <a:rPr kumimoji="1" lang="en-US" altLang="zh-CN" sz="2800" dirty="0" err="1" smtClean="0">
                <a:solidFill>
                  <a:srgbClr val="071F65"/>
                </a:solidFill>
                <a:latin typeface="Times New Roman"/>
                <a:cs typeface="Times New Roman"/>
              </a:rPr>
              <a:t>Muon</a:t>
            </a:r>
            <a:r>
              <a:rPr kumimoji="1" lang="en-US" altLang="zh-CN" sz="28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 source</a:t>
            </a:r>
          </a:p>
          <a:p>
            <a:pPr marL="627063" lvl="1" indent="0">
              <a:lnSpc>
                <a:spcPct val="130000"/>
              </a:lnSpc>
              <a:spcBef>
                <a:spcPts val="0"/>
              </a:spcBef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Small synchrotron for irradiation</a:t>
            </a:r>
          </a:p>
          <a:p>
            <a:pPr marL="627063" indent="-627063">
              <a:lnSpc>
                <a:spcPct val="13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en-US" altLang="zh-CN" sz="32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Southern Photon Source</a:t>
            </a:r>
            <a:endParaRPr kumimoji="1" lang="en-US" altLang="zh-CN" sz="3200" dirty="0" smtClean="0">
              <a:solidFill>
                <a:srgbClr val="071F65"/>
              </a:solidFill>
            </a:endParaRPr>
          </a:p>
          <a:p>
            <a:pPr marL="0" indent="0">
              <a:buNone/>
            </a:pPr>
            <a:endParaRPr kumimoji="1" lang="en-US" altLang="zh-CN" dirty="0" smtClean="0">
              <a:solidFill>
                <a:srgbClr val="071F65"/>
              </a:solidFill>
            </a:endParaRPr>
          </a:p>
          <a:p>
            <a:pPr marL="0" indent="0">
              <a:buNone/>
            </a:pPr>
            <a:endParaRPr kumimoji="1" lang="zh-CN" altLang="en-US" dirty="0">
              <a:solidFill>
                <a:srgbClr val="071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1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CSNS Commissioning and Operation</a:t>
            </a:r>
            <a:endParaRPr kumimoji="1" lang="zh-CN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28619" y="731235"/>
            <a:ext cx="8842549" cy="2805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1038" indent="-457200">
              <a:lnSpc>
                <a:spcPct val="110000"/>
              </a:lnSpc>
              <a:spcBef>
                <a:spcPts val="0"/>
              </a:spcBef>
              <a:buFont typeface="Wingdings" charset="2"/>
              <a:buChar char="²"/>
            </a:pPr>
            <a:r>
              <a:rPr lang="en-US" altLang="zh-CN" sz="32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Stable and reliable operation, user access, and fruitful scientific productivity are the most important issues in the next 5 years.</a:t>
            </a:r>
          </a:p>
          <a:p>
            <a:pPr marL="681038" indent="-457200">
              <a:lnSpc>
                <a:spcPct val="110000"/>
              </a:lnSpc>
              <a:spcBef>
                <a:spcPts val="0"/>
              </a:spcBef>
              <a:buFont typeface="Wingdings" charset="2"/>
              <a:buChar char="²"/>
            </a:pPr>
            <a:r>
              <a:rPr lang="en-US" altLang="zh-CN" sz="3200" dirty="0">
                <a:solidFill>
                  <a:srgbClr val="071F65"/>
                </a:solidFill>
                <a:latin typeface="Times New Roman"/>
                <a:cs typeface="Times New Roman"/>
              </a:rPr>
              <a:t>G</a:t>
            </a:r>
            <a:r>
              <a:rPr lang="en-US" altLang="zh-CN" sz="32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radually increase beam power to design value  of 100 kW in 1-3 years.</a:t>
            </a:r>
            <a:endParaRPr lang="en-US" altLang="zh-CN" sz="2400" dirty="0" smtClean="0"/>
          </a:p>
        </p:txBody>
      </p:sp>
      <p:pic>
        <p:nvPicPr>
          <p:cNvPr id="4" name="Picture 2" descr="powerpl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575"/>
            <a:ext cx="9144000" cy="2962903"/>
          </a:xfrm>
          <a:prstGeom prst="rect">
            <a:avLst/>
          </a:prstGeom>
        </p:spPr>
      </p:pic>
      <p:cxnSp>
        <p:nvCxnSpPr>
          <p:cNvPr id="5" name="Straight Arrow Connector 19"/>
          <p:cNvCxnSpPr/>
          <p:nvPr/>
        </p:nvCxnSpPr>
        <p:spPr>
          <a:xfrm>
            <a:off x="2684920" y="4195577"/>
            <a:ext cx="667880" cy="408149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18"/>
          <p:cNvSpPr txBox="1"/>
          <p:nvPr/>
        </p:nvSpPr>
        <p:spPr>
          <a:xfrm>
            <a:off x="1668696" y="3896627"/>
            <a:ext cx="168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1 MW, Sept. 2009</a:t>
            </a:r>
            <a:endParaRPr lang="en-US" sz="1400" b="1" dirty="0">
              <a:solidFill>
                <a:srgbClr val="3366FF"/>
              </a:solidFill>
            </a:endParaRPr>
          </a:p>
        </p:txBody>
      </p:sp>
      <p:cxnSp>
        <p:nvCxnSpPr>
          <p:cNvPr id="9" name="Straight Connector 30"/>
          <p:cNvCxnSpPr/>
          <p:nvPr/>
        </p:nvCxnSpPr>
        <p:spPr>
          <a:xfrm>
            <a:off x="762000" y="4679925"/>
            <a:ext cx="769620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215472" y="3874077"/>
            <a:ext cx="389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SNS commissioning history as reference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85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CSNS Upgrade</a:t>
            </a:r>
            <a:endParaRPr kumimoji="1"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924846"/>
              </p:ext>
            </p:extLst>
          </p:nvPr>
        </p:nvGraphicFramePr>
        <p:xfrm>
          <a:off x="99127" y="826368"/>
          <a:ext cx="8964488" cy="3225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393"/>
                <a:gridCol w="1762249"/>
                <a:gridCol w="1532391"/>
                <a:gridCol w="2298586"/>
                <a:gridCol w="1838869"/>
              </a:tblGrid>
              <a:tr h="806239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71F65"/>
                          </a:solidFill>
                        </a:rPr>
                        <a:t>Facility</a:t>
                      </a:r>
                      <a:endParaRPr lang="zh-CN" altLang="en-US" sz="2400" dirty="0">
                        <a:solidFill>
                          <a:srgbClr val="071F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71F65"/>
                          </a:solidFill>
                        </a:rPr>
                        <a:t>Beam</a:t>
                      </a:r>
                      <a:r>
                        <a:rPr lang="en-US" altLang="zh-CN" sz="2400" baseline="0" dirty="0" smtClean="0">
                          <a:solidFill>
                            <a:srgbClr val="071F65"/>
                          </a:solidFill>
                        </a:rPr>
                        <a:t> power</a:t>
                      </a:r>
                      <a:endParaRPr lang="zh-CN" altLang="en-US" sz="2400" dirty="0">
                        <a:solidFill>
                          <a:srgbClr val="071F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71F65"/>
                          </a:solidFill>
                        </a:rPr>
                        <a:t>Upgrade</a:t>
                      </a:r>
                      <a:r>
                        <a:rPr lang="en-US" altLang="zh-CN" sz="2400" baseline="0" dirty="0" smtClean="0">
                          <a:solidFill>
                            <a:srgbClr val="071F65"/>
                          </a:solidFill>
                        </a:rPr>
                        <a:t> plan</a:t>
                      </a:r>
                      <a:endParaRPr lang="zh-CN" altLang="en-US" sz="2400" dirty="0">
                        <a:solidFill>
                          <a:srgbClr val="071F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071F65"/>
                          </a:solidFill>
                        </a:rPr>
                        <a:t>Number</a:t>
                      </a:r>
                      <a:r>
                        <a:rPr lang="en-US" altLang="zh-CN" sz="2400" baseline="0" dirty="0" smtClean="0">
                          <a:solidFill>
                            <a:srgbClr val="071F65"/>
                          </a:solidFill>
                        </a:rPr>
                        <a:t> of spectrometers</a:t>
                      </a:r>
                      <a:endParaRPr lang="zh-CN" altLang="en-US" sz="2400" dirty="0">
                        <a:solidFill>
                          <a:srgbClr val="071F6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71F65"/>
                          </a:solidFill>
                        </a:rPr>
                        <a:t>Number of targets</a:t>
                      </a:r>
                      <a:endParaRPr lang="zh-CN" altLang="en-US" sz="2400" dirty="0">
                        <a:solidFill>
                          <a:srgbClr val="071F65"/>
                        </a:solidFill>
                      </a:endParaRPr>
                    </a:p>
                  </a:txBody>
                  <a:tcPr/>
                </a:tc>
              </a:tr>
              <a:tr h="60055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SNS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 MW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2.8 MW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18</a:t>
                      </a:r>
                      <a:r>
                        <a:rPr lang="en-US" altLang="zh-CN" sz="2800" dirty="0" smtClean="0">
                          <a:solidFill>
                            <a:srgbClr val="0066FF"/>
                          </a:solidFill>
                        </a:rPr>
                        <a:t>+5</a:t>
                      </a:r>
                      <a:endParaRPr lang="zh-CN" altLang="en-US" sz="2800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1+1 (CD2)</a:t>
                      </a:r>
                      <a:endParaRPr lang="zh-CN" altLang="en-US" sz="2800" dirty="0"/>
                    </a:p>
                  </a:txBody>
                  <a:tcPr/>
                </a:tc>
              </a:tr>
              <a:tr h="60055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J-PARC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 MW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1.5 MW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18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1+1 (plan)</a:t>
                      </a:r>
                      <a:endParaRPr lang="zh-CN" altLang="en-US" sz="2800" dirty="0"/>
                    </a:p>
                  </a:txBody>
                  <a:tcPr/>
                </a:tc>
              </a:tr>
              <a:tr h="60055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ISIS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200 kW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</a:t>
                      </a:r>
                      <a:r>
                        <a:rPr lang="en-US" altLang="zh-CN" sz="2800" dirty="0" smtClean="0">
                          <a:solidFill>
                            <a:schemeClr val="accent2"/>
                          </a:solidFill>
                        </a:rPr>
                        <a:t>+18</a:t>
                      </a:r>
                      <a:endParaRPr lang="zh-CN" altLang="en-US" sz="2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1+1</a:t>
                      </a:r>
                      <a:endParaRPr lang="zh-CN" altLang="en-US" sz="2800" dirty="0"/>
                    </a:p>
                  </a:txBody>
                  <a:tcPr/>
                </a:tc>
              </a:tr>
              <a:tr h="60055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CSNS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100 kW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500 kW+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</a:t>
                      </a:r>
                      <a:r>
                        <a:rPr lang="en-US" altLang="zh-CN" sz="2800" dirty="0" smtClean="0">
                          <a:solidFill>
                            <a:srgbClr val="0066FF"/>
                          </a:solidFill>
                        </a:rPr>
                        <a:t>+17</a:t>
                      </a:r>
                      <a:endParaRPr lang="zh-CN" altLang="en-US" sz="2800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</a:t>
                      </a:r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3994043"/>
            <a:ext cx="8971168" cy="2548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738" indent="-457200">
              <a:lnSpc>
                <a:spcPct val="120000"/>
              </a:lnSpc>
              <a:buFont typeface="Wingdings" charset="2"/>
              <a:buChar char="²"/>
            </a:pPr>
            <a:r>
              <a:rPr lang="en-US" altLang="zh-CN" dirty="0" smtClean="0">
                <a:latin typeface="Times New Roman"/>
                <a:cs typeface="Times New Roman"/>
              </a:rPr>
              <a:t>Beam power upgrade</a:t>
            </a:r>
          </a:p>
          <a:p>
            <a:pPr marL="966788" lvl="1" indent="-457200">
              <a:lnSpc>
                <a:spcPct val="120000"/>
              </a:lnSpc>
              <a:buFont typeface="Wingdings" charset="2"/>
              <a:buChar char="Ø"/>
            </a:pPr>
            <a:r>
              <a:rPr lang="en-US" altLang="zh-CN" sz="2800" dirty="0" err="1" smtClean="0">
                <a:solidFill>
                  <a:srgbClr val="071F65"/>
                </a:solidFill>
                <a:latin typeface="Times New Roman"/>
                <a:cs typeface="Times New Roman"/>
              </a:rPr>
              <a:t>Linac</a:t>
            </a:r>
            <a:r>
              <a:rPr lang="en-US" altLang="zh-CN" sz="28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solidFill>
                  <a:srgbClr val="071F65"/>
                </a:solidFill>
                <a:latin typeface="Times New Roman"/>
                <a:cs typeface="Times New Roman"/>
              </a:rPr>
              <a:t>(</a:t>
            </a:r>
            <a:r>
              <a:rPr lang="en-US" altLang="zh-CN" sz="28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300 MeV+) + RCS upgrade </a:t>
            </a:r>
            <a:r>
              <a:rPr lang="en-US" altLang="zh-CN" sz="2800" dirty="0" smtClean="0">
                <a:solidFill>
                  <a:srgbClr val="071F65"/>
                </a:solidFill>
                <a:latin typeface="Times New Roman"/>
                <a:cs typeface="Times New Roman"/>
                <a:sym typeface="Wingdings" panose="05000000000000000000" pitchFamily="2" charset="2"/>
              </a:rPr>
              <a:t></a:t>
            </a:r>
            <a:r>
              <a:rPr lang="en-US" altLang="zh-CN" sz="28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 500 kW+</a:t>
            </a:r>
          </a:p>
          <a:p>
            <a:pPr marL="566738" indent="-457200">
              <a:lnSpc>
                <a:spcPct val="120000"/>
              </a:lnSpc>
              <a:buFont typeface="Wingdings" charset="2"/>
              <a:buChar char="²"/>
            </a:pPr>
            <a:r>
              <a:rPr lang="en-US" altLang="zh-CN" dirty="0">
                <a:latin typeface="Times New Roman"/>
                <a:cs typeface="Times New Roman"/>
              </a:rPr>
              <a:t>Target upgrade</a:t>
            </a:r>
          </a:p>
          <a:p>
            <a:pPr marL="566738" indent="-457200">
              <a:lnSpc>
                <a:spcPct val="120000"/>
              </a:lnSpc>
              <a:buFont typeface="Wingdings" charset="2"/>
              <a:buChar char="²"/>
            </a:pPr>
            <a:r>
              <a:rPr lang="en-US" altLang="zh-CN" dirty="0">
                <a:latin typeface="Times New Roman"/>
                <a:cs typeface="Times New Roman"/>
              </a:rPr>
              <a:t>Construction of new beam lines</a:t>
            </a:r>
          </a:p>
        </p:txBody>
      </p:sp>
    </p:spTree>
    <p:extLst>
      <p:ext uri="{BB962C8B-B14F-4D97-AF65-F5344CB8AC3E}">
        <p14:creationId xmlns:p14="http://schemas.microsoft.com/office/powerpoint/2010/main" val="142361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CSNS Accelerator Upgrade</a:t>
            </a:r>
            <a:endParaRPr kumimoji="1" lang="zh-CN" altLang="en-US" dirty="0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6992"/>
            <a:ext cx="914400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53663" y="1758252"/>
            <a:ext cx="5431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kumimoji="1" lang="en-US" altLang="zh-CN" sz="2000" dirty="0" smtClean="0">
                <a:solidFill>
                  <a:srgbClr val="3366FF"/>
                </a:solidFill>
              </a:rPr>
              <a:t>Space reserved for </a:t>
            </a:r>
            <a:r>
              <a:rPr kumimoji="1" lang="en-US" altLang="zh-CN" sz="2000" dirty="0" err="1" smtClean="0">
                <a:solidFill>
                  <a:srgbClr val="3366FF"/>
                </a:solidFill>
              </a:rPr>
              <a:t>Linac</a:t>
            </a:r>
            <a:r>
              <a:rPr kumimoji="1" lang="en-US" altLang="zh-CN" sz="2000" dirty="0" smtClean="0">
                <a:solidFill>
                  <a:srgbClr val="3366FF"/>
                </a:solidFill>
              </a:rPr>
              <a:t> upgrade to 300MeV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38114" y="3433382"/>
            <a:ext cx="538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66FF"/>
                </a:solidFill>
              </a:rPr>
              <a:t>Dual harmonic RF cavity to enlarge bunch factor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072" y="1774538"/>
            <a:ext cx="639855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Challenges:</a:t>
            </a:r>
          </a:p>
          <a:p>
            <a:pPr marL="342900" indent="-342900"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Accelerator physics : highest </a:t>
            </a:r>
            <a:r>
              <a:rPr kumimoji="1" lang="en-US" altLang="zh-CN" sz="2400" dirty="0">
                <a:solidFill>
                  <a:srgbClr val="071F65"/>
                </a:solidFill>
              </a:rPr>
              <a:t>beam intensity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of this kind </a:t>
            </a:r>
            <a:r>
              <a:rPr kumimoji="1" lang="en-US" altLang="zh-CN" sz="2400" dirty="0">
                <a:solidFill>
                  <a:srgbClr val="071F65"/>
                </a:solidFill>
              </a:rPr>
              <a:t>of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synchrotron!</a:t>
            </a:r>
          </a:p>
          <a:p>
            <a:pPr marL="342900" indent="-342900"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Technology: high energy SC </a:t>
            </a:r>
            <a:r>
              <a:rPr kumimoji="1" lang="en-US" altLang="zh-CN" sz="2400" dirty="0" err="1" smtClean="0">
                <a:solidFill>
                  <a:srgbClr val="071F65"/>
                </a:solidFill>
              </a:rPr>
              <a:t>linac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, magnetic </a:t>
            </a:r>
            <a:r>
              <a:rPr kumimoji="1" lang="en-US" altLang="zh-CN" sz="2400" dirty="0">
                <a:solidFill>
                  <a:srgbClr val="071F65"/>
                </a:solidFill>
              </a:rPr>
              <a:t>a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lloy loaded RF cavity.</a:t>
            </a:r>
          </a:p>
          <a:p>
            <a:pPr marL="342900" indent="-342900">
              <a:buFont typeface="Wingdings" charset="2"/>
              <a:buChar char="²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Human resources. 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157880" y="1030730"/>
            <a:ext cx="4859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66FF"/>
                </a:solidFill>
              </a:rPr>
              <a:t>Space reserved for </a:t>
            </a:r>
            <a:r>
              <a:rPr kumimoji="1" lang="en-US" altLang="zh-CN" sz="2000" dirty="0" err="1">
                <a:solidFill>
                  <a:srgbClr val="3366FF"/>
                </a:solidFill>
              </a:rPr>
              <a:t>l</a:t>
            </a:r>
            <a:r>
              <a:rPr kumimoji="1" lang="en-US" altLang="zh-CN" sz="2000" dirty="0" err="1" smtClean="0">
                <a:solidFill>
                  <a:srgbClr val="3366FF"/>
                </a:solidFill>
              </a:rPr>
              <a:t>inac</a:t>
            </a:r>
            <a:r>
              <a:rPr kumimoji="1" lang="en-US" altLang="zh-CN" sz="2000" dirty="0" smtClean="0">
                <a:solidFill>
                  <a:srgbClr val="3366FF"/>
                </a:solidFill>
              </a:rPr>
              <a:t> upgrade to 300 MeV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030044" y="5236449"/>
            <a:ext cx="2687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66FF"/>
                </a:solidFill>
              </a:rPr>
              <a:t>Dual harmonic RF cavity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  <p:cxnSp>
        <p:nvCxnSpPr>
          <p:cNvPr id="10" name="Straight Arrow Connector 19"/>
          <p:cNvCxnSpPr/>
          <p:nvPr/>
        </p:nvCxnSpPr>
        <p:spPr>
          <a:xfrm flipV="1">
            <a:off x="7990449" y="4308103"/>
            <a:ext cx="659172" cy="964499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2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39" y="182085"/>
            <a:ext cx="8616432" cy="58261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Projects Based </a:t>
            </a:r>
            <a:r>
              <a:rPr kumimoji="1" lang="en-US" altLang="zh-CN" dirty="0"/>
              <a:t>on CSNS </a:t>
            </a:r>
            <a:r>
              <a:rPr kumimoji="1" lang="en-US" altLang="zh-CN" dirty="0" smtClean="0"/>
              <a:t>Proton </a:t>
            </a:r>
            <a:r>
              <a:rPr kumimoji="1" lang="en-US" altLang="zh-CN" dirty="0"/>
              <a:t>B</a:t>
            </a:r>
            <a:r>
              <a:rPr kumimoji="1" lang="en-US" altLang="zh-CN" dirty="0" smtClean="0"/>
              <a:t>eam (1)</a:t>
            </a:r>
            <a:endParaRPr kumimoji="1"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07504" y="980728"/>
            <a:ext cx="4968552" cy="5616624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0000"/>
              </a:lnSpc>
              <a:buFont typeface="Wingdings" charset="2"/>
              <a:buChar char="Ø"/>
            </a:pP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Extraction 1 of 25 Hz proton beam to strike a </a:t>
            </a:r>
            <a:r>
              <a:rPr lang="en-US" altLang="zh-CN" dirty="0" err="1" smtClean="0">
                <a:solidFill>
                  <a:srgbClr val="1B0C64"/>
                </a:solidFill>
                <a:sym typeface="Symbol"/>
              </a:rPr>
              <a:t>muon</a:t>
            </a: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 target</a:t>
            </a:r>
          </a:p>
          <a:p>
            <a:pPr marL="342900" lvl="1" indent="-342900">
              <a:lnSpc>
                <a:spcPct val="110000"/>
              </a:lnSpc>
              <a:buFont typeface="Wingdings" charset="2"/>
              <a:buChar char="Ø"/>
            </a:pP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Beam power is 4 kW (20 kW after upgrade), one of the most powerful </a:t>
            </a:r>
            <a:r>
              <a:rPr lang="en-US" altLang="zh-CN" dirty="0" err="1" smtClean="0">
                <a:solidFill>
                  <a:srgbClr val="1B0C64"/>
                </a:solidFill>
                <a:sym typeface="Symbol"/>
              </a:rPr>
              <a:t>muon</a:t>
            </a: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 sources in the world.</a:t>
            </a:r>
          </a:p>
          <a:p>
            <a:pPr marL="342900" lvl="1" indent="-342900">
              <a:lnSpc>
                <a:spcPct val="110000"/>
              </a:lnSpc>
              <a:buFont typeface="Wingdings" charset="2"/>
              <a:buChar char="Ø"/>
            </a:pP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Application of </a:t>
            </a:r>
            <a:r>
              <a:rPr lang="zh-CN" altLang="en-US" dirty="0" smtClean="0">
                <a:solidFill>
                  <a:srgbClr val="1B0C64"/>
                </a:solidFill>
                <a:sym typeface="Symbol"/>
              </a:rPr>
              <a:t></a:t>
            </a: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SR,</a:t>
            </a:r>
            <a:r>
              <a:rPr lang="zh-CN" altLang="en-US" dirty="0" smtClean="0">
                <a:solidFill>
                  <a:srgbClr val="1B0C64"/>
                </a:solidFill>
                <a:sym typeface="Symbol"/>
              </a:rPr>
              <a:t>  </a:t>
            </a: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beam, nuclear physics, neutrino physics</a:t>
            </a:r>
          </a:p>
          <a:p>
            <a:pPr marL="342900" lvl="1" indent="-342900">
              <a:lnSpc>
                <a:spcPct val="110000"/>
              </a:lnSpc>
              <a:buFont typeface="Wingdings" charset="2"/>
              <a:buChar char="Ø"/>
            </a:pPr>
            <a:r>
              <a:rPr lang="en-US" altLang="zh-CN" dirty="0" smtClean="0">
                <a:solidFill>
                  <a:srgbClr val="1B0C64"/>
                </a:solidFill>
                <a:sym typeface="Symbol"/>
              </a:rPr>
              <a:t>Funded by the local government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105" y="1139608"/>
            <a:ext cx="3803026" cy="437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54703" y="182085"/>
            <a:ext cx="8750939" cy="58261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Projects Based </a:t>
            </a:r>
            <a:r>
              <a:rPr kumimoji="1" lang="en-US" altLang="zh-CN" dirty="0"/>
              <a:t>on CSNS </a:t>
            </a:r>
            <a:r>
              <a:rPr kumimoji="1" lang="en-US" altLang="zh-CN" dirty="0" smtClean="0"/>
              <a:t>Proton Beam (2)</a:t>
            </a:r>
            <a:endParaRPr kumimoji="1" lang="zh-CN" altLang="en-US" dirty="0"/>
          </a:p>
        </p:txBody>
      </p:sp>
      <p:pic>
        <p:nvPicPr>
          <p:cNvPr id="4" name="内容占位符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573" b="-27573"/>
          <a:stretch>
            <a:fillRect/>
          </a:stretch>
        </p:blipFill>
        <p:spPr bwMode="auto">
          <a:xfrm>
            <a:off x="-3084" y="650745"/>
            <a:ext cx="918359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836712"/>
            <a:ext cx="9144000" cy="720080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3600" dirty="0" smtClean="0">
                <a:solidFill>
                  <a:srgbClr val="071F65"/>
                </a:solidFill>
                <a:latin typeface="Times New Roman"/>
                <a:cs typeface="Times New Roman"/>
              </a:rPr>
              <a:t>A compact synchrotron </a:t>
            </a:r>
          </a:p>
        </p:txBody>
      </p:sp>
    </p:spTree>
    <p:extLst>
      <p:ext uri="{BB962C8B-B14F-4D97-AF65-F5344CB8AC3E}">
        <p14:creationId xmlns:p14="http://schemas.microsoft.com/office/powerpoint/2010/main" val="313837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2595" y="198160"/>
            <a:ext cx="8660138" cy="582619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The Southern Photon Source (SPS)</a:t>
            </a:r>
            <a:endParaRPr kumimoji="1" lang="zh-CN" altLang="en-US" dirty="0"/>
          </a:p>
        </p:txBody>
      </p:sp>
      <p:pic>
        <p:nvPicPr>
          <p:cNvPr id="4" name="Picture 2" descr="Xian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2321" y="787823"/>
            <a:ext cx="5722469" cy="464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太阳形 4"/>
          <p:cNvSpPr/>
          <p:nvPr/>
        </p:nvSpPr>
        <p:spPr bwMode="auto">
          <a:xfrm>
            <a:off x="7238074" y="2276872"/>
            <a:ext cx="428625" cy="357188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太阳形 4"/>
          <p:cNvSpPr/>
          <p:nvPr/>
        </p:nvSpPr>
        <p:spPr bwMode="auto">
          <a:xfrm>
            <a:off x="6894111" y="4551171"/>
            <a:ext cx="428625" cy="357188"/>
          </a:xfrm>
          <a:prstGeom prst="su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太阳形 4"/>
          <p:cNvSpPr/>
          <p:nvPr/>
        </p:nvSpPr>
        <p:spPr bwMode="auto">
          <a:xfrm>
            <a:off x="7670122" y="3645024"/>
            <a:ext cx="428625" cy="357188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太阳形 4"/>
          <p:cNvSpPr/>
          <p:nvPr/>
        </p:nvSpPr>
        <p:spPr bwMode="auto">
          <a:xfrm>
            <a:off x="7238074" y="3501008"/>
            <a:ext cx="428625" cy="357188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27119" y="828344"/>
            <a:ext cx="4008301" cy="578240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20000"/>
              </a:lnSpc>
              <a:spcBef>
                <a:spcPts val="0"/>
              </a:spcBef>
              <a:buFont typeface="Wingdings" charset="2"/>
              <a:buChar char="²"/>
            </a:pPr>
            <a:r>
              <a:rPr lang="en-US" altLang="zh-CN" sz="2000" dirty="0" smtClean="0">
                <a:solidFill>
                  <a:srgbClr val="071F65"/>
                </a:solidFill>
              </a:rPr>
              <a:t>Suggested and strongly pushed by the local government and local user community.</a:t>
            </a:r>
          </a:p>
          <a:p>
            <a:pPr marL="354013" indent="-354013">
              <a:lnSpc>
                <a:spcPct val="120000"/>
              </a:lnSpc>
              <a:spcBef>
                <a:spcPts val="0"/>
              </a:spcBef>
              <a:buFont typeface="Wingdings" charset="2"/>
              <a:buChar char="²"/>
            </a:pPr>
            <a:r>
              <a:rPr lang="en-US" altLang="zh-CN" sz="2000" dirty="0" smtClean="0">
                <a:solidFill>
                  <a:srgbClr val="071F65"/>
                </a:solidFill>
              </a:rPr>
              <a:t>Complement the Shanghai light source and the Beijing high-energy light source geographically. </a:t>
            </a:r>
          </a:p>
          <a:p>
            <a:pPr marL="354013" indent="-354013">
              <a:lnSpc>
                <a:spcPct val="120000"/>
              </a:lnSpc>
              <a:spcBef>
                <a:spcPts val="0"/>
              </a:spcBef>
              <a:buFont typeface="Wingdings" charset="2"/>
              <a:buChar char="²"/>
            </a:pPr>
            <a:r>
              <a:rPr lang="en-US" altLang="zh-CN" sz="2000" dirty="0" smtClean="0">
                <a:solidFill>
                  <a:srgbClr val="071F65"/>
                </a:solidFill>
              </a:rPr>
              <a:t>Enable both neutrons scattering</a:t>
            </a:r>
            <a:r>
              <a:rPr lang="en-US" altLang="zh-CN" sz="2000" dirty="0">
                <a:solidFill>
                  <a:srgbClr val="071F65"/>
                </a:solidFill>
              </a:rPr>
              <a:t> </a:t>
            </a:r>
            <a:r>
              <a:rPr lang="en-US" altLang="zh-CN" sz="2000" dirty="0" smtClean="0">
                <a:solidFill>
                  <a:srgbClr val="071F65"/>
                </a:solidFill>
              </a:rPr>
              <a:t>and the advanced synchrotron radiation X-ray in South China.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1800" dirty="0" smtClean="0">
              <a:solidFill>
                <a:srgbClr val="071F65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8565" y="5497653"/>
            <a:ext cx="745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6600"/>
                </a:solidFill>
              </a:rPr>
              <a:t>The prepare work has been started under the support of the local government</a:t>
            </a:r>
            <a:r>
              <a:rPr lang="en-US" altLang="zh-CN" sz="2400" dirty="0" smtClean="0">
                <a:solidFill>
                  <a:srgbClr val="FF6600"/>
                </a:solidFill>
              </a:rPr>
              <a:t>.</a:t>
            </a:r>
            <a:endParaRPr kumimoji="1" lang="zh-CN" altLang="en-US" dirty="0"/>
          </a:p>
        </p:txBody>
      </p:sp>
      <p:pic>
        <p:nvPicPr>
          <p:cNvPr id="10" name="内容占位符 4"/>
          <p:cNvPicPr>
            <a:picLocks noChangeAspect="1"/>
          </p:cNvPicPr>
          <p:nvPr/>
        </p:nvPicPr>
        <p:blipFill>
          <a:blip r:embed="rId3"/>
          <a:srcRect l="19398" r="19398"/>
          <a:stretch>
            <a:fillRect/>
          </a:stretch>
        </p:blipFill>
        <p:spPr bwMode="auto">
          <a:xfrm>
            <a:off x="107504" y="792466"/>
            <a:ext cx="9036496" cy="549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/>
          <p:cNvSpPr/>
          <p:nvPr/>
        </p:nvSpPr>
        <p:spPr>
          <a:xfrm rot="21036583">
            <a:off x="3514445" y="2243076"/>
            <a:ext cx="5659016" cy="162607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810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811"/>
            <a:ext cx="6154341" cy="56841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Site of Dongguan </a:t>
            </a:r>
            <a:r>
              <a:rPr kumimoji="1" lang="en-US" altLang="zh-CN" dirty="0" smtClean="0"/>
              <a:t>Branch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695866" y="21327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★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51934" y="786811"/>
            <a:ext cx="3491582" cy="56841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endParaRPr lang="en-US" altLang="zh-CN" sz="2400" b="1" dirty="0" smtClean="0">
              <a:solidFill>
                <a:srgbClr val="071F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 smtClean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Established on Feb. 19</a:t>
            </a:r>
            <a:r>
              <a:rPr lang="en-US" altLang="zh-CN" sz="2400" b="1" baseline="30000" dirty="0" smtClean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400" b="1" dirty="0" smtClean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2013, to construct and manage the CSNS</a:t>
            </a:r>
          </a:p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 smtClean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in Dongguan, Guangdong Province</a:t>
            </a:r>
            <a:endParaRPr lang="en-US" altLang="zh-CN" sz="2400" b="1" dirty="0">
              <a:solidFill>
                <a:srgbClr val="071F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95861" y="4102589"/>
            <a:ext cx="348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58578" y="4167710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CSNS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9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9013" y="182085"/>
            <a:ext cx="7859456" cy="58261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Recruitment Plan for Next Five Years</a:t>
            </a:r>
            <a:endParaRPr kumimoji="1" lang="zh-CN" altLang="en-US" dirty="0"/>
          </a:p>
        </p:txBody>
      </p:sp>
      <p:graphicFrame>
        <p:nvGraphicFramePr>
          <p:cNvPr id="3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54555"/>
              </p:ext>
            </p:extLst>
          </p:nvPr>
        </p:nvGraphicFramePr>
        <p:xfrm>
          <a:off x="211659" y="948401"/>
          <a:ext cx="877558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954"/>
                <a:gridCol w="1952341"/>
                <a:gridCol w="2202599"/>
                <a:gridCol w="1484479"/>
                <a:gridCol w="1361213"/>
              </a:tblGrid>
              <a:tr h="6655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Year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libri"/>
                          <a:ea typeface="仿宋_GB2312"/>
                          <a:cs typeface="Times New Roman"/>
                        </a:rPr>
                        <a:t>National</a:t>
                      </a:r>
                      <a:r>
                        <a:rPr lang="en-US" altLang="zh-CN" sz="2000" kern="100" baseline="0" dirty="0" smtClean="0">
                          <a:effectLst/>
                          <a:latin typeface="Calibri"/>
                          <a:ea typeface="仿宋_GB2312"/>
                          <a:cs typeface="Times New Roman"/>
                        </a:rPr>
                        <a:t> level </a:t>
                      </a:r>
                      <a:r>
                        <a:rPr lang="en-US" altLang="zh-CN" sz="2000" kern="100" dirty="0" smtClean="0">
                          <a:effectLst/>
                          <a:latin typeface="Calibri"/>
                          <a:ea typeface="仿宋_GB2312"/>
                          <a:cs typeface="Times New Roman"/>
                        </a:rPr>
                        <a:t> talented</a:t>
                      </a:r>
                      <a:r>
                        <a:rPr lang="en-US" altLang="zh-CN" sz="2000" kern="100" baseline="0" dirty="0" smtClean="0">
                          <a:effectLst/>
                          <a:latin typeface="Calibri"/>
                          <a:ea typeface="仿宋_GB2312"/>
                          <a:cs typeface="Times New Roman"/>
                        </a:rPr>
                        <a:t> personnel </a:t>
                      </a:r>
                      <a:endParaRPr lang="zh-CN" sz="2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CAS/IHEP</a:t>
                      </a:r>
                      <a:r>
                        <a:rPr lang="en-US" altLang="zh-CN" sz="2000" kern="100" baseline="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 level </a:t>
                      </a:r>
                      <a:r>
                        <a:rPr lang="en-US" altLang="zh-CN" sz="20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 talented</a:t>
                      </a:r>
                      <a:r>
                        <a:rPr lang="en-US" altLang="zh-CN" sz="2000" kern="100" baseline="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 personnel </a:t>
                      </a:r>
                      <a:endParaRPr lang="zh-CN" altLang="zh-CN" sz="20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baseline="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Recruit</a:t>
                      </a:r>
                      <a:endParaRPr lang="zh-CN" sz="24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Calibri"/>
                          <a:ea typeface="宋体"/>
                          <a:cs typeface="Times New Roman"/>
                        </a:rPr>
                        <a:t>Sum</a:t>
                      </a:r>
                    </a:p>
                  </a:txBody>
                  <a:tcPr marL="68580" marR="68580" marT="0" marB="0" anchor="ctr"/>
                </a:tc>
              </a:tr>
              <a:tr h="449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2018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en-US" sz="2400" kern="100" baseline="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– 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2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8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+mn-lt"/>
                          <a:ea typeface="宋体"/>
                          <a:cs typeface="Times New Roman"/>
                        </a:rPr>
                        <a:t>30</a:t>
                      </a:r>
                      <a:endParaRPr lang="zh-CN" sz="2400" kern="10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9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2019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en-US" sz="2400" kern="100" baseline="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– 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2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8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30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9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2020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en-US" sz="2400" kern="100" baseline="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– 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2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8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30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9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2021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en-US" sz="2400" kern="100" baseline="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– 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2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8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30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9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2022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1</a:t>
                      </a:r>
                      <a:r>
                        <a:rPr lang="en-US" sz="2400" kern="100" baseline="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– 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2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8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30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98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Total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5</a:t>
                      </a:r>
                      <a:r>
                        <a:rPr lang="en-US" sz="2400" kern="100" baseline="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– </a:t>
                      </a:r>
                      <a:r>
                        <a:rPr lang="en-US" sz="2400" kern="100" dirty="0" smtClean="0">
                          <a:effectLst/>
                          <a:latin typeface="+mn-lt"/>
                          <a:ea typeface="仿宋_GB2312"/>
                          <a:cs typeface="Times New Roman"/>
                        </a:rPr>
                        <a:t>10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40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  <a:ea typeface="宋体"/>
                          <a:cs typeface="Times New Roman"/>
                        </a:rPr>
                        <a:t>100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150</a:t>
                      </a:r>
                      <a:endParaRPr lang="zh-CN" sz="2400" kern="10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25627" y="5497751"/>
            <a:ext cx="8597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The number of staff should have increased to about 400 in five years’ time.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2904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Future </a:t>
            </a:r>
            <a:r>
              <a:rPr kumimoji="1" lang="en-US" altLang="zh-CN" dirty="0"/>
              <a:t>B</a:t>
            </a:r>
            <a:r>
              <a:rPr kumimoji="1" lang="en-US" altLang="zh-CN" dirty="0" smtClean="0"/>
              <a:t>udget Sources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44220" y="879129"/>
            <a:ext cx="8726791" cy="4850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Regular operation budget  (136 MCNY)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Regular support from local government  (50 MCNY)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Competitive funding (around 50 MCNY)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Construction of new beam line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Upgrade projects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Projects based on CSNS proton beam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en-US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Budget for preparing the SPS </a:t>
            </a:r>
          </a:p>
          <a:p>
            <a:pPr marL="457200" indent="-457200">
              <a:lnSpc>
                <a:spcPct val="130000"/>
              </a:lnSpc>
              <a:buFont typeface="Wingdings" charset="2"/>
              <a:buChar char="²"/>
            </a:pPr>
            <a:r>
              <a:rPr kumimoji="1" lang="mr-IN" altLang="zh-CN" sz="2800" dirty="0" smtClean="0">
                <a:solidFill>
                  <a:srgbClr val="1B0C64"/>
                </a:solidFill>
                <a:latin typeface="Times New Roman"/>
                <a:cs typeface="Times New Roman"/>
              </a:rPr>
              <a:t>……</a:t>
            </a:r>
            <a:endParaRPr kumimoji="1" lang="en-US" altLang="zh-CN" dirty="0">
              <a:solidFill>
                <a:srgbClr val="1B0C64"/>
              </a:solidFill>
              <a:latin typeface="Times New Roman"/>
              <a:cs typeface="Times New Roman"/>
            </a:endParaRPr>
          </a:p>
          <a:p>
            <a:r>
              <a:rPr kumimoji="1" lang="en-US" altLang="zh-CN" dirty="0" smtClean="0"/>
              <a:t> 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809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119438" y="868645"/>
            <a:ext cx="8928100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 algn="l"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The Dongguan Branch has been established and is operating well. Construction of CSNS has been completed on schedule. </a:t>
            </a:r>
          </a:p>
          <a:p>
            <a:pPr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First stage beam </a:t>
            </a:r>
            <a:r>
              <a:rPr kumimoji="1" lang="en-US" altLang="zh-CN" sz="2400" dirty="0">
                <a:solidFill>
                  <a:srgbClr val="071F65"/>
                </a:solidFill>
              </a:rPr>
              <a:t>commissioning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successfully performed, and test </a:t>
            </a:r>
            <a:r>
              <a:rPr kumimoji="1" lang="en-US" altLang="zh-CN" sz="2400" dirty="0">
                <a:solidFill>
                  <a:srgbClr val="071F65"/>
                </a:solidFill>
              </a:rPr>
              <a:t>operation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done</a:t>
            </a:r>
            <a:r>
              <a:rPr kumimoji="1" lang="en-US" altLang="zh-CN" sz="2400" dirty="0">
                <a:solidFill>
                  <a:srgbClr val="071F65"/>
                </a:solidFill>
              </a:rPr>
              <a:t>, with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max</a:t>
            </a:r>
            <a:r>
              <a:rPr kumimoji="1" lang="en-US" altLang="zh-CN" sz="2400" dirty="0">
                <a:solidFill>
                  <a:srgbClr val="071F65"/>
                </a:solidFill>
              </a:rPr>
              <a:t>.  beam power of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25 kW</a:t>
            </a:r>
            <a:r>
              <a:rPr kumimoji="1" lang="en-US" altLang="zh-CN" sz="2400" dirty="0">
                <a:solidFill>
                  <a:srgbClr val="071F65"/>
                </a:solidFill>
              </a:rPr>
              <a:t>, and more than 1200 </a:t>
            </a:r>
            <a:r>
              <a:rPr kumimoji="1" lang="en-US" altLang="zh-CN" sz="2400" dirty="0" err="1">
                <a:solidFill>
                  <a:srgbClr val="071F65"/>
                </a:solidFill>
              </a:rPr>
              <a:t>hrs</a:t>
            </a:r>
            <a:r>
              <a:rPr kumimoji="1" lang="en-US" altLang="zh-CN" sz="2400" dirty="0">
                <a:solidFill>
                  <a:srgbClr val="071F65"/>
                </a:solidFill>
              </a:rPr>
              <a:t> beam time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provided </a:t>
            </a:r>
            <a:r>
              <a:rPr kumimoji="1" lang="en-US" altLang="zh-CN" sz="2400" dirty="0">
                <a:solidFill>
                  <a:srgbClr val="071F65"/>
                </a:solidFill>
              </a:rPr>
              <a:t>for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commissioning the neutron </a:t>
            </a:r>
            <a:r>
              <a:rPr kumimoji="1" lang="en-US" altLang="zh-CN" sz="2400" dirty="0">
                <a:solidFill>
                  <a:srgbClr val="071F65"/>
                </a:solidFill>
              </a:rPr>
              <a:t>spectrometer and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for user sample experiments</a:t>
            </a:r>
          </a:p>
          <a:p>
            <a:pPr algn="l"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Project passed the technical test for official acceptance</a:t>
            </a:r>
            <a:endParaRPr kumimoji="1" lang="en-US" altLang="zh-CN" sz="2400" dirty="0">
              <a:solidFill>
                <a:srgbClr val="071F65"/>
              </a:solidFill>
            </a:endParaRPr>
          </a:p>
          <a:p>
            <a:pPr algn="l"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CSNS is the core of the Dongguan Branch in the past and future 5 years. The goal of CSNS in the next 5 years is to become a world-class neutron scattering-based multidisciplinary research center</a:t>
            </a:r>
          </a:p>
          <a:p>
            <a:pPr>
              <a:lnSpc>
                <a:spcPct val="110000"/>
              </a:lnSpc>
              <a:buFont typeface="Wingdings" charset="0"/>
              <a:buChar char="Ø"/>
            </a:pPr>
            <a:r>
              <a:rPr kumimoji="1" lang="en-US" altLang="zh-CN" sz="2400" dirty="0" smtClean="0">
                <a:solidFill>
                  <a:srgbClr val="071F65"/>
                </a:solidFill>
              </a:rPr>
              <a:t>Upgrade of CSNS and several </a:t>
            </a:r>
            <a:r>
              <a:rPr kumimoji="1" lang="en-US" altLang="zh-CN" sz="2400" dirty="0">
                <a:solidFill>
                  <a:srgbClr val="071F65"/>
                </a:solidFill>
              </a:rPr>
              <a:t>other projects </a:t>
            </a:r>
            <a:r>
              <a:rPr kumimoji="1" lang="en-US" altLang="zh-CN" sz="2400" dirty="0" smtClean="0">
                <a:solidFill>
                  <a:srgbClr val="071F65"/>
                </a:solidFill>
              </a:rPr>
              <a:t>will start soon</a:t>
            </a:r>
            <a:endParaRPr kumimoji="1" lang="en-US" altLang="zh-CN" sz="2400" dirty="0">
              <a:solidFill>
                <a:srgbClr val="071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3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2564904"/>
            <a:ext cx="914121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35456" y="860519"/>
            <a:ext cx="622057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宋体" charset="-122"/>
              </a:rPr>
              <a:t>Thank you </a:t>
            </a:r>
            <a:r>
              <a:rPr lang="en-US" altLang="zh-CN" sz="7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ea typeface="宋体" charset="-122"/>
              </a:rPr>
              <a:t>!</a:t>
            </a:r>
            <a:endParaRPr lang="zh-CN" altLang="en-US" sz="7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927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0773" y="4765631"/>
            <a:ext cx="8890781" cy="1764132"/>
          </a:xfrm>
          <a:prstGeom prst="rect">
            <a:avLst/>
          </a:prstGeom>
          <a:solidFill>
            <a:srgbClr val="1B0C64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Dongguan Campus, total area about 0.67 km</a:t>
            </a:r>
            <a:r>
              <a:rPr lang="en-US" altLang="zh-CN" sz="2400" b="1" baseline="30000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0.27 km</a:t>
            </a:r>
            <a:r>
              <a:rPr lang="en-US" altLang="zh-CN" sz="2400" b="1" baseline="30000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2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 developed for the CSNS</a:t>
            </a:r>
          </a:p>
          <a:p>
            <a:pPr marL="363538" indent="-363538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charset="0"/>
              <a:buChar char="l"/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Remaining space reserved </a:t>
            </a:r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for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宋体" charset="0"/>
                <a:cs typeface="宋体" charset="0"/>
              </a:rPr>
              <a:t>future projects 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Site of Dongguan </a:t>
            </a:r>
            <a:r>
              <a:rPr kumimoji="1" lang="en-US" altLang="zh-CN" dirty="0" smtClean="0"/>
              <a:t>Branch</a:t>
            </a:r>
            <a:endParaRPr kumimoji="1"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4101"/>
            <a:ext cx="9154799" cy="380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34" y="2637793"/>
            <a:ext cx="2841673" cy="1887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550" y="2638470"/>
            <a:ext cx="2443759" cy="18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5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The Campus of Dongguan Branch</a:t>
            </a:r>
            <a:endParaRPr kumimoji="1" lang="zh-CN" altLang="en-US" dirty="0"/>
          </a:p>
        </p:txBody>
      </p:sp>
      <p:pic>
        <p:nvPicPr>
          <p:cNvPr id="4" name="Picture 4" descr="01、中国散裂中子源（水平村）装置地（A拍摄点）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716"/>
            <a:ext cx="9192280" cy="26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334480" y="923867"/>
            <a:ext cx="5084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000090"/>
                </a:solidFill>
                <a:ea typeface="SimSun" charset="0"/>
                <a:cs typeface="SimSun" charset="0"/>
              </a:rPr>
              <a:t>CSNS site  before ground </a:t>
            </a:r>
            <a:r>
              <a:rPr lang="en-US" altLang="zh-CN" sz="2400" dirty="0">
                <a:solidFill>
                  <a:srgbClr val="000090"/>
                </a:solidFill>
                <a:ea typeface="SimSun" charset="0"/>
                <a:cs typeface="SimSun" charset="0"/>
              </a:rPr>
              <a:t>breaking</a:t>
            </a:r>
          </a:p>
        </p:txBody>
      </p:sp>
      <p:pic>
        <p:nvPicPr>
          <p:cNvPr id="7" name="Picture 2" descr="E:\photo\2：20170215-20171230\张玮\201708精选\DJI_0030_副本BES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" t="5989" r="-84" b="16139"/>
          <a:stretch/>
        </p:blipFill>
        <p:spPr bwMode="auto">
          <a:xfrm>
            <a:off x="-1" y="2603782"/>
            <a:ext cx="9144001" cy="4402677"/>
          </a:xfrm>
          <a:prstGeom prst="rect">
            <a:avLst/>
          </a:prstGeom>
          <a:noFill/>
        </p:spPr>
      </p:pic>
      <p:sp>
        <p:nvSpPr>
          <p:cNvPr id="8" name="文本框 7"/>
          <p:cNvSpPr txBox="1"/>
          <p:nvPr/>
        </p:nvSpPr>
        <p:spPr>
          <a:xfrm>
            <a:off x="2865257" y="2812560"/>
            <a:ext cx="3303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CSNS Campus, Aug. 2017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4" descr="01、中国散裂中子源（水平村）装置地（A拍摄点）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80" y="0"/>
            <a:ext cx="9192280" cy="26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22095" y="252788"/>
            <a:ext cx="4897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2pPr>
            <a:lvl3pPr marL="11430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3pPr>
            <a:lvl4pPr marL="16002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4pPr>
            <a:lvl5pPr marL="2057400" indent="-228600"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679BA"/>
                </a:solidFill>
                <a:latin typeface="Times New Roman" charset="0"/>
                <a:ea typeface="宋体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rgbClr val="000090"/>
                </a:solidFill>
                <a:ea typeface="SimSun" charset="0"/>
                <a:cs typeface="SimSun" charset="0"/>
              </a:rPr>
              <a:t>B</a:t>
            </a:r>
            <a:r>
              <a:rPr lang="en-US" altLang="zh-CN" sz="2400" dirty="0" smtClean="0">
                <a:solidFill>
                  <a:srgbClr val="000090"/>
                </a:solidFill>
                <a:ea typeface="SimSun" charset="0"/>
                <a:cs typeface="SimSun" charset="0"/>
              </a:rPr>
              <a:t>efore ground breaking</a:t>
            </a:r>
            <a:endParaRPr lang="en-US" altLang="zh-CN" sz="2400" dirty="0">
              <a:solidFill>
                <a:srgbClr val="000090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9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E:\photo\2：20170215-20171230\张玮\201708精选\DJI_0030_副本BEST.jpg"/>
          <p:cNvPicPr>
            <a:picLocks noChangeAspect="1" noChangeArrowheads="1"/>
          </p:cNvPicPr>
          <p:nvPr/>
        </p:nvPicPr>
        <p:blipFill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" y="754237"/>
            <a:ext cx="9144096" cy="5788291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Dongguan Branch</a:t>
            </a:r>
            <a:endParaRPr kumimoji="1"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276877771"/>
              </p:ext>
            </p:extLst>
          </p:nvPr>
        </p:nvGraphicFramePr>
        <p:xfrm>
          <a:off x="729867" y="771600"/>
          <a:ext cx="7535828" cy="575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5657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162798"/>
              </p:ext>
            </p:extLst>
          </p:nvPr>
        </p:nvGraphicFramePr>
        <p:xfrm>
          <a:off x="16077" y="2298724"/>
          <a:ext cx="9144000" cy="411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705"/>
                <a:gridCol w="1080120"/>
                <a:gridCol w="1080120"/>
                <a:gridCol w="1152128"/>
                <a:gridCol w="1080120"/>
                <a:gridCol w="936104"/>
                <a:gridCol w="936104"/>
                <a:gridCol w="971599"/>
              </a:tblGrid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Rank</a:t>
                      </a:r>
                      <a:r>
                        <a:rPr lang="en-US" altLang="zh-CN" sz="14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\age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&lt;30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31-</a:t>
                      </a: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35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36-</a:t>
                      </a: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41-</a:t>
                      </a: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45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46-</a:t>
                      </a: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55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&gt;55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Professor</a:t>
                      </a:r>
                      <a:endParaRPr lang="zh-CN" sz="1800" kern="100" dirty="0">
                        <a:solidFill>
                          <a:srgbClr val="00009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20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11.1%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Associate Prof.</a:t>
                      </a:r>
                      <a:endParaRPr lang="zh-CN" sz="1800" kern="100" dirty="0">
                        <a:solidFill>
                          <a:srgbClr val="00009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34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24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16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7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26.1%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Assistant Prof.</a:t>
                      </a:r>
                      <a:endParaRPr lang="zh-CN" sz="1800" kern="100" dirty="0">
                        <a:solidFill>
                          <a:srgbClr val="00009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60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96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11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54.5%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Admin.</a:t>
                      </a:r>
                      <a:r>
                        <a:rPr lang="en-US" altLang="zh-CN" sz="1800" kern="100" baseline="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&amp; Support</a:t>
                      </a:r>
                      <a:endParaRPr lang="zh-CN" sz="1800" kern="100" dirty="0">
                        <a:solidFill>
                          <a:srgbClr val="00009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19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6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Cambria"/>
                          <a:ea typeface="宋体"/>
                          <a:cs typeface="Times New Roman"/>
                        </a:rPr>
                        <a:t>2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8.2%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Sum</a:t>
                      </a:r>
                      <a:endParaRPr lang="zh-CN" sz="1800" kern="100" dirty="0">
                        <a:solidFill>
                          <a:srgbClr val="00009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79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136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41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24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27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7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 </a:t>
                      </a:r>
                      <a:endParaRPr lang="zh-CN" sz="2000" kern="10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8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</a:t>
                      </a:r>
                      <a:endParaRPr lang="zh-CN" sz="1800" kern="100" dirty="0">
                        <a:solidFill>
                          <a:srgbClr val="000090"/>
                        </a:solidFill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25.1%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43.3%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13.1%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7.6%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8.6%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2.2%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 </a:t>
                      </a:r>
                      <a:endParaRPr lang="zh-CN" sz="2000" kern="100" dirty="0">
                        <a:effectLst/>
                        <a:latin typeface="Cambria"/>
                        <a:ea typeface="宋体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Human Resources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581892" y="3809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26655"/>
              </p:ext>
            </p:extLst>
          </p:nvPr>
        </p:nvGraphicFramePr>
        <p:xfrm>
          <a:off x="16077" y="785314"/>
          <a:ext cx="9144000" cy="1432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24000"/>
                <a:gridCol w="1524000"/>
                <a:gridCol w="1357197"/>
                <a:gridCol w="1881052"/>
                <a:gridCol w="1333751"/>
                <a:gridCol w="1524000"/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0090"/>
                          </a:solidFill>
                        </a:rPr>
                        <a:t>Staff</a:t>
                      </a:r>
                      <a:endParaRPr lang="zh-CN" alt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 smtClean="0"/>
                        <a:t>Students &amp;</a:t>
                      </a:r>
                    </a:p>
                    <a:p>
                      <a:r>
                        <a:rPr lang="en-US" altLang="zh-CN" dirty="0" smtClean="0"/>
                        <a:t>Postdocs</a:t>
                      </a:r>
                      <a:endParaRPr lang="zh-CN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Prof.</a:t>
                      </a:r>
                      <a:r>
                        <a:rPr lang="en-US" altLang="zh-CN" sz="2000" baseline="0" dirty="0" smtClean="0"/>
                        <a:t> Level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Associate Prof. Level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Assistant Level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smtClean="0"/>
                        <a:t>Administration</a:t>
                      </a:r>
                      <a:endParaRPr lang="en-US" altLang="zh-CN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Total</a:t>
                      </a:r>
                      <a:endParaRPr lang="zh-CN" altLang="en-U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168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9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537924"/>
              </p:ext>
            </p:extLst>
          </p:nvPr>
        </p:nvGraphicFramePr>
        <p:xfrm>
          <a:off x="466245" y="789667"/>
          <a:ext cx="7958294" cy="3614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Human Resources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581892" y="38095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471570"/>
              </p:ext>
            </p:extLst>
          </p:nvPr>
        </p:nvGraphicFramePr>
        <p:xfrm>
          <a:off x="594862" y="4565303"/>
          <a:ext cx="7877908" cy="2057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791"/>
                <a:gridCol w="2096117"/>
              </a:tblGrid>
              <a:tr h="685867">
                <a:tc gridSpan="2">
                  <a:txBody>
                    <a:bodyPr/>
                    <a:lstStyle/>
                    <a:p>
                      <a:r>
                        <a:rPr lang="en-US" altLang="zh-CN" sz="2400" dirty="0" smtClean="0">
                          <a:solidFill>
                            <a:srgbClr val="FFFF00"/>
                          </a:solidFill>
                        </a:rPr>
                        <a:t>Awardees of talented personnel</a:t>
                      </a:r>
                      <a:r>
                        <a:rPr lang="en-US" altLang="zh-CN" sz="2400" baseline="0" dirty="0" smtClean="0">
                          <a:solidFill>
                            <a:srgbClr val="FFFF00"/>
                          </a:solidFill>
                        </a:rPr>
                        <a:t> programs</a:t>
                      </a:r>
                      <a:endParaRPr lang="zh-CN" alt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685867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CAS-level talented personnel</a:t>
                      </a:r>
                      <a:r>
                        <a:rPr lang="en-US" altLang="zh-CN" sz="2400" baseline="0" dirty="0" smtClean="0"/>
                        <a:t> programs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</a:t>
                      </a:r>
                      <a:endParaRPr lang="zh-CN" altLang="en-US" sz="2400" dirty="0"/>
                    </a:p>
                  </a:txBody>
                  <a:tcPr/>
                </a:tc>
              </a:tr>
              <a:tr h="685867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IHEP-level</a:t>
                      </a:r>
                      <a:r>
                        <a:rPr lang="en-US" altLang="zh-CN" sz="2400" baseline="0" dirty="0" smtClean="0"/>
                        <a:t> talented personnel programs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9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325443" y="1937645"/>
            <a:ext cx="219200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Average: 35.5</a:t>
            </a:r>
            <a:endParaRPr lang="zh-CN" altLang="en-US" sz="2800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  <p:graphicFrame>
        <p:nvGraphicFramePr>
          <p:cNvPr id="9" name="图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751854"/>
              </p:ext>
            </p:extLst>
          </p:nvPr>
        </p:nvGraphicFramePr>
        <p:xfrm>
          <a:off x="530553" y="819191"/>
          <a:ext cx="7974372" cy="371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806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CSNS Overview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161146" y="3717032"/>
            <a:ext cx="12747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25Hz,1.6GeV</a:t>
            </a:r>
            <a:endParaRPr kumimoji="1" lang="zh-CN" altLang="en-US" dirty="0"/>
          </a:p>
        </p:txBody>
      </p:sp>
      <p:pic>
        <p:nvPicPr>
          <p:cNvPr id="5" name="Picture 2" descr="C:\Users\liyong\Desktop\CS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0" y="824535"/>
            <a:ext cx="882015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135457" y="1595455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80 MeV H- </a:t>
            </a:r>
            <a:r>
              <a:rPr kumimoji="1" lang="en-US" altLang="zh-CN" sz="2400" dirty="0" err="1" smtClean="0">
                <a:solidFill>
                  <a:srgbClr val="071F65"/>
                </a:solidFill>
              </a:rPr>
              <a:t>linac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45027" y="2507140"/>
            <a:ext cx="1164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1.6 </a:t>
            </a:r>
            <a:r>
              <a:rPr kumimoji="1" lang="en-US" altLang="zh-CN" sz="2400" dirty="0" err="1" smtClean="0">
                <a:solidFill>
                  <a:srgbClr val="071F65"/>
                </a:solidFill>
              </a:rPr>
              <a:t>GeV</a:t>
            </a:r>
            <a:endParaRPr kumimoji="1" lang="en-US" altLang="zh-CN" sz="2400" dirty="0" smtClean="0">
              <a:solidFill>
                <a:srgbClr val="071F65"/>
              </a:solidFill>
            </a:endParaRPr>
          </a:p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25 Hz</a:t>
            </a:r>
          </a:p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100 kW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4723" y="3890946"/>
            <a:ext cx="2816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Tungsten target</a:t>
            </a:r>
          </a:p>
          <a:p>
            <a:r>
              <a:rPr kumimoji="1" lang="en-US" altLang="zh-CN" sz="2400" dirty="0" smtClean="0">
                <a:solidFill>
                  <a:srgbClr val="071F65"/>
                </a:solidFill>
              </a:rPr>
              <a:t>3 beam lines/20 </a:t>
            </a:r>
            <a:endParaRPr kumimoji="1" lang="zh-CN" altLang="en-US" sz="2400" dirty="0">
              <a:solidFill>
                <a:srgbClr val="071F65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002" y="2067575"/>
            <a:ext cx="46157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Project Budget: 2.3 BCNY</a:t>
            </a:r>
          </a:p>
          <a:p>
            <a:r>
              <a:rPr kumimoji="1" lang="en-US" altLang="zh-CN" sz="2400" dirty="0" smtClean="0"/>
              <a:t>Funded by central government and </a:t>
            </a:r>
          </a:p>
          <a:p>
            <a:r>
              <a:rPr kumimoji="1" lang="en-US" altLang="zh-CN" sz="2400" dirty="0" smtClean="0"/>
              <a:t>Guangdong local government.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200508" y="5715348"/>
            <a:ext cx="8621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one of only four countries in the world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pulsed spallation neutron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8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13876</TotalTime>
  <Words>1639</Words>
  <Application>Microsoft Macintosh PowerPoint</Application>
  <PresentationFormat>全屏显示(4:3)</PresentationFormat>
  <Paragraphs>439</Paragraphs>
  <Slides>33</Slides>
  <Notes>21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5" baseType="lpstr">
      <vt:lpstr>Office 主题</vt:lpstr>
      <vt:lpstr>Visio</vt:lpstr>
      <vt:lpstr> Dongguan Branch and CSNS Accelerators </vt:lpstr>
      <vt:lpstr>Contents</vt:lpstr>
      <vt:lpstr>Site of Dongguan Branch</vt:lpstr>
      <vt:lpstr>Site of Dongguan Branch</vt:lpstr>
      <vt:lpstr>The Campus of Dongguan Branch</vt:lpstr>
      <vt:lpstr>Dongguan Branch</vt:lpstr>
      <vt:lpstr>Human Resources</vt:lpstr>
      <vt:lpstr>Human Resources</vt:lpstr>
      <vt:lpstr>CSNS Overview</vt:lpstr>
      <vt:lpstr>Key milestone of CSNS</vt:lpstr>
      <vt:lpstr>Civil Engineering</vt:lpstr>
      <vt:lpstr>Beam Commissioning (2017)</vt:lpstr>
      <vt:lpstr>First CSNS Neutron Beam</vt:lpstr>
      <vt:lpstr>Beam Commissioning (2018)</vt:lpstr>
      <vt:lpstr>Design and Acceptance Goals</vt:lpstr>
      <vt:lpstr>Funding of Dongguan Branch </vt:lpstr>
      <vt:lpstr>Research Output - Patents</vt:lpstr>
      <vt:lpstr>Research Output – Papers</vt:lpstr>
      <vt:lpstr>CSNS Accelerator Team</vt:lpstr>
      <vt:lpstr>CSNS Accelerator - Mission</vt:lpstr>
      <vt:lpstr>PowerPoint 演示文稿</vt:lpstr>
      <vt:lpstr>PowerPoint 演示文稿</vt:lpstr>
      <vt:lpstr>Future Plan</vt:lpstr>
      <vt:lpstr>CSNS Commissioning and Operation</vt:lpstr>
      <vt:lpstr>CSNS Upgrade</vt:lpstr>
      <vt:lpstr>CSNS Accelerator Upgrade</vt:lpstr>
      <vt:lpstr>Projects Based on CSNS Proton Beam (1)</vt:lpstr>
      <vt:lpstr>Projects Based on CSNS Proton Beam (2)</vt:lpstr>
      <vt:lpstr>The Southern Photon Source (SPS)</vt:lpstr>
      <vt:lpstr>Recruitment Plan for Next Five Years</vt:lpstr>
      <vt:lpstr>Future Budget Sources</vt:lpstr>
      <vt:lpstr>Summary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Wang</cp:lastModifiedBy>
  <cp:revision>684</cp:revision>
  <dcterms:created xsi:type="dcterms:W3CDTF">2018-05-04T02:09:20Z</dcterms:created>
  <dcterms:modified xsi:type="dcterms:W3CDTF">2018-06-13T13:26:23Z</dcterms:modified>
</cp:coreProperties>
</file>