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9"/>
  </p:notesMasterIdLst>
  <p:handoutMasterIdLst>
    <p:handoutMasterId r:id="rId30"/>
  </p:handoutMasterIdLst>
  <p:sldIdLst>
    <p:sldId id="346" r:id="rId2"/>
    <p:sldId id="508" r:id="rId3"/>
    <p:sldId id="468" r:id="rId4"/>
    <p:sldId id="509" r:id="rId5"/>
    <p:sldId id="473" r:id="rId6"/>
    <p:sldId id="429" r:id="rId7"/>
    <p:sldId id="510" r:id="rId8"/>
    <p:sldId id="464" r:id="rId9"/>
    <p:sldId id="471" r:id="rId10"/>
    <p:sldId id="475" r:id="rId11"/>
    <p:sldId id="478" r:id="rId12"/>
    <p:sldId id="477" r:id="rId13"/>
    <p:sldId id="479" r:id="rId14"/>
    <p:sldId id="483" r:id="rId15"/>
    <p:sldId id="467" r:id="rId16"/>
    <p:sldId id="485" r:id="rId17"/>
    <p:sldId id="484" r:id="rId18"/>
    <p:sldId id="486" r:id="rId19"/>
    <p:sldId id="493" r:id="rId20"/>
    <p:sldId id="494" r:id="rId21"/>
    <p:sldId id="511" r:id="rId22"/>
    <p:sldId id="513" r:id="rId23"/>
    <p:sldId id="514" r:id="rId24"/>
    <p:sldId id="515" r:id="rId25"/>
    <p:sldId id="512" r:id="rId26"/>
    <p:sldId id="519" r:id="rId27"/>
    <p:sldId id="518" r:id="rId28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0033"/>
    <a:srgbClr val="009999"/>
    <a:srgbClr val="CC00CC"/>
    <a:srgbClr val="FFCC00"/>
    <a:srgbClr val="C3C3EB"/>
    <a:srgbClr val="FFFFCC"/>
    <a:srgbClr val="FF0066"/>
    <a:srgbClr val="FF33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9265" autoAdjust="0"/>
  </p:normalViewPr>
  <p:slideViewPr>
    <p:cSldViewPr>
      <p:cViewPr varScale="1">
        <p:scale>
          <a:sx n="98" d="100"/>
          <a:sy n="98" d="100"/>
        </p:scale>
        <p:origin x="594" y="8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20150130\20150130&#25171;&#28857;&#25968;&#25454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5920925950501"/>
          <c:y val="7.2971599097617398E-2"/>
          <c:w val="0.73041958300929499"/>
          <c:h val="0.74740816393764997"/>
        </c:manualLayout>
      </c:layout>
      <c:scatterChart>
        <c:scatterStyle val="lineMarker"/>
        <c:varyColors val="0"/>
        <c:ser>
          <c:idx val="0"/>
          <c:order val="0"/>
          <c:tx>
            <c:v>Q0@3.33K</c:v>
          </c:tx>
          <c:spPr>
            <a:ln w="28575">
              <a:noFill/>
            </a:ln>
          </c:spPr>
          <c:marker>
            <c:spPr>
              <a:solidFill>
                <a:sysClr val="windowText" lastClr="000000"/>
              </a:solidFill>
              <a:ln>
                <a:noFill/>
              </a:ln>
            </c:spPr>
          </c:marker>
          <c:xVal>
            <c:numRef>
              <c:f>'2K'!$D$2:$D$105</c:f>
              <c:numCache>
                <c:formatCode>General</c:formatCode>
                <c:ptCount val="104"/>
                <c:pt idx="0">
                  <c:v>1.007655</c:v>
                </c:pt>
                <c:pt idx="1">
                  <c:v>1.0418190000000001</c:v>
                </c:pt>
                <c:pt idx="2">
                  <c:v>1.099783</c:v>
                </c:pt>
                <c:pt idx="3">
                  <c:v>1.1720660000000001</c:v>
                </c:pt>
                <c:pt idx="4">
                  <c:v>1.2425729999999999</c:v>
                </c:pt>
                <c:pt idx="5">
                  <c:v>1.3480240000000001</c:v>
                </c:pt>
                <c:pt idx="6">
                  <c:v>1.4690219999999641</c:v>
                </c:pt>
                <c:pt idx="7">
                  <c:v>1.6488309999999999</c:v>
                </c:pt>
                <c:pt idx="8">
                  <c:v>1.8311759999999999</c:v>
                </c:pt>
                <c:pt idx="9">
                  <c:v>1.950332000000025</c:v>
                </c:pt>
                <c:pt idx="10">
                  <c:v>2.1510210000000001</c:v>
                </c:pt>
                <c:pt idx="11">
                  <c:v>2.3756589999998621</c:v>
                </c:pt>
                <c:pt idx="12">
                  <c:v>2.6740949999999999</c:v>
                </c:pt>
                <c:pt idx="13">
                  <c:v>2.950777</c:v>
                </c:pt>
                <c:pt idx="14">
                  <c:v>3.2363339999999998</c:v>
                </c:pt>
                <c:pt idx="15">
                  <c:v>3.5137960000000001</c:v>
                </c:pt>
                <c:pt idx="16">
                  <c:v>3.8637890000000001</c:v>
                </c:pt>
                <c:pt idx="17">
                  <c:v>4.2572530000000004</c:v>
                </c:pt>
                <c:pt idx="18">
                  <c:v>4.6069630000000004</c:v>
                </c:pt>
                <c:pt idx="19">
                  <c:v>5.1148099999999754</c:v>
                </c:pt>
                <c:pt idx="20">
                  <c:v>5.5242879999999754</c:v>
                </c:pt>
                <c:pt idx="21">
                  <c:v>5.9230409999999996</c:v>
                </c:pt>
                <c:pt idx="22">
                  <c:v>6.4341910000000002</c:v>
                </c:pt>
                <c:pt idx="23">
                  <c:v>6.9691729999999996</c:v>
                </c:pt>
                <c:pt idx="24">
                  <c:v>7.5704079999999996</c:v>
                </c:pt>
                <c:pt idx="25">
                  <c:v>8.1119619999999983</c:v>
                </c:pt>
                <c:pt idx="26">
                  <c:v>8.5194360000001268</c:v>
                </c:pt>
                <c:pt idx="27">
                  <c:v>9.0174970000000005</c:v>
                </c:pt>
                <c:pt idx="28">
                  <c:v>9.5425719999999998</c:v>
                </c:pt>
                <c:pt idx="29">
                  <c:v>9.3398380000000003</c:v>
                </c:pt>
                <c:pt idx="30">
                  <c:v>9.7289479999999973</c:v>
                </c:pt>
                <c:pt idx="31">
                  <c:v>9.4548280000000009</c:v>
                </c:pt>
                <c:pt idx="32">
                  <c:v>9.6140279999999976</c:v>
                </c:pt>
                <c:pt idx="33">
                  <c:v>4.264329</c:v>
                </c:pt>
                <c:pt idx="34">
                  <c:v>9.483098</c:v>
                </c:pt>
                <c:pt idx="35">
                  <c:v>8.6930840000000007</c:v>
                </c:pt>
                <c:pt idx="36">
                  <c:v>8.8862160000000028</c:v>
                </c:pt>
                <c:pt idx="37">
                  <c:v>9.3468700000000009</c:v>
                </c:pt>
                <c:pt idx="38">
                  <c:v>9.9205880000000004</c:v>
                </c:pt>
                <c:pt idx="39">
                  <c:v>9.4646060000000247</c:v>
                </c:pt>
                <c:pt idx="40">
                  <c:v>7.0691490000000003</c:v>
                </c:pt>
                <c:pt idx="41">
                  <c:v>5.0029099999999964</c:v>
                </c:pt>
                <c:pt idx="42">
                  <c:v>4.5694650000000001</c:v>
                </c:pt>
                <c:pt idx="43">
                  <c:v>4.3758619999999997</c:v>
                </c:pt>
                <c:pt idx="44">
                  <c:v>4.0257319999999854</c:v>
                </c:pt>
                <c:pt idx="45">
                  <c:v>2.5029419999999991</c:v>
                </c:pt>
                <c:pt idx="46">
                  <c:v>3.055948999999917</c:v>
                </c:pt>
                <c:pt idx="47">
                  <c:v>4.6461049999999746</c:v>
                </c:pt>
                <c:pt idx="48">
                  <c:v>5.8996420000000134</c:v>
                </c:pt>
                <c:pt idx="49">
                  <c:v>7.2219879999999854</c:v>
                </c:pt>
                <c:pt idx="50">
                  <c:v>8.9534780000000005</c:v>
                </c:pt>
                <c:pt idx="51">
                  <c:v>9.4614780000000014</c:v>
                </c:pt>
                <c:pt idx="52">
                  <c:v>9.6457380000000015</c:v>
                </c:pt>
                <c:pt idx="53">
                  <c:v>9.8716040000000067</c:v>
                </c:pt>
                <c:pt idx="54">
                  <c:v>9.5937750000000008</c:v>
                </c:pt>
                <c:pt idx="55">
                  <c:v>9.9093390000000028</c:v>
                </c:pt>
                <c:pt idx="56">
                  <c:v>9.7555050000000048</c:v>
                </c:pt>
                <c:pt idx="57">
                  <c:v>9.1853840000000027</c:v>
                </c:pt>
                <c:pt idx="58">
                  <c:v>9.904618000000001</c:v>
                </c:pt>
                <c:pt idx="59">
                  <c:v>9.5555800000001767</c:v>
                </c:pt>
                <c:pt idx="60">
                  <c:v>9.612698</c:v>
                </c:pt>
                <c:pt idx="61">
                  <c:v>9.9185590000000001</c:v>
                </c:pt>
                <c:pt idx="62">
                  <c:v>9.7702370000000016</c:v>
                </c:pt>
                <c:pt idx="63">
                  <c:v>9.4729990000000068</c:v>
                </c:pt>
                <c:pt idx="64">
                  <c:v>10.002177</c:v>
                </c:pt>
                <c:pt idx="65">
                  <c:v>9.5758920000000067</c:v>
                </c:pt>
                <c:pt idx="66">
                  <c:v>9.6627890000000267</c:v>
                </c:pt>
                <c:pt idx="67">
                  <c:v>9.8808910000000001</c:v>
                </c:pt>
                <c:pt idx="68">
                  <c:v>9.6408609999999975</c:v>
                </c:pt>
                <c:pt idx="69">
                  <c:v>10.510061</c:v>
                </c:pt>
                <c:pt idx="70">
                  <c:v>10.37973200000018</c:v>
                </c:pt>
                <c:pt idx="71">
                  <c:v>9.9932490000000005</c:v>
                </c:pt>
                <c:pt idx="72">
                  <c:v>10.445135000000001</c:v>
                </c:pt>
                <c:pt idx="73">
                  <c:v>10.412376999999999</c:v>
                </c:pt>
                <c:pt idx="74">
                  <c:v>10.543727000000001</c:v>
                </c:pt>
                <c:pt idx="75">
                  <c:v>11.326955</c:v>
                </c:pt>
                <c:pt idx="76">
                  <c:v>11.111993</c:v>
                </c:pt>
                <c:pt idx="77">
                  <c:v>11.235772000000001</c:v>
                </c:pt>
                <c:pt idx="78">
                  <c:v>11.474938</c:v>
                </c:pt>
                <c:pt idx="79">
                  <c:v>11.77563900000008</c:v>
                </c:pt>
                <c:pt idx="80">
                  <c:v>11.698771000000001</c:v>
                </c:pt>
              </c:numCache>
            </c:numRef>
          </c:xVal>
          <c:yVal>
            <c:numRef>
              <c:f>'2K'!$E$2:$E$105</c:f>
              <c:numCache>
                <c:formatCode>0.00E+00</c:formatCode>
                <c:ptCount val="104"/>
                <c:pt idx="0">
                  <c:v>4351069000</c:v>
                </c:pt>
                <c:pt idx="1">
                  <c:v>4392215000</c:v>
                </c:pt>
                <c:pt idx="2">
                  <c:v>4504295000</c:v>
                </c:pt>
                <c:pt idx="3">
                  <c:v>4687803000</c:v>
                </c:pt>
                <c:pt idx="4">
                  <c:v>4507502000</c:v>
                </c:pt>
                <c:pt idx="5">
                  <c:v>4759955000</c:v>
                </c:pt>
                <c:pt idx="6">
                  <c:v>4777622000</c:v>
                </c:pt>
                <c:pt idx="7">
                  <c:v>5053829000</c:v>
                </c:pt>
                <c:pt idx="8">
                  <c:v>4739631000</c:v>
                </c:pt>
                <c:pt idx="9">
                  <c:v>4581809000</c:v>
                </c:pt>
                <c:pt idx="10">
                  <c:v>4829911000</c:v>
                </c:pt>
                <c:pt idx="11">
                  <c:v>4594726000</c:v>
                </c:pt>
                <c:pt idx="12">
                  <c:v>4985479000</c:v>
                </c:pt>
                <c:pt idx="13">
                  <c:v>4681795000</c:v>
                </c:pt>
                <c:pt idx="14">
                  <c:v>4473532000</c:v>
                </c:pt>
                <c:pt idx="15">
                  <c:v>4654139000</c:v>
                </c:pt>
                <c:pt idx="16">
                  <c:v>4808144000</c:v>
                </c:pt>
                <c:pt idx="17">
                  <c:v>4697405000</c:v>
                </c:pt>
                <c:pt idx="18">
                  <c:v>4255687000</c:v>
                </c:pt>
                <c:pt idx="19">
                  <c:v>4304275000</c:v>
                </c:pt>
                <c:pt idx="20">
                  <c:v>4081484000</c:v>
                </c:pt>
                <c:pt idx="21">
                  <c:v>3867925000</c:v>
                </c:pt>
                <c:pt idx="22">
                  <c:v>4093744000</c:v>
                </c:pt>
                <c:pt idx="23">
                  <c:v>3727821000</c:v>
                </c:pt>
                <c:pt idx="24">
                  <c:v>3701918000</c:v>
                </c:pt>
                <c:pt idx="25">
                  <c:v>3665368000</c:v>
                </c:pt>
                <c:pt idx="26">
                  <c:v>3227925000</c:v>
                </c:pt>
                <c:pt idx="27">
                  <c:v>3378782000</c:v>
                </c:pt>
                <c:pt idx="28">
                  <c:v>3052562000</c:v>
                </c:pt>
                <c:pt idx="29">
                  <c:v>2568613000</c:v>
                </c:pt>
                <c:pt idx="30">
                  <c:v>2594014000</c:v>
                </c:pt>
                <c:pt idx="31">
                  <c:v>2120184000</c:v>
                </c:pt>
                <c:pt idx="32">
                  <c:v>1984693000</c:v>
                </c:pt>
                <c:pt idx="33">
                  <c:v>373759360</c:v>
                </c:pt>
                <c:pt idx="34">
                  <c:v>5460499000</c:v>
                </c:pt>
                <c:pt idx="35">
                  <c:v>1247313000</c:v>
                </c:pt>
                <c:pt idx="36">
                  <c:v>1232301000</c:v>
                </c:pt>
                <c:pt idx="37">
                  <c:v>1304168000</c:v>
                </c:pt>
                <c:pt idx="38">
                  <c:v>1344495000</c:v>
                </c:pt>
                <c:pt idx="39">
                  <c:v>1140095000</c:v>
                </c:pt>
                <c:pt idx="40">
                  <c:v>612828160</c:v>
                </c:pt>
                <c:pt idx="41">
                  <c:v>427057248</c:v>
                </c:pt>
                <c:pt idx="42">
                  <c:v>286836096</c:v>
                </c:pt>
                <c:pt idx="43">
                  <c:v>273566208</c:v>
                </c:pt>
                <c:pt idx="44">
                  <c:v>235538752</c:v>
                </c:pt>
                <c:pt idx="45">
                  <c:v>92298416</c:v>
                </c:pt>
                <c:pt idx="46">
                  <c:v>150176640</c:v>
                </c:pt>
                <c:pt idx="47">
                  <c:v>343755392</c:v>
                </c:pt>
                <c:pt idx="48">
                  <c:v>498209408</c:v>
                </c:pt>
                <c:pt idx="49">
                  <c:v>723638336</c:v>
                </c:pt>
                <c:pt idx="50">
                  <c:v>1083776000</c:v>
                </c:pt>
                <c:pt idx="51">
                  <c:v>1161370000</c:v>
                </c:pt>
                <c:pt idx="52">
                  <c:v>1075806000</c:v>
                </c:pt>
                <c:pt idx="53">
                  <c:v>1028188000</c:v>
                </c:pt>
                <c:pt idx="54">
                  <c:v>854170304</c:v>
                </c:pt>
                <c:pt idx="55">
                  <c:v>904549888</c:v>
                </c:pt>
                <c:pt idx="56">
                  <c:v>899825344</c:v>
                </c:pt>
                <c:pt idx="57">
                  <c:v>738924288</c:v>
                </c:pt>
                <c:pt idx="58">
                  <c:v>845432000</c:v>
                </c:pt>
                <c:pt idx="59">
                  <c:v>828163648</c:v>
                </c:pt>
                <c:pt idx="60">
                  <c:v>833121408</c:v>
                </c:pt>
                <c:pt idx="61">
                  <c:v>889691136</c:v>
                </c:pt>
                <c:pt idx="62">
                  <c:v>861045312</c:v>
                </c:pt>
                <c:pt idx="63">
                  <c:v>798607168</c:v>
                </c:pt>
                <c:pt idx="64">
                  <c:v>875972416</c:v>
                </c:pt>
                <c:pt idx="65">
                  <c:v>811235584</c:v>
                </c:pt>
                <c:pt idx="66">
                  <c:v>825079552</c:v>
                </c:pt>
                <c:pt idx="67">
                  <c:v>855193984</c:v>
                </c:pt>
                <c:pt idx="68">
                  <c:v>835868288</c:v>
                </c:pt>
                <c:pt idx="69">
                  <c:v>973448384</c:v>
                </c:pt>
                <c:pt idx="70">
                  <c:v>956367680</c:v>
                </c:pt>
                <c:pt idx="71">
                  <c:v>855299904</c:v>
                </c:pt>
                <c:pt idx="72">
                  <c:v>937947904</c:v>
                </c:pt>
                <c:pt idx="73">
                  <c:v>918700800</c:v>
                </c:pt>
                <c:pt idx="74">
                  <c:v>934355392</c:v>
                </c:pt>
                <c:pt idx="75">
                  <c:v>1069814000</c:v>
                </c:pt>
                <c:pt idx="76">
                  <c:v>992442240</c:v>
                </c:pt>
                <c:pt idx="77">
                  <c:v>1042568000</c:v>
                </c:pt>
                <c:pt idx="78">
                  <c:v>1080047000</c:v>
                </c:pt>
                <c:pt idx="79">
                  <c:v>1128640000</c:v>
                </c:pt>
                <c:pt idx="80">
                  <c:v>1160734000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533032"/>
        <c:axId val="308846768"/>
      </c:scatterChart>
      <c:scatterChart>
        <c:scatterStyle val="lineMarker"/>
        <c:varyColors val="0"/>
        <c:ser>
          <c:idx val="1"/>
          <c:order val="1"/>
          <c:tx>
            <c:v>Radiation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'2K'!$D$2:$D$105</c:f>
              <c:numCache>
                <c:formatCode>General</c:formatCode>
                <c:ptCount val="104"/>
                <c:pt idx="0">
                  <c:v>1.007655</c:v>
                </c:pt>
                <c:pt idx="1">
                  <c:v>1.0418190000000001</c:v>
                </c:pt>
                <c:pt idx="2">
                  <c:v>1.099783</c:v>
                </c:pt>
                <c:pt idx="3">
                  <c:v>1.1720660000000001</c:v>
                </c:pt>
                <c:pt idx="4">
                  <c:v>1.2425729999999999</c:v>
                </c:pt>
                <c:pt idx="5">
                  <c:v>1.3480240000000001</c:v>
                </c:pt>
                <c:pt idx="6">
                  <c:v>1.4690219999999641</c:v>
                </c:pt>
                <c:pt idx="7">
                  <c:v>1.6488309999999999</c:v>
                </c:pt>
                <c:pt idx="8">
                  <c:v>1.8311759999999999</c:v>
                </c:pt>
                <c:pt idx="9">
                  <c:v>1.950332000000025</c:v>
                </c:pt>
                <c:pt idx="10">
                  <c:v>2.1510210000000001</c:v>
                </c:pt>
                <c:pt idx="11">
                  <c:v>2.3756589999998621</c:v>
                </c:pt>
                <c:pt idx="12">
                  <c:v>2.6740949999999999</c:v>
                </c:pt>
                <c:pt idx="13">
                  <c:v>2.950777</c:v>
                </c:pt>
                <c:pt idx="14">
                  <c:v>3.2363339999999998</c:v>
                </c:pt>
                <c:pt idx="15">
                  <c:v>3.5137960000000001</c:v>
                </c:pt>
                <c:pt idx="16">
                  <c:v>3.8637890000000001</c:v>
                </c:pt>
                <c:pt idx="17">
                  <c:v>4.2572530000000004</c:v>
                </c:pt>
                <c:pt idx="18">
                  <c:v>4.6069630000000004</c:v>
                </c:pt>
                <c:pt idx="19">
                  <c:v>5.1148099999999754</c:v>
                </c:pt>
                <c:pt idx="20">
                  <c:v>5.5242879999999754</c:v>
                </c:pt>
                <c:pt idx="21">
                  <c:v>5.9230409999999996</c:v>
                </c:pt>
                <c:pt idx="22">
                  <c:v>6.4341910000000002</c:v>
                </c:pt>
                <c:pt idx="23">
                  <c:v>6.9691729999999996</c:v>
                </c:pt>
                <c:pt idx="24">
                  <c:v>7.5704079999999996</c:v>
                </c:pt>
                <c:pt idx="25">
                  <c:v>8.1119619999999983</c:v>
                </c:pt>
                <c:pt idx="26">
                  <c:v>8.5194360000001268</c:v>
                </c:pt>
                <c:pt idx="27">
                  <c:v>9.0174970000000005</c:v>
                </c:pt>
                <c:pt idx="28">
                  <c:v>9.5425719999999998</c:v>
                </c:pt>
                <c:pt idx="29">
                  <c:v>9.3398380000000003</c:v>
                </c:pt>
                <c:pt idx="30">
                  <c:v>9.7289479999999973</c:v>
                </c:pt>
                <c:pt idx="31">
                  <c:v>9.4548280000000009</c:v>
                </c:pt>
                <c:pt idx="32">
                  <c:v>9.6140279999999976</c:v>
                </c:pt>
                <c:pt idx="33">
                  <c:v>4.264329</c:v>
                </c:pt>
                <c:pt idx="34">
                  <c:v>9.483098</c:v>
                </c:pt>
                <c:pt idx="35">
                  <c:v>8.6930840000000007</c:v>
                </c:pt>
                <c:pt idx="36">
                  <c:v>8.8862160000000028</c:v>
                </c:pt>
                <c:pt idx="37">
                  <c:v>9.3468700000000009</c:v>
                </c:pt>
                <c:pt idx="38">
                  <c:v>9.9205880000000004</c:v>
                </c:pt>
                <c:pt idx="39">
                  <c:v>9.4646060000000247</c:v>
                </c:pt>
                <c:pt idx="40">
                  <c:v>7.0691490000000003</c:v>
                </c:pt>
                <c:pt idx="41">
                  <c:v>5.0029099999999964</c:v>
                </c:pt>
                <c:pt idx="42">
                  <c:v>4.5694650000000001</c:v>
                </c:pt>
                <c:pt idx="43">
                  <c:v>4.3758619999999997</c:v>
                </c:pt>
                <c:pt idx="44">
                  <c:v>4.0257319999999854</c:v>
                </c:pt>
                <c:pt idx="45">
                  <c:v>2.5029419999999991</c:v>
                </c:pt>
                <c:pt idx="46">
                  <c:v>3.055948999999917</c:v>
                </c:pt>
                <c:pt idx="47">
                  <c:v>4.6461049999999746</c:v>
                </c:pt>
                <c:pt idx="48">
                  <c:v>5.8996420000000134</c:v>
                </c:pt>
                <c:pt idx="49">
                  <c:v>7.2219879999999854</c:v>
                </c:pt>
                <c:pt idx="50">
                  <c:v>8.9534780000000005</c:v>
                </c:pt>
                <c:pt idx="51">
                  <c:v>9.4614780000000014</c:v>
                </c:pt>
                <c:pt idx="52">
                  <c:v>9.6457380000000015</c:v>
                </c:pt>
                <c:pt idx="53">
                  <c:v>9.8716040000000067</c:v>
                </c:pt>
                <c:pt idx="54">
                  <c:v>9.5937750000000008</c:v>
                </c:pt>
                <c:pt idx="55">
                  <c:v>9.9093390000000028</c:v>
                </c:pt>
                <c:pt idx="56">
                  <c:v>9.7555050000000048</c:v>
                </c:pt>
                <c:pt idx="57">
                  <c:v>9.1853840000000027</c:v>
                </c:pt>
                <c:pt idx="58">
                  <c:v>9.904618000000001</c:v>
                </c:pt>
                <c:pt idx="59">
                  <c:v>9.5555800000001767</c:v>
                </c:pt>
                <c:pt idx="60">
                  <c:v>9.612698</c:v>
                </c:pt>
                <c:pt idx="61">
                  <c:v>9.9185590000000001</c:v>
                </c:pt>
                <c:pt idx="62">
                  <c:v>9.7702370000000016</c:v>
                </c:pt>
                <c:pt idx="63">
                  <c:v>9.4729990000000068</c:v>
                </c:pt>
                <c:pt idx="64">
                  <c:v>10.002177</c:v>
                </c:pt>
                <c:pt idx="65">
                  <c:v>9.5758920000000067</c:v>
                </c:pt>
                <c:pt idx="66">
                  <c:v>9.6627890000000267</c:v>
                </c:pt>
                <c:pt idx="67">
                  <c:v>9.8808910000000001</c:v>
                </c:pt>
                <c:pt idx="68">
                  <c:v>9.6408609999999975</c:v>
                </c:pt>
                <c:pt idx="69">
                  <c:v>10.510061</c:v>
                </c:pt>
                <c:pt idx="70">
                  <c:v>10.37973200000018</c:v>
                </c:pt>
                <c:pt idx="71">
                  <c:v>9.9932490000000005</c:v>
                </c:pt>
                <c:pt idx="72">
                  <c:v>10.445135000000001</c:v>
                </c:pt>
                <c:pt idx="73">
                  <c:v>10.412376999999999</c:v>
                </c:pt>
                <c:pt idx="74">
                  <c:v>10.543727000000001</c:v>
                </c:pt>
                <c:pt idx="75">
                  <c:v>11.326955</c:v>
                </c:pt>
                <c:pt idx="76">
                  <c:v>11.111993</c:v>
                </c:pt>
                <c:pt idx="77">
                  <c:v>11.235772000000001</c:v>
                </c:pt>
                <c:pt idx="78">
                  <c:v>11.474938</c:v>
                </c:pt>
                <c:pt idx="79">
                  <c:v>11.77563900000008</c:v>
                </c:pt>
                <c:pt idx="80">
                  <c:v>11.698771000000001</c:v>
                </c:pt>
              </c:numCache>
            </c:numRef>
          </c:xVal>
          <c:yVal>
            <c:numRef>
              <c:f>'2K'!$F$2:$F$105</c:f>
              <c:numCache>
                <c:formatCode>General</c:formatCode>
                <c:ptCount val="104"/>
                <c:pt idx="0">
                  <c:v>0.13400000000000001</c:v>
                </c:pt>
                <c:pt idx="1">
                  <c:v>0.13400000000000001</c:v>
                </c:pt>
                <c:pt idx="2">
                  <c:v>0.13</c:v>
                </c:pt>
                <c:pt idx="3">
                  <c:v>0.13</c:v>
                </c:pt>
                <c:pt idx="4">
                  <c:v>0.13300000000000001</c:v>
                </c:pt>
                <c:pt idx="5">
                  <c:v>0.13300000000000001</c:v>
                </c:pt>
                <c:pt idx="6">
                  <c:v>0.13300000000000001</c:v>
                </c:pt>
                <c:pt idx="7">
                  <c:v>0.13300000000000001</c:v>
                </c:pt>
                <c:pt idx="8">
                  <c:v>0.13700000000000001</c:v>
                </c:pt>
                <c:pt idx="9">
                  <c:v>0.13700000000000001</c:v>
                </c:pt>
                <c:pt idx="10">
                  <c:v>0.13600000000000001</c:v>
                </c:pt>
                <c:pt idx="11">
                  <c:v>0.13600000000000001</c:v>
                </c:pt>
                <c:pt idx="12">
                  <c:v>0.13100000000000001</c:v>
                </c:pt>
                <c:pt idx="13">
                  <c:v>0.13100000000000001</c:v>
                </c:pt>
                <c:pt idx="14">
                  <c:v>0.13700000000000001</c:v>
                </c:pt>
                <c:pt idx="15">
                  <c:v>0.13700000000000001</c:v>
                </c:pt>
                <c:pt idx="16">
                  <c:v>0.14000000000000001</c:v>
                </c:pt>
                <c:pt idx="17">
                  <c:v>0.14000000000000001</c:v>
                </c:pt>
                <c:pt idx="18">
                  <c:v>0.14199999999999999</c:v>
                </c:pt>
                <c:pt idx="19">
                  <c:v>0.14199999999999999</c:v>
                </c:pt>
                <c:pt idx="20">
                  <c:v>0.14199999999999999</c:v>
                </c:pt>
                <c:pt idx="21">
                  <c:v>0.14199999999999999</c:v>
                </c:pt>
                <c:pt idx="22">
                  <c:v>0.13900000000000001</c:v>
                </c:pt>
                <c:pt idx="23">
                  <c:v>0.13900000000000001</c:v>
                </c:pt>
                <c:pt idx="24">
                  <c:v>0.13</c:v>
                </c:pt>
                <c:pt idx="25">
                  <c:v>0.13</c:v>
                </c:pt>
                <c:pt idx="26">
                  <c:v>0.13400000000000001</c:v>
                </c:pt>
                <c:pt idx="27">
                  <c:v>0.13400000000000001</c:v>
                </c:pt>
                <c:pt idx="28">
                  <c:v>0.13400000000000001</c:v>
                </c:pt>
                <c:pt idx="29">
                  <c:v>0.13400000000000001</c:v>
                </c:pt>
                <c:pt idx="30">
                  <c:v>0.128</c:v>
                </c:pt>
                <c:pt idx="31">
                  <c:v>0.128</c:v>
                </c:pt>
                <c:pt idx="32">
                  <c:v>0.92600000000000005</c:v>
                </c:pt>
                <c:pt idx="33">
                  <c:v>0.92600000000000005</c:v>
                </c:pt>
                <c:pt idx="34">
                  <c:v>2.0819999999999999</c:v>
                </c:pt>
                <c:pt idx="35">
                  <c:v>2.0819999999999999</c:v>
                </c:pt>
                <c:pt idx="36">
                  <c:v>0.246</c:v>
                </c:pt>
                <c:pt idx="37">
                  <c:v>0.246</c:v>
                </c:pt>
                <c:pt idx="38">
                  <c:v>2.6110000000000002</c:v>
                </c:pt>
                <c:pt idx="39">
                  <c:v>2.6110000000000002</c:v>
                </c:pt>
                <c:pt idx="40">
                  <c:v>2.8219999999999992</c:v>
                </c:pt>
                <c:pt idx="41">
                  <c:v>2.8219999999999992</c:v>
                </c:pt>
                <c:pt idx="42">
                  <c:v>3.7890000000000001</c:v>
                </c:pt>
                <c:pt idx="43">
                  <c:v>3.7890000000000001</c:v>
                </c:pt>
                <c:pt idx="44">
                  <c:v>4.5229999999999846</c:v>
                </c:pt>
                <c:pt idx="45">
                  <c:v>4.5229999999999846</c:v>
                </c:pt>
                <c:pt idx="46">
                  <c:v>4.18</c:v>
                </c:pt>
                <c:pt idx="47">
                  <c:v>4.18</c:v>
                </c:pt>
                <c:pt idx="48">
                  <c:v>3.9689999999999999</c:v>
                </c:pt>
                <c:pt idx="49">
                  <c:v>3.9689999999999999</c:v>
                </c:pt>
                <c:pt idx="50">
                  <c:v>2.988</c:v>
                </c:pt>
                <c:pt idx="51">
                  <c:v>2.988</c:v>
                </c:pt>
                <c:pt idx="52">
                  <c:v>1.1950000000000001</c:v>
                </c:pt>
                <c:pt idx="53">
                  <c:v>1.1950000000000001</c:v>
                </c:pt>
                <c:pt idx="54">
                  <c:v>0.29799999999999999</c:v>
                </c:pt>
                <c:pt idx="55">
                  <c:v>0.29799999999999999</c:v>
                </c:pt>
                <c:pt idx="56">
                  <c:v>2.863</c:v>
                </c:pt>
                <c:pt idx="57">
                  <c:v>2.863</c:v>
                </c:pt>
                <c:pt idx="58">
                  <c:v>1.06</c:v>
                </c:pt>
                <c:pt idx="59">
                  <c:v>1.06</c:v>
                </c:pt>
                <c:pt idx="60">
                  <c:v>13.74</c:v>
                </c:pt>
                <c:pt idx="61">
                  <c:v>13.74</c:v>
                </c:pt>
                <c:pt idx="62">
                  <c:v>12.39</c:v>
                </c:pt>
                <c:pt idx="63">
                  <c:v>12.39</c:v>
                </c:pt>
                <c:pt idx="64">
                  <c:v>7.9450000000000003</c:v>
                </c:pt>
                <c:pt idx="65">
                  <c:v>7.9450000000000003</c:v>
                </c:pt>
                <c:pt idx="66">
                  <c:v>8.9760000000000026</c:v>
                </c:pt>
                <c:pt idx="67">
                  <c:v>8.9760000000000026</c:v>
                </c:pt>
                <c:pt idx="68">
                  <c:v>8.3510000000000026</c:v>
                </c:pt>
                <c:pt idx="69">
                  <c:v>8.3510000000000026</c:v>
                </c:pt>
                <c:pt idx="70">
                  <c:v>8.2730000000000015</c:v>
                </c:pt>
                <c:pt idx="71">
                  <c:v>8.2730000000000015</c:v>
                </c:pt>
                <c:pt idx="72">
                  <c:v>7.8780000000000001</c:v>
                </c:pt>
                <c:pt idx="73">
                  <c:v>7.8780000000000001</c:v>
                </c:pt>
                <c:pt idx="74">
                  <c:v>6.2149999999999954</c:v>
                </c:pt>
                <c:pt idx="75">
                  <c:v>6.2149999999999954</c:v>
                </c:pt>
                <c:pt idx="76">
                  <c:v>6.2539999999999996</c:v>
                </c:pt>
                <c:pt idx="77">
                  <c:v>6.2539999999999996</c:v>
                </c:pt>
                <c:pt idx="78">
                  <c:v>0.69200000000000195</c:v>
                </c:pt>
                <c:pt idx="79">
                  <c:v>0.69200000000000195</c:v>
                </c:pt>
                <c:pt idx="80">
                  <c:v>75.33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693936"/>
        <c:axId val="287500112"/>
      </c:scatterChart>
      <c:valAx>
        <c:axId val="405533032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+mn-lt"/>
                  </a:defRPr>
                </a:pPr>
                <a:r>
                  <a:rPr lang="en-US" altLang="zh-CN" sz="1200">
                    <a:latin typeface="+mn-lt"/>
                  </a:rPr>
                  <a:t>Eacc </a:t>
                </a:r>
                <a:r>
                  <a:rPr lang="zh-CN" altLang="en-US" sz="1200">
                    <a:latin typeface="+mn-lt"/>
                  </a:rPr>
                  <a:t>（</a:t>
                </a:r>
                <a:r>
                  <a:rPr lang="en-US" altLang="zh-CN" sz="1200">
                    <a:latin typeface="+mn-lt"/>
                  </a:rPr>
                  <a:t>MV/m)</a:t>
                </a:r>
                <a:endParaRPr lang="zh-CN" altLang="en-US" sz="120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crossAx val="308846768"/>
        <c:crosses val="autoZero"/>
        <c:crossBetween val="midCat"/>
        <c:majorUnit val="1"/>
        <c:minorUnit val="0.2"/>
      </c:valAx>
      <c:valAx>
        <c:axId val="308846768"/>
        <c:scaling>
          <c:logBase val="10"/>
          <c:orientation val="minMax"/>
          <c:max val="100000000000"/>
          <c:min val="1000000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zh-CN" sz="1200"/>
                  <a:t>Q0</a:t>
                </a:r>
                <a:endParaRPr lang="zh-CN" altLang="en-US" sz="1200"/>
              </a:p>
            </c:rich>
          </c:tx>
          <c:layout/>
          <c:overlay val="0"/>
        </c:title>
        <c:numFmt formatCode="0.0E+00" sourceLinked="0"/>
        <c:majorTickMark val="none"/>
        <c:minorTickMark val="in"/>
        <c:tickLblPos val="nextTo"/>
        <c:crossAx val="405533032"/>
        <c:crosses val="autoZero"/>
        <c:crossBetween val="midCat"/>
      </c:valAx>
      <c:valAx>
        <c:axId val="287500112"/>
        <c:scaling>
          <c:orientation val="minMax"/>
          <c:max val="1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309693936"/>
        <c:crosses val="max"/>
        <c:crossBetween val="midCat"/>
      </c:valAx>
      <c:valAx>
        <c:axId val="309693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87500112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52462317210350795"/>
          <c:y val="0.14328336572991099"/>
          <c:w val="0.16538510272422899"/>
          <c:h val="0.134353770632227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0.93451</cdr:x>
      <cdr:y>0.29755</cdr:y>
    </cdr:from>
    <cdr:to>
      <cdr:x>1</cdr:x>
      <cdr:y>0.72937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3466401" y="878646"/>
          <a:ext cx="847845" cy="258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1200" b="1" dirty="0"/>
            <a:t>Radiation (</a:t>
          </a:r>
          <a:r>
            <a:rPr lang="el-GR" altLang="zh-CN" sz="1200" b="1" dirty="0"/>
            <a:t>μ</a:t>
          </a:r>
          <a:r>
            <a:rPr lang="en-US" altLang="zh-CN" sz="1200" b="1" dirty="0"/>
            <a:t>Sv/h)</a:t>
          </a:r>
          <a:endParaRPr lang="zh-CN" altLang="en-US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2018/6/10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323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2018/6/10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951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3436144"/>
            <a:ext cx="4968552" cy="594122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 lang="zh-CN" altLang="en-US" sz="3600" b="1" cap="none" spc="0" baseline="0" dirty="0">
                <a:ln w="1905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3945173"/>
          </a:xfrm>
        </p:spPr>
        <p:txBody>
          <a:bodyPr/>
          <a:lstStyle>
            <a:lvl1pPr marL="342900" indent="-342900"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0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950748"/>
            <a:ext cx="2133600" cy="213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2013-9-18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4950748"/>
            <a:ext cx="736526" cy="19275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11A638-BFE8-47B0-9DB0-998CC0FAD0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950748"/>
            <a:ext cx="2133600" cy="213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2013-9-18</a:t>
            </a: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4950748"/>
            <a:ext cx="736526" cy="19275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11A638-BFE8-47B0-9DB0-998CC0FAD0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58238" y="4904184"/>
            <a:ext cx="371475" cy="2667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7FA2BBD-743F-C946-849D-BD878E6EB36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761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31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05577"/>
            <a:ext cx="8229600" cy="38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pic>
        <p:nvPicPr>
          <p:cNvPr id="9" name="图片 8" descr="高能所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19672" cy="85373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 bwMode="auto">
          <a:xfrm>
            <a:off x="-7088" y="4876007"/>
            <a:ext cx="9151087" cy="267494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9" r:id="rId3"/>
    <p:sldLayoutId id="2147483810" r:id="rId4"/>
  </p:sldLayoutIdLst>
  <p:transition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cap="none" spc="0">
          <a:ln w="19050">
            <a:noFill/>
            <a:prstDash val="solid"/>
          </a:ln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400">
          <a:solidFill>
            <a:schemeClr val="accent1">
              <a:lumMod val="50000"/>
            </a:schemeClr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000">
          <a:solidFill>
            <a:schemeClr val="accent3">
              <a:lumMod val="50000"/>
            </a:schemeClr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789" y="1419622"/>
            <a:ext cx="9144000" cy="1492378"/>
          </a:xfrm>
        </p:spPr>
        <p:txBody>
          <a:bodyPr/>
          <a:lstStyle/>
          <a:p>
            <a:pPr marL="571500" indent="-571500">
              <a:lnSpc>
                <a:spcPct val="125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Accelerator-Driven Subcritical System </a:t>
            </a:r>
            <a:b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(ADS) Accelerator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403649" y="3435846"/>
            <a:ext cx="6280185" cy="1440160"/>
          </a:xfrm>
        </p:spPr>
        <p:txBody>
          <a:bodyPr/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Yunlong CHI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 Division, IHEP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13, 2018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886" y="0"/>
            <a:ext cx="9125115" cy="1275605"/>
            <a:chOff x="1231" y="343"/>
            <a:chExt cx="5276" cy="341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" y="343"/>
              <a:ext cx="5266" cy="3129"/>
            </a:xfrm>
            <a:prstGeom prst="rect">
              <a:avLst/>
            </a:prstGeom>
            <a:noFill/>
            <a:ln w="12700">
              <a:solidFill>
                <a:srgbClr val="00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462" y="893"/>
              <a:ext cx="1182" cy="810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High power proton accelerator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071" y="986"/>
              <a:ext cx="679" cy="810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spallation target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75" y="2040"/>
              <a:ext cx="932" cy="1316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spallation </a:t>
              </a:r>
            </a:p>
            <a:p>
              <a:pPr algn="ctr"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neutron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922" y="2916"/>
              <a:ext cx="383" cy="810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000" b="1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Reactor</a:t>
              </a:r>
              <a:endParaRPr lang="zh-CN" altLang="en-US" sz="1000" b="1" kern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739" y="2051"/>
              <a:ext cx="383" cy="810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neutron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722" y="2951"/>
              <a:ext cx="605" cy="810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000" b="1" kern="0">
                  <a:solidFill>
                    <a:srgbClr val="000000"/>
                  </a:solidFill>
                  <a:latin typeface="Arial" panose="020B0604020202020204" pitchFamily="34" charset="0"/>
                </a:rPr>
                <a:t>Nuclear waste</a:t>
              </a:r>
              <a:endParaRPr lang="zh-CN" altLang="en-US" sz="1000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715" y="1403"/>
              <a:ext cx="815" cy="810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Electric </a:t>
              </a:r>
              <a:r>
                <a:rPr lang="en-US" altLang="zh-CN" sz="1000" b="1" kern="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power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418" y="1258"/>
              <a:ext cx="1036" cy="810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for accelerator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421" y="2330"/>
              <a:ext cx="337" cy="810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output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405" y="1696"/>
              <a:ext cx="759" cy="810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Fission </a:t>
              </a:r>
              <a:r>
                <a:rPr lang="en-US" altLang="zh-CN" sz="1000" b="1" kern="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nucleon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dirty="0" smtClean="0"/>
              <a:t>325 MHz </a:t>
            </a:r>
            <a:r>
              <a:rPr kumimoji="1" lang="en-US" altLang="zh-CN" sz="3200" dirty="0"/>
              <a:t>Spoke 012 </a:t>
            </a:r>
            <a:r>
              <a:rPr kumimoji="1" lang="en-US" altLang="zh-CN" sz="3200" dirty="0" smtClean="0"/>
              <a:t>C</a:t>
            </a:r>
            <a:r>
              <a:rPr kumimoji="1" lang="en-US" altLang="zh-CN" sz="3200" dirty="0" smtClean="0"/>
              <a:t>avity </a:t>
            </a:r>
            <a:r>
              <a:rPr kumimoji="1" lang="en-US" altLang="zh-CN" sz="3200" dirty="0" smtClean="0"/>
              <a:t>for Injector I 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5472608" cy="936104"/>
          </a:xfrm>
        </p:spPr>
        <p:txBody>
          <a:bodyPr/>
          <a:lstStyle/>
          <a:p>
            <a:r>
              <a:rPr lang="en-US" altLang="zh-CN" sz="1800" dirty="0" smtClean="0">
                <a:solidFill>
                  <a:srgbClr val="007F00"/>
                </a:solidFill>
              </a:rPr>
              <a:t>First </a:t>
            </a:r>
            <a:r>
              <a:rPr lang="en-US" altLang="zh-CN" sz="1800" dirty="0">
                <a:solidFill>
                  <a:srgbClr val="007F00"/>
                </a:solidFill>
              </a:rPr>
              <a:t>fabrication of spoke012 cavities, </a:t>
            </a:r>
            <a:endParaRPr lang="en-US" altLang="zh-CN" sz="1800" dirty="0" smtClean="0">
              <a:solidFill>
                <a:srgbClr val="007F00"/>
              </a:solidFill>
            </a:endParaRPr>
          </a:p>
          <a:p>
            <a:r>
              <a:rPr lang="en-US" altLang="zh-CN" sz="1800" dirty="0">
                <a:solidFill>
                  <a:srgbClr val="BF0000"/>
                </a:solidFill>
              </a:rPr>
              <a:t>H</a:t>
            </a:r>
            <a:r>
              <a:rPr lang="en-US" altLang="zh-CN" sz="1800" dirty="0" smtClean="0">
                <a:solidFill>
                  <a:srgbClr val="BF0000"/>
                </a:solidFill>
              </a:rPr>
              <a:t>igh </a:t>
            </a:r>
            <a:r>
              <a:rPr lang="en-US" altLang="zh-CN" sz="1800" dirty="0">
                <a:solidFill>
                  <a:srgbClr val="BF0000"/>
                </a:solidFill>
              </a:rPr>
              <a:t>performance in V-T </a:t>
            </a:r>
            <a:r>
              <a:rPr lang="en-US" altLang="zh-CN" sz="1800" dirty="0" smtClean="0">
                <a:solidFill>
                  <a:srgbClr val="BF0000"/>
                </a:solidFill>
              </a:rPr>
              <a:t>for </a:t>
            </a:r>
            <a:r>
              <a:rPr lang="en-US" altLang="zh-CN" sz="1800" dirty="0">
                <a:solidFill>
                  <a:srgbClr val="BF0000"/>
                </a:solidFill>
                <a:ea typeface="黑体" charset="0"/>
                <a:cs typeface="黑体" charset="0"/>
              </a:rPr>
              <a:t>24 </a:t>
            </a:r>
            <a:r>
              <a:rPr lang="en-US" altLang="zh-CN" sz="1800" dirty="0" smtClean="0">
                <a:solidFill>
                  <a:srgbClr val="BF0000"/>
                </a:solidFill>
                <a:ea typeface="黑体" charset="0"/>
                <a:cs typeface="黑体" charset="0"/>
              </a:rPr>
              <a:t>Spoke012cavities</a:t>
            </a:r>
            <a:r>
              <a:rPr lang="en-GB" altLang="zh-CN" sz="1800" dirty="0" smtClean="0">
                <a:solidFill>
                  <a:srgbClr val="BF0000"/>
                </a:solidFill>
                <a:ea typeface="黑体" charset="0"/>
                <a:cs typeface="黑体" charset="0"/>
              </a:rPr>
              <a:t>, </a:t>
            </a:r>
            <a:r>
              <a:rPr lang="en-US" altLang="zh-CN" sz="1800" dirty="0" smtClean="0">
                <a:solidFill>
                  <a:srgbClr val="BF0000"/>
                </a:solidFill>
                <a:ea typeface="黑体" charset="0"/>
                <a:cs typeface="黑体" charset="0"/>
              </a:rPr>
              <a:t>cavity module </a:t>
            </a:r>
            <a:r>
              <a:rPr lang="en-US" altLang="zh-CN" sz="1800" dirty="0" smtClean="0">
                <a:solidFill>
                  <a:srgbClr val="BF0000"/>
                </a:solidFill>
                <a:ea typeface="黑体" charset="0"/>
                <a:cs typeface="黑体" charset="0"/>
              </a:rPr>
              <a:t>assembly.</a:t>
            </a:r>
            <a:endParaRPr lang="en-US" altLang="zh-CN" sz="1800" dirty="0">
              <a:solidFill>
                <a:srgbClr val="FF0000"/>
              </a:solidFill>
              <a:ea typeface="黑体" charset="0"/>
              <a:cs typeface="黑体" charset="0"/>
            </a:endParaRPr>
          </a:p>
          <a:p>
            <a:endParaRPr kumimoji="1" lang="zh-CN" altLang="en-US" sz="1800" dirty="0"/>
          </a:p>
        </p:txBody>
      </p:sp>
      <p:pic>
        <p:nvPicPr>
          <p:cNvPr id="5" name="图片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9702"/>
            <a:ext cx="41044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94592"/>
              </p:ext>
            </p:extLst>
          </p:nvPr>
        </p:nvGraphicFramePr>
        <p:xfrm>
          <a:off x="4932040" y="2787774"/>
          <a:ext cx="3672406" cy="2088233"/>
        </p:xfrm>
        <a:graphic>
          <a:graphicData uri="http://schemas.openxmlformats.org/drawingml/2006/table">
            <a:tbl>
              <a:tblPr/>
              <a:tblGrid>
                <a:gridCol w="465493"/>
                <a:gridCol w="706276"/>
                <a:gridCol w="664434"/>
                <a:gridCol w="465493"/>
                <a:gridCol w="706276"/>
                <a:gridCol w="664434"/>
              </a:tblGrid>
              <a:tr h="4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CM1</a:t>
                      </a:r>
                      <a:endParaRPr kumimoji="0" lang="zh-CN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15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最高梯度</a:t>
                      </a:r>
                      <a:endParaRPr kumimoji="0" lang="en-US" altLang="zh-CN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[MV/m]</a:t>
                      </a:r>
                      <a:endParaRPr kumimoji="0" lang="zh-CN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Q</a:t>
                      </a:r>
                      <a:r>
                        <a:rPr kumimoji="0" lang="en-US" altLang="zh-CN" sz="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@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7MV/m</a:t>
                      </a:r>
                      <a:endParaRPr kumimoji="0" lang="zh-CN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CM2</a:t>
                      </a:r>
                      <a:endParaRPr kumimoji="0" lang="zh-CN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15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最高梯度</a:t>
                      </a:r>
                      <a:endParaRPr kumimoji="0" lang="en-US" altLang="zh-CN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[MV/m]</a:t>
                      </a:r>
                      <a:endParaRPr kumimoji="0" lang="zh-CN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Q</a:t>
                      </a:r>
                      <a:r>
                        <a:rPr kumimoji="0" lang="en-US" altLang="zh-CN" sz="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@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7MV/m</a:t>
                      </a:r>
                      <a:endParaRPr kumimoji="0" lang="zh-CN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D13B"/>
                    </a:solidFill>
                  </a:tcPr>
                </a:tc>
              </a:tr>
              <a:tr h="23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13.4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6.4e8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17.4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1.4e9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23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2#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15.4</a:t>
                      </a:r>
                      <a:endParaRPr kumimoji="0" lang="zh-CN" alt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5.5e8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2#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15.2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9.4e8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23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3#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16.6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5.9e8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3#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13.7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8.2e8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23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4#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15.3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6.5e8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4#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15.7</a:t>
                      </a: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5.7e8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23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5#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13.4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1.0e9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5#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14.6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1.2e9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23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6#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14.1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9.0e8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6#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11.3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7.0e8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23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7#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14.3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1.1e9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7#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13.6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8.0e8</a:t>
                      </a: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marL="91460" marR="91460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  <p:sp>
        <p:nvSpPr>
          <p:cNvPr id="8" name="椭圆 7"/>
          <p:cNvSpPr/>
          <p:nvPr/>
        </p:nvSpPr>
        <p:spPr>
          <a:xfrm>
            <a:off x="5364088" y="3075806"/>
            <a:ext cx="475357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9" name="椭圆 8"/>
          <p:cNvSpPr/>
          <p:nvPr/>
        </p:nvSpPr>
        <p:spPr>
          <a:xfrm>
            <a:off x="7164288" y="3075806"/>
            <a:ext cx="561786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pic>
        <p:nvPicPr>
          <p:cNvPr id="10" name="Picture 2" descr="P1050207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9582"/>
            <a:ext cx="2304256" cy="1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117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0314"/>
            <a:ext cx="9144000" cy="587220"/>
          </a:xfrm>
        </p:spPr>
        <p:txBody>
          <a:bodyPr/>
          <a:lstStyle/>
          <a:p>
            <a:r>
              <a:rPr kumimoji="1" lang="en-US" altLang="zh-CN" sz="3200" dirty="0" smtClean="0"/>
              <a:t>325 MHz </a:t>
            </a:r>
            <a:r>
              <a:rPr kumimoji="1" lang="en-US" altLang="zh-CN" sz="3200" dirty="0"/>
              <a:t>Spoke 021, 040 </a:t>
            </a:r>
            <a:r>
              <a:rPr kumimoji="1" lang="en-US" altLang="zh-CN" sz="3200" dirty="0"/>
              <a:t>C</a:t>
            </a:r>
            <a:r>
              <a:rPr kumimoji="1" lang="en-US" altLang="zh-CN" sz="3200" dirty="0" smtClean="0"/>
              <a:t>avity </a:t>
            </a:r>
            <a:r>
              <a:rPr kumimoji="1" lang="en-US" altLang="zh-CN" sz="3200" dirty="0"/>
              <a:t>for </a:t>
            </a:r>
            <a:r>
              <a:rPr kumimoji="1" lang="en-US" altLang="zh-CN" sz="3200" dirty="0" smtClean="0"/>
              <a:t>Main </a:t>
            </a:r>
            <a:r>
              <a:rPr kumimoji="1" lang="en-US" altLang="zh-CN" sz="3200" dirty="0" err="1"/>
              <a:t>Linac</a:t>
            </a:r>
            <a:r>
              <a:rPr kumimoji="1" lang="en-US" altLang="zh-CN" sz="3200" dirty="0"/>
              <a:t> 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627534"/>
            <a:ext cx="7416824" cy="414045"/>
          </a:xfrm>
        </p:spPr>
        <p:txBody>
          <a:bodyPr/>
          <a:lstStyle/>
          <a:p>
            <a:r>
              <a:rPr lang="en-US" altLang="zh-CN" sz="1600" b="1" dirty="0">
                <a:solidFill>
                  <a:srgbClr val="0000CC"/>
                </a:solidFill>
              </a:rPr>
              <a:t>Spoke021 for 10-37 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MeV energy </a:t>
            </a:r>
            <a:r>
              <a:rPr lang="en-US" altLang="zh-CN" sz="1600" b="1" dirty="0">
                <a:solidFill>
                  <a:srgbClr val="0000CC"/>
                </a:solidFill>
              </a:rPr>
              <a:t>range, Spoke040 for 37-147 MeV energy range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06533"/>
              </p:ext>
            </p:extLst>
          </p:nvPr>
        </p:nvGraphicFramePr>
        <p:xfrm>
          <a:off x="683568" y="1131590"/>
          <a:ext cx="2524125" cy="1619250"/>
        </p:xfrm>
        <a:graphic>
          <a:graphicData uri="http://schemas.openxmlformats.org/drawingml/2006/table">
            <a:tbl>
              <a:tblPr/>
              <a:tblGrid>
                <a:gridCol w="1120775"/>
                <a:gridCol w="720725"/>
                <a:gridCol w="682625"/>
              </a:tblGrid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Spoke021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Design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VT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Vacc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MV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2.08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3.05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Bpeak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mT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70.5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103.4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Epeak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MV/m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33.0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48.4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R/Q (</a:t>
                      </a:r>
                      <a:r>
                        <a:rPr lang="el-G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Ω)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191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/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G（</a:t>
                      </a:r>
                      <a:r>
                        <a:rPr lang="el-G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Ω）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71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/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Eacc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MV/m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7.5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11 (</a:t>
                      </a:r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max)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 (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 (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Rs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=70 n</a:t>
                      </a:r>
                      <a:r>
                        <a:rPr lang="el-G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Ω)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22.6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/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opt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0.24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/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Q0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1.0E9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2E9 (</a:t>
                      </a: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max)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36596"/>
              </p:ext>
            </p:extLst>
          </p:nvPr>
        </p:nvGraphicFramePr>
        <p:xfrm>
          <a:off x="683568" y="3075806"/>
          <a:ext cx="2520281" cy="1619250"/>
        </p:xfrm>
        <a:graphic>
          <a:graphicData uri="http://schemas.openxmlformats.org/drawingml/2006/table">
            <a:tbl>
              <a:tblPr/>
              <a:tblGrid>
                <a:gridCol w="1119068"/>
                <a:gridCol w="678390"/>
                <a:gridCol w="722823"/>
              </a:tblGrid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Spoke040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Design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Vacc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MV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2.88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4.35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Bpeak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mT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62.3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94.3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Epeak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MV/m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27.3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41.4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R/Q (</a:t>
                      </a:r>
                      <a:r>
                        <a:rPr lang="el-G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Ω)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265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/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G（</a:t>
                      </a:r>
                      <a:r>
                        <a:rPr lang="el-G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Ω）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104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/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Eacc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MV/m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6.8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10.3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 (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 (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Rs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=70 n</a:t>
                      </a:r>
                      <a:r>
                        <a:rPr lang="el-G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Ω)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20.9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/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0.46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/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Q0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1.5E9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2.0E9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11533" r="53127" b="9689"/>
          <a:stretch>
            <a:fillRect/>
          </a:stretch>
        </p:blipFill>
        <p:spPr bwMode="auto">
          <a:xfrm>
            <a:off x="6588225" y="1144640"/>
            <a:ext cx="1584804" cy="157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5319" r="-616" b="1915"/>
          <a:stretch>
            <a:fillRect/>
          </a:stretch>
        </p:blipFill>
        <p:spPr bwMode="auto">
          <a:xfrm>
            <a:off x="6588224" y="3147814"/>
            <a:ext cx="1584176" cy="15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ttp://www.ihep.cas.cn/xwdt/gnxw/2017/201705/W02017050861329222326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75806"/>
            <a:ext cx="2592288" cy="169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31590"/>
            <a:ext cx="2592288" cy="17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线连接符 16"/>
          <p:cNvCxnSpPr/>
          <p:nvPr/>
        </p:nvCxnSpPr>
        <p:spPr>
          <a:xfrm>
            <a:off x="0" y="2931790"/>
            <a:ext cx="91313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78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40314"/>
            <a:ext cx="8928992" cy="659228"/>
          </a:xfrm>
        </p:spPr>
        <p:txBody>
          <a:bodyPr/>
          <a:lstStyle/>
          <a:p>
            <a:r>
              <a:rPr kumimoji="1" lang="en-US" altLang="zh-CN" sz="3200" dirty="0" smtClean="0"/>
              <a:t>650 MHz </a:t>
            </a:r>
            <a:r>
              <a:rPr kumimoji="1" lang="en-US" altLang="zh-CN" sz="3200" dirty="0" smtClean="0"/>
              <a:t>Elliptical 082 </a:t>
            </a:r>
            <a:r>
              <a:rPr kumimoji="1" lang="en-US" altLang="zh-CN" sz="3200" dirty="0" smtClean="0"/>
              <a:t>Cavity </a:t>
            </a:r>
            <a:r>
              <a:rPr kumimoji="1" lang="en-US" altLang="zh-CN" sz="3200" dirty="0"/>
              <a:t>for </a:t>
            </a:r>
            <a:r>
              <a:rPr kumimoji="1" lang="en-US" altLang="zh-CN" sz="3200" dirty="0" smtClean="0"/>
              <a:t>Main </a:t>
            </a:r>
            <a:r>
              <a:rPr kumimoji="1" lang="en-US" altLang="zh-CN" sz="3200" dirty="0" err="1"/>
              <a:t>Linac</a:t>
            </a:r>
            <a:r>
              <a:rPr kumimoji="1" lang="en-US" altLang="zh-CN" sz="3200" dirty="0"/>
              <a:t> 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486053"/>
          </a:xfrm>
        </p:spPr>
        <p:txBody>
          <a:bodyPr/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Ellip</a:t>
            </a:r>
            <a:r>
              <a:rPr lang="en-US" altLang="zh-CN" sz="1600" dirty="0">
                <a:solidFill>
                  <a:srgbClr val="0000FF"/>
                </a:solidFill>
              </a:rPr>
              <a:t>.082 for 393-1500 </a:t>
            </a:r>
            <a:r>
              <a:rPr lang="en-US" altLang="zh-CN" sz="1600" dirty="0" smtClean="0">
                <a:solidFill>
                  <a:srgbClr val="0000FF"/>
                </a:solidFill>
              </a:rPr>
              <a:t>MeV energy range.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kumimoji="1" lang="zh-CN" altLang="en-US" sz="1600" dirty="0">
              <a:solidFill>
                <a:srgbClr val="BF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04547"/>
              </p:ext>
            </p:extLst>
          </p:nvPr>
        </p:nvGraphicFramePr>
        <p:xfrm>
          <a:off x="107504" y="1419622"/>
          <a:ext cx="2300016" cy="2614347"/>
        </p:xfrm>
        <a:graphic>
          <a:graphicData uri="http://schemas.openxmlformats.org/drawingml/2006/table">
            <a:tbl>
              <a:tblPr/>
              <a:tblGrid>
                <a:gridCol w="869950"/>
                <a:gridCol w="819808"/>
                <a:gridCol w="610258"/>
              </a:tblGrid>
              <a:tr h="255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Ellip.082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Design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（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 K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）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VT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（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 K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）</a:t>
                      </a:r>
                      <a:endParaRPr lang="en-US" altLang="zh-CN" sz="1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Vacc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MV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15.12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smtClean="0">
                          <a:latin typeface="Times New Roman"/>
                          <a:cs typeface="Times New Roman"/>
                        </a:rPr>
                        <a:t>8.51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Bpeak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mT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65.6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36.9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Epeak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MV/m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33.6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18.9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R/Q (</a:t>
                      </a:r>
                      <a:r>
                        <a:rPr lang="el-G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Ω)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515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/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l-GR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lang="el-GR" sz="1000" b="0" i="0" u="none" strike="noStrike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236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/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Eacc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MV/m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16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 (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 (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Rs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=70 n</a:t>
                      </a:r>
                      <a:r>
                        <a:rPr lang="el-G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Ω)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i="1" dirty="0" smtClean="0">
                          <a:latin typeface="Times New Roman"/>
                          <a:cs typeface="Times New Roman"/>
                        </a:rPr>
                        <a:t>130.6</a:t>
                      </a:r>
                      <a:endParaRPr lang="zh-CN" altLang="en-US" sz="1000" b="0" i="1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smtClean="0">
                          <a:latin typeface="Times New Roman"/>
                          <a:cs typeface="Times New Roman"/>
                        </a:rPr>
                        <a:t>/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55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0.82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/>
                          <a:cs typeface="Times New Roman"/>
                        </a:rPr>
                        <a:t>/</a:t>
                      </a:r>
                      <a:endParaRPr lang="zh-CN" altLang="en-US" sz="1000" b="0" dirty="0"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Q0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3.4E9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1.7E9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419622"/>
            <a:ext cx="2016224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4264436507"/>
              </p:ext>
            </p:extLst>
          </p:nvPr>
        </p:nvGraphicFramePr>
        <p:xfrm>
          <a:off x="2699792" y="1275606"/>
          <a:ext cx="39099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3131840" y="3939902"/>
            <a:ext cx="345638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kumimoji="0" lang="en-US" altLang="zh-CN" sz="1600" b="0" dirty="0">
                <a:solidFill>
                  <a:srgbClr val="FF0000"/>
                </a:solidFill>
              </a:rPr>
              <a:t>650MHz  elliptical cavity 082 (4K</a:t>
            </a:r>
            <a:r>
              <a:rPr kumimoji="0" lang="en-US" altLang="zh-CN" sz="1600" b="0" dirty="0" smtClean="0">
                <a:solidFill>
                  <a:srgbClr val="FF0000"/>
                </a:solidFill>
              </a:rPr>
              <a:t>)</a:t>
            </a:r>
            <a:r>
              <a:rPr kumimoji="0" lang="en-US" altLang="zh-CN" sz="1600" b="0" dirty="0" smtClean="0"/>
              <a:t>: </a:t>
            </a:r>
            <a:endParaRPr kumimoji="0" lang="en-US" altLang="zh-CN" sz="1600" b="0" dirty="0" smtClean="0"/>
          </a:p>
          <a:p>
            <a:r>
              <a:rPr kumimoji="0" lang="en-US" altLang="zh-CN" sz="1600" b="0" dirty="0" smtClean="0"/>
              <a:t>9 MV/m@Q</a:t>
            </a:r>
            <a:r>
              <a:rPr kumimoji="0" lang="en-US" altLang="zh-CN" sz="1600" b="0" baseline="-25000" dirty="0" smtClean="0"/>
              <a:t>0</a:t>
            </a:r>
            <a:r>
              <a:rPr kumimoji="0" lang="en-US" altLang="zh-CN" sz="1600" b="0" dirty="0" smtClean="0"/>
              <a:t>=2e9</a:t>
            </a:r>
            <a:r>
              <a:rPr kumimoji="0" lang="zh-CN" sz="1600" b="0" dirty="0" smtClean="0"/>
              <a:t> </a:t>
            </a:r>
            <a:endParaRPr kumimoji="0" lang="en-US" altLang="zh-CN" sz="1600" b="0" dirty="0"/>
          </a:p>
        </p:txBody>
      </p:sp>
    </p:spTree>
    <p:extLst>
      <p:ext uri="{BB962C8B-B14F-4D97-AF65-F5344CB8AC3E}">
        <p14:creationId xmlns:p14="http://schemas.microsoft.com/office/powerpoint/2010/main" val="312346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515212"/>
          </a:xfrm>
        </p:spPr>
        <p:txBody>
          <a:bodyPr/>
          <a:lstStyle/>
          <a:p>
            <a:r>
              <a:rPr kumimoji="1" lang="en-US" altLang="zh-CN" sz="3200" dirty="0" smtClean="0"/>
              <a:t>High </a:t>
            </a:r>
            <a:r>
              <a:rPr kumimoji="1" lang="en-US" altLang="zh-CN" sz="3200" dirty="0"/>
              <a:t>Power </a:t>
            </a:r>
            <a:r>
              <a:rPr kumimoji="1" lang="en-US" altLang="zh-CN" sz="3200" dirty="0" smtClean="0"/>
              <a:t>Coupler </a:t>
            </a:r>
            <a:r>
              <a:rPr kumimoji="1" lang="en-US" altLang="zh-CN" sz="3200" dirty="0" smtClean="0"/>
              <a:t>Development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627534"/>
            <a:ext cx="8229600" cy="432048"/>
          </a:xfrm>
        </p:spPr>
        <p:txBody>
          <a:bodyPr/>
          <a:lstStyle/>
          <a:p>
            <a:r>
              <a:rPr lang="en-US" altLang="zh-CN" sz="1800" dirty="0" smtClean="0">
                <a:solidFill>
                  <a:srgbClr val="BF0000"/>
                </a:solidFill>
              </a:rPr>
              <a:t>Developed </a:t>
            </a:r>
            <a:r>
              <a:rPr lang="en-US" altLang="zh-CN" sz="1800" dirty="0" smtClean="0">
                <a:solidFill>
                  <a:srgbClr val="BF0000"/>
                </a:solidFill>
              </a:rPr>
              <a:t>couplers of </a:t>
            </a:r>
            <a:r>
              <a:rPr lang="en-US" altLang="zh-CN" sz="1800" dirty="0">
                <a:solidFill>
                  <a:srgbClr val="BF0000"/>
                </a:solidFill>
              </a:rPr>
              <a:t>various </a:t>
            </a:r>
            <a:r>
              <a:rPr lang="en-US" altLang="zh-CN" sz="1800" dirty="0" smtClean="0">
                <a:solidFill>
                  <a:srgbClr val="BF0000"/>
                </a:solidFill>
              </a:rPr>
              <a:t>frequencies for </a:t>
            </a:r>
            <a:r>
              <a:rPr lang="en-US" altLang="zh-CN" sz="1800" dirty="0" smtClean="0">
                <a:solidFill>
                  <a:srgbClr val="BF0000"/>
                </a:solidFill>
              </a:rPr>
              <a:t>the </a:t>
            </a:r>
            <a:r>
              <a:rPr lang="en-US" altLang="zh-CN" sz="1800" dirty="0" smtClean="0">
                <a:solidFill>
                  <a:srgbClr val="BF0000"/>
                </a:solidFill>
              </a:rPr>
              <a:t>ADS </a:t>
            </a:r>
            <a:r>
              <a:rPr lang="en-US" altLang="zh-CN" sz="1800" dirty="0" smtClean="0">
                <a:solidFill>
                  <a:srgbClr val="BF0000"/>
                </a:solidFill>
              </a:rPr>
              <a:t>project</a:t>
            </a:r>
            <a:endParaRPr lang="en-US" altLang="zh-CN" sz="1800" dirty="0">
              <a:solidFill>
                <a:srgbClr val="B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582"/>
            <a:ext cx="8640960" cy="16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478866"/>
              </p:ext>
            </p:extLst>
          </p:nvPr>
        </p:nvGraphicFramePr>
        <p:xfrm>
          <a:off x="251520" y="2787774"/>
          <a:ext cx="8640960" cy="2232248"/>
        </p:xfrm>
        <a:graphic>
          <a:graphicData uri="http://schemas.openxmlformats.org/drawingml/2006/table">
            <a:tbl>
              <a:tblPr firstRow="1" bandRow="1"/>
              <a:tblGrid>
                <a:gridCol w="1440160"/>
                <a:gridCol w="1080120"/>
                <a:gridCol w="2471804"/>
                <a:gridCol w="1922560"/>
                <a:gridCol w="1726316"/>
              </a:tblGrid>
              <a:tr h="230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dirty="0" smtClean="0">
                          <a:latin typeface="Times New Roman"/>
                          <a:cs typeface="Times New Roman"/>
                        </a:rPr>
                        <a:t>Cavity type</a:t>
                      </a:r>
                      <a:endParaRPr lang="zh-CN" altLang="en-US" sz="1000" b="1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dirty="0" smtClean="0">
                          <a:latin typeface="Times New Roman"/>
                          <a:cs typeface="Times New Roman"/>
                        </a:rPr>
                        <a:t>Freq.</a:t>
                      </a:r>
                      <a:endParaRPr lang="zh-CN" altLang="en-US" sz="1000" b="1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dirty="0" smtClean="0">
                          <a:latin typeface="Times New Roman"/>
                          <a:cs typeface="Times New Roman"/>
                        </a:rPr>
                        <a:t>Coupler</a:t>
                      </a:r>
                      <a:r>
                        <a:rPr lang="en-US" altLang="zh-CN" sz="1000" b="1" baseline="0" dirty="0" smtClean="0">
                          <a:latin typeface="Times New Roman"/>
                          <a:cs typeface="Times New Roman"/>
                        </a:rPr>
                        <a:t> type</a:t>
                      </a:r>
                      <a:endParaRPr lang="zh-CN" altLang="en-US" sz="1000" b="1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dirty="0" smtClean="0">
                          <a:latin typeface="Times New Roman"/>
                          <a:cs typeface="Times New Roman"/>
                        </a:rPr>
                        <a:t>Power </a:t>
                      </a:r>
                      <a:endParaRPr lang="zh-CN" altLang="en-US" sz="1000" b="1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dirty="0" smtClean="0">
                          <a:latin typeface="Times New Roman"/>
                          <a:cs typeface="Times New Roman"/>
                        </a:rPr>
                        <a:t>Status</a:t>
                      </a:r>
                      <a:endParaRPr lang="zh-CN" altLang="en-US" sz="1000" b="1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Spoke (SCC)</a:t>
                      </a:r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el-GR" altLang="zh-CN" sz="10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=0.12</a:t>
                      </a:r>
                      <a:endParaRPr lang="zh-CN" altLang="en-US" sz="1000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325MHz</a:t>
                      </a:r>
                      <a:endParaRPr lang="zh-CN" altLang="en-US" sz="1000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Coax, fixed, capacitive, single window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Test: CW, 10 kW</a:t>
                      </a:r>
                    </a:p>
                    <a:p>
                      <a:r>
                        <a:rPr lang="en-US" altLang="zh-CN" sz="1000" dirty="0" err="1" smtClean="0">
                          <a:latin typeface="Times New Roman"/>
                          <a:cs typeface="Times New Roman"/>
                        </a:rPr>
                        <a:t>Oper</a:t>
                      </a: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: CW, 10</a:t>
                      </a:r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 kW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Beam commissioning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Spoke (SCC)</a:t>
                      </a:r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altLang="zh-CN" sz="10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=0.21</a:t>
                      </a:r>
                      <a:endParaRPr lang="zh-CN" altLang="en-US" sz="1000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325MHz</a:t>
                      </a:r>
                      <a:endParaRPr lang="zh-CN" altLang="en-US" sz="1000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Coax, fixed, capacitive single window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Test: CW, 20kW (SW)</a:t>
                      </a:r>
                    </a:p>
                    <a:p>
                      <a:r>
                        <a:rPr lang="en-US" altLang="zh-CN" sz="1000" dirty="0" err="1" smtClean="0">
                          <a:latin typeface="Times New Roman"/>
                          <a:cs typeface="Times New Roman"/>
                        </a:rPr>
                        <a:t>Oper</a:t>
                      </a: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: CW, 6 </a:t>
                      </a:r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kW (SW)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Beam commissioning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HWR (SCC)</a:t>
                      </a:r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altLang="zh-CN" sz="10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=0.10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162.5MHz</a:t>
                      </a:r>
                      <a:endParaRPr lang="zh-CN" altLang="en-US" sz="1000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Coax, fixed, capacitive, single window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Test: CW, 20 kW</a:t>
                      </a:r>
                    </a:p>
                    <a:p>
                      <a:r>
                        <a:rPr lang="en-US" altLang="zh-CN" sz="1000" dirty="0" err="1" smtClean="0">
                          <a:latin typeface="Times New Roman"/>
                          <a:cs typeface="Times New Roman"/>
                        </a:rPr>
                        <a:t>Oper</a:t>
                      </a: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: CW, 10</a:t>
                      </a:r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 kW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Beam commissioning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5-cell (SCC)</a:t>
                      </a:r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altLang="zh-CN" sz="10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=0.82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650MHz</a:t>
                      </a:r>
                      <a:endParaRPr lang="zh-CN" altLang="en-US" sz="1000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Coax, fixed, capacitive single window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Test: CW, 150 kW (TW)</a:t>
                      </a: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High power test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RFQ-I (</a:t>
                      </a: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NC</a:t>
                      </a:r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 )</a:t>
                      </a:r>
                      <a:endParaRPr lang="zh-CN" altLang="en-US" sz="1000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325MHz</a:t>
                      </a:r>
                      <a:endParaRPr lang="zh-CN" altLang="en-US" sz="1000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 Coax, fixed, inductive, single window</a:t>
                      </a:r>
                      <a:endParaRPr lang="zh-CN" altLang="en-US" sz="1000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Test: CW, 105 kW</a:t>
                      </a:r>
                    </a:p>
                    <a:p>
                      <a:r>
                        <a:rPr lang="en-US" altLang="zh-CN" sz="1000" dirty="0" err="1" smtClean="0">
                          <a:latin typeface="Times New Roman"/>
                          <a:cs typeface="Times New Roman"/>
                        </a:rPr>
                        <a:t>Oper</a:t>
                      </a: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: CW,100</a:t>
                      </a:r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 kW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Beam commissioning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RFQ-II (</a:t>
                      </a: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NC</a:t>
                      </a:r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 )</a:t>
                      </a:r>
                      <a:endParaRPr lang="zh-CN" altLang="en-US" sz="1000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162.5MHz</a:t>
                      </a: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 Coax, fixed, inductive,</a:t>
                      </a:r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single window</a:t>
                      </a:r>
                      <a:endParaRPr lang="zh-CN" altLang="en-US" sz="1000" dirty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err="1" smtClean="0">
                          <a:latin typeface="Times New Roman"/>
                          <a:cs typeface="Times New Roman"/>
                        </a:rPr>
                        <a:t>Oper</a:t>
                      </a:r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: CW,80</a:t>
                      </a:r>
                      <a:r>
                        <a:rPr lang="en-US" altLang="zh-CN" sz="1000" baseline="0" dirty="0" smtClean="0">
                          <a:latin typeface="Times New Roman"/>
                          <a:cs typeface="Times New Roman"/>
                        </a:rPr>
                        <a:t> kW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dirty="0" smtClean="0">
                          <a:latin typeface="Times New Roman"/>
                          <a:cs typeface="Times New Roman"/>
                        </a:rPr>
                        <a:t>Beam commissioning</a:t>
                      </a:r>
                      <a:endParaRPr lang="zh-CN" altLang="en-US" sz="1000" dirty="0" smtClean="0">
                        <a:latin typeface="Times New Roman"/>
                        <a:cs typeface="Times New Roman"/>
                      </a:endParaRPr>
                    </a:p>
                  </a:txBody>
                  <a:tcPr marL="74295" marR="74295" marT="37148" marB="37148" anchor="ctr">
                    <a:lnL w="12700" cmpd="sng">
                      <a:solidFill>
                        <a:srgbClr val="2B519A"/>
                      </a:solidFill>
                    </a:lnL>
                    <a:lnR w="12700" cmpd="sng">
                      <a:solidFill>
                        <a:srgbClr val="2B519A"/>
                      </a:solidFill>
                    </a:lnR>
                    <a:lnT w="12700" cmpd="sng">
                      <a:solidFill>
                        <a:srgbClr val="2B519A"/>
                      </a:solidFill>
                    </a:lnT>
                    <a:lnB w="12700" cmpd="sng">
                      <a:solidFill>
                        <a:srgbClr val="2B519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3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0314"/>
            <a:ext cx="9144000" cy="857250"/>
          </a:xfrm>
        </p:spPr>
        <p:txBody>
          <a:bodyPr/>
          <a:lstStyle/>
          <a:p>
            <a:r>
              <a:rPr kumimoji="1" lang="en-US" altLang="zh-CN" sz="3200" dirty="0" smtClean="0"/>
              <a:t>325 MHz </a:t>
            </a:r>
            <a:r>
              <a:rPr kumimoji="1" lang="en-US" altLang="zh-CN" sz="3200" dirty="0"/>
              <a:t>S</a:t>
            </a:r>
            <a:r>
              <a:rPr kumimoji="1" lang="en-US" altLang="zh-CN" sz="3200" dirty="0" smtClean="0"/>
              <a:t>poke </a:t>
            </a:r>
            <a:r>
              <a:rPr kumimoji="1" lang="en-US" altLang="zh-CN" sz="3200" dirty="0"/>
              <a:t>C</a:t>
            </a:r>
            <a:r>
              <a:rPr kumimoji="1" lang="en-US" altLang="zh-CN" sz="3200" dirty="0" smtClean="0"/>
              <a:t>avity </a:t>
            </a:r>
            <a:r>
              <a:rPr kumimoji="1" lang="en-US" altLang="zh-CN" sz="3200" dirty="0" err="1" smtClean="0"/>
              <a:t>Cryomodule</a:t>
            </a:r>
            <a:r>
              <a:rPr kumimoji="1" lang="en-US" altLang="zh-CN" sz="3200" dirty="0" smtClean="0"/>
              <a:t> Integration 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15566"/>
            <a:ext cx="3888432" cy="342038"/>
          </a:xfrm>
        </p:spPr>
        <p:txBody>
          <a:bodyPr/>
          <a:lstStyle/>
          <a:p>
            <a:r>
              <a:rPr kumimoji="1" lang="en-US" altLang="zh-CN" sz="1800" dirty="0" smtClean="0"/>
              <a:t>Injector I Spoke012 </a:t>
            </a:r>
            <a:r>
              <a:rPr kumimoji="1" lang="en-US" altLang="zh-CN" sz="1800" dirty="0" err="1" smtClean="0"/>
              <a:t>Cryomodules</a:t>
            </a:r>
            <a:endParaRPr kumimoji="1" lang="zh-CN" altLang="en-US" sz="18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644008" y="915566"/>
            <a:ext cx="40324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0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kumimoji="1" lang="en-US" altLang="zh-CN" sz="1800" b="0" dirty="0" smtClean="0"/>
              <a:t>Main </a:t>
            </a:r>
            <a:r>
              <a:rPr kumimoji="1" lang="en-US" altLang="zh-CN" sz="1800" b="0" dirty="0" err="1" smtClean="0"/>
              <a:t>Linac</a:t>
            </a:r>
            <a:r>
              <a:rPr kumimoji="1" lang="en-US" altLang="zh-CN" sz="1800" b="0" dirty="0" smtClean="0"/>
              <a:t> Spoke021 </a:t>
            </a:r>
            <a:r>
              <a:rPr kumimoji="1" lang="en-US" altLang="zh-CN" sz="1800" b="0" dirty="0" err="1" smtClean="0"/>
              <a:t>Cryomodule</a:t>
            </a:r>
            <a:endParaRPr kumimoji="1" lang="zh-CN" altLang="en-US" sz="1800" b="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91829"/>
            <a:ext cx="3096344" cy="185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chiyunlong\Desktop\HB2016\CM4出厂验收照片-20160624\CM4出厂验收照片-20160624\_DSC5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91829"/>
            <a:ext cx="3024336" cy="18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1347614"/>
            <a:ext cx="304056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6012160" y="3003798"/>
            <a:ext cx="663230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b="0" dirty="0" smtClean="0">
                <a:latin typeface="+mn-lt"/>
                <a:cs typeface="Times New Roman" pitchFamily="18" charset="0"/>
              </a:rPr>
              <a:t>CM4           </a:t>
            </a:r>
            <a:endParaRPr lang="zh-CN" altLang="en-US" sz="1200" b="0" dirty="0">
              <a:latin typeface="+mn-lt"/>
              <a:cs typeface="Times New Roman" pitchFamily="18" charset="0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7614"/>
            <a:ext cx="313434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835696" y="3003798"/>
            <a:ext cx="1040839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200" b="0" dirty="0" smtClean="0">
                <a:latin typeface="+mn-lt"/>
                <a:cs typeface="Times New Roman" pitchFamily="18" charset="0"/>
              </a:rPr>
              <a:t>CM &amp;  CM2               </a:t>
            </a:r>
            <a:endParaRPr lang="zh-CN" altLang="en-US" sz="1200" b="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5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0314"/>
            <a:ext cx="9144000" cy="587220"/>
          </a:xfrm>
        </p:spPr>
        <p:txBody>
          <a:bodyPr/>
          <a:lstStyle/>
          <a:p>
            <a:r>
              <a:rPr lang="en-US" altLang="zh-CN" sz="3200" dirty="0" smtClean="0"/>
              <a:t>Injector I </a:t>
            </a:r>
            <a:r>
              <a:rPr lang="en-US" altLang="zh-CN" sz="3200" dirty="0" smtClean="0"/>
              <a:t>Integration </a:t>
            </a:r>
            <a:r>
              <a:rPr lang="en-US" altLang="zh-CN" sz="3200" dirty="0"/>
              <a:t>&amp; </a:t>
            </a:r>
            <a:r>
              <a:rPr lang="en-US" altLang="zh-CN" sz="3200" dirty="0"/>
              <a:t>B</a:t>
            </a:r>
            <a:r>
              <a:rPr lang="en-US" altLang="zh-CN" sz="3200" dirty="0" smtClean="0"/>
              <a:t>eam </a:t>
            </a:r>
            <a:r>
              <a:rPr lang="en-US" altLang="zh-CN" sz="3200" dirty="0"/>
              <a:t>C</a:t>
            </a:r>
            <a:r>
              <a:rPr lang="en-US" altLang="zh-CN" sz="3200" dirty="0" smtClean="0"/>
              <a:t>ommissioning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1782198"/>
          </a:xfrm>
        </p:spPr>
        <p:txBody>
          <a:bodyPr/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Sep</a:t>
            </a:r>
            <a:r>
              <a:rPr lang="en-US" altLang="zh-CN" sz="1600" dirty="0">
                <a:solidFill>
                  <a:schemeClr val="tx1"/>
                </a:solidFill>
              </a:rPr>
              <a:t>. 25</a:t>
            </a:r>
            <a:r>
              <a:rPr lang="en-US" altLang="zh-CN" sz="1600" baseline="30000" dirty="0">
                <a:solidFill>
                  <a:schemeClr val="tx1"/>
                </a:solidFill>
              </a:rPr>
              <a:t>th</a:t>
            </a:r>
            <a:r>
              <a:rPr lang="en-US" altLang="zh-CN" sz="1600" dirty="0">
                <a:solidFill>
                  <a:schemeClr val="tx1"/>
                </a:solidFill>
              </a:rPr>
              <a:t>, </a:t>
            </a:r>
            <a:r>
              <a:rPr lang="en-US" altLang="zh-CN" sz="1600" dirty="0" smtClean="0">
                <a:solidFill>
                  <a:schemeClr val="tx1"/>
                </a:solidFill>
              </a:rPr>
              <a:t>2014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</a:rPr>
              <a:t>-</a:t>
            </a:r>
            <a:r>
              <a:rPr lang="en-US" altLang="zh-CN" sz="1600" dirty="0" smtClean="0">
                <a:solidFill>
                  <a:schemeClr val="tx1"/>
                </a:solidFill>
              </a:rPr>
              <a:t> ECR </a:t>
            </a:r>
            <a:r>
              <a:rPr lang="en-US" altLang="zh-CN" sz="1600" dirty="0" err="1">
                <a:solidFill>
                  <a:schemeClr val="tx1"/>
                </a:solidFill>
              </a:rPr>
              <a:t>Source+LEBT+RFQ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</a:rPr>
              <a:t>commissioned </a:t>
            </a:r>
            <a:r>
              <a:rPr lang="en-US" altLang="zh-CN" sz="1600" dirty="0">
                <a:solidFill>
                  <a:schemeClr val="tx1"/>
                </a:solidFill>
              </a:rPr>
              <a:t>with </a:t>
            </a:r>
            <a:r>
              <a:rPr lang="en-US" altLang="zh-CN" sz="1600" dirty="0" smtClean="0">
                <a:solidFill>
                  <a:schemeClr val="tx1"/>
                </a:solidFill>
              </a:rPr>
              <a:t>max</a:t>
            </a:r>
            <a:r>
              <a:rPr lang="en-US" altLang="zh-CN" sz="1600" dirty="0">
                <a:solidFill>
                  <a:schemeClr val="tx1"/>
                </a:solidFill>
              </a:rPr>
              <a:t>. 90% duty factor </a:t>
            </a:r>
            <a:r>
              <a:rPr lang="en-US" altLang="zh-CN" sz="1600" dirty="0" smtClean="0">
                <a:solidFill>
                  <a:schemeClr val="tx1"/>
                </a:solidFill>
              </a:rPr>
              <a:t>beam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Oct</a:t>
            </a:r>
            <a:r>
              <a:rPr lang="en-US" altLang="zh-CN" sz="1600" dirty="0">
                <a:solidFill>
                  <a:schemeClr val="tx1"/>
                </a:solidFill>
              </a:rPr>
              <a:t>. 28</a:t>
            </a:r>
            <a:r>
              <a:rPr lang="en-US" altLang="zh-CN" sz="1600" baseline="30000" dirty="0">
                <a:solidFill>
                  <a:schemeClr val="tx1"/>
                </a:solidFill>
              </a:rPr>
              <a:t>th</a:t>
            </a:r>
            <a:r>
              <a:rPr lang="en-US" altLang="zh-CN" sz="1600" dirty="0">
                <a:solidFill>
                  <a:schemeClr val="tx1"/>
                </a:solidFill>
              </a:rPr>
              <a:t> , </a:t>
            </a:r>
            <a:r>
              <a:rPr lang="en-US" altLang="zh-CN" sz="1600" dirty="0" smtClean="0">
                <a:solidFill>
                  <a:schemeClr val="tx1"/>
                </a:solidFill>
              </a:rPr>
              <a:t>2015 - CM1 </a:t>
            </a:r>
            <a:r>
              <a:rPr lang="en-US" altLang="zh-CN" sz="1600" dirty="0">
                <a:solidFill>
                  <a:schemeClr val="tx1"/>
                </a:solidFill>
              </a:rPr>
              <a:t>output reached </a:t>
            </a:r>
            <a:r>
              <a:rPr lang="en-US" altLang="zh-CN" sz="1600" dirty="0" smtClean="0">
                <a:solidFill>
                  <a:schemeClr val="tx1"/>
                </a:solidFill>
              </a:rPr>
              <a:t>6 MeV </a:t>
            </a:r>
            <a:r>
              <a:rPr lang="en-US" altLang="zh-CN" sz="1600" dirty="0">
                <a:solidFill>
                  <a:schemeClr val="tx1"/>
                </a:solidFill>
              </a:rPr>
              <a:t>with pulsed beam @</a:t>
            </a:r>
            <a:r>
              <a:rPr lang="en-US" altLang="zh-CN" sz="1600" dirty="0" smtClean="0">
                <a:solidFill>
                  <a:schemeClr val="tx1"/>
                </a:solidFill>
              </a:rPr>
              <a:t>2 K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June </a:t>
            </a:r>
            <a:r>
              <a:rPr lang="en-US" altLang="zh-CN" sz="1600" dirty="0" smtClean="0">
                <a:solidFill>
                  <a:schemeClr val="tx1"/>
                </a:solidFill>
              </a:rPr>
              <a:t>15</a:t>
            </a:r>
            <a:r>
              <a:rPr lang="en-US" altLang="zh-CN" sz="16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zh-CN" sz="1600" dirty="0" smtClean="0">
                <a:solidFill>
                  <a:schemeClr val="tx1"/>
                </a:solidFill>
              </a:rPr>
              <a:t>, 2016 - CM2 </a:t>
            </a:r>
            <a:r>
              <a:rPr lang="en-US" altLang="zh-CN" sz="1600" dirty="0">
                <a:solidFill>
                  <a:schemeClr val="tx1"/>
                </a:solidFill>
              </a:rPr>
              <a:t>output reached </a:t>
            </a:r>
            <a:r>
              <a:rPr lang="en-US" altLang="zh-CN" sz="1600" dirty="0" smtClean="0">
                <a:solidFill>
                  <a:schemeClr val="tx1"/>
                </a:solidFill>
              </a:rPr>
              <a:t>10.1 MeV/10 </a:t>
            </a:r>
            <a:r>
              <a:rPr lang="en-US" altLang="zh-CN" sz="1600" dirty="0">
                <a:solidFill>
                  <a:schemeClr val="tx1"/>
                </a:solidFill>
              </a:rPr>
              <a:t>mA with </a:t>
            </a:r>
            <a:r>
              <a:rPr lang="en-US" altLang="zh-CN" sz="1600" dirty="0" smtClean="0">
                <a:solidFill>
                  <a:schemeClr val="tx1"/>
                </a:solidFill>
              </a:rPr>
              <a:t>20 µs </a:t>
            </a:r>
            <a:r>
              <a:rPr lang="en-US" altLang="zh-CN" sz="1600" dirty="0">
                <a:solidFill>
                  <a:schemeClr val="tx1"/>
                </a:solidFill>
              </a:rPr>
              <a:t>pulsed beam @</a:t>
            </a:r>
            <a:r>
              <a:rPr lang="en-US" altLang="zh-CN" sz="1600" dirty="0" smtClean="0">
                <a:solidFill>
                  <a:schemeClr val="tx1"/>
                </a:solidFill>
              </a:rPr>
              <a:t>2 K</a:t>
            </a:r>
            <a:r>
              <a:rPr lang="en-US" altLang="zh-CN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July 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altLang="zh-CN" sz="1600" baseline="30000" dirty="0" smtClean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, 2016 - CM2 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output reached 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10.1 MeV/10.6 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mA with 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20 µs 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pulsed beam 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@ 2K, transmission 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efficiency 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100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%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altLang="zh-CN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5" name="Picture 3" descr="DSC_2679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9742"/>
            <a:ext cx="4680520" cy="26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DS注入器I设备布局图-20150922-20160614-06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9742"/>
            <a:ext cx="3369986" cy="6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15"/>
          <p:cNvGrpSpPr/>
          <p:nvPr/>
        </p:nvGrpSpPr>
        <p:grpSpPr>
          <a:xfrm>
            <a:off x="467544" y="3186595"/>
            <a:ext cx="3462838" cy="1956905"/>
            <a:chOff x="1835696" y="3993212"/>
            <a:chExt cx="4920693" cy="2842798"/>
          </a:xfrm>
        </p:grpSpPr>
        <p:pic>
          <p:nvPicPr>
            <p:cNvPr id="8" name="图片 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993212"/>
              <a:ext cx="4825712" cy="284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2184390" y="5229201"/>
              <a:ext cx="4571999" cy="5812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en-US" altLang="zh-CN" sz="1000" dirty="0" smtClean="0">
                  <a:solidFill>
                    <a:srgbClr val="00B050"/>
                  </a:solidFill>
                </a:rPr>
                <a:t>Green is ACCT2 at the SC section entrance</a:t>
              </a:r>
            </a:p>
            <a:p>
              <a:pPr algn="l"/>
              <a:r>
                <a:rPr lang="en-US" altLang="zh-CN" sz="1000" dirty="0" smtClean="0">
                  <a:solidFill>
                    <a:srgbClr val="FFFF00"/>
                  </a:solidFill>
                </a:rPr>
                <a:t>Yellow is ACCT3 at the SC section exit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166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731236"/>
          </a:xfrm>
        </p:spPr>
        <p:txBody>
          <a:bodyPr/>
          <a:lstStyle/>
          <a:p>
            <a:r>
              <a:rPr kumimoji="1" lang="en-US" altLang="zh-CN" sz="3200" dirty="0" smtClean="0"/>
              <a:t>Injector I CW </a:t>
            </a:r>
            <a:r>
              <a:rPr kumimoji="1" lang="en-US" altLang="zh-CN" sz="3200" dirty="0" smtClean="0"/>
              <a:t>Commissioning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432048"/>
          </a:xfrm>
        </p:spPr>
        <p:txBody>
          <a:bodyPr/>
          <a:lstStyle/>
          <a:p>
            <a:r>
              <a:rPr lang="en-US" altLang="zh-CN" sz="1600" dirty="0">
                <a:solidFill>
                  <a:srgbClr val="BF0000"/>
                </a:solidFill>
                <a:ea typeface="微软雅黑" charset="0"/>
                <a:cs typeface="微软雅黑" charset="0"/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a typeface="微软雅黑" charset="0"/>
                <a:cs typeface="微软雅黑" charset="0"/>
              </a:rPr>
              <a:t>CW 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ea typeface="微软雅黑" charset="0"/>
                <a:cs typeface="微软雅黑" charset="0"/>
              </a:rPr>
              <a:t>beam commissioning with 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10.03 MeV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a typeface="微软雅黑" charset="0"/>
                <a:cs typeface="微软雅黑" charset="0"/>
              </a:rPr>
              <a:t>@ 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ea typeface="微软雅黑" charset="0"/>
                <a:cs typeface="微软雅黑" charset="0"/>
              </a:rPr>
              <a:t>1.62 mA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ea typeface="黑体" charset="0"/>
                <a:cs typeface="黑体" charset="0"/>
              </a:rPr>
              <a:t>,  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no 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beam loss in 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SC 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section 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 (23 min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5606"/>
            <a:ext cx="6912768" cy="37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429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659228"/>
          </a:xfrm>
        </p:spPr>
        <p:txBody>
          <a:bodyPr/>
          <a:lstStyle/>
          <a:p>
            <a:r>
              <a:rPr kumimoji="1" lang="en-US" altLang="zh-CN" sz="3200" dirty="0" smtClean="0"/>
              <a:t>Injector </a:t>
            </a:r>
            <a:r>
              <a:rPr kumimoji="1" lang="en-US" altLang="zh-CN" sz="3200" dirty="0"/>
              <a:t>I </a:t>
            </a:r>
            <a:r>
              <a:rPr kumimoji="1" lang="en-US" altLang="zh-CN" sz="3200" dirty="0" smtClean="0"/>
              <a:t>CAS </a:t>
            </a:r>
            <a:r>
              <a:rPr kumimoji="1" lang="en-US" altLang="zh-CN" sz="3200" dirty="0" smtClean="0"/>
              <a:t>A</a:t>
            </a:r>
            <a:r>
              <a:rPr kumimoji="1" lang="en-US" altLang="zh-CN" sz="3200" dirty="0" smtClean="0"/>
              <a:t>cceptance </a:t>
            </a:r>
            <a:r>
              <a:rPr kumimoji="1" lang="en-US" altLang="zh-CN" sz="3200" dirty="0" smtClean="0"/>
              <a:t>T</a:t>
            </a:r>
            <a:r>
              <a:rPr kumimoji="1" lang="en-US" altLang="zh-CN" sz="3200" dirty="0" smtClean="0"/>
              <a:t>est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771551"/>
            <a:ext cx="8229600" cy="1800200"/>
          </a:xfrm>
        </p:spPr>
        <p:txBody>
          <a:bodyPr/>
          <a:lstStyle/>
          <a:p>
            <a:r>
              <a:rPr kumimoji="1" lang="en-US" altLang="zh-CN" sz="1800" dirty="0"/>
              <a:t>Injector I </a:t>
            </a:r>
            <a:r>
              <a:rPr kumimoji="1" lang="en-US" altLang="zh-CN" sz="1800" dirty="0" smtClean="0"/>
              <a:t>CAS acceptance </a:t>
            </a:r>
            <a:r>
              <a:rPr kumimoji="1" lang="en-US" altLang="zh-CN" sz="1800" dirty="0"/>
              <a:t>test </a:t>
            </a:r>
            <a:r>
              <a:rPr kumimoji="1" lang="en-US" altLang="zh-CN" sz="1800" dirty="0" smtClean="0"/>
              <a:t>held on </a:t>
            </a:r>
            <a:r>
              <a:rPr lang="en-US" altLang="zh-CN" sz="1800" dirty="0" smtClean="0">
                <a:latin typeface="Times New Roman"/>
                <a:cs typeface="Times New Roman"/>
              </a:rPr>
              <a:t>July </a:t>
            </a:r>
            <a:r>
              <a:rPr lang="en-US" altLang="zh-CN" sz="1800" dirty="0" smtClean="0">
                <a:latin typeface="Times New Roman"/>
                <a:cs typeface="Times New Roman"/>
              </a:rPr>
              <a:t>19</a:t>
            </a:r>
            <a:r>
              <a:rPr lang="en-US" altLang="zh-CN" sz="1800" baseline="30000" dirty="0" smtClean="0">
                <a:latin typeface="Times New Roman"/>
                <a:cs typeface="Times New Roman"/>
              </a:rPr>
              <a:t>th</a:t>
            </a:r>
            <a:r>
              <a:rPr lang="en-US" altLang="zh-CN" sz="1800" dirty="0" smtClean="0">
                <a:latin typeface="Times New Roman"/>
                <a:cs typeface="Times New Roman"/>
              </a:rPr>
              <a:t>, </a:t>
            </a:r>
            <a:r>
              <a:rPr lang="en-US" altLang="zh-CN" sz="1800" dirty="0" smtClean="0">
                <a:latin typeface="Times New Roman"/>
                <a:cs typeface="Times New Roman"/>
              </a:rPr>
              <a:t>2016</a:t>
            </a:r>
          </a:p>
          <a:p>
            <a:r>
              <a:rPr lang="en-US" altLang="zh-CN" sz="1800" dirty="0">
                <a:latin typeface="Times New Roman"/>
                <a:cs typeface="Times New Roman"/>
              </a:rPr>
              <a:t>I</a:t>
            </a:r>
            <a:r>
              <a:rPr lang="en-US" altLang="zh-CN" sz="1800" dirty="0" smtClean="0">
                <a:latin typeface="Times New Roman"/>
                <a:cs typeface="Times New Roman"/>
              </a:rPr>
              <a:t>njector I acceptance test result : 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Injector </a:t>
            </a:r>
            <a:r>
              <a:rPr lang="en-US" altLang="zh-CN" sz="1800" dirty="0">
                <a:solidFill>
                  <a:srgbClr val="FF0000"/>
                </a:solidFill>
                <a:latin typeface="Times New Roman"/>
                <a:cs typeface="Times New Roman"/>
              </a:rPr>
              <a:t>I realized its 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object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ives</a:t>
            </a:r>
            <a:r>
              <a:rPr lang="zh-CN" altLang="en-US" sz="1800" dirty="0">
                <a:latin typeface="Times New Roman"/>
                <a:cs typeface="Times New Roman"/>
              </a:rPr>
              <a:t>　　</a:t>
            </a:r>
            <a:endParaRPr lang="en-US" altLang="zh-CN" sz="1800" dirty="0" smtClean="0">
              <a:latin typeface="Times New Roman"/>
              <a:cs typeface="Times New Roman"/>
            </a:endParaRPr>
          </a:p>
          <a:p>
            <a:pPr lvl="1"/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Beam energy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is 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10.67 MeV</a:t>
            </a:r>
            <a:endParaRPr lang="zh-CN" altLang="en-US" sz="1400" dirty="0" smtClean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lvl="1"/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B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eam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current is 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10.6 mA</a:t>
            </a:r>
            <a:endParaRPr lang="zh-CN" altLang="en-US" sz="1400" dirty="0" smtClean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lvl="1"/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nergy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dispersion is 0.32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%</a:t>
            </a:r>
          </a:p>
          <a:p>
            <a:pPr lvl="1"/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Beam transportation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efficiency 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is 100%</a:t>
            </a:r>
            <a:endParaRPr kumimoji="1" lang="zh-CN" altLang="en-US" sz="14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hp\Desktop\W020160720301013804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9702"/>
            <a:ext cx="3312368" cy="248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hp\Desktop\W020160720301013822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15766"/>
            <a:ext cx="357214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292080" y="4587974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cs typeface="Times New Roman" charset="0"/>
              </a:rPr>
              <a:t>stable operation  </a:t>
            </a:r>
            <a:r>
              <a:rPr lang="en-US" altLang="zh-CN" sz="1600" dirty="0" smtClean="0">
                <a:solidFill>
                  <a:srgbClr val="FF0000"/>
                </a:solidFill>
                <a:cs typeface="Times New Roman" charset="0"/>
              </a:rPr>
              <a:t>over </a:t>
            </a:r>
            <a:r>
              <a:rPr lang="en-US" altLang="zh-CN" sz="1600" dirty="0">
                <a:solidFill>
                  <a:srgbClr val="FF0000"/>
                </a:solidFill>
                <a:cs typeface="Times New Roman" charset="0"/>
              </a:rPr>
              <a:t>20 </a:t>
            </a:r>
            <a:r>
              <a:rPr lang="en-US" altLang="zh-CN" sz="1600" dirty="0" smtClean="0">
                <a:solidFill>
                  <a:srgbClr val="FF0000"/>
                </a:solidFill>
                <a:cs typeface="Times New Roman" charset="0"/>
              </a:rPr>
              <a:t>hours </a:t>
            </a:r>
            <a:endParaRPr lang="zh-CN" altLang="en-US" sz="1600" dirty="0">
              <a:solidFill>
                <a:srgbClr val="FF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4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0314"/>
            <a:ext cx="9144000" cy="803244"/>
          </a:xfrm>
        </p:spPr>
        <p:txBody>
          <a:bodyPr/>
          <a:lstStyle/>
          <a:p>
            <a:r>
              <a:rPr kumimoji="1" lang="en-US" altLang="zh-CN" sz="3200" dirty="0" smtClean="0"/>
              <a:t>25 MeV </a:t>
            </a:r>
            <a:r>
              <a:rPr kumimoji="1" lang="en-US" altLang="zh-CN" sz="3200" dirty="0" err="1"/>
              <a:t>L</a:t>
            </a:r>
            <a:r>
              <a:rPr kumimoji="1" lang="en-US" altLang="zh-CN" sz="3200" dirty="0" err="1" smtClean="0"/>
              <a:t>inac</a:t>
            </a:r>
            <a:r>
              <a:rPr kumimoji="1" lang="en-US" altLang="zh-CN" sz="3200" dirty="0" smtClean="0"/>
              <a:t> </a:t>
            </a:r>
            <a:r>
              <a:rPr kumimoji="1" lang="en-US" altLang="zh-CN" sz="3200" dirty="0" smtClean="0"/>
              <a:t>Integration </a:t>
            </a:r>
            <a:r>
              <a:rPr kumimoji="1" lang="en-US" altLang="zh-CN" sz="3200" dirty="0" smtClean="0"/>
              <a:t>&amp; </a:t>
            </a:r>
            <a:r>
              <a:rPr kumimoji="1" lang="en-US" altLang="zh-CN" sz="3200" dirty="0" smtClean="0"/>
              <a:t>Beam </a:t>
            </a:r>
            <a:r>
              <a:rPr kumimoji="1" lang="en-US" altLang="zh-CN" sz="3200" dirty="0"/>
              <a:t>C</a:t>
            </a:r>
            <a:r>
              <a:rPr kumimoji="1" lang="en-US" altLang="zh-CN" sz="3200" dirty="0" smtClean="0"/>
              <a:t>ommissioning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15567"/>
            <a:ext cx="5400600" cy="1224136"/>
          </a:xfrm>
        </p:spPr>
        <p:txBody>
          <a:bodyPr/>
          <a:lstStyle/>
          <a:p>
            <a:r>
              <a:rPr lang="en-US" altLang="zh-CN" sz="1800" dirty="0" smtClean="0">
                <a:solidFill>
                  <a:schemeClr val="tx1"/>
                </a:solidFill>
                <a:cs typeface="Times New Roman" charset="0"/>
              </a:rPr>
              <a:t>First </a:t>
            </a:r>
            <a:r>
              <a:rPr lang="en-US" altLang="zh-CN" sz="1800" dirty="0">
                <a:solidFill>
                  <a:schemeClr val="tx1"/>
                </a:solidFill>
                <a:cs typeface="Times New Roman" charset="0"/>
              </a:rPr>
              <a:t>beam </a:t>
            </a:r>
            <a:r>
              <a:rPr lang="en-US" altLang="zh-CN" sz="1800" dirty="0" smtClean="0">
                <a:solidFill>
                  <a:schemeClr val="tx1"/>
                </a:solidFill>
                <a:cs typeface="Times New Roman" charset="0"/>
              </a:rPr>
              <a:t>achieved </a:t>
            </a:r>
            <a:r>
              <a:rPr lang="en-US" altLang="zh-CN" sz="1800" dirty="0">
                <a:solidFill>
                  <a:schemeClr val="tx1"/>
                </a:solidFill>
                <a:cs typeface="Times New Roman" charset="0"/>
              </a:rPr>
              <a:t>on </a:t>
            </a:r>
            <a:r>
              <a:rPr lang="en-US" altLang="zh-CN" sz="1800" dirty="0" smtClean="0">
                <a:solidFill>
                  <a:schemeClr val="tx1"/>
                </a:solidFill>
                <a:cs typeface="Times New Roman" charset="0"/>
              </a:rPr>
              <a:t>May 27</a:t>
            </a:r>
            <a:r>
              <a:rPr lang="en-US" altLang="zh-CN" sz="1800" baseline="30000" dirty="0" smtClean="0">
                <a:solidFill>
                  <a:schemeClr val="tx1"/>
                </a:solidFill>
                <a:cs typeface="Times New Roman" charset="0"/>
              </a:rPr>
              <a:t>th</a:t>
            </a:r>
            <a:r>
              <a:rPr lang="en-US" altLang="zh-CN" sz="1800" dirty="0" smtClean="0">
                <a:solidFill>
                  <a:schemeClr val="tx1"/>
                </a:solidFill>
                <a:cs typeface="Times New Roman" charset="0"/>
              </a:rPr>
              <a:t>, </a:t>
            </a:r>
            <a:r>
              <a:rPr lang="en-US" altLang="zh-CN" sz="1800" dirty="0" smtClean="0">
                <a:solidFill>
                  <a:schemeClr val="tx1"/>
                </a:solidFill>
                <a:cs typeface="Times New Roman" charset="0"/>
              </a:rPr>
              <a:t>2017</a:t>
            </a:r>
          </a:p>
          <a:p>
            <a:r>
              <a:rPr lang="en-US" altLang="zh-CN" sz="1800" dirty="0" smtClean="0">
                <a:solidFill>
                  <a:schemeClr val="tx1"/>
                </a:solidFill>
                <a:cs typeface="Times New Roman" charset="0"/>
              </a:rPr>
              <a:t>Energy up </a:t>
            </a:r>
            <a:r>
              <a:rPr lang="en-US" altLang="zh-CN" sz="1800" dirty="0">
                <a:solidFill>
                  <a:schemeClr val="tx1"/>
                </a:solidFill>
                <a:cs typeface="Times New Roman" charset="0"/>
              </a:rPr>
              <a:t>to 26.2 MeV on </a:t>
            </a:r>
            <a:r>
              <a:rPr lang="en-US" altLang="zh-CN" sz="1800" dirty="0" smtClean="0">
                <a:solidFill>
                  <a:schemeClr val="tx1"/>
                </a:solidFill>
                <a:cs typeface="Times New Roman" charset="0"/>
              </a:rPr>
              <a:t>June 5</a:t>
            </a:r>
            <a:r>
              <a:rPr lang="en-US" altLang="zh-CN" sz="1800" baseline="30000" dirty="0" smtClean="0">
                <a:solidFill>
                  <a:schemeClr val="tx1"/>
                </a:solidFill>
                <a:cs typeface="Times New Roman" charset="0"/>
              </a:rPr>
              <a:t>th</a:t>
            </a:r>
            <a:r>
              <a:rPr lang="en-US" altLang="zh-CN" sz="1800" dirty="0" smtClean="0">
                <a:solidFill>
                  <a:schemeClr val="tx1"/>
                </a:solidFill>
                <a:cs typeface="Times New Roman" charset="0"/>
              </a:rPr>
              <a:t>, </a:t>
            </a:r>
            <a:r>
              <a:rPr lang="en-US" altLang="zh-CN" sz="1800" dirty="0" smtClean="0">
                <a:solidFill>
                  <a:schemeClr val="tx1"/>
                </a:solidFill>
                <a:cs typeface="Times New Roman" charset="0"/>
              </a:rPr>
              <a:t>2017</a:t>
            </a:r>
          </a:p>
          <a:p>
            <a:r>
              <a:rPr lang="en-US" altLang="zh-CN" sz="2000" dirty="0" smtClean="0">
                <a:solidFill>
                  <a:srgbClr val="BF0000"/>
                </a:solidFill>
                <a:cs typeface="Times New Roman" charset="0"/>
              </a:rPr>
              <a:t>Achieved CW</a:t>
            </a:r>
            <a:r>
              <a:rPr lang="zh-CN" altLang="en-US" sz="2000" dirty="0" smtClean="0">
                <a:solidFill>
                  <a:srgbClr val="BF0000"/>
                </a:solidFill>
                <a:cs typeface="Times New Roman" charset="0"/>
              </a:rPr>
              <a:t> </a:t>
            </a:r>
            <a:r>
              <a:rPr lang="en-US" altLang="zh-CN" sz="2000" dirty="0" smtClean="0">
                <a:solidFill>
                  <a:srgbClr val="BF0000"/>
                </a:solidFill>
                <a:cs typeface="Times New Roman" charset="0"/>
              </a:rPr>
              <a:t>beam on </a:t>
            </a:r>
            <a:r>
              <a:rPr lang="en-US" altLang="zh-CN" sz="2000" dirty="0" smtClean="0">
                <a:solidFill>
                  <a:srgbClr val="BF0000"/>
                </a:solidFill>
                <a:cs typeface="Times New Roman" charset="0"/>
              </a:rPr>
              <a:t>Jun</a:t>
            </a:r>
            <a:r>
              <a:rPr lang="en-US" altLang="zh-CN" sz="2000" dirty="0">
                <a:solidFill>
                  <a:srgbClr val="BF0000"/>
                </a:solidFill>
                <a:cs typeface="Times New Roman" charset="0"/>
              </a:rPr>
              <a:t>e</a:t>
            </a:r>
            <a:r>
              <a:rPr lang="en-US" altLang="zh-CN" sz="2000" dirty="0" smtClean="0">
                <a:solidFill>
                  <a:srgbClr val="BF0000"/>
                </a:solidFill>
                <a:cs typeface="Times New Roman" charset="0"/>
              </a:rPr>
              <a:t> 6</a:t>
            </a:r>
            <a:r>
              <a:rPr lang="en-US" altLang="zh-CN" sz="2000" baseline="30000" dirty="0" smtClean="0">
                <a:solidFill>
                  <a:srgbClr val="BF0000"/>
                </a:solidFill>
                <a:cs typeface="Times New Roman" charset="0"/>
              </a:rPr>
              <a:t>th</a:t>
            </a:r>
            <a:r>
              <a:rPr lang="en-US" altLang="zh-CN" sz="2000" dirty="0" smtClean="0">
                <a:solidFill>
                  <a:srgbClr val="BF0000"/>
                </a:solidFill>
                <a:cs typeface="Times New Roman" charset="0"/>
              </a:rPr>
              <a:t>, </a:t>
            </a:r>
            <a:r>
              <a:rPr lang="en-US" altLang="zh-CN" sz="2000" dirty="0">
                <a:solidFill>
                  <a:srgbClr val="BF0000"/>
                </a:solidFill>
                <a:cs typeface="Times New Roman" charset="0"/>
              </a:rPr>
              <a:t>2017 </a:t>
            </a:r>
            <a:endParaRPr kumimoji="1" lang="zh-CN" altLang="en-US" sz="2000" dirty="0">
              <a:solidFill>
                <a:srgbClr val="BF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983674"/>
              </p:ext>
            </p:extLst>
          </p:nvPr>
        </p:nvGraphicFramePr>
        <p:xfrm>
          <a:off x="1115616" y="2283718"/>
          <a:ext cx="4320480" cy="1219200"/>
        </p:xfrm>
        <a:graphic>
          <a:graphicData uri="http://schemas.openxmlformats.org/drawingml/2006/table">
            <a:tbl>
              <a:tblPr/>
              <a:tblGrid>
                <a:gridCol w="757227"/>
                <a:gridCol w="904776"/>
                <a:gridCol w="904776"/>
                <a:gridCol w="904776"/>
                <a:gridCol w="848925"/>
              </a:tblGrid>
              <a:tr h="208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/>
                        <a:ea typeface="微软雅黑" charset="0"/>
                        <a:cs typeface="Times New Roman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CM1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CM2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CM3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CM4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freq.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162.5 MHz</a:t>
                      </a: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微软雅黑" charset="0"/>
                        <a:cs typeface="Times New Roman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162.5 MHz</a:t>
                      </a: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微软雅黑" charset="0"/>
                        <a:cs typeface="Times New Roman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162.5 MHz</a:t>
                      </a: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微软雅黑" charset="0"/>
                        <a:cs typeface="Times New Roman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325 MHz</a:t>
                      </a: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微软雅黑" charset="0"/>
                        <a:cs typeface="Times New Roman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243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energy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6 MeV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11 MeV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18.6 MeV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26.2 MeV</a:t>
                      </a: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微软雅黑" charset="0"/>
                        <a:cs typeface="Times New Roman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243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cavity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HWR010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HWR010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微软雅黑" charset="0"/>
                        <a:cs typeface="Times New Roman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HWR015</a:t>
                      </a: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微软雅黑" charset="0"/>
                        <a:cs typeface="Times New Roman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Spoke021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208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number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6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6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5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微软雅黑" charset="0"/>
                          <a:cs typeface="Times New Roman"/>
                        </a:rPr>
                        <a:t>6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  <p:pic>
        <p:nvPicPr>
          <p:cNvPr id="6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0775"/>
            <a:ext cx="91440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ADS总体\IMG_20170928_13155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9702"/>
            <a:ext cx="2968648" cy="12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箭头连接符 11"/>
          <p:cNvCxnSpPr>
            <a:cxnSpLocks noChangeShapeType="1"/>
            <a:endCxn id="7" idx="2"/>
          </p:cNvCxnSpPr>
          <p:nvPr/>
        </p:nvCxnSpPr>
        <p:spPr bwMode="auto">
          <a:xfrm flipH="1" flipV="1">
            <a:off x="7496484" y="3405427"/>
            <a:ext cx="315876" cy="822507"/>
          </a:xfrm>
          <a:prstGeom prst="straightConnector1">
            <a:avLst/>
          </a:prstGeom>
          <a:noFill/>
          <a:ln w="28575" cmpd="sng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771550"/>
            <a:ext cx="2945929" cy="13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0" name="椭圆 9"/>
          <p:cNvSpPr/>
          <p:nvPr/>
        </p:nvSpPr>
        <p:spPr>
          <a:xfrm>
            <a:off x="4716016" y="2067694"/>
            <a:ext cx="648072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cxnSp>
        <p:nvCxnSpPr>
          <p:cNvPr id="11" name="直接箭头连接符 11"/>
          <p:cNvCxnSpPr>
            <a:cxnSpLocks noChangeShapeType="1"/>
            <a:stCxn id="10" idx="6"/>
            <a:endCxn id="9" idx="1"/>
          </p:cNvCxnSpPr>
          <p:nvPr/>
        </p:nvCxnSpPr>
        <p:spPr bwMode="auto">
          <a:xfrm flipV="1">
            <a:off x="5364088" y="1469219"/>
            <a:ext cx="648072" cy="1426567"/>
          </a:xfrm>
          <a:prstGeom prst="straightConnector1">
            <a:avLst/>
          </a:prstGeom>
          <a:noFill/>
          <a:ln w="28575" cmpd="sng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96593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731236"/>
          </a:xfrm>
        </p:spPr>
        <p:txBody>
          <a:bodyPr/>
          <a:lstStyle/>
          <a:p>
            <a:r>
              <a:rPr kumimoji="1" lang="en-US" altLang="zh-CN" sz="3200" dirty="0" smtClean="0"/>
              <a:t>25 MeV </a:t>
            </a:r>
            <a:r>
              <a:rPr kumimoji="1" lang="en-US" altLang="zh-CN" sz="3200" dirty="0" err="1"/>
              <a:t>Linac</a:t>
            </a:r>
            <a:r>
              <a:rPr kumimoji="1" lang="en-US" altLang="zh-CN" sz="3200" dirty="0"/>
              <a:t> </a:t>
            </a:r>
            <a:r>
              <a:rPr kumimoji="1" lang="en-US" altLang="zh-CN" sz="3200" dirty="0"/>
              <a:t>E</a:t>
            </a:r>
            <a:r>
              <a:rPr kumimoji="1" lang="en-US" altLang="zh-CN" sz="3200" dirty="0" smtClean="0"/>
              <a:t>xpert </a:t>
            </a:r>
            <a:r>
              <a:rPr kumimoji="1" lang="en-US" altLang="zh-CN" sz="3200" dirty="0"/>
              <a:t>T</a:t>
            </a:r>
            <a:r>
              <a:rPr kumimoji="1" lang="en-US" altLang="zh-CN" sz="3200" dirty="0" smtClean="0"/>
              <a:t>est </a:t>
            </a:r>
            <a:r>
              <a:rPr kumimoji="1" lang="en-US" altLang="zh-CN" sz="3200" dirty="0" smtClean="0"/>
              <a:t>(</a:t>
            </a:r>
            <a:r>
              <a:rPr kumimoji="1" lang="en-US" altLang="zh-CN" sz="3200" dirty="0" smtClean="0"/>
              <a:t>June </a:t>
            </a:r>
            <a:r>
              <a:rPr kumimoji="1" lang="en-US" altLang="zh-CN" sz="3200" dirty="0" smtClean="0"/>
              <a:t>2017)</a:t>
            </a:r>
            <a:endParaRPr kumimoji="1"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680578" y="5016483"/>
            <a:ext cx="8109836" cy="20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67544" y="771550"/>
            <a:ext cx="3816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/>
            <a:r>
              <a:rPr kumimoji="1" lang="en-US" altLang="zh-CN" sz="1400" dirty="0" smtClean="0">
                <a:solidFill>
                  <a:srgbClr val="156ED9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Pulse beam</a:t>
            </a:r>
            <a:r>
              <a:rPr kumimoji="1" lang="zh-CN" altLang="en-US" sz="1400" dirty="0" smtClean="0">
                <a:solidFill>
                  <a:srgbClr val="156ED9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</a:t>
            </a:r>
            <a:r>
              <a:rPr kumimoji="1"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26.1 MeV</a:t>
            </a:r>
            <a:r>
              <a:rPr kumimoji="1" lang="en-GB" altLang="zh-CN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 </a:t>
            </a:r>
            <a:r>
              <a:rPr kumimoji="1"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12.4 mA,</a:t>
            </a:r>
            <a:r>
              <a:rPr kumimoji="1" lang="zh-CN" altLang="en-US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1"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 </a:t>
            </a:r>
            <a:r>
              <a:rPr kumimoji="1" lang="en-US" altLang="zh-CN" sz="1400" dirty="0" err="1" smtClean="0">
                <a:solidFill>
                  <a:srgbClr val="FF0000"/>
                </a:solidFill>
                <a:latin typeface="Symbol" panose="05050102010706020507" pitchFamily="18" charset="2"/>
                <a:ea typeface="黑体" pitchFamily="49" charset="-122"/>
                <a:cs typeface="Times New Roman" pitchFamily="18" charset="0"/>
              </a:rPr>
              <a:t>m</a:t>
            </a:r>
            <a:r>
              <a:rPr kumimoji="1" lang="en-US" altLang="zh-CN" sz="1400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</a:t>
            </a:r>
            <a:r>
              <a:rPr kumimoji="1"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</a:t>
            </a:r>
            <a:r>
              <a:rPr kumimoji="1" lang="zh-CN" altLang="en-US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1"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 Hz</a:t>
            </a:r>
            <a:endParaRPr kumimoji="1" lang="zh-CN" altLang="en-US" sz="14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7" name="组 26"/>
          <p:cNvGrpSpPr>
            <a:grpSpLocks/>
          </p:cNvGrpSpPr>
          <p:nvPr/>
        </p:nvGrpSpPr>
        <p:grpSpPr bwMode="auto">
          <a:xfrm>
            <a:off x="4860032" y="1059582"/>
            <a:ext cx="3787730" cy="1867577"/>
            <a:chOff x="4905725" y="1625035"/>
            <a:chExt cx="4040637" cy="2402832"/>
          </a:xfrm>
        </p:grpSpPr>
        <p:pic>
          <p:nvPicPr>
            <p:cNvPr id="8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725" y="1625035"/>
              <a:ext cx="4040637" cy="240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266203" y="1729782"/>
              <a:ext cx="852440" cy="3840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1" lang="zh-CN" altLang="en-US" sz="1200"/>
            </a:p>
          </p:txBody>
        </p:sp>
        <p:sp>
          <p:nvSpPr>
            <p:cNvPr id="10" name="文本框 10"/>
            <p:cNvSpPr txBox="1">
              <a:spLocks noChangeArrowheads="1"/>
            </p:cNvSpPr>
            <p:nvPr/>
          </p:nvSpPr>
          <p:spPr bwMode="auto">
            <a:xfrm>
              <a:off x="8198277" y="1768077"/>
              <a:ext cx="744394" cy="35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kumimoji="1" lang="en-US" altLang="zh-CN" sz="1200" b="0" dirty="0" smtClean="0">
                  <a:solidFill>
                    <a:schemeClr val="accent2">
                      <a:lumMod val="75000"/>
                    </a:schemeClr>
                  </a:solidFill>
                </a:rPr>
                <a:t>Current</a:t>
              </a:r>
              <a:endParaRPr kumimoji="1" lang="zh-CN" altLang="en-US" sz="1200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文本框 11"/>
          <p:cNvSpPr txBox="1">
            <a:spLocks noChangeArrowheads="1"/>
          </p:cNvSpPr>
          <p:nvPr/>
        </p:nvSpPr>
        <p:spPr bwMode="auto">
          <a:xfrm>
            <a:off x="467544" y="2931790"/>
            <a:ext cx="38918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/>
            <a:r>
              <a:rPr kumimoji="1" lang="en-US" altLang="zh-CN" sz="1400" dirty="0" smtClean="0">
                <a:solidFill>
                  <a:srgbClr val="156ED9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CW beam</a:t>
            </a:r>
            <a:r>
              <a:rPr kumimoji="1" lang="zh-CN" altLang="en-US" sz="1400" dirty="0" smtClean="0">
                <a:solidFill>
                  <a:srgbClr val="156ED9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</a:t>
            </a:r>
            <a:r>
              <a:rPr kumimoji="1"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25.0 MeV</a:t>
            </a:r>
            <a:r>
              <a:rPr kumimoji="1" lang="en-GB" altLang="zh-CN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 </a:t>
            </a:r>
            <a:r>
              <a:rPr kumimoji="1"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150~200 </a:t>
            </a:r>
            <a:r>
              <a:rPr kumimoji="1" lang="en-US" altLang="zh-CN" sz="1400" dirty="0" smtClean="0">
                <a:solidFill>
                  <a:srgbClr val="FF0000"/>
                </a:solidFill>
                <a:latin typeface="Symbol" panose="05050102010706020507" pitchFamily="18" charset="2"/>
                <a:ea typeface="黑体" pitchFamily="49" charset="-122"/>
                <a:cs typeface="Times New Roman" pitchFamily="18" charset="0"/>
              </a:rPr>
              <a:t>m</a:t>
            </a:r>
            <a:r>
              <a:rPr kumimoji="1"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kumimoji="1" lang="en-GB" altLang="zh-CN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 </a:t>
            </a:r>
            <a:r>
              <a:rPr kumimoji="1"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~5 kW</a:t>
            </a:r>
            <a:endParaRPr kumimoji="1" lang="zh-CN" altLang="en-US" sz="1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12" name="组 27"/>
          <p:cNvGrpSpPr>
            <a:grpSpLocks/>
          </p:cNvGrpSpPr>
          <p:nvPr/>
        </p:nvGrpSpPr>
        <p:grpSpPr bwMode="auto">
          <a:xfrm>
            <a:off x="4788024" y="3147814"/>
            <a:ext cx="3804504" cy="1995686"/>
            <a:chOff x="4326118" y="4264227"/>
            <a:chExt cx="4710191" cy="2279150"/>
          </a:xfrm>
        </p:grpSpPr>
        <p:pic>
          <p:nvPicPr>
            <p:cNvPr id="13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118" y="4349563"/>
              <a:ext cx="4635798" cy="219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6663466" y="4264227"/>
              <a:ext cx="863918" cy="356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kumimoji="1" lang="en-US" altLang="zh-CN" sz="1200" b="0" dirty="0" smtClean="0">
                  <a:solidFill>
                    <a:srgbClr val="BF0000"/>
                  </a:solidFill>
                </a:rPr>
                <a:t>Current</a:t>
              </a:r>
              <a:endParaRPr kumimoji="1" lang="zh-CN" altLang="en-US" sz="1200" b="0" dirty="0">
                <a:solidFill>
                  <a:srgbClr val="BF0000"/>
                </a:solidFill>
              </a:endParaRPr>
            </a:p>
          </p:txBody>
        </p:sp>
        <p:cxnSp>
          <p:nvCxnSpPr>
            <p:cNvPr id="15" name="直线箭头连接符 19"/>
            <p:cNvCxnSpPr/>
            <p:nvPr/>
          </p:nvCxnSpPr>
          <p:spPr>
            <a:xfrm flipH="1">
              <a:off x="4913531" y="4605465"/>
              <a:ext cx="301644" cy="301559"/>
            </a:xfrm>
            <a:prstGeom prst="straightConnector1">
              <a:avLst/>
            </a:prstGeom>
            <a:ln w="158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21"/>
            <p:cNvSpPr txBox="1">
              <a:spLocks noChangeArrowheads="1"/>
            </p:cNvSpPr>
            <p:nvPr/>
          </p:nvSpPr>
          <p:spPr bwMode="auto">
            <a:xfrm>
              <a:off x="5059171" y="4339144"/>
              <a:ext cx="851794" cy="316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kumimoji="1" lang="en-US" altLang="zh-CN" sz="1200" b="1" dirty="0" smtClean="0">
                  <a:solidFill>
                    <a:srgbClr val="0000FF"/>
                  </a:solidFill>
                </a:rPr>
                <a:t>200 </a:t>
              </a:r>
              <a:r>
                <a:rPr kumimoji="1" lang="en-US" altLang="zh-CN" sz="1200" dirty="0">
                  <a:solidFill>
                    <a:srgbClr val="0000FF"/>
                  </a:solidFill>
                  <a:latin typeface="Symbol" panose="05050102010706020507" pitchFamily="18" charset="2"/>
                </a:rPr>
                <a:t>m</a:t>
              </a:r>
              <a:r>
                <a:rPr kumimoji="1" lang="en-US" altLang="zh-CN" sz="1200" b="1" dirty="0" smtClean="0">
                  <a:solidFill>
                    <a:srgbClr val="0000FF"/>
                  </a:solidFill>
                </a:rPr>
                <a:t>A</a:t>
              </a:r>
              <a:endParaRPr kumimoji="1" lang="zh-CN" alt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文本框 22"/>
            <p:cNvSpPr txBox="1">
              <a:spLocks noChangeArrowheads="1"/>
            </p:cNvSpPr>
            <p:nvPr/>
          </p:nvSpPr>
          <p:spPr bwMode="auto">
            <a:xfrm>
              <a:off x="8192453" y="4542208"/>
              <a:ext cx="843856" cy="316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kumimoji="1" lang="en-US" altLang="zh-CN" sz="1200" b="1" dirty="0" smtClean="0">
                  <a:solidFill>
                    <a:srgbClr val="0000FF"/>
                  </a:solidFill>
                </a:rPr>
                <a:t>150 </a:t>
              </a:r>
              <a:r>
                <a:rPr kumimoji="1" lang="en-US" altLang="zh-CN" sz="1200" b="1" dirty="0" smtClean="0">
                  <a:solidFill>
                    <a:srgbClr val="0000FF"/>
                  </a:solidFill>
                  <a:latin typeface="Symbol" panose="05050102010706020507" pitchFamily="18" charset="2"/>
                </a:rPr>
                <a:t>m</a:t>
              </a:r>
              <a:r>
                <a:rPr kumimoji="1" lang="en-US" altLang="zh-CN" sz="1200" b="1" dirty="0" smtClean="0">
                  <a:solidFill>
                    <a:srgbClr val="0000FF"/>
                  </a:solidFill>
                </a:rPr>
                <a:t>A</a:t>
              </a:r>
              <a:endParaRPr kumimoji="1" lang="zh-CN" alt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直线箭头连接符 23"/>
            <p:cNvCxnSpPr/>
            <p:nvPr/>
          </p:nvCxnSpPr>
          <p:spPr>
            <a:xfrm flipH="1">
              <a:off x="8303061" y="4784813"/>
              <a:ext cx="300057" cy="301559"/>
            </a:xfrm>
            <a:prstGeom prst="straightConnector1">
              <a:avLst/>
            </a:prstGeom>
            <a:ln w="158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 29"/>
          <p:cNvGrpSpPr>
            <a:grpSpLocks/>
          </p:cNvGrpSpPr>
          <p:nvPr/>
        </p:nvGrpSpPr>
        <p:grpSpPr bwMode="auto">
          <a:xfrm>
            <a:off x="467544" y="1059582"/>
            <a:ext cx="3488808" cy="1872208"/>
            <a:chOff x="375607" y="1670952"/>
            <a:chExt cx="3934581" cy="2027952"/>
          </a:xfrm>
        </p:grpSpPr>
        <p:pic>
          <p:nvPicPr>
            <p:cNvPr id="20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07" y="1670952"/>
              <a:ext cx="3857546" cy="202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文本框 8"/>
            <p:cNvSpPr txBox="1">
              <a:spLocks noChangeArrowheads="1"/>
            </p:cNvSpPr>
            <p:nvPr/>
          </p:nvSpPr>
          <p:spPr bwMode="auto">
            <a:xfrm>
              <a:off x="3804808" y="2818539"/>
              <a:ext cx="505380" cy="27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kumimoji="1" lang="zh-CN" altLang="en-US" sz="1200" b="1"/>
                <a:t>能量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138475" y="2627803"/>
              <a:ext cx="793928" cy="2221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1" lang="zh-CN" altLang="en-US" sz="1200"/>
            </a:p>
          </p:txBody>
        </p:sp>
      </p:grpSp>
      <p:grpSp>
        <p:nvGrpSpPr>
          <p:cNvPr id="24" name="组 28"/>
          <p:cNvGrpSpPr>
            <a:grpSpLocks/>
          </p:cNvGrpSpPr>
          <p:nvPr/>
        </p:nvGrpSpPr>
        <p:grpSpPr bwMode="auto">
          <a:xfrm>
            <a:off x="467544" y="3211682"/>
            <a:ext cx="3645730" cy="1931818"/>
            <a:chOff x="318470" y="4161943"/>
            <a:chExt cx="4111580" cy="2237318"/>
          </a:xfrm>
        </p:grpSpPr>
        <p:pic>
          <p:nvPicPr>
            <p:cNvPr id="25" name="图片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70" y="4161943"/>
              <a:ext cx="2961837" cy="2237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图片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981" y="4172449"/>
              <a:ext cx="874588" cy="222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3349706" y="5170245"/>
              <a:ext cx="792346" cy="220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1" lang="zh-CN" altLang="en-US" sz="1200"/>
            </a:p>
          </p:txBody>
        </p:sp>
        <p:sp>
          <p:nvSpPr>
            <p:cNvPr id="29" name="文本框 25"/>
            <p:cNvSpPr txBox="1">
              <a:spLocks noChangeArrowheads="1"/>
            </p:cNvSpPr>
            <p:nvPr/>
          </p:nvSpPr>
          <p:spPr bwMode="auto">
            <a:xfrm>
              <a:off x="3634241" y="5391133"/>
              <a:ext cx="795809" cy="320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kumimoji="1" lang="en-GB" altLang="zh-CN" sz="1200" b="1" dirty="0" smtClean="0"/>
                <a:t>Energy</a:t>
              </a:r>
              <a:endParaRPr kumimoji="1" lang="zh-CN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68746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</a:t>
            </a:r>
            <a:r>
              <a:rPr kumimoji="1" lang="en-US" altLang="zh-CN" dirty="0" smtClean="0"/>
              <a:t>ntroduction to China </a:t>
            </a:r>
            <a:r>
              <a:rPr kumimoji="1" lang="en-US" altLang="zh-CN" dirty="0" smtClean="0"/>
              <a:t>ADS</a:t>
            </a:r>
          </a:p>
          <a:p>
            <a:r>
              <a:rPr lang="en-US" altLang="zh-CN" dirty="0" smtClean="0"/>
              <a:t>ADS R&amp;D </a:t>
            </a:r>
            <a:r>
              <a:rPr lang="en-US" altLang="zh-CN" dirty="0" smtClean="0"/>
              <a:t>Project</a:t>
            </a:r>
            <a:endParaRPr lang="en-US" altLang="zh-CN" dirty="0" smtClean="0"/>
          </a:p>
          <a:p>
            <a:r>
              <a:rPr lang="en-US" altLang="zh-CN" dirty="0"/>
              <a:t>ADS Key </a:t>
            </a:r>
            <a:r>
              <a:rPr lang="en-US" altLang="zh-CN" dirty="0"/>
              <a:t>T</a:t>
            </a:r>
            <a:r>
              <a:rPr lang="en-US" altLang="zh-CN" dirty="0" smtClean="0"/>
              <a:t>echnology </a:t>
            </a:r>
            <a:r>
              <a:rPr lang="en-US" altLang="zh-CN" dirty="0"/>
              <a:t>Development </a:t>
            </a:r>
            <a:endParaRPr lang="en-US" altLang="zh-CN" dirty="0" smtClean="0"/>
          </a:p>
          <a:p>
            <a:r>
              <a:rPr lang="en-US" altLang="zh-CN" dirty="0" smtClean="0"/>
              <a:t>ADS </a:t>
            </a:r>
            <a:r>
              <a:rPr lang="en-US" altLang="zh-CN" dirty="0" smtClean="0"/>
              <a:t>10 MeV Injector </a:t>
            </a:r>
            <a:r>
              <a:rPr lang="en-US" altLang="zh-CN" dirty="0" smtClean="0"/>
              <a:t>and </a:t>
            </a:r>
            <a:r>
              <a:rPr lang="en-US" altLang="zh-CN" dirty="0" smtClean="0"/>
              <a:t>25 MeV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</a:t>
            </a:r>
            <a:r>
              <a:rPr lang="en-US" altLang="zh-CN" dirty="0" smtClean="0"/>
              <a:t>Commissioning</a:t>
            </a:r>
            <a:endParaRPr lang="en-US" altLang="zh-CN" dirty="0" smtClean="0"/>
          </a:p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589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587220"/>
          </a:xfrm>
        </p:spPr>
        <p:txBody>
          <a:bodyPr/>
          <a:lstStyle/>
          <a:p>
            <a:r>
              <a:rPr lang="en-US" altLang="zh-CN" sz="3200" dirty="0" err="1" smtClean="0">
                <a:latin typeface="Times New Roman" charset="0"/>
                <a:ea typeface="Times New Roman" charset="0"/>
                <a:cs typeface="Times New Roman" charset="0"/>
              </a:rPr>
              <a:t>CiADS</a:t>
            </a:r>
            <a:r>
              <a:rPr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Project (2017-2024) 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87574"/>
            <a:ext cx="4968552" cy="13681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 dirty="0" smtClean="0"/>
              <a:t>Approved </a:t>
            </a:r>
            <a:r>
              <a:rPr lang="en-US" altLang="zh-CN" sz="2000" dirty="0"/>
              <a:t>in Dec. </a:t>
            </a:r>
            <a:r>
              <a:rPr lang="en-US" altLang="zh-CN" sz="2000" dirty="0" smtClean="0"/>
              <a:t>2015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Leading </a:t>
            </a:r>
            <a:r>
              <a:rPr lang="en-US" altLang="zh-CN" sz="2000" dirty="0"/>
              <a:t>institute: </a:t>
            </a:r>
            <a:r>
              <a:rPr lang="en-US" altLang="zh-CN" sz="2000" dirty="0" smtClean="0"/>
              <a:t>(IMP)</a:t>
            </a:r>
            <a:endParaRPr lang="en-US" altLang="zh-CN" sz="2000" dirty="0" smtClean="0"/>
          </a:p>
          <a:p>
            <a:pPr>
              <a:lnSpc>
                <a:spcPct val="80000"/>
              </a:lnSpc>
            </a:pPr>
            <a:r>
              <a:rPr lang="en-US" altLang="zh-CN" sz="2000" dirty="0" smtClean="0">
                <a:solidFill>
                  <a:srgbClr val="BF0000"/>
                </a:solidFill>
              </a:rPr>
              <a:t>Budget</a:t>
            </a:r>
            <a:r>
              <a:rPr lang="en-US" altLang="zh-CN" sz="2000" dirty="0">
                <a:solidFill>
                  <a:srgbClr val="BF0000"/>
                </a:solidFill>
              </a:rPr>
              <a:t>: &gt;1.8+1.0B CNY (Gov. and Corp.</a:t>
            </a:r>
            <a:r>
              <a:rPr lang="en-US" altLang="zh-CN" sz="2000" dirty="0" smtClean="0">
                <a:solidFill>
                  <a:srgbClr val="BF000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Contributing Partner: 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IHEP ...</a:t>
            </a:r>
            <a:endParaRPr lang="en-US" altLang="zh-CN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hape 347"/>
          <p:cNvSpPr/>
          <p:nvPr/>
        </p:nvSpPr>
        <p:spPr>
          <a:xfrm>
            <a:off x="-9208" y="555526"/>
            <a:ext cx="91400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2203" rIns="42203">
            <a:spAutoFit/>
          </a:bodyPr>
          <a:lstStyle>
            <a:lvl1pPr marL="495300" indent="-495300" algn="ctr">
              <a:spcBef>
                <a:spcPts val="200"/>
              </a:spcBef>
              <a:defRPr sz="2400" b="1">
                <a:solidFill>
                  <a:srgbClr val="FF0000"/>
                </a:solidFill>
              </a:defRPr>
            </a:lvl1pPr>
          </a:lstStyle>
          <a:p>
            <a:r>
              <a:rPr sz="1800" b="0" dirty="0"/>
              <a:t>China </a:t>
            </a:r>
            <a:r>
              <a:rPr lang="en-US" sz="1800" b="0" dirty="0"/>
              <a:t>i</a:t>
            </a:r>
            <a:r>
              <a:rPr sz="1800" b="0" dirty="0"/>
              <a:t>nitiative Accelerator Driven System (C</a:t>
            </a:r>
            <a:r>
              <a:rPr lang="en-US" sz="1800" b="0" dirty="0"/>
              <a:t>i</a:t>
            </a:r>
            <a:r>
              <a:rPr sz="1800" b="0" dirty="0"/>
              <a:t>ADS)</a:t>
            </a:r>
          </a:p>
        </p:txBody>
      </p:sp>
      <p:sp>
        <p:nvSpPr>
          <p:cNvPr id="7" name="Shape 346"/>
          <p:cNvSpPr/>
          <p:nvPr/>
        </p:nvSpPr>
        <p:spPr>
          <a:xfrm>
            <a:off x="683568" y="2139702"/>
            <a:ext cx="66609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2203" rIns="42203">
            <a:spAutoFit/>
          </a:bodyPr>
          <a:lstStyle/>
          <a:p>
            <a:pPr marL="316523" indent="-316523" algn="l">
              <a:buClr>
                <a:srgbClr val="FF0000"/>
              </a:buClr>
              <a:buSzPct val="100000"/>
              <a:buFont typeface="Arial"/>
              <a:buChar char="•"/>
              <a:defRPr b="1"/>
            </a:pPr>
            <a:endParaRPr sz="1800" b="0" dirty="0">
              <a:solidFill>
                <a:srgbClr val="000000"/>
              </a:solidFill>
            </a:endParaRPr>
          </a:p>
        </p:txBody>
      </p:sp>
      <p:pic>
        <p:nvPicPr>
          <p:cNvPr id="24" name="Picture 2" descr="C:\Users\kjc\Desktop\1491220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23678"/>
            <a:ext cx="382442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920099" y="2513602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12269" t="1403" r="13108" b="2079"/>
          <a:stretch/>
        </p:blipFill>
        <p:spPr>
          <a:xfrm>
            <a:off x="1043608" y="2439831"/>
            <a:ext cx="3312368" cy="26774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04048" y="4227934"/>
            <a:ext cx="428282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zh-CN" sz="2000" b="0" kern="0" dirty="0">
                <a:solidFill>
                  <a:srgbClr val="0000FF">
                    <a:lumMod val="50000"/>
                  </a:srgbClr>
                </a:solidFill>
                <a:ea typeface="微软雅黑" pitchFamily="34" charset="-122"/>
                <a:cs typeface="Times New Roman" panose="02020603050405020304" pitchFamily="18" charset="0"/>
              </a:rPr>
              <a:t>Location: </a:t>
            </a:r>
            <a:endParaRPr lang="en-US" altLang="zh-CN" sz="2000" b="0" kern="0" dirty="0" smtClean="0">
              <a:solidFill>
                <a:srgbClr val="0000FF">
                  <a:lumMod val="50000"/>
                </a:srgbClr>
              </a:solidFill>
              <a:ea typeface="微软雅黑" pitchFamily="34" charset="-122"/>
              <a:cs typeface="Times New Roman" panose="02020603050405020304" pitchFamily="18" charset="0"/>
            </a:endParaRPr>
          </a:p>
          <a:p>
            <a:pPr marL="800100" lvl="1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zh-CN" sz="2000" b="0" kern="0" dirty="0" smtClean="0">
                <a:solidFill>
                  <a:srgbClr val="0000FF">
                    <a:lumMod val="50000"/>
                  </a:srgbClr>
                </a:solidFill>
                <a:ea typeface="微软雅黑" pitchFamily="34" charset="-122"/>
                <a:cs typeface="Times New Roman" panose="02020603050405020304" pitchFamily="18" charset="0"/>
              </a:rPr>
              <a:t>Huizhou</a:t>
            </a:r>
            <a:r>
              <a:rPr lang="en-US" altLang="zh-CN" sz="2000" b="0" kern="0" dirty="0">
                <a:solidFill>
                  <a:srgbClr val="0000FF">
                    <a:lumMod val="50000"/>
                  </a:srgbClr>
                </a:solidFill>
                <a:ea typeface="微软雅黑" pitchFamily="34" charset="-122"/>
                <a:cs typeface="Times New Roman" panose="02020603050405020304" pitchFamily="18" charset="0"/>
              </a:rPr>
              <a:t>, Guangdong </a:t>
            </a:r>
            <a:r>
              <a:rPr lang="en-US" altLang="zh-CN" sz="2000" b="0" kern="0" dirty="0" smtClean="0">
                <a:solidFill>
                  <a:srgbClr val="0000FF">
                    <a:lumMod val="50000"/>
                  </a:srgbClr>
                </a:solidFill>
                <a:ea typeface="微软雅黑" pitchFamily="34" charset="-122"/>
                <a:cs typeface="Times New Roman" panose="02020603050405020304" pitchFamily="18" charset="0"/>
              </a:rPr>
              <a:t>Province.</a:t>
            </a:r>
            <a:endParaRPr lang="en-US" altLang="zh-CN" sz="2000" b="0" kern="0" dirty="0">
              <a:solidFill>
                <a:srgbClr val="0000FF">
                  <a:lumMod val="50000"/>
                </a:srgbClr>
              </a:solidFill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五角星 19"/>
          <p:cNvSpPr/>
          <p:nvPr/>
        </p:nvSpPr>
        <p:spPr bwMode="auto">
          <a:xfrm>
            <a:off x="3347864" y="4515966"/>
            <a:ext cx="267464" cy="267464"/>
          </a:xfrm>
          <a:prstGeom prst="star5">
            <a:avLst/>
          </a:prstGeom>
          <a:solidFill>
            <a:schemeClr val="accent2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/>
          <a:lstStyle/>
          <a:p>
            <a:endParaRPr lang="zh-CN" altLang="en-US"/>
          </a:p>
        </p:txBody>
      </p:sp>
      <p:cxnSp>
        <p:nvCxnSpPr>
          <p:cNvPr id="21" name="直线箭头连接符 20"/>
          <p:cNvCxnSpPr>
            <a:stCxn id="20" idx="4"/>
            <a:endCxn id="24" idx="1"/>
          </p:cNvCxnSpPr>
          <p:nvPr/>
        </p:nvCxnSpPr>
        <p:spPr bwMode="auto">
          <a:xfrm flipV="1">
            <a:off x="3615328" y="3039802"/>
            <a:ext cx="1604744" cy="1578326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>
            <a:outerShdw dist="53882" dir="2700000" algn="ctr" rotWithShape="0">
              <a:srgbClr val="CCECFF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13952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587220"/>
          </a:xfrm>
        </p:spPr>
        <p:txBody>
          <a:bodyPr/>
          <a:lstStyle/>
          <a:p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Overview of </a:t>
            </a:r>
            <a:r>
              <a:rPr lang="en-US" altLang="zh-CN" dirty="0" err="1">
                <a:latin typeface="Times New Roman" charset="0"/>
                <a:ea typeface="Times New Roman" charset="0"/>
                <a:cs typeface="Times New Roman" charset="0"/>
              </a:rPr>
              <a:t>CiADS</a:t>
            </a:r>
            <a:endParaRPr kumimoji="1" lang="zh-CN" altLang="en-US" dirty="0"/>
          </a:p>
        </p:txBody>
      </p:sp>
      <p:pic>
        <p:nvPicPr>
          <p:cNvPr id="5" name="Picture 1" descr="C:\Users\wff\Documents\Tencent Files\307312879\Image\C2C\USEAGZM7%DP6_NO({8K%1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37798"/>
            <a:ext cx="8701008" cy="381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2920273" y="4570985"/>
            <a:ext cx="2431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④</a:t>
            </a:r>
            <a:r>
              <a:rPr lang="en-US" altLang="zh-CN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 </a:t>
            </a:r>
            <a:r>
              <a:rPr lang="en-US" altLang="zh-CN" sz="1200" b="0" dirty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RF High power station</a:t>
            </a:r>
          </a:p>
          <a:p>
            <a:pPr algn="l" eaLnBrk="1" hangingPunct="1"/>
            <a:r>
              <a:rPr lang="zh-CN" altLang="en-US" sz="1200" b="0" dirty="0">
                <a:latin typeface="Times New Roman"/>
                <a:ea typeface="华文细黑" pitchFamily="2" charset="-122"/>
                <a:cs typeface="Times New Roman"/>
              </a:rPr>
              <a:t>⑤</a:t>
            </a:r>
            <a:r>
              <a:rPr lang="en-US" altLang="zh-CN" sz="1200" b="0" dirty="0">
                <a:latin typeface="Times New Roman"/>
                <a:ea typeface="华文细黑" pitchFamily="2" charset="-122"/>
                <a:cs typeface="Times New Roman"/>
              </a:rPr>
              <a:t> Beam dump and </a:t>
            </a:r>
            <a:r>
              <a:rPr lang="en-US" altLang="zh-CN" sz="1200" b="0" dirty="0" smtClean="0">
                <a:latin typeface="Times New Roman"/>
                <a:ea typeface="华文细黑" pitchFamily="2" charset="-122"/>
                <a:cs typeface="Times New Roman"/>
              </a:rPr>
              <a:t>target</a:t>
            </a:r>
            <a:endParaRPr lang="en-US" altLang="zh-CN" sz="1200" b="0" dirty="0">
              <a:latin typeface="Times New Roman"/>
              <a:ea typeface="华文细黑" pitchFamily="2" charset="-122"/>
              <a:cs typeface="Times New Roman"/>
            </a:endParaRPr>
          </a:p>
          <a:p>
            <a:pPr algn="l"/>
            <a:r>
              <a:rPr lang="zh-CN" altLang="en-US" sz="1200" b="0" dirty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⑥</a:t>
            </a:r>
            <a:r>
              <a:rPr lang="en-US" altLang="zh-CN" sz="1200" b="0" dirty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 Cryogenic station</a:t>
            </a:r>
          </a:p>
        </p:txBody>
      </p:sp>
      <p:sp>
        <p:nvSpPr>
          <p:cNvPr id="7" name="矩形 6"/>
          <p:cNvSpPr/>
          <p:nvPr/>
        </p:nvSpPr>
        <p:spPr>
          <a:xfrm>
            <a:off x="5580112" y="4587974"/>
            <a:ext cx="2586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⑦</a:t>
            </a:r>
            <a:r>
              <a:rPr lang="en-US" altLang="zh-CN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 Accelerator assembly Hall</a:t>
            </a:r>
          </a:p>
          <a:p>
            <a:pPr algn="l"/>
            <a:r>
              <a:rPr lang="zh-CN" altLang="en-US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⑧</a:t>
            </a:r>
            <a:r>
              <a:rPr lang="en-US" altLang="zh-CN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 SRF conditioning hall</a:t>
            </a:r>
          </a:p>
          <a:p>
            <a:pPr algn="l"/>
            <a:r>
              <a:rPr lang="zh-CN" altLang="en-US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⑨</a:t>
            </a:r>
            <a:r>
              <a:rPr lang="en-US" altLang="zh-CN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 Cooling water station</a:t>
            </a:r>
            <a:endParaRPr lang="en-US" altLang="zh-CN" sz="1200" b="0" dirty="0">
              <a:solidFill>
                <a:srgbClr val="17375E"/>
              </a:solidFill>
              <a:latin typeface="Times New Roman"/>
              <a:ea typeface="华文细黑" pitchFamily="2" charset="-122"/>
              <a:cs typeface="Times New Roman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6660232" y="3939903"/>
            <a:ext cx="248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solidFill>
                  <a:srgbClr val="FF0000"/>
                </a:solidFill>
              </a:rPr>
              <a:t>LBE Sub-critical </a:t>
            </a:r>
            <a:r>
              <a:rPr kumimoji="1" lang="en-US" altLang="zh-CN" sz="1400" b="1" dirty="0" smtClean="0">
                <a:solidFill>
                  <a:srgbClr val="FF0000"/>
                </a:solidFill>
              </a:rPr>
              <a:t>Reactor</a:t>
            </a:r>
          </a:p>
          <a:p>
            <a:r>
              <a:rPr kumimoji="1" lang="en-US" altLang="zh-CN" sz="14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400" b="1" dirty="0">
                <a:solidFill>
                  <a:srgbClr val="FF0000"/>
                </a:solidFill>
              </a:rPr>
              <a:t>10 MW</a:t>
            </a:r>
            <a:endParaRPr kumimoji="1"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rot="20749276">
            <a:off x="1092037" y="1448779"/>
            <a:ext cx="427016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Proton SC-</a:t>
            </a:r>
            <a:r>
              <a:rPr lang="en-US" altLang="zh-CN" sz="1400" b="1" dirty="0" err="1">
                <a:solidFill>
                  <a:srgbClr val="FF0000"/>
                </a:solidFill>
              </a:rPr>
              <a:t>Linac</a:t>
            </a: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</a:rPr>
              <a:t>250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 MeV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4587974"/>
            <a:ext cx="2284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①</a:t>
            </a:r>
            <a:r>
              <a:rPr lang="en-US" altLang="zh-CN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 SC LINAC</a:t>
            </a:r>
          </a:p>
          <a:p>
            <a:pPr algn="l"/>
            <a:r>
              <a:rPr lang="zh-CN" altLang="en-US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②</a:t>
            </a:r>
            <a:r>
              <a:rPr lang="en-US" altLang="zh-CN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 Coupling beam line</a:t>
            </a:r>
          </a:p>
          <a:p>
            <a:pPr algn="l"/>
            <a:r>
              <a:rPr lang="zh-CN" altLang="en-US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③</a:t>
            </a:r>
            <a:r>
              <a:rPr lang="en-US" altLang="zh-CN" sz="1200" b="0" dirty="0" smtClean="0">
                <a:solidFill>
                  <a:srgbClr val="17375E"/>
                </a:solidFill>
                <a:latin typeface="Times New Roman"/>
                <a:ea typeface="华文细黑" pitchFamily="2" charset="-122"/>
                <a:cs typeface="Times New Roman"/>
              </a:rPr>
              <a:t> Reactor Hall</a:t>
            </a:r>
            <a:endParaRPr lang="en-US" altLang="zh-CN" sz="1200" b="0" dirty="0">
              <a:solidFill>
                <a:srgbClr val="17375E"/>
              </a:solidFill>
              <a:latin typeface="Times New Roman"/>
              <a:ea typeface="华文细黑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10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cs typeface="Times New Roman" panose="02020603050405020304" pitchFamily="18" charset="0"/>
              </a:rPr>
              <a:t>ADS </a:t>
            </a:r>
            <a:r>
              <a:rPr lang="en-US" altLang="zh-CN" dirty="0" smtClean="0">
                <a:cs typeface="Times New Roman" panose="02020603050405020304" pitchFamily="18" charset="0"/>
              </a:rPr>
              <a:t>R&amp;D Team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05576"/>
            <a:ext cx="5256584" cy="1854205"/>
          </a:xfrm>
        </p:spPr>
        <p:txBody>
          <a:bodyPr/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Since </a:t>
            </a:r>
            <a:r>
              <a:rPr lang="en-US" altLang="zh-CN" sz="1800" dirty="0">
                <a:solidFill>
                  <a:schemeClr val="tx1"/>
                </a:solidFill>
              </a:rPr>
              <a:t>2011, IHEP has built a strong team covering all aspects of ADS Injector </a:t>
            </a:r>
            <a:r>
              <a:rPr lang="en-US" altLang="zh-CN" sz="1800" dirty="0" smtClean="0">
                <a:solidFill>
                  <a:schemeClr val="tx1"/>
                </a:solidFill>
              </a:rPr>
              <a:t>I </a:t>
            </a:r>
            <a:r>
              <a:rPr lang="en-US" altLang="zh-CN" sz="1800" dirty="0">
                <a:solidFill>
                  <a:schemeClr val="tx1"/>
                </a:solidFill>
              </a:rPr>
              <a:t>and </a:t>
            </a:r>
            <a:r>
              <a:rPr lang="en-US" altLang="zh-CN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main </a:t>
            </a:r>
            <a:r>
              <a:rPr lang="en-US" altLang="zh-CN" sz="1800" dirty="0" err="1">
                <a:solidFill>
                  <a:schemeClr val="tx1"/>
                </a:solidFill>
              </a:rPr>
              <a:t>linac</a:t>
            </a:r>
            <a:r>
              <a:rPr lang="en-US" altLang="zh-CN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CN" sz="1800" dirty="0" smtClean="0">
                <a:solidFill>
                  <a:schemeClr val="accent2">
                    <a:lumMod val="75000"/>
                  </a:schemeClr>
                </a:solidFill>
              </a:rPr>
              <a:t>Nearly </a:t>
            </a:r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90 scientists in 14 research groups </a:t>
            </a:r>
            <a:r>
              <a:rPr lang="en-US" altLang="zh-CN" sz="1800" dirty="0" smtClean="0">
                <a:solidFill>
                  <a:schemeClr val="accent2">
                    <a:lumMod val="75000"/>
                  </a:schemeClr>
                </a:solidFill>
              </a:rPr>
              <a:t>are </a:t>
            </a:r>
            <a:r>
              <a:rPr lang="en-US" altLang="zh-CN" sz="1800" dirty="0" smtClean="0">
                <a:solidFill>
                  <a:schemeClr val="accent2">
                    <a:lumMod val="75000"/>
                  </a:schemeClr>
                </a:solidFill>
              </a:rPr>
              <a:t>involved </a:t>
            </a:r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in the </a:t>
            </a:r>
            <a:r>
              <a:rPr lang="en-US" altLang="zh-CN" sz="1800" dirty="0" smtClean="0">
                <a:solidFill>
                  <a:schemeClr val="accent2">
                    <a:lumMod val="75000"/>
                  </a:schemeClr>
                </a:solidFill>
              </a:rPr>
              <a:t>study,</a:t>
            </a:r>
          </a:p>
          <a:p>
            <a:r>
              <a:rPr lang="en-US" altLang="zh-CN" sz="1800" dirty="0" smtClean="0">
                <a:solidFill>
                  <a:schemeClr val="accent1"/>
                </a:solidFill>
              </a:rPr>
              <a:t>Including 18 </a:t>
            </a:r>
            <a:r>
              <a:rPr lang="en-US" altLang="zh-CN" sz="1800" dirty="0">
                <a:solidFill>
                  <a:schemeClr val="accent1"/>
                </a:solidFill>
              </a:rPr>
              <a:t>full </a:t>
            </a:r>
            <a:r>
              <a:rPr lang="en-US" altLang="zh-CN" sz="1800" dirty="0" smtClean="0">
                <a:solidFill>
                  <a:schemeClr val="accent1"/>
                </a:solidFill>
              </a:rPr>
              <a:t>professors.</a:t>
            </a:r>
            <a:endParaRPr lang="en-US" altLang="zh-CN" sz="1800" dirty="0">
              <a:solidFill>
                <a:schemeClr val="accent1"/>
              </a:solidFill>
            </a:endParaRPr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2737"/>
            <a:ext cx="3409697" cy="1879054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76160"/>
              </p:ext>
            </p:extLst>
          </p:nvPr>
        </p:nvGraphicFramePr>
        <p:xfrm>
          <a:off x="683568" y="3003798"/>
          <a:ext cx="3744416" cy="20366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5576"/>
                <a:gridCol w="2025687"/>
                <a:gridCol w="1203153"/>
              </a:tblGrid>
              <a:tr h="254586"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kern="0" dirty="0" smtClean="0">
                          <a:solidFill>
                            <a:schemeClr val="tx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System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kern="0" dirty="0" smtClean="0">
                          <a:solidFill>
                            <a:schemeClr val="tx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System Leader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5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0" dirty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1</a:t>
                      </a: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kern="0" dirty="0" smtClean="0">
                          <a:latin typeface="Times New Roman"/>
                          <a:cs typeface="Times New Roman"/>
                        </a:rPr>
                        <a:t>Beam Dynamics</a:t>
                      </a:r>
                      <a:endParaRPr lang="en-US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kern="0" baseline="0" dirty="0" smtClean="0">
                          <a:latin typeface="Times New Roman"/>
                          <a:cs typeface="Times New Roman"/>
                        </a:rPr>
                        <a:t>Fang </a:t>
                      </a:r>
                      <a:r>
                        <a:rPr lang="en-US" altLang="zh-CN" sz="1200" kern="0" dirty="0" smtClean="0">
                          <a:latin typeface="Times New Roman"/>
                          <a:cs typeface="Times New Roman"/>
                        </a:rPr>
                        <a:t>YAN</a:t>
                      </a:r>
                      <a:r>
                        <a:rPr lang="en-US" altLang="zh-CN" sz="1200" kern="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200" kern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</a:tr>
              <a:tr h="2545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2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kern="0" dirty="0" smtClean="0">
                          <a:latin typeface="Times New Roman"/>
                          <a:cs typeface="Times New Roman"/>
                        </a:rPr>
                        <a:t>Injector I RFQ &amp; MEBT Line</a:t>
                      </a:r>
                      <a:endParaRPr lang="en-US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kern="0" dirty="0" err="1" smtClean="0">
                          <a:latin typeface="Times New Roman"/>
                          <a:cs typeface="Times New Roman"/>
                        </a:rPr>
                        <a:t>Huafu</a:t>
                      </a:r>
                      <a:r>
                        <a:rPr lang="en-US" sz="1200" kern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200" kern="0" dirty="0" smtClean="0">
                          <a:latin typeface="Times New Roman"/>
                          <a:cs typeface="Times New Roman"/>
                        </a:rPr>
                        <a:t>OUYANG </a:t>
                      </a:r>
                      <a:endParaRPr lang="en-US" sz="1200" kern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</a:tr>
              <a:tr h="2545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3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kern="0" dirty="0" smtClean="0">
                          <a:latin typeface="Times New Roman"/>
                          <a:cs typeface="Times New Roman"/>
                        </a:rPr>
                        <a:t>SC </a:t>
                      </a:r>
                      <a:r>
                        <a:rPr lang="en-US" sz="1200" kern="0" dirty="0" err="1" smtClean="0">
                          <a:latin typeface="Times New Roman"/>
                          <a:cs typeface="Times New Roman"/>
                        </a:rPr>
                        <a:t>Linac</a:t>
                      </a:r>
                      <a:r>
                        <a:rPr lang="en-US" sz="1200" kern="0" dirty="0" smtClean="0">
                          <a:latin typeface="Times New Roman"/>
                          <a:cs typeface="Times New Roman"/>
                        </a:rPr>
                        <a:t> I System</a:t>
                      </a:r>
                      <a:endParaRPr lang="en-US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  <a:latin typeface="Times New Roman"/>
                          <a:cs typeface="Times New Roman"/>
                        </a:rPr>
                        <a:t>Weimin</a:t>
                      </a:r>
                      <a:r>
                        <a:rPr lang="en-US" sz="12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 PAN</a:t>
                      </a:r>
                      <a:r>
                        <a:rPr lang="en-US" altLang="zh-CN" sz="12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</a:tr>
              <a:tr h="2545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4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kern="0" dirty="0" smtClean="0">
                          <a:latin typeface="Times New Roman"/>
                          <a:cs typeface="Times New Roman"/>
                        </a:rPr>
                        <a:t>RF Coupler System</a:t>
                      </a:r>
                      <a:endParaRPr lang="en-US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  <a:latin typeface="Times New Roman"/>
                          <a:cs typeface="Times New Roman"/>
                        </a:rPr>
                        <a:t>Weimin</a:t>
                      </a:r>
                      <a:r>
                        <a:rPr lang="en-US" sz="12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 PAN</a:t>
                      </a:r>
                      <a:r>
                        <a:rPr lang="en-US" altLang="zh-CN" sz="12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</a:tr>
              <a:tr h="254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5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0" dirty="0" smtClean="0">
                          <a:latin typeface="Times New Roman"/>
                          <a:cs typeface="Times New Roman"/>
                        </a:rPr>
                        <a:t>RF Power Source</a:t>
                      </a:r>
                      <a:endParaRPr lang="en-US" altLang="zh-CN" sz="1200" b="0" kern="0" dirty="0" smtClean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Yunlong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 CHI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</a:tr>
              <a:tr h="254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6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dirty="0" smtClean="0">
                          <a:effectLst/>
                          <a:latin typeface="Times New Roman"/>
                          <a:cs typeface="Times New Roman"/>
                        </a:rPr>
                        <a:t>SC Magnets</a:t>
                      </a:r>
                      <a:endParaRPr lang="en-US" altLang="zh-CN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Quanling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 PENG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</a:tr>
              <a:tr h="254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7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0" dirty="0" smtClean="0">
                          <a:latin typeface="Times New Roman"/>
                          <a:cs typeface="Times New Roman"/>
                        </a:rPr>
                        <a:t>Power Supplies</a:t>
                      </a:r>
                      <a:endParaRPr lang="en-US" altLang="zh-CN" sz="1200" b="0" kern="0" dirty="0" smtClean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Fengli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 LONG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11337"/>
              </p:ext>
            </p:extLst>
          </p:nvPr>
        </p:nvGraphicFramePr>
        <p:xfrm>
          <a:off x="4788024" y="3024260"/>
          <a:ext cx="3744416" cy="201622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64"/>
                <a:gridCol w="1835466"/>
                <a:gridCol w="1332886"/>
              </a:tblGrid>
              <a:tr h="238801"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kern="0" dirty="0" smtClean="0">
                          <a:solidFill>
                            <a:schemeClr val="tx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System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200" b="1" kern="0" dirty="0" smtClean="0">
                          <a:solidFill>
                            <a:schemeClr val="tx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System Leader</a:t>
                      </a:r>
                      <a:endParaRPr lang="en-US" altLang="zh-CN" sz="1200" b="1" kern="0" dirty="0">
                        <a:solidFill>
                          <a:schemeClr val="tx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8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kern="0" dirty="0">
                          <a:latin typeface="Times New Roman"/>
                          <a:cs typeface="Times New Roman"/>
                        </a:rPr>
                        <a:t>Cryogenic System</a:t>
                      </a:r>
                      <a:endParaRPr lang="en-US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  <a:latin typeface="Times New Roman"/>
                          <a:cs typeface="Times New Roman"/>
                        </a:rPr>
                        <a:t>Shaopeng</a:t>
                      </a:r>
                      <a:r>
                        <a:rPr lang="en-US" sz="1200" u="none" strike="noStrike" baseline="0" dirty="0" smtClean="0">
                          <a:effectLst/>
                          <a:latin typeface="Times New Roman"/>
                          <a:cs typeface="Times New Roman"/>
                        </a:rPr>
                        <a:t> 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</a:tr>
              <a:tr h="2388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9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200" u="none" strike="noStrike" kern="1200" dirty="0" smtClean="0">
                          <a:effectLst/>
                          <a:latin typeface="Times New Roman"/>
                          <a:cs typeface="Times New Roman"/>
                        </a:rPr>
                        <a:t>Beam Diagnostic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Yanfeng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 SUI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</a:tr>
              <a:tr h="2388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10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200" u="none" strike="noStrike" kern="1200" dirty="0" smtClean="0">
                          <a:effectLst/>
                          <a:latin typeface="Times New Roman"/>
                          <a:cs typeface="Times New Roman"/>
                        </a:rPr>
                        <a:t>Control System 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Qiang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 YE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</a:tr>
              <a:tr h="2388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11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0" dirty="0" smtClean="0">
                          <a:latin typeface="Times New Roman"/>
                          <a:cs typeface="Times New Roman"/>
                        </a:rPr>
                        <a:t>Beam Alignment </a:t>
                      </a:r>
                      <a:endParaRPr lang="en-US" altLang="zh-CN" sz="1200" b="0" kern="0" dirty="0" smtClean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Lan DONG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</a:tr>
              <a:tr h="3596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12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u="none" strike="noStrike" kern="1200" dirty="0">
                          <a:effectLst/>
                          <a:latin typeface="Times New Roman"/>
                          <a:cs typeface="Times New Roman"/>
                        </a:rPr>
                        <a:t>Radiation Protection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Jungang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 LI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</a:tr>
              <a:tr h="2388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13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kern="0" dirty="0">
                          <a:latin typeface="Times New Roman"/>
                          <a:cs typeface="Times New Roman"/>
                        </a:rPr>
                        <a:t>Vacuum System</a:t>
                      </a:r>
                      <a:endParaRPr lang="en-US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  <a:latin typeface="Times New Roman"/>
                          <a:cs typeface="Times New Roman"/>
                        </a:rPr>
                        <a:t>Dizhou</a:t>
                      </a:r>
                      <a:r>
                        <a:rPr lang="en-US" sz="12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 GUO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5064" marR="15064" marT="15064" marB="0" anchor="ctr"/>
                </a:tc>
              </a:tr>
              <a:tr h="2237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0" dirty="0" smtClean="0">
                          <a:solidFill>
                            <a:schemeClr val="accent1"/>
                          </a:solidFill>
                          <a:latin typeface="Times New Roman"/>
                          <a:ea typeface="微软雅黑" pitchFamily="34" charset="-122"/>
                          <a:cs typeface="Times New Roman"/>
                        </a:rPr>
                        <a:t>14</a:t>
                      </a:r>
                      <a:endParaRPr lang="en-US" altLang="zh-CN" sz="1200" b="0" kern="0" dirty="0">
                        <a:solidFill>
                          <a:schemeClr val="accent1"/>
                        </a:solidFill>
                        <a:latin typeface="Times New Roman"/>
                        <a:ea typeface="微软雅黑" pitchFamily="34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u="none" strike="noStrike" kern="1200" dirty="0" smtClean="0">
                          <a:effectLst/>
                          <a:latin typeface="Times New Roman"/>
                          <a:cs typeface="Times New Roman"/>
                        </a:rPr>
                        <a:t>Technical Support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Yunlong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 panose="02010600030101010101" pitchFamily="2" charset="-122"/>
                          <a:cs typeface="Times New Roman"/>
                        </a:rPr>
                        <a:t> CHI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16819" marR="16819" marT="1681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543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cs typeface="Times New Roman" panose="02020603050405020304" pitchFamily="18" charset="0"/>
              </a:rPr>
              <a:t>ADS </a:t>
            </a:r>
            <a:r>
              <a:rPr lang="en-US" altLang="zh-CN" dirty="0">
                <a:cs typeface="Times New Roman" panose="02020603050405020304" pitchFamily="18" charset="0"/>
              </a:rPr>
              <a:t>L</a:t>
            </a:r>
            <a:r>
              <a:rPr lang="en-US" altLang="zh-CN" dirty="0" smtClean="0">
                <a:cs typeface="Times New Roman" panose="02020603050405020304" pitchFamily="18" charset="0"/>
              </a:rPr>
              <a:t>eading Scientists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3688" y="987574"/>
            <a:ext cx="6984776" cy="38164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Deputy 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Manager 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of China ADS project.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Project Manager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of IHEP ADS Project.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</a:rPr>
              <a:t>In charge of China ADS accelerator Injector I, achieved </a:t>
            </a:r>
            <a:r>
              <a:rPr lang="en-US" altLang="zh-CN" sz="1400" dirty="0" smtClean="0">
                <a:solidFill>
                  <a:srgbClr val="000000"/>
                </a:solidFill>
              </a:rPr>
              <a:t>31 kW </a:t>
            </a:r>
            <a:r>
              <a:rPr lang="en-US" altLang="zh-CN" sz="1400" dirty="0">
                <a:solidFill>
                  <a:srgbClr val="000000"/>
                </a:solidFill>
              </a:rPr>
              <a:t>of average power of proton beam in 2014, arrived the </a:t>
            </a:r>
            <a:r>
              <a:rPr lang="en-US" altLang="zh-CN" sz="1400" dirty="0" smtClean="0">
                <a:solidFill>
                  <a:srgbClr val="000000"/>
                </a:solidFill>
              </a:rPr>
              <a:t>objective </a:t>
            </a:r>
            <a:r>
              <a:rPr lang="en-US" altLang="zh-CN" sz="1400" dirty="0">
                <a:solidFill>
                  <a:srgbClr val="000000"/>
                </a:solidFill>
              </a:rPr>
              <a:t>of </a:t>
            </a:r>
            <a:r>
              <a:rPr lang="en-US" altLang="zh-CN" sz="1400" dirty="0" smtClean="0">
                <a:solidFill>
                  <a:srgbClr val="000000"/>
                </a:solidFill>
              </a:rPr>
              <a:t>10.6 mA/10.67 MeV </a:t>
            </a:r>
            <a:r>
              <a:rPr lang="en-US" altLang="zh-CN" sz="1400" dirty="0">
                <a:solidFill>
                  <a:srgbClr val="000000"/>
                </a:solidFill>
              </a:rPr>
              <a:t>in 2016, </a:t>
            </a:r>
            <a:r>
              <a:rPr lang="en-US" altLang="zh-CN" sz="1400" dirty="0" smtClean="0">
                <a:solidFill>
                  <a:srgbClr val="000000"/>
                </a:solidFill>
              </a:rPr>
              <a:t>made </a:t>
            </a:r>
            <a:r>
              <a:rPr lang="en-US" altLang="zh-CN" sz="1400" dirty="0" smtClean="0">
                <a:solidFill>
                  <a:srgbClr val="000000"/>
                </a:solidFill>
              </a:rPr>
              <a:t>the </a:t>
            </a:r>
            <a:r>
              <a:rPr lang="en-US" altLang="zh-CN" sz="1400" dirty="0">
                <a:solidFill>
                  <a:srgbClr val="000000"/>
                </a:solidFill>
              </a:rPr>
              <a:t>lowest </a:t>
            </a:r>
            <a:r>
              <a:rPr lang="en-US" altLang="zh-CN" sz="1400" dirty="0">
                <a:solidFill>
                  <a:srgbClr val="000000"/>
                </a:solidFill>
                <a:sym typeface="Symbol"/>
              </a:rPr>
              <a:t></a:t>
            </a:r>
            <a:r>
              <a:rPr lang="en-US" altLang="zh-CN" sz="1400" dirty="0">
                <a:solidFill>
                  <a:srgbClr val="000000"/>
                </a:solidFill>
              </a:rPr>
              <a:t> SC spoke cavity modules (</a:t>
            </a:r>
            <a:r>
              <a:rPr lang="en-US" altLang="zh-CN" sz="1400" dirty="0" smtClean="0">
                <a:solidFill>
                  <a:srgbClr val="000000"/>
                </a:solidFill>
              </a:rPr>
              <a:t>7 cavities/module</a:t>
            </a:r>
            <a:r>
              <a:rPr lang="en-US" altLang="zh-CN" sz="1400" dirty="0">
                <a:solidFill>
                  <a:srgbClr val="000000"/>
                </a:solidFill>
              </a:rPr>
              <a:t>) in operation. ADS SC accelerator achieved the highest beam power (</a:t>
            </a:r>
            <a:r>
              <a:rPr lang="en-US" altLang="zh-CN" sz="1400" dirty="0" smtClean="0">
                <a:solidFill>
                  <a:srgbClr val="000000"/>
                </a:solidFill>
              </a:rPr>
              <a:t>12 mA/26 MeV</a:t>
            </a:r>
            <a:r>
              <a:rPr lang="en-US" altLang="zh-CN" sz="1400" dirty="0">
                <a:solidFill>
                  <a:srgbClr val="000000"/>
                </a:solidFill>
              </a:rPr>
              <a:t>) </a:t>
            </a:r>
            <a:r>
              <a:rPr lang="en-US" altLang="zh-CN" sz="1400" dirty="0" smtClean="0">
                <a:solidFill>
                  <a:srgbClr val="000000"/>
                </a:solidFill>
              </a:rPr>
              <a:t>of any operating </a:t>
            </a:r>
            <a:r>
              <a:rPr lang="en-US" altLang="zh-CN" sz="1400" dirty="0">
                <a:solidFill>
                  <a:srgbClr val="000000"/>
                </a:solidFill>
              </a:rPr>
              <a:t>accelerator.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</a:rPr>
              <a:t>Has twice been awarded the Beijing Science and Technology Award</a:t>
            </a:r>
            <a:r>
              <a:rPr lang="en-US" altLang="zh-CN" sz="14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CN" sz="1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CN" sz="14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CN" sz="14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BF0000"/>
                </a:solidFill>
              </a:rPr>
              <a:t>Deputy Project Manager </a:t>
            </a:r>
          </a:p>
          <a:p>
            <a:r>
              <a:rPr lang="en-US" altLang="zh-CN" sz="1400" dirty="0" smtClean="0"/>
              <a:t>In charge of ADS key </a:t>
            </a:r>
            <a:r>
              <a:rPr lang="en-US" altLang="zh-CN" sz="1400" dirty="0" smtClean="0"/>
              <a:t>technology </a:t>
            </a:r>
            <a:r>
              <a:rPr lang="en-US" altLang="zh-CN" sz="1400" dirty="0" smtClean="0"/>
              <a:t>R&amp;D</a:t>
            </a:r>
          </a:p>
          <a:p>
            <a:r>
              <a:rPr lang="en-US" altLang="zh-CN" sz="1400" dirty="0" smtClean="0"/>
              <a:t>Leading research on </a:t>
            </a:r>
            <a:r>
              <a:rPr lang="en-US" altLang="zh-CN" sz="1400" dirty="0" smtClean="0"/>
              <a:t>RFQ RF power source, </a:t>
            </a:r>
            <a:r>
              <a:rPr lang="en-US" altLang="zh-CN" sz="1400" dirty="0" smtClean="0"/>
              <a:t>solid </a:t>
            </a:r>
            <a:r>
              <a:rPr lang="en-US" altLang="zh-CN" sz="1400" dirty="0" smtClean="0"/>
              <a:t>state </a:t>
            </a:r>
            <a:r>
              <a:rPr lang="en-US" altLang="zh-CN" sz="1400" dirty="0" smtClean="0"/>
              <a:t>amplifiers </a:t>
            </a:r>
            <a:r>
              <a:rPr lang="en-US" altLang="zh-CN" sz="1400" dirty="0" smtClean="0"/>
              <a:t>for SC cavities.</a:t>
            </a:r>
            <a:r>
              <a:rPr lang="en-US" altLang="zh-CN" sz="1400" dirty="0"/>
              <a:t>..</a:t>
            </a:r>
            <a:r>
              <a:rPr lang="en-US" altLang="zh-CN" sz="1400" dirty="0" smtClean="0"/>
              <a:t>.</a:t>
            </a:r>
            <a:endParaRPr kumimoji="1"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07505" y="2643758"/>
            <a:ext cx="1656184" cy="47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zh-CN" sz="1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Weimin</a:t>
            </a:r>
            <a:r>
              <a:rPr lang="en-US" altLang="zh-CN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</a:t>
            </a:r>
            <a:endParaRPr lang="zh-CN" alt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sunxt\Desktop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7574"/>
            <a:ext cx="1224136" cy="162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75806"/>
            <a:ext cx="1224136" cy="1512168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 bwMode="auto">
          <a:xfrm>
            <a:off x="107505" y="4587974"/>
            <a:ext cx="1728192" cy="47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zh-CN" sz="16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Yunlong Chi</a:t>
            </a:r>
            <a:endParaRPr lang="zh-CN" altLang="en-US" sz="1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48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659228"/>
          </a:xfrm>
        </p:spPr>
        <p:txBody>
          <a:bodyPr/>
          <a:lstStyle/>
          <a:p>
            <a:r>
              <a:rPr lang="en-US" altLang="zh-CN" dirty="0">
                <a:cs typeface="Times New Roman" panose="02020603050405020304" pitchFamily="18" charset="0"/>
              </a:rPr>
              <a:t>ADS Accelerator Research Team</a:t>
            </a:r>
            <a:endParaRPr kumimoji="1"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763688" y="699542"/>
            <a:ext cx="6984776" cy="432048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Chief Process 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Engineer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/>
              <a:t>Led </a:t>
            </a:r>
            <a:r>
              <a:rPr lang="en-US" altLang="zh-CN" sz="1400" dirty="0"/>
              <a:t>the ADS I beam commissioning, </a:t>
            </a:r>
            <a:r>
              <a:rPr lang="en-US" altLang="zh-CN" sz="1400" dirty="0" smtClean="0"/>
              <a:t>broke away from </a:t>
            </a:r>
            <a:r>
              <a:rPr lang="en-US" altLang="zh-CN" sz="1400" dirty="0"/>
              <a:t>the normal method by adopting </a:t>
            </a:r>
            <a:r>
              <a:rPr lang="en-US" altLang="zh-CN" sz="1400" dirty="0" smtClean="0"/>
              <a:t>parallel </a:t>
            </a:r>
            <a:r>
              <a:rPr lang="en-US" altLang="zh-CN" sz="1400" dirty="0"/>
              <a:t>commissioning of hardware and physics. As the group leader of beam instrumentation and control, trained a group </a:t>
            </a:r>
            <a:r>
              <a:rPr lang="en-US" altLang="zh-CN" sz="1400" dirty="0" smtClean="0"/>
              <a:t>of expert staff, and took </a:t>
            </a:r>
            <a:r>
              <a:rPr lang="en-US" altLang="zh-CN" sz="1400" dirty="0"/>
              <a:t>charge of </a:t>
            </a:r>
            <a:r>
              <a:rPr lang="en-US" altLang="zh-CN" sz="1400" dirty="0" smtClean="0"/>
              <a:t>fixing the </a:t>
            </a:r>
            <a:r>
              <a:rPr lang="en-US" altLang="zh-CN" sz="1400" dirty="0"/>
              <a:t>control system structure of </a:t>
            </a:r>
            <a:r>
              <a:rPr lang="en-US" altLang="zh-CN" sz="1400" dirty="0" smtClean="0"/>
              <a:t>Injector </a:t>
            </a:r>
            <a:r>
              <a:rPr lang="en-US" altLang="zh-CN" sz="1400" dirty="0"/>
              <a:t>I and </a:t>
            </a:r>
            <a:r>
              <a:rPr lang="en-US" altLang="zh-CN" sz="1400" dirty="0" smtClean="0"/>
              <a:t>Injector </a:t>
            </a:r>
            <a:r>
              <a:rPr lang="en-US" altLang="zh-CN" sz="1400" dirty="0" smtClean="0"/>
              <a:t>II.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CN" sz="1400" kern="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CN" sz="1400" kern="1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100" dirty="0" smtClean="0"/>
              <a:t>Deputy </a:t>
            </a:r>
            <a:r>
              <a:rPr lang="en-US" altLang="zh-CN" sz="1400" kern="100" dirty="0"/>
              <a:t>Chief Engineer </a:t>
            </a:r>
            <a:endParaRPr lang="en-US" altLang="zh-CN" sz="1400" kern="1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100" dirty="0" smtClean="0"/>
              <a:t>In </a:t>
            </a:r>
            <a:r>
              <a:rPr lang="en-US" altLang="zh-CN" sz="1400" kern="100" dirty="0"/>
              <a:t>charge of the design, </a:t>
            </a:r>
            <a:r>
              <a:rPr lang="en-US" altLang="zh-CN" sz="1400" kern="100" dirty="0" smtClean="0"/>
              <a:t>construction</a:t>
            </a:r>
            <a:r>
              <a:rPr lang="en-US" altLang="zh-CN" sz="1400" kern="100" dirty="0" smtClean="0"/>
              <a:t> </a:t>
            </a:r>
            <a:r>
              <a:rPr lang="en-US" altLang="zh-CN" sz="1400" kern="100" dirty="0"/>
              <a:t>and commissioning of the </a:t>
            </a:r>
            <a:r>
              <a:rPr lang="en-US" altLang="zh-CN" sz="1400" kern="100" dirty="0" smtClean="0"/>
              <a:t>cryogenic </a:t>
            </a:r>
            <a:r>
              <a:rPr lang="en-US" altLang="zh-CN" sz="1400" kern="100" dirty="0"/>
              <a:t>s</a:t>
            </a:r>
            <a:r>
              <a:rPr lang="en-US" altLang="zh-CN" sz="1400" kern="100" dirty="0" smtClean="0"/>
              <a:t>ystem </a:t>
            </a:r>
            <a:r>
              <a:rPr lang="en-US" altLang="zh-CN" sz="1400" kern="100" dirty="0"/>
              <a:t>for </a:t>
            </a:r>
            <a:r>
              <a:rPr lang="en-US" altLang="zh-CN" sz="1400" kern="100" dirty="0" smtClean="0"/>
              <a:t>the </a:t>
            </a:r>
            <a:r>
              <a:rPr lang="en-US" altLang="zh-CN" sz="1400" kern="100" dirty="0" smtClean="0"/>
              <a:t>ADS </a:t>
            </a:r>
            <a:r>
              <a:rPr lang="en-US" altLang="zh-CN" sz="1400" kern="100" dirty="0"/>
              <a:t>Injector I accelerator, which is now the largest 2 K cryogenic system built in China, and </a:t>
            </a:r>
            <a:r>
              <a:rPr lang="en-US" altLang="zh-CN" sz="1400" kern="100" dirty="0" smtClean="0"/>
              <a:t>guarantees </a:t>
            </a:r>
            <a:r>
              <a:rPr lang="en-US" altLang="zh-CN" sz="1400" kern="100" dirty="0"/>
              <a:t>the stable operation of the SC cavities and SC magnets of ADS Injector I,  as well as the successful beam commissioning</a:t>
            </a:r>
            <a:r>
              <a:rPr lang="en-US" altLang="zh-CN" sz="1400" kern="1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CN" sz="1400" kern="1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CN" sz="1400" kern="100" dirty="0"/>
          </a:p>
          <a:p>
            <a:r>
              <a:rPr lang="en-US" altLang="zh-CN" sz="1400" dirty="0">
                <a:solidFill>
                  <a:srgbClr val="BF0000"/>
                </a:solidFill>
              </a:rPr>
              <a:t>Deputy Chief Process </a:t>
            </a:r>
            <a:r>
              <a:rPr lang="en-US" altLang="zh-CN" sz="1400" dirty="0" smtClean="0">
                <a:solidFill>
                  <a:srgbClr val="BF0000"/>
                </a:solidFill>
              </a:rPr>
              <a:t>Engineer</a:t>
            </a:r>
          </a:p>
          <a:p>
            <a:r>
              <a:rPr lang="en-US" altLang="zh-CN" sz="1400" dirty="0" smtClean="0"/>
              <a:t>In </a:t>
            </a:r>
            <a:r>
              <a:rPr lang="en-US" altLang="zh-CN" sz="1400" dirty="0"/>
              <a:t>charge of the general layout design of the ADS </a:t>
            </a:r>
            <a:r>
              <a:rPr lang="en-US" altLang="zh-CN" sz="1400" dirty="0" smtClean="0"/>
              <a:t>RFQ, Test </a:t>
            </a:r>
            <a:r>
              <a:rPr lang="en-US" altLang="zh-CN" sz="1400" dirty="0" err="1"/>
              <a:t>Cryomodule</a:t>
            </a:r>
            <a:r>
              <a:rPr lang="en-US" altLang="zh-CN" sz="1400" dirty="0"/>
              <a:t>, </a:t>
            </a:r>
            <a:r>
              <a:rPr lang="en-US" altLang="zh-CN" sz="1400" dirty="0" err="1" smtClean="0"/>
              <a:t>Cryomodules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1 and 2 during </a:t>
            </a:r>
            <a:r>
              <a:rPr lang="en-US" altLang="zh-CN" sz="1400" dirty="0" smtClean="0"/>
              <a:t>the four </a:t>
            </a:r>
            <a:r>
              <a:rPr lang="en-US" altLang="zh-CN" sz="1400" dirty="0"/>
              <a:t>commissioning experiments, and the </a:t>
            </a:r>
            <a:r>
              <a:rPr lang="en-US" altLang="zh-CN" sz="1400" dirty="0" smtClean="0"/>
              <a:t>mechanics </a:t>
            </a:r>
            <a:r>
              <a:rPr lang="en-US" altLang="zh-CN" sz="1400" dirty="0"/>
              <a:t>of </a:t>
            </a:r>
            <a:r>
              <a:rPr lang="en-US" altLang="zh-CN" sz="1400" dirty="0" smtClean="0"/>
              <a:t>related </a:t>
            </a:r>
            <a:r>
              <a:rPr lang="en-US" altLang="zh-CN" sz="1400" dirty="0"/>
              <a:t>hardware. Organized the equipment installment, alignment and vacuum connection work, and the reconstruction of the experiment hall.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400" kern="1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251520" y="1904010"/>
            <a:ext cx="1656184" cy="47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zh-CN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Jianshe</a:t>
            </a:r>
            <a:r>
              <a:rPr lang="en-US" altLang="zh-CN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</a:t>
            </a:r>
            <a:endParaRPr lang="zh-CN" alt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751882"/>
            <a:ext cx="936103" cy="1161917"/>
          </a:xfrm>
          <a:prstGeom prst="rect">
            <a:avLst/>
          </a:prstGeom>
        </p:spPr>
      </p:pic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64050"/>
            <a:ext cx="936104" cy="1193929"/>
          </a:xfrm>
          <a:prstGeom prst="rect">
            <a:avLst/>
          </a:prstGeom>
        </p:spPr>
      </p:pic>
      <p:pic>
        <p:nvPicPr>
          <p:cNvPr id="11" name="Picture 2" descr="C:\Users\sunxt\Desktop\1364450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6" y="3704210"/>
            <a:ext cx="936104" cy="11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251520" y="3416178"/>
            <a:ext cx="16561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zh-CN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Shaopeng</a:t>
            </a:r>
            <a:r>
              <a:rPr lang="en-US" altLang="zh-CN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zh-CN" alt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251520" y="4808087"/>
            <a:ext cx="16561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zh-CN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Jianli</a:t>
            </a:r>
            <a:r>
              <a:rPr lang="en-US" altLang="zh-CN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endParaRPr lang="zh-CN" alt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7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435280" cy="857250"/>
          </a:xfrm>
        </p:spPr>
        <p:txBody>
          <a:bodyPr/>
          <a:lstStyle/>
          <a:p>
            <a:r>
              <a:rPr lang="en-US" altLang="zh-CN" sz="3200" dirty="0">
                <a:cs typeface="Times New Roman" panose="02020603050405020304" pitchFamily="18" charset="0"/>
              </a:rPr>
              <a:t>Challenge of CW </a:t>
            </a:r>
            <a:r>
              <a:rPr lang="en-US" altLang="zh-CN" sz="3200" dirty="0" smtClean="0">
                <a:cs typeface="Times New Roman" panose="02020603050405020304" pitchFamily="18" charset="0"/>
              </a:rPr>
              <a:t>High </a:t>
            </a:r>
            <a:r>
              <a:rPr lang="en-US" altLang="zh-CN" sz="3200" dirty="0">
                <a:cs typeface="Times New Roman" panose="02020603050405020304" pitchFamily="18" charset="0"/>
              </a:rPr>
              <a:t>P</a:t>
            </a:r>
            <a:r>
              <a:rPr lang="en-US" altLang="zh-CN" sz="3200" dirty="0" smtClean="0">
                <a:cs typeface="Times New Roman" panose="02020603050405020304" pitchFamily="18" charset="0"/>
              </a:rPr>
              <a:t>ower </a:t>
            </a:r>
            <a:r>
              <a:rPr lang="en-US" altLang="zh-CN" sz="3200" dirty="0">
                <a:cs typeface="Times New Roman" panose="02020603050405020304" pitchFamily="18" charset="0"/>
              </a:rPr>
              <a:t>P</a:t>
            </a:r>
            <a:r>
              <a:rPr lang="en-US" altLang="zh-CN" sz="3200" dirty="0" smtClean="0">
                <a:cs typeface="Times New Roman" panose="02020603050405020304" pitchFamily="18" charset="0"/>
              </a:rPr>
              <a:t>roton </a:t>
            </a:r>
            <a:r>
              <a:rPr lang="en-US" altLang="zh-CN" sz="3200" dirty="0">
                <a:cs typeface="Times New Roman" panose="02020603050405020304" pitchFamily="18" charset="0"/>
              </a:rPr>
              <a:t>SC </a:t>
            </a:r>
            <a:r>
              <a:rPr lang="en-US" altLang="zh-CN" sz="3200" dirty="0" err="1" smtClean="0">
                <a:cs typeface="Times New Roman" panose="02020603050405020304" pitchFamily="18" charset="0"/>
              </a:rPr>
              <a:t>Linac</a:t>
            </a:r>
            <a:r>
              <a:rPr lang="en-US" altLang="zh-CN" sz="3200" dirty="0" smtClean="0">
                <a:cs typeface="Times New Roman" panose="02020603050405020304" pitchFamily="18" charset="0"/>
              </a:rPr>
              <a:t> 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05576"/>
            <a:ext cx="8507288" cy="3945173"/>
          </a:xfrm>
        </p:spPr>
        <p:txBody>
          <a:bodyPr/>
          <a:lstStyle/>
          <a:p>
            <a:r>
              <a:rPr lang="en-US" altLang="zh-CN" sz="2000" dirty="0" smtClean="0">
                <a:solidFill>
                  <a:srgbClr val="BF0000"/>
                </a:solidFill>
                <a:latin typeface="Times New Roman"/>
                <a:cs typeface="Times New Roman"/>
              </a:rPr>
              <a:t>CW </a:t>
            </a:r>
            <a:r>
              <a:rPr lang="en-US" altLang="zh-CN" sz="2000" dirty="0">
                <a:solidFill>
                  <a:srgbClr val="BF0000"/>
                </a:solidFill>
                <a:latin typeface="Times New Roman"/>
                <a:cs typeface="Times New Roman"/>
              </a:rPr>
              <a:t>5-10 mA R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  <a:cs typeface="Times New Roman"/>
              </a:rPr>
              <a:t>FQ long-term reliable operation (weeks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</a:p>
          <a:p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Cavity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mass-production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/processing/assembly/testing/: 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  <a:cs typeface="Times New Roman"/>
              </a:rPr>
              <a:t>reproducibility and average-high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performance.</a:t>
            </a:r>
          </a:p>
          <a:p>
            <a:r>
              <a:rPr lang="en-US" altLang="zh-CN" sz="2000" dirty="0" smtClean="0">
                <a:solidFill>
                  <a:srgbClr val="BF0000"/>
                </a:solidFill>
                <a:latin typeface="Times New Roman"/>
                <a:cs typeface="Times New Roman"/>
              </a:rPr>
              <a:t>Keep </a:t>
            </a:r>
            <a:r>
              <a:rPr lang="en-US" altLang="zh-CN" sz="2000" dirty="0">
                <a:solidFill>
                  <a:srgbClr val="BF0000"/>
                </a:solidFill>
                <a:latin typeface="Times New Roman"/>
                <a:cs typeface="Times New Roman"/>
              </a:rPr>
              <a:t>high gradient performance 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  <a:cs typeface="Times New Roman"/>
              </a:rPr>
              <a:t>from VT to </a:t>
            </a:r>
            <a:r>
              <a:rPr lang="en-US" altLang="zh-CN" sz="2000" dirty="0" err="1">
                <a:solidFill>
                  <a:prstClr val="black"/>
                </a:solidFill>
                <a:latin typeface="Times New Roman"/>
                <a:cs typeface="Times New Roman"/>
              </a:rPr>
              <a:t>cryomodule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  <a:cs typeface="Times New Roman"/>
              </a:rPr>
              <a:t> test, particularly during long-term beam operation (gradient performance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degradation).</a:t>
            </a:r>
            <a:endParaRPr lang="en-US" altLang="zh-CN" sz="20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lang="en-US" altLang="zh-CN" sz="2000" dirty="0" smtClean="0">
                <a:solidFill>
                  <a:srgbClr val="BF0000"/>
                </a:solidFill>
                <a:latin typeface="Times New Roman"/>
                <a:cs typeface="Times New Roman"/>
              </a:rPr>
              <a:t>Beam </a:t>
            </a:r>
            <a:r>
              <a:rPr lang="en-US" altLang="zh-CN" sz="2000" dirty="0">
                <a:solidFill>
                  <a:srgbClr val="BF0000"/>
                </a:solidFill>
                <a:latin typeface="Times New Roman"/>
                <a:cs typeface="Times New Roman"/>
              </a:rPr>
              <a:t>loss control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  <a:cs typeface="Times New Roman"/>
              </a:rPr>
              <a:t>/measurement and beam trip issues for high power </a:t>
            </a:r>
            <a:r>
              <a:rPr lang="en-US" altLang="zh-CN" sz="20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linac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US" altLang="zh-CN" sz="20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lang="en-US" altLang="zh-CN" sz="2000" dirty="0" smtClean="0">
                <a:solidFill>
                  <a:srgbClr val="BF0000"/>
                </a:solidFill>
                <a:latin typeface="Times New Roman"/>
                <a:cs typeface="Times New Roman"/>
              </a:rPr>
              <a:t>Machine </a:t>
            </a:r>
            <a:r>
              <a:rPr lang="en-US" altLang="zh-CN" sz="2000" dirty="0">
                <a:solidFill>
                  <a:srgbClr val="BF0000"/>
                </a:solidFill>
                <a:latin typeface="Times New Roman"/>
                <a:cs typeface="Times New Roman"/>
              </a:rPr>
              <a:t>protection and LLRF 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  <a:cs typeface="Times New Roman"/>
              </a:rPr>
              <a:t>for high power beam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operation.</a:t>
            </a:r>
          </a:p>
          <a:p>
            <a:r>
              <a:rPr lang="en-US" altLang="zh-CN" sz="2000" dirty="0" smtClean="0">
                <a:solidFill>
                  <a:srgbClr val="BF0000"/>
                </a:solidFill>
                <a:latin typeface="Times New Roman"/>
                <a:cs typeface="Times New Roman"/>
              </a:rPr>
              <a:t>Long</a:t>
            </a:r>
            <a:r>
              <a:rPr lang="en-US" altLang="zh-CN" sz="2000" dirty="0">
                <a:solidFill>
                  <a:srgbClr val="BF0000"/>
                </a:solidFill>
                <a:latin typeface="Times New Roman"/>
                <a:cs typeface="Times New Roman"/>
              </a:rPr>
              <a:t>-term reliable operation 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  <a:cs typeface="Times New Roman"/>
              </a:rPr>
              <a:t>of high power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accelerators 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  <a:cs typeface="Times New Roman"/>
              </a:rPr>
              <a:t>(tens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kW-MW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endParaRPr lang="en-US" altLang="zh-CN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kumimoji="1" lang="zh-CN" alt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2808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659228"/>
          </a:xfrm>
        </p:spPr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4032448"/>
          </a:xfrm>
        </p:spPr>
        <p:txBody>
          <a:bodyPr/>
          <a:lstStyle/>
          <a:p>
            <a:r>
              <a:rPr lang="en-US" altLang="zh-CN" sz="1800" dirty="0">
                <a:solidFill>
                  <a:srgbClr val="BF0000"/>
                </a:solidFill>
                <a:ea typeface="Times New Roman" charset="0"/>
                <a:sym typeface="Calibri" panose="020F0502020204030204"/>
              </a:rPr>
              <a:t>There are many challenges </a:t>
            </a:r>
            <a:r>
              <a:rPr lang="en-US" altLang="zh-CN" sz="1800" dirty="0" smtClean="0">
                <a:solidFill>
                  <a:srgbClr val="BF0000"/>
                </a:solidFill>
                <a:ea typeface="Times New Roman" charset="0"/>
                <a:sym typeface="Calibri" panose="020F0502020204030204"/>
              </a:rPr>
              <a:t>for the</a:t>
            </a:r>
            <a:r>
              <a:rPr lang="en-US" altLang="zh-CN" sz="1800" dirty="0" smtClean="0">
                <a:solidFill>
                  <a:srgbClr val="BF0000"/>
                </a:solidFill>
                <a:ea typeface="Times New Roman" charset="0"/>
                <a:sym typeface="Calibri" panose="020F0502020204030204"/>
              </a:rPr>
              <a:t> </a:t>
            </a:r>
            <a:r>
              <a:rPr lang="en-US" altLang="zh-CN" sz="1800" dirty="0">
                <a:solidFill>
                  <a:srgbClr val="BF0000"/>
                </a:solidFill>
                <a:ea typeface="Times New Roman" charset="0"/>
                <a:sym typeface="Calibri" panose="020F0502020204030204"/>
              </a:rPr>
              <a:t>ADS R&amp;D project.</a:t>
            </a:r>
          </a:p>
          <a:p>
            <a:r>
              <a:rPr lang="en-US" altLang="zh-CN" sz="1800" dirty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Successfully </a:t>
            </a:r>
            <a:r>
              <a:rPr lang="en-US" altLang="zh-CN" sz="1800" dirty="0" smtClean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developed </a:t>
            </a:r>
            <a:r>
              <a:rPr lang="en-US" altLang="zh-CN" sz="1800" dirty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and </a:t>
            </a:r>
            <a:r>
              <a:rPr lang="en-US" altLang="zh-CN" sz="1800" dirty="0" smtClean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tested high </a:t>
            </a:r>
            <a:r>
              <a:rPr lang="en-US" altLang="zh-CN" sz="1800" dirty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current CW proton RFQ for Injector I, RFQ average power beam reached 31 kW.</a:t>
            </a:r>
          </a:p>
          <a:p>
            <a:r>
              <a:rPr lang="en-US" altLang="zh-CN" sz="1800" dirty="0">
                <a:solidFill>
                  <a:schemeClr val="accent3">
                    <a:lumMod val="50000"/>
                  </a:schemeClr>
                </a:solidFill>
                <a:ea typeface="Times New Roman" charset="0"/>
                <a:sym typeface="Calibri" panose="020F0502020204030204"/>
              </a:rPr>
              <a:t>Successfully </a:t>
            </a:r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ea typeface="Times New Roman" charset="0"/>
                <a:sym typeface="Calibri" panose="020F0502020204030204"/>
              </a:rPr>
              <a:t>developed and tested high </a:t>
            </a:r>
            <a:r>
              <a:rPr lang="en-US" altLang="zh-CN" sz="1800" dirty="0">
                <a:solidFill>
                  <a:schemeClr val="accent3">
                    <a:lumMod val="50000"/>
                  </a:schemeClr>
                </a:solidFill>
                <a:ea typeface="Times New Roman" charset="0"/>
                <a:sym typeface="Calibri" panose="020F0502020204030204"/>
              </a:rPr>
              <a:t>performance </a:t>
            </a:r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ea typeface="Times New Roman" charset="0"/>
                <a:sym typeface="Calibri" panose="020F0502020204030204"/>
              </a:rPr>
              <a:t>spoke </a:t>
            </a:r>
            <a:r>
              <a:rPr lang="en-US" altLang="zh-CN" sz="1800" dirty="0">
                <a:solidFill>
                  <a:schemeClr val="accent3">
                    <a:lumMod val="50000"/>
                  </a:schemeClr>
                </a:solidFill>
                <a:ea typeface="Times New Roman" charset="0"/>
                <a:sym typeface="Calibri" panose="020F0502020204030204"/>
              </a:rPr>
              <a:t>cavities (β=0.12,0.21,0.40) and </a:t>
            </a:r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ea typeface="Times New Roman" charset="0"/>
                <a:sym typeface="Calibri" panose="020F0502020204030204"/>
              </a:rPr>
              <a:t>elliptical </a:t>
            </a:r>
            <a:r>
              <a:rPr lang="en-US" altLang="zh-CN" sz="1800" dirty="0">
                <a:solidFill>
                  <a:schemeClr val="accent3">
                    <a:lumMod val="50000"/>
                  </a:schemeClr>
                </a:solidFill>
                <a:ea typeface="Times New Roman" charset="0"/>
                <a:sym typeface="Calibri" panose="020F0502020204030204"/>
              </a:rPr>
              <a:t>cavity (</a:t>
            </a:r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ea typeface="Times New Roman" charset="0"/>
                <a:sym typeface="Calibri" panose="020F0502020204030204"/>
              </a:rPr>
              <a:t>β=0.82).</a:t>
            </a:r>
            <a:endParaRPr lang="en-US" altLang="zh-CN" sz="1800" dirty="0">
              <a:solidFill>
                <a:schemeClr val="accent3">
                  <a:lumMod val="50000"/>
                </a:schemeClr>
              </a:solidFill>
              <a:ea typeface="Times New Roman" charset="0"/>
              <a:sym typeface="Calibri" panose="020F0502020204030204"/>
            </a:endParaRPr>
          </a:p>
          <a:p>
            <a:r>
              <a:rPr lang="en-US" altLang="zh-CN" sz="1800" dirty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Successfully </a:t>
            </a:r>
            <a:r>
              <a:rPr lang="en-US" altLang="zh-CN" sz="1800" dirty="0" smtClean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developed </a:t>
            </a:r>
            <a:r>
              <a:rPr lang="en-US" altLang="zh-CN" sz="1800" dirty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and </a:t>
            </a:r>
            <a:r>
              <a:rPr lang="en-US" altLang="zh-CN" sz="1800" dirty="0" smtClean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tested high </a:t>
            </a:r>
            <a:r>
              <a:rPr lang="en-US" altLang="zh-CN" sz="1800" dirty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power coupler, SSA, LLRF, </a:t>
            </a:r>
            <a:r>
              <a:rPr lang="en-US" altLang="zh-CN" sz="1800" dirty="0" err="1" smtClean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c</a:t>
            </a:r>
            <a:r>
              <a:rPr lang="en-US" altLang="zh-CN" sz="1800" dirty="0" err="1" smtClean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ryomodule</a:t>
            </a:r>
            <a:r>
              <a:rPr lang="en-US" altLang="zh-CN" sz="1800" dirty="0" smtClean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etc..</a:t>
            </a:r>
          </a:p>
          <a:p>
            <a:r>
              <a:rPr lang="en-US" altLang="zh-CN" sz="1800" dirty="0">
                <a:solidFill>
                  <a:srgbClr val="BF0000"/>
                </a:solidFill>
                <a:ea typeface="Times New Roman" charset="0"/>
                <a:sym typeface="Calibri" panose="020F0502020204030204"/>
              </a:rPr>
              <a:t>World first demonstration of CW 1-2 mA/10 MeV  low-energy proton SC </a:t>
            </a:r>
            <a:r>
              <a:rPr lang="en-US" altLang="zh-CN" sz="1800" dirty="0" err="1">
                <a:solidFill>
                  <a:srgbClr val="BF0000"/>
                </a:solidFill>
                <a:ea typeface="Times New Roman" charset="0"/>
                <a:sym typeface="Calibri" panose="020F0502020204030204"/>
              </a:rPr>
              <a:t>l</a:t>
            </a:r>
            <a:r>
              <a:rPr lang="en-US" altLang="zh-CN" sz="1800" dirty="0" err="1" smtClean="0">
                <a:solidFill>
                  <a:srgbClr val="BF0000"/>
                </a:solidFill>
                <a:ea typeface="Times New Roman" charset="0"/>
                <a:sym typeface="Calibri" panose="020F0502020204030204"/>
              </a:rPr>
              <a:t>inac</a:t>
            </a:r>
            <a:r>
              <a:rPr lang="en-US" altLang="zh-CN" sz="1800" dirty="0" smtClean="0">
                <a:solidFill>
                  <a:srgbClr val="BF0000"/>
                </a:solidFill>
                <a:ea typeface="Times New Roman" charset="0"/>
                <a:sym typeface="Calibri" panose="020F0502020204030204"/>
              </a:rPr>
              <a:t> </a:t>
            </a:r>
            <a:r>
              <a:rPr lang="en-US" altLang="zh-CN" sz="1800" dirty="0">
                <a:solidFill>
                  <a:srgbClr val="BF0000"/>
                </a:solidFill>
                <a:ea typeface="Times New Roman" charset="0"/>
                <a:sym typeface="Calibri" panose="020F0502020204030204"/>
              </a:rPr>
              <a:t>with </a:t>
            </a:r>
            <a:r>
              <a:rPr lang="en-US" altLang="zh-CN" sz="1800" dirty="0" smtClean="0">
                <a:solidFill>
                  <a:srgbClr val="BF0000"/>
                </a:solidFill>
                <a:ea typeface="Times New Roman" charset="0"/>
                <a:sym typeface="Calibri" panose="020F0502020204030204"/>
              </a:rPr>
              <a:t>spoke </a:t>
            </a:r>
            <a:r>
              <a:rPr lang="en-US" altLang="zh-CN" sz="1800" dirty="0">
                <a:solidFill>
                  <a:srgbClr val="BF0000"/>
                </a:solidFill>
                <a:ea typeface="Times New Roman" charset="0"/>
                <a:sym typeface="Calibri" panose="020F0502020204030204"/>
              </a:rPr>
              <a:t>technology.</a:t>
            </a:r>
          </a:p>
          <a:p>
            <a:r>
              <a:rPr lang="en-US" altLang="zh-CN" sz="1800" dirty="0">
                <a:solidFill>
                  <a:srgbClr val="0000FF"/>
                </a:solidFill>
                <a:ea typeface="Times New Roman" charset="0"/>
                <a:sym typeface="Calibri" panose="020F0502020204030204"/>
              </a:rPr>
              <a:t>World first demonstration of CW 25 MeV  low-energy proton SC </a:t>
            </a:r>
            <a:r>
              <a:rPr lang="en-US" altLang="zh-CN" sz="1800" dirty="0" err="1" smtClean="0">
                <a:solidFill>
                  <a:srgbClr val="0000FF"/>
                </a:solidFill>
                <a:ea typeface="Times New Roman" charset="0"/>
                <a:sym typeface="Calibri" panose="020F0502020204030204"/>
              </a:rPr>
              <a:t>l</a:t>
            </a:r>
            <a:r>
              <a:rPr lang="en-US" altLang="zh-CN" sz="1800" dirty="0" err="1" smtClean="0">
                <a:solidFill>
                  <a:srgbClr val="0000FF"/>
                </a:solidFill>
                <a:ea typeface="Times New Roman" charset="0"/>
                <a:sym typeface="Calibri" panose="020F0502020204030204"/>
              </a:rPr>
              <a:t>inac</a:t>
            </a:r>
            <a:r>
              <a:rPr lang="en-US" altLang="zh-CN" sz="1800" dirty="0" smtClean="0">
                <a:solidFill>
                  <a:srgbClr val="0000FF"/>
                </a:solidFill>
                <a:ea typeface="Times New Roman" charset="0"/>
                <a:sym typeface="Calibri" panose="020F0502020204030204"/>
              </a:rPr>
              <a:t>, </a:t>
            </a:r>
            <a:r>
              <a:rPr lang="en-US" altLang="zh-CN" sz="1800" dirty="0">
                <a:solidFill>
                  <a:srgbClr val="0000FF"/>
                </a:solidFill>
                <a:ea typeface="Times New Roman" charset="0"/>
                <a:sym typeface="Calibri" panose="020F0502020204030204"/>
              </a:rPr>
              <a:t>although beam time </a:t>
            </a:r>
            <a:r>
              <a:rPr lang="en-US" altLang="zh-CN" sz="1800" dirty="0" smtClean="0">
                <a:solidFill>
                  <a:srgbClr val="0000FF"/>
                </a:solidFill>
                <a:ea typeface="Times New Roman" charset="0"/>
                <a:sym typeface="Calibri" panose="020F0502020204030204"/>
              </a:rPr>
              <a:t>is </a:t>
            </a:r>
            <a:r>
              <a:rPr lang="en-US" altLang="zh-CN" sz="1800" dirty="0">
                <a:solidFill>
                  <a:srgbClr val="0000FF"/>
                </a:solidFill>
                <a:ea typeface="Times New Roman" charset="0"/>
                <a:sym typeface="Calibri" panose="020F0502020204030204"/>
              </a:rPr>
              <a:t>very short.</a:t>
            </a:r>
          </a:p>
          <a:p>
            <a:r>
              <a:rPr lang="en-US" altLang="zh-CN" sz="1800" dirty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With ADS R&amp;D </a:t>
            </a:r>
            <a:r>
              <a:rPr lang="en-US" altLang="zh-CN" sz="1800" dirty="0" smtClean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project, </a:t>
            </a:r>
            <a:r>
              <a:rPr lang="en-US" altLang="zh-CN" sz="1800" dirty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ADS team are well trained and ready for </a:t>
            </a:r>
            <a:r>
              <a:rPr lang="en-US" altLang="zh-CN" sz="1800" dirty="0" smtClean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development </a:t>
            </a:r>
            <a:r>
              <a:rPr lang="en-US" altLang="zh-CN" sz="1800" dirty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and construction of </a:t>
            </a:r>
            <a:r>
              <a:rPr lang="en-US" altLang="zh-CN" sz="1800" dirty="0" smtClean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the </a:t>
            </a:r>
            <a:r>
              <a:rPr lang="en-US" altLang="zh-CN" sz="1800" dirty="0" err="1" smtClean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CiADS</a:t>
            </a:r>
            <a:r>
              <a:rPr lang="en-US" altLang="zh-CN" sz="1800" dirty="0" smtClean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ea typeface="Times New Roman" charset="0"/>
                <a:sym typeface="Calibri" panose="020F0502020204030204"/>
              </a:rPr>
              <a:t>accelerator.</a:t>
            </a:r>
          </a:p>
          <a:p>
            <a:endParaRPr kumimoji="1"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9767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lIns="45719" rIns="45719" anchor="ctr">
            <a:noAutofit/>
          </a:bodyPr>
          <a:lstStyle>
            <a:lvl1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pPr algn="ctr" hangingPunct="1"/>
            <a:r>
              <a:rPr lang="en-US" altLang="zh-CN" sz="4400" dirty="0" smtClean="0">
                <a:solidFill>
                  <a:srgbClr val="C00000"/>
                </a:solidFill>
              </a:rPr>
              <a:t>Thank you </a:t>
            </a:r>
            <a:r>
              <a:rPr lang="en-US" altLang="zh-CN" sz="4400" dirty="0">
                <a:solidFill>
                  <a:srgbClr val="C00000"/>
                </a:solidFill>
              </a:rPr>
              <a:t>for your </a:t>
            </a:r>
            <a:r>
              <a:rPr lang="en-US" altLang="zh-CN" sz="4400" dirty="0" smtClean="0">
                <a:solidFill>
                  <a:srgbClr val="C00000"/>
                </a:solidFill>
              </a:rPr>
              <a:t>attention!</a:t>
            </a:r>
            <a:endParaRPr kumimoji="1" lang="zh-CN" alt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42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587220"/>
          </a:xfrm>
        </p:spPr>
        <p:txBody>
          <a:bodyPr/>
          <a:lstStyle/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Nuclear Power Plants 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in China and ADS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771550"/>
            <a:ext cx="8064896" cy="1512168"/>
          </a:xfrm>
        </p:spPr>
        <p:txBody>
          <a:bodyPr/>
          <a:lstStyle/>
          <a:p>
            <a:r>
              <a:rPr lang="en-US" altLang="zh-CN" sz="1800" b="1" dirty="0">
                <a:solidFill>
                  <a:srgbClr val="0000BF"/>
                </a:solidFill>
              </a:rPr>
              <a:t>D</a:t>
            </a:r>
            <a:r>
              <a:rPr lang="en-US" altLang="zh-CN" sz="1800" b="1" dirty="0" smtClean="0">
                <a:solidFill>
                  <a:srgbClr val="0000BF"/>
                </a:solidFill>
              </a:rPr>
              <a:t>evelopment of nuclear power in </a:t>
            </a:r>
            <a:r>
              <a:rPr lang="en-US" altLang="zh-CN" sz="1800" b="1" dirty="0">
                <a:solidFill>
                  <a:srgbClr val="0000BF"/>
                </a:solidFill>
              </a:rPr>
              <a:t>China </a:t>
            </a:r>
            <a:endParaRPr lang="en-US" altLang="zh-CN" sz="1800" b="1" dirty="0" smtClean="0">
              <a:solidFill>
                <a:srgbClr val="0000BF"/>
              </a:solidFill>
            </a:endParaRPr>
          </a:p>
          <a:p>
            <a:pPr lvl="1"/>
            <a:r>
              <a:rPr lang="en-US" altLang="zh-CN" sz="1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Status</a:t>
            </a:r>
            <a:r>
              <a:rPr lang="en-US" altLang="zh-CN" sz="1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37 reactors in operation, 20 reactors under construction, </a:t>
            </a:r>
            <a:r>
              <a:rPr lang="en-US" altLang="zh-CN" sz="1400" dirty="0">
                <a:solidFill>
                  <a:srgbClr val="BF0000"/>
                </a:solidFill>
                <a:latin typeface="Times New Roman" charset="0"/>
                <a:ea typeface="Times New Roman" charset="0"/>
                <a:cs typeface="Times New Roman" charset="0"/>
              </a:rPr>
              <a:t>3.56% share in </a:t>
            </a:r>
            <a:r>
              <a:rPr lang="en-US" altLang="zh-CN" sz="1400" dirty="0" smtClean="0">
                <a:solidFill>
                  <a:srgbClr val="BF0000"/>
                </a:solidFill>
                <a:latin typeface="Times New Roman" charset="0"/>
                <a:ea typeface="Times New Roman" charset="0"/>
                <a:cs typeface="Times New Roman" charset="0"/>
              </a:rPr>
              <a:t>2016</a:t>
            </a:r>
          </a:p>
          <a:p>
            <a:pPr lvl="1"/>
            <a:r>
              <a:rPr lang="en-US" altLang="zh-CN" sz="1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Near</a:t>
            </a:r>
            <a:r>
              <a:rPr lang="en-US" altLang="zh-CN" sz="1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-term plan: 58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GWe</a:t>
            </a:r>
            <a:r>
              <a:rPr lang="en-US" altLang="zh-CN" sz="1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in operation, 30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GWe</a:t>
            </a:r>
            <a:r>
              <a:rPr lang="en-US" altLang="zh-CN" sz="1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under construction,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7% share in 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2020</a:t>
            </a:r>
          </a:p>
          <a:p>
            <a:pPr lvl="1"/>
            <a:r>
              <a:rPr lang="en-US" altLang="zh-CN" sz="1400" dirty="0" smtClean="0">
                <a:solidFill>
                  <a:srgbClr val="BF0000"/>
                </a:solidFill>
                <a:latin typeface="Times New Roman" charset="0"/>
                <a:ea typeface="Times New Roman" charset="0"/>
                <a:cs typeface="Times New Roman" charset="0"/>
              </a:rPr>
              <a:t>Long</a:t>
            </a:r>
            <a:r>
              <a:rPr lang="en-US" altLang="zh-CN" sz="1400" dirty="0">
                <a:solidFill>
                  <a:srgbClr val="BF0000"/>
                </a:solidFill>
                <a:latin typeface="Times New Roman" charset="0"/>
                <a:ea typeface="Times New Roman" charset="0"/>
                <a:cs typeface="Times New Roman" charset="0"/>
              </a:rPr>
              <a:t>-term plan: 350 ~ 400 </a:t>
            </a:r>
            <a:r>
              <a:rPr lang="en-US" altLang="zh-CN" sz="1400" dirty="0" err="1">
                <a:solidFill>
                  <a:srgbClr val="BF0000"/>
                </a:solidFill>
                <a:latin typeface="Times New Roman" charset="0"/>
                <a:ea typeface="Times New Roman" charset="0"/>
                <a:cs typeface="Times New Roman" charset="0"/>
              </a:rPr>
              <a:t>GWe</a:t>
            </a:r>
            <a:r>
              <a:rPr lang="en-US" altLang="zh-CN" sz="1400" dirty="0">
                <a:solidFill>
                  <a:srgbClr val="BF0000"/>
                </a:solidFill>
                <a:latin typeface="Times New Roman" charset="0"/>
                <a:ea typeface="Times New Roman" charset="0"/>
                <a:cs typeface="Times New Roman" charset="0"/>
              </a:rPr>
              <a:t> in operation (391GWe in the world in 2017), ~20% share in </a:t>
            </a:r>
            <a:r>
              <a:rPr lang="en-US" altLang="zh-CN" sz="1400" dirty="0" smtClean="0">
                <a:solidFill>
                  <a:srgbClr val="BF0000"/>
                </a:solidFill>
                <a:latin typeface="Times New Roman" charset="0"/>
                <a:ea typeface="Times New Roman" charset="0"/>
                <a:cs typeface="Times New Roman" charset="0"/>
              </a:rPr>
              <a:t>2050</a:t>
            </a:r>
            <a:endParaRPr lang="zh-CN" altLang="en-US" sz="1400" dirty="0" smtClean="0">
              <a:solidFill>
                <a:srgbClr val="B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1" indent="-342900"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zh-CN" sz="1800" b="1" dirty="0" smtClean="0">
                <a:solidFill>
                  <a:srgbClr val="0000BF"/>
                </a:solidFill>
                <a:sym typeface="Symbol" panose="05050102010706020507" pitchFamily="18" charset="2"/>
              </a:rPr>
              <a:t>Nuclear waste</a:t>
            </a:r>
          </a:p>
          <a:p>
            <a:pPr lvl="1"/>
            <a:r>
              <a:rPr lang="en-US" altLang="zh-CN" sz="1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Symbol" panose="05050102010706020507" pitchFamily="18" charset="2"/>
              </a:rPr>
              <a:t>10000 ton/year now in the world</a:t>
            </a:r>
          </a:p>
          <a:p>
            <a:pPr lvl="1"/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China: 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by 2030,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storage 40000 </a:t>
            </a: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tons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779912" y="2139702"/>
            <a:ext cx="5364088" cy="2880320"/>
            <a:chOff x="998" y="-198"/>
            <a:chExt cx="5509" cy="321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-198"/>
              <a:ext cx="5266" cy="3129"/>
            </a:xfrm>
            <a:prstGeom prst="rect">
              <a:avLst/>
            </a:prstGeom>
            <a:noFill/>
            <a:ln w="12700">
              <a:solidFill>
                <a:srgbClr val="00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783" y="248"/>
              <a:ext cx="2203" cy="362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High power proton accelerator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35" y="604"/>
              <a:ext cx="1266" cy="362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spallation target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575" y="2040"/>
              <a:ext cx="932" cy="588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spallation </a:t>
              </a:r>
            </a:p>
            <a:p>
              <a:pPr algn="ctr"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neutron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98" y="2654"/>
              <a:ext cx="714" cy="305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000" b="1" kern="0" dirty="0">
                  <a:latin typeface="Arial" panose="020B0604020202020204" pitchFamily="34" charset="0"/>
                </a:rPr>
                <a:t>Reactor</a:t>
              </a:r>
              <a:endParaRPr lang="zh-CN" altLang="en-US" sz="1000" b="1" kern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03" y="2209"/>
              <a:ext cx="713" cy="362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neutron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869" y="2654"/>
              <a:ext cx="1128" cy="362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Nuclear waste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860" y="1403"/>
              <a:ext cx="754" cy="495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Electric </a:t>
              </a:r>
            </a:p>
            <a:p>
              <a:pPr algn="ctr"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power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076" y="1258"/>
              <a:ext cx="1378" cy="305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for accelerator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231" y="2119"/>
              <a:ext cx="629" cy="362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output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03" y="1534"/>
              <a:ext cx="759" cy="588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rgbClr val="DDDDDD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Fission </a:t>
              </a:r>
            </a:p>
            <a:p>
              <a:pPr algn="ctr">
                <a:defRPr/>
              </a:pPr>
              <a:r>
                <a:rPr lang="en-US" altLang="zh-CN" sz="10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nucleon</a:t>
              </a:r>
              <a:endParaRPr lang="zh-CN" altLang="en-US" sz="1000" b="1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07504" y="307580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zh-CN" sz="1800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微软雅黑" pitchFamily="34" charset="-122"/>
                <a:cs typeface="Times New Roman"/>
                <a:sym typeface="Calibri"/>
              </a:rPr>
              <a:t>ADS is recognized as an effective and safety solution for waste fuel disposal and has multiplication capacity</a:t>
            </a:r>
          </a:p>
        </p:txBody>
      </p:sp>
    </p:spTree>
    <p:extLst>
      <p:ext uri="{BB962C8B-B14F-4D97-AF65-F5344CB8AC3E}">
        <p14:creationId xmlns:p14="http://schemas.microsoft.com/office/powerpoint/2010/main" val="3599421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587220"/>
          </a:xfrm>
        </p:spPr>
        <p:txBody>
          <a:bodyPr/>
          <a:lstStyle/>
          <a:p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ADS Roadmap in China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87075"/>
            <a:ext cx="8890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731236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10000"/>
              </a:spcAft>
            </a:pPr>
            <a:r>
              <a:rPr kumimoji="1" lang="en-US" altLang="zh-CN" dirty="0" smtClean="0"/>
              <a:t>ADS </a:t>
            </a:r>
            <a:r>
              <a:rPr kumimoji="1" lang="en-US" altLang="zh-CN" dirty="0"/>
              <a:t>Basic </a:t>
            </a:r>
            <a:r>
              <a:rPr kumimoji="1" lang="en-US" altLang="zh-CN" dirty="0" smtClean="0"/>
              <a:t>Requirements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915566"/>
            <a:ext cx="4618856" cy="1584176"/>
          </a:xfrm>
        </p:spPr>
        <p:txBody>
          <a:bodyPr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ea typeface="黑体" charset="0"/>
                <a:cs typeface="Times New Roman"/>
              </a:rPr>
              <a:t>Proton </a:t>
            </a:r>
            <a:r>
              <a:rPr lang="en-US" altLang="zh-CN" sz="2000" dirty="0">
                <a:solidFill>
                  <a:schemeClr val="tx1"/>
                </a:solidFill>
                <a:latin typeface="Times New Roman"/>
                <a:ea typeface="黑体" charset="0"/>
                <a:cs typeface="Times New Roman"/>
              </a:rPr>
              <a:t>beam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ea typeface="黑体" charset="0"/>
                <a:cs typeface="Times New Roman"/>
              </a:rPr>
              <a:t>power 3-30 MW</a:t>
            </a:r>
            <a:endParaRPr lang="zh-CN" altLang="en-US" sz="2000" dirty="0" smtClean="0">
              <a:solidFill>
                <a:schemeClr val="tx1"/>
              </a:solidFill>
              <a:latin typeface="Times New Roman"/>
              <a:ea typeface="黑体" charset="0"/>
              <a:cs typeface="Times New Roman"/>
            </a:endParaRPr>
          </a:p>
          <a:p>
            <a:pPr lvl="1"/>
            <a:r>
              <a:rPr lang="en-US" altLang="zh-CN" sz="1800" dirty="0" smtClean="0">
                <a:latin typeface="Times New Roman"/>
                <a:ea typeface="黑体" charset="0"/>
                <a:cs typeface="Times New Roman"/>
              </a:rPr>
              <a:t>High stability</a:t>
            </a:r>
          </a:p>
          <a:p>
            <a:pPr lvl="1"/>
            <a:r>
              <a:rPr lang="en-US" altLang="zh-CN" sz="1800" dirty="0" smtClean="0">
                <a:latin typeface="Times New Roman"/>
                <a:ea typeface="黑体" charset="0"/>
                <a:cs typeface="Times New Roman"/>
              </a:rPr>
              <a:t>High reliability</a:t>
            </a:r>
          </a:p>
          <a:p>
            <a:pPr lvl="1"/>
            <a:r>
              <a:rPr lang="en-US" altLang="zh-CN" sz="1800" dirty="0" smtClean="0">
                <a:latin typeface="Times New Roman"/>
                <a:ea typeface="黑体" charset="0"/>
                <a:cs typeface="Times New Roman"/>
              </a:rPr>
              <a:t>High availability</a:t>
            </a:r>
            <a:endParaRPr lang="en-US" altLang="zh-CN" sz="1800" dirty="0">
              <a:latin typeface="Times New Roman"/>
              <a:ea typeface="黑体" charset="0"/>
              <a:cs typeface="Times New Roman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63155"/>
              </p:ext>
            </p:extLst>
          </p:nvPr>
        </p:nvGraphicFramePr>
        <p:xfrm>
          <a:off x="3275856" y="1419622"/>
          <a:ext cx="5256584" cy="3307638"/>
        </p:xfrm>
        <a:graphic>
          <a:graphicData uri="http://schemas.openxmlformats.org/drawingml/2006/table">
            <a:tbl>
              <a:tblPr/>
              <a:tblGrid>
                <a:gridCol w="2197183"/>
                <a:gridCol w="3059401"/>
              </a:tblGrid>
              <a:tr h="144016">
                <a:tc>
                  <a:txBody>
                    <a:bodyPr/>
                    <a:lstStyle/>
                    <a:p>
                      <a:pPr marL="0" marR="0" lvl="0" indent="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Beam 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proton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CW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76">
                <a:tc>
                  <a:txBody>
                    <a:bodyPr/>
                    <a:lstStyle/>
                    <a:p>
                      <a:pPr marL="0" marR="0" lvl="0" indent="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Energy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 </a:t>
                      </a:r>
                      <a:r>
                        <a:rPr kumimoji="0" lang="en-GB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(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GeV)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0.6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－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1.5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76">
                <a:tc>
                  <a:txBody>
                    <a:bodyPr/>
                    <a:lstStyle/>
                    <a:p>
                      <a:pPr marL="0" marR="0" lvl="0" indent="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Beam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current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 </a:t>
                      </a:r>
                      <a:r>
                        <a:rPr kumimoji="0" lang="en-GB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(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mA</a:t>
                      </a:r>
                      <a:r>
                        <a:rPr kumimoji="0" lang="en-GB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)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5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－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20 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76">
                <a:tc>
                  <a:txBody>
                    <a:bodyPr/>
                    <a:lstStyle/>
                    <a:p>
                      <a:pPr marL="0" marR="0" lvl="0" indent="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Operation efficiency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&gt;80%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14">
                <a:tc>
                  <a:txBody>
                    <a:bodyPr/>
                    <a:lstStyle/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Stability of beam </a:t>
                      </a:r>
                    </a:p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on target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Energy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：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±1%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，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楷体_GB2312" charset="0"/>
                        <a:cs typeface="Times New Roman"/>
                      </a:endParaRPr>
                    </a:p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Beam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：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±2%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，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楷体_GB2312" charset="0"/>
                        <a:cs typeface="Times New Roman"/>
                      </a:endParaRPr>
                    </a:p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Position and beam size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：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±10%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556">
                <a:tc>
                  <a:txBody>
                    <a:bodyPr/>
                    <a:lstStyle/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Beam trips/year</a:t>
                      </a:r>
                    </a:p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1 s&lt;t&lt;10 s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楷体_GB2312" charset="0"/>
                        <a:cs typeface="Times New Roman"/>
                      </a:endParaRPr>
                    </a:p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10 s&lt;t&lt;5 m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楷体_GB2312" charset="0"/>
                        <a:cs typeface="Times New Roman"/>
                      </a:endParaRPr>
                    </a:p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楷体_GB2312" charset="0"/>
                          <a:cs typeface="Times New Roman"/>
                        </a:rPr>
                        <a:t>t&gt;5 m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charset="0"/>
                          <a:cs typeface="Times New Roman"/>
                        </a:rPr>
                        <a:t>&lt;25000</a:t>
                      </a:r>
                    </a:p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charset="0"/>
                          <a:cs typeface="Times New Roman"/>
                        </a:rPr>
                        <a:t>&lt;2500 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charset="0"/>
                          <a:cs typeface="Times New Roman"/>
                        </a:rPr>
                        <a:t>（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charset="0"/>
                          <a:cs typeface="Times New Roman"/>
                        </a:rPr>
                        <a:t>&lt;10/day)</a:t>
                      </a:r>
                    </a:p>
                    <a:p>
                      <a:pPr marL="0" marR="0" lvl="0" indent="211138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charset="0"/>
                          <a:cs typeface="Times New Roman"/>
                        </a:rPr>
                        <a:t>&lt;50       (&lt;1/5days)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charset="0"/>
                        <a:cs typeface="Times New Roman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460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587220"/>
          </a:xfrm>
        </p:spPr>
        <p:txBody>
          <a:bodyPr/>
          <a:lstStyle/>
          <a:p>
            <a:r>
              <a:rPr lang="en-US" altLang="zh-CN" dirty="0" smtClean="0"/>
              <a:t> ADS R&amp;D </a:t>
            </a:r>
            <a:r>
              <a:rPr lang="en-US" altLang="zh-CN" dirty="0" smtClean="0"/>
              <a:t>Project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95536" y="699542"/>
            <a:ext cx="8229600" cy="2088232"/>
          </a:xfrm>
        </p:spPr>
        <p:txBody>
          <a:bodyPr/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ADS R&amp;D project </a:t>
            </a:r>
            <a:r>
              <a:rPr lang="en-US" altLang="zh-CN" sz="2000" dirty="0" smtClean="0">
                <a:solidFill>
                  <a:schemeClr val="tx1"/>
                </a:solidFill>
              </a:rPr>
              <a:t>supported </a:t>
            </a:r>
            <a:r>
              <a:rPr lang="en-US" altLang="zh-CN" sz="2000" dirty="0" smtClean="0">
                <a:solidFill>
                  <a:schemeClr val="tx1"/>
                </a:solidFill>
              </a:rPr>
              <a:t>by CAS under “</a:t>
            </a:r>
            <a:r>
              <a:rPr lang="en-US" altLang="zh-CN" sz="2000" dirty="0">
                <a:solidFill>
                  <a:schemeClr val="tx1"/>
                </a:solidFill>
              </a:rPr>
              <a:t>Strategic Priority Research Program</a:t>
            </a:r>
            <a:r>
              <a:rPr lang="en-US" altLang="zh-CN" sz="2000" dirty="0" smtClean="0">
                <a:solidFill>
                  <a:schemeClr val="tx1"/>
                </a:solidFill>
              </a:rPr>
              <a:t>”, 2011-2017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oal was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prototype and demonstrate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key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technologies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for China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ADS</a:t>
            </a:r>
            <a:r>
              <a:rPr lang="en-US" altLang="zh-CN" sz="2000" dirty="0" smtClean="0"/>
              <a:t>:</a:t>
            </a:r>
            <a:endParaRPr lang="en-US" altLang="zh-CN" sz="2000" dirty="0"/>
          </a:p>
          <a:p>
            <a:pPr lvl="1"/>
            <a:r>
              <a:rPr lang="en-US" altLang="zh-CN" sz="1600" dirty="0" smtClean="0"/>
              <a:t>Superconducting </a:t>
            </a:r>
            <a:r>
              <a:rPr lang="en-US" altLang="zh-CN" sz="1600" dirty="0" smtClean="0"/>
              <a:t>CW </a:t>
            </a:r>
            <a:r>
              <a:rPr lang="en-US" altLang="zh-CN" sz="1600" dirty="0" smtClean="0"/>
              <a:t>10 MeV </a:t>
            </a:r>
            <a:r>
              <a:rPr lang="en-US" altLang="zh-CN" sz="1600" dirty="0" smtClean="0"/>
              <a:t>Injector I &amp; II and integration to </a:t>
            </a:r>
            <a:r>
              <a:rPr lang="en-US" altLang="zh-CN" sz="1600" dirty="0" smtClean="0"/>
              <a:t>25 MeV        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Spallation Target</a:t>
            </a:r>
          </a:p>
          <a:p>
            <a:pPr lvl="1"/>
            <a:r>
              <a:rPr lang="en-US" altLang="zh-CN" sz="1600" dirty="0" smtClean="0"/>
              <a:t>Reactor</a:t>
            </a:r>
          </a:p>
          <a:p>
            <a:pPr lvl="1"/>
            <a:r>
              <a:rPr lang="mr-IN" altLang="zh-CN" sz="1600" dirty="0" smtClean="0"/>
              <a:t>…</a:t>
            </a:r>
          </a:p>
        </p:txBody>
      </p:sp>
      <p:pic>
        <p:nvPicPr>
          <p:cNvPr id="5" name="Picture 3" descr="DSC_2679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830"/>
            <a:ext cx="190770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91830"/>
            <a:ext cx="2664295" cy="15001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样机整体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15766"/>
            <a:ext cx="1728192" cy="208823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ADS项目\2014年 项目文件\会议交流\2016.7.4 中期监理汇报ppt\照片1\IMG_40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50" y="3147814"/>
            <a:ext cx="2447950" cy="1656184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24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ADS R&amp;D Funding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ADS R&amp;D (Strategic </a:t>
            </a:r>
            <a:r>
              <a:rPr lang="en-US" altLang="zh-CN" dirty="0">
                <a:solidFill>
                  <a:schemeClr val="tx1"/>
                </a:solidFill>
              </a:rPr>
              <a:t>Priority Research </a:t>
            </a:r>
            <a:r>
              <a:rPr lang="en-US" altLang="zh-CN" dirty="0" smtClean="0">
                <a:solidFill>
                  <a:schemeClr val="tx1"/>
                </a:solidFill>
              </a:rPr>
              <a:t>Program) budget:</a:t>
            </a:r>
          </a:p>
          <a:p>
            <a:pPr lvl="1"/>
            <a:r>
              <a:rPr lang="en-US" altLang="zh-CN" dirty="0" smtClean="0">
                <a:solidFill>
                  <a:srgbClr val="BF0000"/>
                </a:solidFill>
              </a:rPr>
              <a:t>1.78 Billion CNY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Accelerator </a:t>
            </a:r>
            <a:r>
              <a:rPr lang="en-US" altLang="zh-CN" dirty="0">
                <a:solidFill>
                  <a:schemeClr val="tx1"/>
                </a:solidFill>
              </a:rPr>
              <a:t>R&amp;D Budget: </a:t>
            </a:r>
            <a:r>
              <a:rPr lang="en-US" altLang="zh-CN" dirty="0" smtClean="0">
                <a:solidFill>
                  <a:schemeClr val="tx1"/>
                </a:solidFill>
              </a:rPr>
              <a:t> 0.8 </a:t>
            </a:r>
            <a:r>
              <a:rPr lang="en-US" altLang="zh-CN" dirty="0">
                <a:solidFill>
                  <a:schemeClr val="tx1"/>
                </a:solidFill>
              </a:rPr>
              <a:t>Billion CNY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Institute of High Energy Physics (IHEP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):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0.4 Billion CNY</a:t>
            </a:r>
          </a:p>
          <a:p>
            <a:pPr lvl="1"/>
            <a:r>
              <a:rPr lang="en-US" altLang="zh-CN" dirty="0" smtClean="0"/>
              <a:t>Institute of Modern Physics (IMP</a:t>
            </a:r>
            <a:r>
              <a:rPr lang="en-US" altLang="zh-CN" dirty="0" smtClean="0"/>
              <a:t>): </a:t>
            </a:r>
            <a:r>
              <a:rPr lang="en-US" altLang="zh-CN" dirty="0" smtClean="0"/>
              <a:t>0.4 Billion CNY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842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0314"/>
            <a:ext cx="9144000" cy="857250"/>
          </a:xfrm>
        </p:spPr>
        <p:txBody>
          <a:bodyPr/>
          <a:lstStyle/>
          <a:p>
            <a:r>
              <a:rPr lang="en-US" altLang="zh-CN" sz="3200" dirty="0" smtClean="0"/>
              <a:t>ADS Key </a:t>
            </a:r>
            <a:r>
              <a:rPr lang="en-US" altLang="zh-CN" sz="3200" dirty="0" smtClean="0"/>
              <a:t>Technology </a:t>
            </a:r>
            <a:r>
              <a:rPr lang="en-US" altLang="zh-CN" sz="3200" dirty="0" smtClean="0"/>
              <a:t>Development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843558"/>
            <a:ext cx="8640960" cy="3348372"/>
          </a:xfrm>
        </p:spPr>
        <p:txBody>
          <a:bodyPr/>
          <a:lstStyle/>
          <a:p>
            <a:r>
              <a:rPr lang="en-US" altLang="zh-CN" sz="1800" dirty="0" smtClean="0"/>
              <a:t>IHEP successfully developed many ADS </a:t>
            </a:r>
            <a:r>
              <a:rPr kumimoji="1" lang="en-US" altLang="zh-CN" sz="1800" dirty="0" smtClean="0"/>
              <a:t>key technologies, </a:t>
            </a:r>
            <a:r>
              <a:rPr kumimoji="1" lang="en-US" altLang="zh-CN" sz="1800" dirty="0" smtClean="0"/>
              <a:t>satisfying </a:t>
            </a:r>
            <a:r>
              <a:rPr kumimoji="1" lang="en-US" altLang="zh-CN" sz="1800" dirty="0" smtClean="0"/>
              <a:t>ADS accelerator construction </a:t>
            </a:r>
            <a:r>
              <a:rPr kumimoji="1" lang="en-US" altLang="zh-CN" sz="1800" dirty="0" smtClean="0"/>
              <a:t>requirements:</a:t>
            </a:r>
            <a:endParaRPr kumimoji="1" lang="en-US" altLang="zh-CN" sz="1800" dirty="0" smtClean="0"/>
          </a:p>
          <a:p>
            <a:pPr lvl="1">
              <a:lnSpc>
                <a:spcPct val="90000"/>
              </a:lnSpc>
            </a:pPr>
            <a:r>
              <a:rPr kumimoji="1" lang="en-US" altLang="zh-CN" sz="1600" dirty="0" smtClean="0">
                <a:solidFill>
                  <a:srgbClr val="BF0000"/>
                </a:solidFill>
              </a:rPr>
              <a:t>325 MHz </a:t>
            </a:r>
            <a:r>
              <a:rPr kumimoji="1" lang="en-US" altLang="zh-CN" sz="1600" dirty="0" smtClean="0">
                <a:solidFill>
                  <a:srgbClr val="BF0000"/>
                </a:solidFill>
              </a:rPr>
              <a:t>CW RFQ  </a:t>
            </a:r>
            <a:r>
              <a:rPr kumimoji="1" lang="en-US" altLang="zh-CN" sz="1600" dirty="0">
                <a:solidFill>
                  <a:srgbClr val="BF0000"/>
                </a:solidFill>
              </a:rPr>
              <a:t>with </a:t>
            </a:r>
            <a:r>
              <a:rPr kumimoji="1" lang="zh-CN" altLang="en-US" sz="1600" dirty="0">
                <a:solidFill>
                  <a:srgbClr val="BF0000"/>
                </a:solidFill>
              </a:rPr>
              <a:t>a</a:t>
            </a:r>
            <a:r>
              <a:rPr kumimoji="1" lang="en-US" altLang="zh-CN" sz="1600" dirty="0">
                <a:solidFill>
                  <a:srgbClr val="BF0000"/>
                </a:solidFill>
              </a:rPr>
              <a:t> high </a:t>
            </a:r>
            <a:r>
              <a:rPr kumimoji="1" lang="en-US" altLang="zh-CN" sz="1600" dirty="0" smtClean="0">
                <a:solidFill>
                  <a:srgbClr val="BF0000"/>
                </a:solidFill>
                <a:latin typeface="Times New Roman"/>
                <a:cs typeface="Times New Roman"/>
              </a:rPr>
              <a:t>intensity </a:t>
            </a:r>
          </a:p>
          <a:p>
            <a:pPr lvl="1">
              <a:lnSpc>
                <a:spcPct val="90000"/>
              </a:lnSpc>
            </a:pPr>
            <a:r>
              <a:rPr kumimoji="1" lang="en-US" altLang="zh-CN" sz="1600" dirty="0" smtClean="0">
                <a:solidFill>
                  <a:srgbClr val="BF0000"/>
                </a:solidFill>
                <a:latin typeface="Times New Roman"/>
                <a:cs typeface="Times New Roman"/>
              </a:rPr>
              <a:t>325 MHz </a:t>
            </a:r>
            <a:r>
              <a:rPr kumimoji="1" lang="en-US" altLang="zh-CN" sz="1600" dirty="0" smtClean="0">
                <a:solidFill>
                  <a:srgbClr val="BF0000"/>
                </a:solidFill>
                <a:latin typeface="Times New Roman"/>
                <a:cs typeface="Times New Roman"/>
              </a:rPr>
              <a:t>Spoke 012 SC </a:t>
            </a:r>
            <a:r>
              <a:rPr kumimoji="1" lang="en-US" altLang="zh-CN" sz="1600" dirty="0" smtClean="0">
                <a:solidFill>
                  <a:srgbClr val="BF0000"/>
                </a:solidFill>
                <a:latin typeface="Times New Roman"/>
                <a:cs typeface="Times New Roman"/>
              </a:rPr>
              <a:t>cavity, </a:t>
            </a:r>
            <a:r>
              <a:rPr kumimoji="1" lang="en-US" altLang="zh-CN" sz="1600" dirty="0" smtClean="0">
                <a:latin typeface="Times New Roman"/>
                <a:cs typeface="Times New Roman"/>
              </a:rPr>
              <a:t>very low beta</a:t>
            </a:r>
            <a:endParaRPr lang="en-US" altLang="zh-CN" sz="1600" b="1" dirty="0" smtClean="0">
              <a:latin typeface="Times New Roman"/>
              <a:cs typeface="Times New Roman"/>
            </a:endParaRPr>
          </a:p>
          <a:p>
            <a:pPr lvl="1">
              <a:lnSpc>
                <a:spcPct val="90000"/>
              </a:lnSpc>
            </a:pPr>
            <a:r>
              <a:rPr kumimoji="1" lang="en-US" altLang="zh-CN" sz="1400" dirty="0" smtClean="0">
                <a:solidFill>
                  <a:schemeClr val="tx1"/>
                </a:solidFill>
              </a:rPr>
              <a:t>325 MHz 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Spoke 021, 040 SC cavity for main </a:t>
            </a:r>
            <a:r>
              <a:rPr kumimoji="1" lang="en-US" altLang="zh-CN" sz="1400" dirty="0" err="1" smtClean="0">
                <a:solidFill>
                  <a:schemeClr val="tx1"/>
                </a:solidFill>
              </a:rPr>
              <a:t>linac</a:t>
            </a:r>
            <a:endParaRPr kumimoji="1" lang="en-US" altLang="zh-CN" sz="14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kumimoji="1" lang="en-US" altLang="zh-CN" sz="1400" dirty="0" smtClean="0">
                <a:solidFill>
                  <a:schemeClr val="tx1"/>
                </a:solidFill>
              </a:rPr>
              <a:t>650 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MHz elliptical 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082 SC 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cavity 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for main </a:t>
            </a:r>
            <a:r>
              <a:rPr kumimoji="1" lang="en-US" altLang="zh-CN" sz="1400" dirty="0" err="1">
                <a:solidFill>
                  <a:schemeClr val="tx1"/>
                </a:solidFill>
              </a:rPr>
              <a:t>l</a:t>
            </a:r>
            <a:r>
              <a:rPr kumimoji="1" lang="en-US" altLang="zh-CN" sz="1400" dirty="0" err="1" smtClean="0">
                <a:solidFill>
                  <a:schemeClr val="tx1"/>
                </a:solidFill>
              </a:rPr>
              <a:t>inac</a:t>
            </a:r>
            <a:endParaRPr kumimoji="1" lang="en-US" altLang="zh-CN" sz="14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kumimoji="1" lang="en-US" altLang="zh-CN" sz="1400" dirty="0" smtClean="0">
                <a:solidFill>
                  <a:schemeClr val="tx1"/>
                </a:solidFill>
              </a:rPr>
              <a:t>High power couplers</a:t>
            </a:r>
          </a:p>
          <a:p>
            <a:pPr lvl="1">
              <a:lnSpc>
                <a:spcPct val="90000"/>
              </a:lnSpc>
            </a:pPr>
            <a:r>
              <a:rPr kumimoji="1" lang="en-US" altLang="zh-CN" sz="1400" dirty="0" smtClean="0">
                <a:solidFill>
                  <a:schemeClr val="tx1"/>
                </a:solidFill>
              </a:rPr>
              <a:t>High power 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solid </a:t>
            </a:r>
            <a:r>
              <a:rPr kumimoji="1" lang="en-US" altLang="zh-CN" sz="1400" dirty="0">
                <a:solidFill>
                  <a:schemeClr val="tx1"/>
                </a:solidFill>
              </a:rPr>
              <a:t>s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tate 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RF 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amplifiers</a:t>
            </a:r>
            <a:endParaRPr kumimoji="1" lang="en-US" altLang="zh-CN" sz="14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kumimoji="1" lang="en-US" altLang="zh-CN" sz="1400" dirty="0" smtClean="0">
                <a:solidFill>
                  <a:schemeClr val="tx1"/>
                </a:solidFill>
              </a:rPr>
              <a:t>Precision 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low level 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RF system</a:t>
            </a:r>
          </a:p>
          <a:p>
            <a:pPr lvl="1">
              <a:lnSpc>
                <a:spcPct val="90000"/>
              </a:lnSpc>
            </a:pPr>
            <a:r>
              <a:rPr kumimoji="1" lang="en-US" altLang="zh-CN" sz="1400" dirty="0" smtClean="0">
                <a:solidFill>
                  <a:schemeClr val="tx1"/>
                </a:solidFill>
              </a:rPr>
              <a:t>Cryogenics and </a:t>
            </a:r>
            <a:r>
              <a:rPr kumimoji="1" lang="en-US" altLang="zh-CN" sz="1400" dirty="0" err="1" smtClean="0">
                <a:solidFill>
                  <a:schemeClr val="tx1"/>
                </a:solidFill>
              </a:rPr>
              <a:t>c</a:t>
            </a:r>
            <a:r>
              <a:rPr kumimoji="1" lang="en-US" altLang="zh-CN" sz="1400" dirty="0" err="1" smtClean="0">
                <a:solidFill>
                  <a:schemeClr val="tx1"/>
                </a:solidFill>
              </a:rPr>
              <a:t>ryomodules</a:t>
            </a:r>
            <a:endParaRPr kumimoji="1" lang="en-US" altLang="zh-CN" sz="14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kumimoji="1" lang="en-US" altLang="zh-CN" sz="1600" dirty="0" smtClean="0">
                <a:solidFill>
                  <a:srgbClr val="BF0000"/>
                </a:solidFill>
              </a:rPr>
              <a:t>SC accelerator integration and beam commissioning</a:t>
            </a:r>
            <a:endParaRPr kumimoji="1" lang="zh-CN" altLang="en-US" sz="1600" dirty="0" smtClean="0">
              <a:solidFill>
                <a:srgbClr val="BF0000"/>
              </a:solidFill>
            </a:endParaRPr>
          </a:p>
        </p:txBody>
      </p:sp>
      <p:pic>
        <p:nvPicPr>
          <p:cNvPr id="7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11533" r="53127" b="9689"/>
          <a:stretch>
            <a:fillRect/>
          </a:stretch>
        </p:blipFill>
        <p:spPr bwMode="auto">
          <a:xfrm>
            <a:off x="2771799" y="4227934"/>
            <a:ext cx="106531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1050207"/>
          <p:cNvPicPr>
            <a:picLocks noChangeAspect="1" noChangeArrowheads="1"/>
          </p:cNvPicPr>
          <p:nvPr/>
        </p:nvPicPr>
        <p:blipFill>
          <a:blip r:embed="rId3" cstate="print">
            <a:lum bright="1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58"/>
          <a:stretch>
            <a:fillRect/>
          </a:stretch>
        </p:blipFill>
        <p:spPr bwMode="auto">
          <a:xfrm>
            <a:off x="1691680" y="4227934"/>
            <a:ext cx="1008112" cy="7680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5319" r="-616" b="1915"/>
          <a:stretch>
            <a:fillRect/>
          </a:stretch>
        </p:blipFill>
        <p:spPr bwMode="auto">
          <a:xfrm>
            <a:off x="3923928" y="4227934"/>
            <a:ext cx="103635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7934"/>
            <a:ext cx="1278094" cy="77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2" descr="C:\Users\chiyunlong\Desktop\HB2016\IMG_238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0207" r="28491" b="4336"/>
          <a:stretch/>
        </p:blipFill>
        <p:spPr bwMode="auto">
          <a:xfrm>
            <a:off x="5796136" y="3435846"/>
            <a:ext cx="828430" cy="15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chiyunlong\Desktop\HB2016\IMG_238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" b="5643"/>
          <a:stretch/>
        </p:blipFill>
        <p:spPr bwMode="auto">
          <a:xfrm>
            <a:off x="7164288" y="2211710"/>
            <a:ext cx="1456202" cy="10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IMG_24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2283718"/>
            <a:ext cx="1173281" cy="6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5" t="19624" r="37189" b="14598"/>
          <a:stretch>
            <a:fillRect/>
          </a:stretch>
        </p:blipFill>
        <p:spPr bwMode="auto">
          <a:xfrm>
            <a:off x="5076056" y="3291830"/>
            <a:ext cx="623850" cy="171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D:\ADS总体\IMG_20170928_13155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9862"/>
            <a:ext cx="2304256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579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14"/>
            <a:ext cx="8229600" cy="731236"/>
          </a:xfrm>
        </p:spPr>
        <p:txBody>
          <a:bodyPr/>
          <a:lstStyle/>
          <a:p>
            <a:r>
              <a:rPr kumimoji="1" lang="en-US" altLang="zh-CN" sz="3200" dirty="0" smtClean="0"/>
              <a:t>325 MHz </a:t>
            </a:r>
            <a:r>
              <a:rPr kumimoji="1" lang="en-US" altLang="zh-CN" sz="3200" dirty="0" smtClean="0"/>
              <a:t>RFQ</a:t>
            </a:r>
            <a:endParaRPr kumimoji="1" lang="zh-CN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687049"/>
              </p:ext>
            </p:extLst>
          </p:nvPr>
        </p:nvGraphicFramePr>
        <p:xfrm>
          <a:off x="107504" y="3435850"/>
          <a:ext cx="4320480" cy="162967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62336"/>
                <a:gridCol w="1458144"/>
              </a:tblGrid>
              <a:tr h="1629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RF frequency (MHz)</a:t>
                      </a:r>
                      <a:endParaRPr lang="zh-CN" sz="1200" b="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325.0</a:t>
                      </a:r>
                      <a:endParaRPr lang="zh-CN" sz="1200" b="0" i="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RF power (kW)</a:t>
                      </a:r>
                      <a:endParaRPr lang="zh-CN" sz="1200" b="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300</a:t>
                      </a:r>
                      <a:endParaRPr lang="zh-CN" sz="1200" b="0" i="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Beam current (mA)</a:t>
                      </a:r>
                      <a:endParaRPr lang="zh-CN" sz="1200" b="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</a:t>
                      </a:r>
                      <a:endParaRPr lang="zh-CN" sz="1200" b="0" i="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Injection energy (</a:t>
                      </a:r>
                      <a:r>
                        <a:rPr lang="en-US" sz="1200" b="0" dirty="0" err="1">
                          <a:effectLst/>
                          <a:latin typeface="Times New Roman"/>
                          <a:cs typeface="Times New Roman"/>
                        </a:rPr>
                        <a:t>keV</a:t>
                      </a: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)</a:t>
                      </a:r>
                      <a:endParaRPr lang="zh-CN" sz="1200" b="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35</a:t>
                      </a:r>
                      <a:endParaRPr lang="zh-CN" sz="1200" b="0" i="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Output energy (MeV)</a:t>
                      </a:r>
                      <a:endParaRPr lang="zh-CN" sz="1200" b="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3.2</a:t>
                      </a:r>
                      <a:endParaRPr lang="zh-CN" sz="1200" b="0" i="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Inter-vane voltage (kV)</a:t>
                      </a:r>
                      <a:endParaRPr lang="zh-CN" sz="1200" b="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55</a:t>
                      </a:r>
                      <a:endParaRPr lang="zh-CN" sz="1200" b="0" i="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Maximum modulation    </a:t>
                      </a:r>
                      <a:endParaRPr lang="zh-CN" sz="1200" b="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endParaRPr lang="zh-CN" sz="1200" b="0" i="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Beam transition</a:t>
                      </a:r>
                      <a:endParaRPr lang="zh-CN" sz="1200" b="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98.7%</a:t>
                      </a:r>
                      <a:endParaRPr lang="zh-CN" sz="1200" b="0" i="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zh-CN" sz="1200" b="0" dirty="0">
                          <a:effectLst/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n.rms.t (</a:t>
                      </a:r>
                      <a:r>
                        <a:rPr lang="zh-CN" sz="1200" b="0" dirty="0">
                          <a:effectLst/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en-US" sz="1200" b="0" dirty="0" err="1">
                          <a:effectLst/>
                          <a:latin typeface="Times New Roman"/>
                          <a:cs typeface="Times New Roman"/>
                        </a:rPr>
                        <a:t>mmmrad</a:t>
                      </a: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)</a:t>
                      </a:r>
                      <a:endParaRPr lang="zh-CN" sz="1200" b="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0.2/0.2</a:t>
                      </a:r>
                      <a:endParaRPr lang="zh-CN" sz="1200" b="0" i="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9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zh-CN" sz="1200" b="0" dirty="0">
                          <a:effectLst/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lang="en-US" sz="1200" b="0" dirty="0" err="1" smtClean="0">
                          <a:effectLst/>
                          <a:latin typeface="Times New Roman"/>
                          <a:cs typeface="Times New Roman"/>
                        </a:rPr>
                        <a:t>n.rms.l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zh-CN" sz="1200" b="0" dirty="0">
                          <a:effectLst/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MeV-</a:t>
                      </a:r>
                      <a:r>
                        <a:rPr lang="en-US" sz="1200" b="0" dirty="0" err="1">
                          <a:effectLst/>
                          <a:latin typeface="Times New Roman"/>
                          <a:cs typeface="Times New Roman"/>
                        </a:rPr>
                        <a:t>deg</a:t>
                      </a:r>
                      <a:r>
                        <a:rPr lang="en-US" sz="1200" b="0" dirty="0">
                          <a:effectLst/>
                          <a:latin typeface="Times New Roman"/>
                          <a:cs typeface="Times New Roman"/>
                        </a:rPr>
                        <a:t>)</a:t>
                      </a:r>
                      <a:endParaRPr lang="zh-CN" sz="1200" b="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94025" algn="r"/>
                        </a:tabLs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0.06</a:t>
                      </a:r>
                      <a:endParaRPr lang="zh-CN" sz="1200" b="0" i="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9542"/>
            <a:ext cx="4410085" cy="147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3678"/>
            <a:ext cx="2160240" cy="135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内容占位符 7" descr="C:\Users\chiyl\Desktop\OCPA8\离子源RFQ照片\20140608_104827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923678"/>
            <a:ext cx="20882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5292080" y="771550"/>
            <a:ext cx="3419872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defRPr/>
            </a:pPr>
            <a:r>
              <a:rPr lang="en-US" altLang="zh-CN" sz="1800" b="0" dirty="0">
                <a:solidFill>
                  <a:srgbClr val="2D60EF"/>
                </a:solidFill>
                <a:latin typeface="Times New Roman"/>
                <a:ea typeface="华文楷体" pitchFamily="2" charset="-122"/>
                <a:cs typeface="Times New Roman"/>
              </a:rPr>
              <a:t>Beam</a:t>
            </a:r>
            <a:r>
              <a:rPr lang="zh-CN" altLang="en-US" sz="1800" b="0" dirty="0">
                <a:solidFill>
                  <a:srgbClr val="2D60EF"/>
                </a:solidFill>
                <a:latin typeface="Times New Roman"/>
                <a:ea typeface="华文楷体" pitchFamily="2" charset="-122"/>
                <a:cs typeface="Times New Roman"/>
              </a:rPr>
              <a:t>：</a:t>
            </a:r>
            <a:r>
              <a:rPr lang="en-US" altLang="zh-CN" sz="1800" b="0" dirty="0" smtClean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/>
              </a:rPr>
              <a:t>11 mA/3.2 MeV</a:t>
            </a:r>
            <a:r>
              <a:rPr lang="zh-CN" altLang="en-US" sz="1800" b="0" dirty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/>
              </a:rPr>
              <a:t>，</a:t>
            </a:r>
            <a:endParaRPr lang="en-US" altLang="zh-CN" sz="1800" b="0" dirty="0">
              <a:solidFill>
                <a:srgbClr val="FF0000"/>
              </a:solidFill>
              <a:latin typeface="Times New Roman"/>
              <a:ea typeface="华文楷体" pitchFamily="2" charset="-122"/>
              <a:cs typeface="Times New Roman"/>
            </a:endParaRPr>
          </a:p>
          <a:p>
            <a:pPr marL="342900" indent="-342900" algn="just">
              <a:defRPr/>
            </a:pPr>
            <a:r>
              <a:rPr lang="en-US" altLang="zh-CN" sz="1800" b="0" dirty="0">
                <a:solidFill>
                  <a:srgbClr val="2D60EF"/>
                </a:solidFill>
                <a:latin typeface="Times New Roman"/>
                <a:ea typeface="华文楷体" pitchFamily="2" charset="-122"/>
                <a:cs typeface="Times New Roman"/>
              </a:rPr>
              <a:t>Duty </a:t>
            </a:r>
            <a:r>
              <a:rPr lang="en-US" altLang="zh-CN" sz="1800" b="0" dirty="0" smtClean="0">
                <a:solidFill>
                  <a:srgbClr val="2D60EF"/>
                </a:solidFill>
                <a:latin typeface="Times New Roman"/>
                <a:ea typeface="华文楷体" pitchFamily="2" charset="-122"/>
                <a:cs typeface="Times New Roman"/>
              </a:rPr>
              <a:t>cycle : </a:t>
            </a:r>
            <a:r>
              <a:rPr lang="en-US" altLang="zh-CN" sz="1800" b="0" dirty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/>
              </a:rPr>
              <a:t>&gt;90%,</a:t>
            </a:r>
          </a:p>
          <a:p>
            <a:pPr marL="342900" indent="-342900" algn="just">
              <a:defRPr/>
            </a:pPr>
            <a:r>
              <a:rPr lang="en-US" altLang="zh-CN" sz="1800" b="0" dirty="0">
                <a:solidFill>
                  <a:srgbClr val="BF0000"/>
                </a:solidFill>
                <a:latin typeface="Times New Roman"/>
                <a:ea typeface="华文楷体" pitchFamily="2" charset="-122"/>
                <a:cs typeface="Times New Roman"/>
              </a:rPr>
              <a:t>Transmission efficiency </a:t>
            </a:r>
            <a:r>
              <a:rPr lang="en-US" altLang="zh-CN" sz="1800" b="0" dirty="0" smtClean="0">
                <a:solidFill>
                  <a:srgbClr val="BF0000"/>
                </a:solidFill>
                <a:latin typeface="Times New Roman"/>
                <a:ea typeface="华文楷体" pitchFamily="2" charset="-122"/>
                <a:cs typeface="Times New Roman"/>
              </a:rPr>
              <a:t>: &gt; </a:t>
            </a:r>
            <a:r>
              <a:rPr lang="en-US" altLang="zh-CN" sz="1800" b="0" dirty="0">
                <a:solidFill>
                  <a:srgbClr val="BF0000"/>
                </a:solidFill>
                <a:latin typeface="Times New Roman"/>
                <a:ea typeface="华文楷体" pitchFamily="2" charset="-122"/>
                <a:cs typeface="Times New Roman"/>
              </a:rPr>
              <a:t>95%</a:t>
            </a:r>
          </a:p>
          <a:p>
            <a:pPr marL="342900" indent="-342900" algn="just">
              <a:defRPr/>
            </a:pPr>
            <a:r>
              <a:rPr lang="en-US" altLang="zh-CN" sz="1800" b="0" dirty="0">
                <a:solidFill>
                  <a:srgbClr val="BF0000"/>
                </a:solidFill>
                <a:latin typeface="Times New Roman"/>
                <a:ea typeface="华文楷体" pitchFamily="2" charset="-122"/>
                <a:cs typeface="Times New Roman"/>
              </a:rPr>
              <a:t>Average beam  </a:t>
            </a:r>
            <a:r>
              <a:rPr lang="en-US" altLang="zh-CN" sz="1800" b="0" dirty="0" smtClean="0">
                <a:solidFill>
                  <a:srgbClr val="BF0000"/>
                </a:solidFill>
                <a:latin typeface="Times New Roman"/>
                <a:ea typeface="华文楷体" pitchFamily="2" charset="-122"/>
                <a:cs typeface="Times New Roman"/>
              </a:rPr>
              <a:t>power : &gt;</a:t>
            </a:r>
            <a:r>
              <a:rPr lang="en-US" altLang="zh-CN" sz="1800" b="0" dirty="0" smtClean="0">
                <a:solidFill>
                  <a:srgbClr val="BF0000"/>
                </a:solidFill>
                <a:latin typeface="Times New Roman"/>
                <a:ea typeface="华文楷体" pitchFamily="2" charset="-122"/>
                <a:cs typeface="Times New Roman"/>
              </a:rPr>
              <a:t>31 kW</a:t>
            </a:r>
            <a:r>
              <a:rPr lang="zh-CN" altLang="en-US" sz="1800" b="0" dirty="0">
                <a:solidFill>
                  <a:srgbClr val="BF0000"/>
                </a:solidFill>
                <a:latin typeface="Times New Roman"/>
                <a:ea typeface="华文楷体" pitchFamily="2" charset="-122"/>
                <a:cs typeface="Times New Roman"/>
              </a:rPr>
              <a:t>！</a:t>
            </a:r>
            <a:endParaRPr lang="en-US" altLang="zh-CN" sz="1800" b="0" dirty="0">
              <a:solidFill>
                <a:srgbClr val="BF0000"/>
              </a:solidFill>
              <a:latin typeface="Times New Roman"/>
              <a:ea typeface="华文楷体" pitchFamily="2" charset="-122"/>
              <a:cs typeface="Times New Roman"/>
            </a:endParaRPr>
          </a:p>
        </p:txBody>
      </p:sp>
      <p:pic>
        <p:nvPicPr>
          <p:cNvPr id="13" name="图片 10" descr="D:\Documents and Settings\Administrator\桌面\2014.09.25\rf19msbeam18msDCCT11m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123682"/>
            <a:ext cx="3600400" cy="25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076056" y="4587974"/>
            <a:ext cx="3563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kumimoji="0" lang="en-US" altLang="zh-CN" sz="1400" b="0" dirty="0"/>
              <a:t>RFQ </a:t>
            </a:r>
            <a:r>
              <a:rPr kumimoji="0" lang="en-US" altLang="zh-CN" sz="1400" b="0" dirty="0" smtClean="0"/>
              <a:t>inlet:</a:t>
            </a:r>
            <a:r>
              <a:rPr kumimoji="0" lang="en-US" altLang="zh-CN" sz="1400" b="0" dirty="0" smtClean="0">
                <a:solidFill>
                  <a:srgbClr val="FF0000"/>
                </a:solidFill>
              </a:rPr>
              <a:t>12.2 mA</a:t>
            </a:r>
            <a:r>
              <a:rPr kumimoji="0" lang="en-US" altLang="zh-CN" sz="1400" b="0" dirty="0">
                <a:solidFill>
                  <a:srgbClr val="FF0000"/>
                </a:solidFill>
              </a:rPr>
              <a:t>;  </a:t>
            </a:r>
            <a:r>
              <a:rPr kumimoji="0" lang="en-US" altLang="zh-CN" sz="1400" b="0" dirty="0"/>
              <a:t>outlet</a:t>
            </a:r>
            <a:r>
              <a:rPr kumimoji="0" lang="en-US" altLang="zh-CN" sz="1400" b="0" dirty="0">
                <a:solidFill>
                  <a:srgbClr val="FF0000"/>
                </a:solidFill>
              </a:rPr>
              <a:t> </a:t>
            </a:r>
            <a:r>
              <a:rPr kumimoji="0" lang="en-US" altLang="zh-CN" sz="1400" b="0" dirty="0"/>
              <a:t>:</a:t>
            </a:r>
            <a:r>
              <a:rPr kumimoji="0" lang="en-US" altLang="zh-CN" sz="1400" b="0" dirty="0">
                <a:solidFill>
                  <a:srgbClr val="FF0000"/>
                </a:solidFill>
              </a:rPr>
              <a:t>11.1 mA.</a:t>
            </a:r>
            <a:endParaRPr kumimoji="0" lang="zh-CN" alt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31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6600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默认设计模板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25403</TotalTime>
  <Words>2084</Words>
  <Application>Microsoft Office PowerPoint</Application>
  <PresentationFormat>On-screen Show (16:9)</PresentationFormat>
  <Paragraphs>490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楷体_GB2312</vt:lpstr>
      <vt:lpstr>微软雅黑</vt:lpstr>
      <vt:lpstr>黑体</vt:lpstr>
      <vt:lpstr>宋体</vt:lpstr>
      <vt:lpstr>华文楷体</vt:lpstr>
      <vt:lpstr>华文细黑</vt:lpstr>
      <vt:lpstr>华文中宋</vt:lpstr>
      <vt:lpstr>Arial</vt:lpstr>
      <vt:lpstr>Calibri</vt:lpstr>
      <vt:lpstr>Symbol</vt:lpstr>
      <vt:lpstr>Tahoma</vt:lpstr>
      <vt:lpstr>Times New Roman</vt:lpstr>
      <vt:lpstr>Verdana</vt:lpstr>
      <vt:lpstr>Wingdings</vt:lpstr>
      <vt:lpstr>自定义设计方案</vt:lpstr>
      <vt:lpstr>Accelerator-Driven Subcritical System  (ADS) Accelerator</vt:lpstr>
      <vt:lpstr>Outline</vt:lpstr>
      <vt:lpstr>Nuclear Power Plants in China and ADS</vt:lpstr>
      <vt:lpstr>ADS Roadmap in China</vt:lpstr>
      <vt:lpstr>ADS Basic Requirements </vt:lpstr>
      <vt:lpstr> ADS R&amp;D Project</vt:lpstr>
      <vt:lpstr>ADS R&amp;D Funding</vt:lpstr>
      <vt:lpstr>ADS Key Technology Development</vt:lpstr>
      <vt:lpstr>325 MHz RFQ</vt:lpstr>
      <vt:lpstr>325 MHz Spoke 012 Cavity for Injector I </vt:lpstr>
      <vt:lpstr>325 MHz Spoke 021, 040 Cavity for Main Linac </vt:lpstr>
      <vt:lpstr>650 MHz Elliptical 082 Cavity for Main Linac </vt:lpstr>
      <vt:lpstr>High Power Coupler Development</vt:lpstr>
      <vt:lpstr>325 MHz Spoke Cavity Cryomodule Integration </vt:lpstr>
      <vt:lpstr>Injector I Integration &amp; Beam Commissioning</vt:lpstr>
      <vt:lpstr>Injector I CW Commissioning</vt:lpstr>
      <vt:lpstr>Injector I CAS Acceptance Test</vt:lpstr>
      <vt:lpstr>25 MeV Linac Integration &amp; Beam Commissioning</vt:lpstr>
      <vt:lpstr>25 MeV Linac Expert Test (June 2017)</vt:lpstr>
      <vt:lpstr>CiADS Project (2017-2024) </vt:lpstr>
      <vt:lpstr>Overview of CiADS</vt:lpstr>
      <vt:lpstr>ADS R&amp;D Team</vt:lpstr>
      <vt:lpstr>ADS Leading Scientists</vt:lpstr>
      <vt:lpstr>ADS Accelerator Research Team</vt:lpstr>
      <vt:lpstr>Challenge of CW High Power Proton SC Linac </vt:lpstr>
      <vt:lpstr>Summary</vt:lpstr>
      <vt:lpstr>Thank you for your attention!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Chinese Physics C</cp:lastModifiedBy>
  <cp:revision>1367</cp:revision>
  <dcterms:created xsi:type="dcterms:W3CDTF">2010-03-12T08:32:26Z</dcterms:created>
  <dcterms:modified xsi:type="dcterms:W3CDTF">2018-06-10T14:34:49Z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